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2"/>
  </p:notesMasterIdLst>
  <p:sldIdLst>
    <p:sldId id="256" r:id="rId2"/>
    <p:sldId id="336" r:id="rId3"/>
    <p:sldId id="1356" r:id="rId4"/>
    <p:sldId id="1039" r:id="rId5"/>
    <p:sldId id="1047" r:id="rId6"/>
    <p:sldId id="1048" r:id="rId7"/>
    <p:sldId id="1049" r:id="rId8"/>
    <p:sldId id="1050" r:id="rId9"/>
    <p:sldId id="1051" r:id="rId10"/>
    <p:sldId id="1052" r:id="rId11"/>
    <p:sldId id="1053" r:id="rId12"/>
    <p:sldId id="1054" r:id="rId13"/>
    <p:sldId id="1055" r:id="rId14"/>
    <p:sldId id="1056" r:id="rId15"/>
    <p:sldId id="1057" r:id="rId16"/>
    <p:sldId id="1058" r:id="rId17"/>
    <p:sldId id="1059" r:id="rId18"/>
    <p:sldId id="1060" r:id="rId19"/>
    <p:sldId id="1061" r:id="rId20"/>
    <p:sldId id="1062" r:id="rId21"/>
    <p:sldId id="1063" r:id="rId22"/>
    <p:sldId id="1064" r:id="rId23"/>
    <p:sldId id="1065" r:id="rId24"/>
    <p:sldId id="1066" r:id="rId25"/>
    <p:sldId id="1067" r:id="rId26"/>
    <p:sldId id="1068" r:id="rId27"/>
    <p:sldId id="1069" r:id="rId28"/>
    <p:sldId id="1070" r:id="rId29"/>
    <p:sldId id="1071" r:id="rId30"/>
    <p:sldId id="1072" r:id="rId31"/>
    <p:sldId id="1073" r:id="rId32"/>
    <p:sldId id="1074" r:id="rId33"/>
    <p:sldId id="1075" r:id="rId34"/>
    <p:sldId id="1076" r:id="rId35"/>
    <p:sldId id="1077" r:id="rId36"/>
    <p:sldId id="1078" r:id="rId37"/>
    <p:sldId id="1079" r:id="rId38"/>
    <p:sldId id="1080" r:id="rId39"/>
    <p:sldId id="1081" r:id="rId40"/>
    <p:sldId id="1082" r:id="rId41"/>
    <p:sldId id="1083" r:id="rId42"/>
    <p:sldId id="1084" r:id="rId43"/>
    <p:sldId id="1085" r:id="rId44"/>
    <p:sldId id="1086" r:id="rId45"/>
    <p:sldId id="1087" r:id="rId46"/>
    <p:sldId id="1088" r:id="rId47"/>
    <p:sldId id="1089" r:id="rId48"/>
    <p:sldId id="1090" r:id="rId49"/>
    <p:sldId id="1091" r:id="rId50"/>
    <p:sldId id="1092" r:id="rId51"/>
    <p:sldId id="1093" r:id="rId52"/>
    <p:sldId id="1094" r:id="rId53"/>
    <p:sldId id="1095" r:id="rId54"/>
    <p:sldId id="1096" r:id="rId55"/>
    <p:sldId id="1097" r:id="rId56"/>
    <p:sldId id="1098" r:id="rId57"/>
    <p:sldId id="1099" r:id="rId58"/>
    <p:sldId id="1100" r:id="rId59"/>
    <p:sldId id="1101" r:id="rId60"/>
    <p:sldId id="1102" r:id="rId61"/>
    <p:sldId id="1103" r:id="rId62"/>
    <p:sldId id="1350" r:id="rId63"/>
    <p:sldId id="1104" r:id="rId64"/>
    <p:sldId id="1147" r:id="rId65"/>
    <p:sldId id="1106" r:id="rId66"/>
    <p:sldId id="1107" r:id="rId67"/>
    <p:sldId id="1108" r:id="rId68"/>
    <p:sldId id="1109" r:id="rId69"/>
    <p:sldId id="1110" r:id="rId70"/>
    <p:sldId id="1111" r:id="rId71"/>
    <p:sldId id="1112" r:id="rId72"/>
    <p:sldId id="1113" r:id="rId73"/>
    <p:sldId id="1114" r:id="rId74"/>
    <p:sldId id="1115" r:id="rId75"/>
    <p:sldId id="1116" r:id="rId76"/>
    <p:sldId id="1117" r:id="rId77"/>
    <p:sldId id="1118" r:id="rId78"/>
    <p:sldId id="1119" r:id="rId79"/>
    <p:sldId id="1120" r:id="rId80"/>
    <p:sldId id="1121" r:id="rId81"/>
    <p:sldId id="1122" r:id="rId82"/>
    <p:sldId id="1123" r:id="rId83"/>
    <p:sldId id="1124" r:id="rId84"/>
    <p:sldId id="1125" r:id="rId85"/>
    <p:sldId id="1126" r:id="rId86"/>
    <p:sldId id="1127" r:id="rId87"/>
    <p:sldId id="1128" r:id="rId88"/>
    <p:sldId id="1129" r:id="rId89"/>
    <p:sldId id="1130" r:id="rId90"/>
    <p:sldId id="1131" r:id="rId91"/>
    <p:sldId id="1132" r:id="rId92"/>
    <p:sldId id="1133" r:id="rId93"/>
    <p:sldId id="1134" r:id="rId94"/>
    <p:sldId id="1135" r:id="rId95"/>
    <p:sldId id="1136" r:id="rId96"/>
    <p:sldId id="1137" r:id="rId97"/>
    <p:sldId id="1138" r:id="rId98"/>
    <p:sldId id="1139" r:id="rId99"/>
    <p:sldId id="1140" r:id="rId100"/>
    <p:sldId id="1141" r:id="rId101"/>
    <p:sldId id="1142" r:id="rId102"/>
    <p:sldId id="1143" r:id="rId103"/>
    <p:sldId id="1144" r:id="rId104"/>
    <p:sldId id="1145" r:id="rId105"/>
    <p:sldId id="1146" r:id="rId106"/>
    <p:sldId id="1351" r:id="rId107"/>
    <p:sldId id="1148" r:id="rId108"/>
    <p:sldId id="1149" r:id="rId109"/>
    <p:sldId id="1150" r:id="rId110"/>
    <p:sldId id="1151" r:id="rId111"/>
    <p:sldId id="1152" r:id="rId112"/>
    <p:sldId id="1153" r:id="rId113"/>
    <p:sldId id="1154" r:id="rId114"/>
    <p:sldId id="1155" r:id="rId115"/>
    <p:sldId id="1156" r:id="rId116"/>
    <p:sldId id="1157" r:id="rId117"/>
    <p:sldId id="1158" r:id="rId118"/>
    <p:sldId id="1159" r:id="rId119"/>
    <p:sldId id="1160" r:id="rId120"/>
    <p:sldId id="1161" r:id="rId121"/>
    <p:sldId id="1162" r:id="rId122"/>
    <p:sldId id="1163" r:id="rId123"/>
    <p:sldId id="1164" r:id="rId124"/>
    <p:sldId id="1165" r:id="rId125"/>
    <p:sldId id="1166" r:id="rId126"/>
    <p:sldId id="1167" r:id="rId127"/>
    <p:sldId id="1168" r:id="rId128"/>
    <p:sldId id="1169" r:id="rId129"/>
    <p:sldId id="1170" r:id="rId130"/>
    <p:sldId id="1171" r:id="rId131"/>
    <p:sldId id="1172" r:id="rId132"/>
    <p:sldId id="1173" r:id="rId133"/>
    <p:sldId id="1174" r:id="rId134"/>
    <p:sldId id="1175" r:id="rId135"/>
    <p:sldId id="1176" r:id="rId136"/>
    <p:sldId id="1177" r:id="rId137"/>
    <p:sldId id="1178" r:id="rId138"/>
    <p:sldId id="1179" r:id="rId139"/>
    <p:sldId id="1180" r:id="rId140"/>
    <p:sldId id="1181" r:id="rId141"/>
    <p:sldId id="1182" r:id="rId142"/>
    <p:sldId id="1183" r:id="rId143"/>
    <p:sldId id="1184" r:id="rId144"/>
    <p:sldId id="1185" r:id="rId145"/>
    <p:sldId id="1186" r:id="rId146"/>
    <p:sldId id="1187" r:id="rId147"/>
    <p:sldId id="1188" r:id="rId148"/>
    <p:sldId id="1189" r:id="rId149"/>
    <p:sldId id="1190" r:id="rId150"/>
    <p:sldId id="1191" r:id="rId151"/>
    <p:sldId id="1192" r:id="rId152"/>
    <p:sldId id="1193" r:id="rId153"/>
    <p:sldId id="1194" r:id="rId154"/>
    <p:sldId id="1195" r:id="rId155"/>
    <p:sldId id="1196" r:id="rId156"/>
    <p:sldId id="1197" r:id="rId157"/>
    <p:sldId id="1200" r:id="rId158"/>
    <p:sldId id="1201" r:id="rId159"/>
    <p:sldId id="1202" r:id="rId160"/>
    <p:sldId id="1203" r:id="rId161"/>
    <p:sldId id="1204" r:id="rId162"/>
    <p:sldId id="1205" r:id="rId163"/>
    <p:sldId id="1206" r:id="rId164"/>
    <p:sldId id="1207" r:id="rId165"/>
    <p:sldId id="1208" r:id="rId166"/>
    <p:sldId id="1209" r:id="rId167"/>
    <p:sldId id="1210" r:id="rId168"/>
    <p:sldId id="1211" r:id="rId169"/>
    <p:sldId id="1352" r:id="rId170"/>
    <p:sldId id="1212" r:id="rId171"/>
    <p:sldId id="1213" r:id="rId172"/>
    <p:sldId id="1214" r:id="rId173"/>
    <p:sldId id="1215" r:id="rId174"/>
    <p:sldId id="1216" r:id="rId175"/>
    <p:sldId id="1217" r:id="rId176"/>
    <p:sldId id="1218" r:id="rId177"/>
    <p:sldId id="1219" r:id="rId178"/>
    <p:sldId id="1220" r:id="rId179"/>
    <p:sldId id="1221" r:id="rId180"/>
    <p:sldId id="1222" r:id="rId181"/>
    <p:sldId id="1223" r:id="rId182"/>
    <p:sldId id="1224" r:id="rId183"/>
    <p:sldId id="1225" r:id="rId184"/>
    <p:sldId id="1226" r:id="rId185"/>
    <p:sldId id="1227" r:id="rId186"/>
    <p:sldId id="1228" r:id="rId187"/>
    <p:sldId id="1229" r:id="rId188"/>
    <p:sldId id="1230" r:id="rId189"/>
    <p:sldId id="1231" r:id="rId190"/>
    <p:sldId id="1232" r:id="rId191"/>
    <p:sldId id="1233" r:id="rId192"/>
    <p:sldId id="1234" r:id="rId193"/>
    <p:sldId id="1235" r:id="rId194"/>
    <p:sldId id="1236" r:id="rId195"/>
    <p:sldId id="1237" r:id="rId196"/>
    <p:sldId id="1238" r:id="rId197"/>
    <p:sldId id="1239" r:id="rId198"/>
    <p:sldId id="1240" r:id="rId199"/>
    <p:sldId id="1241" r:id="rId200"/>
    <p:sldId id="1242" r:id="rId201"/>
    <p:sldId id="1243" r:id="rId202"/>
    <p:sldId id="1244" r:id="rId203"/>
    <p:sldId id="1245" r:id="rId204"/>
    <p:sldId id="1246" r:id="rId205"/>
    <p:sldId id="1247" r:id="rId206"/>
    <p:sldId id="1248" r:id="rId207"/>
    <p:sldId id="1249" r:id="rId208"/>
    <p:sldId id="1250" r:id="rId209"/>
    <p:sldId id="1251" r:id="rId210"/>
    <p:sldId id="1252" r:id="rId211"/>
    <p:sldId id="1253" r:id="rId212"/>
    <p:sldId id="1254" r:id="rId213"/>
    <p:sldId id="1255" r:id="rId214"/>
    <p:sldId id="1256" r:id="rId215"/>
    <p:sldId id="1257" r:id="rId216"/>
    <p:sldId id="1258" r:id="rId217"/>
    <p:sldId id="1259" r:id="rId218"/>
    <p:sldId id="1260" r:id="rId219"/>
    <p:sldId id="1261" r:id="rId220"/>
    <p:sldId id="1262" r:id="rId221"/>
    <p:sldId id="1263" r:id="rId222"/>
    <p:sldId id="1264" r:id="rId223"/>
    <p:sldId id="1265" r:id="rId224"/>
    <p:sldId id="1266" r:id="rId225"/>
    <p:sldId id="1267" r:id="rId226"/>
    <p:sldId id="1268" r:id="rId227"/>
    <p:sldId id="1269" r:id="rId228"/>
    <p:sldId id="1270" r:id="rId229"/>
    <p:sldId id="1271" r:id="rId230"/>
    <p:sldId id="1272" r:id="rId231"/>
    <p:sldId id="1273" r:id="rId232"/>
    <p:sldId id="1355" r:id="rId233"/>
    <p:sldId id="1274" r:id="rId234"/>
    <p:sldId id="1275" r:id="rId235"/>
    <p:sldId id="1276" r:id="rId236"/>
    <p:sldId id="1277" r:id="rId237"/>
    <p:sldId id="1278" r:id="rId238"/>
    <p:sldId id="1279" r:id="rId239"/>
    <p:sldId id="1280" r:id="rId240"/>
    <p:sldId id="1281" r:id="rId241"/>
    <p:sldId id="1282" r:id="rId242"/>
    <p:sldId id="1283" r:id="rId243"/>
    <p:sldId id="1284" r:id="rId244"/>
    <p:sldId id="1285" r:id="rId245"/>
    <p:sldId id="1286" r:id="rId246"/>
    <p:sldId id="1287" r:id="rId247"/>
    <p:sldId id="1288" r:id="rId248"/>
    <p:sldId id="1289" r:id="rId249"/>
    <p:sldId id="1290" r:id="rId250"/>
    <p:sldId id="1291" r:id="rId251"/>
    <p:sldId id="1293" r:id="rId252"/>
    <p:sldId id="1294" r:id="rId253"/>
    <p:sldId id="1295" r:id="rId254"/>
    <p:sldId id="1296" r:id="rId255"/>
    <p:sldId id="1297" r:id="rId256"/>
    <p:sldId id="1298" r:id="rId257"/>
    <p:sldId id="1299" r:id="rId258"/>
    <p:sldId id="1300" r:id="rId259"/>
    <p:sldId id="1301" r:id="rId260"/>
    <p:sldId id="1302" r:id="rId261"/>
    <p:sldId id="1303" r:id="rId262"/>
    <p:sldId id="1304" r:id="rId263"/>
    <p:sldId id="1305" r:id="rId264"/>
    <p:sldId id="1306" r:id="rId265"/>
    <p:sldId id="1307" r:id="rId266"/>
    <p:sldId id="1308" r:id="rId267"/>
    <p:sldId id="1309" r:id="rId268"/>
    <p:sldId id="1310" r:id="rId269"/>
    <p:sldId id="1311" r:id="rId270"/>
    <p:sldId id="1312" r:id="rId271"/>
    <p:sldId id="1313" r:id="rId272"/>
    <p:sldId id="1314" r:id="rId273"/>
    <p:sldId id="1315" r:id="rId274"/>
    <p:sldId id="1316" r:id="rId275"/>
    <p:sldId id="1317" r:id="rId276"/>
    <p:sldId id="1318" r:id="rId277"/>
    <p:sldId id="1319" r:id="rId278"/>
    <p:sldId id="1320" r:id="rId279"/>
    <p:sldId id="1321" r:id="rId280"/>
    <p:sldId id="1322" r:id="rId281"/>
    <p:sldId id="1323" r:id="rId282"/>
    <p:sldId id="1324" r:id="rId283"/>
    <p:sldId id="1325" r:id="rId284"/>
    <p:sldId id="1326" r:id="rId285"/>
    <p:sldId id="1327" r:id="rId286"/>
    <p:sldId id="1328" r:id="rId287"/>
    <p:sldId id="1329" r:id="rId288"/>
    <p:sldId id="1330" r:id="rId289"/>
    <p:sldId id="1331" r:id="rId290"/>
    <p:sldId id="1332" r:id="rId291"/>
    <p:sldId id="1333" r:id="rId292"/>
    <p:sldId id="1334" r:id="rId293"/>
    <p:sldId id="1335" r:id="rId294"/>
    <p:sldId id="1336" r:id="rId295"/>
    <p:sldId id="1337" r:id="rId296"/>
    <p:sldId id="1338" r:id="rId297"/>
    <p:sldId id="1339" r:id="rId298"/>
    <p:sldId id="1340" r:id="rId299"/>
    <p:sldId id="1341" r:id="rId300"/>
    <p:sldId id="1342" r:id="rId301"/>
    <p:sldId id="1343" r:id="rId302"/>
    <p:sldId id="1344" r:id="rId303"/>
    <p:sldId id="1345" r:id="rId304"/>
    <p:sldId id="1354" r:id="rId305"/>
    <p:sldId id="1346" r:id="rId306"/>
    <p:sldId id="1347" r:id="rId307"/>
    <p:sldId id="1348" r:id="rId308"/>
    <p:sldId id="1349" r:id="rId309"/>
    <p:sldId id="1353" r:id="rId310"/>
    <p:sldId id="297" r:id="rId311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97" d="100"/>
          <a:sy n="97" d="100"/>
        </p:scale>
        <p:origin x="924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279" Type="http://schemas.openxmlformats.org/officeDocument/2006/relationships/slide" Target="slides/slide278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theme" Target="theme/theme1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tableStyles" Target="tableStyles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notesMaster" Target="notesMasters/notesMaster1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viewProps" Target="viewProps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EFE020-EB14-40CA-A6BE-A0782D8879FA}" type="datetimeFigureOut">
              <a:rPr lang="cs-CZ" smtClean="0"/>
              <a:t>19.07.2022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5BAC9C-2FB8-48C3-9A9F-55604A101B5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0295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5BAC9C-2FB8-48C3-9A9F-55604A101B5B}" type="slidenum">
              <a:rPr lang="cs-CZ" smtClean="0"/>
              <a:t>258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8634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5BAC9C-2FB8-48C3-9A9F-55604A101B5B}" type="slidenum">
              <a:rPr lang="cs-CZ" smtClean="0"/>
              <a:t>271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5074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g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74.jpg"/><Relationship Id="rId9" Type="http://schemas.openxmlformats.org/officeDocument/2006/relationships/image" Target="../media/image79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3.png"/><Relationship Id="rId18" Type="http://schemas.openxmlformats.org/officeDocument/2006/relationships/image" Target="../media/image10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12" Type="http://schemas.openxmlformats.org/officeDocument/2006/relationships/image" Target="../media/image102.png"/><Relationship Id="rId17" Type="http://schemas.openxmlformats.org/officeDocument/2006/relationships/image" Target="../media/image107.png"/><Relationship Id="rId2" Type="http://schemas.openxmlformats.org/officeDocument/2006/relationships/image" Target="../media/image92.png"/><Relationship Id="rId16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5" Type="http://schemas.openxmlformats.org/officeDocument/2006/relationships/image" Target="../media/image95.png"/><Relationship Id="rId15" Type="http://schemas.openxmlformats.org/officeDocument/2006/relationships/image" Target="../media/image105.png"/><Relationship Id="rId10" Type="http://schemas.openxmlformats.org/officeDocument/2006/relationships/image" Target="../media/image100.png"/><Relationship Id="rId19" Type="http://schemas.openxmlformats.org/officeDocument/2006/relationships/image" Target="../media/image109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Relationship Id="rId14" Type="http://schemas.openxmlformats.org/officeDocument/2006/relationships/image" Target="../media/image104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13" Type="http://schemas.openxmlformats.org/officeDocument/2006/relationships/image" Target="../media/image122.png"/><Relationship Id="rId3" Type="http://schemas.openxmlformats.org/officeDocument/2006/relationships/image" Target="../media/image112.png"/><Relationship Id="rId7" Type="http://schemas.openxmlformats.org/officeDocument/2006/relationships/image" Target="../media/image116.jpg"/><Relationship Id="rId12" Type="http://schemas.openxmlformats.org/officeDocument/2006/relationships/image" Target="../media/image121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11" Type="http://schemas.openxmlformats.org/officeDocument/2006/relationships/image" Target="../media/image120.png"/><Relationship Id="rId5" Type="http://schemas.openxmlformats.org/officeDocument/2006/relationships/image" Target="../media/image114.jpg"/><Relationship Id="rId10" Type="http://schemas.openxmlformats.org/officeDocument/2006/relationships/image" Target="../media/image119.png"/><Relationship Id="rId4" Type="http://schemas.openxmlformats.org/officeDocument/2006/relationships/image" Target="../media/image113.png"/><Relationship Id="rId9" Type="http://schemas.openxmlformats.org/officeDocument/2006/relationships/image" Target="../media/image118.jp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jpg"/><Relationship Id="rId3" Type="http://schemas.openxmlformats.org/officeDocument/2006/relationships/image" Target="../media/image124.png"/><Relationship Id="rId7" Type="http://schemas.openxmlformats.org/officeDocument/2006/relationships/image" Target="../media/image128.jp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jp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jpg"/><Relationship Id="rId3" Type="http://schemas.openxmlformats.org/officeDocument/2006/relationships/image" Target="../media/image148.png"/><Relationship Id="rId7" Type="http://schemas.openxmlformats.org/officeDocument/2006/relationships/image" Target="../media/image152.jp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png"/><Relationship Id="rId5" Type="http://schemas.openxmlformats.org/officeDocument/2006/relationships/image" Target="../media/image150.jpg"/><Relationship Id="rId10" Type="http://schemas.openxmlformats.org/officeDocument/2006/relationships/image" Target="../media/image155.jpg"/><Relationship Id="rId4" Type="http://schemas.openxmlformats.org/officeDocument/2006/relationships/image" Target="../media/image149.png"/><Relationship Id="rId9" Type="http://schemas.openxmlformats.org/officeDocument/2006/relationships/image" Target="../media/image154.jp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image" Target="../media/image157.png"/><Relationship Id="rId7" Type="http://schemas.openxmlformats.org/officeDocument/2006/relationships/image" Target="../media/image161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0.png"/><Relationship Id="rId11" Type="http://schemas.openxmlformats.org/officeDocument/2006/relationships/image" Target="../media/image165.png"/><Relationship Id="rId5" Type="http://schemas.openxmlformats.org/officeDocument/2006/relationships/image" Target="../media/image159.png"/><Relationship Id="rId10" Type="http://schemas.openxmlformats.org/officeDocument/2006/relationships/image" Target="../media/image164.png"/><Relationship Id="rId4" Type="http://schemas.openxmlformats.org/officeDocument/2006/relationships/image" Target="../media/image158.png"/><Relationship Id="rId9" Type="http://schemas.openxmlformats.org/officeDocument/2006/relationships/image" Target="../media/image16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5" Type="http://schemas.openxmlformats.org/officeDocument/2006/relationships/image" Target="../media/image169.png"/><Relationship Id="rId4" Type="http://schemas.openxmlformats.org/officeDocument/2006/relationships/image" Target="../media/image168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3" Type="http://schemas.openxmlformats.org/officeDocument/2006/relationships/image" Target="../media/image172.jpg"/><Relationship Id="rId7" Type="http://schemas.openxmlformats.org/officeDocument/2006/relationships/image" Target="../media/image176.jpg"/><Relationship Id="rId12" Type="http://schemas.openxmlformats.org/officeDocument/2006/relationships/image" Target="../media/image181.jp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5.png"/><Relationship Id="rId11" Type="http://schemas.openxmlformats.org/officeDocument/2006/relationships/image" Target="../media/image180.jpg"/><Relationship Id="rId5" Type="http://schemas.openxmlformats.org/officeDocument/2006/relationships/image" Target="../media/image174.jpg"/><Relationship Id="rId10" Type="http://schemas.openxmlformats.org/officeDocument/2006/relationships/image" Target="../media/image179.jpg"/><Relationship Id="rId4" Type="http://schemas.openxmlformats.org/officeDocument/2006/relationships/image" Target="../media/image173.png"/><Relationship Id="rId9" Type="http://schemas.openxmlformats.org/officeDocument/2006/relationships/image" Target="../media/image178.jp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png"/><Relationship Id="rId3" Type="http://schemas.openxmlformats.org/officeDocument/2006/relationships/image" Target="../media/image183.png"/><Relationship Id="rId7" Type="http://schemas.openxmlformats.org/officeDocument/2006/relationships/image" Target="../media/image187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6.png"/><Relationship Id="rId5" Type="http://schemas.openxmlformats.org/officeDocument/2006/relationships/image" Target="../media/image185.png"/><Relationship Id="rId4" Type="http://schemas.openxmlformats.org/officeDocument/2006/relationships/image" Target="../media/image184.png"/><Relationship Id="rId9" Type="http://schemas.openxmlformats.org/officeDocument/2006/relationships/image" Target="../media/image189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g"/><Relationship Id="rId2" Type="http://schemas.openxmlformats.org/officeDocument/2006/relationships/image" Target="../media/image19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4.jpg"/><Relationship Id="rId5" Type="http://schemas.openxmlformats.org/officeDocument/2006/relationships/image" Target="../media/image193.jpg"/><Relationship Id="rId4" Type="http://schemas.openxmlformats.org/officeDocument/2006/relationships/image" Target="../media/image192.jp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jpg"/><Relationship Id="rId13" Type="http://schemas.openxmlformats.org/officeDocument/2006/relationships/image" Target="../media/image208.jpg"/><Relationship Id="rId3" Type="http://schemas.openxmlformats.org/officeDocument/2006/relationships/image" Target="../media/image198.jpg"/><Relationship Id="rId7" Type="http://schemas.openxmlformats.org/officeDocument/2006/relationships/image" Target="../media/image202.png"/><Relationship Id="rId12" Type="http://schemas.openxmlformats.org/officeDocument/2006/relationships/image" Target="../media/image207.jpg"/><Relationship Id="rId17" Type="http://schemas.openxmlformats.org/officeDocument/2006/relationships/image" Target="../media/image212.png"/><Relationship Id="rId2" Type="http://schemas.openxmlformats.org/officeDocument/2006/relationships/image" Target="../media/image197.png"/><Relationship Id="rId16" Type="http://schemas.openxmlformats.org/officeDocument/2006/relationships/image" Target="../media/image2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1.jpg"/><Relationship Id="rId11" Type="http://schemas.openxmlformats.org/officeDocument/2006/relationships/image" Target="../media/image206.jpg"/><Relationship Id="rId5" Type="http://schemas.openxmlformats.org/officeDocument/2006/relationships/image" Target="../media/image200.jpg"/><Relationship Id="rId15" Type="http://schemas.openxmlformats.org/officeDocument/2006/relationships/image" Target="../media/image210.jpg"/><Relationship Id="rId10" Type="http://schemas.openxmlformats.org/officeDocument/2006/relationships/image" Target="../media/image205.png"/><Relationship Id="rId4" Type="http://schemas.openxmlformats.org/officeDocument/2006/relationships/image" Target="../media/image199.png"/><Relationship Id="rId9" Type="http://schemas.openxmlformats.org/officeDocument/2006/relationships/image" Target="../media/image204.jpg"/><Relationship Id="rId14" Type="http://schemas.openxmlformats.org/officeDocument/2006/relationships/image" Target="../media/image209.jp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.png"/><Relationship Id="rId3" Type="http://schemas.openxmlformats.org/officeDocument/2006/relationships/image" Target="../media/image214.png"/><Relationship Id="rId7" Type="http://schemas.openxmlformats.org/officeDocument/2006/relationships/image" Target="../media/image218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7.png"/><Relationship Id="rId11" Type="http://schemas.openxmlformats.org/officeDocument/2006/relationships/image" Target="../media/image222.png"/><Relationship Id="rId5" Type="http://schemas.openxmlformats.org/officeDocument/2006/relationships/image" Target="../media/image216.png"/><Relationship Id="rId10" Type="http://schemas.openxmlformats.org/officeDocument/2006/relationships/image" Target="../media/image221.png"/><Relationship Id="rId4" Type="http://schemas.openxmlformats.org/officeDocument/2006/relationships/image" Target="../media/image215.png"/><Relationship Id="rId9" Type="http://schemas.openxmlformats.org/officeDocument/2006/relationships/image" Target="../media/image220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png"/><Relationship Id="rId13" Type="http://schemas.openxmlformats.org/officeDocument/2006/relationships/image" Target="../media/image234.png"/><Relationship Id="rId3" Type="http://schemas.openxmlformats.org/officeDocument/2006/relationships/image" Target="../media/image224.png"/><Relationship Id="rId7" Type="http://schemas.openxmlformats.org/officeDocument/2006/relationships/image" Target="../media/image228.png"/><Relationship Id="rId12" Type="http://schemas.openxmlformats.org/officeDocument/2006/relationships/image" Target="../media/image233.pn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7.png"/><Relationship Id="rId11" Type="http://schemas.openxmlformats.org/officeDocument/2006/relationships/image" Target="../media/image232.png"/><Relationship Id="rId5" Type="http://schemas.openxmlformats.org/officeDocument/2006/relationships/image" Target="../media/image226.png"/><Relationship Id="rId10" Type="http://schemas.openxmlformats.org/officeDocument/2006/relationships/image" Target="../media/image231.png"/><Relationship Id="rId4" Type="http://schemas.openxmlformats.org/officeDocument/2006/relationships/image" Target="../media/image225.png"/><Relationship Id="rId9" Type="http://schemas.openxmlformats.org/officeDocument/2006/relationships/image" Target="../media/image230.png"/><Relationship Id="rId14" Type="http://schemas.openxmlformats.org/officeDocument/2006/relationships/image" Target="../media/image235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png"/><Relationship Id="rId7" Type="http://schemas.openxmlformats.org/officeDocument/2006/relationships/image" Target="../media/image241.png"/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0.png"/><Relationship Id="rId5" Type="http://schemas.openxmlformats.org/officeDocument/2006/relationships/image" Target="../media/image239.png"/><Relationship Id="rId4" Type="http://schemas.openxmlformats.org/officeDocument/2006/relationships/image" Target="../media/image238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8.jpg"/><Relationship Id="rId13" Type="http://schemas.openxmlformats.org/officeDocument/2006/relationships/image" Target="../media/image253.jpg"/><Relationship Id="rId3" Type="http://schemas.openxmlformats.org/officeDocument/2006/relationships/image" Target="../media/image243.jpg"/><Relationship Id="rId7" Type="http://schemas.openxmlformats.org/officeDocument/2006/relationships/image" Target="../media/image247.jpg"/><Relationship Id="rId12" Type="http://schemas.openxmlformats.org/officeDocument/2006/relationships/image" Target="../media/image252.jpg"/><Relationship Id="rId2" Type="http://schemas.openxmlformats.org/officeDocument/2006/relationships/image" Target="../media/image24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6.jpg"/><Relationship Id="rId11" Type="http://schemas.openxmlformats.org/officeDocument/2006/relationships/image" Target="../media/image251.jpg"/><Relationship Id="rId5" Type="http://schemas.openxmlformats.org/officeDocument/2006/relationships/image" Target="../media/image245.jpg"/><Relationship Id="rId10" Type="http://schemas.openxmlformats.org/officeDocument/2006/relationships/image" Target="../media/image250.jpg"/><Relationship Id="rId4" Type="http://schemas.openxmlformats.org/officeDocument/2006/relationships/image" Target="../media/image244.jpg"/><Relationship Id="rId9" Type="http://schemas.openxmlformats.org/officeDocument/2006/relationships/image" Target="../media/image249.jpg"/><Relationship Id="rId14" Type="http://schemas.openxmlformats.org/officeDocument/2006/relationships/image" Target="../media/image254.jp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1.jpg"/><Relationship Id="rId13" Type="http://schemas.openxmlformats.org/officeDocument/2006/relationships/image" Target="../media/image266.jpg"/><Relationship Id="rId18" Type="http://schemas.openxmlformats.org/officeDocument/2006/relationships/image" Target="../media/image271.jpg"/><Relationship Id="rId3" Type="http://schemas.openxmlformats.org/officeDocument/2006/relationships/image" Target="../media/image256.jpg"/><Relationship Id="rId7" Type="http://schemas.openxmlformats.org/officeDocument/2006/relationships/image" Target="../media/image260.jpg"/><Relationship Id="rId12" Type="http://schemas.openxmlformats.org/officeDocument/2006/relationships/image" Target="../media/image265.jpg"/><Relationship Id="rId17" Type="http://schemas.openxmlformats.org/officeDocument/2006/relationships/image" Target="../media/image270.jpg"/><Relationship Id="rId2" Type="http://schemas.openxmlformats.org/officeDocument/2006/relationships/image" Target="../media/image255.png"/><Relationship Id="rId16" Type="http://schemas.openxmlformats.org/officeDocument/2006/relationships/image" Target="../media/image26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9.jpg"/><Relationship Id="rId11" Type="http://schemas.openxmlformats.org/officeDocument/2006/relationships/image" Target="../media/image264.jpg"/><Relationship Id="rId5" Type="http://schemas.openxmlformats.org/officeDocument/2006/relationships/image" Target="../media/image258.jpg"/><Relationship Id="rId15" Type="http://schemas.openxmlformats.org/officeDocument/2006/relationships/image" Target="../media/image268.jpg"/><Relationship Id="rId10" Type="http://schemas.openxmlformats.org/officeDocument/2006/relationships/image" Target="../media/image263.jpg"/><Relationship Id="rId19" Type="http://schemas.openxmlformats.org/officeDocument/2006/relationships/image" Target="../media/image272.jpg"/><Relationship Id="rId4" Type="http://schemas.openxmlformats.org/officeDocument/2006/relationships/image" Target="../media/image257.png"/><Relationship Id="rId9" Type="http://schemas.openxmlformats.org/officeDocument/2006/relationships/image" Target="../media/image262.jpg"/><Relationship Id="rId14" Type="http://schemas.openxmlformats.org/officeDocument/2006/relationships/image" Target="../media/image267.jp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4.png"/><Relationship Id="rId2" Type="http://schemas.openxmlformats.org/officeDocument/2006/relationships/image" Target="../media/image27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7.png"/><Relationship Id="rId5" Type="http://schemas.openxmlformats.org/officeDocument/2006/relationships/image" Target="../media/image276.png"/><Relationship Id="rId4" Type="http://schemas.openxmlformats.org/officeDocument/2006/relationships/image" Target="../media/image275.png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4.jpg"/><Relationship Id="rId13" Type="http://schemas.openxmlformats.org/officeDocument/2006/relationships/image" Target="../media/image289.jpg"/><Relationship Id="rId18" Type="http://schemas.openxmlformats.org/officeDocument/2006/relationships/image" Target="../media/image294.jpg"/><Relationship Id="rId3" Type="http://schemas.openxmlformats.org/officeDocument/2006/relationships/image" Target="../media/image279.jpg"/><Relationship Id="rId21" Type="http://schemas.openxmlformats.org/officeDocument/2006/relationships/image" Target="../media/image297.jpg"/><Relationship Id="rId7" Type="http://schemas.openxmlformats.org/officeDocument/2006/relationships/image" Target="../media/image283.jpg"/><Relationship Id="rId12" Type="http://schemas.openxmlformats.org/officeDocument/2006/relationships/image" Target="../media/image288.jpg"/><Relationship Id="rId17" Type="http://schemas.openxmlformats.org/officeDocument/2006/relationships/image" Target="../media/image293.jpg"/><Relationship Id="rId2" Type="http://schemas.openxmlformats.org/officeDocument/2006/relationships/image" Target="../media/image278.jpg"/><Relationship Id="rId16" Type="http://schemas.openxmlformats.org/officeDocument/2006/relationships/image" Target="../media/image292.jpg"/><Relationship Id="rId20" Type="http://schemas.openxmlformats.org/officeDocument/2006/relationships/image" Target="../media/image29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2.jpg"/><Relationship Id="rId11" Type="http://schemas.openxmlformats.org/officeDocument/2006/relationships/image" Target="../media/image287.jpg"/><Relationship Id="rId5" Type="http://schemas.openxmlformats.org/officeDocument/2006/relationships/image" Target="../media/image281.jpg"/><Relationship Id="rId15" Type="http://schemas.openxmlformats.org/officeDocument/2006/relationships/image" Target="../media/image291.jpg"/><Relationship Id="rId10" Type="http://schemas.openxmlformats.org/officeDocument/2006/relationships/image" Target="../media/image286.jpg"/><Relationship Id="rId19" Type="http://schemas.openxmlformats.org/officeDocument/2006/relationships/image" Target="../media/image295.jpg"/><Relationship Id="rId4" Type="http://schemas.openxmlformats.org/officeDocument/2006/relationships/image" Target="../media/image280.jpg"/><Relationship Id="rId9" Type="http://schemas.openxmlformats.org/officeDocument/2006/relationships/image" Target="../media/image285.jpg"/><Relationship Id="rId14" Type="http://schemas.openxmlformats.org/officeDocument/2006/relationships/image" Target="../media/image290.jpg"/><Relationship Id="rId22" Type="http://schemas.openxmlformats.org/officeDocument/2006/relationships/image" Target="../media/image298.jpg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5.jpg"/><Relationship Id="rId13" Type="http://schemas.openxmlformats.org/officeDocument/2006/relationships/image" Target="../media/image310.jpg"/><Relationship Id="rId18" Type="http://schemas.openxmlformats.org/officeDocument/2006/relationships/image" Target="../media/image315.jpg"/><Relationship Id="rId3" Type="http://schemas.openxmlformats.org/officeDocument/2006/relationships/image" Target="../media/image300.jpg"/><Relationship Id="rId21" Type="http://schemas.openxmlformats.org/officeDocument/2006/relationships/image" Target="../media/image318.jpg"/><Relationship Id="rId7" Type="http://schemas.openxmlformats.org/officeDocument/2006/relationships/image" Target="../media/image304.jpg"/><Relationship Id="rId12" Type="http://schemas.openxmlformats.org/officeDocument/2006/relationships/image" Target="../media/image309.jpg"/><Relationship Id="rId17" Type="http://schemas.openxmlformats.org/officeDocument/2006/relationships/image" Target="../media/image314.jpg"/><Relationship Id="rId2" Type="http://schemas.openxmlformats.org/officeDocument/2006/relationships/image" Target="../media/image299.jpg"/><Relationship Id="rId16" Type="http://schemas.openxmlformats.org/officeDocument/2006/relationships/image" Target="../media/image313.jpg"/><Relationship Id="rId20" Type="http://schemas.openxmlformats.org/officeDocument/2006/relationships/image" Target="../media/image3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3.jpg"/><Relationship Id="rId11" Type="http://schemas.openxmlformats.org/officeDocument/2006/relationships/image" Target="../media/image308.jpg"/><Relationship Id="rId5" Type="http://schemas.openxmlformats.org/officeDocument/2006/relationships/image" Target="../media/image302.jpg"/><Relationship Id="rId15" Type="http://schemas.openxmlformats.org/officeDocument/2006/relationships/image" Target="../media/image312.jpg"/><Relationship Id="rId10" Type="http://schemas.openxmlformats.org/officeDocument/2006/relationships/image" Target="../media/image307.jpg"/><Relationship Id="rId19" Type="http://schemas.openxmlformats.org/officeDocument/2006/relationships/image" Target="../media/image316.jpg"/><Relationship Id="rId4" Type="http://schemas.openxmlformats.org/officeDocument/2006/relationships/image" Target="../media/image301.jpg"/><Relationship Id="rId9" Type="http://schemas.openxmlformats.org/officeDocument/2006/relationships/image" Target="../media/image306.jpg"/><Relationship Id="rId14" Type="http://schemas.openxmlformats.org/officeDocument/2006/relationships/image" Target="../media/image311.jpg"/><Relationship Id="rId22" Type="http://schemas.openxmlformats.org/officeDocument/2006/relationships/image" Target="../media/image319.jp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2.png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9.jpg"/><Relationship Id="rId13" Type="http://schemas.openxmlformats.org/officeDocument/2006/relationships/image" Target="../media/image334.png"/><Relationship Id="rId3" Type="http://schemas.openxmlformats.org/officeDocument/2006/relationships/image" Target="../media/image324.png"/><Relationship Id="rId7" Type="http://schemas.openxmlformats.org/officeDocument/2006/relationships/image" Target="../media/image328.png"/><Relationship Id="rId12" Type="http://schemas.openxmlformats.org/officeDocument/2006/relationships/image" Target="../media/image333.jpg"/><Relationship Id="rId2" Type="http://schemas.openxmlformats.org/officeDocument/2006/relationships/image" Target="../media/image3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7.jpg"/><Relationship Id="rId11" Type="http://schemas.openxmlformats.org/officeDocument/2006/relationships/image" Target="../media/image332.png"/><Relationship Id="rId5" Type="http://schemas.openxmlformats.org/officeDocument/2006/relationships/image" Target="../media/image326.png"/><Relationship Id="rId10" Type="http://schemas.openxmlformats.org/officeDocument/2006/relationships/image" Target="../media/image331.jpg"/><Relationship Id="rId4" Type="http://schemas.openxmlformats.org/officeDocument/2006/relationships/image" Target="../media/image325.jpg"/><Relationship Id="rId9" Type="http://schemas.openxmlformats.org/officeDocument/2006/relationships/image" Target="../media/image330.png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1.png"/><Relationship Id="rId13" Type="http://schemas.openxmlformats.org/officeDocument/2006/relationships/image" Target="../media/image346.png"/><Relationship Id="rId3" Type="http://schemas.openxmlformats.org/officeDocument/2006/relationships/image" Target="../media/image336.jpg"/><Relationship Id="rId7" Type="http://schemas.openxmlformats.org/officeDocument/2006/relationships/image" Target="../media/image340.png"/><Relationship Id="rId12" Type="http://schemas.openxmlformats.org/officeDocument/2006/relationships/image" Target="../media/image345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9.jpg"/><Relationship Id="rId11" Type="http://schemas.openxmlformats.org/officeDocument/2006/relationships/image" Target="../media/image344.png"/><Relationship Id="rId5" Type="http://schemas.openxmlformats.org/officeDocument/2006/relationships/image" Target="../media/image338.png"/><Relationship Id="rId15" Type="http://schemas.openxmlformats.org/officeDocument/2006/relationships/image" Target="../media/image348.png"/><Relationship Id="rId10" Type="http://schemas.openxmlformats.org/officeDocument/2006/relationships/image" Target="../media/image343.png"/><Relationship Id="rId4" Type="http://schemas.openxmlformats.org/officeDocument/2006/relationships/image" Target="../media/image337.jpg"/><Relationship Id="rId9" Type="http://schemas.openxmlformats.org/officeDocument/2006/relationships/image" Target="../media/image342.png"/><Relationship Id="rId14" Type="http://schemas.openxmlformats.org/officeDocument/2006/relationships/image" Target="../media/image347.png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5.jpg"/><Relationship Id="rId13" Type="http://schemas.openxmlformats.org/officeDocument/2006/relationships/image" Target="../media/image360.jpg"/><Relationship Id="rId3" Type="http://schemas.openxmlformats.org/officeDocument/2006/relationships/image" Target="../media/image350.png"/><Relationship Id="rId7" Type="http://schemas.openxmlformats.org/officeDocument/2006/relationships/image" Target="../media/image354.png"/><Relationship Id="rId12" Type="http://schemas.openxmlformats.org/officeDocument/2006/relationships/image" Target="../media/image359.jpg"/><Relationship Id="rId2" Type="http://schemas.openxmlformats.org/officeDocument/2006/relationships/image" Target="../media/image34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3.png"/><Relationship Id="rId11" Type="http://schemas.openxmlformats.org/officeDocument/2006/relationships/image" Target="../media/image358.jpg"/><Relationship Id="rId5" Type="http://schemas.openxmlformats.org/officeDocument/2006/relationships/image" Target="../media/image352.png"/><Relationship Id="rId15" Type="http://schemas.openxmlformats.org/officeDocument/2006/relationships/image" Target="../media/image362.png"/><Relationship Id="rId10" Type="http://schemas.openxmlformats.org/officeDocument/2006/relationships/image" Target="../media/image357.jpg"/><Relationship Id="rId4" Type="http://schemas.openxmlformats.org/officeDocument/2006/relationships/image" Target="../media/image351.png"/><Relationship Id="rId9" Type="http://schemas.openxmlformats.org/officeDocument/2006/relationships/image" Target="../media/image356.jpg"/><Relationship Id="rId14" Type="http://schemas.openxmlformats.org/officeDocument/2006/relationships/image" Target="../media/image361.pn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3.png"/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5.png"/><Relationship Id="rId2" Type="http://schemas.openxmlformats.org/officeDocument/2006/relationships/image" Target="../media/image364.png"/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7.png"/><Relationship Id="rId2" Type="http://schemas.openxmlformats.org/officeDocument/2006/relationships/image" Target="../media/image366.png"/><Relationship Id="rId1" Type="http://schemas.openxmlformats.org/officeDocument/2006/relationships/slideLayout" Target="../slideLayouts/slideLayout5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9.png"/><Relationship Id="rId2" Type="http://schemas.openxmlformats.org/officeDocument/2006/relationships/image" Target="../media/image368.png"/><Relationship Id="rId1" Type="http://schemas.openxmlformats.org/officeDocument/2006/relationships/slideLayout" Target="../slideLayouts/slideLayout5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1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3.png"/><Relationship Id="rId4" Type="http://schemas.openxmlformats.org/officeDocument/2006/relationships/image" Target="../media/image372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5.png"/><Relationship Id="rId2" Type="http://schemas.openxmlformats.org/officeDocument/2006/relationships/image" Target="../media/image374.png"/><Relationship Id="rId1" Type="http://schemas.openxmlformats.org/officeDocument/2006/relationships/slideLayout" Target="../slideLayouts/slideLayout5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6.png"/><Relationship Id="rId1" Type="http://schemas.openxmlformats.org/officeDocument/2006/relationships/slideLayout" Target="../slideLayouts/slideLayout5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8.png"/><Relationship Id="rId2" Type="http://schemas.openxmlformats.org/officeDocument/2006/relationships/image" Target="../media/image377.png"/><Relationship Id="rId1" Type="http://schemas.openxmlformats.org/officeDocument/2006/relationships/slideLayout" Target="../slideLayouts/slideLayout5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image" Target="../media/image379.png"/><Relationship Id="rId1" Type="http://schemas.openxmlformats.org/officeDocument/2006/relationships/slideLayout" Target="../slideLayouts/slideLayout5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2.png"/><Relationship Id="rId2" Type="http://schemas.openxmlformats.org/officeDocument/2006/relationships/image" Target="../media/image381.png"/><Relationship Id="rId1" Type="http://schemas.openxmlformats.org/officeDocument/2006/relationships/slideLayout" Target="../slideLayouts/slideLayout5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4.png"/><Relationship Id="rId2" Type="http://schemas.openxmlformats.org/officeDocument/2006/relationships/image" Target="../media/image383.png"/><Relationship Id="rId1" Type="http://schemas.openxmlformats.org/officeDocument/2006/relationships/slideLayout" Target="../slideLayouts/slideLayout5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6.png"/><Relationship Id="rId2" Type="http://schemas.openxmlformats.org/officeDocument/2006/relationships/image" Target="../media/image385.png"/><Relationship Id="rId1" Type="http://schemas.openxmlformats.org/officeDocument/2006/relationships/slideLayout" Target="../slideLayouts/slideLayout5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8.png"/><Relationship Id="rId2" Type="http://schemas.openxmlformats.org/officeDocument/2006/relationships/image" Target="../media/image387.png"/><Relationship Id="rId1" Type="http://schemas.openxmlformats.org/officeDocument/2006/relationships/slideLayout" Target="../slideLayouts/slideLayout5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image" Target="../media/image389.png"/><Relationship Id="rId1" Type="http://schemas.openxmlformats.org/officeDocument/2006/relationships/slideLayout" Target="../slideLayouts/slideLayout5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2.png"/><Relationship Id="rId2" Type="http://schemas.openxmlformats.org/officeDocument/2006/relationships/image" Target="../media/image391.png"/><Relationship Id="rId1" Type="http://schemas.openxmlformats.org/officeDocument/2006/relationships/slideLayout" Target="../slideLayouts/slideLayout5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4.png"/><Relationship Id="rId2" Type="http://schemas.openxmlformats.org/officeDocument/2006/relationships/image" Target="../media/image393.png"/><Relationship Id="rId1" Type="http://schemas.openxmlformats.org/officeDocument/2006/relationships/slideLayout" Target="../slideLayouts/slideLayout5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6.png"/><Relationship Id="rId2" Type="http://schemas.openxmlformats.org/officeDocument/2006/relationships/image" Target="../media/image39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7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9.png"/><Relationship Id="rId2" Type="http://schemas.openxmlformats.org/officeDocument/2006/relationships/image" Target="../media/image39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0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2.png"/><Relationship Id="rId2" Type="http://schemas.openxmlformats.org/officeDocument/2006/relationships/image" Target="../media/image401.png"/><Relationship Id="rId1" Type="http://schemas.openxmlformats.org/officeDocument/2006/relationships/slideLayout" Target="../slideLayouts/slideLayout5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4.png"/><Relationship Id="rId2" Type="http://schemas.openxmlformats.org/officeDocument/2006/relationships/image" Target="../media/image403.png"/><Relationship Id="rId1" Type="http://schemas.openxmlformats.org/officeDocument/2006/relationships/slideLayout" Target="../slideLayouts/slideLayout5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6.png"/><Relationship Id="rId2" Type="http://schemas.openxmlformats.org/officeDocument/2006/relationships/image" Target="../media/image405.png"/><Relationship Id="rId1" Type="http://schemas.openxmlformats.org/officeDocument/2006/relationships/slideLayout" Target="../slideLayouts/slideLayout5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8.png"/><Relationship Id="rId2" Type="http://schemas.openxmlformats.org/officeDocument/2006/relationships/image" Target="../media/image407.png"/><Relationship Id="rId1" Type="http://schemas.openxmlformats.org/officeDocument/2006/relationships/slideLayout" Target="../slideLayouts/slideLayout5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409.png"/><Relationship Id="rId1" Type="http://schemas.openxmlformats.org/officeDocument/2006/relationships/slideLayout" Target="../slideLayouts/slideLayout5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2.png"/><Relationship Id="rId2" Type="http://schemas.openxmlformats.org/officeDocument/2006/relationships/image" Target="../media/image411.png"/><Relationship Id="rId1" Type="http://schemas.openxmlformats.org/officeDocument/2006/relationships/slideLayout" Target="../slideLayouts/slideLayout5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8.png"/><Relationship Id="rId2" Type="http://schemas.openxmlformats.org/officeDocument/2006/relationships/image" Target="../media/image413.png"/><Relationship Id="rId1" Type="http://schemas.openxmlformats.org/officeDocument/2006/relationships/slideLayout" Target="../slideLayouts/slideLayout5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8.png"/><Relationship Id="rId2" Type="http://schemas.openxmlformats.org/officeDocument/2006/relationships/image" Target="../media/image414.png"/><Relationship Id="rId1" Type="http://schemas.openxmlformats.org/officeDocument/2006/relationships/slideLayout" Target="../slideLayouts/slideLayout5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8.png"/><Relationship Id="rId2" Type="http://schemas.openxmlformats.org/officeDocument/2006/relationships/image" Target="../media/image415.png"/><Relationship Id="rId1" Type="http://schemas.openxmlformats.org/officeDocument/2006/relationships/slideLayout" Target="../slideLayouts/slideLayout5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6.png"/><Relationship Id="rId1" Type="http://schemas.openxmlformats.org/officeDocument/2006/relationships/slideLayout" Target="../slideLayouts/slideLayout5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8.png"/><Relationship Id="rId2" Type="http://schemas.openxmlformats.org/officeDocument/2006/relationships/image" Target="../media/image417.png"/><Relationship Id="rId1" Type="http://schemas.openxmlformats.org/officeDocument/2006/relationships/slideLayout" Target="../slideLayouts/slideLayout5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4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2.png"/><Relationship Id="rId4" Type="http://schemas.openxmlformats.org/officeDocument/2006/relationships/image" Target="../media/image421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4.png"/><Relationship Id="rId2" Type="http://schemas.openxmlformats.org/officeDocument/2006/relationships/image" Target="../media/image423.png"/><Relationship Id="rId1" Type="http://schemas.openxmlformats.org/officeDocument/2006/relationships/slideLayout" Target="../slideLayouts/slideLayout5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6.png"/><Relationship Id="rId2" Type="http://schemas.openxmlformats.org/officeDocument/2006/relationships/image" Target="../media/image425.png"/><Relationship Id="rId1" Type="http://schemas.openxmlformats.org/officeDocument/2006/relationships/slideLayout" Target="../slideLayouts/slideLayout5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8.png"/><Relationship Id="rId2" Type="http://schemas.openxmlformats.org/officeDocument/2006/relationships/image" Target="../media/image427.png"/><Relationship Id="rId1" Type="http://schemas.openxmlformats.org/officeDocument/2006/relationships/slideLayout" Target="../slideLayouts/slideLayout5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image" Target="../media/image42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2.png"/><Relationship Id="rId4" Type="http://schemas.openxmlformats.org/officeDocument/2006/relationships/image" Target="../media/image431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4.png"/><Relationship Id="rId2" Type="http://schemas.openxmlformats.org/officeDocument/2006/relationships/image" Target="../media/image43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5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7.png"/><Relationship Id="rId2" Type="http://schemas.openxmlformats.org/officeDocument/2006/relationships/image" Target="../media/image43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9.png"/><Relationship Id="rId4" Type="http://schemas.openxmlformats.org/officeDocument/2006/relationships/image" Target="../media/image438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409.png"/><Relationship Id="rId1" Type="http://schemas.openxmlformats.org/officeDocument/2006/relationships/slideLayout" Target="../slideLayouts/slideLayout5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1.png"/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5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3.png"/><Relationship Id="rId2" Type="http://schemas.openxmlformats.org/officeDocument/2006/relationships/image" Target="../media/image44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5.png"/><Relationship Id="rId4" Type="http://schemas.openxmlformats.org/officeDocument/2006/relationships/image" Target="../media/image444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7.png"/><Relationship Id="rId2" Type="http://schemas.openxmlformats.org/officeDocument/2006/relationships/image" Target="../media/image446.png"/><Relationship Id="rId1" Type="http://schemas.openxmlformats.org/officeDocument/2006/relationships/slideLayout" Target="../slideLayouts/slideLayout5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8.png"/><Relationship Id="rId1" Type="http://schemas.openxmlformats.org/officeDocument/2006/relationships/slideLayout" Target="../slideLayouts/slideLayout5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6.png"/><Relationship Id="rId2" Type="http://schemas.openxmlformats.org/officeDocument/2006/relationships/image" Target="../media/image385.png"/><Relationship Id="rId1" Type="http://schemas.openxmlformats.org/officeDocument/2006/relationships/slideLayout" Target="../slideLayouts/slideLayout5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4.png"/><Relationship Id="rId1" Type="http://schemas.openxmlformats.org/officeDocument/2006/relationships/slideLayout" Target="../slideLayouts/slideLayout5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2.png"/><Relationship Id="rId1" Type="http://schemas.openxmlformats.org/officeDocument/2006/relationships/slideLayout" Target="../slideLayouts/slideLayout5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5.png"/><Relationship Id="rId1" Type="http://schemas.openxmlformats.org/officeDocument/2006/relationships/slideLayout" Target="../slideLayouts/slideLayout5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9.png"/><Relationship Id="rId1" Type="http://schemas.openxmlformats.org/officeDocument/2006/relationships/slideLayout" Target="../slideLayouts/slideLayout5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3.png"/><Relationship Id="rId1" Type="http://schemas.openxmlformats.org/officeDocument/2006/relationships/slideLayout" Target="../slideLayouts/slideLayout5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5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9.png"/><Relationship Id="rId1" Type="http://schemas.openxmlformats.org/officeDocument/2006/relationships/slideLayout" Target="../slideLayouts/slideLayout5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1.png"/><Relationship Id="rId1" Type="http://schemas.openxmlformats.org/officeDocument/2006/relationships/slideLayout" Target="../slideLayouts/slideLayout5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9.png"/><Relationship Id="rId1" Type="http://schemas.openxmlformats.org/officeDocument/2006/relationships/slideLayout" Target="../slideLayouts/slideLayout5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3.png"/><Relationship Id="rId1" Type="http://schemas.openxmlformats.org/officeDocument/2006/relationships/slideLayout" Target="../slideLayouts/slideLayout5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7.png"/><Relationship Id="rId1" Type="http://schemas.openxmlformats.org/officeDocument/2006/relationships/slideLayout" Target="../slideLayouts/slideLayout5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5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2.png"/><Relationship Id="rId2" Type="http://schemas.openxmlformats.org/officeDocument/2006/relationships/image" Target="../media/image4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3.png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5.jpg"/><Relationship Id="rId2" Type="http://schemas.openxmlformats.org/officeDocument/2006/relationships/image" Target="../media/image45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7.png"/><Relationship Id="rId4" Type="http://schemas.openxmlformats.org/officeDocument/2006/relationships/image" Target="../media/image456.png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8.png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0.png"/><Relationship Id="rId7" Type="http://schemas.openxmlformats.org/officeDocument/2006/relationships/image" Target="../media/image464.png"/><Relationship Id="rId2" Type="http://schemas.openxmlformats.org/officeDocument/2006/relationships/image" Target="../media/image4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3.png"/><Relationship Id="rId5" Type="http://schemas.openxmlformats.org/officeDocument/2006/relationships/image" Target="../media/image462.png"/><Relationship Id="rId4" Type="http://schemas.openxmlformats.org/officeDocument/2006/relationships/image" Target="../media/image461.png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5.jpg"/><Relationship Id="rId1" Type="http://schemas.openxmlformats.org/officeDocument/2006/relationships/slideLayout" Target="../slideLayouts/slideLayout5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7.png"/><Relationship Id="rId7" Type="http://schemas.openxmlformats.org/officeDocument/2006/relationships/image" Target="../media/image471.png"/><Relationship Id="rId2" Type="http://schemas.openxmlformats.org/officeDocument/2006/relationships/image" Target="../media/image4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0.png"/><Relationship Id="rId5" Type="http://schemas.openxmlformats.org/officeDocument/2006/relationships/image" Target="../media/image469.png"/><Relationship Id="rId4" Type="http://schemas.openxmlformats.org/officeDocument/2006/relationships/image" Target="../media/image468.pn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2.jp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3.jpg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5.png"/><Relationship Id="rId2" Type="http://schemas.openxmlformats.org/officeDocument/2006/relationships/image" Target="../media/image4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8.png"/><Relationship Id="rId5" Type="http://schemas.openxmlformats.org/officeDocument/2006/relationships/image" Target="../media/image477.png"/><Relationship Id="rId4" Type="http://schemas.openxmlformats.org/officeDocument/2006/relationships/image" Target="../media/image476.pn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9.jpg"/><Relationship Id="rId2" Type="http://schemas.openxmlformats.org/officeDocument/2006/relationships/image" Target="../media/image473.jpg"/><Relationship Id="rId1" Type="http://schemas.openxmlformats.org/officeDocument/2006/relationships/slideLayout" Target="../slideLayouts/slideLayout5.xml"/></Relationships>
</file>

<file path=ppt/slides/_rels/slide1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8.png"/><Relationship Id="rId3" Type="http://schemas.openxmlformats.org/officeDocument/2006/relationships/image" Target="../media/image481.png"/><Relationship Id="rId7" Type="http://schemas.openxmlformats.org/officeDocument/2006/relationships/image" Target="../media/image484.png"/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6.png"/><Relationship Id="rId5" Type="http://schemas.openxmlformats.org/officeDocument/2006/relationships/image" Target="../media/image483.png"/><Relationship Id="rId4" Type="http://schemas.openxmlformats.org/officeDocument/2006/relationships/image" Target="../media/image482.png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5.png"/><Relationship Id="rId1" Type="http://schemas.openxmlformats.org/officeDocument/2006/relationships/slideLayout" Target="../slideLayouts/slideLayout5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7.jpg"/><Relationship Id="rId7" Type="http://schemas.openxmlformats.org/officeDocument/2006/relationships/image" Target="../media/image478.png"/><Relationship Id="rId2" Type="http://schemas.openxmlformats.org/officeDocument/2006/relationships/image" Target="../media/image4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9.png"/><Relationship Id="rId5" Type="http://schemas.openxmlformats.org/officeDocument/2006/relationships/image" Target="../media/image476.png"/><Relationship Id="rId4" Type="http://schemas.openxmlformats.org/officeDocument/2006/relationships/image" Target="../media/image488.png"/></Relationships>
</file>

<file path=ppt/slides/_rels/slide1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4.png"/><Relationship Id="rId3" Type="http://schemas.openxmlformats.org/officeDocument/2006/relationships/image" Target="../media/image473.jpg"/><Relationship Id="rId7" Type="http://schemas.openxmlformats.org/officeDocument/2006/relationships/image" Target="../media/image470.png"/><Relationship Id="rId2" Type="http://schemas.openxmlformats.org/officeDocument/2006/relationships/image" Target="../media/image490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3.png"/><Relationship Id="rId5" Type="http://schemas.openxmlformats.org/officeDocument/2006/relationships/image" Target="../media/image492.png"/><Relationship Id="rId4" Type="http://schemas.openxmlformats.org/officeDocument/2006/relationships/image" Target="../media/image491.png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6.png"/><Relationship Id="rId2" Type="http://schemas.openxmlformats.org/officeDocument/2006/relationships/image" Target="../media/image49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7.png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8.jpg"/><Relationship Id="rId1" Type="http://schemas.openxmlformats.org/officeDocument/2006/relationships/slideLayout" Target="../slideLayouts/slideLayout4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504.png"/><Relationship Id="rId2" Type="http://schemas.openxmlformats.org/officeDocument/2006/relationships/image" Target="../media/image49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3.png"/><Relationship Id="rId5" Type="http://schemas.openxmlformats.org/officeDocument/2006/relationships/image" Target="../media/image502.png"/><Relationship Id="rId4" Type="http://schemas.openxmlformats.org/officeDocument/2006/relationships/image" Target="../media/image501.png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6.jpg"/><Relationship Id="rId2" Type="http://schemas.openxmlformats.org/officeDocument/2006/relationships/image" Target="../media/image50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8.jpg"/><Relationship Id="rId4" Type="http://schemas.openxmlformats.org/officeDocument/2006/relationships/image" Target="../media/image507.jpg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9.jpg"/><Relationship Id="rId1" Type="http://schemas.openxmlformats.org/officeDocument/2006/relationships/slideLayout" Target="../slideLayouts/slideLayout5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1.jpg"/><Relationship Id="rId2" Type="http://schemas.openxmlformats.org/officeDocument/2006/relationships/image" Target="../media/image51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2.jpg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4.png"/><Relationship Id="rId2" Type="http://schemas.openxmlformats.org/officeDocument/2006/relationships/image" Target="../media/image513.jpg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6.png"/><Relationship Id="rId2" Type="http://schemas.openxmlformats.org/officeDocument/2006/relationships/image" Target="../media/image51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7.png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9.jpg"/><Relationship Id="rId2" Type="http://schemas.openxmlformats.org/officeDocument/2006/relationships/image" Target="../media/image51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0.jpg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2.jpg"/><Relationship Id="rId2" Type="http://schemas.openxmlformats.org/officeDocument/2006/relationships/image" Target="../media/image521.jpg"/><Relationship Id="rId1" Type="http://schemas.openxmlformats.org/officeDocument/2006/relationships/slideLayout" Target="../slideLayouts/slideLayout5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4.png"/><Relationship Id="rId2" Type="http://schemas.openxmlformats.org/officeDocument/2006/relationships/image" Target="../media/image523.jpg"/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6.jpg"/><Relationship Id="rId2" Type="http://schemas.openxmlformats.org/officeDocument/2006/relationships/image" Target="../media/image525.png"/><Relationship Id="rId1" Type="http://schemas.openxmlformats.org/officeDocument/2006/relationships/slideLayout" Target="../slideLayouts/slideLayout5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8.jpg"/><Relationship Id="rId2" Type="http://schemas.openxmlformats.org/officeDocument/2006/relationships/image" Target="../media/image52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9.jpg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1.png"/><Relationship Id="rId2" Type="http://schemas.openxmlformats.org/officeDocument/2006/relationships/image" Target="../media/image530.jpg"/><Relationship Id="rId1" Type="http://schemas.openxmlformats.org/officeDocument/2006/relationships/slideLayout" Target="../slideLayouts/slideLayout5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3.png"/><Relationship Id="rId2" Type="http://schemas.openxmlformats.org/officeDocument/2006/relationships/image" Target="../media/image532.jpg"/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5.jpg"/><Relationship Id="rId2" Type="http://schemas.openxmlformats.org/officeDocument/2006/relationships/image" Target="../media/image5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6.png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8.jpg"/><Relationship Id="rId2" Type="http://schemas.openxmlformats.org/officeDocument/2006/relationships/image" Target="../media/image53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39.jpg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1.png"/><Relationship Id="rId2" Type="http://schemas.openxmlformats.org/officeDocument/2006/relationships/image" Target="../media/image540.jpg"/><Relationship Id="rId1" Type="http://schemas.openxmlformats.org/officeDocument/2006/relationships/slideLayout" Target="../slideLayouts/slideLayout5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3.png"/><Relationship Id="rId2" Type="http://schemas.openxmlformats.org/officeDocument/2006/relationships/image" Target="../media/image54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44.jpg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6.png"/><Relationship Id="rId2" Type="http://schemas.openxmlformats.org/officeDocument/2006/relationships/image" Target="../media/image5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2.png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6.png"/><Relationship Id="rId2" Type="http://schemas.openxmlformats.org/officeDocument/2006/relationships/image" Target="../media/image5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7.jpg"/><Relationship Id="rId4" Type="http://schemas.openxmlformats.org/officeDocument/2006/relationships/image" Target="../media/image492.png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9.jpg"/><Relationship Id="rId7" Type="http://schemas.openxmlformats.org/officeDocument/2006/relationships/image" Target="../media/image553.jpg"/><Relationship Id="rId2" Type="http://schemas.openxmlformats.org/officeDocument/2006/relationships/image" Target="../media/image54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2.jpg"/><Relationship Id="rId5" Type="http://schemas.openxmlformats.org/officeDocument/2006/relationships/image" Target="../media/image551.jpg"/><Relationship Id="rId4" Type="http://schemas.openxmlformats.org/officeDocument/2006/relationships/image" Target="../media/image550.jpg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4.png"/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5.png"/><Relationship Id="rId2" Type="http://schemas.openxmlformats.org/officeDocument/2006/relationships/image" Target="../media/image451.png"/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0.png"/><Relationship Id="rId3" Type="http://schemas.openxmlformats.org/officeDocument/2006/relationships/image" Target="../media/image557.png"/><Relationship Id="rId7" Type="http://schemas.openxmlformats.org/officeDocument/2006/relationships/image" Target="../media/image560.png"/><Relationship Id="rId2" Type="http://schemas.openxmlformats.org/officeDocument/2006/relationships/image" Target="../media/image5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1.png"/><Relationship Id="rId5" Type="http://schemas.openxmlformats.org/officeDocument/2006/relationships/image" Target="../media/image559.png"/><Relationship Id="rId4" Type="http://schemas.openxmlformats.org/officeDocument/2006/relationships/image" Target="../media/image558.png"/><Relationship Id="rId9" Type="http://schemas.openxmlformats.org/officeDocument/2006/relationships/image" Target="../media/image561.png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2" Type="http://schemas.openxmlformats.org/officeDocument/2006/relationships/image" Target="../media/image4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3.jpg"/><Relationship Id="rId5" Type="http://schemas.openxmlformats.org/officeDocument/2006/relationships/image" Target="../media/image562.png"/><Relationship Id="rId4" Type="http://schemas.openxmlformats.org/officeDocument/2006/relationships/image" Target="../media/image470.png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7" Type="http://schemas.openxmlformats.org/officeDocument/2006/relationships/image" Target="../media/image566.jpg"/><Relationship Id="rId2" Type="http://schemas.openxmlformats.org/officeDocument/2006/relationships/image" Target="../media/image4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5.jpg"/><Relationship Id="rId5" Type="http://schemas.openxmlformats.org/officeDocument/2006/relationships/image" Target="../media/image564.png"/><Relationship Id="rId4" Type="http://schemas.openxmlformats.org/officeDocument/2006/relationships/image" Target="../media/image470.png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8.jpg"/><Relationship Id="rId7" Type="http://schemas.openxmlformats.org/officeDocument/2006/relationships/image" Target="../media/image564.png"/><Relationship Id="rId2" Type="http://schemas.openxmlformats.org/officeDocument/2006/relationships/image" Target="../media/image56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0.png"/><Relationship Id="rId5" Type="http://schemas.openxmlformats.org/officeDocument/2006/relationships/image" Target="../media/image560.png"/><Relationship Id="rId4" Type="http://schemas.openxmlformats.org/officeDocument/2006/relationships/image" Target="../media/image569.png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1.jpg"/><Relationship Id="rId2" Type="http://schemas.openxmlformats.org/officeDocument/2006/relationships/image" Target="../media/image57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4.jpg"/><Relationship Id="rId5" Type="http://schemas.openxmlformats.org/officeDocument/2006/relationships/image" Target="../media/image573.jpg"/><Relationship Id="rId4" Type="http://schemas.openxmlformats.org/officeDocument/2006/relationships/image" Target="../media/image572.jpg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6.png"/><Relationship Id="rId7" Type="http://schemas.openxmlformats.org/officeDocument/2006/relationships/image" Target="../media/image580.png"/><Relationship Id="rId2" Type="http://schemas.openxmlformats.org/officeDocument/2006/relationships/image" Target="../media/image5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9.png"/><Relationship Id="rId5" Type="http://schemas.openxmlformats.org/officeDocument/2006/relationships/image" Target="../media/image578.png"/><Relationship Id="rId4" Type="http://schemas.openxmlformats.org/officeDocument/2006/relationships/image" Target="../media/image577.png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5.png"/><Relationship Id="rId7" Type="http://schemas.openxmlformats.org/officeDocument/2006/relationships/image" Target="../media/image583.png"/><Relationship Id="rId2" Type="http://schemas.openxmlformats.org/officeDocument/2006/relationships/image" Target="../media/image58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0.png"/><Relationship Id="rId5" Type="http://schemas.openxmlformats.org/officeDocument/2006/relationships/image" Target="../media/image582.png"/><Relationship Id="rId4" Type="http://schemas.openxmlformats.org/officeDocument/2006/relationships/image" Target="../media/image576.png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4.jp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5.jpg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7.jpg"/><Relationship Id="rId2" Type="http://schemas.openxmlformats.org/officeDocument/2006/relationships/image" Target="../media/image58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0.jpg"/><Relationship Id="rId5" Type="http://schemas.openxmlformats.org/officeDocument/2006/relationships/image" Target="../media/image589.jpg"/><Relationship Id="rId4" Type="http://schemas.openxmlformats.org/officeDocument/2006/relationships/image" Target="../media/image588.jpg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2.jpg"/><Relationship Id="rId2" Type="http://schemas.openxmlformats.org/officeDocument/2006/relationships/image" Target="../media/image591.png"/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3.png"/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5.jpg"/><Relationship Id="rId2" Type="http://schemas.openxmlformats.org/officeDocument/2006/relationships/image" Target="../media/image594.jpg"/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7.png"/><Relationship Id="rId2" Type="http://schemas.openxmlformats.org/officeDocument/2006/relationships/image" Target="../media/image59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99.jpg"/><Relationship Id="rId4" Type="http://schemas.openxmlformats.org/officeDocument/2006/relationships/image" Target="../media/image598.jpg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0.jpg"/><Relationship Id="rId1" Type="http://schemas.openxmlformats.org/officeDocument/2006/relationships/slideLayout" Target="../slideLayouts/slideLayout5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1.png"/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3.jpg"/><Relationship Id="rId2" Type="http://schemas.openxmlformats.org/officeDocument/2006/relationships/image" Target="../media/image602.png"/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4.jpg"/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6.png"/><Relationship Id="rId2" Type="http://schemas.openxmlformats.org/officeDocument/2006/relationships/image" Target="../media/image605.jpg"/><Relationship Id="rId1" Type="http://schemas.openxmlformats.org/officeDocument/2006/relationships/slideLayout" Target="../slideLayouts/slideLayout4.xml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8.png"/><Relationship Id="rId2" Type="http://schemas.openxmlformats.org/officeDocument/2006/relationships/image" Target="../media/image607.jpg"/><Relationship Id="rId1" Type="http://schemas.openxmlformats.org/officeDocument/2006/relationships/slideLayout" Target="../slideLayouts/slideLayout4.xm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2" Type="http://schemas.openxmlformats.org/officeDocument/2006/relationships/image" Target="../media/image60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11.jpg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3.jpg"/><Relationship Id="rId2" Type="http://schemas.openxmlformats.org/officeDocument/2006/relationships/image" Target="../media/image6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4.png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6.jpg"/><Relationship Id="rId2" Type="http://schemas.openxmlformats.org/officeDocument/2006/relationships/image" Target="../media/image6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9.png"/><Relationship Id="rId5" Type="http://schemas.openxmlformats.org/officeDocument/2006/relationships/image" Target="../media/image618.png"/><Relationship Id="rId4" Type="http://schemas.openxmlformats.org/officeDocument/2006/relationships/image" Target="../media/image617.png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1.jpg"/><Relationship Id="rId2" Type="http://schemas.openxmlformats.org/officeDocument/2006/relationships/image" Target="../media/image62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2.jpg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3.png"/><Relationship Id="rId1" Type="http://schemas.openxmlformats.org/officeDocument/2006/relationships/slideLayout" Target="../slideLayouts/slideLayout2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5.jpg"/><Relationship Id="rId2" Type="http://schemas.openxmlformats.org/officeDocument/2006/relationships/image" Target="../media/image6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6.jpg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8.jpg"/><Relationship Id="rId2" Type="http://schemas.openxmlformats.org/officeDocument/2006/relationships/image" Target="../media/image627.jpg"/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0.jpg"/><Relationship Id="rId2" Type="http://schemas.openxmlformats.org/officeDocument/2006/relationships/image" Target="../media/image6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1.jpg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3.jpg"/><Relationship Id="rId2" Type="http://schemas.openxmlformats.org/officeDocument/2006/relationships/image" Target="../media/image63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5.jpg"/><Relationship Id="rId4" Type="http://schemas.openxmlformats.org/officeDocument/2006/relationships/image" Target="../media/image634.jpg"/></Relationships>
</file>

<file path=ppt/slides/_rels/slide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6.jpg"/><Relationship Id="rId1" Type="http://schemas.openxmlformats.org/officeDocument/2006/relationships/slideLayout" Target="../slideLayouts/slideLayout5.xml"/></Relationships>
</file>

<file path=ppt/slides/_rels/slide2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3.png"/><Relationship Id="rId13" Type="http://schemas.openxmlformats.org/officeDocument/2006/relationships/image" Target="../media/image648.png"/><Relationship Id="rId3" Type="http://schemas.openxmlformats.org/officeDocument/2006/relationships/image" Target="../media/image638.png"/><Relationship Id="rId7" Type="http://schemas.openxmlformats.org/officeDocument/2006/relationships/image" Target="../media/image642.png"/><Relationship Id="rId12" Type="http://schemas.openxmlformats.org/officeDocument/2006/relationships/image" Target="../media/image647.png"/><Relationship Id="rId2" Type="http://schemas.openxmlformats.org/officeDocument/2006/relationships/image" Target="../media/image6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1.png"/><Relationship Id="rId11" Type="http://schemas.openxmlformats.org/officeDocument/2006/relationships/image" Target="../media/image646.png"/><Relationship Id="rId5" Type="http://schemas.openxmlformats.org/officeDocument/2006/relationships/image" Target="../media/image640.png"/><Relationship Id="rId15" Type="http://schemas.openxmlformats.org/officeDocument/2006/relationships/image" Target="../media/image650.png"/><Relationship Id="rId10" Type="http://schemas.openxmlformats.org/officeDocument/2006/relationships/image" Target="../media/image645.png"/><Relationship Id="rId4" Type="http://schemas.openxmlformats.org/officeDocument/2006/relationships/image" Target="../media/image639.png"/><Relationship Id="rId9" Type="http://schemas.openxmlformats.org/officeDocument/2006/relationships/image" Target="../media/image644.png"/><Relationship Id="rId14" Type="http://schemas.openxmlformats.org/officeDocument/2006/relationships/image" Target="../media/image649.png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2.jpg"/><Relationship Id="rId2" Type="http://schemas.openxmlformats.org/officeDocument/2006/relationships/image" Target="../media/image651.jpg"/><Relationship Id="rId1" Type="http://schemas.openxmlformats.org/officeDocument/2006/relationships/slideLayout" Target="../slideLayouts/slideLayout4.xml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3.jpg"/><Relationship Id="rId1" Type="http://schemas.openxmlformats.org/officeDocument/2006/relationships/slideLayout" Target="../slideLayouts/slideLayout4.xml"/></Relationships>
</file>

<file path=ppt/slides/_rels/slide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4.jpg"/><Relationship Id="rId1" Type="http://schemas.openxmlformats.org/officeDocument/2006/relationships/slideLayout" Target="../slideLayouts/slideLayout4.xml"/></Relationships>
</file>

<file path=ppt/slides/_rels/slide2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1.png"/><Relationship Id="rId3" Type="http://schemas.openxmlformats.org/officeDocument/2006/relationships/image" Target="../media/image656.png"/><Relationship Id="rId7" Type="http://schemas.openxmlformats.org/officeDocument/2006/relationships/image" Target="../media/image660.png"/><Relationship Id="rId12" Type="http://schemas.openxmlformats.org/officeDocument/2006/relationships/image" Target="../media/image665.png"/><Relationship Id="rId2" Type="http://schemas.openxmlformats.org/officeDocument/2006/relationships/image" Target="../media/image6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9.png"/><Relationship Id="rId11" Type="http://schemas.openxmlformats.org/officeDocument/2006/relationships/image" Target="../media/image664.png"/><Relationship Id="rId5" Type="http://schemas.openxmlformats.org/officeDocument/2006/relationships/image" Target="../media/image658.png"/><Relationship Id="rId10" Type="http://schemas.openxmlformats.org/officeDocument/2006/relationships/image" Target="../media/image663.png"/><Relationship Id="rId4" Type="http://schemas.openxmlformats.org/officeDocument/2006/relationships/image" Target="../media/image657.png"/><Relationship Id="rId9" Type="http://schemas.openxmlformats.org/officeDocument/2006/relationships/image" Target="../media/image662.png"/></Relationships>
</file>

<file path=ppt/slides/_rels/slide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6.png"/><Relationship Id="rId1" Type="http://schemas.openxmlformats.org/officeDocument/2006/relationships/slideLayout" Target="../slideLayouts/slideLayout4.xml"/></Relationships>
</file>

<file path=ppt/slides/_rels/slide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7.jpg"/><Relationship Id="rId1" Type="http://schemas.openxmlformats.org/officeDocument/2006/relationships/slideLayout" Target="../slideLayouts/slideLayout4.xml"/></Relationships>
</file>

<file path=ppt/slides/_rels/slide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8.jpg"/><Relationship Id="rId1" Type="http://schemas.openxmlformats.org/officeDocument/2006/relationships/slideLayout" Target="../slideLayouts/slideLayout2.xml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9.png"/><Relationship Id="rId2" Type="http://schemas.openxmlformats.org/officeDocument/2006/relationships/image" Target="../media/image666.png"/><Relationship Id="rId1" Type="http://schemas.openxmlformats.org/officeDocument/2006/relationships/slideLayout" Target="../slideLayouts/slideLayout4.xml"/></Relationships>
</file>

<file path=ppt/slides/_rels/slide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0.png"/><Relationship Id="rId1" Type="http://schemas.openxmlformats.org/officeDocument/2006/relationships/slideLayout" Target="../slideLayouts/slideLayout2.xml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1.png"/><Relationship Id="rId2" Type="http://schemas.openxmlformats.org/officeDocument/2006/relationships/image" Target="../media/image66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72.png"/></Relationships>
</file>

<file path=ppt/slides/_rels/slide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3.jpg"/><Relationship Id="rId1" Type="http://schemas.openxmlformats.org/officeDocument/2006/relationships/slideLayout" Target="../slideLayouts/slideLayout4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4.png"/><Relationship Id="rId1" Type="http://schemas.openxmlformats.org/officeDocument/2006/relationships/slideLayout" Target="../slideLayouts/slideLayout4.xml"/></Relationships>
</file>

<file path=ppt/slides/_rels/slide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5.jpg"/><Relationship Id="rId1" Type="http://schemas.openxmlformats.org/officeDocument/2006/relationships/slideLayout" Target="../slideLayouts/slideLayout2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7.png"/><Relationship Id="rId2" Type="http://schemas.openxmlformats.org/officeDocument/2006/relationships/image" Target="../media/image676.jpg"/><Relationship Id="rId1" Type="http://schemas.openxmlformats.org/officeDocument/2006/relationships/slideLayout" Target="../slideLayouts/slideLayout2.xml"/></Relationships>
</file>

<file path=ppt/slides/_rels/slide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8.png"/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0.png"/><Relationship Id="rId2" Type="http://schemas.openxmlformats.org/officeDocument/2006/relationships/image" Target="../media/image679.png"/><Relationship Id="rId1" Type="http://schemas.openxmlformats.org/officeDocument/2006/relationships/slideLayout" Target="../slideLayouts/slideLayout2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1.png"/><Relationship Id="rId1" Type="http://schemas.openxmlformats.org/officeDocument/2006/relationships/slideLayout" Target="../slideLayouts/slideLayout2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3.jpg"/><Relationship Id="rId1" Type="http://schemas.openxmlformats.org/officeDocument/2006/relationships/slideLayout" Target="../slideLayouts/slideLayout4.xml"/></Relationships>
</file>

<file path=ppt/slides/_rels/slide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5.jpg"/><Relationship Id="rId2" Type="http://schemas.openxmlformats.org/officeDocument/2006/relationships/image" Target="../media/image68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86.png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8.png"/><Relationship Id="rId7" Type="http://schemas.openxmlformats.org/officeDocument/2006/relationships/image" Target="../media/image692.png"/><Relationship Id="rId2" Type="http://schemas.openxmlformats.org/officeDocument/2006/relationships/image" Target="../media/image6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1.png"/><Relationship Id="rId5" Type="http://schemas.openxmlformats.org/officeDocument/2006/relationships/image" Target="../media/image690.png"/><Relationship Id="rId4" Type="http://schemas.openxmlformats.org/officeDocument/2006/relationships/image" Target="../media/image689.png"/></Relationships>
</file>

<file path=ppt/slides/_rels/slide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3.png"/><Relationship Id="rId1" Type="http://schemas.openxmlformats.org/officeDocument/2006/relationships/slideLayout" Target="../slideLayouts/slideLayout2.xml"/></Relationships>
</file>

<file path=ppt/slides/_rels/slide2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5.png"/><Relationship Id="rId2" Type="http://schemas.openxmlformats.org/officeDocument/2006/relationships/image" Target="../media/image694.png"/><Relationship Id="rId1" Type="http://schemas.openxmlformats.org/officeDocument/2006/relationships/slideLayout" Target="../slideLayouts/slideLayout2.xml"/></Relationships>
</file>

<file path=ppt/slides/_rels/slide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7.jpg"/><Relationship Id="rId2" Type="http://schemas.openxmlformats.org/officeDocument/2006/relationships/image" Target="../media/image69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99.jpg"/><Relationship Id="rId4" Type="http://schemas.openxmlformats.org/officeDocument/2006/relationships/image" Target="../media/image698.jpg"/></Relationships>
</file>

<file path=ppt/slides/_rels/slide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1.jpg"/><Relationship Id="rId2" Type="http://schemas.openxmlformats.org/officeDocument/2006/relationships/image" Target="../media/image700.jpg"/><Relationship Id="rId1" Type="http://schemas.openxmlformats.org/officeDocument/2006/relationships/slideLayout" Target="../slideLayouts/slideLayout4.xml"/></Relationships>
</file>

<file path=ppt/slides/_rels/slide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2.jpg"/><Relationship Id="rId1" Type="http://schemas.openxmlformats.org/officeDocument/2006/relationships/slideLayout" Target="../slideLayouts/slideLayout4.xml"/></Relationships>
</file>

<file path=ppt/slides/_rels/slide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4.jpg"/><Relationship Id="rId2" Type="http://schemas.openxmlformats.org/officeDocument/2006/relationships/image" Target="../media/image703.jpg"/><Relationship Id="rId1" Type="http://schemas.openxmlformats.org/officeDocument/2006/relationships/slideLayout" Target="../slideLayouts/slideLayout4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5.png"/><Relationship Id="rId1" Type="http://schemas.openxmlformats.org/officeDocument/2006/relationships/slideLayout" Target="../slideLayouts/slideLayout2.xml"/></Relationships>
</file>

<file path=ppt/slides/_rels/slide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7.jpg"/><Relationship Id="rId2" Type="http://schemas.openxmlformats.org/officeDocument/2006/relationships/image" Target="../media/image706.jpg"/><Relationship Id="rId1" Type="http://schemas.openxmlformats.org/officeDocument/2006/relationships/slideLayout" Target="../slideLayouts/slideLayout4.xml"/></Relationships>
</file>

<file path=ppt/slides/_rels/slide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9.png"/><Relationship Id="rId2" Type="http://schemas.openxmlformats.org/officeDocument/2006/relationships/image" Target="../media/image70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1.png"/><Relationship Id="rId4" Type="http://schemas.openxmlformats.org/officeDocument/2006/relationships/image" Target="../media/image710.png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3.jpg"/><Relationship Id="rId2" Type="http://schemas.openxmlformats.org/officeDocument/2006/relationships/image" Target="../media/image712.jpg"/><Relationship Id="rId1" Type="http://schemas.openxmlformats.org/officeDocument/2006/relationships/slideLayout" Target="../slideLayouts/slideLayout2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5.jpg"/><Relationship Id="rId2" Type="http://schemas.openxmlformats.org/officeDocument/2006/relationships/image" Target="../media/image71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16.png"/></Relationships>
</file>

<file path=ppt/slides/_rels/slide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7.jpg"/><Relationship Id="rId1" Type="http://schemas.openxmlformats.org/officeDocument/2006/relationships/slideLayout" Target="../slideLayouts/slideLayout2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42.png"/><Relationship Id="rId21" Type="http://schemas.openxmlformats.org/officeDocument/2006/relationships/image" Target="../media/image737.png"/><Relationship Id="rId42" Type="http://schemas.openxmlformats.org/officeDocument/2006/relationships/image" Target="../media/image758.png"/><Relationship Id="rId47" Type="http://schemas.openxmlformats.org/officeDocument/2006/relationships/image" Target="../media/image763.png"/><Relationship Id="rId63" Type="http://schemas.openxmlformats.org/officeDocument/2006/relationships/image" Target="../media/image779.png"/><Relationship Id="rId68" Type="http://schemas.openxmlformats.org/officeDocument/2006/relationships/image" Target="../media/image784.png"/><Relationship Id="rId84" Type="http://schemas.openxmlformats.org/officeDocument/2006/relationships/image" Target="../media/image800.png"/><Relationship Id="rId89" Type="http://schemas.openxmlformats.org/officeDocument/2006/relationships/image" Target="../media/image805.png"/><Relationship Id="rId16" Type="http://schemas.openxmlformats.org/officeDocument/2006/relationships/image" Target="../media/image732.png"/><Relationship Id="rId11" Type="http://schemas.openxmlformats.org/officeDocument/2006/relationships/image" Target="../media/image727.png"/><Relationship Id="rId32" Type="http://schemas.openxmlformats.org/officeDocument/2006/relationships/image" Target="../media/image748.png"/><Relationship Id="rId37" Type="http://schemas.openxmlformats.org/officeDocument/2006/relationships/image" Target="../media/image753.png"/><Relationship Id="rId53" Type="http://schemas.openxmlformats.org/officeDocument/2006/relationships/image" Target="../media/image769.png"/><Relationship Id="rId58" Type="http://schemas.openxmlformats.org/officeDocument/2006/relationships/image" Target="../media/image774.png"/><Relationship Id="rId74" Type="http://schemas.openxmlformats.org/officeDocument/2006/relationships/image" Target="../media/image790.png"/><Relationship Id="rId79" Type="http://schemas.openxmlformats.org/officeDocument/2006/relationships/image" Target="../media/image795.png"/><Relationship Id="rId102" Type="http://schemas.openxmlformats.org/officeDocument/2006/relationships/image" Target="../media/image818.png"/><Relationship Id="rId5" Type="http://schemas.openxmlformats.org/officeDocument/2006/relationships/image" Target="../media/image721.png"/><Relationship Id="rId90" Type="http://schemas.openxmlformats.org/officeDocument/2006/relationships/image" Target="../media/image806.png"/><Relationship Id="rId95" Type="http://schemas.openxmlformats.org/officeDocument/2006/relationships/image" Target="../media/image811.png"/><Relationship Id="rId22" Type="http://schemas.openxmlformats.org/officeDocument/2006/relationships/image" Target="../media/image738.png"/><Relationship Id="rId27" Type="http://schemas.openxmlformats.org/officeDocument/2006/relationships/image" Target="../media/image743.png"/><Relationship Id="rId43" Type="http://schemas.openxmlformats.org/officeDocument/2006/relationships/image" Target="../media/image759.png"/><Relationship Id="rId48" Type="http://schemas.openxmlformats.org/officeDocument/2006/relationships/image" Target="../media/image764.png"/><Relationship Id="rId64" Type="http://schemas.openxmlformats.org/officeDocument/2006/relationships/image" Target="../media/image780.png"/><Relationship Id="rId69" Type="http://schemas.openxmlformats.org/officeDocument/2006/relationships/image" Target="../media/image785.png"/><Relationship Id="rId80" Type="http://schemas.openxmlformats.org/officeDocument/2006/relationships/image" Target="../media/image796.png"/><Relationship Id="rId85" Type="http://schemas.openxmlformats.org/officeDocument/2006/relationships/image" Target="../media/image801.png"/><Relationship Id="rId12" Type="http://schemas.openxmlformats.org/officeDocument/2006/relationships/image" Target="../media/image728.png"/><Relationship Id="rId17" Type="http://schemas.openxmlformats.org/officeDocument/2006/relationships/image" Target="../media/image733.png"/><Relationship Id="rId25" Type="http://schemas.openxmlformats.org/officeDocument/2006/relationships/image" Target="../media/image741.png"/><Relationship Id="rId33" Type="http://schemas.openxmlformats.org/officeDocument/2006/relationships/image" Target="../media/image749.png"/><Relationship Id="rId38" Type="http://schemas.openxmlformats.org/officeDocument/2006/relationships/image" Target="../media/image754.png"/><Relationship Id="rId46" Type="http://schemas.openxmlformats.org/officeDocument/2006/relationships/image" Target="../media/image762.png"/><Relationship Id="rId59" Type="http://schemas.openxmlformats.org/officeDocument/2006/relationships/image" Target="../media/image775.png"/><Relationship Id="rId67" Type="http://schemas.openxmlformats.org/officeDocument/2006/relationships/image" Target="../media/image783.png"/><Relationship Id="rId103" Type="http://schemas.openxmlformats.org/officeDocument/2006/relationships/image" Target="../media/image819.png"/><Relationship Id="rId20" Type="http://schemas.openxmlformats.org/officeDocument/2006/relationships/image" Target="../media/image736.png"/><Relationship Id="rId41" Type="http://schemas.openxmlformats.org/officeDocument/2006/relationships/image" Target="../media/image757.png"/><Relationship Id="rId54" Type="http://schemas.openxmlformats.org/officeDocument/2006/relationships/image" Target="../media/image770.png"/><Relationship Id="rId62" Type="http://schemas.openxmlformats.org/officeDocument/2006/relationships/image" Target="../media/image778.png"/><Relationship Id="rId70" Type="http://schemas.openxmlformats.org/officeDocument/2006/relationships/image" Target="../media/image786.png"/><Relationship Id="rId75" Type="http://schemas.openxmlformats.org/officeDocument/2006/relationships/image" Target="../media/image791.png"/><Relationship Id="rId83" Type="http://schemas.openxmlformats.org/officeDocument/2006/relationships/image" Target="../media/image799.png"/><Relationship Id="rId88" Type="http://schemas.openxmlformats.org/officeDocument/2006/relationships/image" Target="../media/image804.png"/><Relationship Id="rId91" Type="http://schemas.openxmlformats.org/officeDocument/2006/relationships/image" Target="../media/image807.png"/><Relationship Id="rId96" Type="http://schemas.openxmlformats.org/officeDocument/2006/relationships/image" Target="../media/image8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2.png"/><Relationship Id="rId15" Type="http://schemas.openxmlformats.org/officeDocument/2006/relationships/image" Target="../media/image731.png"/><Relationship Id="rId23" Type="http://schemas.openxmlformats.org/officeDocument/2006/relationships/image" Target="../media/image739.png"/><Relationship Id="rId28" Type="http://schemas.openxmlformats.org/officeDocument/2006/relationships/image" Target="../media/image744.png"/><Relationship Id="rId36" Type="http://schemas.openxmlformats.org/officeDocument/2006/relationships/image" Target="../media/image752.png"/><Relationship Id="rId49" Type="http://schemas.openxmlformats.org/officeDocument/2006/relationships/image" Target="../media/image765.png"/><Relationship Id="rId57" Type="http://schemas.openxmlformats.org/officeDocument/2006/relationships/image" Target="../media/image773.png"/><Relationship Id="rId10" Type="http://schemas.openxmlformats.org/officeDocument/2006/relationships/image" Target="../media/image726.png"/><Relationship Id="rId31" Type="http://schemas.openxmlformats.org/officeDocument/2006/relationships/image" Target="../media/image747.png"/><Relationship Id="rId44" Type="http://schemas.openxmlformats.org/officeDocument/2006/relationships/image" Target="../media/image760.png"/><Relationship Id="rId52" Type="http://schemas.openxmlformats.org/officeDocument/2006/relationships/image" Target="../media/image768.png"/><Relationship Id="rId60" Type="http://schemas.openxmlformats.org/officeDocument/2006/relationships/image" Target="../media/image776.png"/><Relationship Id="rId65" Type="http://schemas.openxmlformats.org/officeDocument/2006/relationships/image" Target="../media/image781.png"/><Relationship Id="rId73" Type="http://schemas.openxmlformats.org/officeDocument/2006/relationships/image" Target="../media/image789.png"/><Relationship Id="rId78" Type="http://schemas.openxmlformats.org/officeDocument/2006/relationships/image" Target="../media/image794.png"/><Relationship Id="rId81" Type="http://schemas.openxmlformats.org/officeDocument/2006/relationships/image" Target="../media/image797.png"/><Relationship Id="rId86" Type="http://schemas.openxmlformats.org/officeDocument/2006/relationships/image" Target="../media/image802.png"/><Relationship Id="rId94" Type="http://schemas.openxmlformats.org/officeDocument/2006/relationships/image" Target="../media/image810.png"/><Relationship Id="rId99" Type="http://schemas.openxmlformats.org/officeDocument/2006/relationships/image" Target="../media/image815.png"/><Relationship Id="rId101" Type="http://schemas.openxmlformats.org/officeDocument/2006/relationships/image" Target="../media/image817.png"/><Relationship Id="rId4" Type="http://schemas.openxmlformats.org/officeDocument/2006/relationships/image" Target="../media/image720.png"/><Relationship Id="rId9" Type="http://schemas.openxmlformats.org/officeDocument/2006/relationships/image" Target="../media/image725.png"/><Relationship Id="rId13" Type="http://schemas.openxmlformats.org/officeDocument/2006/relationships/image" Target="../media/image729.png"/><Relationship Id="rId18" Type="http://schemas.openxmlformats.org/officeDocument/2006/relationships/image" Target="../media/image734.png"/><Relationship Id="rId39" Type="http://schemas.openxmlformats.org/officeDocument/2006/relationships/image" Target="../media/image755.png"/><Relationship Id="rId34" Type="http://schemas.openxmlformats.org/officeDocument/2006/relationships/image" Target="../media/image750.png"/><Relationship Id="rId50" Type="http://schemas.openxmlformats.org/officeDocument/2006/relationships/image" Target="../media/image766.png"/><Relationship Id="rId55" Type="http://schemas.openxmlformats.org/officeDocument/2006/relationships/image" Target="../media/image771.png"/><Relationship Id="rId76" Type="http://schemas.openxmlformats.org/officeDocument/2006/relationships/image" Target="../media/image792.png"/><Relationship Id="rId97" Type="http://schemas.openxmlformats.org/officeDocument/2006/relationships/image" Target="../media/image813.png"/><Relationship Id="rId7" Type="http://schemas.openxmlformats.org/officeDocument/2006/relationships/image" Target="../media/image723.png"/><Relationship Id="rId71" Type="http://schemas.openxmlformats.org/officeDocument/2006/relationships/image" Target="../media/image787.png"/><Relationship Id="rId92" Type="http://schemas.openxmlformats.org/officeDocument/2006/relationships/image" Target="../media/image808.png"/><Relationship Id="rId2" Type="http://schemas.openxmlformats.org/officeDocument/2006/relationships/image" Target="../media/image718.png"/><Relationship Id="rId29" Type="http://schemas.openxmlformats.org/officeDocument/2006/relationships/image" Target="../media/image745.png"/><Relationship Id="rId24" Type="http://schemas.openxmlformats.org/officeDocument/2006/relationships/image" Target="../media/image740.png"/><Relationship Id="rId40" Type="http://schemas.openxmlformats.org/officeDocument/2006/relationships/image" Target="../media/image756.png"/><Relationship Id="rId45" Type="http://schemas.openxmlformats.org/officeDocument/2006/relationships/image" Target="../media/image761.png"/><Relationship Id="rId66" Type="http://schemas.openxmlformats.org/officeDocument/2006/relationships/image" Target="../media/image782.png"/><Relationship Id="rId87" Type="http://schemas.openxmlformats.org/officeDocument/2006/relationships/image" Target="../media/image803.png"/><Relationship Id="rId61" Type="http://schemas.openxmlformats.org/officeDocument/2006/relationships/image" Target="../media/image777.png"/><Relationship Id="rId82" Type="http://schemas.openxmlformats.org/officeDocument/2006/relationships/image" Target="../media/image798.png"/><Relationship Id="rId19" Type="http://schemas.openxmlformats.org/officeDocument/2006/relationships/image" Target="../media/image735.png"/><Relationship Id="rId14" Type="http://schemas.openxmlformats.org/officeDocument/2006/relationships/image" Target="../media/image730.png"/><Relationship Id="rId30" Type="http://schemas.openxmlformats.org/officeDocument/2006/relationships/image" Target="../media/image746.png"/><Relationship Id="rId35" Type="http://schemas.openxmlformats.org/officeDocument/2006/relationships/image" Target="../media/image751.png"/><Relationship Id="rId56" Type="http://schemas.openxmlformats.org/officeDocument/2006/relationships/image" Target="../media/image772.png"/><Relationship Id="rId77" Type="http://schemas.openxmlformats.org/officeDocument/2006/relationships/image" Target="../media/image793.png"/><Relationship Id="rId100" Type="http://schemas.openxmlformats.org/officeDocument/2006/relationships/image" Target="../media/image816.png"/><Relationship Id="rId8" Type="http://schemas.openxmlformats.org/officeDocument/2006/relationships/image" Target="../media/image724.png"/><Relationship Id="rId51" Type="http://schemas.openxmlformats.org/officeDocument/2006/relationships/image" Target="../media/image767.png"/><Relationship Id="rId72" Type="http://schemas.openxmlformats.org/officeDocument/2006/relationships/image" Target="../media/image788.png"/><Relationship Id="rId93" Type="http://schemas.openxmlformats.org/officeDocument/2006/relationships/image" Target="../media/image809.png"/><Relationship Id="rId98" Type="http://schemas.openxmlformats.org/officeDocument/2006/relationships/image" Target="../media/image814.png"/><Relationship Id="rId3" Type="http://schemas.openxmlformats.org/officeDocument/2006/relationships/image" Target="../media/image719.png"/></Relationships>
</file>

<file path=ppt/slides/_rels/slide30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844.png"/><Relationship Id="rId21" Type="http://schemas.openxmlformats.org/officeDocument/2006/relationships/image" Target="../media/image839.png"/><Relationship Id="rId42" Type="http://schemas.openxmlformats.org/officeDocument/2006/relationships/image" Target="../media/image860.png"/><Relationship Id="rId47" Type="http://schemas.openxmlformats.org/officeDocument/2006/relationships/image" Target="../media/image865.png"/><Relationship Id="rId63" Type="http://schemas.openxmlformats.org/officeDocument/2006/relationships/image" Target="../media/image881.png"/><Relationship Id="rId68" Type="http://schemas.openxmlformats.org/officeDocument/2006/relationships/image" Target="../media/image886.png"/><Relationship Id="rId84" Type="http://schemas.openxmlformats.org/officeDocument/2006/relationships/image" Target="../media/image902.png"/><Relationship Id="rId89" Type="http://schemas.openxmlformats.org/officeDocument/2006/relationships/image" Target="../media/image907.png"/><Relationship Id="rId112" Type="http://schemas.openxmlformats.org/officeDocument/2006/relationships/image" Target="../media/image930.png"/><Relationship Id="rId16" Type="http://schemas.openxmlformats.org/officeDocument/2006/relationships/image" Target="../media/image834.png"/><Relationship Id="rId107" Type="http://schemas.openxmlformats.org/officeDocument/2006/relationships/image" Target="../media/image925.png"/><Relationship Id="rId11" Type="http://schemas.openxmlformats.org/officeDocument/2006/relationships/image" Target="../media/image829.png"/><Relationship Id="rId32" Type="http://schemas.openxmlformats.org/officeDocument/2006/relationships/image" Target="../media/image850.png"/><Relationship Id="rId37" Type="http://schemas.openxmlformats.org/officeDocument/2006/relationships/image" Target="../media/image855.png"/><Relationship Id="rId53" Type="http://schemas.openxmlformats.org/officeDocument/2006/relationships/image" Target="../media/image871.png"/><Relationship Id="rId58" Type="http://schemas.openxmlformats.org/officeDocument/2006/relationships/image" Target="../media/image876.png"/><Relationship Id="rId74" Type="http://schemas.openxmlformats.org/officeDocument/2006/relationships/image" Target="../media/image892.png"/><Relationship Id="rId79" Type="http://schemas.openxmlformats.org/officeDocument/2006/relationships/image" Target="../media/image897.png"/><Relationship Id="rId102" Type="http://schemas.openxmlformats.org/officeDocument/2006/relationships/image" Target="../media/image920.png"/><Relationship Id="rId5" Type="http://schemas.openxmlformats.org/officeDocument/2006/relationships/image" Target="../media/image823.png"/><Relationship Id="rId90" Type="http://schemas.openxmlformats.org/officeDocument/2006/relationships/image" Target="../media/image908.png"/><Relationship Id="rId95" Type="http://schemas.openxmlformats.org/officeDocument/2006/relationships/image" Target="../media/image913.png"/><Relationship Id="rId22" Type="http://schemas.openxmlformats.org/officeDocument/2006/relationships/image" Target="../media/image840.png"/><Relationship Id="rId27" Type="http://schemas.openxmlformats.org/officeDocument/2006/relationships/image" Target="../media/image845.png"/><Relationship Id="rId43" Type="http://schemas.openxmlformats.org/officeDocument/2006/relationships/image" Target="../media/image861.png"/><Relationship Id="rId48" Type="http://schemas.openxmlformats.org/officeDocument/2006/relationships/image" Target="../media/image866.png"/><Relationship Id="rId64" Type="http://schemas.openxmlformats.org/officeDocument/2006/relationships/image" Target="../media/image882.png"/><Relationship Id="rId69" Type="http://schemas.openxmlformats.org/officeDocument/2006/relationships/image" Target="../media/image887.png"/><Relationship Id="rId113" Type="http://schemas.openxmlformats.org/officeDocument/2006/relationships/image" Target="../media/image931.png"/><Relationship Id="rId80" Type="http://schemas.openxmlformats.org/officeDocument/2006/relationships/image" Target="../media/image898.png"/><Relationship Id="rId85" Type="http://schemas.openxmlformats.org/officeDocument/2006/relationships/image" Target="../media/image903.png"/><Relationship Id="rId12" Type="http://schemas.openxmlformats.org/officeDocument/2006/relationships/image" Target="../media/image830.png"/><Relationship Id="rId17" Type="http://schemas.openxmlformats.org/officeDocument/2006/relationships/image" Target="../media/image835.png"/><Relationship Id="rId33" Type="http://schemas.openxmlformats.org/officeDocument/2006/relationships/image" Target="../media/image851.png"/><Relationship Id="rId38" Type="http://schemas.openxmlformats.org/officeDocument/2006/relationships/image" Target="../media/image856.png"/><Relationship Id="rId59" Type="http://schemas.openxmlformats.org/officeDocument/2006/relationships/image" Target="../media/image877.png"/><Relationship Id="rId103" Type="http://schemas.openxmlformats.org/officeDocument/2006/relationships/image" Target="../media/image921.png"/><Relationship Id="rId108" Type="http://schemas.openxmlformats.org/officeDocument/2006/relationships/image" Target="../media/image926.png"/><Relationship Id="rId54" Type="http://schemas.openxmlformats.org/officeDocument/2006/relationships/image" Target="../media/image872.png"/><Relationship Id="rId70" Type="http://schemas.openxmlformats.org/officeDocument/2006/relationships/image" Target="../media/image888.png"/><Relationship Id="rId75" Type="http://schemas.openxmlformats.org/officeDocument/2006/relationships/image" Target="../media/image893.png"/><Relationship Id="rId91" Type="http://schemas.openxmlformats.org/officeDocument/2006/relationships/image" Target="../media/image909.png"/><Relationship Id="rId96" Type="http://schemas.openxmlformats.org/officeDocument/2006/relationships/image" Target="../media/image9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24.png"/><Relationship Id="rId15" Type="http://schemas.openxmlformats.org/officeDocument/2006/relationships/image" Target="../media/image833.png"/><Relationship Id="rId23" Type="http://schemas.openxmlformats.org/officeDocument/2006/relationships/image" Target="../media/image841.png"/><Relationship Id="rId28" Type="http://schemas.openxmlformats.org/officeDocument/2006/relationships/image" Target="../media/image846.png"/><Relationship Id="rId36" Type="http://schemas.openxmlformats.org/officeDocument/2006/relationships/image" Target="../media/image854.png"/><Relationship Id="rId49" Type="http://schemas.openxmlformats.org/officeDocument/2006/relationships/image" Target="../media/image867.png"/><Relationship Id="rId57" Type="http://schemas.openxmlformats.org/officeDocument/2006/relationships/image" Target="../media/image875.png"/><Relationship Id="rId106" Type="http://schemas.openxmlformats.org/officeDocument/2006/relationships/image" Target="../media/image924.png"/><Relationship Id="rId114" Type="http://schemas.openxmlformats.org/officeDocument/2006/relationships/image" Target="../media/image932.png"/><Relationship Id="rId10" Type="http://schemas.openxmlformats.org/officeDocument/2006/relationships/image" Target="../media/image828.png"/><Relationship Id="rId31" Type="http://schemas.openxmlformats.org/officeDocument/2006/relationships/image" Target="../media/image849.png"/><Relationship Id="rId44" Type="http://schemas.openxmlformats.org/officeDocument/2006/relationships/image" Target="../media/image862.png"/><Relationship Id="rId52" Type="http://schemas.openxmlformats.org/officeDocument/2006/relationships/image" Target="../media/image870.png"/><Relationship Id="rId60" Type="http://schemas.openxmlformats.org/officeDocument/2006/relationships/image" Target="../media/image878.png"/><Relationship Id="rId65" Type="http://schemas.openxmlformats.org/officeDocument/2006/relationships/image" Target="../media/image883.png"/><Relationship Id="rId73" Type="http://schemas.openxmlformats.org/officeDocument/2006/relationships/image" Target="../media/image891.png"/><Relationship Id="rId78" Type="http://schemas.openxmlformats.org/officeDocument/2006/relationships/image" Target="../media/image896.png"/><Relationship Id="rId81" Type="http://schemas.openxmlformats.org/officeDocument/2006/relationships/image" Target="../media/image899.png"/><Relationship Id="rId86" Type="http://schemas.openxmlformats.org/officeDocument/2006/relationships/image" Target="../media/image904.png"/><Relationship Id="rId94" Type="http://schemas.openxmlformats.org/officeDocument/2006/relationships/image" Target="../media/image912.png"/><Relationship Id="rId99" Type="http://schemas.openxmlformats.org/officeDocument/2006/relationships/image" Target="../media/image917.png"/><Relationship Id="rId101" Type="http://schemas.openxmlformats.org/officeDocument/2006/relationships/image" Target="../media/image919.png"/><Relationship Id="rId4" Type="http://schemas.openxmlformats.org/officeDocument/2006/relationships/image" Target="../media/image822.png"/><Relationship Id="rId9" Type="http://schemas.openxmlformats.org/officeDocument/2006/relationships/image" Target="../media/image827.png"/><Relationship Id="rId13" Type="http://schemas.openxmlformats.org/officeDocument/2006/relationships/image" Target="../media/image831.png"/><Relationship Id="rId18" Type="http://schemas.openxmlformats.org/officeDocument/2006/relationships/image" Target="../media/image836.png"/><Relationship Id="rId39" Type="http://schemas.openxmlformats.org/officeDocument/2006/relationships/image" Target="../media/image857.png"/><Relationship Id="rId109" Type="http://schemas.openxmlformats.org/officeDocument/2006/relationships/image" Target="../media/image927.png"/><Relationship Id="rId34" Type="http://schemas.openxmlformats.org/officeDocument/2006/relationships/image" Target="../media/image852.png"/><Relationship Id="rId50" Type="http://schemas.openxmlformats.org/officeDocument/2006/relationships/image" Target="../media/image868.png"/><Relationship Id="rId55" Type="http://schemas.openxmlformats.org/officeDocument/2006/relationships/image" Target="../media/image873.png"/><Relationship Id="rId76" Type="http://schemas.openxmlformats.org/officeDocument/2006/relationships/image" Target="../media/image894.png"/><Relationship Id="rId97" Type="http://schemas.openxmlformats.org/officeDocument/2006/relationships/image" Target="../media/image915.png"/><Relationship Id="rId104" Type="http://schemas.openxmlformats.org/officeDocument/2006/relationships/image" Target="../media/image922.png"/><Relationship Id="rId7" Type="http://schemas.openxmlformats.org/officeDocument/2006/relationships/image" Target="../media/image825.png"/><Relationship Id="rId71" Type="http://schemas.openxmlformats.org/officeDocument/2006/relationships/image" Target="../media/image889.png"/><Relationship Id="rId92" Type="http://schemas.openxmlformats.org/officeDocument/2006/relationships/image" Target="../media/image910.png"/><Relationship Id="rId2" Type="http://schemas.openxmlformats.org/officeDocument/2006/relationships/image" Target="../media/image820.png"/><Relationship Id="rId29" Type="http://schemas.openxmlformats.org/officeDocument/2006/relationships/image" Target="../media/image847.png"/><Relationship Id="rId24" Type="http://schemas.openxmlformats.org/officeDocument/2006/relationships/image" Target="../media/image842.png"/><Relationship Id="rId40" Type="http://schemas.openxmlformats.org/officeDocument/2006/relationships/image" Target="../media/image858.png"/><Relationship Id="rId45" Type="http://schemas.openxmlformats.org/officeDocument/2006/relationships/image" Target="../media/image863.png"/><Relationship Id="rId66" Type="http://schemas.openxmlformats.org/officeDocument/2006/relationships/image" Target="../media/image884.png"/><Relationship Id="rId87" Type="http://schemas.openxmlformats.org/officeDocument/2006/relationships/image" Target="../media/image905.png"/><Relationship Id="rId110" Type="http://schemas.openxmlformats.org/officeDocument/2006/relationships/image" Target="../media/image928.png"/><Relationship Id="rId115" Type="http://schemas.openxmlformats.org/officeDocument/2006/relationships/image" Target="../media/image933.png"/><Relationship Id="rId61" Type="http://schemas.openxmlformats.org/officeDocument/2006/relationships/image" Target="../media/image879.png"/><Relationship Id="rId82" Type="http://schemas.openxmlformats.org/officeDocument/2006/relationships/image" Target="../media/image900.png"/><Relationship Id="rId19" Type="http://schemas.openxmlformats.org/officeDocument/2006/relationships/image" Target="../media/image837.png"/><Relationship Id="rId14" Type="http://schemas.openxmlformats.org/officeDocument/2006/relationships/image" Target="../media/image832.png"/><Relationship Id="rId30" Type="http://schemas.openxmlformats.org/officeDocument/2006/relationships/image" Target="../media/image848.png"/><Relationship Id="rId35" Type="http://schemas.openxmlformats.org/officeDocument/2006/relationships/image" Target="../media/image853.png"/><Relationship Id="rId56" Type="http://schemas.openxmlformats.org/officeDocument/2006/relationships/image" Target="../media/image874.png"/><Relationship Id="rId77" Type="http://schemas.openxmlformats.org/officeDocument/2006/relationships/image" Target="../media/image895.png"/><Relationship Id="rId100" Type="http://schemas.openxmlformats.org/officeDocument/2006/relationships/image" Target="../media/image918.png"/><Relationship Id="rId105" Type="http://schemas.openxmlformats.org/officeDocument/2006/relationships/image" Target="../media/image923.png"/><Relationship Id="rId8" Type="http://schemas.openxmlformats.org/officeDocument/2006/relationships/image" Target="../media/image826.png"/><Relationship Id="rId51" Type="http://schemas.openxmlformats.org/officeDocument/2006/relationships/image" Target="../media/image869.png"/><Relationship Id="rId72" Type="http://schemas.openxmlformats.org/officeDocument/2006/relationships/image" Target="../media/image890.png"/><Relationship Id="rId93" Type="http://schemas.openxmlformats.org/officeDocument/2006/relationships/image" Target="../media/image911.png"/><Relationship Id="rId98" Type="http://schemas.openxmlformats.org/officeDocument/2006/relationships/image" Target="../media/image916.png"/><Relationship Id="rId3" Type="http://schemas.openxmlformats.org/officeDocument/2006/relationships/image" Target="../media/image821.png"/><Relationship Id="rId25" Type="http://schemas.openxmlformats.org/officeDocument/2006/relationships/image" Target="../media/image843.png"/><Relationship Id="rId46" Type="http://schemas.openxmlformats.org/officeDocument/2006/relationships/image" Target="../media/image864.png"/><Relationship Id="rId67" Type="http://schemas.openxmlformats.org/officeDocument/2006/relationships/image" Target="../media/image885.png"/><Relationship Id="rId20" Type="http://schemas.openxmlformats.org/officeDocument/2006/relationships/image" Target="../media/image838.png"/><Relationship Id="rId41" Type="http://schemas.openxmlformats.org/officeDocument/2006/relationships/image" Target="../media/image859.png"/><Relationship Id="rId62" Type="http://schemas.openxmlformats.org/officeDocument/2006/relationships/image" Target="../media/image880.png"/><Relationship Id="rId83" Type="http://schemas.openxmlformats.org/officeDocument/2006/relationships/image" Target="../media/image901.png"/><Relationship Id="rId88" Type="http://schemas.openxmlformats.org/officeDocument/2006/relationships/image" Target="../media/image906.png"/><Relationship Id="rId111" Type="http://schemas.openxmlformats.org/officeDocument/2006/relationships/image" Target="../media/image929.png"/></Relationships>
</file>

<file path=ppt/slides/_rels/slide30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45.png"/><Relationship Id="rId18" Type="http://schemas.openxmlformats.org/officeDocument/2006/relationships/image" Target="../media/image950.png"/><Relationship Id="rId26" Type="http://schemas.openxmlformats.org/officeDocument/2006/relationships/image" Target="../media/image958.png"/><Relationship Id="rId3" Type="http://schemas.openxmlformats.org/officeDocument/2006/relationships/image" Target="../media/image935.png"/><Relationship Id="rId21" Type="http://schemas.openxmlformats.org/officeDocument/2006/relationships/image" Target="../media/image953.png"/><Relationship Id="rId34" Type="http://schemas.openxmlformats.org/officeDocument/2006/relationships/image" Target="../media/image966.png"/><Relationship Id="rId7" Type="http://schemas.openxmlformats.org/officeDocument/2006/relationships/image" Target="../media/image939.png"/><Relationship Id="rId12" Type="http://schemas.openxmlformats.org/officeDocument/2006/relationships/image" Target="../media/image944.png"/><Relationship Id="rId17" Type="http://schemas.openxmlformats.org/officeDocument/2006/relationships/image" Target="../media/image949.png"/><Relationship Id="rId25" Type="http://schemas.openxmlformats.org/officeDocument/2006/relationships/image" Target="../media/image957.png"/><Relationship Id="rId33" Type="http://schemas.openxmlformats.org/officeDocument/2006/relationships/image" Target="../media/image965.png"/><Relationship Id="rId2" Type="http://schemas.openxmlformats.org/officeDocument/2006/relationships/image" Target="../media/image934.png"/><Relationship Id="rId16" Type="http://schemas.openxmlformats.org/officeDocument/2006/relationships/image" Target="../media/image948.png"/><Relationship Id="rId20" Type="http://schemas.openxmlformats.org/officeDocument/2006/relationships/image" Target="../media/image952.png"/><Relationship Id="rId29" Type="http://schemas.openxmlformats.org/officeDocument/2006/relationships/image" Target="../media/image96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38.png"/><Relationship Id="rId11" Type="http://schemas.openxmlformats.org/officeDocument/2006/relationships/image" Target="../media/image943.png"/><Relationship Id="rId24" Type="http://schemas.openxmlformats.org/officeDocument/2006/relationships/image" Target="../media/image956.png"/><Relationship Id="rId32" Type="http://schemas.openxmlformats.org/officeDocument/2006/relationships/image" Target="../media/image964.png"/><Relationship Id="rId5" Type="http://schemas.openxmlformats.org/officeDocument/2006/relationships/image" Target="../media/image937.png"/><Relationship Id="rId15" Type="http://schemas.openxmlformats.org/officeDocument/2006/relationships/image" Target="../media/image947.png"/><Relationship Id="rId23" Type="http://schemas.openxmlformats.org/officeDocument/2006/relationships/image" Target="../media/image955.png"/><Relationship Id="rId28" Type="http://schemas.openxmlformats.org/officeDocument/2006/relationships/image" Target="../media/image960.png"/><Relationship Id="rId36" Type="http://schemas.openxmlformats.org/officeDocument/2006/relationships/image" Target="../media/image968.jpg"/><Relationship Id="rId10" Type="http://schemas.openxmlformats.org/officeDocument/2006/relationships/image" Target="../media/image942.png"/><Relationship Id="rId19" Type="http://schemas.openxmlformats.org/officeDocument/2006/relationships/image" Target="../media/image951.png"/><Relationship Id="rId31" Type="http://schemas.openxmlformats.org/officeDocument/2006/relationships/image" Target="../media/image963.png"/><Relationship Id="rId4" Type="http://schemas.openxmlformats.org/officeDocument/2006/relationships/image" Target="../media/image936.png"/><Relationship Id="rId9" Type="http://schemas.openxmlformats.org/officeDocument/2006/relationships/image" Target="../media/image941.png"/><Relationship Id="rId14" Type="http://schemas.openxmlformats.org/officeDocument/2006/relationships/image" Target="../media/image946.png"/><Relationship Id="rId22" Type="http://schemas.openxmlformats.org/officeDocument/2006/relationships/image" Target="../media/image954.png"/><Relationship Id="rId27" Type="http://schemas.openxmlformats.org/officeDocument/2006/relationships/image" Target="../media/image959.png"/><Relationship Id="rId30" Type="http://schemas.openxmlformats.org/officeDocument/2006/relationships/image" Target="../media/image962.png"/><Relationship Id="rId35" Type="http://schemas.openxmlformats.org/officeDocument/2006/relationships/image" Target="../media/image967.png"/><Relationship Id="rId8" Type="http://schemas.openxmlformats.org/officeDocument/2006/relationships/image" Target="../media/image940.png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50627" y="2782797"/>
            <a:ext cx="6592146" cy="914828"/>
          </a:xfrm>
          <a:prstGeom prst="rect">
            <a:avLst/>
          </a:prstGeom>
        </p:spPr>
        <p:txBody>
          <a:bodyPr vert="horz" wrap="square" lIns="0" tIns="11139" rIns="0" bIns="0" rtlCol="0">
            <a:spAutoFit/>
          </a:bodyPr>
          <a:lstStyle/>
          <a:p>
            <a:pPr marL="11139" algn="ctr">
              <a:spcBef>
                <a:spcPts val="88"/>
              </a:spcBef>
            </a:pPr>
            <a:r>
              <a:rPr sz="2894" spc="-44" dirty="0" err="1">
                <a:latin typeface="Calibri Light"/>
                <a:cs typeface="Calibri Light"/>
              </a:rPr>
              <a:t>Te</a:t>
            </a:r>
            <a:r>
              <a:rPr lang="cs-CZ" sz="2894" spc="-44" dirty="0" err="1">
                <a:latin typeface="Calibri Light"/>
                <a:cs typeface="Calibri Light"/>
              </a:rPr>
              <a:t>orie</a:t>
            </a:r>
            <a:r>
              <a:rPr lang="cs-CZ" sz="2894" spc="-44" dirty="0">
                <a:latin typeface="Calibri Light"/>
                <a:cs typeface="Calibri Light"/>
              </a:rPr>
              <a:t> </a:t>
            </a:r>
            <a:r>
              <a:rPr sz="2894" spc="-39" dirty="0" err="1">
                <a:latin typeface="Calibri Light"/>
                <a:cs typeface="Calibri Light"/>
              </a:rPr>
              <a:t>svařování</a:t>
            </a:r>
            <a:endParaRPr lang="cs-CZ" sz="2894" spc="-39" dirty="0">
              <a:latin typeface="Calibri Light"/>
              <a:cs typeface="Calibri Light"/>
            </a:endParaRPr>
          </a:p>
          <a:p>
            <a:pPr marL="11139" algn="ctr">
              <a:spcBef>
                <a:spcPts val="88"/>
              </a:spcBef>
            </a:pPr>
            <a:r>
              <a:rPr lang="cs-CZ" sz="2894" spc="-39" dirty="0">
                <a:latin typeface="Calibri Light"/>
                <a:cs typeface="Calibri Light"/>
              </a:rPr>
              <a:t>- prezenční forma -</a:t>
            </a:r>
            <a:endParaRPr sz="2894" dirty="0">
              <a:latin typeface="Calibri Light"/>
              <a:cs typeface="Calibri Light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xmlns="" id="{F7EC1EFB-6AEB-9141-BCFC-766F2CAAB10C}"/>
              </a:ext>
            </a:extLst>
          </p:cNvPr>
          <p:cNvSpPr txBox="1"/>
          <p:nvPr/>
        </p:nvSpPr>
        <p:spPr>
          <a:xfrm>
            <a:off x="3935748" y="5153025"/>
            <a:ext cx="2821904" cy="226691"/>
          </a:xfrm>
          <a:prstGeom prst="rect">
            <a:avLst/>
          </a:prstGeom>
        </p:spPr>
        <p:txBody>
          <a:bodyPr vert="horz" wrap="square" lIns="0" tIns="11139" rIns="0" bIns="0" rtlCol="0">
            <a:spAutoFit/>
          </a:bodyPr>
          <a:lstStyle/>
          <a:p>
            <a:pPr marL="11139" algn="ctr">
              <a:spcBef>
                <a:spcPts val="88"/>
              </a:spcBef>
            </a:pPr>
            <a:r>
              <a:rPr lang="cs-CZ" sz="1400" spc="-9" dirty="0">
                <a:latin typeface="Calibri"/>
                <a:cs typeface="Calibri"/>
              </a:rPr>
              <a:t>Ing. Petra Čejková, IWE.</a:t>
            </a: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B224DCBD-7B72-3B14-FC5A-21EAA3D33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4693593"/>
          </a:xfrm>
        </p:spPr>
        <p:txBody>
          <a:bodyPr/>
          <a:lstStyle/>
          <a:p>
            <a:pPr algn="l"/>
            <a:r>
              <a:rPr lang="cs-CZ" dirty="0" smtClean="0"/>
              <a:t>Použitá literatura: </a:t>
            </a:r>
            <a:br>
              <a:rPr lang="cs-CZ" dirty="0" smtClean="0"/>
            </a:br>
            <a:r>
              <a:rPr lang="cs-CZ" sz="1800" b="0" dirty="0" smtClean="0"/>
              <a:t>[1] KOLAŘÍK, L. Podklady pro výuku svařovacích inženýrů IWE, EWE, FST, Ústav strojírenské technologie, skupina Svařování, Praha 2017</a:t>
            </a:r>
            <a:br>
              <a:rPr lang="cs-CZ" sz="1800" b="0" dirty="0" smtClean="0"/>
            </a:br>
            <a:r>
              <a:rPr lang="cs-CZ" sz="1800" b="0" dirty="0" smtClean="0">
                <a:solidFill>
                  <a:srgbClr val="111111"/>
                </a:solidFill>
                <a:effectLst/>
                <a:latin typeface="Open-sans-light"/>
              </a:rPr>
              <a:t/>
            </a:r>
            <a:br>
              <a:rPr lang="cs-CZ" sz="1800" b="0" dirty="0" smtClean="0">
                <a:solidFill>
                  <a:srgbClr val="111111"/>
                </a:solidFill>
                <a:effectLst/>
                <a:latin typeface="Open-sans-light"/>
              </a:rPr>
            </a:br>
            <a:r>
              <a:rPr lang="cs-CZ" sz="1800" b="0" dirty="0" smtClean="0"/>
              <a:t>[2] Kolektiv autorů. Materiály a jejich chování při svařování, Ostrava 2016</a:t>
            </a:r>
            <a:br>
              <a:rPr lang="cs-CZ" sz="1800" b="0" dirty="0" smtClean="0"/>
            </a:br>
            <a:r>
              <a:rPr lang="cs-CZ" sz="1800" b="0" dirty="0" smtClean="0"/>
              <a:t/>
            </a:r>
            <a:br>
              <a:rPr lang="cs-CZ" sz="1800" b="0" dirty="0" smtClean="0"/>
            </a:br>
            <a:r>
              <a:rPr lang="cs-CZ" sz="1800" b="0" dirty="0" smtClean="0"/>
              <a:t>[3] KOUKAL, J. SCHVARZ, D., HAJDÍK , J. Materiály a jejich svařitelnost, Ostrava: Skripta Český svářečský ústav </a:t>
            </a:r>
            <a:r>
              <a:rPr lang="cs-CZ" sz="1800" b="0" dirty="0" err="1" smtClean="0"/>
              <a:t>s.r.o</a:t>
            </a:r>
            <a:r>
              <a:rPr lang="cs-CZ" sz="1800" b="0" dirty="0" smtClean="0"/>
              <a:t>, 2009, ISBN 978-80-248-2025-5</a:t>
            </a:r>
            <a:br>
              <a:rPr lang="cs-CZ" sz="1800" b="0" dirty="0" smtClean="0"/>
            </a:br>
            <a:r>
              <a:rPr lang="cs-CZ" sz="1800" b="0" dirty="0"/>
              <a:t/>
            </a:r>
            <a:br>
              <a:rPr lang="cs-CZ" sz="1800" b="0" dirty="0"/>
            </a:br>
            <a:r>
              <a:rPr lang="cs-CZ" sz="1800" b="0" dirty="0"/>
              <a:t>[4] OCHODEK, V. Podklady pro výuku teplotního cyklu při svařování, FST, Katedra mechanické technologie, Ústav Svařování, VŠB TU </a:t>
            </a:r>
            <a:r>
              <a:rPr lang="cs-CZ" sz="1800" b="0" dirty="0" smtClean="0"/>
              <a:t>Ostrava</a:t>
            </a:r>
            <a:r>
              <a:rPr lang="cs-CZ" sz="1800" b="0" dirty="0"/>
              <a:t/>
            </a:r>
            <a:br>
              <a:rPr lang="cs-CZ" sz="1800" b="0" dirty="0"/>
            </a:br>
            <a:r>
              <a:rPr lang="cs-CZ" sz="1800" b="0" dirty="0"/>
              <a:t/>
            </a:r>
            <a:br>
              <a:rPr lang="cs-CZ" sz="1800" b="0" dirty="0"/>
            </a:br>
            <a:r>
              <a:rPr lang="cs-CZ" sz="1800" b="0" dirty="0"/>
              <a:t>[5] ČSN EN ISO 6520, Norma pro klasifikace vad ve svarových spojích</a:t>
            </a:r>
            <a:br>
              <a:rPr lang="cs-CZ" sz="1800" b="0" dirty="0"/>
            </a:br>
            <a:r>
              <a:rPr lang="cs-CZ" sz="1800" b="0" dirty="0"/>
              <a:t/>
            </a:r>
            <a:br>
              <a:rPr lang="cs-CZ" sz="1800" b="0" dirty="0"/>
            </a:br>
            <a:r>
              <a:rPr lang="cs-CZ" sz="1800" b="0" dirty="0"/>
              <a:t>[6] Barták, J.; ZNAČENÍ SVAROVÝCH SPOJŮ PRO VÝKRESOVOU DOKUMENTACI, ŠKOLA WELDING s.r.o. , 2008 </a:t>
            </a:r>
            <a:endParaRPr lang="cs-CZ" sz="1800" b="0" dirty="0"/>
          </a:p>
        </p:txBody>
      </p:sp>
    </p:spTree>
    <p:extLst>
      <p:ext uri="{BB962C8B-B14F-4D97-AF65-F5344CB8AC3E}">
        <p14:creationId xmlns:p14="http://schemas.microsoft.com/office/powerpoint/2010/main" val="742237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162590" y="2105025"/>
            <a:ext cx="8435378" cy="488630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88" dirty="0">
                <a:solidFill>
                  <a:srgbClr val="FF0000"/>
                </a:solidFill>
                <a:latin typeface="Tahoma"/>
                <a:cs typeface="Tahoma"/>
              </a:rPr>
              <a:t>TEORIE</a:t>
            </a:r>
            <a:r>
              <a:rPr sz="3088" spc="-132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088" dirty="0">
                <a:solidFill>
                  <a:srgbClr val="FF0000"/>
                </a:solidFill>
                <a:latin typeface="Tahoma"/>
                <a:cs typeface="Tahoma"/>
              </a:rPr>
              <a:t>SPOJOVÁNÍ</a:t>
            </a:r>
            <a:r>
              <a:rPr sz="3088" spc="-132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088" dirty="0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sz="3088" spc="-132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088" dirty="0">
                <a:solidFill>
                  <a:srgbClr val="FF0000"/>
                </a:solidFill>
                <a:latin typeface="Tahoma"/>
                <a:cs typeface="Tahoma"/>
              </a:rPr>
              <a:t>DĚLENÍ</a:t>
            </a:r>
            <a:r>
              <a:rPr sz="3088" spc="-116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088" spc="-11" dirty="0">
                <a:solidFill>
                  <a:srgbClr val="FF0000"/>
                </a:solidFill>
                <a:latin typeface="Tahoma"/>
                <a:cs typeface="Tahoma"/>
              </a:rPr>
              <a:t>MATERIÁLU</a:t>
            </a:r>
            <a:endParaRPr sz="3088" dirty="0">
              <a:latin typeface="Tahoma"/>
              <a:cs typeface="Tahoma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xfrm>
            <a:off x="4314231" y="7756332"/>
            <a:ext cx="3773582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06">
              <a:lnSpc>
                <a:spcPts val="1693"/>
              </a:lnSpc>
            </a:pPr>
            <a:r>
              <a:rPr spc="-33" dirty="0"/>
              <a:t>ČVUT,</a:t>
            </a:r>
            <a:r>
              <a:rPr spc="-61" dirty="0"/>
              <a:t> </a:t>
            </a:r>
            <a:r>
              <a:rPr dirty="0"/>
              <a:t>Fakulta</a:t>
            </a:r>
            <a:r>
              <a:rPr spc="-22" dirty="0"/>
              <a:t> </a:t>
            </a:r>
            <a:r>
              <a:rPr dirty="0"/>
              <a:t>strojní,</a:t>
            </a:r>
            <a:r>
              <a:rPr spc="-39" dirty="0"/>
              <a:t> </a:t>
            </a:r>
            <a:r>
              <a:rPr dirty="0"/>
              <a:t>Ústav</a:t>
            </a:r>
            <a:r>
              <a:rPr spc="-50" dirty="0"/>
              <a:t> </a:t>
            </a:r>
            <a:r>
              <a:rPr dirty="0"/>
              <a:t>strojírenské</a:t>
            </a:r>
            <a:r>
              <a:rPr spc="-17" dirty="0"/>
              <a:t> </a:t>
            </a:r>
            <a:r>
              <a:rPr dirty="0"/>
              <a:t>technologie,</a:t>
            </a:r>
            <a:r>
              <a:rPr spc="-17" dirty="0"/>
              <a:t> </a:t>
            </a:r>
            <a:r>
              <a:rPr dirty="0"/>
              <a:t>skupina</a:t>
            </a:r>
            <a:r>
              <a:rPr spc="-39" dirty="0"/>
              <a:t> </a:t>
            </a:r>
            <a:r>
              <a:rPr spc="-11" dirty="0"/>
              <a:t>svařování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xmlns="" id="{9DE8FC57-1AA1-DE4A-8CDC-6ABE46911F64}"/>
              </a:ext>
            </a:extLst>
          </p:cNvPr>
          <p:cNvSpPr txBox="1"/>
          <p:nvPr/>
        </p:nvSpPr>
        <p:spPr>
          <a:xfrm>
            <a:off x="1161922" y="3564931"/>
            <a:ext cx="8435377" cy="931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952"/>
              </a:spcBef>
            </a:pPr>
            <a:r>
              <a:rPr lang="cs-CZ" sz="2400" b="1" dirty="0">
                <a:solidFill>
                  <a:srgbClr val="FF0000"/>
                </a:solidFill>
                <a:latin typeface="Tahoma"/>
                <a:cs typeface="Tahoma"/>
              </a:rPr>
              <a:t>Úvodní</a:t>
            </a:r>
            <a:r>
              <a:rPr lang="cs-CZ" sz="2400" b="1" spc="-5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lang="cs-CZ" sz="2400" b="1" spc="-11" dirty="0">
                <a:solidFill>
                  <a:srgbClr val="FF0000"/>
                </a:solidFill>
                <a:latin typeface="Tahoma"/>
                <a:cs typeface="Tahoma"/>
              </a:rPr>
              <a:t>přednáška</a:t>
            </a:r>
            <a:endParaRPr lang="cs-CZ" sz="2400" dirty="0">
              <a:latin typeface="Tahoma"/>
              <a:cs typeface="Tahoma"/>
            </a:endParaRPr>
          </a:p>
          <a:p>
            <a:pPr algn="ctr">
              <a:spcBef>
                <a:spcPts val="1489"/>
              </a:spcBef>
              <a:tabLst>
                <a:tab pos="3745787" algn="l"/>
              </a:tabLst>
            </a:pPr>
            <a:r>
              <a:rPr lang="cs-CZ" sz="1800" b="1" i="1" spc="-55" dirty="0">
                <a:solidFill>
                  <a:srgbClr val="FF0000"/>
                </a:solidFill>
                <a:latin typeface="Tahoma"/>
                <a:cs typeface="Tahoma"/>
              </a:rPr>
              <a:t>Metalurgie</a:t>
            </a:r>
            <a:r>
              <a:rPr lang="cs-CZ" sz="1800" b="1" i="1" spc="-99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lang="cs-CZ" sz="1800" b="1" i="1" spc="-11" dirty="0">
                <a:solidFill>
                  <a:srgbClr val="FF0000"/>
                </a:solidFill>
                <a:latin typeface="Tahoma"/>
                <a:cs typeface="Tahoma"/>
              </a:rPr>
              <a:t>svařování</a:t>
            </a:r>
            <a:r>
              <a:rPr lang="cs-CZ" sz="1800" b="1" i="1" dirty="0">
                <a:solidFill>
                  <a:srgbClr val="FF0000"/>
                </a:solidFill>
                <a:latin typeface="Tahoma"/>
                <a:cs typeface="Tahoma"/>
              </a:rPr>
              <a:t>	</a:t>
            </a:r>
            <a:r>
              <a:rPr lang="cs-CZ" sz="1800" b="1" i="1" spc="-50" dirty="0">
                <a:solidFill>
                  <a:srgbClr val="FF0000"/>
                </a:solidFill>
                <a:latin typeface="Tahoma"/>
                <a:cs typeface="Tahoma"/>
              </a:rPr>
              <a:t>struktura</a:t>
            </a:r>
            <a:r>
              <a:rPr lang="cs-CZ" sz="1800" b="1" i="1" spc="-132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lang="cs-CZ" sz="1800" b="1" i="1" spc="-55" dirty="0">
                <a:solidFill>
                  <a:srgbClr val="FF0000"/>
                </a:solidFill>
                <a:latin typeface="Tahoma"/>
                <a:cs typeface="Tahoma"/>
              </a:rPr>
              <a:t>svarového</a:t>
            </a:r>
            <a:r>
              <a:rPr lang="cs-CZ" sz="1800" b="1" i="1" spc="-116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lang="cs-CZ" sz="1800" b="1" i="1" spc="-11" dirty="0">
                <a:solidFill>
                  <a:srgbClr val="FF0000"/>
                </a:solidFill>
                <a:latin typeface="Tahoma"/>
                <a:cs typeface="Tahoma"/>
              </a:rPr>
              <a:t>spoje</a:t>
            </a:r>
            <a:endParaRPr lang="cs-CZ" sz="1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466935" y="3446419"/>
            <a:ext cx="5828997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Rozdělení</a:t>
            </a:r>
            <a:r>
              <a:rPr sz="3529" i="1" spc="-72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metod</a:t>
            </a:r>
            <a:r>
              <a:rPr sz="3529" i="1" spc="-33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svařování</a:t>
            </a:r>
            <a:endParaRPr sz="3529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xfrm>
            <a:off x="4314231" y="7756332"/>
            <a:ext cx="3773582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06">
              <a:lnSpc>
                <a:spcPts val="1693"/>
              </a:lnSpc>
            </a:pPr>
            <a:r>
              <a:rPr spc="-33" dirty="0"/>
              <a:t>ČVUT,</a:t>
            </a:r>
            <a:r>
              <a:rPr spc="-61" dirty="0"/>
              <a:t> </a:t>
            </a:r>
            <a:r>
              <a:rPr dirty="0"/>
              <a:t>Fakulta</a:t>
            </a:r>
            <a:r>
              <a:rPr spc="-22" dirty="0"/>
              <a:t> </a:t>
            </a:r>
            <a:r>
              <a:rPr dirty="0"/>
              <a:t>strojní,</a:t>
            </a:r>
            <a:r>
              <a:rPr spc="-39" dirty="0"/>
              <a:t> </a:t>
            </a:r>
            <a:r>
              <a:rPr dirty="0"/>
              <a:t>Ústav</a:t>
            </a:r>
            <a:r>
              <a:rPr spc="-50" dirty="0"/>
              <a:t> </a:t>
            </a:r>
            <a:r>
              <a:rPr dirty="0"/>
              <a:t>strojírenské</a:t>
            </a:r>
            <a:r>
              <a:rPr spc="-17" dirty="0"/>
              <a:t> </a:t>
            </a:r>
            <a:r>
              <a:rPr dirty="0"/>
              <a:t>technologie,</a:t>
            </a:r>
            <a:r>
              <a:rPr spc="-17" dirty="0"/>
              <a:t> </a:t>
            </a:r>
            <a:r>
              <a:rPr dirty="0"/>
              <a:t>skupina</a:t>
            </a:r>
            <a:r>
              <a:rPr spc="-39" dirty="0"/>
              <a:t> </a:t>
            </a:r>
            <a:r>
              <a:rPr spc="-11" dirty="0"/>
              <a:t>svařování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91632" y="774807"/>
            <a:ext cx="5357719" cy="514728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Rozdělení</a:t>
            </a:r>
            <a:r>
              <a:rPr sz="3253" i="1" spc="-77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metod</a:t>
            </a:r>
            <a:r>
              <a:rPr sz="3253" i="1" spc="-83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61" dirty="0">
                <a:solidFill>
                  <a:srgbClr val="FF0000"/>
                </a:solidFill>
                <a:latin typeface="Tahoma"/>
                <a:cs typeface="Tahoma"/>
              </a:rPr>
              <a:t>svařování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2300" y="1260209"/>
            <a:ext cx="8893351" cy="5527834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  <a:tabLst>
                <a:tab pos="931370" algn="l"/>
              </a:tabLst>
            </a:pPr>
            <a:r>
              <a:rPr sz="2206" b="1" i="1" spc="-11" dirty="0">
                <a:latin typeface="Arial"/>
                <a:cs typeface="Arial"/>
              </a:rPr>
              <a:t>Podle</a:t>
            </a:r>
            <a:r>
              <a:rPr sz="2206" b="1" i="1" dirty="0">
                <a:latin typeface="Arial"/>
                <a:cs typeface="Arial"/>
              </a:rPr>
              <a:t>	způsobu</a:t>
            </a:r>
            <a:r>
              <a:rPr sz="2206" b="1" i="1" spc="-22" dirty="0">
                <a:latin typeface="Arial"/>
                <a:cs typeface="Arial"/>
              </a:rPr>
              <a:t> </a:t>
            </a:r>
            <a:r>
              <a:rPr sz="2206" b="1" i="1" spc="-11" dirty="0">
                <a:latin typeface="Arial"/>
                <a:cs typeface="Arial"/>
              </a:rPr>
              <a:t>vzniku</a:t>
            </a:r>
            <a:endParaRPr sz="2206" dirty="0">
              <a:latin typeface="Arial"/>
              <a:cs typeface="Arial"/>
            </a:endParaRPr>
          </a:p>
          <a:p>
            <a:pPr marL="14006" marR="5602">
              <a:lnSpc>
                <a:spcPct val="80000"/>
              </a:lnSpc>
              <a:spcBef>
                <a:spcPts val="2117"/>
              </a:spcBef>
            </a:pPr>
            <a:r>
              <a:rPr sz="2206" i="1" dirty="0">
                <a:latin typeface="Arial"/>
                <a:cs typeface="Arial"/>
              </a:rPr>
              <a:t>Pro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vytvoření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svarového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spoje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máme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tedy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dispozici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tři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možnosti,podle </a:t>
            </a:r>
            <a:r>
              <a:rPr sz="2206" i="1" dirty="0">
                <a:latin typeface="Arial"/>
                <a:cs typeface="Arial"/>
              </a:rPr>
              <a:t>druhu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působící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energie,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rozeznáváme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tak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svarové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spoje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vzniklé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spc="-55" dirty="0">
                <a:latin typeface="Arial"/>
                <a:cs typeface="Arial"/>
              </a:rPr>
              <a:t>:</a:t>
            </a:r>
            <a:endParaRPr sz="2206" dirty="0">
              <a:latin typeface="Arial"/>
              <a:cs typeface="Arial"/>
            </a:endParaRPr>
          </a:p>
          <a:p>
            <a:pPr>
              <a:spcBef>
                <a:spcPts val="28"/>
              </a:spcBef>
            </a:pPr>
            <a:endParaRPr sz="3198" dirty="0">
              <a:latin typeface="Arial"/>
              <a:cs typeface="Arial"/>
            </a:endParaRPr>
          </a:p>
          <a:p>
            <a:pPr marL="492996" indent="-478990">
              <a:lnSpc>
                <a:spcPts val="2382"/>
              </a:lnSpc>
              <a:buFont typeface="Arial"/>
              <a:buAutoNum type="arabicParenR"/>
              <a:tabLst>
                <a:tab pos="492295" algn="l"/>
                <a:tab pos="492996" algn="l"/>
              </a:tabLst>
            </a:pPr>
            <a:r>
              <a:rPr sz="2206" b="1" i="1" dirty="0">
                <a:latin typeface="Arial"/>
                <a:cs typeface="Arial"/>
              </a:rPr>
              <a:t>za</a:t>
            </a:r>
            <a:r>
              <a:rPr sz="2206" b="1" i="1" spc="-11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působení</a:t>
            </a:r>
            <a:r>
              <a:rPr sz="2206" b="1" i="1" spc="-6" dirty="0">
                <a:latin typeface="Arial"/>
                <a:cs typeface="Arial"/>
              </a:rPr>
              <a:t> </a:t>
            </a:r>
            <a:r>
              <a:rPr sz="2206" b="1" i="1" spc="-22" dirty="0">
                <a:latin typeface="Arial"/>
                <a:cs typeface="Arial"/>
              </a:rPr>
              <a:t>tepla</a:t>
            </a:r>
            <a:endParaRPr sz="2206" dirty="0">
              <a:latin typeface="Arial"/>
              <a:cs typeface="Arial"/>
            </a:endParaRPr>
          </a:p>
          <a:p>
            <a:pPr marL="630950" marR="3350130" lvl="1" indent="391455">
              <a:lnSpc>
                <a:spcPct val="80000"/>
              </a:lnSpc>
              <a:spcBef>
                <a:spcPts val="265"/>
              </a:spcBef>
              <a:buChar char="-"/>
              <a:tabLst>
                <a:tab pos="1192573" algn="l"/>
              </a:tabLst>
            </a:pPr>
            <a:r>
              <a:rPr sz="2206" dirty="0">
                <a:latin typeface="Arial"/>
                <a:cs typeface="Arial"/>
              </a:rPr>
              <a:t>spojení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materiálů</a:t>
            </a:r>
            <a:r>
              <a:rPr sz="2206" spc="-33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se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dosahuje</a:t>
            </a:r>
            <a:r>
              <a:rPr sz="2206" spc="-50" dirty="0">
                <a:latin typeface="Arial"/>
                <a:cs typeface="Arial"/>
              </a:rPr>
              <a:t> </a:t>
            </a:r>
            <a:r>
              <a:rPr sz="2206" spc="-22" dirty="0">
                <a:latin typeface="Arial"/>
                <a:cs typeface="Arial"/>
              </a:rPr>
              <a:t>přes </a:t>
            </a:r>
            <a:r>
              <a:rPr sz="2206" dirty="0">
                <a:latin typeface="Arial"/>
                <a:cs typeface="Arial"/>
              </a:rPr>
              <a:t>roztavený</a:t>
            </a:r>
            <a:r>
              <a:rPr sz="2206" spc="-6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svarový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spc="-28" dirty="0">
                <a:latin typeface="Arial"/>
                <a:cs typeface="Arial"/>
              </a:rPr>
              <a:t>kov</a:t>
            </a:r>
            <a:endParaRPr sz="2206" dirty="0">
              <a:latin typeface="Arial"/>
              <a:cs typeface="Arial"/>
            </a:endParaRPr>
          </a:p>
          <a:p>
            <a:pPr marL="492996" indent="-478990">
              <a:lnSpc>
                <a:spcPts val="2382"/>
              </a:lnSpc>
              <a:spcBef>
                <a:spcPts val="1588"/>
              </a:spcBef>
              <a:buFont typeface="Arial"/>
              <a:buAutoNum type="arabicParenR"/>
              <a:tabLst>
                <a:tab pos="492295" algn="l"/>
                <a:tab pos="492996" algn="l"/>
              </a:tabLst>
            </a:pPr>
            <a:r>
              <a:rPr sz="2206" b="1" i="1" dirty="0">
                <a:latin typeface="Arial"/>
                <a:cs typeface="Arial"/>
              </a:rPr>
              <a:t>za</a:t>
            </a:r>
            <a:r>
              <a:rPr sz="2206" b="1" i="1" spc="-11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působení</a:t>
            </a:r>
            <a:r>
              <a:rPr sz="2206" b="1" i="1" spc="-6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tepla</a:t>
            </a:r>
            <a:r>
              <a:rPr sz="2206" b="1" i="1" spc="-33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a</a:t>
            </a:r>
            <a:r>
              <a:rPr sz="2206" b="1" i="1" spc="11" dirty="0">
                <a:latin typeface="Arial"/>
                <a:cs typeface="Arial"/>
              </a:rPr>
              <a:t> </a:t>
            </a:r>
            <a:r>
              <a:rPr sz="2206" b="1" i="1" spc="-11" dirty="0">
                <a:latin typeface="Arial"/>
                <a:cs typeface="Arial"/>
              </a:rPr>
              <a:t>tlaku</a:t>
            </a:r>
            <a:endParaRPr sz="2206" dirty="0">
              <a:latin typeface="Arial"/>
              <a:cs typeface="Arial"/>
            </a:endParaRPr>
          </a:p>
          <a:p>
            <a:pPr marL="1191873" lvl="1" indent="-170168">
              <a:lnSpc>
                <a:spcPts val="2117"/>
              </a:lnSpc>
              <a:buChar char="-"/>
              <a:tabLst>
                <a:tab pos="1192573" algn="l"/>
              </a:tabLst>
            </a:pPr>
            <a:r>
              <a:rPr sz="2206" dirty="0">
                <a:latin typeface="Arial"/>
                <a:cs typeface="Arial"/>
              </a:rPr>
              <a:t>spojení</a:t>
            </a:r>
            <a:r>
              <a:rPr sz="2206" spc="-6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je</a:t>
            </a:r>
            <a:r>
              <a:rPr sz="2206" spc="-17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dosaženo</a:t>
            </a:r>
            <a:r>
              <a:rPr sz="2206" spc="-55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plastickou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deformací</a:t>
            </a:r>
            <a:r>
              <a:rPr sz="2206" spc="-72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a</a:t>
            </a:r>
            <a:r>
              <a:rPr sz="2206" spc="-11" dirty="0">
                <a:latin typeface="Arial"/>
                <a:cs typeface="Arial"/>
              </a:rPr>
              <a:t> částečným</a:t>
            </a:r>
            <a:endParaRPr sz="2206" dirty="0">
              <a:latin typeface="Arial"/>
              <a:cs typeface="Arial"/>
            </a:endParaRPr>
          </a:p>
          <a:p>
            <a:pPr marL="14006">
              <a:lnSpc>
                <a:spcPts val="2382"/>
              </a:lnSpc>
            </a:pPr>
            <a:r>
              <a:rPr sz="2206" dirty="0">
                <a:latin typeface="Arial"/>
                <a:cs typeface="Arial"/>
              </a:rPr>
              <a:t>natavením</a:t>
            </a:r>
            <a:r>
              <a:rPr sz="2206" spc="-72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spojovaných</a:t>
            </a:r>
            <a:r>
              <a:rPr sz="2206" spc="-72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materiálů</a:t>
            </a:r>
            <a:endParaRPr sz="2206" dirty="0">
              <a:latin typeface="Arial"/>
              <a:cs typeface="Arial"/>
            </a:endParaRPr>
          </a:p>
          <a:p>
            <a:pPr marL="492996" indent="-478990">
              <a:lnSpc>
                <a:spcPts val="2382"/>
              </a:lnSpc>
              <a:spcBef>
                <a:spcPts val="1594"/>
              </a:spcBef>
              <a:buFont typeface="Arial"/>
              <a:buAutoNum type="arabicParenR" startAt="3"/>
              <a:tabLst>
                <a:tab pos="492295" algn="l"/>
                <a:tab pos="492996" algn="l"/>
              </a:tabLst>
            </a:pPr>
            <a:r>
              <a:rPr sz="2206" b="1" i="1" dirty="0">
                <a:latin typeface="Arial"/>
                <a:cs typeface="Arial"/>
              </a:rPr>
              <a:t>za</a:t>
            </a:r>
            <a:r>
              <a:rPr sz="2206" b="1" i="1" spc="-11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působení </a:t>
            </a:r>
            <a:r>
              <a:rPr sz="2206" b="1" i="1" spc="-22" dirty="0">
                <a:latin typeface="Arial"/>
                <a:cs typeface="Arial"/>
              </a:rPr>
              <a:t>tlaku</a:t>
            </a:r>
            <a:endParaRPr sz="2206" dirty="0">
              <a:latin typeface="Arial"/>
              <a:cs typeface="Arial"/>
            </a:endParaRPr>
          </a:p>
          <a:p>
            <a:pPr marL="553220" marR="3538505" lvl="1" indent="469186">
              <a:lnSpc>
                <a:spcPts val="2117"/>
              </a:lnSpc>
              <a:spcBef>
                <a:spcPts val="248"/>
              </a:spcBef>
              <a:buChar char="-"/>
              <a:tabLst>
                <a:tab pos="1192573" algn="l"/>
              </a:tabLst>
            </a:pPr>
            <a:r>
              <a:rPr sz="2206" dirty="0">
                <a:latin typeface="Arial"/>
                <a:cs typeface="Arial"/>
              </a:rPr>
              <a:t>přivádí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se</a:t>
            </a:r>
            <a:r>
              <a:rPr sz="2206" spc="-22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pouze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tlak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a</a:t>
            </a:r>
            <a:r>
              <a:rPr sz="2206" spc="-6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ke</a:t>
            </a:r>
            <a:r>
              <a:rPr sz="2206" spc="-33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spojení </a:t>
            </a:r>
            <a:r>
              <a:rPr sz="2206" dirty="0">
                <a:latin typeface="Arial"/>
                <a:cs typeface="Arial"/>
              </a:rPr>
              <a:t>dochází</a:t>
            </a:r>
            <a:r>
              <a:rPr sz="2206" spc="-50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v</a:t>
            </a:r>
            <a:r>
              <a:rPr sz="2206" spc="-6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tuhém</a:t>
            </a:r>
            <a:r>
              <a:rPr sz="2206" spc="-6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stavu</a:t>
            </a:r>
            <a:endParaRPr sz="2206" dirty="0">
              <a:latin typeface="Arial"/>
              <a:cs typeface="Arial"/>
            </a:endParaRPr>
          </a:p>
          <a:p>
            <a:pPr marL="14006" marR="49720">
              <a:lnSpc>
                <a:spcPct val="80000"/>
              </a:lnSpc>
              <a:spcBef>
                <a:spcPts val="2134"/>
              </a:spcBef>
            </a:pPr>
            <a:r>
              <a:rPr sz="2206" i="1" dirty="0">
                <a:latin typeface="Arial"/>
                <a:cs typeface="Arial"/>
              </a:rPr>
              <a:t>První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skupinu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metod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označujeme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za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metody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tavného</a:t>
            </a:r>
            <a:r>
              <a:rPr sz="2206" b="1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svařování,</a:t>
            </a:r>
            <a:r>
              <a:rPr sz="2206" i="1" spc="-77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druhé </a:t>
            </a:r>
            <a:r>
              <a:rPr sz="2206" i="1" dirty="0">
                <a:latin typeface="Arial"/>
                <a:cs typeface="Arial"/>
              </a:rPr>
              <a:t>dvě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za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metody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tlakového</a:t>
            </a:r>
            <a:r>
              <a:rPr sz="2206" b="1" i="1" spc="-33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svařování.</a:t>
            </a:r>
            <a:endParaRPr sz="2206" dirty="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290235" y="2663050"/>
            <a:ext cx="3595155" cy="1254173"/>
            <a:chOff x="5490971" y="2848355"/>
            <a:chExt cx="3260090" cy="1137285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00115" y="2857499"/>
              <a:ext cx="3208179" cy="111861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495543" y="2852927"/>
              <a:ext cx="3251200" cy="1127760"/>
            </a:xfrm>
            <a:custGeom>
              <a:avLst/>
              <a:gdLst/>
              <a:ahLst/>
              <a:cxnLst/>
              <a:rect l="l" t="t" r="r" b="b"/>
              <a:pathLst>
                <a:path w="3251200" h="1127760">
                  <a:moveTo>
                    <a:pt x="0" y="1127760"/>
                  </a:moveTo>
                  <a:lnTo>
                    <a:pt x="3250692" y="1127760"/>
                  </a:lnTo>
                  <a:lnTo>
                    <a:pt x="3250692" y="0"/>
                  </a:lnTo>
                  <a:lnTo>
                    <a:pt x="0" y="0"/>
                  </a:lnTo>
                  <a:lnTo>
                    <a:pt x="0" y="1127760"/>
                  </a:lnTo>
                  <a:close/>
                </a:path>
              </a:pathLst>
            </a:custGeom>
            <a:ln w="9144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6295277" y="4635486"/>
            <a:ext cx="3238720" cy="1368316"/>
            <a:chOff x="5716523" y="4555235"/>
            <a:chExt cx="2936875" cy="1240790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25667" y="4564379"/>
              <a:ext cx="2918460" cy="122224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721095" y="4559807"/>
              <a:ext cx="2927985" cy="1231900"/>
            </a:xfrm>
            <a:custGeom>
              <a:avLst/>
              <a:gdLst/>
              <a:ahLst/>
              <a:cxnLst/>
              <a:rect l="l" t="t" r="r" b="b"/>
              <a:pathLst>
                <a:path w="2927984" h="1231900">
                  <a:moveTo>
                    <a:pt x="0" y="1231391"/>
                  </a:moveTo>
                  <a:lnTo>
                    <a:pt x="2927604" y="1231391"/>
                  </a:lnTo>
                  <a:lnTo>
                    <a:pt x="2927604" y="0"/>
                  </a:lnTo>
                  <a:lnTo>
                    <a:pt x="0" y="0"/>
                  </a:lnTo>
                  <a:lnTo>
                    <a:pt x="0" y="1231391"/>
                  </a:lnTo>
                  <a:close/>
                </a:path>
              </a:pathLst>
            </a:custGeom>
            <a:ln w="9144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9CE91740-B7B9-D6F6-AC9C-FF75021C2B99}"/>
              </a:ext>
            </a:extLst>
          </p:cNvPr>
          <p:cNvSpPr txBox="1"/>
          <p:nvPr/>
        </p:nvSpPr>
        <p:spPr>
          <a:xfrm>
            <a:off x="8242300" y="6788043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91632" y="774807"/>
            <a:ext cx="5357719" cy="514728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Rozdělení</a:t>
            </a:r>
            <a:r>
              <a:rPr sz="3253" i="1" spc="-77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metod</a:t>
            </a:r>
            <a:r>
              <a:rPr sz="3253" i="1" spc="-83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61" dirty="0">
                <a:solidFill>
                  <a:srgbClr val="FF0000"/>
                </a:solidFill>
                <a:latin typeface="Tahoma"/>
                <a:cs typeface="Tahoma"/>
              </a:rPr>
              <a:t>svařování</a:t>
            </a:r>
            <a:endParaRPr sz="3253">
              <a:latin typeface="Tahoma"/>
              <a:cs typeface="Tahom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5129" y="1376438"/>
            <a:ext cx="2730189" cy="62603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6830" y="4830745"/>
            <a:ext cx="2580723" cy="23038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706919" y="1446465"/>
            <a:ext cx="3543335" cy="4900803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2000" b="1" i="1" dirty="0">
                <a:latin typeface="Arial"/>
                <a:cs typeface="Arial"/>
              </a:rPr>
              <a:t>Tavné</a:t>
            </a:r>
            <a:r>
              <a:rPr sz="2000" b="1" i="1" spc="-88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svařování</a:t>
            </a:r>
            <a:r>
              <a:rPr sz="2000" b="1" i="1" spc="-99" dirty="0">
                <a:latin typeface="Arial"/>
                <a:cs typeface="Arial"/>
              </a:rPr>
              <a:t> </a:t>
            </a:r>
            <a:r>
              <a:rPr sz="2000" b="1" i="1" spc="-55" dirty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  <a:p>
            <a:pPr marL="14006" marR="5602"/>
            <a:r>
              <a:rPr sz="2000" i="1" dirty="0">
                <a:latin typeface="Arial"/>
                <a:cs typeface="Arial"/>
              </a:rPr>
              <a:t>je</a:t>
            </a:r>
            <a:r>
              <a:rPr sz="2000" i="1" spc="-11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skupina</a:t>
            </a:r>
            <a:r>
              <a:rPr sz="2000" i="1" spc="-33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procesů,</a:t>
            </a:r>
            <a:r>
              <a:rPr sz="2000" i="1" spc="-72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kdy</a:t>
            </a:r>
            <a:r>
              <a:rPr sz="2000" i="1" spc="-33" dirty="0">
                <a:latin typeface="Arial"/>
                <a:cs typeface="Arial"/>
              </a:rPr>
              <a:t> </a:t>
            </a:r>
            <a:r>
              <a:rPr sz="2000" i="1" spc="-22" dirty="0">
                <a:latin typeface="Arial"/>
                <a:cs typeface="Arial"/>
              </a:rPr>
              <a:t>spoj </a:t>
            </a:r>
            <a:r>
              <a:rPr sz="2000" i="1" dirty="0">
                <a:latin typeface="Arial"/>
                <a:cs typeface="Arial"/>
              </a:rPr>
              <a:t>vznikne</a:t>
            </a:r>
            <a:r>
              <a:rPr sz="2000" i="1" spc="-72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natavením</a:t>
            </a:r>
            <a:r>
              <a:rPr sz="2000" i="1" spc="-83" dirty="0">
                <a:latin typeface="Arial"/>
                <a:cs typeface="Arial"/>
              </a:rPr>
              <a:t> </a:t>
            </a:r>
            <a:r>
              <a:rPr sz="2000" i="1" spc="-22" dirty="0">
                <a:latin typeface="Arial"/>
                <a:cs typeface="Arial"/>
              </a:rPr>
              <a:t>částí </a:t>
            </a:r>
            <a:r>
              <a:rPr sz="2000" i="1" dirty="0">
                <a:latin typeface="Arial"/>
                <a:cs typeface="Arial"/>
              </a:rPr>
              <a:t>materiálu</a:t>
            </a:r>
            <a:r>
              <a:rPr sz="2000" i="1" spc="-44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v</a:t>
            </a:r>
            <a:r>
              <a:rPr sz="2000" i="1" spc="-39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místě</a:t>
            </a:r>
            <a:r>
              <a:rPr sz="2000" i="1" spc="-33" dirty="0">
                <a:latin typeface="Arial"/>
                <a:cs typeface="Arial"/>
              </a:rPr>
              <a:t> </a:t>
            </a:r>
            <a:r>
              <a:rPr sz="2000" i="1" spc="-11" dirty="0">
                <a:latin typeface="Arial"/>
                <a:cs typeface="Arial"/>
              </a:rPr>
              <a:t>spoje, </a:t>
            </a:r>
            <a:r>
              <a:rPr sz="2000" i="1" dirty="0">
                <a:latin typeface="Arial"/>
                <a:cs typeface="Arial"/>
              </a:rPr>
              <a:t>ztuhnutím</a:t>
            </a:r>
            <a:r>
              <a:rPr sz="2000" i="1" spc="-61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svarové</a:t>
            </a:r>
            <a:r>
              <a:rPr sz="2000" i="1" spc="-66" dirty="0">
                <a:latin typeface="Arial"/>
                <a:cs typeface="Arial"/>
              </a:rPr>
              <a:t> </a:t>
            </a:r>
            <a:r>
              <a:rPr sz="2000" i="1" spc="-22" dirty="0">
                <a:latin typeface="Arial"/>
                <a:cs typeface="Arial"/>
              </a:rPr>
              <a:t>lázně </a:t>
            </a:r>
            <a:r>
              <a:rPr sz="2000" i="1" dirty="0">
                <a:latin typeface="Arial"/>
                <a:cs typeface="Arial"/>
              </a:rPr>
              <a:t>dojde</a:t>
            </a:r>
            <a:r>
              <a:rPr sz="2000" i="1" spc="-39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k</a:t>
            </a:r>
            <a:r>
              <a:rPr sz="2000" i="1" spc="-22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vytvoření</a:t>
            </a:r>
            <a:r>
              <a:rPr sz="2000" i="1" spc="-61" dirty="0">
                <a:latin typeface="Arial"/>
                <a:cs typeface="Arial"/>
              </a:rPr>
              <a:t> </a:t>
            </a:r>
            <a:r>
              <a:rPr sz="2000" i="1" spc="-11" dirty="0">
                <a:latin typeface="Arial"/>
                <a:cs typeface="Arial"/>
              </a:rPr>
              <a:t>spoje. </a:t>
            </a:r>
            <a:r>
              <a:rPr sz="2000" i="1" dirty="0">
                <a:latin typeface="Arial"/>
                <a:cs typeface="Arial"/>
              </a:rPr>
              <a:t>(Obvykle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se</a:t>
            </a:r>
            <a:r>
              <a:rPr sz="2000" i="1" spc="-11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k</a:t>
            </a:r>
            <a:r>
              <a:rPr sz="2000" i="1" spc="-6" dirty="0">
                <a:latin typeface="Arial"/>
                <a:cs typeface="Arial"/>
              </a:rPr>
              <a:t> </a:t>
            </a:r>
            <a:r>
              <a:rPr sz="2000" i="1" spc="-11" dirty="0">
                <a:latin typeface="Arial"/>
                <a:cs typeface="Arial"/>
              </a:rPr>
              <a:t>vytvoření </a:t>
            </a:r>
            <a:r>
              <a:rPr sz="2000" i="1" dirty="0">
                <a:latin typeface="Arial"/>
                <a:cs typeface="Arial"/>
              </a:rPr>
              <a:t>spoje</a:t>
            </a:r>
            <a:r>
              <a:rPr sz="2000" i="1" spc="-28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používá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spc="-11" dirty="0">
                <a:latin typeface="Arial"/>
                <a:cs typeface="Arial"/>
              </a:rPr>
              <a:t>přídavný materiál).</a:t>
            </a:r>
            <a:endParaRPr sz="2000" dirty="0">
              <a:latin typeface="Arial"/>
              <a:cs typeface="Arial"/>
            </a:endParaRPr>
          </a:p>
          <a:p>
            <a:pPr marL="14006">
              <a:spcBef>
                <a:spcPts val="2123"/>
              </a:spcBef>
            </a:pPr>
            <a:r>
              <a:rPr sz="2000" b="1" i="1" dirty="0">
                <a:latin typeface="Arial"/>
                <a:cs typeface="Arial"/>
              </a:rPr>
              <a:t>Tlakové</a:t>
            </a:r>
            <a:r>
              <a:rPr sz="2000" b="1" i="1" spc="-39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svařování</a:t>
            </a:r>
            <a:r>
              <a:rPr sz="2000" b="1" i="1" spc="-50" dirty="0">
                <a:latin typeface="Arial"/>
                <a:cs typeface="Arial"/>
              </a:rPr>
              <a:t> </a:t>
            </a:r>
            <a:r>
              <a:rPr sz="2000" b="1" i="1" spc="-55" dirty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  <a:p>
            <a:pPr marL="14006" marR="250698"/>
            <a:r>
              <a:rPr sz="2000" i="1" dirty="0">
                <a:latin typeface="Arial"/>
                <a:cs typeface="Arial"/>
              </a:rPr>
              <a:t>je</a:t>
            </a:r>
            <a:r>
              <a:rPr sz="2000" i="1" spc="-39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skupina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procesů,</a:t>
            </a:r>
            <a:r>
              <a:rPr sz="2000" i="1" spc="-72" dirty="0">
                <a:latin typeface="Arial"/>
                <a:cs typeface="Arial"/>
              </a:rPr>
              <a:t> </a:t>
            </a:r>
            <a:r>
              <a:rPr sz="2000" i="1" spc="-28" dirty="0">
                <a:latin typeface="Arial"/>
                <a:cs typeface="Arial"/>
              </a:rPr>
              <a:t>kdy </a:t>
            </a:r>
            <a:r>
              <a:rPr sz="2000" i="1" dirty="0">
                <a:latin typeface="Arial"/>
                <a:cs typeface="Arial"/>
              </a:rPr>
              <a:t>místo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spoje</a:t>
            </a:r>
            <a:r>
              <a:rPr sz="2000" i="1" spc="-28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je</a:t>
            </a:r>
            <a:r>
              <a:rPr sz="2000" i="1" spc="-17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ohřáté</a:t>
            </a:r>
            <a:r>
              <a:rPr sz="2000" i="1" spc="-44" dirty="0">
                <a:latin typeface="Arial"/>
                <a:cs typeface="Arial"/>
              </a:rPr>
              <a:t> </a:t>
            </a:r>
            <a:r>
              <a:rPr sz="2000" i="1" spc="-28" dirty="0">
                <a:latin typeface="Arial"/>
                <a:cs typeface="Arial"/>
              </a:rPr>
              <a:t>na </a:t>
            </a:r>
            <a:r>
              <a:rPr sz="2000" i="1" dirty="0">
                <a:latin typeface="Arial"/>
                <a:cs typeface="Arial"/>
              </a:rPr>
              <a:t>teplotu</a:t>
            </a:r>
            <a:r>
              <a:rPr sz="2000" i="1" spc="-44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nižší</a:t>
            </a:r>
            <a:r>
              <a:rPr sz="2000" i="1" spc="-39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než</a:t>
            </a:r>
            <a:r>
              <a:rPr sz="2000" i="1" spc="-17" dirty="0">
                <a:latin typeface="Arial"/>
                <a:cs typeface="Arial"/>
              </a:rPr>
              <a:t> </a:t>
            </a:r>
            <a:r>
              <a:rPr sz="2000" i="1" spc="-11" dirty="0">
                <a:latin typeface="Arial"/>
                <a:cs typeface="Arial"/>
              </a:rPr>
              <a:t>teplota </a:t>
            </a:r>
            <a:r>
              <a:rPr sz="2000" i="1" dirty="0">
                <a:latin typeface="Arial"/>
                <a:cs typeface="Arial"/>
              </a:rPr>
              <a:t>tavení</a:t>
            </a:r>
            <a:r>
              <a:rPr sz="2000" i="1" spc="-39" dirty="0">
                <a:latin typeface="Arial"/>
                <a:cs typeface="Arial"/>
              </a:rPr>
              <a:t> </a:t>
            </a:r>
            <a:r>
              <a:rPr sz="2000" i="1" spc="-11" dirty="0">
                <a:latin typeface="Arial"/>
                <a:cs typeface="Arial"/>
              </a:rPr>
              <a:t>spojovaných </a:t>
            </a:r>
            <a:r>
              <a:rPr sz="2000" i="1" dirty="0">
                <a:latin typeface="Arial"/>
                <a:cs typeface="Arial"/>
              </a:rPr>
              <a:t>materiálů.</a:t>
            </a:r>
            <a:r>
              <a:rPr sz="2000" i="1" spc="-66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Spoj</a:t>
            </a:r>
            <a:r>
              <a:rPr sz="2000" i="1" spc="-39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vznikne</a:t>
            </a:r>
            <a:r>
              <a:rPr sz="2000" i="1" spc="-61" dirty="0">
                <a:latin typeface="Arial"/>
                <a:cs typeface="Arial"/>
              </a:rPr>
              <a:t> </a:t>
            </a:r>
            <a:r>
              <a:rPr sz="2000" i="1" spc="-28" dirty="0">
                <a:latin typeface="Arial"/>
                <a:cs typeface="Arial"/>
              </a:rPr>
              <a:t>za </a:t>
            </a:r>
            <a:r>
              <a:rPr sz="2000" i="1" dirty="0">
                <a:latin typeface="Arial"/>
                <a:cs typeface="Arial"/>
              </a:rPr>
              <a:t>působení</a:t>
            </a:r>
            <a:r>
              <a:rPr sz="2000" i="1" spc="-5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tepla</a:t>
            </a:r>
            <a:r>
              <a:rPr sz="2000" i="1" spc="-6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a</a:t>
            </a:r>
            <a:r>
              <a:rPr sz="2000" i="1" spc="-33" dirty="0">
                <a:latin typeface="Arial"/>
                <a:cs typeface="Arial"/>
              </a:rPr>
              <a:t> </a:t>
            </a:r>
            <a:r>
              <a:rPr sz="2000" i="1" spc="-11" dirty="0">
                <a:latin typeface="Arial"/>
                <a:cs typeface="Arial"/>
              </a:rPr>
              <a:t>tlaku.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xfrm>
            <a:off x="4314231" y="7756332"/>
            <a:ext cx="3773582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06">
              <a:lnSpc>
                <a:spcPts val="1693"/>
              </a:lnSpc>
            </a:pPr>
            <a:r>
              <a:rPr spc="-33" dirty="0"/>
              <a:t>ČVUT,</a:t>
            </a:r>
            <a:r>
              <a:rPr spc="-61" dirty="0"/>
              <a:t> </a:t>
            </a:r>
            <a:r>
              <a:rPr dirty="0"/>
              <a:t>Fakulta</a:t>
            </a:r>
            <a:r>
              <a:rPr spc="-22" dirty="0"/>
              <a:t> </a:t>
            </a:r>
            <a:r>
              <a:rPr dirty="0"/>
              <a:t>strojní,</a:t>
            </a:r>
            <a:r>
              <a:rPr spc="-39" dirty="0"/>
              <a:t> </a:t>
            </a:r>
            <a:r>
              <a:rPr dirty="0"/>
              <a:t>Ústav</a:t>
            </a:r>
            <a:r>
              <a:rPr spc="-50" dirty="0"/>
              <a:t> </a:t>
            </a:r>
            <a:r>
              <a:rPr dirty="0"/>
              <a:t>strojírenské</a:t>
            </a:r>
            <a:r>
              <a:rPr spc="-17" dirty="0"/>
              <a:t> </a:t>
            </a:r>
            <a:r>
              <a:rPr dirty="0"/>
              <a:t>technologie,</a:t>
            </a:r>
            <a:r>
              <a:rPr spc="-17" dirty="0"/>
              <a:t> </a:t>
            </a:r>
            <a:r>
              <a:rPr dirty="0"/>
              <a:t>skupina</a:t>
            </a:r>
            <a:r>
              <a:rPr spc="-39" dirty="0"/>
              <a:t> </a:t>
            </a:r>
            <a:r>
              <a:rPr spc="-11" dirty="0"/>
              <a:t>svařování</a:t>
            </a:r>
          </a:p>
        </p:txBody>
      </p:sp>
      <p:pic>
        <p:nvPicPr>
          <p:cNvPr id="19" name="object 16">
            <a:extLst>
              <a:ext uri="{FF2B5EF4-FFF2-40B4-BE49-F238E27FC236}">
                <a16:creationId xmlns:a16="http://schemas.microsoft.com/office/drawing/2014/main" xmlns="" id="{1321C8A1-0FF8-0144-AE7D-B377A4FFF71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29327" y="1114425"/>
            <a:ext cx="4567962" cy="5574661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E080FB51-8EDE-3ABB-6615-E5E490084111}"/>
              </a:ext>
            </a:extLst>
          </p:cNvPr>
          <p:cNvSpPr txBox="1"/>
          <p:nvPr/>
        </p:nvSpPr>
        <p:spPr>
          <a:xfrm>
            <a:off x="8242300" y="6788043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5464720" y="994094"/>
            <a:ext cx="4684065" cy="5680540"/>
            <a:chOff x="4679020" y="901445"/>
            <a:chExt cx="4247515" cy="5151119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82069" y="901445"/>
              <a:ext cx="4142232" cy="505510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679020" y="3027424"/>
              <a:ext cx="4247515" cy="3025140"/>
            </a:xfrm>
            <a:custGeom>
              <a:avLst/>
              <a:gdLst/>
              <a:ahLst/>
              <a:cxnLst/>
              <a:rect l="l" t="t" r="r" b="b"/>
              <a:pathLst>
                <a:path w="4247515" h="3025140">
                  <a:moveTo>
                    <a:pt x="1943100" y="792480"/>
                  </a:moveTo>
                  <a:lnTo>
                    <a:pt x="1944510" y="752930"/>
                  </a:lnTo>
                  <a:lnTo>
                    <a:pt x="1948696" y="713881"/>
                  </a:lnTo>
                  <a:lnTo>
                    <a:pt x="1955593" y="675380"/>
                  </a:lnTo>
                  <a:lnTo>
                    <a:pt x="1965133" y="637471"/>
                  </a:lnTo>
                  <a:lnTo>
                    <a:pt x="1977252" y="600200"/>
                  </a:lnTo>
                  <a:lnTo>
                    <a:pt x="1991884" y="563613"/>
                  </a:lnTo>
                  <a:lnTo>
                    <a:pt x="2008961" y="527754"/>
                  </a:lnTo>
                  <a:lnTo>
                    <a:pt x="2028418" y="492669"/>
                  </a:lnTo>
                  <a:lnTo>
                    <a:pt x="2050189" y="458404"/>
                  </a:lnTo>
                  <a:lnTo>
                    <a:pt x="2074209" y="425004"/>
                  </a:lnTo>
                  <a:lnTo>
                    <a:pt x="2100410" y="392514"/>
                  </a:lnTo>
                  <a:lnTo>
                    <a:pt x="2128728" y="360980"/>
                  </a:lnTo>
                  <a:lnTo>
                    <a:pt x="2159095" y="330448"/>
                  </a:lnTo>
                  <a:lnTo>
                    <a:pt x="2191446" y="300962"/>
                  </a:lnTo>
                  <a:lnTo>
                    <a:pt x="2225715" y="272568"/>
                  </a:lnTo>
                  <a:lnTo>
                    <a:pt x="2261836" y="245311"/>
                  </a:lnTo>
                  <a:lnTo>
                    <a:pt x="2299743" y="219238"/>
                  </a:lnTo>
                  <a:lnTo>
                    <a:pt x="2339369" y="194393"/>
                  </a:lnTo>
                  <a:lnTo>
                    <a:pt x="2380650" y="170821"/>
                  </a:lnTo>
                  <a:lnTo>
                    <a:pt x="2423518" y="148569"/>
                  </a:lnTo>
                  <a:lnTo>
                    <a:pt x="2467907" y="127681"/>
                  </a:lnTo>
                  <a:lnTo>
                    <a:pt x="2513753" y="108204"/>
                  </a:lnTo>
                  <a:lnTo>
                    <a:pt x="2560988" y="90181"/>
                  </a:lnTo>
                  <a:lnTo>
                    <a:pt x="2609547" y="73660"/>
                  </a:lnTo>
                  <a:lnTo>
                    <a:pt x="2659363" y="58685"/>
                  </a:lnTo>
                  <a:lnTo>
                    <a:pt x="2710371" y="45301"/>
                  </a:lnTo>
                  <a:lnTo>
                    <a:pt x="2762504" y="33555"/>
                  </a:lnTo>
                  <a:lnTo>
                    <a:pt x="2815697" y="23491"/>
                  </a:lnTo>
                  <a:lnTo>
                    <a:pt x="2869884" y="15155"/>
                  </a:lnTo>
                  <a:lnTo>
                    <a:pt x="2924997" y="8593"/>
                  </a:lnTo>
                  <a:lnTo>
                    <a:pt x="2980973" y="3849"/>
                  </a:lnTo>
                  <a:lnTo>
                    <a:pt x="3037743" y="969"/>
                  </a:lnTo>
                  <a:lnTo>
                    <a:pt x="3095243" y="0"/>
                  </a:lnTo>
                  <a:lnTo>
                    <a:pt x="3152744" y="969"/>
                  </a:lnTo>
                  <a:lnTo>
                    <a:pt x="3209514" y="3849"/>
                  </a:lnTo>
                  <a:lnTo>
                    <a:pt x="3265490" y="8593"/>
                  </a:lnTo>
                  <a:lnTo>
                    <a:pt x="3320603" y="15155"/>
                  </a:lnTo>
                  <a:lnTo>
                    <a:pt x="3374790" y="23491"/>
                  </a:lnTo>
                  <a:lnTo>
                    <a:pt x="3427983" y="33555"/>
                  </a:lnTo>
                  <a:lnTo>
                    <a:pt x="3480116" y="45301"/>
                  </a:lnTo>
                  <a:lnTo>
                    <a:pt x="3531124" y="58685"/>
                  </a:lnTo>
                  <a:lnTo>
                    <a:pt x="3580940" y="73660"/>
                  </a:lnTo>
                  <a:lnTo>
                    <a:pt x="3629499" y="90181"/>
                  </a:lnTo>
                  <a:lnTo>
                    <a:pt x="3676734" y="108204"/>
                  </a:lnTo>
                  <a:lnTo>
                    <a:pt x="3722580" y="127681"/>
                  </a:lnTo>
                  <a:lnTo>
                    <a:pt x="3766969" y="148569"/>
                  </a:lnTo>
                  <a:lnTo>
                    <a:pt x="3809837" y="170821"/>
                  </a:lnTo>
                  <a:lnTo>
                    <a:pt x="3851118" y="194393"/>
                  </a:lnTo>
                  <a:lnTo>
                    <a:pt x="3890744" y="219238"/>
                  </a:lnTo>
                  <a:lnTo>
                    <a:pt x="3928651" y="245311"/>
                  </a:lnTo>
                  <a:lnTo>
                    <a:pt x="3964772" y="272568"/>
                  </a:lnTo>
                  <a:lnTo>
                    <a:pt x="3999041" y="300962"/>
                  </a:lnTo>
                  <a:lnTo>
                    <a:pt x="4031392" y="330448"/>
                  </a:lnTo>
                  <a:lnTo>
                    <a:pt x="4061759" y="360980"/>
                  </a:lnTo>
                  <a:lnTo>
                    <a:pt x="4090077" y="392514"/>
                  </a:lnTo>
                  <a:lnTo>
                    <a:pt x="4116278" y="425004"/>
                  </a:lnTo>
                  <a:lnTo>
                    <a:pt x="4140298" y="458404"/>
                  </a:lnTo>
                  <a:lnTo>
                    <a:pt x="4162069" y="492669"/>
                  </a:lnTo>
                  <a:lnTo>
                    <a:pt x="4181526" y="527754"/>
                  </a:lnTo>
                  <a:lnTo>
                    <a:pt x="4198603" y="563613"/>
                  </a:lnTo>
                  <a:lnTo>
                    <a:pt x="4213235" y="600200"/>
                  </a:lnTo>
                  <a:lnTo>
                    <a:pt x="4225354" y="637471"/>
                  </a:lnTo>
                  <a:lnTo>
                    <a:pt x="4234894" y="675380"/>
                  </a:lnTo>
                  <a:lnTo>
                    <a:pt x="4241791" y="713881"/>
                  </a:lnTo>
                  <a:lnTo>
                    <a:pt x="4245977" y="752930"/>
                  </a:lnTo>
                  <a:lnTo>
                    <a:pt x="4247388" y="792480"/>
                  </a:lnTo>
                  <a:lnTo>
                    <a:pt x="4245977" y="832029"/>
                  </a:lnTo>
                  <a:lnTo>
                    <a:pt x="4241791" y="871078"/>
                  </a:lnTo>
                  <a:lnTo>
                    <a:pt x="4234894" y="909579"/>
                  </a:lnTo>
                  <a:lnTo>
                    <a:pt x="4225354" y="947488"/>
                  </a:lnTo>
                  <a:lnTo>
                    <a:pt x="4213235" y="984759"/>
                  </a:lnTo>
                  <a:lnTo>
                    <a:pt x="4198603" y="1021346"/>
                  </a:lnTo>
                  <a:lnTo>
                    <a:pt x="4181526" y="1057205"/>
                  </a:lnTo>
                  <a:lnTo>
                    <a:pt x="4162069" y="1092290"/>
                  </a:lnTo>
                  <a:lnTo>
                    <a:pt x="4140298" y="1126555"/>
                  </a:lnTo>
                  <a:lnTo>
                    <a:pt x="4116278" y="1159955"/>
                  </a:lnTo>
                  <a:lnTo>
                    <a:pt x="4090077" y="1192445"/>
                  </a:lnTo>
                  <a:lnTo>
                    <a:pt x="4061759" y="1223979"/>
                  </a:lnTo>
                  <a:lnTo>
                    <a:pt x="4031392" y="1254511"/>
                  </a:lnTo>
                  <a:lnTo>
                    <a:pt x="3999041" y="1283997"/>
                  </a:lnTo>
                  <a:lnTo>
                    <a:pt x="3964772" y="1312391"/>
                  </a:lnTo>
                  <a:lnTo>
                    <a:pt x="3928651" y="1339648"/>
                  </a:lnTo>
                  <a:lnTo>
                    <a:pt x="3890744" y="1365721"/>
                  </a:lnTo>
                  <a:lnTo>
                    <a:pt x="3851118" y="1390566"/>
                  </a:lnTo>
                  <a:lnTo>
                    <a:pt x="3809837" y="1414138"/>
                  </a:lnTo>
                  <a:lnTo>
                    <a:pt x="3766969" y="1436390"/>
                  </a:lnTo>
                  <a:lnTo>
                    <a:pt x="3722580" y="1457278"/>
                  </a:lnTo>
                  <a:lnTo>
                    <a:pt x="3676734" y="1476756"/>
                  </a:lnTo>
                  <a:lnTo>
                    <a:pt x="3629499" y="1494778"/>
                  </a:lnTo>
                  <a:lnTo>
                    <a:pt x="3580940" y="1511299"/>
                  </a:lnTo>
                  <a:lnTo>
                    <a:pt x="3531124" y="1526274"/>
                  </a:lnTo>
                  <a:lnTo>
                    <a:pt x="3480116" y="1539658"/>
                  </a:lnTo>
                  <a:lnTo>
                    <a:pt x="3427983" y="1551404"/>
                  </a:lnTo>
                  <a:lnTo>
                    <a:pt x="3374790" y="1561468"/>
                  </a:lnTo>
                  <a:lnTo>
                    <a:pt x="3320603" y="1569804"/>
                  </a:lnTo>
                  <a:lnTo>
                    <a:pt x="3265490" y="1576366"/>
                  </a:lnTo>
                  <a:lnTo>
                    <a:pt x="3209514" y="1581110"/>
                  </a:lnTo>
                  <a:lnTo>
                    <a:pt x="3152744" y="1583990"/>
                  </a:lnTo>
                  <a:lnTo>
                    <a:pt x="3095243" y="1584960"/>
                  </a:lnTo>
                  <a:lnTo>
                    <a:pt x="3037743" y="1583990"/>
                  </a:lnTo>
                  <a:lnTo>
                    <a:pt x="2980973" y="1581110"/>
                  </a:lnTo>
                  <a:lnTo>
                    <a:pt x="2924997" y="1576366"/>
                  </a:lnTo>
                  <a:lnTo>
                    <a:pt x="2869884" y="1569804"/>
                  </a:lnTo>
                  <a:lnTo>
                    <a:pt x="2815697" y="1561468"/>
                  </a:lnTo>
                  <a:lnTo>
                    <a:pt x="2762504" y="1551404"/>
                  </a:lnTo>
                  <a:lnTo>
                    <a:pt x="2710371" y="1539658"/>
                  </a:lnTo>
                  <a:lnTo>
                    <a:pt x="2659363" y="1526274"/>
                  </a:lnTo>
                  <a:lnTo>
                    <a:pt x="2609547" y="1511299"/>
                  </a:lnTo>
                  <a:lnTo>
                    <a:pt x="2560988" y="1494778"/>
                  </a:lnTo>
                  <a:lnTo>
                    <a:pt x="2513753" y="1476756"/>
                  </a:lnTo>
                  <a:lnTo>
                    <a:pt x="2467907" y="1457278"/>
                  </a:lnTo>
                  <a:lnTo>
                    <a:pt x="2423518" y="1436390"/>
                  </a:lnTo>
                  <a:lnTo>
                    <a:pt x="2380650" y="1414138"/>
                  </a:lnTo>
                  <a:lnTo>
                    <a:pt x="2339369" y="1390566"/>
                  </a:lnTo>
                  <a:lnTo>
                    <a:pt x="2299743" y="1365721"/>
                  </a:lnTo>
                  <a:lnTo>
                    <a:pt x="2261836" y="1339648"/>
                  </a:lnTo>
                  <a:lnTo>
                    <a:pt x="2225715" y="1312391"/>
                  </a:lnTo>
                  <a:lnTo>
                    <a:pt x="2191446" y="1283997"/>
                  </a:lnTo>
                  <a:lnTo>
                    <a:pt x="2159095" y="1254511"/>
                  </a:lnTo>
                  <a:lnTo>
                    <a:pt x="2128728" y="1223979"/>
                  </a:lnTo>
                  <a:lnTo>
                    <a:pt x="2100410" y="1192445"/>
                  </a:lnTo>
                  <a:lnTo>
                    <a:pt x="2074209" y="1159955"/>
                  </a:lnTo>
                  <a:lnTo>
                    <a:pt x="2050189" y="1126555"/>
                  </a:lnTo>
                  <a:lnTo>
                    <a:pt x="2028418" y="1092290"/>
                  </a:lnTo>
                  <a:lnTo>
                    <a:pt x="2008961" y="1057205"/>
                  </a:lnTo>
                  <a:lnTo>
                    <a:pt x="1991884" y="1021346"/>
                  </a:lnTo>
                  <a:lnTo>
                    <a:pt x="1977252" y="984759"/>
                  </a:lnTo>
                  <a:lnTo>
                    <a:pt x="1965133" y="947488"/>
                  </a:lnTo>
                  <a:lnTo>
                    <a:pt x="1955593" y="909579"/>
                  </a:lnTo>
                  <a:lnTo>
                    <a:pt x="1948696" y="871078"/>
                  </a:lnTo>
                  <a:lnTo>
                    <a:pt x="1944510" y="832029"/>
                  </a:lnTo>
                  <a:lnTo>
                    <a:pt x="1943100" y="792480"/>
                  </a:lnTo>
                  <a:close/>
                </a:path>
                <a:path w="4247515" h="3025140">
                  <a:moveTo>
                    <a:pt x="0" y="684276"/>
                  </a:moveTo>
                  <a:lnTo>
                    <a:pt x="8985" y="611907"/>
                  </a:lnTo>
                  <a:lnTo>
                    <a:pt x="35045" y="543037"/>
                  </a:lnTo>
                  <a:lnTo>
                    <a:pt x="76835" y="478498"/>
                  </a:lnTo>
                  <a:lnTo>
                    <a:pt x="103208" y="448112"/>
                  </a:lnTo>
                  <a:lnTo>
                    <a:pt x="133010" y="419121"/>
                  </a:lnTo>
                  <a:lnTo>
                    <a:pt x="166071" y="391628"/>
                  </a:lnTo>
                  <a:lnTo>
                    <a:pt x="202224" y="365737"/>
                  </a:lnTo>
                  <a:lnTo>
                    <a:pt x="241302" y="341552"/>
                  </a:lnTo>
                  <a:lnTo>
                    <a:pt x="283135" y="319178"/>
                  </a:lnTo>
                  <a:lnTo>
                    <a:pt x="327555" y="298717"/>
                  </a:lnTo>
                  <a:lnTo>
                    <a:pt x="374396" y="280274"/>
                  </a:lnTo>
                  <a:lnTo>
                    <a:pt x="423487" y="263954"/>
                  </a:lnTo>
                  <a:lnTo>
                    <a:pt x="474662" y="249859"/>
                  </a:lnTo>
                  <a:lnTo>
                    <a:pt x="527752" y="238093"/>
                  </a:lnTo>
                  <a:lnTo>
                    <a:pt x="582590" y="228762"/>
                  </a:lnTo>
                  <a:lnTo>
                    <a:pt x="639006" y="221968"/>
                  </a:lnTo>
                  <a:lnTo>
                    <a:pt x="696833" y="217815"/>
                  </a:lnTo>
                  <a:lnTo>
                    <a:pt x="755903" y="216408"/>
                  </a:lnTo>
                  <a:lnTo>
                    <a:pt x="814974" y="217815"/>
                  </a:lnTo>
                  <a:lnTo>
                    <a:pt x="872801" y="221968"/>
                  </a:lnTo>
                  <a:lnTo>
                    <a:pt x="929217" y="228762"/>
                  </a:lnTo>
                  <a:lnTo>
                    <a:pt x="984055" y="238093"/>
                  </a:lnTo>
                  <a:lnTo>
                    <a:pt x="1037145" y="249859"/>
                  </a:lnTo>
                  <a:lnTo>
                    <a:pt x="1088320" y="263954"/>
                  </a:lnTo>
                  <a:lnTo>
                    <a:pt x="1137412" y="280274"/>
                  </a:lnTo>
                  <a:lnTo>
                    <a:pt x="1184252" y="298717"/>
                  </a:lnTo>
                  <a:lnTo>
                    <a:pt x="1228672" y="319178"/>
                  </a:lnTo>
                  <a:lnTo>
                    <a:pt x="1270505" y="341552"/>
                  </a:lnTo>
                  <a:lnTo>
                    <a:pt x="1309583" y="365737"/>
                  </a:lnTo>
                  <a:lnTo>
                    <a:pt x="1345736" y="391628"/>
                  </a:lnTo>
                  <a:lnTo>
                    <a:pt x="1378797" y="419121"/>
                  </a:lnTo>
                  <a:lnTo>
                    <a:pt x="1408599" y="448112"/>
                  </a:lnTo>
                  <a:lnTo>
                    <a:pt x="1434972" y="478498"/>
                  </a:lnTo>
                  <a:lnTo>
                    <a:pt x="1457749" y="510174"/>
                  </a:lnTo>
                  <a:lnTo>
                    <a:pt x="1491842" y="576982"/>
                  </a:lnTo>
                  <a:lnTo>
                    <a:pt x="1509533" y="647706"/>
                  </a:lnTo>
                  <a:lnTo>
                    <a:pt x="1511808" y="684276"/>
                  </a:lnTo>
                  <a:lnTo>
                    <a:pt x="1509533" y="720845"/>
                  </a:lnTo>
                  <a:lnTo>
                    <a:pt x="1491842" y="791569"/>
                  </a:lnTo>
                  <a:lnTo>
                    <a:pt x="1457749" y="858377"/>
                  </a:lnTo>
                  <a:lnTo>
                    <a:pt x="1434972" y="890053"/>
                  </a:lnTo>
                  <a:lnTo>
                    <a:pt x="1408599" y="920439"/>
                  </a:lnTo>
                  <a:lnTo>
                    <a:pt x="1378797" y="949430"/>
                  </a:lnTo>
                  <a:lnTo>
                    <a:pt x="1345736" y="976923"/>
                  </a:lnTo>
                  <a:lnTo>
                    <a:pt x="1309583" y="1002814"/>
                  </a:lnTo>
                  <a:lnTo>
                    <a:pt x="1270505" y="1026999"/>
                  </a:lnTo>
                  <a:lnTo>
                    <a:pt x="1228672" y="1049373"/>
                  </a:lnTo>
                  <a:lnTo>
                    <a:pt x="1184252" y="1069834"/>
                  </a:lnTo>
                  <a:lnTo>
                    <a:pt x="1137412" y="1088277"/>
                  </a:lnTo>
                  <a:lnTo>
                    <a:pt x="1088320" y="1104597"/>
                  </a:lnTo>
                  <a:lnTo>
                    <a:pt x="1037145" y="1118692"/>
                  </a:lnTo>
                  <a:lnTo>
                    <a:pt x="984055" y="1130458"/>
                  </a:lnTo>
                  <a:lnTo>
                    <a:pt x="929217" y="1139789"/>
                  </a:lnTo>
                  <a:lnTo>
                    <a:pt x="872801" y="1146583"/>
                  </a:lnTo>
                  <a:lnTo>
                    <a:pt x="814974" y="1150736"/>
                  </a:lnTo>
                  <a:lnTo>
                    <a:pt x="755903" y="1152144"/>
                  </a:lnTo>
                  <a:lnTo>
                    <a:pt x="696833" y="1150736"/>
                  </a:lnTo>
                  <a:lnTo>
                    <a:pt x="639006" y="1146583"/>
                  </a:lnTo>
                  <a:lnTo>
                    <a:pt x="582590" y="1139789"/>
                  </a:lnTo>
                  <a:lnTo>
                    <a:pt x="527752" y="1130458"/>
                  </a:lnTo>
                  <a:lnTo>
                    <a:pt x="474662" y="1118692"/>
                  </a:lnTo>
                  <a:lnTo>
                    <a:pt x="423487" y="1104597"/>
                  </a:lnTo>
                  <a:lnTo>
                    <a:pt x="374395" y="1088277"/>
                  </a:lnTo>
                  <a:lnTo>
                    <a:pt x="327555" y="1069834"/>
                  </a:lnTo>
                  <a:lnTo>
                    <a:pt x="283135" y="1049373"/>
                  </a:lnTo>
                  <a:lnTo>
                    <a:pt x="241302" y="1026999"/>
                  </a:lnTo>
                  <a:lnTo>
                    <a:pt x="202224" y="1002814"/>
                  </a:lnTo>
                  <a:lnTo>
                    <a:pt x="166071" y="976923"/>
                  </a:lnTo>
                  <a:lnTo>
                    <a:pt x="133010" y="949430"/>
                  </a:lnTo>
                  <a:lnTo>
                    <a:pt x="103208" y="920439"/>
                  </a:lnTo>
                  <a:lnTo>
                    <a:pt x="76835" y="890053"/>
                  </a:lnTo>
                  <a:lnTo>
                    <a:pt x="54058" y="858377"/>
                  </a:lnTo>
                  <a:lnTo>
                    <a:pt x="19965" y="791569"/>
                  </a:lnTo>
                  <a:lnTo>
                    <a:pt x="2274" y="720845"/>
                  </a:lnTo>
                  <a:lnTo>
                    <a:pt x="0" y="684276"/>
                  </a:lnTo>
                  <a:close/>
                </a:path>
                <a:path w="4247515" h="3025140">
                  <a:moveTo>
                    <a:pt x="216408" y="2520696"/>
                  </a:moveTo>
                  <a:lnTo>
                    <a:pt x="228024" y="2465730"/>
                  </a:lnTo>
                  <a:lnTo>
                    <a:pt x="248303" y="2430020"/>
                  </a:lnTo>
                  <a:lnTo>
                    <a:pt x="278192" y="2395163"/>
                  </a:lnTo>
                  <a:lnTo>
                    <a:pt x="317333" y="2361251"/>
                  </a:lnTo>
                  <a:lnTo>
                    <a:pt x="365368" y="2328374"/>
                  </a:lnTo>
                  <a:lnTo>
                    <a:pt x="421941" y="2296624"/>
                  </a:lnTo>
                  <a:lnTo>
                    <a:pt x="486692" y="2266092"/>
                  </a:lnTo>
                  <a:lnTo>
                    <a:pt x="522022" y="2251311"/>
                  </a:lnTo>
                  <a:lnTo>
                    <a:pt x="559264" y="2236868"/>
                  </a:lnTo>
                  <a:lnTo>
                    <a:pt x="598371" y="2222776"/>
                  </a:lnTo>
                  <a:lnTo>
                    <a:pt x="639299" y="2209045"/>
                  </a:lnTo>
                  <a:lnTo>
                    <a:pt x="682003" y="2195687"/>
                  </a:lnTo>
                  <a:lnTo>
                    <a:pt x="726439" y="2182714"/>
                  </a:lnTo>
                  <a:lnTo>
                    <a:pt x="772562" y="2170136"/>
                  </a:lnTo>
                  <a:lnTo>
                    <a:pt x="820327" y="2157965"/>
                  </a:lnTo>
                  <a:lnTo>
                    <a:pt x="869689" y="2146212"/>
                  </a:lnTo>
                  <a:lnTo>
                    <a:pt x="920604" y="2134889"/>
                  </a:lnTo>
                  <a:lnTo>
                    <a:pt x="973027" y="2124008"/>
                  </a:lnTo>
                  <a:lnTo>
                    <a:pt x="1026913" y="2113579"/>
                  </a:lnTo>
                  <a:lnTo>
                    <a:pt x="1082218" y="2103614"/>
                  </a:lnTo>
                  <a:lnTo>
                    <a:pt x="1138896" y="2094125"/>
                  </a:lnTo>
                  <a:lnTo>
                    <a:pt x="1196904" y="2085122"/>
                  </a:lnTo>
                  <a:lnTo>
                    <a:pt x="1256196" y="2076618"/>
                  </a:lnTo>
                  <a:lnTo>
                    <a:pt x="1316727" y="2068623"/>
                  </a:lnTo>
                  <a:lnTo>
                    <a:pt x="1378453" y="2061149"/>
                  </a:lnTo>
                  <a:lnTo>
                    <a:pt x="1441329" y="2054208"/>
                  </a:lnTo>
                  <a:lnTo>
                    <a:pt x="1505311" y="2047810"/>
                  </a:lnTo>
                  <a:lnTo>
                    <a:pt x="1570353" y="2041968"/>
                  </a:lnTo>
                  <a:lnTo>
                    <a:pt x="1636412" y="2036692"/>
                  </a:lnTo>
                  <a:lnTo>
                    <a:pt x="1703441" y="2031995"/>
                  </a:lnTo>
                  <a:lnTo>
                    <a:pt x="1771397" y="2027886"/>
                  </a:lnTo>
                  <a:lnTo>
                    <a:pt x="1840235" y="2024379"/>
                  </a:lnTo>
                  <a:lnTo>
                    <a:pt x="1909909" y="2021483"/>
                  </a:lnTo>
                  <a:lnTo>
                    <a:pt x="1980376" y="2019211"/>
                  </a:lnTo>
                  <a:lnTo>
                    <a:pt x="2051591" y="2017575"/>
                  </a:lnTo>
                  <a:lnTo>
                    <a:pt x="2123508" y="2016584"/>
                  </a:lnTo>
                  <a:lnTo>
                    <a:pt x="2196084" y="2016252"/>
                  </a:lnTo>
                  <a:lnTo>
                    <a:pt x="2268659" y="2016584"/>
                  </a:lnTo>
                  <a:lnTo>
                    <a:pt x="2340576" y="2017575"/>
                  </a:lnTo>
                  <a:lnTo>
                    <a:pt x="2411791" y="2019211"/>
                  </a:lnTo>
                  <a:lnTo>
                    <a:pt x="2482258" y="2021483"/>
                  </a:lnTo>
                  <a:lnTo>
                    <a:pt x="2551932" y="2024379"/>
                  </a:lnTo>
                  <a:lnTo>
                    <a:pt x="2620770" y="2027886"/>
                  </a:lnTo>
                  <a:lnTo>
                    <a:pt x="2688726" y="2031995"/>
                  </a:lnTo>
                  <a:lnTo>
                    <a:pt x="2755755" y="2036692"/>
                  </a:lnTo>
                  <a:lnTo>
                    <a:pt x="2821814" y="2041968"/>
                  </a:lnTo>
                  <a:lnTo>
                    <a:pt x="2886856" y="2047810"/>
                  </a:lnTo>
                  <a:lnTo>
                    <a:pt x="2950838" y="2054208"/>
                  </a:lnTo>
                  <a:lnTo>
                    <a:pt x="3013714" y="2061149"/>
                  </a:lnTo>
                  <a:lnTo>
                    <a:pt x="3075440" y="2068623"/>
                  </a:lnTo>
                  <a:lnTo>
                    <a:pt x="3135971" y="2076618"/>
                  </a:lnTo>
                  <a:lnTo>
                    <a:pt x="3195263" y="2085122"/>
                  </a:lnTo>
                  <a:lnTo>
                    <a:pt x="3253271" y="2094125"/>
                  </a:lnTo>
                  <a:lnTo>
                    <a:pt x="3309949" y="2103614"/>
                  </a:lnTo>
                  <a:lnTo>
                    <a:pt x="3365254" y="2113579"/>
                  </a:lnTo>
                  <a:lnTo>
                    <a:pt x="3419140" y="2124008"/>
                  </a:lnTo>
                  <a:lnTo>
                    <a:pt x="3471563" y="2134889"/>
                  </a:lnTo>
                  <a:lnTo>
                    <a:pt x="3522478" y="2146212"/>
                  </a:lnTo>
                  <a:lnTo>
                    <a:pt x="3571840" y="2157965"/>
                  </a:lnTo>
                  <a:lnTo>
                    <a:pt x="3619605" y="2170136"/>
                  </a:lnTo>
                  <a:lnTo>
                    <a:pt x="3665728" y="2182714"/>
                  </a:lnTo>
                  <a:lnTo>
                    <a:pt x="3710164" y="2195687"/>
                  </a:lnTo>
                  <a:lnTo>
                    <a:pt x="3752868" y="2209045"/>
                  </a:lnTo>
                  <a:lnTo>
                    <a:pt x="3793796" y="2222776"/>
                  </a:lnTo>
                  <a:lnTo>
                    <a:pt x="3832903" y="2236868"/>
                  </a:lnTo>
                  <a:lnTo>
                    <a:pt x="3870145" y="2251311"/>
                  </a:lnTo>
                  <a:lnTo>
                    <a:pt x="3905475" y="2266092"/>
                  </a:lnTo>
                  <a:lnTo>
                    <a:pt x="3970226" y="2296624"/>
                  </a:lnTo>
                  <a:lnTo>
                    <a:pt x="4026799" y="2328374"/>
                  </a:lnTo>
                  <a:lnTo>
                    <a:pt x="4074834" y="2361251"/>
                  </a:lnTo>
                  <a:lnTo>
                    <a:pt x="4113975" y="2395163"/>
                  </a:lnTo>
                  <a:lnTo>
                    <a:pt x="4143864" y="2430020"/>
                  </a:lnTo>
                  <a:lnTo>
                    <a:pt x="4164143" y="2465730"/>
                  </a:lnTo>
                  <a:lnTo>
                    <a:pt x="4175760" y="2520696"/>
                  </a:lnTo>
                  <a:lnTo>
                    <a:pt x="4174454" y="2539189"/>
                  </a:lnTo>
                  <a:lnTo>
                    <a:pt x="4155227" y="2593617"/>
                  </a:lnTo>
                  <a:lnTo>
                    <a:pt x="4130099" y="2628912"/>
                  </a:lnTo>
                  <a:lnTo>
                    <a:pt x="4095539" y="2663308"/>
                  </a:lnTo>
                  <a:lnTo>
                    <a:pt x="4051906" y="2696714"/>
                  </a:lnTo>
                  <a:lnTo>
                    <a:pt x="3999557" y="2729039"/>
                  </a:lnTo>
                  <a:lnTo>
                    <a:pt x="3938851" y="2760191"/>
                  </a:lnTo>
                  <a:lnTo>
                    <a:pt x="3870145" y="2790080"/>
                  </a:lnTo>
                  <a:lnTo>
                    <a:pt x="3832903" y="2804523"/>
                  </a:lnTo>
                  <a:lnTo>
                    <a:pt x="3793796" y="2818615"/>
                  </a:lnTo>
                  <a:lnTo>
                    <a:pt x="3752868" y="2832346"/>
                  </a:lnTo>
                  <a:lnTo>
                    <a:pt x="3710164" y="2845704"/>
                  </a:lnTo>
                  <a:lnTo>
                    <a:pt x="3665728" y="2858677"/>
                  </a:lnTo>
                  <a:lnTo>
                    <a:pt x="3619605" y="2871255"/>
                  </a:lnTo>
                  <a:lnTo>
                    <a:pt x="3571840" y="2883426"/>
                  </a:lnTo>
                  <a:lnTo>
                    <a:pt x="3522478" y="2895179"/>
                  </a:lnTo>
                  <a:lnTo>
                    <a:pt x="3471563" y="2906502"/>
                  </a:lnTo>
                  <a:lnTo>
                    <a:pt x="3419140" y="2917383"/>
                  </a:lnTo>
                  <a:lnTo>
                    <a:pt x="3365254" y="2927812"/>
                  </a:lnTo>
                  <a:lnTo>
                    <a:pt x="3309949" y="2937777"/>
                  </a:lnTo>
                  <a:lnTo>
                    <a:pt x="3253271" y="2947266"/>
                  </a:lnTo>
                  <a:lnTo>
                    <a:pt x="3195263" y="2956269"/>
                  </a:lnTo>
                  <a:lnTo>
                    <a:pt x="3135971" y="2964773"/>
                  </a:lnTo>
                  <a:lnTo>
                    <a:pt x="3075440" y="2972768"/>
                  </a:lnTo>
                  <a:lnTo>
                    <a:pt x="3013714" y="2980242"/>
                  </a:lnTo>
                  <a:lnTo>
                    <a:pt x="2950838" y="2987183"/>
                  </a:lnTo>
                  <a:lnTo>
                    <a:pt x="2886856" y="2993581"/>
                  </a:lnTo>
                  <a:lnTo>
                    <a:pt x="2821814" y="2999423"/>
                  </a:lnTo>
                  <a:lnTo>
                    <a:pt x="2755755" y="3004699"/>
                  </a:lnTo>
                  <a:lnTo>
                    <a:pt x="2688726" y="3009396"/>
                  </a:lnTo>
                  <a:lnTo>
                    <a:pt x="2620770" y="3013505"/>
                  </a:lnTo>
                  <a:lnTo>
                    <a:pt x="2551932" y="3017012"/>
                  </a:lnTo>
                  <a:lnTo>
                    <a:pt x="2482258" y="3019908"/>
                  </a:lnTo>
                  <a:lnTo>
                    <a:pt x="2411791" y="3022180"/>
                  </a:lnTo>
                  <a:lnTo>
                    <a:pt x="2340576" y="3023816"/>
                  </a:lnTo>
                  <a:lnTo>
                    <a:pt x="2268659" y="3024807"/>
                  </a:lnTo>
                  <a:lnTo>
                    <a:pt x="2196084" y="3025140"/>
                  </a:lnTo>
                  <a:lnTo>
                    <a:pt x="2123508" y="3024807"/>
                  </a:lnTo>
                  <a:lnTo>
                    <a:pt x="2051591" y="3023816"/>
                  </a:lnTo>
                  <a:lnTo>
                    <a:pt x="1980376" y="3022180"/>
                  </a:lnTo>
                  <a:lnTo>
                    <a:pt x="1909909" y="3019908"/>
                  </a:lnTo>
                  <a:lnTo>
                    <a:pt x="1840235" y="3017012"/>
                  </a:lnTo>
                  <a:lnTo>
                    <a:pt x="1771397" y="3013505"/>
                  </a:lnTo>
                  <a:lnTo>
                    <a:pt x="1703441" y="3009396"/>
                  </a:lnTo>
                  <a:lnTo>
                    <a:pt x="1636412" y="3004699"/>
                  </a:lnTo>
                  <a:lnTo>
                    <a:pt x="1570353" y="2999423"/>
                  </a:lnTo>
                  <a:lnTo>
                    <a:pt x="1505311" y="2993581"/>
                  </a:lnTo>
                  <a:lnTo>
                    <a:pt x="1441329" y="2987183"/>
                  </a:lnTo>
                  <a:lnTo>
                    <a:pt x="1378453" y="2980242"/>
                  </a:lnTo>
                  <a:lnTo>
                    <a:pt x="1316727" y="2972768"/>
                  </a:lnTo>
                  <a:lnTo>
                    <a:pt x="1256196" y="2964773"/>
                  </a:lnTo>
                  <a:lnTo>
                    <a:pt x="1196904" y="2956269"/>
                  </a:lnTo>
                  <a:lnTo>
                    <a:pt x="1138896" y="2947266"/>
                  </a:lnTo>
                  <a:lnTo>
                    <a:pt x="1082218" y="2937777"/>
                  </a:lnTo>
                  <a:lnTo>
                    <a:pt x="1026913" y="2927812"/>
                  </a:lnTo>
                  <a:lnTo>
                    <a:pt x="973027" y="2917383"/>
                  </a:lnTo>
                  <a:lnTo>
                    <a:pt x="920604" y="2906502"/>
                  </a:lnTo>
                  <a:lnTo>
                    <a:pt x="869689" y="2895179"/>
                  </a:lnTo>
                  <a:lnTo>
                    <a:pt x="820327" y="2883426"/>
                  </a:lnTo>
                  <a:lnTo>
                    <a:pt x="772562" y="2871255"/>
                  </a:lnTo>
                  <a:lnTo>
                    <a:pt x="726439" y="2858677"/>
                  </a:lnTo>
                  <a:lnTo>
                    <a:pt x="682003" y="2845704"/>
                  </a:lnTo>
                  <a:lnTo>
                    <a:pt x="639299" y="2832346"/>
                  </a:lnTo>
                  <a:lnTo>
                    <a:pt x="598371" y="2818615"/>
                  </a:lnTo>
                  <a:lnTo>
                    <a:pt x="559264" y="2804523"/>
                  </a:lnTo>
                  <a:lnTo>
                    <a:pt x="522022" y="2790080"/>
                  </a:lnTo>
                  <a:lnTo>
                    <a:pt x="486692" y="2775299"/>
                  </a:lnTo>
                  <a:lnTo>
                    <a:pt x="421941" y="2744767"/>
                  </a:lnTo>
                  <a:lnTo>
                    <a:pt x="365368" y="2713017"/>
                  </a:lnTo>
                  <a:lnTo>
                    <a:pt x="317333" y="2680140"/>
                  </a:lnTo>
                  <a:lnTo>
                    <a:pt x="278192" y="2646228"/>
                  </a:lnTo>
                  <a:lnTo>
                    <a:pt x="248303" y="2611371"/>
                  </a:lnTo>
                  <a:lnTo>
                    <a:pt x="228024" y="2575661"/>
                  </a:lnTo>
                  <a:lnTo>
                    <a:pt x="216408" y="2520696"/>
                  </a:lnTo>
                  <a:close/>
                </a:path>
              </a:pathLst>
            </a:custGeom>
            <a:ln w="640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391632" y="774807"/>
            <a:ext cx="5357719" cy="514728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Rozdělení</a:t>
            </a:r>
            <a:r>
              <a:rPr sz="3253" i="1" spc="-77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metod</a:t>
            </a:r>
            <a:r>
              <a:rPr sz="3253" i="1" spc="-83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61" dirty="0">
                <a:solidFill>
                  <a:srgbClr val="FF0000"/>
                </a:solidFill>
                <a:latin typeface="Tahoma"/>
                <a:cs typeface="Tahoma"/>
              </a:rPr>
              <a:t>svařování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xfrm>
            <a:off x="4314231" y="7756332"/>
            <a:ext cx="3773582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06">
              <a:lnSpc>
                <a:spcPts val="1693"/>
              </a:lnSpc>
            </a:pPr>
            <a:r>
              <a:rPr spc="-33" dirty="0"/>
              <a:t>ČVUT,</a:t>
            </a:r>
            <a:r>
              <a:rPr spc="-61" dirty="0"/>
              <a:t> </a:t>
            </a:r>
            <a:r>
              <a:rPr dirty="0"/>
              <a:t>Fakulta</a:t>
            </a:r>
            <a:r>
              <a:rPr spc="-22" dirty="0"/>
              <a:t> </a:t>
            </a:r>
            <a:r>
              <a:rPr dirty="0"/>
              <a:t>strojní,</a:t>
            </a:r>
            <a:r>
              <a:rPr spc="-39" dirty="0"/>
              <a:t> </a:t>
            </a:r>
            <a:r>
              <a:rPr dirty="0"/>
              <a:t>Ústav</a:t>
            </a:r>
            <a:r>
              <a:rPr spc="-50" dirty="0"/>
              <a:t> </a:t>
            </a:r>
            <a:r>
              <a:rPr dirty="0"/>
              <a:t>strojírenské</a:t>
            </a:r>
            <a:r>
              <a:rPr spc="-17" dirty="0"/>
              <a:t> </a:t>
            </a:r>
            <a:r>
              <a:rPr dirty="0"/>
              <a:t>technologie,</a:t>
            </a:r>
            <a:r>
              <a:rPr spc="-17" dirty="0"/>
              <a:t> </a:t>
            </a:r>
            <a:r>
              <a:rPr dirty="0"/>
              <a:t>skupina</a:t>
            </a:r>
            <a:r>
              <a:rPr spc="-39" dirty="0"/>
              <a:t> </a:t>
            </a:r>
            <a:r>
              <a:rPr spc="-11" dirty="0"/>
              <a:t>svařování</a:t>
            </a:r>
          </a:p>
        </p:txBody>
      </p:sp>
      <p:pic>
        <p:nvPicPr>
          <p:cNvPr id="18" name="object 14">
            <a:extLst>
              <a:ext uri="{FF2B5EF4-FFF2-40B4-BE49-F238E27FC236}">
                <a16:creationId xmlns:a16="http://schemas.microsoft.com/office/drawing/2014/main" xmlns="" id="{ED928132-3CF7-1A4E-A99C-FC110EC0526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3199" y="2988166"/>
            <a:ext cx="4198222" cy="2826824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2422C904-7886-E1AA-8B01-0ABBC301C0B2}"/>
              </a:ext>
            </a:extLst>
          </p:cNvPr>
          <p:cNvSpPr txBox="1"/>
          <p:nvPr/>
        </p:nvSpPr>
        <p:spPr>
          <a:xfrm>
            <a:off x="8242300" y="6788043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589612" y="1772082"/>
            <a:ext cx="9423451" cy="4714258"/>
          </a:xfrm>
          <a:prstGeom prst="rect">
            <a:avLst/>
          </a:prstGeom>
        </p:spPr>
        <p:txBody>
          <a:bodyPr vert="horz" wrap="square" lIns="0" tIns="83331" rIns="0" bIns="0" rtlCol="0">
            <a:spAutoFit/>
          </a:bodyPr>
          <a:lstStyle/>
          <a:p>
            <a:pPr marL="14006">
              <a:spcBef>
                <a:spcPts val="656"/>
              </a:spcBef>
              <a:tabLst>
                <a:tab pos="391455" algn="l"/>
                <a:tab pos="7549696" algn="l"/>
              </a:tabLst>
            </a:pPr>
            <a:r>
              <a:rPr sz="2647" spc="-55" dirty="0">
                <a:latin typeface="Arial"/>
                <a:cs typeface="Arial"/>
              </a:rPr>
              <a:t>-</a:t>
            </a:r>
            <a:r>
              <a:rPr sz="2647" dirty="0">
                <a:latin typeface="Arial"/>
                <a:cs typeface="Arial"/>
              </a:rPr>
              <a:t>	</a:t>
            </a:r>
            <a:r>
              <a:rPr sz="2647" i="1" dirty="0">
                <a:latin typeface="Arial"/>
                <a:cs typeface="Arial"/>
              </a:rPr>
              <a:t>Snížení</a:t>
            </a:r>
            <a:r>
              <a:rPr sz="2647" i="1" spc="-9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spotřeby</a:t>
            </a:r>
            <a:r>
              <a:rPr sz="2647" i="1" spc="-9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tepla</a:t>
            </a:r>
            <a:r>
              <a:rPr sz="2647" i="1" spc="-8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na</a:t>
            </a:r>
            <a:r>
              <a:rPr sz="2647" i="1" spc="-9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jednotku</a:t>
            </a:r>
            <a:r>
              <a:rPr sz="2647" i="1" spc="-8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délky</a:t>
            </a:r>
            <a:r>
              <a:rPr sz="2647" i="1" spc="-83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svaru</a:t>
            </a:r>
            <a:r>
              <a:rPr sz="2647" i="1" dirty="0">
                <a:latin typeface="Arial"/>
                <a:cs typeface="Arial"/>
              </a:rPr>
              <a:t>	(q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-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757" i="1" spc="-44" dirty="0">
                <a:latin typeface="Tahoma"/>
                <a:cs typeface="Tahoma"/>
              </a:rPr>
              <a:t>[kJ/cm])</a:t>
            </a:r>
            <a:endParaRPr sz="2757">
              <a:latin typeface="Tahoma"/>
              <a:cs typeface="Tahoma"/>
            </a:endParaRPr>
          </a:p>
          <a:p>
            <a:pPr marL="392156" indent="-378150">
              <a:spcBef>
                <a:spcPts val="557"/>
              </a:spcBef>
              <a:buSzPct val="96000"/>
              <a:buFont typeface="Tahoma"/>
              <a:buChar char="-"/>
              <a:tabLst>
                <a:tab pos="391455" algn="l"/>
                <a:tab pos="392156" algn="l"/>
              </a:tabLst>
            </a:pPr>
            <a:r>
              <a:rPr sz="2757" i="1" spc="-39" dirty="0">
                <a:latin typeface="Tahoma"/>
                <a:cs typeface="Tahoma"/>
              </a:rPr>
              <a:t>Snížení</a:t>
            </a:r>
            <a:r>
              <a:rPr sz="2757" i="1" spc="-149" dirty="0">
                <a:latin typeface="Tahoma"/>
                <a:cs typeface="Tahoma"/>
              </a:rPr>
              <a:t> </a:t>
            </a:r>
            <a:r>
              <a:rPr sz="2757" i="1" spc="-22" dirty="0">
                <a:latin typeface="Tahoma"/>
                <a:cs typeface="Tahoma"/>
              </a:rPr>
              <a:t>pnutí</a:t>
            </a:r>
            <a:r>
              <a:rPr sz="2757" i="1" spc="-149" dirty="0">
                <a:latin typeface="Tahoma"/>
                <a:cs typeface="Tahoma"/>
              </a:rPr>
              <a:t> </a:t>
            </a:r>
            <a:r>
              <a:rPr sz="2757" i="1" dirty="0">
                <a:latin typeface="Tahoma"/>
                <a:cs typeface="Tahoma"/>
              </a:rPr>
              <a:t>a</a:t>
            </a:r>
            <a:r>
              <a:rPr sz="2757" i="1" spc="-132" dirty="0">
                <a:latin typeface="Tahoma"/>
                <a:cs typeface="Tahoma"/>
              </a:rPr>
              <a:t> </a:t>
            </a:r>
            <a:r>
              <a:rPr sz="2757" i="1" spc="-11" dirty="0">
                <a:latin typeface="Tahoma"/>
                <a:cs typeface="Tahoma"/>
              </a:rPr>
              <a:t>deformací</a:t>
            </a:r>
            <a:endParaRPr sz="2757">
              <a:latin typeface="Tahoma"/>
              <a:cs typeface="Tahoma"/>
            </a:endParaRPr>
          </a:p>
          <a:p>
            <a:pPr marL="391455" marR="1352237" indent="-378150">
              <a:lnSpc>
                <a:spcPts val="3176"/>
              </a:lnSpc>
              <a:spcBef>
                <a:spcPts val="722"/>
              </a:spcBef>
              <a:buSzPct val="96000"/>
              <a:buFont typeface="Tahoma"/>
              <a:buChar char="-"/>
              <a:tabLst>
                <a:tab pos="391455" algn="l"/>
                <a:tab pos="392156" algn="l"/>
              </a:tabLst>
            </a:pPr>
            <a:r>
              <a:rPr sz="2757" i="1" spc="-50" dirty="0">
                <a:latin typeface="Tahoma"/>
                <a:cs typeface="Tahoma"/>
              </a:rPr>
              <a:t>Zmenšení</a:t>
            </a:r>
            <a:r>
              <a:rPr sz="2757" i="1" spc="-126" dirty="0">
                <a:latin typeface="Tahoma"/>
                <a:cs typeface="Tahoma"/>
              </a:rPr>
              <a:t> </a:t>
            </a:r>
            <a:r>
              <a:rPr sz="2757" i="1" spc="-50" dirty="0">
                <a:latin typeface="Tahoma"/>
                <a:cs typeface="Tahoma"/>
              </a:rPr>
              <a:t>tepelného</a:t>
            </a:r>
            <a:r>
              <a:rPr sz="2757" i="1" spc="-132" dirty="0">
                <a:latin typeface="Tahoma"/>
                <a:cs typeface="Tahoma"/>
              </a:rPr>
              <a:t> </a:t>
            </a:r>
            <a:r>
              <a:rPr sz="2757" i="1" spc="-39" dirty="0">
                <a:latin typeface="Tahoma"/>
                <a:cs typeface="Tahoma"/>
              </a:rPr>
              <a:t>ovlivnění</a:t>
            </a:r>
            <a:r>
              <a:rPr sz="2757" i="1" spc="-149" dirty="0">
                <a:latin typeface="Tahoma"/>
                <a:cs typeface="Tahoma"/>
              </a:rPr>
              <a:t> </a:t>
            </a:r>
            <a:r>
              <a:rPr sz="2757" i="1" dirty="0">
                <a:latin typeface="Tahoma"/>
                <a:cs typeface="Tahoma"/>
              </a:rPr>
              <a:t>a</a:t>
            </a:r>
            <a:r>
              <a:rPr sz="2757" i="1" spc="-110" dirty="0">
                <a:latin typeface="Tahoma"/>
                <a:cs typeface="Tahoma"/>
              </a:rPr>
              <a:t> </a:t>
            </a:r>
            <a:r>
              <a:rPr sz="2757" i="1" spc="-50" dirty="0">
                <a:latin typeface="Tahoma"/>
                <a:cs typeface="Tahoma"/>
              </a:rPr>
              <a:t>poškození</a:t>
            </a:r>
            <a:r>
              <a:rPr sz="2757" i="1" spc="-143" dirty="0">
                <a:latin typeface="Tahoma"/>
                <a:cs typeface="Tahoma"/>
              </a:rPr>
              <a:t> </a:t>
            </a:r>
            <a:r>
              <a:rPr sz="2757" i="1" spc="-44" dirty="0">
                <a:latin typeface="Tahoma"/>
                <a:cs typeface="Tahoma"/>
              </a:rPr>
              <a:t>struktury </a:t>
            </a:r>
            <a:r>
              <a:rPr sz="2757" i="1" spc="-11" dirty="0">
                <a:latin typeface="Tahoma"/>
                <a:cs typeface="Tahoma"/>
              </a:rPr>
              <a:t>materiálu</a:t>
            </a:r>
            <a:endParaRPr sz="2757">
              <a:latin typeface="Tahoma"/>
              <a:cs typeface="Tahoma"/>
            </a:endParaRPr>
          </a:p>
          <a:p>
            <a:pPr marL="392156" indent="-378150">
              <a:spcBef>
                <a:spcPts val="419"/>
              </a:spcBef>
              <a:buSzPct val="96000"/>
              <a:buFont typeface="Tahoma"/>
              <a:buChar char="-"/>
              <a:tabLst>
                <a:tab pos="391455" algn="l"/>
                <a:tab pos="392156" algn="l"/>
              </a:tabLst>
            </a:pPr>
            <a:r>
              <a:rPr sz="2757" i="1" spc="-39" dirty="0">
                <a:latin typeface="Tahoma"/>
                <a:cs typeface="Tahoma"/>
              </a:rPr>
              <a:t>Nové</a:t>
            </a:r>
            <a:r>
              <a:rPr sz="2757" i="1" spc="-160" dirty="0">
                <a:latin typeface="Tahoma"/>
                <a:cs typeface="Tahoma"/>
              </a:rPr>
              <a:t> </a:t>
            </a:r>
            <a:r>
              <a:rPr sz="2757" i="1" spc="-22" dirty="0">
                <a:latin typeface="Tahoma"/>
                <a:cs typeface="Tahoma"/>
              </a:rPr>
              <a:t>typy</a:t>
            </a:r>
            <a:r>
              <a:rPr sz="2757" i="1" spc="-154" dirty="0">
                <a:latin typeface="Tahoma"/>
                <a:cs typeface="Tahoma"/>
              </a:rPr>
              <a:t> </a:t>
            </a:r>
            <a:r>
              <a:rPr sz="2757" i="1" spc="-33" dirty="0">
                <a:latin typeface="Tahoma"/>
                <a:cs typeface="Tahoma"/>
              </a:rPr>
              <a:t>svarů,</a:t>
            </a:r>
            <a:r>
              <a:rPr sz="2757" i="1" spc="-138" dirty="0">
                <a:latin typeface="Tahoma"/>
                <a:cs typeface="Tahoma"/>
              </a:rPr>
              <a:t> </a:t>
            </a:r>
            <a:r>
              <a:rPr sz="2757" i="1" spc="-22" dirty="0">
                <a:latin typeface="Tahoma"/>
                <a:cs typeface="Tahoma"/>
              </a:rPr>
              <a:t>nová</a:t>
            </a:r>
            <a:r>
              <a:rPr sz="2757" i="1" spc="-143" dirty="0">
                <a:latin typeface="Tahoma"/>
                <a:cs typeface="Tahoma"/>
              </a:rPr>
              <a:t> </a:t>
            </a:r>
            <a:r>
              <a:rPr sz="2757" i="1" spc="-50" dirty="0">
                <a:latin typeface="Tahoma"/>
                <a:cs typeface="Tahoma"/>
              </a:rPr>
              <a:t>konstrukční</a:t>
            </a:r>
            <a:r>
              <a:rPr sz="2757" i="1" spc="-165" dirty="0">
                <a:latin typeface="Tahoma"/>
                <a:cs typeface="Tahoma"/>
              </a:rPr>
              <a:t> </a:t>
            </a:r>
            <a:r>
              <a:rPr sz="2757" i="1" spc="-11" dirty="0">
                <a:latin typeface="Tahoma"/>
                <a:cs typeface="Tahoma"/>
              </a:rPr>
              <a:t>řešení</a:t>
            </a:r>
            <a:endParaRPr sz="2757">
              <a:latin typeface="Tahoma"/>
              <a:cs typeface="Tahoma"/>
            </a:endParaRPr>
          </a:p>
          <a:p>
            <a:pPr marL="392156" indent="-378150">
              <a:spcBef>
                <a:spcPts val="502"/>
              </a:spcBef>
              <a:buSzPct val="96000"/>
              <a:buFont typeface="Tahoma"/>
              <a:buChar char="-"/>
              <a:tabLst>
                <a:tab pos="391455" algn="l"/>
                <a:tab pos="392156" algn="l"/>
              </a:tabLst>
            </a:pPr>
            <a:r>
              <a:rPr sz="2757" i="1" spc="-50" dirty="0">
                <a:latin typeface="Tahoma"/>
                <a:cs typeface="Tahoma"/>
              </a:rPr>
              <a:t>Spojování</a:t>
            </a:r>
            <a:r>
              <a:rPr sz="2757" i="1" spc="-138" dirty="0">
                <a:latin typeface="Tahoma"/>
                <a:cs typeface="Tahoma"/>
              </a:rPr>
              <a:t> </a:t>
            </a:r>
            <a:r>
              <a:rPr sz="2757" i="1" spc="-50" dirty="0">
                <a:latin typeface="Tahoma"/>
                <a:cs typeface="Tahoma"/>
              </a:rPr>
              <a:t>heterogenních</a:t>
            </a:r>
            <a:r>
              <a:rPr sz="2757" i="1" spc="-160" dirty="0">
                <a:latin typeface="Tahoma"/>
                <a:cs typeface="Tahoma"/>
              </a:rPr>
              <a:t> </a:t>
            </a:r>
            <a:r>
              <a:rPr sz="2757" i="1" spc="-33" dirty="0">
                <a:latin typeface="Tahoma"/>
                <a:cs typeface="Tahoma"/>
              </a:rPr>
              <a:t>spojů</a:t>
            </a:r>
            <a:r>
              <a:rPr sz="2757" i="1" spc="-138" dirty="0">
                <a:latin typeface="Tahoma"/>
                <a:cs typeface="Tahoma"/>
              </a:rPr>
              <a:t> </a:t>
            </a:r>
            <a:r>
              <a:rPr sz="2757" i="1" spc="-39" dirty="0">
                <a:latin typeface="Tahoma"/>
                <a:cs typeface="Tahoma"/>
              </a:rPr>
              <a:t>(různých</a:t>
            </a:r>
            <a:r>
              <a:rPr sz="2757" i="1" spc="-132" dirty="0">
                <a:latin typeface="Tahoma"/>
                <a:cs typeface="Tahoma"/>
              </a:rPr>
              <a:t> </a:t>
            </a:r>
            <a:r>
              <a:rPr sz="2757" i="1" spc="-11" dirty="0">
                <a:latin typeface="Tahoma"/>
                <a:cs typeface="Tahoma"/>
              </a:rPr>
              <a:t>materiálů)</a:t>
            </a:r>
            <a:endParaRPr sz="2757">
              <a:latin typeface="Tahoma"/>
              <a:cs typeface="Tahoma"/>
            </a:endParaRPr>
          </a:p>
          <a:p>
            <a:pPr marL="392156" indent="-378150">
              <a:spcBef>
                <a:spcPts val="506"/>
              </a:spcBef>
              <a:buSzPct val="96000"/>
              <a:buFont typeface="Tahoma"/>
              <a:buChar char="-"/>
              <a:tabLst>
                <a:tab pos="391455" algn="l"/>
                <a:tab pos="392156" algn="l"/>
              </a:tabLst>
            </a:pPr>
            <a:r>
              <a:rPr sz="2757" i="1" spc="-44" dirty="0">
                <a:latin typeface="Tahoma"/>
                <a:cs typeface="Tahoma"/>
              </a:rPr>
              <a:t>Svařování</a:t>
            </a:r>
            <a:r>
              <a:rPr sz="2757" i="1" spc="-138" dirty="0">
                <a:latin typeface="Tahoma"/>
                <a:cs typeface="Tahoma"/>
              </a:rPr>
              <a:t> </a:t>
            </a:r>
            <a:r>
              <a:rPr sz="2757" i="1" dirty="0">
                <a:latin typeface="Tahoma"/>
                <a:cs typeface="Tahoma"/>
              </a:rPr>
              <a:t>bez</a:t>
            </a:r>
            <a:r>
              <a:rPr sz="2757" i="1" spc="-143" dirty="0">
                <a:latin typeface="Tahoma"/>
                <a:cs typeface="Tahoma"/>
              </a:rPr>
              <a:t> </a:t>
            </a:r>
            <a:r>
              <a:rPr sz="2757" i="1" spc="-50" dirty="0">
                <a:latin typeface="Tahoma"/>
                <a:cs typeface="Tahoma"/>
              </a:rPr>
              <a:t>přídavného</a:t>
            </a:r>
            <a:r>
              <a:rPr sz="2757" i="1" spc="-165" dirty="0">
                <a:latin typeface="Tahoma"/>
                <a:cs typeface="Tahoma"/>
              </a:rPr>
              <a:t> </a:t>
            </a:r>
            <a:r>
              <a:rPr sz="2757" i="1" spc="-11" dirty="0">
                <a:latin typeface="Tahoma"/>
                <a:cs typeface="Tahoma"/>
              </a:rPr>
              <a:t>materiálu</a:t>
            </a:r>
            <a:endParaRPr sz="2757">
              <a:latin typeface="Tahoma"/>
              <a:cs typeface="Tahoma"/>
            </a:endParaRPr>
          </a:p>
          <a:p>
            <a:pPr marL="14006">
              <a:spcBef>
                <a:spcPts val="561"/>
              </a:spcBef>
              <a:tabLst>
                <a:tab pos="391455" algn="l"/>
              </a:tabLst>
            </a:pPr>
            <a:r>
              <a:rPr sz="2647" spc="-55" dirty="0">
                <a:latin typeface="Arial"/>
                <a:cs typeface="Arial"/>
              </a:rPr>
              <a:t>-</a:t>
            </a:r>
            <a:r>
              <a:rPr sz="2647" dirty="0">
                <a:latin typeface="Arial"/>
                <a:cs typeface="Arial"/>
              </a:rPr>
              <a:t>	</a:t>
            </a:r>
            <a:r>
              <a:rPr sz="2647" i="1" dirty="0">
                <a:latin typeface="Arial"/>
                <a:cs typeface="Arial"/>
              </a:rPr>
              <a:t>Nové</a:t>
            </a:r>
            <a:r>
              <a:rPr sz="2647" i="1" spc="-8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pojetí</a:t>
            </a:r>
            <a:r>
              <a:rPr sz="2647" i="1" spc="-94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technologie</a:t>
            </a:r>
            <a:endParaRPr sz="2647">
              <a:latin typeface="Arial"/>
              <a:cs typeface="Arial"/>
            </a:endParaRPr>
          </a:p>
          <a:p>
            <a:pPr marL="518206">
              <a:spcBef>
                <a:spcPts val="596"/>
              </a:spcBef>
              <a:tabLst>
                <a:tab pos="834031" algn="l"/>
              </a:tabLst>
            </a:pPr>
            <a:r>
              <a:rPr sz="2536" spc="-55" dirty="0">
                <a:latin typeface="Arial"/>
                <a:cs typeface="Arial"/>
              </a:rPr>
              <a:t>-</a:t>
            </a:r>
            <a:r>
              <a:rPr sz="2536" dirty="0">
                <a:latin typeface="Arial"/>
                <a:cs typeface="Arial"/>
              </a:rPr>
              <a:t>	</a:t>
            </a:r>
            <a:r>
              <a:rPr sz="2536" i="1" dirty="0">
                <a:latin typeface="Arial"/>
                <a:cs typeface="Arial"/>
              </a:rPr>
              <a:t>Univerzální</a:t>
            </a:r>
            <a:r>
              <a:rPr sz="2536" i="1" spc="-77" dirty="0">
                <a:latin typeface="Arial"/>
                <a:cs typeface="Arial"/>
              </a:rPr>
              <a:t> </a:t>
            </a:r>
            <a:r>
              <a:rPr sz="2536" i="1" dirty="0">
                <a:latin typeface="Arial"/>
                <a:cs typeface="Arial"/>
              </a:rPr>
              <a:t>flexibilní</a:t>
            </a:r>
            <a:r>
              <a:rPr sz="2536" i="1" spc="-66" dirty="0">
                <a:latin typeface="Arial"/>
                <a:cs typeface="Arial"/>
              </a:rPr>
              <a:t> </a:t>
            </a:r>
            <a:r>
              <a:rPr sz="2536" i="1" dirty="0">
                <a:latin typeface="Arial"/>
                <a:cs typeface="Arial"/>
              </a:rPr>
              <a:t>linky</a:t>
            </a:r>
            <a:r>
              <a:rPr sz="2536" i="1" spc="-39" dirty="0">
                <a:latin typeface="Arial"/>
                <a:cs typeface="Arial"/>
              </a:rPr>
              <a:t> </a:t>
            </a:r>
            <a:r>
              <a:rPr sz="2536" i="1" dirty="0">
                <a:latin typeface="Arial"/>
                <a:cs typeface="Arial"/>
              </a:rPr>
              <a:t>(řezání,</a:t>
            </a:r>
            <a:r>
              <a:rPr sz="2536" i="1" spc="-61" dirty="0">
                <a:latin typeface="Arial"/>
                <a:cs typeface="Arial"/>
              </a:rPr>
              <a:t> </a:t>
            </a:r>
            <a:r>
              <a:rPr sz="2536" i="1" dirty="0">
                <a:latin typeface="Arial"/>
                <a:cs typeface="Arial"/>
              </a:rPr>
              <a:t>vrtání,</a:t>
            </a:r>
            <a:r>
              <a:rPr sz="2536" i="1" spc="-50" dirty="0">
                <a:latin typeface="Arial"/>
                <a:cs typeface="Arial"/>
              </a:rPr>
              <a:t> </a:t>
            </a:r>
            <a:r>
              <a:rPr sz="2536" i="1" spc="-11" dirty="0">
                <a:latin typeface="Arial"/>
                <a:cs typeface="Arial"/>
              </a:rPr>
              <a:t>svařování,</a:t>
            </a:r>
            <a:endParaRPr sz="2536">
              <a:latin typeface="Arial"/>
              <a:cs typeface="Arial"/>
            </a:endParaRPr>
          </a:p>
          <a:p>
            <a:pPr marL="834031">
              <a:spcBef>
                <a:spcPts val="6"/>
              </a:spcBef>
            </a:pPr>
            <a:r>
              <a:rPr sz="2536" i="1" dirty="0">
                <a:latin typeface="Arial"/>
                <a:cs typeface="Arial"/>
              </a:rPr>
              <a:t>popisování,</a:t>
            </a:r>
            <a:r>
              <a:rPr sz="2536" i="1" spc="-88" dirty="0">
                <a:latin typeface="Arial"/>
                <a:cs typeface="Arial"/>
              </a:rPr>
              <a:t> </a:t>
            </a:r>
            <a:r>
              <a:rPr sz="2536" i="1" dirty="0">
                <a:latin typeface="Arial"/>
                <a:cs typeface="Arial"/>
              </a:rPr>
              <a:t>obrábění,</a:t>
            </a:r>
            <a:r>
              <a:rPr sz="2536" i="1" spc="-72" dirty="0">
                <a:latin typeface="Arial"/>
                <a:cs typeface="Arial"/>
              </a:rPr>
              <a:t> </a:t>
            </a:r>
            <a:r>
              <a:rPr sz="2536" i="1" dirty="0">
                <a:latin typeface="Arial"/>
                <a:cs typeface="Arial"/>
              </a:rPr>
              <a:t>tepelné</a:t>
            </a:r>
            <a:r>
              <a:rPr sz="2536" i="1" spc="-88" dirty="0">
                <a:latin typeface="Arial"/>
                <a:cs typeface="Arial"/>
              </a:rPr>
              <a:t> </a:t>
            </a:r>
            <a:r>
              <a:rPr sz="2536" i="1" spc="-11" dirty="0">
                <a:latin typeface="Arial"/>
                <a:cs typeface="Arial"/>
              </a:rPr>
              <a:t>zpracování)</a:t>
            </a:r>
            <a:endParaRPr sz="2536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xfrm>
            <a:off x="4314231" y="7756332"/>
            <a:ext cx="3773582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06">
              <a:lnSpc>
                <a:spcPts val="1693"/>
              </a:lnSpc>
            </a:pPr>
            <a:r>
              <a:rPr spc="-33" dirty="0"/>
              <a:t>ČVUT,</a:t>
            </a:r>
            <a:r>
              <a:rPr spc="-61" dirty="0"/>
              <a:t> </a:t>
            </a:r>
            <a:r>
              <a:rPr dirty="0"/>
              <a:t>Fakulta</a:t>
            </a:r>
            <a:r>
              <a:rPr spc="-22" dirty="0"/>
              <a:t> </a:t>
            </a:r>
            <a:r>
              <a:rPr dirty="0"/>
              <a:t>strojní,</a:t>
            </a:r>
            <a:r>
              <a:rPr spc="-39" dirty="0"/>
              <a:t> </a:t>
            </a:r>
            <a:r>
              <a:rPr dirty="0"/>
              <a:t>Ústav</a:t>
            </a:r>
            <a:r>
              <a:rPr spc="-50" dirty="0"/>
              <a:t> </a:t>
            </a:r>
            <a:r>
              <a:rPr dirty="0"/>
              <a:t>strojírenské</a:t>
            </a:r>
            <a:r>
              <a:rPr spc="-17" dirty="0"/>
              <a:t> </a:t>
            </a:r>
            <a:r>
              <a:rPr dirty="0"/>
              <a:t>technologie,</a:t>
            </a:r>
            <a:r>
              <a:rPr spc="-17" dirty="0"/>
              <a:t> </a:t>
            </a:r>
            <a:r>
              <a:rPr dirty="0"/>
              <a:t>skupina</a:t>
            </a:r>
            <a:r>
              <a:rPr spc="-39" dirty="0"/>
              <a:t> </a:t>
            </a:r>
            <a:r>
              <a:rPr spc="-11" dirty="0"/>
              <a:t>svařování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91632" y="777188"/>
            <a:ext cx="5835299" cy="514728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  <a:tabLst>
                <a:tab pos="1929266" algn="l"/>
              </a:tabLst>
            </a:pPr>
            <a:r>
              <a:rPr sz="3253" i="1" spc="-11" dirty="0">
                <a:solidFill>
                  <a:srgbClr val="FF0000"/>
                </a:solidFill>
                <a:latin typeface="Tahoma"/>
                <a:cs typeface="Tahoma"/>
              </a:rPr>
              <a:t>Základní</a:t>
            </a:r>
            <a:r>
              <a:rPr sz="3253" i="1" dirty="0">
                <a:solidFill>
                  <a:srgbClr val="FF0000"/>
                </a:solidFill>
                <a:latin typeface="Tahoma"/>
                <a:cs typeface="Tahoma"/>
              </a:rPr>
              <a:t>	</a:t>
            </a:r>
            <a:r>
              <a:rPr sz="3253" i="1" spc="-116" dirty="0">
                <a:solidFill>
                  <a:srgbClr val="FF0000"/>
                </a:solidFill>
                <a:latin typeface="Tahoma"/>
                <a:cs typeface="Tahoma"/>
              </a:rPr>
              <a:t>požadavky</a:t>
            </a:r>
            <a:r>
              <a:rPr sz="3253" i="1" spc="-126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39" dirty="0">
                <a:solidFill>
                  <a:srgbClr val="FF0000"/>
                </a:solidFill>
                <a:latin typeface="Tahoma"/>
                <a:cs typeface="Tahoma"/>
              </a:rPr>
              <a:t>na</a:t>
            </a:r>
            <a:r>
              <a:rPr sz="3253" i="1" spc="-154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50" dirty="0">
                <a:solidFill>
                  <a:srgbClr val="FF0000"/>
                </a:solidFill>
                <a:latin typeface="Tahoma"/>
                <a:cs typeface="Tahoma"/>
              </a:rPr>
              <a:t>SMSv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07C4D7A4-32F3-9518-4FB9-8942586F4CE0}"/>
              </a:ext>
            </a:extLst>
          </p:cNvPr>
          <p:cNvSpPr txBox="1"/>
          <p:nvPr/>
        </p:nvSpPr>
        <p:spPr>
          <a:xfrm>
            <a:off x="8242300" y="6788043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547595" y="1775169"/>
            <a:ext cx="9405945" cy="4120344"/>
          </a:xfrm>
          <a:prstGeom prst="rect">
            <a:avLst/>
          </a:prstGeom>
        </p:spPr>
        <p:txBody>
          <a:bodyPr vert="horz" wrap="square" lIns="0" tIns="94536" rIns="0" bIns="0" rtlCol="0">
            <a:spAutoFit/>
          </a:bodyPr>
          <a:lstStyle/>
          <a:p>
            <a:pPr marL="560222" indent="-504200">
              <a:spcBef>
                <a:spcPts val="744"/>
              </a:spcBef>
              <a:buAutoNum type="arabicParenR"/>
              <a:tabLst>
                <a:tab pos="559522" algn="l"/>
                <a:tab pos="560222" algn="l"/>
              </a:tabLst>
            </a:pPr>
            <a:r>
              <a:rPr sz="2647" i="1" dirty="0">
                <a:latin typeface="Arial"/>
                <a:cs typeface="Arial"/>
              </a:rPr>
              <a:t>Metody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využívající </a:t>
            </a:r>
            <a:r>
              <a:rPr sz="2647" b="1" i="1" dirty="0">
                <a:latin typeface="Arial"/>
                <a:cs typeface="Arial"/>
              </a:rPr>
              <a:t>zvýšení</a:t>
            </a:r>
            <a:r>
              <a:rPr sz="2647" b="1" i="1" spc="-6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hustoty</a:t>
            </a:r>
            <a:r>
              <a:rPr sz="2647" b="1" i="1" spc="-11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výkonu</a:t>
            </a:r>
            <a:r>
              <a:rPr sz="2647" b="1" i="1" spc="-11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-</a:t>
            </a:r>
            <a:r>
              <a:rPr sz="2647" b="1" i="1" spc="-11" dirty="0">
                <a:latin typeface="Arial"/>
                <a:cs typeface="Arial"/>
              </a:rPr>
              <a:t> </a:t>
            </a:r>
            <a:r>
              <a:rPr sz="2647" b="1" i="1" spc="-55" dirty="0">
                <a:latin typeface="Arial"/>
                <a:cs typeface="Arial"/>
              </a:rPr>
              <a:t>a</a:t>
            </a:r>
            <a:endParaRPr sz="2647">
              <a:latin typeface="Arial"/>
              <a:cs typeface="Arial"/>
            </a:endParaRPr>
          </a:p>
          <a:p>
            <a:pPr marL="764704" lvl="1" indent="-205181">
              <a:spcBef>
                <a:spcPts val="634"/>
              </a:spcBef>
              <a:buChar char="-"/>
              <a:tabLst>
                <a:tab pos="765404" algn="l"/>
              </a:tabLst>
            </a:pPr>
            <a:r>
              <a:rPr sz="2647" i="1" dirty="0">
                <a:latin typeface="Arial"/>
                <a:cs typeface="Arial"/>
              </a:rPr>
              <a:t>Snížení</a:t>
            </a:r>
            <a:r>
              <a:rPr sz="2647" i="1" spc="-12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tepelného</a:t>
            </a:r>
            <a:r>
              <a:rPr sz="2647" i="1" spc="-88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ovlivnění</a:t>
            </a:r>
            <a:endParaRPr sz="2647">
              <a:latin typeface="Arial"/>
              <a:cs typeface="Arial"/>
            </a:endParaRPr>
          </a:p>
          <a:p>
            <a:pPr marL="764704" lvl="1" indent="-205181">
              <a:spcBef>
                <a:spcPts val="634"/>
              </a:spcBef>
              <a:buChar char="-"/>
              <a:tabLst>
                <a:tab pos="765404" algn="l"/>
              </a:tabLst>
            </a:pPr>
            <a:r>
              <a:rPr sz="2647" i="1" dirty="0">
                <a:latin typeface="Arial"/>
                <a:cs typeface="Arial"/>
              </a:rPr>
              <a:t>hustota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výkonu a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=</a:t>
            </a:r>
            <a:r>
              <a:rPr sz="2647" i="1" spc="-50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10</a:t>
            </a:r>
            <a:r>
              <a:rPr sz="2647" i="1" baseline="24305" dirty="0">
                <a:latin typeface="Arial"/>
                <a:cs typeface="Arial"/>
              </a:rPr>
              <a:t>4</a:t>
            </a:r>
            <a:r>
              <a:rPr sz="2647" i="1" spc="17" baseline="24305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–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10</a:t>
            </a:r>
            <a:r>
              <a:rPr sz="2647" i="1" baseline="24305" dirty="0">
                <a:latin typeface="Arial"/>
                <a:cs typeface="Arial"/>
              </a:rPr>
              <a:t>9</a:t>
            </a:r>
            <a:r>
              <a:rPr sz="2647" i="1" spc="710" baseline="24305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W/cm²</a:t>
            </a:r>
            <a:endParaRPr sz="2647">
              <a:latin typeface="Arial"/>
              <a:cs typeface="Arial"/>
            </a:endParaRPr>
          </a:p>
          <a:p>
            <a:pPr marL="817224" lvl="1" indent="-204481">
              <a:spcBef>
                <a:spcPts val="640"/>
              </a:spcBef>
              <a:buChar char="-"/>
              <a:tabLst>
                <a:tab pos="817925" algn="l"/>
              </a:tabLst>
            </a:pPr>
            <a:r>
              <a:rPr sz="2647" i="1" dirty="0">
                <a:latin typeface="Arial"/>
                <a:cs typeface="Arial"/>
              </a:rPr>
              <a:t>plazma,</a:t>
            </a:r>
            <a:r>
              <a:rPr sz="2647" i="1" spc="-8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laser,</a:t>
            </a:r>
            <a:r>
              <a:rPr sz="2647" i="1" spc="-99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elektronový</a:t>
            </a:r>
            <a:r>
              <a:rPr sz="2647" i="1" spc="-99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svazek</a:t>
            </a:r>
            <a:endParaRPr sz="2647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Font typeface="Arial"/>
              <a:buChar char="-"/>
            </a:pPr>
            <a:endParaRPr sz="2978">
              <a:latin typeface="Arial"/>
              <a:cs typeface="Arial"/>
            </a:endParaRPr>
          </a:p>
          <a:p>
            <a:pPr lvl="1">
              <a:spcBef>
                <a:spcPts val="44"/>
              </a:spcBef>
              <a:buFont typeface="Arial"/>
              <a:buChar char="-"/>
            </a:pPr>
            <a:endParaRPr sz="2481">
              <a:latin typeface="Arial"/>
              <a:cs typeface="Arial"/>
            </a:endParaRPr>
          </a:p>
          <a:p>
            <a:pPr marL="560222" indent="-504200">
              <a:buFont typeface="Arial"/>
              <a:buAutoNum type="arabicParenR"/>
              <a:tabLst>
                <a:tab pos="559522" algn="l"/>
                <a:tab pos="560222" algn="l"/>
              </a:tabLst>
            </a:pPr>
            <a:r>
              <a:rPr sz="2536" b="1" i="1" dirty="0">
                <a:latin typeface="Arial"/>
                <a:cs typeface="Arial"/>
              </a:rPr>
              <a:t>Snížení</a:t>
            </a:r>
            <a:r>
              <a:rPr sz="2536" b="1" i="1" spc="-44" dirty="0">
                <a:latin typeface="Arial"/>
                <a:cs typeface="Arial"/>
              </a:rPr>
              <a:t> </a:t>
            </a:r>
            <a:r>
              <a:rPr sz="2536" b="1" i="1" dirty="0">
                <a:latin typeface="Arial"/>
                <a:cs typeface="Arial"/>
              </a:rPr>
              <a:t>spotřeby</a:t>
            </a:r>
            <a:r>
              <a:rPr sz="2536" b="1" i="1" spc="-66" dirty="0">
                <a:latin typeface="Arial"/>
                <a:cs typeface="Arial"/>
              </a:rPr>
              <a:t> </a:t>
            </a:r>
            <a:r>
              <a:rPr sz="2536" b="1" i="1" dirty="0">
                <a:latin typeface="Arial"/>
                <a:cs typeface="Arial"/>
              </a:rPr>
              <a:t>tepelné</a:t>
            </a:r>
            <a:r>
              <a:rPr sz="2536" b="1" i="1" spc="-66" dirty="0">
                <a:latin typeface="Arial"/>
                <a:cs typeface="Arial"/>
              </a:rPr>
              <a:t> </a:t>
            </a:r>
            <a:r>
              <a:rPr sz="2536" b="1" i="1" dirty="0">
                <a:latin typeface="Arial"/>
                <a:cs typeface="Arial"/>
              </a:rPr>
              <a:t>energie</a:t>
            </a:r>
            <a:r>
              <a:rPr sz="2536" b="1" i="1" spc="-33" dirty="0">
                <a:latin typeface="Arial"/>
                <a:cs typeface="Arial"/>
              </a:rPr>
              <a:t> </a:t>
            </a:r>
            <a:r>
              <a:rPr sz="2536" b="1" i="1" dirty="0">
                <a:latin typeface="Arial"/>
                <a:cs typeface="Arial"/>
              </a:rPr>
              <a:t>–</a:t>
            </a:r>
            <a:r>
              <a:rPr sz="2536" b="1" i="1" spc="-33" dirty="0">
                <a:latin typeface="Arial"/>
                <a:cs typeface="Arial"/>
              </a:rPr>
              <a:t> </a:t>
            </a:r>
            <a:r>
              <a:rPr sz="2536" b="1" i="1" spc="-55" dirty="0">
                <a:latin typeface="Arial"/>
                <a:cs typeface="Arial"/>
              </a:rPr>
              <a:t>q</a:t>
            </a:r>
            <a:endParaRPr sz="2536">
              <a:latin typeface="Arial"/>
              <a:cs typeface="Arial"/>
            </a:endParaRPr>
          </a:p>
          <a:p>
            <a:pPr marL="756300" lvl="1" indent="-196778">
              <a:spcBef>
                <a:spcPts val="607"/>
              </a:spcBef>
              <a:buChar char="-"/>
              <a:tabLst>
                <a:tab pos="757001" algn="l"/>
              </a:tabLst>
            </a:pPr>
            <a:r>
              <a:rPr sz="2536" i="1" dirty="0">
                <a:latin typeface="Arial"/>
                <a:cs typeface="Arial"/>
              </a:rPr>
              <a:t>Nahrazení</a:t>
            </a:r>
            <a:r>
              <a:rPr sz="2536" i="1" spc="-72" dirty="0">
                <a:latin typeface="Arial"/>
                <a:cs typeface="Arial"/>
              </a:rPr>
              <a:t> </a:t>
            </a:r>
            <a:r>
              <a:rPr sz="2536" i="1" dirty="0">
                <a:latin typeface="Arial"/>
                <a:cs typeface="Arial"/>
              </a:rPr>
              <a:t>tepelné</a:t>
            </a:r>
            <a:r>
              <a:rPr sz="2536" i="1" spc="-61" dirty="0">
                <a:latin typeface="Arial"/>
                <a:cs typeface="Arial"/>
              </a:rPr>
              <a:t> </a:t>
            </a:r>
            <a:r>
              <a:rPr sz="2536" i="1" dirty="0">
                <a:latin typeface="Arial"/>
                <a:cs typeface="Arial"/>
              </a:rPr>
              <a:t>energie</a:t>
            </a:r>
            <a:r>
              <a:rPr sz="2536" i="1" spc="-55" dirty="0">
                <a:latin typeface="Arial"/>
                <a:cs typeface="Arial"/>
              </a:rPr>
              <a:t> </a:t>
            </a:r>
            <a:r>
              <a:rPr sz="2536" i="1" dirty="0">
                <a:latin typeface="Arial"/>
                <a:cs typeface="Arial"/>
              </a:rPr>
              <a:t>jiným</a:t>
            </a:r>
            <a:r>
              <a:rPr sz="2536" i="1" spc="-33" dirty="0">
                <a:latin typeface="Arial"/>
                <a:cs typeface="Arial"/>
              </a:rPr>
              <a:t> </a:t>
            </a:r>
            <a:r>
              <a:rPr sz="2536" i="1" dirty="0">
                <a:latin typeface="Arial"/>
                <a:cs typeface="Arial"/>
              </a:rPr>
              <a:t>typem</a:t>
            </a:r>
            <a:r>
              <a:rPr sz="2536" i="1" spc="-33" dirty="0">
                <a:latin typeface="Arial"/>
                <a:cs typeface="Arial"/>
              </a:rPr>
              <a:t> </a:t>
            </a:r>
            <a:r>
              <a:rPr sz="2536" i="1" spc="-11" dirty="0">
                <a:latin typeface="Arial"/>
                <a:cs typeface="Arial"/>
              </a:rPr>
              <a:t>energie</a:t>
            </a:r>
            <a:endParaRPr sz="2536">
              <a:latin typeface="Arial"/>
              <a:cs typeface="Arial"/>
            </a:endParaRPr>
          </a:p>
          <a:p>
            <a:pPr marL="756300" lvl="1" indent="-196778">
              <a:spcBef>
                <a:spcPts val="607"/>
              </a:spcBef>
              <a:buChar char="-"/>
              <a:tabLst>
                <a:tab pos="757001" algn="l"/>
              </a:tabLst>
            </a:pPr>
            <a:r>
              <a:rPr sz="2536" i="1" dirty="0">
                <a:latin typeface="Arial"/>
                <a:cs typeface="Arial"/>
              </a:rPr>
              <a:t>tlakem</a:t>
            </a:r>
            <a:r>
              <a:rPr sz="2536" i="1" spc="-44" dirty="0">
                <a:latin typeface="Arial"/>
                <a:cs typeface="Arial"/>
              </a:rPr>
              <a:t> </a:t>
            </a:r>
            <a:r>
              <a:rPr sz="2536" i="1" dirty="0">
                <a:latin typeface="Arial"/>
                <a:cs typeface="Arial"/>
              </a:rPr>
              <a:t>za studena,</a:t>
            </a:r>
            <a:r>
              <a:rPr sz="2536" i="1" spc="-61" dirty="0">
                <a:latin typeface="Arial"/>
                <a:cs typeface="Arial"/>
              </a:rPr>
              <a:t> </a:t>
            </a:r>
            <a:r>
              <a:rPr sz="2536" i="1" dirty="0">
                <a:latin typeface="Arial"/>
                <a:cs typeface="Arial"/>
              </a:rPr>
              <a:t>difúzí,</a:t>
            </a:r>
            <a:r>
              <a:rPr sz="2536" i="1" spc="-28" dirty="0">
                <a:latin typeface="Arial"/>
                <a:cs typeface="Arial"/>
              </a:rPr>
              <a:t> </a:t>
            </a:r>
            <a:r>
              <a:rPr sz="2536" i="1" dirty="0">
                <a:latin typeface="Arial"/>
                <a:cs typeface="Arial"/>
              </a:rPr>
              <a:t>třením,</a:t>
            </a:r>
            <a:r>
              <a:rPr sz="2536" i="1" spc="-39" dirty="0">
                <a:latin typeface="Arial"/>
                <a:cs typeface="Arial"/>
              </a:rPr>
              <a:t> </a:t>
            </a:r>
            <a:r>
              <a:rPr sz="2536" i="1" dirty="0">
                <a:latin typeface="Arial"/>
                <a:cs typeface="Arial"/>
              </a:rPr>
              <a:t>výbuchem,</a:t>
            </a:r>
            <a:r>
              <a:rPr sz="2536" i="1" spc="-39" dirty="0">
                <a:latin typeface="Arial"/>
                <a:cs typeface="Arial"/>
              </a:rPr>
              <a:t> </a:t>
            </a:r>
            <a:r>
              <a:rPr sz="2536" i="1" dirty="0">
                <a:latin typeface="Arial"/>
                <a:cs typeface="Arial"/>
              </a:rPr>
              <a:t>ultrazvukem</a:t>
            </a:r>
            <a:r>
              <a:rPr sz="2536" i="1" spc="-44" dirty="0">
                <a:latin typeface="Arial"/>
                <a:cs typeface="Arial"/>
              </a:rPr>
              <a:t> </a:t>
            </a:r>
            <a:r>
              <a:rPr sz="2536" i="1" spc="-55" dirty="0">
                <a:latin typeface="Arial"/>
                <a:cs typeface="Arial"/>
              </a:rPr>
              <a:t>…</a:t>
            </a:r>
            <a:endParaRPr sz="2536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xfrm>
            <a:off x="4314231" y="7756332"/>
            <a:ext cx="3773582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06">
              <a:lnSpc>
                <a:spcPts val="1693"/>
              </a:lnSpc>
            </a:pPr>
            <a:r>
              <a:rPr spc="-33" dirty="0"/>
              <a:t>ČVUT,</a:t>
            </a:r>
            <a:r>
              <a:rPr spc="-61" dirty="0"/>
              <a:t> </a:t>
            </a:r>
            <a:r>
              <a:rPr dirty="0"/>
              <a:t>Fakulta</a:t>
            </a:r>
            <a:r>
              <a:rPr spc="-22" dirty="0"/>
              <a:t> </a:t>
            </a:r>
            <a:r>
              <a:rPr dirty="0"/>
              <a:t>strojní,</a:t>
            </a:r>
            <a:r>
              <a:rPr spc="-39" dirty="0"/>
              <a:t> </a:t>
            </a:r>
            <a:r>
              <a:rPr dirty="0"/>
              <a:t>Ústav</a:t>
            </a:r>
            <a:r>
              <a:rPr spc="-50" dirty="0"/>
              <a:t> </a:t>
            </a:r>
            <a:r>
              <a:rPr dirty="0"/>
              <a:t>strojírenské</a:t>
            </a:r>
            <a:r>
              <a:rPr spc="-17" dirty="0"/>
              <a:t> </a:t>
            </a:r>
            <a:r>
              <a:rPr dirty="0"/>
              <a:t>technologie,</a:t>
            </a:r>
            <a:r>
              <a:rPr spc="-17" dirty="0"/>
              <a:t> </a:t>
            </a:r>
            <a:r>
              <a:rPr dirty="0"/>
              <a:t>skupina</a:t>
            </a:r>
            <a:r>
              <a:rPr spc="-39" dirty="0"/>
              <a:t> </a:t>
            </a:r>
            <a:r>
              <a:rPr spc="-11" dirty="0"/>
              <a:t>svařování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91632" y="777188"/>
            <a:ext cx="4471885" cy="514728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3253" i="1" spc="-105" dirty="0">
                <a:solidFill>
                  <a:srgbClr val="FF0000"/>
                </a:solidFill>
                <a:latin typeface="Tahoma"/>
                <a:cs typeface="Tahoma"/>
              </a:rPr>
              <a:t>Vývojové </a:t>
            </a: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směry</a:t>
            </a:r>
            <a:r>
              <a:rPr sz="3253" i="1" spc="-10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44" dirty="0">
                <a:solidFill>
                  <a:srgbClr val="FF0000"/>
                </a:solidFill>
                <a:latin typeface="Tahoma"/>
                <a:cs typeface="Tahoma"/>
              </a:rPr>
              <a:t>řešení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BCE42EC7-D50C-0DB0-12FD-CF43381A3B4F}"/>
              </a:ext>
            </a:extLst>
          </p:cNvPr>
          <p:cNvSpPr txBox="1"/>
          <p:nvPr/>
        </p:nvSpPr>
        <p:spPr>
          <a:xfrm>
            <a:off x="8242300" y="6788043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304800" y="2089027"/>
            <a:ext cx="9882684" cy="5186434"/>
            <a:chOff x="0" y="1894332"/>
            <a:chExt cx="8961628" cy="4703063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380232"/>
              <a:ext cx="5003292" cy="321716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121408" y="3614927"/>
              <a:ext cx="2091055" cy="304800"/>
            </a:xfrm>
            <a:custGeom>
              <a:avLst/>
              <a:gdLst/>
              <a:ahLst/>
              <a:cxnLst/>
              <a:rect l="l" t="t" r="r" b="b"/>
              <a:pathLst>
                <a:path w="2091054" h="304800">
                  <a:moveTo>
                    <a:pt x="2090915" y="57912"/>
                  </a:moveTo>
                  <a:lnTo>
                    <a:pt x="1655064" y="57912"/>
                  </a:lnTo>
                  <a:lnTo>
                    <a:pt x="1655064" y="0"/>
                  </a:lnTo>
                  <a:lnTo>
                    <a:pt x="0" y="0"/>
                  </a:lnTo>
                  <a:lnTo>
                    <a:pt x="0" y="57912"/>
                  </a:lnTo>
                  <a:lnTo>
                    <a:pt x="0" y="304800"/>
                  </a:lnTo>
                  <a:lnTo>
                    <a:pt x="2090915" y="304800"/>
                  </a:lnTo>
                  <a:lnTo>
                    <a:pt x="2090915" y="579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3" name="object 13"/>
            <p:cNvSpPr/>
            <p:nvPr/>
          </p:nvSpPr>
          <p:spPr>
            <a:xfrm>
              <a:off x="2128266" y="3621786"/>
              <a:ext cx="2078989" cy="294640"/>
            </a:xfrm>
            <a:custGeom>
              <a:avLst/>
              <a:gdLst/>
              <a:ahLst/>
              <a:cxnLst/>
              <a:rect l="l" t="t" r="r" b="b"/>
              <a:pathLst>
                <a:path w="2078989" h="294639">
                  <a:moveTo>
                    <a:pt x="0" y="294131"/>
                  </a:moveTo>
                  <a:lnTo>
                    <a:pt x="2078735" y="294131"/>
                  </a:lnTo>
                  <a:lnTo>
                    <a:pt x="2078735" y="0"/>
                  </a:lnTo>
                  <a:lnTo>
                    <a:pt x="0" y="0"/>
                  </a:lnTo>
                  <a:lnTo>
                    <a:pt x="0" y="294131"/>
                  </a:lnTo>
                  <a:close/>
                </a:path>
              </a:pathLst>
            </a:custGeom>
            <a:ln w="1066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4" name="object 14"/>
            <p:cNvSpPr/>
            <p:nvPr/>
          </p:nvSpPr>
          <p:spPr>
            <a:xfrm>
              <a:off x="2263139" y="5774436"/>
              <a:ext cx="2169160" cy="248920"/>
            </a:xfrm>
            <a:custGeom>
              <a:avLst/>
              <a:gdLst/>
              <a:ahLst/>
              <a:cxnLst/>
              <a:rect l="l" t="t" r="r" b="b"/>
              <a:pathLst>
                <a:path w="2169160" h="248920">
                  <a:moveTo>
                    <a:pt x="2168652" y="0"/>
                  </a:moveTo>
                  <a:lnTo>
                    <a:pt x="0" y="0"/>
                  </a:lnTo>
                  <a:lnTo>
                    <a:pt x="0" y="248411"/>
                  </a:lnTo>
                  <a:lnTo>
                    <a:pt x="2168652" y="248411"/>
                  </a:lnTo>
                  <a:lnTo>
                    <a:pt x="21686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5" name="object 15"/>
            <p:cNvSpPr/>
            <p:nvPr/>
          </p:nvSpPr>
          <p:spPr>
            <a:xfrm>
              <a:off x="2271522" y="5782818"/>
              <a:ext cx="2155190" cy="234950"/>
            </a:xfrm>
            <a:custGeom>
              <a:avLst/>
              <a:gdLst/>
              <a:ahLst/>
              <a:cxnLst/>
              <a:rect l="l" t="t" r="r" b="b"/>
              <a:pathLst>
                <a:path w="2155190" h="234950">
                  <a:moveTo>
                    <a:pt x="0" y="234696"/>
                  </a:moveTo>
                  <a:lnTo>
                    <a:pt x="2154936" y="234696"/>
                  </a:lnTo>
                  <a:lnTo>
                    <a:pt x="2154936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1066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6" name="object 16"/>
            <p:cNvSpPr/>
            <p:nvPr/>
          </p:nvSpPr>
          <p:spPr>
            <a:xfrm>
              <a:off x="2740152" y="2161031"/>
              <a:ext cx="6221095" cy="1511935"/>
            </a:xfrm>
            <a:custGeom>
              <a:avLst/>
              <a:gdLst/>
              <a:ahLst/>
              <a:cxnLst/>
              <a:rect l="l" t="t" r="r" b="b"/>
              <a:pathLst>
                <a:path w="6221095" h="1511935">
                  <a:moveTo>
                    <a:pt x="6220968" y="1499616"/>
                  </a:moveTo>
                  <a:lnTo>
                    <a:pt x="5184648" y="1499616"/>
                  </a:lnTo>
                  <a:lnTo>
                    <a:pt x="5184648" y="1466088"/>
                  </a:lnTo>
                  <a:lnTo>
                    <a:pt x="4146804" y="1466088"/>
                  </a:lnTo>
                  <a:lnTo>
                    <a:pt x="4146804" y="1289304"/>
                  </a:lnTo>
                  <a:lnTo>
                    <a:pt x="3110484" y="1289304"/>
                  </a:lnTo>
                  <a:lnTo>
                    <a:pt x="3110484" y="1141476"/>
                  </a:lnTo>
                  <a:lnTo>
                    <a:pt x="2072640" y="1141476"/>
                  </a:lnTo>
                  <a:lnTo>
                    <a:pt x="2072640" y="829056"/>
                  </a:lnTo>
                  <a:lnTo>
                    <a:pt x="1036320" y="829056"/>
                  </a:lnTo>
                  <a:lnTo>
                    <a:pt x="1036320" y="0"/>
                  </a:lnTo>
                  <a:lnTo>
                    <a:pt x="0" y="0"/>
                  </a:lnTo>
                  <a:lnTo>
                    <a:pt x="0" y="1511808"/>
                  </a:lnTo>
                  <a:lnTo>
                    <a:pt x="1036320" y="1511808"/>
                  </a:lnTo>
                  <a:lnTo>
                    <a:pt x="2072640" y="1511808"/>
                  </a:lnTo>
                  <a:lnTo>
                    <a:pt x="3110484" y="1511808"/>
                  </a:lnTo>
                  <a:lnTo>
                    <a:pt x="4146804" y="1511808"/>
                  </a:lnTo>
                  <a:lnTo>
                    <a:pt x="5184648" y="1511808"/>
                  </a:lnTo>
                  <a:lnTo>
                    <a:pt x="6220968" y="1511808"/>
                  </a:lnTo>
                  <a:lnTo>
                    <a:pt x="6220968" y="1499616"/>
                  </a:lnTo>
                  <a:close/>
                </a:path>
              </a:pathLst>
            </a:custGeom>
            <a:solidFill>
              <a:srgbClr val="00CCCC"/>
            </a:solidFill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7" name="object 17"/>
            <p:cNvSpPr/>
            <p:nvPr/>
          </p:nvSpPr>
          <p:spPr>
            <a:xfrm>
              <a:off x="2670048" y="1894332"/>
              <a:ext cx="6291580" cy="1778635"/>
            </a:xfrm>
            <a:custGeom>
              <a:avLst/>
              <a:gdLst/>
              <a:ahLst/>
              <a:cxnLst/>
              <a:rect l="l" t="t" r="r" b="b"/>
              <a:pathLst>
                <a:path w="6291580" h="1778635">
                  <a:moveTo>
                    <a:pt x="70103" y="1778507"/>
                  </a:moveTo>
                  <a:lnTo>
                    <a:pt x="70103" y="0"/>
                  </a:lnTo>
                </a:path>
                <a:path w="6291580" h="1778635">
                  <a:moveTo>
                    <a:pt x="0" y="1778507"/>
                  </a:moveTo>
                  <a:lnTo>
                    <a:pt x="70103" y="1778507"/>
                  </a:lnTo>
                </a:path>
                <a:path w="6291580" h="1778635">
                  <a:moveTo>
                    <a:pt x="0" y="1481327"/>
                  </a:moveTo>
                  <a:lnTo>
                    <a:pt x="70103" y="1481327"/>
                  </a:lnTo>
                </a:path>
                <a:path w="6291580" h="1778635">
                  <a:moveTo>
                    <a:pt x="0" y="1185671"/>
                  </a:moveTo>
                  <a:lnTo>
                    <a:pt x="70103" y="1185671"/>
                  </a:lnTo>
                </a:path>
                <a:path w="6291580" h="1778635">
                  <a:moveTo>
                    <a:pt x="0" y="888491"/>
                  </a:moveTo>
                  <a:lnTo>
                    <a:pt x="70103" y="888491"/>
                  </a:lnTo>
                </a:path>
                <a:path w="6291580" h="1778635">
                  <a:moveTo>
                    <a:pt x="0" y="592835"/>
                  </a:moveTo>
                  <a:lnTo>
                    <a:pt x="70103" y="592835"/>
                  </a:lnTo>
                </a:path>
                <a:path w="6291580" h="1778635">
                  <a:moveTo>
                    <a:pt x="0" y="297179"/>
                  </a:moveTo>
                  <a:lnTo>
                    <a:pt x="70103" y="297179"/>
                  </a:lnTo>
                </a:path>
                <a:path w="6291580" h="1778635">
                  <a:moveTo>
                    <a:pt x="0" y="0"/>
                  </a:moveTo>
                  <a:lnTo>
                    <a:pt x="70103" y="0"/>
                  </a:lnTo>
                </a:path>
                <a:path w="6291580" h="1778635">
                  <a:moveTo>
                    <a:pt x="70103" y="1778507"/>
                  </a:moveTo>
                  <a:lnTo>
                    <a:pt x="6291072" y="1778507"/>
                  </a:lnTo>
                </a:path>
              </a:pathLst>
            </a:custGeom>
            <a:ln w="9144">
              <a:solidFill>
                <a:srgbClr val="F8F8F8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456827" y="4165030"/>
            <a:ext cx="2154712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  <a:tabLst>
                <a:tab pos="1030808" algn="l"/>
              </a:tabLst>
            </a:pPr>
            <a:r>
              <a:rPr sz="1985" spc="-11" dirty="0">
                <a:latin typeface="Arial"/>
                <a:cs typeface="Arial"/>
              </a:rPr>
              <a:t>Plamen</a:t>
            </a:r>
            <a:r>
              <a:rPr sz="1985" dirty="0">
                <a:latin typeface="Arial"/>
                <a:cs typeface="Arial"/>
              </a:rPr>
              <a:t>	El. </a:t>
            </a:r>
            <a:r>
              <a:rPr sz="1985" spc="-11" dirty="0">
                <a:latin typeface="Arial"/>
                <a:cs typeface="Arial"/>
              </a:rPr>
              <a:t>oblouk</a:t>
            </a:r>
            <a:endParaRPr sz="1985">
              <a:latin typeface="Arial"/>
              <a:cs typeface="Arial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ftr" sz="quarter" idx="5"/>
          </p:nvPr>
        </p:nvSpPr>
        <p:spPr>
          <a:xfrm>
            <a:off x="4314231" y="7756332"/>
            <a:ext cx="3773582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06">
              <a:lnSpc>
                <a:spcPts val="1693"/>
              </a:lnSpc>
            </a:pPr>
            <a:r>
              <a:rPr spc="-33" dirty="0"/>
              <a:t>ČVUT,</a:t>
            </a:r>
            <a:r>
              <a:rPr spc="-61" dirty="0"/>
              <a:t> </a:t>
            </a:r>
            <a:r>
              <a:rPr dirty="0"/>
              <a:t>Fakulta</a:t>
            </a:r>
            <a:r>
              <a:rPr spc="-22" dirty="0"/>
              <a:t> </a:t>
            </a:r>
            <a:r>
              <a:rPr dirty="0"/>
              <a:t>strojní,</a:t>
            </a:r>
            <a:r>
              <a:rPr spc="-39" dirty="0"/>
              <a:t> </a:t>
            </a:r>
            <a:r>
              <a:rPr dirty="0"/>
              <a:t>Ústav</a:t>
            </a:r>
            <a:r>
              <a:rPr spc="-50" dirty="0"/>
              <a:t> </a:t>
            </a:r>
            <a:r>
              <a:rPr dirty="0"/>
              <a:t>strojírenské</a:t>
            </a:r>
            <a:r>
              <a:rPr spc="-17" dirty="0"/>
              <a:t> </a:t>
            </a:r>
            <a:r>
              <a:rPr dirty="0"/>
              <a:t>technologie,</a:t>
            </a:r>
            <a:r>
              <a:rPr spc="-17" dirty="0"/>
              <a:t> </a:t>
            </a:r>
            <a:r>
              <a:rPr dirty="0"/>
              <a:t>skupina</a:t>
            </a:r>
            <a:r>
              <a:rPr spc="-39" dirty="0"/>
              <a:t> </a:t>
            </a:r>
            <a:r>
              <a:rPr spc="-11" dirty="0"/>
              <a:t>svařování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933662" y="4165030"/>
            <a:ext cx="1830489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  <a:tabLst>
                <a:tab pos="974786" algn="l"/>
              </a:tabLst>
            </a:pPr>
            <a:r>
              <a:rPr sz="1985" spc="-28" dirty="0">
                <a:latin typeface="Arial"/>
                <a:cs typeface="Arial"/>
              </a:rPr>
              <a:t>MIG</a:t>
            </a:r>
            <a:r>
              <a:rPr sz="1985" dirty="0">
                <a:latin typeface="Arial"/>
                <a:cs typeface="Arial"/>
              </a:rPr>
              <a:t>	</a:t>
            </a:r>
            <a:r>
              <a:rPr sz="1985" spc="-11" dirty="0">
                <a:latin typeface="Arial"/>
                <a:cs typeface="Arial"/>
              </a:rPr>
              <a:t>Plazma</a:t>
            </a:r>
            <a:endParaRPr sz="1985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010644" y="4165030"/>
            <a:ext cx="925748" cy="623846"/>
          </a:xfrm>
          <a:prstGeom prst="rect">
            <a:avLst/>
          </a:prstGeom>
        </p:spPr>
        <p:txBody>
          <a:bodyPr vert="horz" wrap="square" lIns="0" tIns="33613" rIns="0" bIns="0" rtlCol="0">
            <a:spAutoFit/>
          </a:bodyPr>
          <a:lstStyle/>
          <a:p>
            <a:pPr marL="14006" marR="5602" indent="301120">
              <a:lnSpc>
                <a:spcPts val="2283"/>
              </a:lnSpc>
              <a:spcBef>
                <a:spcPts val="265"/>
              </a:spcBef>
            </a:pPr>
            <a:r>
              <a:rPr sz="1985" spc="-28" dirty="0">
                <a:latin typeface="Arial"/>
                <a:cs typeface="Arial"/>
              </a:rPr>
              <a:t>El. </a:t>
            </a:r>
            <a:r>
              <a:rPr sz="1985" spc="-11" dirty="0">
                <a:latin typeface="Arial"/>
                <a:cs typeface="Arial"/>
              </a:rPr>
              <a:t>paprsek</a:t>
            </a:r>
            <a:endParaRPr sz="1985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287225" y="4165030"/>
            <a:ext cx="658948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spc="-11" dirty="0">
                <a:latin typeface="Arial"/>
                <a:cs typeface="Arial"/>
              </a:rPr>
              <a:t>Laser</a:t>
            </a:r>
            <a:endParaRPr sz="1985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92075" y="2616432"/>
            <a:ext cx="294953" cy="908943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4006">
              <a:lnSpc>
                <a:spcPts val="2305"/>
              </a:lnSpc>
            </a:pPr>
            <a:r>
              <a:rPr sz="1985" b="1" spc="-11" dirty="0">
                <a:latin typeface="Arial"/>
                <a:cs typeface="Arial"/>
              </a:rPr>
              <a:t>[kJ/cm]</a:t>
            </a:r>
            <a:endParaRPr sz="1985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15106" y="1388920"/>
            <a:ext cx="6180529" cy="2820124"/>
          </a:xfrm>
          <a:prstGeom prst="rect">
            <a:avLst/>
          </a:prstGeom>
        </p:spPr>
        <p:txBody>
          <a:bodyPr vert="horz" wrap="square" lIns="0" tIns="98037" rIns="0" bIns="0" rtlCol="0">
            <a:spAutoFit/>
          </a:bodyPr>
          <a:lstStyle/>
          <a:p>
            <a:pPr marL="642155">
              <a:spcBef>
                <a:spcPts val="772"/>
              </a:spcBef>
            </a:pPr>
            <a:r>
              <a:rPr sz="2371" b="1" dirty="0">
                <a:latin typeface="Arial"/>
                <a:cs typeface="Arial"/>
              </a:rPr>
              <a:t>Spotřeba</a:t>
            </a:r>
            <a:r>
              <a:rPr sz="2371" b="1" spc="-11" dirty="0">
                <a:latin typeface="Arial"/>
                <a:cs typeface="Arial"/>
              </a:rPr>
              <a:t> </a:t>
            </a:r>
            <a:r>
              <a:rPr sz="2371" b="1" dirty="0">
                <a:latin typeface="Arial"/>
                <a:cs typeface="Arial"/>
              </a:rPr>
              <a:t>tepla</a:t>
            </a:r>
            <a:r>
              <a:rPr sz="2371" b="1" spc="-11" dirty="0">
                <a:latin typeface="Arial"/>
                <a:cs typeface="Arial"/>
              </a:rPr>
              <a:t> </a:t>
            </a:r>
            <a:r>
              <a:rPr sz="2371" b="1" dirty="0">
                <a:latin typeface="Arial"/>
                <a:cs typeface="Arial"/>
              </a:rPr>
              <a:t>pro</a:t>
            </a:r>
            <a:r>
              <a:rPr sz="2371" b="1" spc="-11" dirty="0">
                <a:latin typeface="Arial"/>
                <a:cs typeface="Arial"/>
              </a:rPr>
              <a:t> </a:t>
            </a:r>
            <a:r>
              <a:rPr sz="2371" b="1" dirty="0">
                <a:latin typeface="Arial"/>
                <a:cs typeface="Arial"/>
              </a:rPr>
              <a:t>tupý</a:t>
            </a:r>
            <a:r>
              <a:rPr sz="2371" b="1" spc="-17" dirty="0">
                <a:latin typeface="Arial"/>
                <a:cs typeface="Arial"/>
              </a:rPr>
              <a:t> </a:t>
            </a:r>
            <a:r>
              <a:rPr sz="2371" b="1" dirty="0">
                <a:latin typeface="Arial"/>
                <a:cs typeface="Arial"/>
              </a:rPr>
              <a:t>svar</a:t>
            </a:r>
            <a:r>
              <a:rPr sz="2371" b="1" spc="-6" dirty="0">
                <a:latin typeface="Arial"/>
                <a:cs typeface="Arial"/>
              </a:rPr>
              <a:t> </a:t>
            </a:r>
            <a:r>
              <a:rPr sz="2371" b="1" dirty="0">
                <a:latin typeface="Arial"/>
                <a:cs typeface="Arial"/>
              </a:rPr>
              <a:t>(s=4</a:t>
            </a:r>
            <a:r>
              <a:rPr sz="2371" b="1" spc="-11" dirty="0">
                <a:latin typeface="Arial"/>
                <a:cs typeface="Arial"/>
              </a:rPr>
              <a:t> </a:t>
            </a:r>
            <a:r>
              <a:rPr sz="2371" b="1" spc="-28" dirty="0">
                <a:latin typeface="Arial"/>
                <a:cs typeface="Arial"/>
              </a:rPr>
              <a:t>mm)</a:t>
            </a:r>
            <a:endParaRPr sz="2371">
              <a:latin typeface="Arial"/>
              <a:cs typeface="Arial"/>
            </a:endParaRPr>
          </a:p>
          <a:p>
            <a:pPr marL="14006">
              <a:spcBef>
                <a:spcPts val="546"/>
              </a:spcBef>
            </a:pPr>
            <a:r>
              <a:rPr sz="1985" spc="-28" dirty="0">
                <a:latin typeface="Arial"/>
                <a:cs typeface="Arial"/>
              </a:rPr>
              <a:t>60</a:t>
            </a:r>
            <a:endParaRPr sz="1985">
              <a:latin typeface="Arial"/>
              <a:cs typeface="Arial"/>
            </a:endParaRPr>
          </a:p>
          <a:p>
            <a:pPr marL="14006">
              <a:spcBef>
                <a:spcPts val="193"/>
              </a:spcBef>
            </a:pPr>
            <a:r>
              <a:rPr sz="1985" spc="-28" dirty="0">
                <a:latin typeface="Arial"/>
                <a:cs typeface="Arial"/>
              </a:rPr>
              <a:t>50</a:t>
            </a:r>
            <a:endParaRPr sz="1985">
              <a:latin typeface="Arial"/>
              <a:cs typeface="Arial"/>
            </a:endParaRPr>
          </a:p>
          <a:p>
            <a:pPr marL="14006">
              <a:spcBef>
                <a:spcPts val="193"/>
              </a:spcBef>
            </a:pPr>
            <a:r>
              <a:rPr sz="1985" spc="-28" dirty="0">
                <a:latin typeface="Arial"/>
                <a:cs typeface="Arial"/>
              </a:rPr>
              <a:t>40</a:t>
            </a:r>
            <a:endParaRPr sz="1985">
              <a:latin typeface="Arial"/>
              <a:cs typeface="Arial"/>
            </a:endParaRPr>
          </a:p>
          <a:p>
            <a:pPr marL="14006">
              <a:spcBef>
                <a:spcPts val="187"/>
              </a:spcBef>
            </a:pPr>
            <a:r>
              <a:rPr sz="1985" spc="-28" dirty="0">
                <a:latin typeface="Arial"/>
                <a:cs typeface="Arial"/>
              </a:rPr>
              <a:t>30</a:t>
            </a:r>
            <a:endParaRPr sz="1985">
              <a:latin typeface="Arial"/>
              <a:cs typeface="Arial"/>
            </a:endParaRPr>
          </a:p>
          <a:p>
            <a:pPr marL="14006">
              <a:spcBef>
                <a:spcPts val="193"/>
              </a:spcBef>
            </a:pPr>
            <a:r>
              <a:rPr sz="1985" spc="-28" dirty="0">
                <a:latin typeface="Arial"/>
                <a:cs typeface="Arial"/>
              </a:rPr>
              <a:t>20</a:t>
            </a:r>
            <a:endParaRPr sz="1985">
              <a:latin typeface="Arial"/>
              <a:cs typeface="Arial"/>
            </a:endParaRPr>
          </a:p>
          <a:p>
            <a:pPr marL="14006">
              <a:spcBef>
                <a:spcPts val="187"/>
              </a:spcBef>
            </a:pPr>
            <a:r>
              <a:rPr sz="1985" spc="-28" dirty="0">
                <a:latin typeface="Arial"/>
                <a:cs typeface="Arial"/>
              </a:rPr>
              <a:t>10</a:t>
            </a:r>
            <a:endParaRPr sz="1985">
              <a:latin typeface="Arial"/>
              <a:cs typeface="Arial"/>
            </a:endParaRPr>
          </a:p>
          <a:p>
            <a:pPr marL="154061">
              <a:spcBef>
                <a:spcPts val="193"/>
              </a:spcBef>
            </a:pPr>
            <a:r>
              <a:rPr sz="1985" spc="-6" dirty="0">
                <a:latin typeface="Arial"/>
                <a:cs typeface="Arial"/>
              </a:rPr>
              <a:t>0</a:t>
            </a:r>
            <a:endParaRPr sz="1985">
              <a:latin typeface="Arial"/>
              <a:cs typeface="Arial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391631" y="777188"/>
            <a:ext cx="9408746" cy="514728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Spotřeba</a:t>
            </a:r>
            <a:r>
              <a:rPr sz="3253" i="1" spc="-121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77" dirty="0">
                <a:solidFill>
                  <a:srgbClr val="FF0000"/>
                </a:solidFill>
                <a:latin typeface="Tahoma"/>
                <a:cs typeface="Tahoma"/>
              </a:rPr>
              <a:t>tepla</a:t>
            </a:r>
            <a:r>
              <a:rPr sz="3253" i="1" spc="-121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88" dirty="0">
                <a:solidFill>
                  <a:srgbClr val="FF0000"/>
                </a:solidFill>
                <a:latin typeface="Tahoma"/>
                <a:cs typeface="Tahoma"/>
              </a:rPr>
              <a:t>pro</a:t>
            </a:r>
            <a:r>
              <a:rPr sz="3253" i="1" spc="-138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88" dirty="0">
                <a:solidFill>
                  <a:srgbClr val="FF0000"/>
                </a:solidFill>
                <a:latin typeface="Tahoma"/>
                <a:cs typeface="Tahoma"/>
              </a:rPr>
              <a:t>jednotlivé</a:t>
            </a:r>
            <a:r>
              <a:rPr sz="3253" i="1" spc="-10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6" dirty="0">
                <a:solidFill>
                  <a:srgbClr val="FF0000"/>
                </a:solidFill>
                <a:latin typeface="Tahoma"/>
                <a:cs typeface="Tahoma"/>
              </a:rPr>
              <a:t>metody</a:t>
            </a: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28" dirty="0">
                <a:solidFill>
                  <a:srgbClr val="FF0000"/>
                </a:solidFill>
                <a:latin typeface="Tahoma"/>
                <a:cs typeface="Tahoma"/>
              </a:rPr>
              <a:t>svařování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xmlns="" id="{6BD060F4-0DD3-D151-714A-FF7BC6D3AF97}"/>
              </a:ext>
            </a:extLst>
          </p:cNvPr>
          <p:cNvSpPr txBox="1"/>
          <p:nvPr/>
        </p:nvSpPr>
        <p:spPr>
          <a:xfrm>
            <a:off x="8242300" y="6788043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0330" y="4517400"/>
            <a:ext cx="8739293" cy="218482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4700" y="1495425"/>
            <a:ext cx="5820155" cy="2624007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91632" y="774807"/>
            <a:ext cx="5971850" cy="514728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Součinitel</a:t>
            </a: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88" dirty="0">
                <a:solidFill>
                  <a:srgbClr val="FF0000"/>
                </a:solidFill>
                <a:latin typeface="Tahoma"/>
                <a:cs typeface="Tahoma"/>
              </a:rPr>
              <a:t>tvaru</a:t>
            </a: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(formy)</a:t>
            </a:r>
            <a:r>
              <a:rPr sz="3253" i="1" spc="-88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" dirty="0">
                <a:solidFill>
                  <a:srgbClr val="FF0000"/>
                </a:solidFill>
                <a:latin typeface="Tahoma"/>
                <a:cs typeface="Tahoma"/>
              </a:rPr>
              <a:t>svaru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xfrm>
            <a:off x="4314231" y="7756332"/>
            <a:ext cx="3773582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06">
              <a:lnSpc>
                <a:spcPts val="1693"/>
              </a:lnSpc>
            </a:pPr>
            <a:r>
              <a:rPr spc="-33" dirty="0"/>
              <a:t>ČVUT,</a:t>
            </a:r>
            <a:r>
              <a:rPr spc="-61" dirty="0"/>
              <a:t> </a:t>
            </a:r>
            <a:r>
              <a:rPr dirty="0"/>
              <a:t>Fakulta</a:t>
            </a:r>
            <a:r>
              <a:rPr spc="-22" dirty="0"/>
              <a:t> </a:t>
            </a:r>
            <a:r>
              <a:rPr dirty="0"/>
              <a:t>strojní,</a:t>
            </a:r>
            <a:r>
              <a:rPr spc="-39" dirty="0"/>
              <a:t> </a:t>
            </a:r>
            <a:r>
              <a:rPr dirty="0"/>
              <a:t>Ústav</a:t>
            </a:r>
            <a:r>
              <a:rPr spc="-50" dirty="0"/>
              <a:t> </a:t>
            </a:r>
            <a:r>
              <a:rPr dirty="0"/>
              <a:t>strojírenské</a:t>
            </a:r>
            <a:r>
              <a:rPr spc="-17" dirty="0"/>
              <a:t> </a:t>
            </a:r>
            <a:r>
              <a:rPr dirty="0"/>
              <a:t>technologie,</a:t>
            </a:r>
            <a:r>
              <a:rPr spc="-17" dirty="0"/>
              <a:t> </a:t>
            </a:r>
            <a:r>
              <a:rPr dirty="0"/>
              <a:t>skupina</a:t>
            </a:r>
            <a:r>
              <a:rPr spc="-39" dirty="0"/>
              <a:t> </a:t>
            </a:r>
            <a:r>
              <a:rPr spc="-11" dirty="0"/>
              <a:t>svařování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967834" y="1698979"/>
            <a:ext cx="2501343" cy="579867"/>
          </a:xfrm>
          <a:prstGeom prst="rect">
            <a:avLst/>
          </a:prstGeom>
          <a:ln w="9144">
            <a:solidFill>
              <a:srgbClr val="FF0000"/>
            </a:solidFill>
          </a:ln>
        </p:spPr>
        <p:txBody>
          <a:bodyPr vert="horz" wrap="square" lIns="0" tIns="36414" rIns="0" bIns="0" rtlCol="0">
            <a:spAutoFit/>
          </a:bodyPr>
          <a:lstStyle/>
          <a:p>
            <a:pPr marL="102241">
              <a:spcBef>
                <a:spcPts val="287"/>
              </a:spcBef>
            </a:pPr>
            <a:r>
              <a:rPr sz="3529" dirty="0">
                <a:latin typeface="Times New Roman"/>
                <a:cs typeface="Times New Roman"/>
              </a:rPr>
              <a:t>ψ</a:t>
            </a:r>
            <a:r>
              <a:rPr sz="3529" spc="-11" dirty="0">
                <a:latin typeface="Times New Roman"/>
                <a:cs typeface="Times New Roman"/>
              </a:rPr>
              <a:t> </a:t>
            </a:r>
            <a:r>
              <a:rPr sz="3529" dirty="0">
                <a:latin typeface="Times New Roman"/>
                <a:cs typeface="Times New Roman"/>
              </a:rPr>
              <a:t>= b /</a:t>
            </a:r>
            <a:r>
              <a:rPr sz="3529" spc="-11" dirty="0">
                <a:latin typeface="Times New Roman"/>
                <a:cs typeface="Times New Roman"/>
              </a:rPr>
              <a:t> </a:t>
            </a:r>
            <a:r>
              <a:rPr sz="3529" dirty="0">
                <a:latin typeface="Times New Roman"/>
                <a:cs typeface="Times New Roman"/>
              </a:rPr>
              <a:t>c </a:t>
            </a:r>
            <a:r>
              <a:rPr sz="3529" spc="-28" dirty="0">
                <a:latin typeface="Times New Roman"/>
                <a:cs typeface="Times New Roman"/>
              </a:rPr>
              <a:t>(h)</a:t>
            </a:r>
            <a:endParaRPr sz="3529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56628" y="2912536"/>
            <a:ext cx="2280059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  <a:tabLst>
                <a:tab pos="689074" algn="l"/>
              </a:tabLst>
            </a:pPr>
            <a:r>
              <a:rPr sz="2206" spc="-28" dirty="0">
                <a:latin typeface="Arial"/>
                <a:cs typeface="Arial"/>
              </a:rPr>
              <a:t>kde</a:t>
            </a:r>
            <a:r>
              <a:rPr sz="2206" dirty="0">
                <a:latin typeface="Arial"/>
                <a:cs typeface="Arial"/>
              </a:rPr>
              <a:t>	</a:t>
            </a:r>
            <a:r>
              <a:rPr sz="3529" dirty="0">
                <a:latin typeface="Times New Roman"/>
                <a:cs typeface="Times New Roman"/>
              </a:rPr>
              <a:t>c = h</a:t>
            </a:r>
            <a:r>
              <a:rPr sz="3529" spc="-11" dirty="0">
                <a:latin typeface="Times New Roman"/>
                <a:cs typeface="Times New Roman"/>
              </a:rPr>
              <a:t> </a:t>
            </a:r>
            <a:r>
              <a:rPr sz="3529" dirty="0">
                <a:latin typeface="Times New Roman"/>
                <a:cs typeface="Times New Roman"/>
              </a:rPr>
              <a:t>+ </a:t>
            </a:r>
            <a:r>
              <a:rPr sz="3529" spc="-55" dirty="0">
                <a:latin typeface="Times New Roman"/>
                <a:cs typeface="Times New Roman"/>
              </a:rPr>
              <a:t>a</a:t>
            </a:r>
            <a:endParaRPr sz="3529">
              <a:latin typeface="Times New Roman"/>
              <a:cs typeface="Times New Roman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8E73B0AB-CE50-9BE4-644C-8ABE2FA3FABB}"/>
              </a:ext>
            </a:extLst>
          </p:cNvPr>
          <p:cNvSpPr txBox="1"/>
          <p:nvPr/>
        </p:nvSpPr>
        <p:spPr>
          <a:xfrm>
            <a:off x="8242300" y="6788043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1923" y="260606"/>
            <a:ext cx="2165216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83"/>
              </a:lnSpc>
            </a:pPr>
            <a:r>
              <a:rPr sz="1434" dirty="0">
                <a:latin typeface="Arial"/>
                <a:cs typeface="Arial"/>
              </a:rPr>
              <a:t>FSW</a:t>
            </a:r>
            <a:r>
              <a:rPr sz="1434" spc="-17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–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Friction</a:t>
            </a:r>
            <a:r>
              <a:rPr sz="1434" spc="6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stir</a:t>
            </a:r>
            <a:r>
              <a:rPr sz="1434" spc="-22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welding</a:t>
            </a:r>
            <a:endParaRPr sz="1434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27100" y="1235615"/>
            <a:ext cx="6518757" cy="5091619"/>
            <a:chOff x="596622" y="1686208"/>
            <a:chExt cx="5911215" cy="461708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6622" y="1686208"/>
              <a:ext cx="5910717" cy="263948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300211" y="3115690"/>
              <a:ext cx="3569970" cy="1538605"/>
            </a:xfrm>
            <a:custGeom>
              <a:avLst/>
              <a:gdLst/>
              <a:ahLst/>
              <a:cxnLst/>
              <a:rect l="l" t="t" r="r" b="b"/>
              <a:pathLst>
                <a:path w="3569970" h="1538604">
                  <a:moveTo>
                    <a:pt x="423557" y="229489"/>
                  </a:moveTo>
                  <a:lnTo>
                    <a:pt x="386981" y="218821"/>
                  </a:lnTo>
                  <a:lnTo>
                    <a:pt x="52146" y="1357464"/>
                  </a:lnTo>
                  <a:lnTo>
                    <a:pt x="37350" y="1297305"/>
                  </a:lnTo>
                  <a:lnTo>
                    <a:pt x="34112" y="1290510"/>
                  </a:lnTo>
                  <a:lnTo>
                    <a:pt x="28689" y="1285621"/>
                  </a:lnTo>
                  <a:lnTo>
                    <a:pt x="21818" y="1283131"/>
                  </a:lnTo>
                  <a:lnTo>
                    <a:pt x="14236" y="1283462"/>
                  </a:lnTo>
                  <a:lnTo>
                    <a:pt x="7416" y="1286700"/>
                  </a:lnTo>
                  <a:lnTo>
                    <a:pt x="2527" y="1292098"/>
                  </a:lnTo>
                  <a:lnTo>
                    <a:pt x="0" y="1298930"/>
                  </a:lnTo>
                  <a:lnTo>
                    <a:pt x="266" y="1306449"/>
                  </a:lnTo>
                  <a:lnTo>
                    <a:pt x="39890" y="1466723"/>
                  </a:lnTo>
                  <a:lnTo>
                    <a:pt x="72682" y="1435735"/>
                  </a:lnTo>
                  <a:lnTo>
                    <a:pt x="159778" y="1353439"/>
                  </a:lnTo>
                  <a:lnTo>
                    <a:pt x="164172" y="1347254"/>
                  </a:lnTo>
                  <a:lnTo>
                    <a:pt x="165773" y="1340129"/>
                  </a:lnTo>
                  <a:lnTo>
                    <a:pt x="164553" y="1332928"/>
                  </a:lnTo>
                  <a:lnTo>
                    <a:pt x="160540" y="1326515"/>
                  </a:lnTo>
                  <a:lnTo>
                    <a:pt x="154419" y="1322120"/>
                  </a:lnTo>
                  <a:lnTo>
                    <a:pt x="147307" y="1320520"/>
                  </a:lnTo>
                  <a:lnTo>
                    <a:pt x="140081" y="1321739"/>
                  </a:lnTo>
                  <a:lnTo>
                    <a:pt x="133616" y="1325753"/>
                  </a:lnTo>
                  <a:lnTo>
                    <a:pt x="88709" y="1368171"/>
                  </a:lnTo>
                  <a:lnTo>
                    <a:pt x="423557" y="229489"/>
                  </a:lnTo>
                  <a:close/>
                </a:path>
                <a:path w="3569970" h="1538604">
                  <a:moveTo>
                    <a:pt x="3569474" y="1538224"/>
                  </a:moveTo>
                  <a:lnTo>
                    <a:pt x="3568039" y="1535684"/>
                  </a:lnTo>
                  <a:lnTo>
                    <a:pt x="3488321" y="1394587"/>
                  </a:lnTo>
                  <a:lnTo>
                    <a:pt x="3483356" y="1388897"/>
                  </a:lnTo>
                  <a:lnTo>
                    <a:pt x="3476828" y="1385658"/>
                  </a:lnTo>
                  <a:lnTo>
                    <a:pt x="3469525" y="1385112"/>
                  </a:lnTo>
                  <a:lnTo>
                    <a:pt x="3462286" y="1387475"/>
                  </a:lnTo>
                  <a:lnTo>
                    <a:pt x="3456584" y="1392389"/>
                  </a:lnTo>
                  <a:lnTo>
                    <a:pt x="3453346" y="1398917"/>
                  </a:lnTo>
                  <a:lnTo>
                    <a:pt x="3452799" y="1406194"/>
                  </a:lnTo>
                  <a:lnTo>
                    <a:pt x="3455174" y="1413383"/>
                  </a:lnTo>
                  <a:lnTo>
                    <a:pt x="3485680" y="1467332"/>
                  </a:lnTo>
                  <a:lnTo>
                    <a:pt x="970280" y="0"/>
                  </a:lnTo>
                  <a:lnTo>
                    <a:pt x="951115" y="32893"/>
                  </a:lnTo>
                  <a:lnTo>
                    <a:pt x="3466350" y="1500124"/>
                  </a:lnTo>
                  <a:lnTo>
                    <a:pt x="3404501" y="1500124"/>
                  </a:lnTo>
                  <a:lnTo>
                    <a:pt x="3397072" y="1501622"/>
                  </a:lnTo>
                  <a:lnTo>
                    <a:pt x="3391014" y="1505699"/>
                  </a:lnTo>
                  <a:lnTo>
                    <a:pt x="3386937" y="1511757"/>
                  </a:lnTo>
                  <a:lnTo>
                    <a:pt x="3385451" y="1519174"/>
                  </a:lnTo>
                  <a:lnTo>
                    <a:pt x="3386937" y="1526603"/>
                  </a:lnTo>
                  <a:lnTo>
                    <a:pt x="3391014" y="1532661"/>
                  </a:lnTo>
                  <a:lnTo>
                    <a:pt x="3397072" y="1536738"/>
                  </a:lnTo>
                  <a:lnTo>
                    <a:pt x="3404501" y="1538224"/>
                  </a:lnTo>
                  <a:lnTo>
                    <a:pt x="3569474" y="153822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1124" y="4581144"/>
              <a:ext cx="3602736" cy="1722120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78246" y="4268426"/>
            <a:ext cx="2583133" cy="2168017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A6F9B53D-3150-22BD-20C5-18F80FCA3A12}"/>
              </a:ext>
            </a:extLst>
          </p:cNvPr>
          <p:cNvSpPr txBox="1"/>
          <p:nvPr/>
        </p:nvSpPr>
        <p:spPr>
          <a:xfrm>
            <a:off x="8242300" y="6788043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418195" y="3446419"/>
            <a:ext cx="5925633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Metalurgie</a:t>
            </a:r>
            <a:r>
              <a:rPr sz="3529" i="1" spc="-77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svarového</a:t>
            </a:r>
            <a:r>
              <a:rPr sz="3529" i="1" spc="-66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spoje</a:t>
            </a:r>
            <a:endParaRPr sz="3529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xfrm>
            <a:off x="4314231" y="7756332"/>
            <a:ext cx="3773582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06">
              <a:lnSpc>
                <a:spcPts val="1693"/>
              </a:lnSpc>
            </a:pPr>
            <a:r>
              <a:rPr spc="-33" dirty="0"/>
              <a:t>ČVUT,</a:t>
            </a:r>
            <a:r>
              <a:rPr spc="-61" dirty="0"/>
              <a:t> </a:t>
            </a:r>
            <a:r>
              <a:rPr dirty="0"/>
              <a:t>Fakulta</a:t>
            </a:r>
            <a:r>
              <a:rPr spc="-22" dirty="0"/>
              <a:t> </a:t>
            </a:r>
            <a:r>
              <a:rPr dirty="0"/>
              <a:t>strojní,</a:t>
            </a:r>
            <a:r>
              <a:rPr spc="-39" dirty="0"/>
              <a:t> </a:t>
            </a:r>
            <a:r>
              <a:rPr dirty="0"/>
              <a:t>Ústav</a:t>
            </a:r>
            <a:r>
              <a:rPr spc="-50" dirty="0"/>
              <a:t> </a:t>
            </a:r>
            <a:r>
              <a:rPr dirty="0"/>
              <a:t>strojírenské</a:t>
            </a:r>
            <a:r>
              <a:rPr spc="-17" dirty="0"/>
              <a:t> </a:t>
            </a:r>
            <a:r>
              <a:rPr dirty="0"/>
              <a:t>technologie,</a:t>
            </a:r>
            <a:r>
              <a:rPr spc="-17" dirty="0"/>
              <a:t> </a:t>
            </a:r>
            <a:r>
              <a:rPr dirty="0"/>
              <a:t>skupina</a:t>
            </a:r>
            <a:r>
              <a:rPr spc="-39" dirty="0"/>
              <a:t> </a:t>
            </a:r>
            <a:r>
              <a:rPr spc="-11" dirty="0"/>
              <a:t>svařování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91631" y="795049"/>
            <a:ext cx="5470462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105" dirty="0">
                <a:solidFill>
                  <a:srgbClr val="FF0000"/>
                </a:solidFill>
                <a:latin typeface="Tahoma"/>
                <a:cs typeface="Tahoma"/>
              </a:rPr>
              <a:t>Metalurgie</a:t>
            </a:r>
            <a:r>
              <a:rPr sz="3253" i="1" spc="-5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svarového</a:t>
            </a:r>
            <a:r>
              <a:rPr sz="3253" i="1" spc="-66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22" dirty="0">
                <a:solidFill>
                  <a:srgbClr val="FF0000"/>
                </a:solidFill>
                <a:latin typeface="Tahoma"/>
                <a:cs typeface="Tahoma"/>
              </a:rPr>
              <a:t>spoje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66136" y="1657880"/>
            <a:ext cx="9361128" cy="4250496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 marR="6303" algn="just">
              <a:spcBef>
                <a:spcPts val="116"/>
              </a:spcBef>
            </a:pP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33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každém</a:t>
            </a:r>
            <a:r>
              <a:rPr sz="2206" i="1" spc="32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okamžiku</a:t>
            </a:r>
            <a:r>
              <a:rPr sz="2206" i="1" spc="33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svařování</a:t>
            </a:r>
            <a:r>
              <a:rPr sz="2206" i="1" spc="32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probíhají</a:t>
            </a:r>
            <a:r>
              <a:rPr sz="2206" i="1" spc="33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současně</a:t>
            </a:r>
            <a:r>
              <a:rPr sz="2206" i="1" spc="32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všechny</a:t>
            </a:r>
            <a:r>
              <a:rPr sz="2206" i="1" spc="336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metalurgické </a:t>
            </a:r>
            <a:r>
              <a:rPr sz="2206" i="1" dirty="0">
                <a:latin typeface="Arial"/>
                <a:cs typeface="Arial"/>
              </a:rPr>
              <a:t>děje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svařovacího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procesu,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neboli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spc="-55" dirty="0">
                <a:latin typeface="Arial"/>
                <a:cs typeface="Arial"/>
              </a:rPr>
              <a:t>:</a:t>
            </a:r>
            <a:endParaRPr sz="2206" dirty="0">
              <a:latin typeface="Arial"/>
              <a:cs typeface="Arial"/>
            </a:endParaRPr>
          </a:p>
          <a:p>
            <a:pPr marL="14006" algn="just">
              <a:spcBef>
                <a:spcPts val="1059"/>
              </a:spcBef>
            </a:pPr>
            <a:r>
              <a:rPr sz="2206" i="1" dirty="0">
                <a:latin typeface="Arial"/>
                <a:cs typeface="Arial"/>
              </a:rPr>
              <a:t>metalurgické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reakce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probíhají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soustavě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spc="-55" dirty="0">
                <a:latin typeface="Arial"/>
                <a:cs typeface="Arial"/>
              </a:rPr>
              <a:t>:</a:t>
            </a:r>
            <a:endParaRPr sz="2206" dirty="0">
              <a:latin typeface="Arial"/>
              <a:cs typeface="Arial"/>
            </a:endParaRPr>
          </a:p>
          <a:p>
            <a:pPr>
              <a:spcBef>
                <a:spcPts val="44"/>
              </a:spcBef>
            </a:pPr>
            <a:endParaRPr sz="2261" dirty="0">
              <a:latin typeface="Arial"/>
              <a:cs typeface="Arial"/>
            </a:endParaRPr>
          </a:p>
          <a:p>
            <a:pPr algn="ctr">
              <a:spcBef>
                <a:spcPts val="6"/>
              </a:spcBef>
            </a:pPr>
            <a:r>
              <a:rPr sz="2206" b="1" i="1" dirty="0">
                <a:latin typeface="Arial"/>
                <a:cs typeface="Arial"/>
              </a:rPr>
              <a:t>tekutý</a:t>
            </a:r>
            <a:r>
              <a:rPr sz="2206" b="1" i="1" spc="-55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kov</a:t>
            </a:r>
            <a:r>
              <a:rPr sz="2206" b="1" i="1" spc="-6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–</a:t>
            </a:r>
            <a:r>
              <a:rPr sz="2206" b="1" i="1" spc="-22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plynná</a:t>
            </a:r>
            <a:r>
              <a:rPr sz="2206" b="1" i="1" spc="-17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fáze</a:t>
            </a:r>
            <a:r>
              <a:rPr sz="2206" b="1" i="1" spc="-44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–</a:t>
            </a:r>
            <a:r>
              <a:rPr sz="2206" b="1" i="1" spc="-11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tekutá</a:t>
            </a:r>
            <a:r>
              <a:rPr sz="2206" b="1" i="1" spc="-39" dirty="0">
                <a:latin typeface="Arial"/>
                <a:cs typeface="Arial"/>
              </a:rPr>
              <a:t> </a:t>
            </a:r>
            <a:r>
              <a:rPr sz="2206" b="1" i="1" spc="-11" dirty="0">
                <a:latin typeface="Arial"/>
                <a:cs typeface="Arial"/>
              </a:rPr>
              <a:t>struska</a:t>
            </a:r>
            <a:endParaRPr sz="2206" dirty="0">
              <a:latin typeface="Arial"/>
              <a:cs typeface="Arial"/>
            </a:endParaRPr>
          </a:p>
          <a:p>
            <a:pPr>
              <a:spcBef>
                <a:spcPts val="28"/>
              </a:spcBef>
            </a:pPr>
            <a:endParaRPr sz="2150" dirty="0">
              <a:latin typeface="Arial"/>
              <a:cs typeface="Arial"/>
            </a:endParaRPr>
          </a:p>
          <a:p>
            <a:pPr marL="14006" marR="5602" algn="just"/>
            <a:r>
              <a:rPr sz="2206" i="1" dirty="0">
                <a:latin typeface="Arial"/>
                <a:cs typeface="Arial"/>
              </a:rPr>
              <a:t>Vysoká</a:t>
            </a:r>
            <a:r>
              <a:rPr sz="2206" i="1" spc="22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intenzita</a:t>
            </a:r>
            <a:r>
              <a:rPr sz="2206" i="1" spc="22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metalurgických</a:t>
            </a:r>
            <a:r>
              <a:rPr sz="2206" i="1" spc="22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reakcí</a:t>
            </a:r>
            <a:r>
              <a:rPr sz="2206" i="1" spc="21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23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oblasti</a:t>
            </a:r>
            <a:r>
              <a:rPr sz="2206" i="1" spc="25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„elektrického</a:t>
            </a:r>
            <a:r>
              <a:rPr sz="2206" i="1" spc="22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oblouku“</a:t>
            </a:r>
            <a:r>
              <a:rPr sz="2206" i="1" spc="225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je </a:t>
            </a:r>
            <a:r>
              <a:rPr sz="2206" i="1" dirty="0">
                <a:latin typeface="Arial"/>
                <a:cs typeface="Arial"/>
              </a:rPr>
              <a:t>vyvolána</a:t>
            </a:r>
            <a:r>
              <a:rPr sz="2206" i="1" spc="41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vysokou</a:t>
            </a:r>
            <a:r>
              <a:rPr sz="2206" i="1" spc="43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teplotou</a:t>
            </a:r>
            <a:r>
              <a:rPr sz="2206" i="1" spc="43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42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velkým</a:t>
            </a:r>
            <a:r>
              <a:rPr sz="2206" i="1" spc="41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reakčním</a:t>
            </a:r>
            <a:r>
              <a:rPr sz="2206" i="1" spc="41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povrchem</a:t>
            </a:r>
            <a:r>
              <a:rPr sz="2206" i="1" spc="41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mezi</a:t>
            </a:r>
            <a:r>
              <a:rPr sz="2206" i="1" spc="42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kovem</a:t>
            </a:r>
            <a:r>
              <a:rPr sz="2206" i="1" spc="425" dirty="0">
                <a:latin typeface="Arial"/>
                <a:cs typeface="Arial"/>
              </a:rPr>
              <a:t> </a:t>
            </a:r>
            <a:r>
              <a:rPr sz="2206" i="1" spc="-55" dirty="0">
                <a:latin typeface="Arial"/>
                <a:cs typeface="Arial"/>
              </a:rPr>
              <a:t>a </a:t>
            </a:r>
            <a:r>
              <a:rPr sz="2206" i="1" spc="-11" dirty="0">
                <a:latin typeface="Arial"/>
                <a:cs typeface="Arial"/>
              </a:rPr>
              <a:t>struskou.</a:t>
            </a:r>
            <a:endParaRPr sz="2206" dirty="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2261" dirty="0">
              <a:latin typeface="Arial"/>
              <a:cs typeface="Arial"/>
            </a:endParaRPr>
          </a:p>
          <a:p>
            <a:pPr marL="14006" algn="just"/>
            <a:r>
              <a:rPr sz="2206" i="1" dirty="0">
                <a:latin typeface="Arial"/>
                <a:cs typeface="Arial"/>
              </a:rPr>
              <a:t>Metalurgické</a:t>
            </a:r>
            <a:r>
              <a:rPr sz="2206" i="1" spc="116" dirty="0">
                <a:latin typeface="Arial"/>
                <a:cs typeface="Arial"/>
              </a:rPr>
              <a:t>  </a:t>
            </a:r>
            <a:r>
              <a:rPr sz="2206" i="1" dirty="0">
                <a:latin typeface="Arial"/>
                <a:cs typeface="Arial"/>
              </a:rPr>
              <a:t>reakce</a:t>
            </a:r>
            <a:r>
              <a:rPr sz="2206" i="1" spc="126" dirty="0">
                <a:latin typeface="Arial"/>
                <a:cs typeface="Arial"/>
              </a:rPr>
              <a:t>  </a:t>
            </a:r>
            <a:r>
              <a:rPr sz="2206" i="1" dirty="0">
                <a:latin typeface="Arial"/>
                <a:cs typeface="Arial"/>
              </a:rPr>
              <a:t>probíhají</a:t>
            </a:r>
            <a:r>
              <a:rPr sz="2206" i="1" spc="121" dirty="0">
                <a:latin typeface="Arial"/>
                <a:cs typeface="Arial"/>
              </a:rPr>
              <a:t>  </a:t>
            </a:r>
            <a:r>
              <a:rPr sz="2206" i="1" dirty="0">
                <a:latin typeface="Arial"/>
                <a:cs typeface="Arial"/>
              </a:rPr>
              <a:t>ve</a:t>
            </a:r>
            <a:r>
              <a:rPr sz="2206" i="1" spc="126" dirty="0">
                <a:latin typeface="Arial"/>
                <a:cs typeface="Arial"/>
              </a:rPr>
              <a:t>  </a:t>
            </a:r>
            <a:r>
              <a:rPr sz="2206" i="1" dirty="0">
                <a:latin typeface="Arial"/>
                <a:cs typeface="Arial"/>
              </a:rPr>
              <a:t>velmi</a:t>
            </a:r>
            <a:r>
              <a:rPr sz="2206" i="1" spc="121" dirty="0">
                <a:latin typeface="Arial"/>
                <a:cs typeface="Arial"/>
              </a:rPr>
              <a:t>  </a:t>
            </a:r>
            <a:r>
              <a:rPr sz="2206" i="1" dirty="0">
                <a:latin typeface="Arial"/>
                <a:cs typeface="Arial"/>
              </a:rPr>
              <a:t>krátkém</a:t>
            </a:r>
            <a:r>
              <a:rPr sz="2206" i="1" spc="110" dirty="0">
                <a:latin typeface="Arial"/>
                <a:cs typeface="Arial"/>
              </a:rPr>
              <a:t>  </a:t>
            </a:r>
            <a:r>
              <a:rPr sz="2206" i="1" dirty="0">
                <a:latin typeface="Arial"/>
                <a:cs typeface="Arial"/>
              </a:rPr>
              <a:t>časovém</a:t>
            </a:r>
            <a:r>
              <a:rPr sz="2206" i="1" spc="116" dirty="0">
                <a:latin typeface="Arial"/>
                <a:cs typeface="Arial"/>
              </a:rPr>
              <a:t>  </a:t>
            </a:r>
            <a:r>
              <a:rPr sz="2206" i="1" dirty="0">
                <a:latin typeface="Arial"/>
                <a:cs typeface="Arial"/>
              </a:rPr>
              <a:t>intervalu</a:t>
            </a:r>
            <a:r>
              <a:rPr sz="2206" i="1" spc="121" dirty="0">
                <a:latin typeface="Arial"/>
                <a:cs typeface="Arial"/>
              </a:rPr>
              <a:t>  </a:t>
            </a:r>
            <a:r>
              <a:rPr sz="2206" i="1" spc="-55" dirty="0">
                <a:latin typeface="Arial"/>
                <a:cs typeface="Arial"/>
              </a:rPr>
              <a:t>a</a:t>
            </a:r>
            <a:endParaRPr sz="2206" dirty="0">
              <a:latin typeface="Arial"/>
              <a:cs typeface="Arial"/>
            </a:endParaRPr>
          </a:p>
          <a:p>
            <a:pPr marL="14006" algn="just">
              <a:spcBef>
                <a:spcPts val="6"/>
              </a:spcBef>
            </a:pPr>
            <a:r>
              <a:rPr sz="2206" i="1" dirty="0">
                <a:latin typeface="Arial"/>
                <a:cs typeface="Arial"/>
              </a:rPr>
              <a:t>nedochází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tu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rovnovážnému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stavu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reakcí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mezi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kovem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struskou.</a:t>
            </a:r>
            <a:endParaRPr sz="2206" dirty="0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1455459F-129E-639F-372D-471BAC348953}"/>
              </a:ext>
            </a:extLst>
          </p:cNvPr>
          <p:cNvSpPr txBox="1"/>
          <p:nvPr/>
        </p:nvSpPr>
        <p:spPr>
          <a:xfrm>
            <a:off x="8242300" y="6788043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91631" y="795049"/>
            <a:ext cx="5470462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105" dirty="0">
                <a:solidFill>
                  <a:srgbClr val="FF0000"/>
                </a:solidFill>
                <a:latin typeface="Tahoma"/>
                <a:cs typeface="Tahoma"/>
              </a:rPr>
              <a:t>Metalurgie</a:t>
            </a:r>
            <a:r>
              <a:rPr sz="3253" i="1" spc="-5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svarového</a:t>
            </a:r>
            <a:r>
              <a:rPr sz="3253" i="1" spc="-66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22" dirty="0">
                <a:solidFill>
                  <a:srgbClr val="FF0000"/>
                </a:solidFill>
                <a:latin typeface="Tahoma"/>
                <a:cs typeface="Tahoma"/>
              </a:rPr>
              <a:t>spoje</a:t>
            </a:r>
            <a:endParaRPr sz="3253" dirty="0">
              <a:latin typeface="Tahoma"/>
              <a:cs typeface="Tahom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58367" y="2346076"/>
            <a:ext cx="2843011" cy="199421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48141" y="1617775"/>
            <a:ext cx="9597117" cy="5009679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2206" b="1" i="1" dirty="0">
                <a:latin typeface="Arial"/>
                <a:cs typeface="Arial"/>
              </a:rPr>
              <a:t>Metalurgie</a:t>
            </a:r>
            <a:r>
              <a:rPr sz="2206" b="1" i="1" spc="-66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tavného</a:t>
            </a:r>
            <a:r>
              <a:rPr sz="2206" b="1" i="1" spc="-39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svařovacího</a:t>
            </a:r>
            <a:r>
              <a:rPr sz="2206" b="1" i="1" spc="-72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procesu</a:t>
            </a:r>
            <a:r>
              <a:rPr sz="2206" b="1" i="1" spc="-28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má</a:t>
            </a:r>
            <a:r>
              <a:rPr sz="2206" b="1" i="1" spc="-33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svoje</a:t>
            </a:r>
            <a:r>
              <a:rPr sz="2206" b="1" i="1" spc="-55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zvláštnosti</a:t>
            </a:r>
            <a:r>
              <a:rPr sz="2206" b="1" i="1" spc="-66" dirty="0">
                <a:latin typeface="Arial"/>
                <a:cs typeface="Arial"/>
              </a:rPr>
              <a:t> </a:t>
            </a:r>
            <a:r>
              <a:rPr sz="2206" b="1" i="1" spc="-55" dirty="0">
                <a:latin typeface="Arial"/>
                <a:cs typeface="Arial"/>
              </a:rPr>
              <a:t>:</a:t>
            </a:r>
            <a:endParaRPr sz="2206" dirty="0">
              <a:latin typeface="Arial"/>
              <a:cs typeface="Arial"/>
            </a:endParaRPr>
          </a:p>
          <a:p>
            <a:pPr>
              <a:spcBef>
                <a:spcPts val="44"/>
              </a:spcBef>
            </a:pPr>
            <a:endParaRPr sz="2261" dirty="0">
              <a:latin typeface="Arial"/>
              <a:cs typeface="Arial"/>
            </a:endParaRPr>
          </a:p>
          <a:p>
            <a:pPr marL="390055" indent="-376750">
              <a:buFont typeface="Wingdings"/>
              <a:buChar char=""/>
              <a:tabLst>
                <a:tab pos="390055" algn="l"/>
                <a:tab pos="390755" algn="l"/>
              </a:tabLst>
            </a:pPr>
            <a:r>
              <a:rPr sz="2206" i="1" dirty="0">
                <a:latin typeface="Arial"/>
                <a:cs typeface="Arial"/>
              </a:rPr>
              <a:t>kontinuálnost</a:t>
            </a:r>
            <a:r>
              <a:rPr sz="2206" i="1" spc="-9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svařovacího</a:t>
            </a:r>
            <a:r>
              <a:rPr sz="2206" i="1" spc="-72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procesu</a:t>
            </a:r>
            <a:endParaRPr sz="2206" dirty="0">
              <a:latin typeface="Arial"/>
              <a:cs typeface="Arial"/>
            </a:endParaRPr>
          </a:p>
          <a:p>
            <a:pPr marL="390055" indent="-376750">
              <a:spcBef>
                <a:spcPts val="1059"/>
              </a:spcBef>
              <a:buFont typeface="Wingdings"/>
              <a:buChar char=""/>
              <a:tabLst>
                <a:tab pos="390055" algn="l"/>
                <a:tab pos="390755" algn="l"/>
              </a:tabLst>
            </a:pPr>
            <a:r>
              <a:rPr sz="2206" i="1" dirty="0">
                <a:latin typeface="Arial"/>
                <a:cs typeface="Arial"/>
              </a:rPr>
              <a:t>vysokou</a:t>
            </a:r>
            <a:r>
              <a:rPr sz="2206" i="1" spc="-8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intenzitu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reakcí</a:t>
            </a:r>
            <a:endParaRPr sz="2206" dirty="0">
              <a:latin typeface="Arial"/>
              <a:cs typeface="Arial"/>
            </a:endParaRPr>
          </a:p>
          <a:p>
            <a:pPr marL="390055" indent="-376750">
              <a:spcBef>
                <a:spcPts val="1064"/>
              </a:spcBef>
              <a:buFont typeface="Wingdings"/>
              <a:buChar char=""/>
              <a:tabLst>
                <a:tab pos="390055" algn="l"/>
                <a:tab pos="390755" algn="l"/>
              </a:tabLst>
            </a:pPr>
            <a:r>
              <a:rPr sz="2206" i="1" dirty="0">
                <a:latin typeface="Arial"/>
                <a:cs typeface="Arial"/>
              </a:rPr>
              <a:t>krátkou</a:t>
            </a:r>
            <a:r>
              <a:rPr sz="2206" i="1" spc="-7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dobu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jejich</a:t>
            </a:r>
            <a:r>
              <a:rPr sz="2206" i="1" spc="-11" dirty="0">
                <a:latin typeface="Arial"/>
                <a:cs typeface="Arial"/>
              </a:rPr>
              <a:t> trvání</a:t>
            </a:r>
            <a:endParaRPr sz="2206" dirty="0">
              <a:latin typeface="Arial"/>
              <a:cs typeface="Arial"/>
            </a:endParaRPr>
          </a:p>
          <a:p>
            <a:pPr>
              <a:spcBef>
                <a:spcPts val="44"/>
              </a:spcBef>
              <a:buFont typeface="Wingdings"/>
              <a:buChar char=""/>
            </a:pPr>
            <a:endParaRPr sz="2261" dirty="0">
              <a:latin typeface="Arial"/>
              <a:cs typeface="Arial"/>
            </a:endParaRPr>
          </a:p>
          <a:p>
            <a:pPr marL="14006">
              <a:lnSpc>
                <a:spcPts val="2371"/>
              </a:lnSpc>
            </a:pPr>
            <a:r>
              <a:rPr sz="2206" b="1" i="1" dirty="0">
                <a:latin typeface="Arial"/>
                <a:cs typeface="Arial"/>
              </a:rPr>
              <a:t>Vlastnosti</a:t>
            </a:r>
            <a:r>
              <a:rPr sz="2206" b="1" i="1" spc="-61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svarového</a:t>
            </a:r>
            <a:r>
              <a:rPr sz="2206" b="1" i="1" spc="-55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spoje</a:t>
            </a:r>
            <a:r>
              <a:rPr sz="2206" b="1" i="1" spc="-50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výrazně</a:t>
            </a:r>
            <a:r>
              <a:rPr sz="2206" b="1" i="1" spc="-55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ovlivňuje</a:t>
            </a:r>
            <a:r>
              <a:rPr sz="2206" b="1" i="1" spc="-44" dirty="0">
                <a:latin typeface="Arial"/>
                <a:cs typeface="Arial"/>
              </a:rPr>
              <a:t> </a:t>
            </a:r>
            <a:r>
              <a:rPr sz="2206" b="1" i="1" spc="-55" dirty="0">
                <a:latin typeface="Arial"/>
                <a:cs typeface="Arial"/>
              </a:rPr>
              <a:t>:</a:t>
            </a:r>
            <a:endParaRPr sz="2206" dirty="0">
              <a:latin typeface="Arial"/>
              <a:cs typeface="Arial"/>
            </a:endParaRPr>
          </a:p>
          <a:p>
            <a:pPr marL="6777290">
              <a:lnSpc>
                <a:spcPts val="2106"/>
              </a:lnSpc>
            </a:pPr>
            <a:r>
              <a:rPr sz="1985" i="1" spc="-11" dirty="0">
                <a:latin typeface="Arial"/>
                <a:cs typeface="Arial"/>
              </a:rPr>
              <a:t>Teplotní</a:t>
            </a:r>
            <a:r>
              <a:rPr sz="1985" i="1" spc="-55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svařovací</a:t>
            </a:r>
            <a:r>
              <a:rPr sz="1985" i="1" spc="-66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cyklus</a:t>
            </a:r>
            <a:endParaRPr sz="1985" dirty="0">
              <a:latin typeface="Arial"/>
              <a:cs typeface="Arial"/>
            </a:endParaRPr>
          </a:p>
          <a:p>
            <a:pPr marL="390055" marR="3105733" indent="-390055">
              <a:spcBef>
                <a:spcPts val="822"/>
              </a:spcBef>
              <a:buFont typeface="Wingdings"/>
              <a:buChar char=""/>
              <a:tabLst>
                <a:tab pos="390055" algn="l"/>
                <a:tab pos="390755" algn="l"/>
              </a:tabLst>
            </a:pPr>
            <a:r>
              <a:rPr sz="2206" i="1" dirty="0">
                <a:latin typeface="Arial"/>
                <a:cs typeface="Arial"/>
              </a:rPr>
              <a:t>okolní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atmosféra,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hlavně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plyny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ní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obsažené </a:t>
            </a:r>
            <a:r>
              <a:rPr sz="2206" i="1" dirty="0">
                <a:latin typeface="Arial"/>
                <a:cs typeface="Arial"/>
              </a:rPr>
              <a:t>(zejména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kyslík,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dusík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vodní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pára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–</a:t>
            </a:r>
            <a:r>
              <a:rPr sz="2206" i="1" spc="-11" dirty="0">
                <a:latin typeface="Arial"/>
                <a:cs typeface="Arial"/>
              </a:rPr>
              <a:t> vodík)</a:t>
            </a:r>
            <a:endParaRPr sz="2206" dirty="0">
              <a:latin typeface="Arial"/>
              <a:cs typeface="Arial"/>
            </a:endParaRPr>
          </a:p>
          <a:p>
            <a:pPr marL="390055" indent="-376750">
              <a:spcBef>
                <a:spcPts val="1059"/>
              </a:spcBef>
              <a:buFont typeface="Wingdings"/>
              <a:buChar char=""/>
              <a:tabLst>
                <a:tab pos="390055" algn="l"/>
                <a:tab pos="390755" algn="l"/>
              </a:tabLst>
            </a:pPr>
            <a:r>
              <a:rPr sz="2206" i="1" dirty="0">
                <a:latin typeface="Arial"/>
                <a:cs typeface="Arial"/>
              </a:rPr>
              <a:t>produkty</a:t>
            </a:r>
            <a:r>
              <a:rPr sz="2206" i="1" spc="-11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metalurgických</a:t>
            </a:r>
            <a:r>
              <a:rPr sz="2206" i="1" spc="-94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reakcí,</a:t>
            </a:r>
            <a:endParaRPr sz="2206" dirty="0">
              <a:latin typeface="Arial"/>
              <a:cs typeface="Arial"/>
            </a:endParaRPr>
          </a:p>
          <a:p>
            <a:pPr marL="1022406"/>
            <a:r>
              <a:rPr sz="2206" i="1" dirty="0">
                <a:latin typeface="Arial"/>
                <a:cs typeface="Arial"/>
              </a:rPr>
              <a:t>tj.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oxidy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sloučeniny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rozdílného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složení</a:t>
            </a:r>
            <a:endParaRPr sz="2206" dirty="0">
              <a:latin typeface="Arial"/>
              <a:cs typeface="Arial"/>
            </a:endParaRPr>
          </a:p>
          <a:p>
            <a:pPr marL="390055" indent="-376750">
              <a:spcBef>
                <a:spcPts val="1059"/>
              </a:spcBef>
              <a:buFont typeface="Wingdings"/>
              <a:buChar char=""/>
              <a:tabLst>
                <a:tab pos="390055" algn="l"/>
                <a:tab pos="390755" algn="l"/>
              </a:tabLst>
            </a:pPr>
            <a:r>
              <a:rPr sz="2206" i="1" dirty="0">
                <a:latin typeface="Arial"/>
                <a:cs typeface="Arial"/>
              </a:rPr>
              <a:t>přídavné</a:t>
            </a:r>
            <a:r>
              <a:rPr sz="2206" i="1" spc="-7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prvky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(žádoucí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i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nežádoucí),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ochranné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plyny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apod.</a:t>
            </a:r>
            <a:endParaRPr sz="2206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xfrm>
            <a:off x="4314231" y="7756332"/>
            <a:ext cx="3773582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06">
              <a:lnSpc>
                <a:spcPts val="1693"/>
              </a:lnSpc>
            </a:pPr>
            <a:r>
              <a:rPr spc="-33" dirty="0"/>
              <a:t>ČVUT,</a:t>
            </a:r>
            <a:r>
              <a:rPr spc="-61" dirty="0"/>
              <a:t> </a:t>
            </a:r>
            <a:r>
              <a:rPr dirty="0"/>
              <a:t>Fakulta</a:t>
            </a:r>
            <a:r>
              <a:rPr spc="-22" dirty="0"/>
              <a:t> </a:t>
            </a:r>
            <a:r>
              <a:rPr dirty="0"/>
              <a:t>strojní,</a:t>
            </a:r>
            <a:r>
              <a:rPr spc="-39" dirty="0"/>
              <a:t> </a:t>
            </a:r>
            <a:r>
              <a:rPr dirty="0"/>
              <a:t>Ústav</a:t>
            </a:r>
            <a:r>
              <a:rPr spc="-50" dirty="0"/>
              <a:t> </a:t>
            </a:r>
            <a:r>
              <a:rPr dirty="0"/>
              <a:t>strojírenské</a:t>
            </a:r>
            <a:r>
              <a:rPr spc="-17" dirty="0"/>
              <a:t> </a:t>
            </a:r>
            <a:r>
              <a:rPr dirty="0"/>
              <a:t>technologie,</a:t>
            </a:r>
            <a:r>
              <a:rPr spc="-17" dirty="0"/>
              <a:t> </a:t>
            </a:r>
            <a:r>
              <a:rPr dirty="0"/>
              <a:t>skupina</a:t>
            </a:r>
            <a:r>
              <a:rPr spc="-39" dirty="0"/>
              <a:t> </a:t>
            </a:r>
            <a:r>
              <a:rPr spc="-11" dirty="0"/>
              <a:t>svařování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36E0588C-3626-976B-651B-54F3997907A0}"/>
              </a:ext>
            </a:extLst>
          </p:cNvPr>
          <p:cNvSpPr txBox="1"/>
          <p:nvPr/>
        </p:nvSpPr>
        <p:spPr>
          <a:xfrm>
            <a:off x="8242300" y="6788043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91632" y="795049"/>
            <a:ext cx="2989427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Teplotní</a:t>
            </a:r>
            <a:r>
              <a:rPr sz="3253" i="1" spc="-83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72" dirty="0">
                <a:solidFill>
                  <a:srgbClr val="FF0000"/>
                </a:solidFill>
                <a:latin typeface="Tahoma"/>
                <a:cs typeface="Tahoma"/>
              </a:rPr>
              <a:t>cyklus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2730" y="1562807"/>
            <a:ext cx="9127940" cy="1789842"/>
          </a:xfrm>
          <a:prstGeom prst="rect">
            <a:avLst/>
          </a:prstGeom>
        </p:spPr>
        <p:txBody>
          <a:bodyPr vert="horz" wrap="square" lIns="0" tIns="148456" rIns="0" bIns="0" rtlCol="0">
            <a:spAutoFit/>
          </a:bodyPr>
          <a:lstStyle/>
          <a:p>
            <a:pPr marL="14006">
              <a:spcBef>
                <a:spcPts val="1169"/>
              </a:spcBef>
            </a:pPr>
            <a:r>
              <a:rPr sz="2206" b="1" i="1" dirty="0">
                <a:latin typeface="Arial"/>
                <a:cs typeface="Arial"/>
              </a:rPr>
              <a:t>Teplotní</a:t>
            </a:r>
            <a:r>
              <a:rPr sz="2206" b="1" i="1" spc="-143" dirty="0">
                <a:latin typeface="Arial"/>
                <a:cs typeface="Arial"/>
              </a:rPr>
              <a:t> </a:t>
            </a:r>
            <a:r>
              <a:rPr sz="2206" b="1" i="1" spc="-11" dirty="0">
                <a:latin typeface="Arial"/>
                <a:cs typeface="Arial"/>
              </a:rPr>
              <a:t>cyklus</a:t>
            </a:r>
            <a:endParaRPr sz="2206" dirty="0">
              <a:latin typeface="Arial"/>
              <a:cs typeface="Arial"/>
            </a:endParaRPr>
          </a:p>
          <a:p>
            <a:pPr marL="14006" marR="5602">
              <a:spcBef>
                <a:spcPts val="1059"/>
              </a:spcBef>
            </a:pPr>
            <a:r>
              <a:rPr sz="2206" i="1" dirty="0">
                <a:latin typeface="Arial"/>
                <a:cs typeface="Arial"/>
              </a:rPr>
              <a:t>udává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změnu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teploty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závislosti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na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čase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daném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místě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svarového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spoje </a:t>
            </a:r>
            <a:r>
              <a:rPr sz="2206" i="1" dirty="0">
                <a:latin typeface="Arial"/>
                <a:cs typeface="Arial"/>
              </a:rPr>
              <a:t>(především</a:t>
            </a:r>
            <a:r>
              <a:rPr sz="2206" i="1" spc="-7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tepelně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ovlivněné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oblasti)</a:t>
            </a:r>
            <a:endParaRPr sz="2206" dirty="0">
              <a:latin typeface="Arial"/>
              <a:cs typeface="Arial"/>
            </a:endParaRPr>
          </a:p>
          <a:p>
            <a:pPr marL="14006">
              <a:spcBef>
                <a:spcPts val="1059"/>
              </a:spcBef>
            </a:pPr>
            <a:r>
              <a:rPr sz="2206" i="1" dirty="0">
                <a:latin typeface="Arial"/>
                <a:cs typeface="Arial"/>
              </a:rPr>
              <a:t>Zobrazuje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se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křivkou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rovině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souřadnic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: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teplota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–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spc="-22" dirty="0">
                <a:latin typeface="Arial"/>
                <a:cs typeface="Arial"/>
              </a:rPr>
              <a:t>čas.</a:t>
            </a:r>
            <a:endParaRPr sz="2206" dirty="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41769" y="3546136"/>
            <a:ext cx="9687170" cy="2885648"/>
            <a:chOff x="214884" y="3215639"/>
            <a:chExt cx="8784336" cy="2616708"/>
          </a:xfrm>
        </p:grpSpPr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884" y="3215639"/>
              <a:ext cx="5292852" cy="261670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07736" y="3646932"/>
              <a:ext cx="3491484" cy="1911095"/>
            </a:xfrm>
            <a:prstGeom prst="rect">
              <a:avLst/>
            </a:prstGeom>
          </p:spPr>
        </p:pic>
      </p:grp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xfrm>
            <a:off x="4314231" y="7756332"/>
            <a:ext cx="3773582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06">
              <a:lnSpc>
                <a:spcPts val="1693"/>
              </a:lnSpc>
            </a:pPr>
            <a:r>
              <a:rPr spc="-33" dirty="0"/>
              <a:t>ČVUT,</a:t>
            </a:r>
            <a:r>
              <a:rPr spc="-61" dirty="0"/>
              <a:t> </a:t>
            </a:r>
            <a:r>
              <a:rPr dirty="0"/>
              <a:t>Fakulta</a:t>
            </a:r>
            <a:r>
              <a:rPr spc="-22" dirty="0"/>
              <a:t> </a:t>
            </a:r>
            <a:r>
              <a:rPr dirty="0"/>
              <a:t>strojní,</a:t>
            </a:r>
            <a:r>
              <a:rPr spc="-39" dirty="0"/>
              <a:t> </a:t>
            </a:r>
            <a:r>
              <a:rPr dirty="0"/>
              <a:t>Ústav</a:t>
            </a:r>
            <a:r>
              <a:rPr spc="-50" dirty="0"/>
              <a:t> </a:t>
            </a:r>
            <a:r>
              <a:rPr dirty="0"/>
              <a:t>strojírenské</a:t>
            </a:r>
            <a:r>
              <a:rPr spc="-17" dirty="0"/>
              <a:t> </a:t>
            </a:r>
            <a:r>
              <a:rPr dirty="0"/>
              <a:t>technologie,</a:t>
            </a:r>
            <a:r>
              <a:rPr spc="-17" dirty="0"/>
              <a:t> </a:t>
            </a:r>
            <a:r>
              <a:rPr dirty="0"/>
              <a:t>skupina</a:t>
            </a:r>
            <a:r>
              <a:rPr spc="-39" dirty="0"/>
              <a:t> </a:t>
            </a:r>
            <a:r>
              <a:rPr spc="-11" dirty="0"/>
              <a:t>svařování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9898ACC9-6D34-B98B-6033-05F657683442}"/>
              </a:ext>
            </a:extLst>
          </p:cNvPr>
          <p:cNvSpPr txBox="1"/>
          <p:nvPr/>
        </p:nvSpPr>
        <p:spPr>
          <a:xfrm>
            <a:off x="8242300" y="6788043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91632" y="795049"/>
            <a:ext cx="7527137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Teplotní</a:t>
            </a:r>
            <a:r>
              <a:rPr sz="3253" i="1" spc="-121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88" dirty="0">
                <a:solidFill>
                  <a:srgbClr val="FF0000"/>
                </a:solidFill>
                <a:latin typeface="Tahoma"/>
                <a:cs typeface="Tahoma"/>
              </a:rPr>
              <a:t>cyklus </a:t>
            </a:r>
            <a:r>
              <a:rPr sz="3253" i="1" dirty="0">
                <a:solidFill>
                  <a:srgbClr val="FF0000"/>
                </a:solidFill>
                <a:latin typeface="Tahoma"/>
                <a:cs typeface="Tahoma"/>
              </a:rPr>
              <a:t>–</a:t>
            </a:r>
            <a:r>
              <a:rPr sz="3253" i="1" spc="-116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72" dirty="0">
                <a:solidFill>
                  <a:srgbClr val="FF0000"/>
                </a:solidFill>
                <a:latin typeface="Tahoma"/>
                <a:cs typeface="Tahoma"/>
              </a:rPr>
              <a:t>pro</a:t>
            </a:r>
            <a:r>
              <a:rPr sz="3253" i="1" spc="-121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05" dirty="0">
                <a:solidFill>
                  <a:srgbClr val="FF0000"/>
                </a:solidFill>
                <a:latin typeface="Tahoma"/>
                <a:cs typeface="Tahoma"/>
              </a:rPr>
              <a:t>jednovrstvý</a:t>
            </a:r>
            <a:r>
              <a:rPr sz="3253" i="1" spc="-132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22" dirty="0">
                <a:solidFill>
                  <a:srgbClr val="FF0000"/>
                </a:solidFill>
                <a:latin typeface="Tahoma"/>
                <a:cs typeface="Tahoma"/>
              </a:rPr>
              <a:t>svar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7047" y="1508793"/>
            <a:ext cx="6607690" cy="5138816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12044">
              <a:spcBef>
                <a:spcPts val="116"/>
              </a:spcBef>
            </a:pPr>
            <a:r>
              <a:rPr sz="2206" i="1" dirty="0">
                <a:latin typeface="Arial"/>
                <a:cs typeface="Arial"/>
              </a:rPr>
              <a:t>Velikost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charakter</a:t>
            </a:r>
            <a:r>
              <a:rPr sz="2206" i="1" spc="-8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změn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je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možné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hodnotit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podle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spc="-55" dirty="0">
                <a:latin typeface="Arial"/>
                <a:cs typeface="Arial"/>
              </a:rPr>
              <a:t>:</a:t>
            </a:r>
            <a:endParaRPr sz="2206" dirty="0">
              <a:latin typeface="Arial"/>
              <a:cs typeface="Arial"/>
            </a:endParaRPr>
          </a:p>
          <a:p>
            <a:pPr>
              <a:spcBef>
                <a:spcPts val="44"/>
              </a:spcBef>
            </a:pPr>
            <a:endParaRPr sz="2261" dirty="0">
              <a:latin typeface="Arial"/>
              <a:cs typeface="Arial"/>
            </a:endParaRPr>
          </a:p>
          <a:p>
            <a:pPr marL="411063" indent="-299719">
              <a:buFont typeface="Wingdings"/>
              <a:buChar char=""/>
              <a:tabLst>
                <a:tab pos="411763" algn="l"/>
              </a:tabLst>
            </a:pPr>
            <a:r>
              <a:rPr sz="2206" i="1" dirty="0">
                <a:latin typeface="Arial"/>
                <a:cs typeface="Arial"/>
              </a:rPr>
              <a:t>nejvyšší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teplota</a:t>
            </a:r>
            <a:r>
              <a:rPr sz="2206" i="1" spc="-22" dirty="0">
                <a:latin typeface="Arial"/>
                <a:cs typeface="Arial"/>
              </a:rPr>
              <a:t> cyklu</a:t>
            </a:r>
            <a:endParaRPr sz="2206" dirty="0">
              <a:latin typeface="Arial"/>
              <a:cs typeface="Arial"/>
            </a:endParaRPr>
          </a:p>
          <a:p>
            <a:pPr marL="419467"/>
            <a:r>
              <a:rPr sz="2206" i="1" dirty="0">
                <a:latin typeface="Arial"/>
                <a:cs typeface="Arial"/>
              </a:rPr>
              <a:t>T</a:t>
            </a:r>
            <a:r>
              <a:rPr sz="2150" i="1" baseline="-21367" dirty="0">
                <a:latin typeface="Arial"/>
                <a:cs typeface="Arial"/>
              </a:rPr>
              <a:t>max</a:t>
            </a:r>
            <a:r>
              <a:rPr sz="2150" i="1" spc="364" baseline="-21367" dirty="0">
                <a:latin typeface="Arial"/>
                <a:cs typeface="Arial"/>
              </a:rPr>
              <a:t> </a:t>
            </a:r>
            <a:r>
              <a:rPr sz="2206" i="1" spc="-22" dirty="0">
                <a:latin typeface="Arial"/>
                <a:cs typeface="Arial"/>
              </a:rPr>
              <a:t>(ºC),</a:t>
            </a:r>
            <a:endParaRPr sz="2206" dirty="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2261" dirty="0">
              <a:latin typeface="Arial"/>
              <a:cs typeface="Arial"/>
            </a:endParaRPr>
          </a:p>
          <a:p>
            <a:pPr marL="419467" marR="3497188" indent="-308122">
              <a:buFont typeface="Wingdings"/>
              <a:buChar char=""/>
              <a:tabLst>
                <a:tab pos="488094" algn="l"/>
                <a:tab pos="488794" algn="l"/>
              </a:tabLst>
            </a:pPr>
            <a:r>
              <a:rPr sz="1985" dirty="0"/>
              <a:t>	</a:t>
            </a:r>
            <a:r>
              <a:rPr sz="2206" i="1" dirty="0">
                <a:latin typeface="Arial"/>
                <a:cs typeface="Arial"/>
              </a:rPr>
              <a:t>doba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výdrže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na</a:t>
            </a:r>
            <a:r>
              <a:rPr sz="2206" i="1" spc="-22" dirty="0">
                <a:latin typeface="Arial"/>
                <a:cs typeface="Arial"/>
              </a:rPr>
              <a:t> dané </a:t>
            </a:r>
            <a:r>
              <a:rPr sz="2206" i="1" dirty="0">
                <a:latin typeface="Arial"/>
                <a:cs typeface="Arial"/>
              </a:rPr>
              <a:t>teplotě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-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spc="-22" dirty="0">
                <a:latin typeface="Arial"/>
                <a:cs typeface="Arial"/>
              </a:rPr>
              <a:t>(s),</a:t>
            </a:r>
            <a:endParaRPr sz="2206" dirty="0">
              <a:latin typeface="Arial"/>
              <a:cs typeface="Arial"/>
            </a:endParaRPr>
          </a:p>
          <a:p>
            <a:pPr marL="411063" indent="-299719">
              <a:spcBef>
                <a:spcPts val="1323"/>
              </a:spcBef>
              <a:buFont typeface="Wingdings"/>
              <a:buChar char=""/>
              <a:tabLst>
                <a:tab pos="411763" algn="l"/>
              </a:tabLst>
            </a:pPr>
            <a:r>
              <a:rPr sz="2206" i="1" dirty="0">
                <a:latin typeface="Arial"/>
                <a:cs typeface="Arial"/>
              </a:rPr>
              <a:t>čas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ohřevu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na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maximální</a:t>
            </a:r>
            <a:endParaRPr sz="2206" dirty="0">
              <a:latin typeface="Arial"/>
              <a:cs typeface="Arial"/>
            </a:endParaRPr>
          </a:p>
          <a:p>
            <a:pPr marL="419467">
              <a:spcBef>
                <a:spcPts val="6"/>
              </a:spcBef>
            </a:pPr>
            <a:r>
              <a:rPr sz="2206" i="1" spc="-11" dirty="0">
                <a:latin typeface="Arial"/>
                <a:cs typeface="Arial"/>
              </a:rPr>
              <a:t>teplotu</a:t>
            </a:r>
            <a:endParaRPr sz="2206" dirty="0">
              <a:latin typeface="Arial"/>
              <a:cs typeface="Arial"/>
            </a:endParaRPr>
          </a:p>
          <a:p>
            <a:pPr>
              <a:spcBef>
                <a:spcPts val="44"/>
              </a:spcBef>
            </a:pPr>
            <a:endParaRPr sz="2261" dirty="0">
              <a:latin typeface="Arial"/>
              <a:cs typeface="Arial"/>
            </a:endParaRPr>
          </a:p>
          <a:p>
            <a:pPr marL="488094" indent="-376750">
              <a:buFont typeface="Wingdings"/>
              <a:buChar char=""/>
              <a:tabLst>
                <a:tab pos="488094" algn="l"/>
                <a:tab pos="488794" algn="l"/>
              </a:tabLst>
            </a:pPr>
            <a:r>
              <a:rPr sz="2206" i="1" dirty="0">
                <a:latin typeface="Arial"/>
                <a:cs typeface="Arial"/>
              </a:rPr>
              <a:t>rychlost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ohřevu</a:t>
            </a:r>
            <a:endParaRPr sz="2206" dirty="0">
              <a:latin typeface="Arial"/>
              <a:cs typeface="Arial"/>
            </a:endParaRPr>
          </a:p>
          <a:p>
            <a:pPr marL="419467"/>
            <a:r>
              <a:rPr sz="2206" i="1" dirty="0">
                <a:latin typeface="Arial"/>
                <a:cs typeface="Arial"/>
              </a:rPr>
              <a:t>w´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(ºC.s</a:t>
            </a:r>
            <a:r>
              <a:rPr sz="2150" i="1" baseline="25641" dirty="0">
                <a:latin typeface="Arial"/>
                <a:cs typeface="Arial"/>
              </a:rPr>
              <a:t>-</a:t>
            </a:r>
            <a:r>
              <a:rPr sz="2150" i="1" spc="-41" baseline="25641" dirty="0">
                <a:latin typeface="Arial"/>
                <a:cs typeface="Arial"/>
              </a:rPr>
              <a:t>1</a:t>
            </a:r>
            <a:r>
              <a:rPr sz="2206" i="1" spc="-28" dirty="0">
                <a:latin typeface="Arial"/>
                <a:cs typeface="Arial"/>
              </a:rPr>
              <a:t>),</a:t>
            </a:r>
            <a:endParaRPr sz="2206" dirty="0">
              <a:latin typeface="Arial"/>
              <a:cs typeface="Arial"/>
            </a:endParaRPr>
          </a:p>
          <a:p>
            <a:pPr marL="341736" marR="3488785" indent="-230391">
              <a:spcBef>
                <a:spcPts val="1329"/>
              </a:spcBef>
              <a:buFont typeface="Wingdings"/>
              <a:buChar char=""/>
              <a:tabLst>
                <a:tab pos="563724" algn="l"/>
                <a:tab pos="564423" algn="l"/>
              </a:tabLst>
            </a:pPr>
            <a:r>
              <a:rPr sz="2206" i="1" dirty="0">
                <a:latin typeface="Arial"/>
                <a:cs typeface="Arial"/>
              </a:rPr>
              <a:t>rychlost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ochlazování</a:t>
            </a:r>
            <a:r>
              <a:rPr sz="2206" i="1" spc="22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w</a:t>
            </a:r>
            <a:r>
              <a:rPr sz="2206" i="1" spc="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(ºC.s</a:t>
            </a:r>
            <a:r>
              <a:rPr sz="2150" i="1" baseline="25641" dirty="0">
                <a:latin typeface="Arial"/>
                <a:cs typeface="Arial"/>
              </a:rPr>
              <a:t>-</a:t>
            </a:r>
            <a:r>
              <a:rPr sz="2150" i="1" spc="-41" baseline="25641" dirty="0">
                <a:latin typeface="Arial"/>
                <a:cs typeface="Arial"/>
              </a:rPr>
              <a:t>1</a:t>
            </a:r>
            <a:r>
              <a:rPr sz="2206" i="1" spc="-28" dirty="0">
                <a:latin typeface="Arial"/>
                <a:cs typeface="Arial"/>
              </a:rPr>
              <a:t>).</a:t>
            </a:r>
            <a:endParaRPr sz="2206" dirty="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31685" y="2505949"/>
            <a:ext cx="5894668" cy="4132684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A71F4207-CA60-C34C-FED9-003D72745140}"/>
              </a:ext>
            </a:extLst>
          </p:cNvPr>
          <p:cNvSpPr txBox="1"/>
          <p:nvPr/>
        </p:nvSpPr>
        <p:spPr>
          <a:xfrm>
            <a:off x="8242300" y="6788043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91632" y="795049"/>
            <a:ext cx="3484513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105" dirty="0">
                <a:solidFill>
                  <a:srgbClr val="FF0000"/>
                </a:solidFill>
                <a:latin typeface="Tahoma"/>
                <a:cs typeface="Tahoma"/>
              </a:rPr>
              <a:t>Svařovací</a:t>
            </a:r>
            <a:r>
              <a:rPr sz="3253" i="1" spc="-83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77" dirty="0">
                <a:solidFill>
                  <a:srgbClr val="FF0000"/>
                </a:solidFill>
                <a:latin typeface="Tahoma"/>
                <a:cs typeface="Tahoma"/>
              </a:rPr>
              <a:t>pochod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7930" y="1761723"/>
            <a:ext cx="3996406" cy="354302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2206" i="1" dirty="0">
                <a:latin typeface="Arial"/>
                <a:cs typeface="Arial"/>
              </a:rPr>
              <a:t>Lze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rozdělit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na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následující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části:</a:t>
            </a:r>
            <a:endParaRPr sz="2206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13300" y="1761723"/>
            <a:ext cx="5034897" cy="354302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2206" i="1" dirty="0">
                <a:latin typeface="Arial"/>
                <a:cs typeface="Arial"/>
              </a:rPr>
              <a:t>ohřev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–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vlastní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svařování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–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chladnutí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SK</a:t>
            </a:r>
            <a:endParaRPr sz="2206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7929" y="2433977"/>
            <a:ext cx="8817022" cy="4334365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338935" indent="-325629">
              <a:spcBef>
                <a:spcPts val="116"/>
              </a:spcBef>
              <a:buAutoNum type="arabicParenR"/>
              <a:tabLst>
                <a:tab pos="339635" algn="l"/>
              </a:tabLst>
            </a:pPr>
            <a:r>
              <a:rPr sz="2206" b="1" i="1" spc="-11" dirty="0">
                <a:latin typeface="Arial"/>
                <a:cs typeface="Arial"/>
              </a:rPr>
              <a:t>Ohřev:</a:t>
            </a:r>
            <a:endParaRPr sz="2206" dirty="0">
              <a:latin typeface="Arial"/>
              <a:cs typeface="Arial"/>
            </a:endParaRPr>
          </a:p>
          <a:p>
            <a:pPr marL="14006" marR="5602">
              <a:lnSpc>
                <a:spcPct val="200000"/>
              </a:lnSpc>
            </a:pPr>
            <a:r>
              <a:rPr sz="2206" i="1" dirty="0">
                <a:latin typeface="Arial"/>
                <a:cs typeface="Arial"/>
              </a:rPr>
              <a:t>lokální,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ohřívá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se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jen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část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základního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materiálu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okolí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svarových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ploch </a:t>
            </a:r>
            <a:r>
              <a:rPr sz="2206" i="1" dirty="0">
                <a:latin typeface="Arial"/>
                <a:cs typeface="Arial"/>
              </a:rPr>
              <a:t>Rychlost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ohřevu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i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šířku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ohřáté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oblasti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ovlivňuje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především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spc="-55" dirty="0">
                <a:latin typeface="Arial"/>
                <a:cs typeface="Arial"/>
              </a:rPr>
              <a:t>:</a:t>
            </a:r>
            <a:endParaRPr sz="2206" dirty="0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2261" dirty="0">
              <a:latin typeface="Arial"/>
              <a:cs typeface="Arial"/>
            </a:endParaRPr>
          </a:p>
          <a:p>
            <a:pPr marL="894955" lvl="1" indent="-377450">
              <a:buFont typeface="Wingdings"/>
              <a:buChar char=""/>
              <a:tabLst>
                <a:tab pos="894255" algn="l"/>
                <a:tab pos="895656" algn="l"/>
              </a:tabLst>
            </a:pPr>
            <a:r>
              <a:rPr sz="2206" i="1" dirty="0">
                <a:latin typeface="Arial"/>
                <a:cs typeface="Arial"/>
              </a:rPr>
              <a:t>druh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materiálu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–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tepelná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vodivost</a:t>
            </a:r>
            <a:endParaRPr sz="2206" dirty="0">
              <a:latin typeface="Arial"/>
              <a:cs typeface="Arial"/>
            </a:endParaRPr>
          </a:p>
          <a:p>
            <a:pPr marL="894955" lvl="1" indent="-377450">
              <a:spcBef>
                <a:spcPts val="1059"/>
              </a:spcBef>
              <a:buFont typeface="Wingdings"/>
              <a:buChar char=""/>
              <a:tabLst>
                <a:tab pos="894255" algn="l"/>
                <a:tab pos="895656" algn="l"/>
              </a:tabLst>
            </a:pPr>
            <a:r>
              <a:rPr sz="2206" i="1" dirty="0">
                <a:latin typeface="Arial"/>
                <a:cs typeface="Arial"/>
              </a:rPr>
              <a:t>způsob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svařování</a:t>
            </a:r>
            <a:endParaRPr sz="2206" dirty="0">
              <a:latin typeface="Arial"/>
              <a:cs typeface="Arial"/>
            </a:endParaRPr>
          </a:p>
          <a:p>
            <a:pPr marL="894955" lvl="1" indent="-377450">
              <a:spcBef>
                <a:spcPts val="1059"/>
              </a:spcBef>
              <a:buFont typeface="Wingdings"/>
              <a:buChar char=""/>
              <a:tabLst>
                <a:tab pos="894255" algn="l"/>
                <a:tab pos="895656" algn="l"/>
              </a:tabLst>
            </a:pPr>
            <a:r>
              <a:rPr sz="2206" i="1" dirty="0">
                <a:latin typeface="Arial"/>
                <a:cs typeface="Arial"/>
              </a:rPr>
              <a:t>mohutnost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tepelného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zdroje</a:t>
            </a:r>
            <a:endParaRPr sz="2206" dirty="0">
              <a:latin typeface="Arial"/>
              <a:cs typeface="Arial"/>
            </a:endParaRPr>
          </a:p>
          <a:p>
            <a:pPr marL="894955" lvl="1" indent="-377450">
              <a:spcBef>
                <a:spcPts val="1059"/>
              </a:spcBef>
              <a:buFont typeface="Wingdings"/>
              <a:buChar char=""/>
              <a:tabLst>
                <a:tab pos="894255" algn="l"/>
                <a:tab pos="895656" algn="l"/>
              </a:tabLst>
            </a:pPr>
            <a:r>
              <a:rPr sz="2206" i="1" dirty="0">
                <a:latin typeface="Arial"/>
                <a:cs typeface="Arial"/>
              </a:rPr>
              <a:t>ztráty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sáláním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–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např.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vedením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okolního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vzduchu</a:t>
            </a:r>
            <a:endParaRPr sz="2206" dirty="0">
              <a:latin typeface="Arial"/>
              <a:cs typeface="Arial"/>
            </a:endParaRPr>
          </a:p>
          <a:p>
            <a:pPr marL="894955" lvl="1" indent="-377450">
              <a:spcBef>
                <a:spcPts val="1064"/>
              </a:spcBef>
              <a:buFont typeface="Wingdings"/>
              <a:buChar char=""/>
              <a:tabLst>
                <a:tab pos="894255" algn="l"/>
                <a:tab pos="895656" algn="l"/>
              </a:tabLst>
            </a:pPr>
            <a:r>
              <a:rPr sz="2206" i="1" spc="-22" dirty="0">
                <a:latin typeface="Arial"/>
                <a:cs typeface="Arial"/>
              </a:rPr>
              <a:t>rozměry,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tvar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členitost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svařence</a:t>
            </a:r>
            <a:endParaRPr sz="2206" dirty="0">
              <a:latin typeface="Arial"/>
              <a:cs typeface="Arial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1AFCA5EF-44E4-10D9-C709-56D400ED832F}"/>
              </a:ext>
            </a:extLst>
          </p:cNvPr>
          <p:cNvSpPr txBox="1"/>
          <p:nvPr/>
        </p:nvSpPr>
        <p:spPr>
          <a:xfrm>
            <a:off x="8242300" y="6788043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91632" y="795049"/>
            <a:ext cx="3484513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105" dirty="0">
                <a:solidFill>
                  <a:srgbClr val="FF0000"/>
                </a:solidFill>
                <a:latin typeface="Tahoma"/>
                <a:cs typeface="Tahoma"/>
              </a:rPr>
              <a:t>Svařovací</a:t>
            </a:r>
            <a:r>
              <a:rPr sz="3253" i="1" spc="-83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77" dirty="0">
                <a:solidFill>
                  <a:srgbClr val="FF0000"/>
                </a:solidFill>
                <a:latin typeface="Tahoma"/>
                <a:cs typeface="Tahoma"/>
              </a:rPr>
              <a:t>pochod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7930" y="1761723"/>
            <a:ext cx="9232979" cy="3799860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2206" b="1" i="1" dirty="0">
                <a:latin typeface="Arial"/>
                <a:cs typeface="Arial"/>
              </a:rPr>
              <a:t>2)</a:t>
            </a:r>
            <a:r>
              <a:rPr sz="2206" b="1" i="1" spc="-33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Vlastní</a:t>
            </a:r>
            <a:r>
              <a:rPr sz="2206" b="1" i="1" spc="-44" dirty="0">
                <a:latin typeface="Arial"/>
                <a:cs typeface="Arial"/>
              </a:rPr>
              <a:t> </a:t>
            </a:r>
            <a:r>
              <a:rPr sz="2206" b="1" i="1" spc="-11" dirty="0">
                <a:latin typeface="Arial"/>
                <a:cs typeface="Arial"/>
              </a:rPr>
              <a:t>svařování</a:t>
            </a:r>
            <a:endParaRPr sz="2206">
              <a:latin typeface="Arial"/>
              <a:cs typeface="Arial"/>
            </a:endParaRPr>
          </a:p>
          <a:p>
            <a:pPr>
              <a:spcBef>
                <a:spcPts val="44"/>
              </a:spcBef>
            </a:pPr>
            <a:endParaRPr sz="2261">
              <a:latin typeface="Arial"/>
              <a:cs typeface="Arial"/>
            </a:endParaRPr>
          </a:p>
          <a:p>
            <a:pPr marL="390055" indent="-376750">
              <a:buFont typeface="Wingdings"/>
              <a:buChar char=""/>
              <a:tabLst>
                <a:tab pos="390055" algn="l"/>
                <a:tab pos="390755" algn="l"/>
              </a:tabLst>
            </a:pPr>
            <a:r>
              <a:rPr sz="2206" i="1" dirty="0">
                <a:latin typeface="Arial"/>
                <a:cs typeface="Arial"/>
              </a:rPr>
              <a:t>probíhá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za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ustálené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teploty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svarové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lázně.</a:t>
            </a:r>
            <a:endParaRPr sz="2206">
              <a:latin typeface="Arial"/>
              <a:cs typeface="Arial"/>
            </a:endParaRPr>
          </a:p>
          <a:p>
            <a:pPr>
              <a:spcBef>
                <a:spcPts val="50"/>
              </a:spcBef>
              <a:buFont typeface="Wingdings"/>
              <a:buChar char=""/>
            </a:pPr>
            <a:endParaRPr sz="2261">
              <a:latin typeface="Arial"/>
              <a:cs typeface="Arial"/>
            </a:endParaRPr>
          </a:p>
          <a:p>
            <a:pPr marL="14006" marR="5602">
              <a:buFont typeface="Wingdings"/>
              <a:buChar char=""/>
              <a:tabLst>
                <a:tab pos="390055" algn="l"/>
                <a:tab pos="390755" algn="l"/>
              </a:tabLst>
            </a:pPr>
            <a:r>
              <a:rPr sz="2206" i="1" dirty="0">
                <a:latin typeface="Arial"/>
                <a:cs typeface="Arial"/>
              </a:rPr>
              <a:t>tekutý</a:t>
            </a:r>
            <a:r>
              <a:rPr sz="2206" i="1" spc="-7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kov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je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ve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styku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se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zplodinami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svařování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(plyny,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spc="-22" dirty="0">
                <a:latin typeface="Arial"/>
                <a:cs typeface="Arial"/>
              </a:rPr>
              <a:t>páry,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struska), </a:t>
            </a:r>
            <a:r>
              <a:rPr sz="2206" i="1" dirty="0">
                <a:latin typeface="Arial"/>
                <a:cs typeface="Arial"/>
              </a:rPr>
              <a:t>dochází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rozpouštění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plynů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ke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vzniku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chemických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reakcí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se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zplodinami, </a:t>
            </a:r>
            <a:r>
              <a:rPr sz="2206" i="1" dirty="0">
                <a:latin typeface="Arial"/>
                <a:cs typeface="Arial"/>
              </a:rPr>
              <a:t>tvoří</a:t>
            </a:r>
            <a:r>
              <a:rPr sz="2206" i="1" spc="-7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se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oxidy,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nitridy</a:t>
            </a:r>
            <a:endParaRPr sz="2206">
              <a:latin typeface="Arial"/>
              <a:cs typeface="Arial"/>
            </a:endParaRPr>
          </a:p>
          <a:p>
            <a:pPr marL="14006"/>
            <a:r>
              <a:rPr sz="2206" i="1" dirty="0">
                <a:latin typeface="Arial"/>
                <a:cs typeface="Arial"/>
              </a:rPr>
              <a:t>–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dochází</a:t>
            </a:r>
            <a:r>
              <a:rPr sz="2206" i="1" spc="-7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ke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snižování</a:t>
            </a:r>
            <a:r>
              <a:rPr sz="2206" i="1" spc="-7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obsahu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některých</a:t>
            </a:r>
            <a:r>
              <a:rPr sz="2206" i="1" spc="-7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přídavných</a:t>
            </a:r>
            <a:r>
              <a:rPr sz="2206" i="1" spc="-77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prvků.</a:t>
            </a:r>
            <a:endParaRPr sz="2206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2261">
              <a:latin typeface="Arial"/>
              <a:cs typeface="Arial"/>
            </a:endParaRPr>
          </a:p>
          <a:p>
            <a:pPr marL="14006" marR="564423">
              <a:buFont typeface="Wingdings"/>
              <a:buChar char=""/>
              <a:tabLst>
                <a:tab pos="390055" algn="l"/>
                <a:tab pos="390755" algn="l"/>
              </a:tabLst>
            </a:pP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oblasti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roztavených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svarových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ploch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se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mísí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přídavný</a:t>
            </a:r>
            <a:r>
              <a:rPr sz="2206" i="1" spc="-7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materiál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se </a:t>
            </a:r>
            <a:r>
              <a:rPr sz="2206" i="1" dirty="0">
                <a:latin typeface="Arial"/>
                <a:cs typeface="Arial"/>
              </a:rPr>
              <a:t>základním</a:t>
            </a:r>
            <a:r>
              <a:rPr sz="2206" i="1" spc="-8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materiálem,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tak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můžeme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doplnit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žádoucí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přísadové</a:t>
            </a:r>
            <a:r>
              <a:rPr sz="2206" i="1" spc="-72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prvky</a:t>
            </a:r>
            <a:endParaRPr sz="2206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FD884A2D-8406-9129-3014-1D681A5FF690}"/>
              </a:ext>
            </a:extLst>
          </p:cNvPr>
          <p:cNvSpPr txBox="1"/>
          <p:nvPr/>
        </p:nvSpPr>
        <p:spPr>
          <a:xfrm>
            <a:off x="8242300" y="6788043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91632" y="795049"/>
            <a:ext cx="3484513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105" dirty="0">
                <a:solidFill>
                  <a:srgbClr val="FF0000"/>
                </a:solidFill>
                <a:latin typeface="Tahoma"/>
                <a:cs typeface="Tahoma"/>
              </a:rPr>
              <a:t>Svařovací</a:t>
            </a:r>
            <a:r>
              <a:rPr sz="3253" i="1" spc="-83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77" dirty="0">
                <a:solidFill>
                  <a:srgbClr val="FF0000"/>
                </a:solidFill>
                <a:latin typeface="Tahoma"/>
                <a:cs typeface="Tahoma"/>
              </a:rPr>
              <a:t>pochod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7930" y="1761723"/>
            <a:ext cx="9227377" cy="4554041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338935" indent="-325629">
              <a:spcBef>
                <a:spcPts val="116"/>
              </a:spcBef>
              <a:buAutoNum type="arabicParenR" startAt="3"/>
              <a:tabLst>
                <a:tab pos="339635" algn="l"/>
              </a:tabLst>
            </a:pPr>
            <a:r>
              <a:rPr sz="2206" b="1" i="1" dirty="0">
                <a:latin typeface="Arial"/>
                <a:cs typeface="Arial"/>
              </a:rPr>
              <a:t>Chladnutí</a:t>
            </a:r>
            <a:r>
              <a:rPr sz="2206" b="1" i="1" spc="-72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svarového</a:t>
            </a:r>
            <a:r>
              <a:rPr sz="2206" b="1" i="1" spc="-61" dirty="0">
                <a:latin typeface="Arial"/>
                <a:cs typeface="Arial"/>
              </a:rPr>
              <a:t> </a:t>
            </a:r>
            <a:r>
              <a:rPr sz="2206" b="1" i="1" spc="-22" dirty="0">
                <a:latin typeface="Arial"/>
                <a:cs typeface="Arial"/>
              </a:rPr>
              <a:t>spoje</a:t>
            </a:r>
            <a:endParaRPr sz="2206">
              <a:latin typeface="Arial"/>
              <a:cs typeface="Arial"/>
            </a:endParaRPr>
          </a:p>
          <a:p>
            <a:pPr>
              <a:spcBef>
                <a:spcPts val="44"/>
              </a:spcBef>
              <a:buFont typeface="Arial"/>
              <a:buAutoNum type="arabicParenR" startAt="3"/>
            </a:pPr>
            <a:endParaRPr sz="2261">
              <a:latin typeface="Arial"/>
              <a:cs typeface="Arial"/>
            </a:endParaRPr>
          </a:p>
          <a:p>
            <a:pPr marL="14006"/>
            <a:r>
              <a:rPr sz="2206" i="1" dirty="0">
                <a:latin typeface="Arial"/>
                <a:cs typeface="Arial"/>
              </a:rPr>
              <a:t>při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chladnutí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probíhá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spc="-55" dirty="0">
                <a:latin typeface="Arial"/>
                <a:cs typeface="Arial"/>
              </a:rPr>
              <a:t>:</a:t>
            </a:r>
            <a:endParaRPr sz="2206">
              <a:latin typeface="Arial"/>
              <a:cs typeface="Arial"/>
            </a:endParaRPr>
          </a:p>
          <a:p>
            <a:pPr marL="894955" lvl="1" indent="-377450">
              <a:spcBef>
                <a:spcPts val="1329"/>
              </a:spcBef>
              <a:buFont typeface="Wingdings"/>
              <a:buChar char=""/>
              <a:tabLst>
                <a:tab pos="894255" algn="l"/>
                <a:tab pos="895656" algn="l"/>
              </a:tabLst>
            </a:pPr>
            <a:r>
              <a:rPr sz="2206" i="1" spc="-11" dirty="0">
                <a:latin typeface="Arial"/>
                <a:cs typeface="Arial"/>
              </a:rPr>
              <a:t>krystalizace</a:t>
            </a:r>
            <a:endParaRPr sz="2206">
              <a:latin typeface="Arial"/>
              <a:cs typeface="Arial"/>
            </a:endParaRPr>
          </a:p>
          <a:p>
            <a:pPr marL="894955" lvl="1" indent="-377450">
              <a:buFont typeface="Wingdings"/>
              <a:buChar char=""/>
              <a:tabLst>
                <a:tab pos="894255" algn="l"/>
                <a:tab pos="895656" algn="l"/>
              </a:tabLst>
            </a:pPr>
            <a:r>
              <a:rPr sz="2206" i="1" dirty="0">
                <a:latin typeface="Arial"/>
                <a:cs typeface="Arial"/>
              </a:rPr>
              <a:t>strukturální</a:t>
            </a:r>
            <a:r>
              <a:rPr sz="2206" i="1" spc="-77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změny</a:t>
            </a:r>
            <a:endParaRPr sz="2206">
              <a:latin typeface="Arial"/>
              <a:cs typeface="Arial"/>
            </a:endParaRPr>
          </a:p>
          <a:p>
            <a:pPr marL="894955" lvl="1" indent="-377450">
              <a:buFont typeface="Wingdings"/>
              <a:buChar char=""/>
              <a:tabLst>
                <a:tab pos="894255" algn="l"/>
                <a:tab pos="895656" algn="l"/>
              </a:tabLst>
            </a:pPr>
            <a:r>
              <a:rPr sz="2206" i="1" dirty="0">
                <a:latin typeface="Arial"/>
                <a:cs typeface="Arial"/>
              </a:rPr>
              <a:t>tuhnutí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roztaveného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materiálu</a:t>
            </a:r>
            <a:endParaRPr sz="2206">
              <a:latin typeface="Arial"/>
              <a:cs typeface="Arial"/>
            </a:endParaRPr>
          </a:p>
          <a:p>
            <a:pPr lvl="1">
              <a:spcBef>
                <a:spcPts val="44"/>
              </a:spcBef>
              <a:buFont typeface="Wingdings"/>
              <a:buChar char=""/>
            </a:pPr>
            <a:endParaRPr sz="2261">
              <a:latin typeface="Arial"/>
              <a:cs typeface="Arial"/>
            </a:endParaRPr>
          </a:p>
          <a:p>
            <a:pPr marL="14006"/>
            <a:r>
              <a:rPr sz="2206" i="1" dirty="0">
                <a:latin typeface="Arial"/>
                <a:cs typeface="Arial"/>
              </a:rPr>
              <a:t>Současně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se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postupně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vylučují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roztaveného</a:t>
            </a:r>
            <a:r>
              <a:rPr sz="2206" i="1" spc="-7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svarového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kovu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rozpuštěné</a:t>
            </a:r>
            <a:endParaRPr sz="2206">
              <a:latin typeface="Arial"/>
              <a:cs typeface="Arial"/>
            </a:endParaRPr>
          </a:p>
          <a:p>
            <a:pPr marL="14006">
              <a:spcBef>
                <a:spcPts val="6"/>
              </a:spcBef>
            </a:pPr>
            <a:r>
              <a:rPr sz="2206" i="1" dirty="0">
                <a:latin typeface="Arial"/>
                <a:cs typeface="Arial"/>
              </a:rPr>
              <a:t>plyny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 struska,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které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spc="-55" dirty="0">
                <a:latin typeface="Arial"/>
                <a:cs typeface="Arial"/>
              </a:rPr>
              <a:t>:</a:t>
            </a:r>
            <a:endParaRPr sz="2206">
              <a:latin typeface="Arial"/>
              <a:cs typeface="Arial"/>
            </a:endParaRPr>
          </a:p>
          <a:p>
            <a:pPr marL="894955" lvl="1" indent="-377450">
              <a:spcBef>
                <a:spcPts val="1059"/>
              </a:spcBef>
              <a:buFont typeface="Wingdings"/>
              <a:buChar char=""/>
              <a:tabLst>
                <a:tab pos="894255" algn="l"/>
                <a:tab pos="895656" algn="l"/>
                <a:tab pos="3802510" algn="l"/>
              </a:tabLst>
            </a:pPr>
            <a:r>
              <a:rPr sz="2206" i="1" dirty="0">
                <a:latin typeface="Arial"/>
                <a:cs typeface="Arial"/>
              </a:rPr>
              <a:t>při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pomalém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chladnutí</a:t>
            </a:r>
            <a:r>
              <a:rPr sz="2206" i="1" dirty="0">
                <a:latin typeface="Arial"/>
                <a:cs typeface="Arial"/>
              </a:rPr>
              <a:t>	-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vystupují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povrchu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lázně</a:t>
            </a:r>
            <a:endParaRPr sz="2206">
              <a:latin typeface="Arial"/>
              <a:cs typeface="Arial"/>
            </a:endParaRPr>
          </a:p>
          <a:p>
            <a:pPr marL="894955" lvl="1" indent="-377450">
              <a:buFont typeface="Wingdings"/>
              <a:buChar char=""/>
              <a:tabLst>
                <a:tab pos="894255" algn="l"/>
                <a:tab pos="895656" algn="l"/>
              </a:tabLst>
            </a:pPr>
            <a:r>
              <a:rPr sz="2206" i="1" dirty="0">
                <a:latin typeface="Arial"/>
                <a:cs typeface="Arial"/>
              </a:rPr>
              <a:t>při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rychlém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chladnutí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-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zůstanou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ve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svaru</a:t>
            </a:r>
            <a:endParaRPr sz="2206">
              <a:latin typeface="Arial"/>
              <a:cs typeface="Arial"/>
            </a:endParaRPr>
          </a:p>
          <a:p>
            <a:pPr marL="2170160">
              <a:spcBef>
                <a:spcPts val="1059"/>
              </a:spcBef>
              <a:tabLst>
                <a:tab pos="3882341" algn="l"/>
              </a:tabLst>
            </a:pPr>
            <a:r>
              <a:rPr sz="2206" i="1" dirty="0">
                <a:latin typeface="Arial"/>
                <a:cs typeface="Arial"/>
              </a:rPr>
              <a:t>jako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plynové</a:t>
            </a:r>
            <a:r>
              <a:rPr sz="2206" i="1" dirty="0">
                <a:latin typeface="Arial"/>
                <a:cs typeface="Arial"/>
              </a:rPr>
              <a:t>	dutiny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(póry)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nebo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struskové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vměstky.</a:t>
            </a:r>
            <a:endParaRPr sz="2206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BDAF9566-99DF-764D-E1F4-01EBD0A47DA4}"/>
              </a:ext>
            </a:extLst>
          </p:cNvPr>
          <p:cNvSpPr txBox="1"/>
          <p:nvPr/>
        </p:nvSpPr>
        <p:spPr>
          <a:xfrm>
            <a:off x="8242300" y="6788043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91632" y="795049"/>
            <a:ext cx="2989427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Teplotní</a:t>
            </a:r>
            <a:r>
              <a:rPr sz="3253" i="1" spc="-83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72" dirty="0">
                <a:solidFill>
                  <a:srgbClr val="FF0000"/>
                </a:solidFill>
                <a:latin typeface="Tahoma"/>
                <a:cs typeface="Tahoma"/>
              </a:rPr>
              <a:t>cyklus</a:t>
            </a:r>
            <a:endParaRPr sz="3253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417802" y="1857883"/>
            <a:ext cx="8347146" cy="4910250"/>
            <a:chOff x="1030224" y="1928826"/>
            <a:chExt cx="7569200" cy="445262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0224" y="1928826"/>
              <a:ext cx="7141464" cy="445216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748790" y="3646169"/>
              <a:ext cx="6280150" cy="862965"/>
            </a:xfrm>
            <a:custGeom>
              <a:avLst/>
              <a:gdLst/>
              <a:ahLst/>
              <a:cxnLst/>
              <a:rect l="l" t="t" r="r" b="b"/>
              <a:pathLst>
                <a:path w="6280150" h="862964">
                  <a:moveTo>
                    <a:pt x="15240" y="72008"/>
                  </a:moveTo>
                  <a:lnTo>
                    <a:pt x="6279895" y="0"/>
                  </a:lnTo>
                </a:path>
                <a:path w="6280150" h="862964">
                  <a:moveTo>
                    <a:pt x="0" y="862964"/>
                  </a:moveTo>
                  <a:lnTo>
                    <a:pt x="6264656" y="790955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6" name="object 16"/>
            <p:cNvSpPr/>
            <p:nvPr/>
          </p:nvSpPr>
          <p:spPr>
            <a:xfrm>
              <a:off x="3708653" y="3646169"/>
              <a:ext cx="4175760" cy="1152525"/>
            </a:xfrm>
            <a:custGeom>
              <a:avLst/>
              <a:gdLst/>
              <a:ahLst/>
              <a:cxnLst/>
              <a:rect l="l" t="t" r="r" b="b"/>
              <a:pathLst>
                <a:path w="4175759" h="1152525">
                  <a:moveTo>
                    <a:pt x="0" y="71627"/>
                  </a:moveTo>
                  <a:lnTo>
                    <a:pt x="0" y="1079753"/>
                  </a:lnTo>
                </a:path>
                <a:path w="4175759" h="1152525">
                  <a:moveTo>
                    <a:pt x="504444" y="790955"/>
                  </a:moveTo>
                  <a:lnTo>
                    <a:pt x="504444" y="1078991"/>
                  </a:lnTo>
                </a:path>
                <a:path w="4175759" h="1152525">
                  <a:moveTo>
                    <a:pt x="729869" y="35051"/>
                  </a:moveTo>
                  <a:lnTo>
                    <a:pt x="702563" y="935100"/>
                  </a:lnTo>
                </a:path>
                <a:path w="4175759" h="1152525">
                  <a:moveTo>
                    <a:pt x="2016252" y="790955"/>
                  </a:moveTo>
                  <a:lnTo>
                    <a:pt x="2016252" y="953007"/>
                  </a:lnTo>
                </a:path>
                <a:path w="4175759" h="1152525">
                  <a:moveTo>
                    <a:pt x="1871472" y="0"/>
                  </a:moveTo>
                  <a:lnTo>
                    <a:pt x="1871472" y="1152143"/>
                  </a:lnTo>
                </a:path>
                <a:path w="4175759" h="1152525">
                  <a:moveTo>
                    <a:pt x="4175760" y="702563"/>
                  </a:moveTo>
                  <a:lnTo>
                    <a:pt x="4175760" y="1151508"/>
                  </a:lnTo>
                </a:path>
              </a:pathLst>
            </a:custGeom>
            <a:ln w="38100">
              <a:solidFill>
                <a:srgbClr val="0066FF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24443" y="3712463"/>
              <a:ext cx="474713" cy="640842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2972109" y="1309070"/>
            <a:ext cx="4340234" cy="284920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764" i="1" spc="-28" dirty="0">
                <a:latin typeface="Arial"/>
                <a:cs typeface="Arial"/>
              </a:rPr>
              <a:t>Teplotní</a:t>
            </a:r>
            <a:r>
              <a:rPr sz="1764" i="1" spc="-72" dirty="0">
                <a:latin typeface="Arial"/>
                <a:cs typeface="Arial"/>
              </a:rPr>
              <a:t> </a:t>
            </a:r>
            <a:r>
              <a:rPr sz="1764" i="1" dirty="0">
                <a:latin typeface="Arial"/>
                <a:cs typeface="Arial"/>
              </a:rPr>
              <a:t>cyklus</a:t>
            </a:r>
            <a:r>
              <a:rPr sz="1764" i="1" spc="-72" dirty="0">
                <a:latin typeface="Arial"/>
                <a:cs typeface="Arial"/>
              </a:rPr>
              <a:t> </a:t>
            </a:r>
            <a:r>
              <a:rPr sz="1764" i="1" dirty="0">
                <a:latin typeface="Arial"/>
                <a:cs typeface="Arial"/>
              </a:rPr>
              <a:t>pro</a:t>
            </a:r>
            <a:r>
              <a:rPr sz="1764" i="1" spc="-61" dirty="0">
                <a:latin typeface="Arial"/>
                <a:cs typeface="Arial"/>
              </a:rPr>
              <a:t> </a:t>
            </a:r>
            <a:r>
              <a:rPr sz="1764" i="1" dirty="0">
                <a:latin typeface="Arial"/>
                <a:cs typeface="Arial"/>
              </a:rPr>
              <a:t>různé</a:t>
            </a:r>
            <a:r>
              <a:rPr sz="1764" i="1" spc="6" dirty="0">
                <a:latin typeface="Arial"/>
                <a:cs typeface="Arial"/>
              </a:rPr>
              <a:t> </a:t>
            </a:r>
            <a:r>
              <a:rPr sz="1764" i="1" dirty="0">
                <a:latin typeface="Arial"/>
                <a:cs typeface="Arial"/>
              </a:rPr>
              <a:t>metody</a:t>
            </a:r>
            <a:r>
              <a:rPr sz="1764" i="1" spc="-39" dirty="0">
                <a:latin typeface="Arial"/>
                <a:cs typeface="Arial"/>
              </a:rPr>
              <a:t> </a:t>
            </a:r>
            <a:r>
              <a:rPr sz="1764" i="1" spc="-11" dirty="0">
                <a:latin typeface="Arial"/>
                <a:cs typeface="Arial"/>
              </a:rPr>
              <a:t>svařování</a:t>
            </a:r>
            <a:endParaRPr sz="1764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54587" y="4174832"/>
            <a:ext cx="628137" cy="421497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647" b="1" spc="-22" dirty="0">
                <a:latin typeface="Arial"/>
                <a:cs typeface="Arial"/>
              </a:rPr>
              <a:t>t8/5</a:t>
            </a:r>
            <a:endParaRPr sz="2647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83581" y="4094023"/>
            <a:ext cx="891575" cy="706706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4335799" y="4982237"/>
            <a:ext cx="4642750" cy="419458"/>
          </a:xfrm>
          <a:custGeom>
            <a:avLst/>
            <a:gdLst/>
            <a:ahLst/>
            <a:cxnLst/>
            <a:rect l="l" t="t" r="r" b="b"/>
            <a:pathLst>
              <a:path w="4210050" h="380364">
                <a:moveTo>
                  <a:pt x="557784" y="207264"/>
                </a:moveTo>
                <a:lnTo>
                  <a:pt x="519684" y="188214"/>
                </a:lnTo>
                <a:lnTo>
                  <a:pt x="443484" y="150114"/>
                </a:lnTo>
                <a:lnTo>
                  <a:pt x="443484" y="188214"/>
                </a:lnTo>
                <a:lnTo>
                  <a:pt x="114300" y="188214"/>
                </a:lnTo>
                <a:lnTo>
                  <a:pt x="114300" y="150114"/>
                </a:lnTo>
                <a:lnTo>
                  <a:pt x="0" y="207264"/>
                </a:lnTo>
                <a:lnTo>
                  <a:pt x="114300" y="264414"/>
                </a:lnTo>
                <a:lnTo>
                  <a:pt x="114300" y="226314"/>
                </a:lnTo>
                <a:lnTo>
                  <a:pt x="443484" y="226314"/>
                </a:lnTo>
                <a:lnTo>
                  <a:pt x="443484" y="264414"/>
                </a:lnTo>
                <a:lnTo>
                  <a:pt x="519684" y="226314"/>
                </a:lnTo>
                <a:lnTo>
                  <a:pt x="557784" y="207264"/>
                </a:lnTo>
                <a:close/>
              </a:path>
              <a:path w="4210050" h="380364">
                <a:moveTo>
                  <a:pt x="2032749" y="98425"/>
                </a:moveTo>
                <a:lnTo>
                  <a:pt x="1973199" y="98425"/>
                </a:lnTo>
                <a:lnTo>
                  <a:pt x="1954136" y="98425"/>
                </a:lnTo>
                <a:lnTo>
                  <a:pt x="1953387" y="136144"/>
                </a:lnTo>
                <a:lnTo>
                  <a:pt x="2032749" y="98425"/>
                </a:lnTo>
                <a:close/>
              </a:path>
              <a:path w="4210050" h="380364">
                <a:moveTo>
                  <a:pt x="2068830" y="81280"/>
                </a:moveTo>
                <a:lnTo>
                  <a:pt x="1955673" y="21844"/>
                </a:lnTo>
                <a:lnTo>
                  <a:pt x="1954911" y="59944"/>
                </a:lnTo>
                <a:lnTo>
                  <a:pt x="882764" y="38112"/>
                </a:lnTo>
                <a:lnTo>
                  <a:pt x="882777" y="37719"/>
                </a:lnTo>
                <a:lnTo>
                  <a:pt x="883539" y="0"/>
                </a:lnTo>
                <a:lnTo>
                  <a:pt x="768096" y="54864"/>
                </a:lnTo>
                <a:lnTo>
                  <a:pt x="881253" y="114300"/>
                </a:lnTo>
                <a:lnTo>
                  <a:pt x="882002" y="76212"/>
                </a:lnTo>
                <a:lnTo>
                  <a:pt x="1954149" y="98044"/>
                </a:lnTo>
                <a:lnTo>
                  <a:pt x="1973199" y="98044"/>
                </a:lnTo>
                <a:lnTo>
                  <a:pt x="2033562" y="98044"/>
                </a:lnTo>
                <a:lnTo>
                  <a:pt x="2068830" y="81280"/>
                </a:lnTo>
                <a:close/>
              </a:path>
              <a:path w="4210050" h="380364">
                <a:moveTo>
                  <a:pt x="4209669" y="323088"/>
                </a:moveTo>
                <a:lnTo>
                  <a:pt x="4171569" y="304038"/>
                </a:lnTo>
                <a:lnTo>
                  <a:pt x="4095369" y="265938"/>
                </a:lnTo>
                <a:lnTo>
                  <a:pt x="4095369" y="304038"/>
                </a:lnTo>
                <a:lnTo>
                  <a:pt x="2039112" y="304038"/>
                </a:lnTo>
                <a:lnTo>
                  <a:pt x="2039112" y="265938"/>
                </a:lnTo>
                <a:lnTo>
                  <a:pt x="1924812" y="323088"/>
                </a:lnTo>
                <a:lnTo>
                  <a:pt x="2039112" y="380238"/>
                </a:lnTo>
                <a:lnTo>
                  <a:pt x="2039112" y="342138"/>
                </a:lnTo>
                <a:lnTo>
                  <a:pt x="4095369" y="342138"/>
                </a:lnTo>
                <a:lnTo>
                  <a:pt x="4095369" y="380238"/>
                </a:lnTo>
                <a:lnTo>
                  <a:pt x="4171569" y="342138"/>
                </a:lnTo>
                <a:lnTo>
                  <a:pt x="4209669" y="323088"/>
                </a:lnTo>
                <a:close/>
              </a:path>
            </a:pathLst>
          </a:custGeom>
          <a:solidFill>
            <a:srgbClr val="0066FF"/>
          </a:solidFill>
        </p:spPr>
        <p:txBody>
          <a:bodyPr wrap="square" lIns="0" tIns="0" rIns="0" bIns="0" rtlCol="0"/>
          <a:lstStyle/>
          <a:p>
            <a:endParaRPr sz="1985"/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xmlns="" id="{0F64E2C8-59EA-85B8-18A6-8F9D87EFDE4C}"/>
              </a:ext>
            </a:extLst>
          </p:cNvPr>
          <p:cNvSpPr txBox="1"/>
          <p:nvPr/>
        </p:nvSpPr>
        <p:spPr>
          <a:xfrm>
            <a:off x="8242300" y="6788043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7807" y="1348722"/>
            <a:ext cx="8657785" cy="4865405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08C0D5BF-5495-DB34-E975-889078836A46}"/>
              </a:ext>
            </a:extLst>
          </p:cNvPr>
          <p:cNvSpPr txBox="1"/>
          <p:nvPr/>
        </p:nvSpPr>
        <p:spPr>
          <a:xfrm>
            <a:off x="8242300" y="6788043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91632" y="814546"/>
            <a:ext cx="5174250" cy="488630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88" i="1" dirty="0">
                <a:solidFill>
                  <a:srgbClr val="FF0000"/>
                </a:solidFill>
                <a:latin typeface="Arial"/>
                <a:cs typeface="Arial"/>
              </a:rPr>
              <a:t>Vliv</a:t>
            </a:r>
            <a:r>
              <a:rPr sz="3088" i="1" spc="-8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088" i="1" dirty="0">
                <a:solidFill>
                  <a:srgbClr val="FF0000"/>
                </a:solidFill>
                <a:latin typeface="Arial"/>
                <a:cs typeface="Arial"/>
              </a:rPr>
              <a:t>teploty</a:t>
            </a:r>
            <a:r>
              <a:rPr sz="3088" i="1" spc="-6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088" i="1" dirty="0">
                <a:solidFill>
                  <a:srgbClr val="FF0000"/>
                </a:solidFill>
                <a:latin typeface="Arial"/>
                <a:cs typeface="Arial"/>
              </a:rPr>
              <a:t>na</a:t>
            </a:r>
            <a:r>
              <a:rPr sz="3088" i="1" spc="-6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088" i="1" dirty="0">
                <a:solidFill>
                  <a:srgbClr val="FF0000"/>
                </a:solidFill>
                <a:latin typeface="Arial"/>
                <a:cs typeface="Arial"/>
              </a:rPr>
              <a:t>velikost</a:t>
            </a:r>
            <a:r>
              <a:rPr sz="3088" i="1" spc="-6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088" i="1" spc="-22" dirty="0">
                <a:solidFill>
                  <a:srgbClr val="FF0000"/>
                </a:solidFill>
                <a:latin typeface="Arial"/>
                <a:cs typeface="Arial"/>
              </a:rPr>
              <a:t>zrna</a:t>
            </a:r>
            <a:endParaRPr sz="3088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10228" y="1906042"/>
            <a:ext cx="9659440" cy="4852128"/>
            <a:chOff x="276962" y="1728400"/>
            <a:chExt cx="8759190" cy="4399915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6962" y="1728400"/>
              <a:ext cx="5576721" cy="439986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52515" y="1772411"/>
              <a:ext cx="3383280" cy="2779776"/>
            </a:xfrm>
            <a:prstGeom prst="rect">
              <a:avLst/>
            </a:prstGeom>
          </p:spPr>
        </p:pic>
      </p:grp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E6B7B6C2-174C-9FA1-55CE-D2A1320AF629}"/>
              </a:ext>
            </a:extLst>
          </p:cNvPr>
          <p:cNvSpPr txBox="1"/>
          <p:nvPr/>
        </p:nvSpPr>
        <p:spPr>
          <a:xfrm>
            <a:off x="8242300" y="6788043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1923" y="260606"/>
            <a:ext cx="2165216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83"/>
              </a:lnSpc>
            </a:pPr>
            <a:r>
              <a:rPr sz="1434" dirty="0">
                <a:latin typeface="Arial"/>
                <a:cs typeface="Arial"/>
              </a:rPr>
              <a:t>FSW</a:t>
            </a:r>
            <a:r>
              <a:rPr sz="1434" spc="-17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–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Friction</a:t>
            </a:r>
            <a:r>
              <a:rPr sz="1434" spc="6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stir</a:t>
            </a:r>
            <a:r>
              <a:rPr sz="1434" spc="-22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welding</a:t>
            </a:r>
            <a:endParaRPr sz="1434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91631" y="795049"/>
            <a:ext cx="6635701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121" dirty="0">
                <a:solidFill>
                  <a:srgbClr val="FF0000"/>
                </a:solidFill>
                <a:latin typeface="Tahoma"/>
                <a:cs typeface="Tahoma"/>
              </a:rPr>
              <a:t>Změna</a:t>
            </a:r>
            <a:r>
              <a:rPr sz="3253" i="1" spc="-72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struktury</a:t>
            </a:r>
            <a:r>
              <a:rPr sz="3253" i="1" spc="-88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svarového</a:t>
            </a:r>
            <a:r>
              <a:rPr sz="3253" i="1" spc="-77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" dirty="0">
                <a:solidFill>
                  <a:srgbClr val="FF0000"/>
                </a:solidFill>
                <a:latin typeface="Tahoma"/>
                <a:cs typeface="Tahoma"/>
              </a:rPr>
              <a:t>spoje</a:t>
            </a:r>
            <a:endParaRPr sz="3253">
              <a:latin typeface="Tahoma"/>
              <a:cs typeface="Tahom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6792" y="3054631"/>
            <a:ext cx="9537594" cy="310076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079500" y="1495425"/>
            <a:ext cx="8753998" cy="140292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2676463" marR="5602" indent="-2663157">
              <a:spcBef>
                <a:spcPts val="110"/>
              </a:spcBef>
            </a:pPr>
            <a:r>
              <a:rPr sz="2647" i="1" dirty="0">
                <a:latin typeface="Arial"/>
                <a:cs typeface="Arial"/>
              </a:rPr>
              <a:t>Změny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mikrostruktury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svaru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od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základního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materiálu až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do </a:t>
            </a:r>
            <a:r>
              <a:rPr sz="2647" i="1" dirty="0">
                <a:latin typeface="Arial"/>
                <a:cs typeface="Arial"/>
              </a:rPr>
              <a:t>oblasti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svaru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u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oceli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spc="-55" dirty="0">
                <a:latin typeface="Arial"/>
                <a:cs typeface="Arial"/>
              </a:rPr>
              <a:t>:</a:t>
            </a:r>
            <a:endParaRPr sz="2647" dirty="0">
              <a:latin typeface="Arial"/>
              <a:cs typeface="Arial"/>
            </a:endParaRPr>
          </a:p>
          <a:p>
            <a:pPr marL="175070">
              <a:spcBef>
                <a:spcPts val="1323"/>
              </a:spcBef>
            </a:pPr>
            <a:r>
              <a:rPr sz="2647" i="1" dirty="0">
                <a:latin typeface="Arial"/>
                <a:cs typeface="Arial"/>
              </a:rPr>
              <a:t>0,1%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C;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1%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Mn;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1%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Si;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17%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Cr;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0,4% Ni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(Zvětšení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54x).</a:t>
            </a:r>
            <a:endParaRPr sz="2647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18666" y="6296349"/>
            <a:ext cx="2175020" cy="353594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206" i="1" dirty="0">
                <a:latin typeface="Arial"/>
                <a:cs typeface="Arial"/>
              </a:rPr>
              <a:t>Základní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materiál</a:t>
            </a:r>
            <a:endParaRPr sz="2206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00070" y="6296349"/>
            <a:ext cx="630938" cy="353594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206" i="1" spc="-28" dirty="0">
                <a:latin typeface="Arial"/>
                <a:cs typeface="Arial"/>
              </a:rPr>
              <a:t>TOO</a:t>
            </a:r>
            <a:endParaRPr sz="2206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90095" y="6296349"/>
            <a:ext cx="1551785" cy="353594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206" i="1" dirty="0">
                <a:latin typeface="Arial"/>
                <a:cs typeface="Arial"/>
              </a:rPr>
              <a:t>Svarový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kov</a:t>
            </a:r>
            <a:endParaRPr sz="2206">
              <a:latin typeface="Arial"/>
              <a:cs typeface="Arial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94F3BECB-191C-C557-1BC9-8A3B6DFBAE46}"/>
              </a:ext>
            </a:extLst>
          </p:cNvPr>
          <p:cNvSpPr txBox="1"/>
          <p:nvPr/>
        </p:nvSpPr>
        <p:spPr>
          <a:xfrm>
            <a:off x="8242300" y="6788043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91632" y="795049"/>
            <a:ext cx="2562266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94" dirty="0">
                <a:solidFill>
                  <a:srgbClr val="FF0000"/>
                </a:solidFill>
                <a:latin typeface="Tahoma"/>
                <a:cs typeface="Tahoma"/>
              </a:rPr>
              <a:t>Velikost</a:t>
            </a: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72" dirty="0">
                <a:solidFill>
                  <a:srgbClr val="FF0000"/>
                </a:solidFill>
                <a:latin typeface="Tahoma"/>
                <a:cs typeface="Tahoma"/>
              </a:rPr>
              <a:t>TOO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41500" y="1638329"/>
            <a:ext cx="2724727" cy="354302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2206" i="1" dirty="0">
                <a:latin typeface="Arial"/>
                <a:cs typeface="Arial"/>
              </a:rPr>
              <a:t>Plamenové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svařování</a:t>
            </a:r>
            <a:endParaRPr sz="2206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26657" y="1638329"/>
            <a:ext cx="683458" cy="354302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2206" i="1" spc="-28" dirty="0">
                <a:latin typeface="Arial"/>
                <a:cs typeface="Arial"/>
              </a:rPr>
              <a:t>MMA</a:t>
            </a:r>
            <a:endParaRPr sz="2206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064" y="2258812"/>
            <a:ext cx="9621240" cy="427736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F4802976-C740-70C8-F87A-6BC7F5F7F75E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[1], citace [2]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91632" y="795049"/>
            <a:ext cx="7201514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Teplotní</a:t>
            </a:r>
            <a:r>
              <a:rPr sz="3253" i="1" spc="-143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88" dirty="0">
                <a:solidFill>
                  <a:srgbClr val="FF0000"/>
                </a:solidFill>
                <a:latin typeface="Tahoma"/>
                <a:cs typeface="Tahoma"/>
              </a:rPr>
              <a:t>cyklus</a:t>
            </a: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dirty="0">
                <a:solidFill>
                  <a:srgbClr val="FF0000"/>
                </a:solidFill>
                <a:latin typeface="Tahoma"/>
                <a:cs typeface="Tahoma"/>
              </a:rPr>
              <a:t>–</a:t>
            </a:r>
            <a:r>
              <a:rPr sz="3253" i="1" spc="-138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72" dirty="0">
                <a:solidFill>
                  <a:srgbClr val="FF0000"/>
                </a:solidFill>
                <a:latin typeface="Tahoma"/>
                <a:cs typeface="Tahoma"/>
              </a:rPr>
              <a:t>pro</a:t>
            </a:r>
            <a:r>
              <a:rPr sz="3253" i="1" spc="-143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88" dirty="0">
                <a:solidFill>
                  <a:srgbClr val="FF0000"/>
                </a:solidFill>
                <a:latin typeface="Tahoma"/>
                <a:cs typeface="Tahoma"/>
              </a:rPr>
              <a:t>vícevrstvý</a:t>
            </a:r>
            <a:r>
              <a:rPr sz="3253" i="1" spc="-132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22" dirty="0">
                <a:solidFill>
                  <a:srgbClr val="FF0000"/>
                </a:solidFill>
                <a:latin typeface="Tahoma"/>
                <a:cs typeface="Tahoma"/>
              </a:rPr>
              <a:t>svar</a:t>
            </a:r>
            <a:endParaRPr sz="3253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04800" y="1360014"/>
            <a:ext cx="9887895" cy="5433106"/>
            <a:chOff x="0" y="1233261"/>
            <a:chExt cx="8966352" cy="4926746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412747"/>
              <a:ext cx="5219700" cy="474726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13097" y="1233261"/>
              <a:ext cx="3953255" cy="201625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446838" y="3247411"/>
            <a:ext cx="4941762" cy="845846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i="1" dirty="0">
                <a:latin typeface="Arial"/>
                <a:cs typeface="Arial"/>
              </a:rPr>
              <a:t>1,</a:t>
            </a:r>
            <a:r>
              <a:rPr i="1" spc="-33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2,</a:t>
            </a:r>
            <a:r>
              <a:rPr i="1" spc="-17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3</a:t>
            </a:r>
            <a:r>
              <a:rPr i="1" spc="-17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–</a:t>
            </a:r>
            <a:r>
              <a:rPr i="1" spc="-11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první</a:t>
            </a:r>
            <a:r>
              <a:rPr i="1" spc="-5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až</a:t>
            </a:r>
            <a:r>
              <a:rPr i="1" spc="-22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třetí</a:t>
            </a:r>
            <a:r>
              <a:rPr i="1" spc="-28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vrstva</a:t>
            </a:r>
            <a:r>
              <a:rPr i="1" spc="-50" dirty="0">
                <a:latin typeface="Arial"/>
                <a:cs typeface="Arial"/>
              </a:rPr>
              <a:t> </a:t>
            </a:r>
            <a:r>
              <a:rPr i="1" spc="-55" dirty="0">
                <a:latin typeface="Arial"/>
                <a:cs typeface="Arial"/>
              </a:rPr>
              <a:t>–</a:t>
            </a:r>
            <a:endParaRPr dirty="0">
              <a:latin typeface="Arial"/>
              <a:cs typeface="Arial"/>
            </a:endParaRPr>
          </a:p>
          <a:p>
            <a:pPr marL="14006">
              <a:spcBef>
                <a:spcPts val="6"/>
              </a:spcBef>
            </a:pPr>
            <a:r>
              <a:rPr i="1" dirty="0">
                <a:latin typeface="Arial"/>
                <a:cs typeface="Arial"/>
              </a:rPr>
              <a:t>jemnozrnná</a:t>
            </a:r>
            <a:r>
              <a:rPr i="1" spc="-88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překrystalizační</a:t>
            </a:r>
            <a:r>
              <a:rPr i="1" spc="-94" dirty="0">
                <a:latin typeface="Arial"/>
                <a:cs typeface="Arial"/>
              </a:rPr>
              <a:t> </a:t>
            </a:r>
            <a:r>
              <a:rPr i="1" spc="-11" dirty="0">
                <a:latin typeface="Arial"/>
                <a:cs typeface="Arial"/>
              </a:rPr>
              <a:t>struktura</a:t>
            </a:r>
            <a:endParaRPr dirty="0">
              <a:latin typeface="Arial"/>
              <a:cs typeface="Arial"/>
            </a:endParaRPr>
          </a:p>
          <a:p>
            <a:pPr marL="14006" marR="5602"/>
            <a:r>
              <a:rPr i="1" dirty="0">
                <a:latin typeface="Arial"/>
                <a:cs typeface="Arial"/>
              </a:rPr>
              <a:t>4</a:t>
            </a:r>
            <a:r>
              <a:rPr i="1" spc="-22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–</a:t>
            </a:r>
            <a:r>
              <a:rPr i="1" spc="-17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čtvrtá</a:t>
            </a:r>
            <a:r>
              <a:rPr i="1" spc="-5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(krycí)</a:t>
            </a:r>
            <a:r>
              <a:rPr i="1" spc="-5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vrstva</a:t>
            </a:r>
            <a:r>
              <a:rPr i="1" spc="-28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–</a:t>
            </a:r>
            <a:r>
              <a:rPr i="1" spc="-6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licí </a:t>
            </a:r>
            <a:r>
              <a:rPr i="1" spc="-11" dirty="0">
                <a:latin typeface="Arial"/>
                <a:cs typeface="Arial"/>
              </a:rPr>
              <a:t>dendritická struktura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77568" y="4295015"/>
            <a:ext cx="3573025" cy="1432350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6088778" y="5745515"/>
            <a:ext cx="4029318" cy="845846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3305" marR="5602" indent="2101" algn="ctr">
              <a:spcBef>
                <a:spcPts val="116"/>
              </a:spcBef>
            </a:pPr>
            <a:r>
              <a:rPr i="1" dirty="0">
                <a:latin typeface="Arial"/>
                <a:cs typeface="Arial"/>
              </a:rPr>
              <a:t>Makrostruktura</a:t>
            </a:r>
            <a:r>
              <a:rPr i="1" spc="-105" dirty="0">
                <a:latin typeface="Arial"/>
                <a:cs typeface="Arial"/>
              </a:rPr>
              <a:t> </a:t>
            </a:r>
            <a:r>
              <a:rPr i="1" spc="-11" dirty="0">
                <a:latin typeface="Arial"/>
                <a:cs typeface="Arial"/>
              </a:rPr>
              <a:t>průřezu </a:t>
            </a:r>
            <a:r>
              <a:rPr i="1" dirty="0">
                <a:latin typeface="Arial"/>
                <a:cs typeface="Arial"/>
              </a:rPr>
              <a:t>vícevrstvého</a:t>
            </a:r>
            <a:r>
              <a:rPr i="1" spc="-77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obloukového</a:t>
            </a:r>
            <a:r>
              <a:rPr i="1" spc="-55" dirty="0">
                <a:latin typeface="Arial"/>
                <a:cs typeface="Arial"/>
              </a:rPr>
              <a:t> </a:t>
            </a:r>
            <a:r>
              <a:rPr i="1" spc="-11" dirty="0">
                <a:latin typeface="Arial"/>
                <a:cs typeface="Arial"/>
              </a:rPr>
              <a:t>svaru </a:t>
            </a:r>
            <a:r>
              <a:rPr i="1" dirty="0">
                <a:latin typeface="Arial"/>
                <a:cs typeface="Arial"/>
              </a:rPr>
              <a:t>obalenou</a:t>
            </a:r>
            <a:r>
              <a:rPr i="1" spc="-61" dirty="0">
                <a:latin typeface="Arial"/>
                <a:cs typeface="Arial"/>
              </a:rPr>
              <a:t> </a:t>
            </a:r>
            <a:r>
              <a:rPr i="1" spc="-11" dirty="0">
                <a:latin typeface="Arial"/>
                <a:cs typeface="Arial"/>
              </a:rPr>
              <a:t>elektrodou</a:t>
            </a:r>
            <a:endParaRPr dirty="0">
              <a:latin typeface="Arial"/>
              <a:cs typeface="Arial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xmlns="" id="{67802CC1-BC7A-555B-44D8-0A8CAAB31C8B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[1], citace [2]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91632" y="795049"/>
            <a:ext cx="7576855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  <a:tabLst>
                <a:tab pos="3212875" algn="l"/>
              </a:tabLst>
            </a:pP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Teplotní</a:t>
            </a:r>
            <a:r>
              <a:rPr sz="3253" i="1" spc="-83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" dirty="0">
                <a:solidFill>
                  <a:srgbClr val="FF0000"/>
                </a:solidFill>
                <a:latin typeface="Tahoma"/>
                <a:cs typeface="Tahoma"/>
              </a:rPr>
              <a:t>cyklus</a:t>
            </a:r>
            <a:r>
              <a:rPr sz="3253" i="1" dirty="0">
                <a:solidFill>
                  <a:srgbClr val="FF0000"/>
                </a:solidFill>
                <a:latin typeface="Tahoma"/>
                <a:cs typeface="Tahoma"/>
              </a:rPr>
              <a:t>	-</a:t>
            </a:r>
            <a:r>
              <a:rPr sz="3253" i="1" spc="-10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dirty="0">
                <a:solidFill>
                  <a:srgbClr val="FF0000"/>
                </a:solidFill>
                <a:latin typeface="Tahoma"/>
                <a:cs typeface="Tahoma"/>
              </a:rPr>
              <a:t>u</a:t>
            </a:r>
            <a:r>
              <a:rPr sz="3253" i="1" spc="-126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05" dirty="0">
                <a:solidFill>
                  <a:srgbClr val="FF0000"/>
                </a:solidFill>
                <a:latin typeface="Tahoma"/>
                <a:cs typeface="Tahoma"/>
              </a:rPr>
              <a:t>vícevrstvého</a:t>
            </a:r>
            <a:r>
              <a:rPr sz="3253" i="1" spc="-88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50" dirty="0">
                <a:solidFill>
                  <a:srgbClr val="FF0000"/>
                </a:solidFill>
                <a:latin typeface="Tahoma"/>
                <a:cs typeface="Tahoma"/>
              </a:rPr>
              <a:t>svaru</a:t>
            </a:r>
            <a:endParaRPr sz="3253">
              <a:latin typeface="Tahoma"/>
              <a:cs typeface="Tahom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995" y="1312579"/>
            <a:ext cx="6067085" cy="2760254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7115882" y="1626951"/>
            <a:ext cx="2373895" cy="556404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764" i="1" dirty="0">
                <a:latin typeface="Arial"/>
                <a:cs typeface="Arial"/>
              </a:rPr>
              <a:t>Průběh</a:t>
            </a:r>
            <a:r>
              <a:rPr sz="1764" i="1" spc="-72" dirty="0">
                <a:latin typeface="Arial"/>
                <a:cs typeface="Arial"/>
              </a:rPr>
              <a:t> </a:t>
            </a:r>
            <a:r>
              <a:rPr sz="1764" i="1" dirty="0">
                <a:latin typeface="Arial"/>
                <a:cs typeface="Arial"/>
              </a:rPr>
              <a:t>teplotního</a:t>
            </a:r>
            <a:r>
              <a:rPr sz="1764" i="1" spc="-61" dirty="0">
                <a:latin typeface="Arial"/>
                <a:cs typeface="Arial"/>
              </a:rPr>
              <a:t> </a:t>
            </a:r>
            <a:r>
              <a:rPr sz="1764" i="1" spc="-11" dirty="0">
                <a:latin typeface="Arial"/>
                <a:cs typeface="Arial"/>
              </a:rPr>
              <a:t>cyklu</a:t>
            </a:r>
            <a:endParaRPr sz="1764">
              <a:latin typeface="Arial"/>
              <a:cs typeface="Arial"/>
            </a:endParaRPr>
          </a:p>
          <a:p>
            <a:pPr marL="14006"/>
            <a:r>
              <a:rPr sz="1764" i="1" dirty="0">
                <a:latin typeface="Arial"/>
                <a:cs typeface="Arial"/>
              </a:rPr>
              <a:t>u</a:t>
            </a:r>
            <a:r>
              <a:rPr sz="1764" i="1" spc="-66" dirty="0">
                <a:latin typeface="Arial"/>
                <a:cs typeface="Arial"/>
              </a:rPr>
              <a:t> </a:t>
            </a:r>
            <a:r>
              <a:rPr sz="1764" i="1" dirty="0">
                <a:latin typeface="Arial"/>
                <a:cs typeface="Arial"/>
              </a:rPr>
              <a:t>čtyřvrstvého</a:t>
            </a:r>
            <a:r>
              <a:rPr sz="1764" i="1" spc="-33" dirty="0">
                <a:latin typeface="Arial"/>
                <a:cs typeface="Arial"/>
              </a:rPr>
              <a:t> </a:t>
            </a:r>
            <a:r>
              <a:rPr sz="1764" i="1" spc="-22" dirty="0">
                <a:latin typeface="Arial"/>
                <a:cs typeface="Arial"/>
              </a:rPr>
              <a:t>svaru</a:t>
            </a:r>
            <a:endParaRPr sz="1764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89426" y="4427446"/>
            <a:ext cx="9968256" cy="1535679"/>
            <a:chOff x="33270" y="4357115"/>
            <a:chExt cx="9039225" cy="1392555"/>
          </a:xfrm>
        </p:grpSpPr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270" y="4585715"/>
              <a:ext cx="2262414" cy="116351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27148" y="4500371"/>
              <a:ext cx="4602480" cy="120091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54543" y="4357115"/>
              <a:ext cx="2117828" cy="1230552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270042" y="6030673"/>
            <a:ext cx="9952746" cy="25965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1113" marR="5602" indent="1588">
              <a:spcBef>
                <a:spcPts val="105"/>
              </a:spcBef>
            </a:pPr>
            <a:r>
              <a:rPr sz="1600" i="1" dirty="0">
                <a:latin typeface="Arial"/>
                <a:cs typeface="Arial"/>
              </a:rPr>
              <a:t>Makrostruktura</a:t>
            </a:r>
            <a:r>
              <a:rPr sz="1600" i="1" spc="-28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tvorby</a:t>
            </a:r>
            <a:r>
              <a:rPr sz="1600" i="1" spc="-66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čerstvého</a:t>
            </a:r>
            <a:r>
              <a:rPr sz="1600" i="1" spc="-83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svaru</a:t>
            </a:r>
            <a:r>
              <a:rPr sz="1600" i="1" spc="-72" dirty="0">
                <a:latin typeface="Arial"/>
                <a:cs typeface="Arial"/>
              </a:rPr>
              <a:t> </a:t>
            </a:r>
            <a:r>
              <a:rPr sz="1600" i="1" spc="-11" dirty="0">
                <a:latin typeface="Arial"/>
                <a:cs typeface="Arial"/>
              </a:rPr>
              <a:t>vytvořeného</a:t>
            </a:r>
            <a:r>
              <a:rPr sz="1600" i="1" spc="-77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svařováním</a:t>
            </a:r>
            <a:r>
              <a:rPr sz="1600" i="1" spc="-66" dirty="0">
                <a:latin typeface="Arial"/>
                <a:cs typeface="Arial"/>
              </a:rPr>
              <a:t> </a:t>
            </a:r>
            <a:r>
              <a:rPr sz="1600" i="1" spc="-11" dirty="0">
                <a:latin typeface="Arial"/>
                <a:cs typeface="Arial"/>
              </a:rPr>
              <a:t>elektrickým </a:t>
            </a:r>
            <a:r>
              <a:rPr sz="1600" i="1" dirty="0">
                <a:latin typeface="Arial"/>
                <a:cs typeface="Arial"/>
              </a:rPr>
              <a:t>obloukem</a:t>
            </a:r>
            <a:r>
              <a:rPr sz="1600" i="1" spc="-10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obalenou</a:t>
            </a:r>
            <a:r>
              <a:rPr sz="1600" i="1" spc="-116" dirty="0">
                <a:latin typeface="Arial"/>
                <a:cs typeface="Arial"/>
              </a:rPr>
              <a:t> </a:t>
            </a:r>
            <a:r>
              <a:rPr sz="1600" i="1" spc="-11" dirty="0">
                <a:latin typeface="Arial"/>
                <a:cs typeface="Arial"/>
              </a:rPr>
              <a:t>elektrodou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xmlns="" id="{3BC66ECB-4BED-2AD9-201F-A1CBD1149224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/>
          <p:nvPr/>
        </p:nvSpPr>
        <p:spPr>
          <a:xfrm>
            <a:off x="391631" y="814546"/>
            <a:ext cx="9440958" cy="2581638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88" b="1" i="1" dirty="0">
                <a:solidFill>
                  <a:srgbClr val="FF0000"/>
                </a:solidFill>
                <a:latin typeface="Arial"/>
                <a:cs typeface="Arial"/>
              </a:rPr>
              <a:t>Vliv</a:t>
            </a:r>
            <a:r>
              <a:rPr sz="3088" b="1" i="1" spc="-1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088" b="1" i="1" dirty="0">
                <a:solidFill>
                  <a:srgbClr val="FF0000"/>
                </a:solidFill>
                <a:latin typeface="Arial"/>
                <a:cs typeface="Arial"/>
              </a:rPr>
              <a:t>metody</a:t>
            </a:r>
            <a:r>
              <a:rPr sz="3088" b="1" i="1" spc="-72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088" b="1" i="1" spc="-11" dirty="0">
                <a:solidFill>
                  <a:srgbClr val="FF0000"/>
                </a:solidFill>
                <a:latin typeface="Arial"/>
                <a:cs typeface="Arial"/>
              </a:rPr>
              <a:t>svařování</a:t>
            </a:r>
            <a:endParaRPr sz="3088" dirty="0">
              <a:latin typeface="Arial"/>
              <a:cs typeface="Arial"/>
            </a:endParaRPr>
          </a:p>
          <a:p>
            <a:pPr>
              <a:spcBef>
                <a:spcPts val="17"/>
              </a:spcBef>
            </a:pPr>
            <a:endParaRPr sz="3253" dirty="0">
              <a:latin typeface="Arial"/>
              <a:cs typeface="Arial"/>
            </a:endParaRPr>
          </a:p>
          <a:p>
            <a:pPr marL="485993" algn="just"/>
            <a:r>
              <a:rPr sz="2647" b="1" i="1" dirty="0">
                <a:latin typeface="Arial"/>
                <a:cs typeface="Arial"/>
              </a:rPr>
              <a:t>Tepelný</a:t>
            </a:r>
            <a:r>
              <a:rPr sz="2647" b="1" i="1" spc="-50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příkon</a:t>
            </a:r>
            <a:r>
              <a:rPr sz="2647" b="1" i="1" spc="-50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při</a:t>
            </a:r>
            <a:r>
              <a:rPr sz="2647" b="1" i="1" spc="-55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svařování</a:t>
            </a:r>
            <a:r>
              <a:rPr sz="2647" b="1" i="1" spc="-22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elektrickým</a:t>
            </a:r>
            <a:r>
              <a:rPr sz="2647" b="1" i="1" spc="-33" dirty="0">
                <a:latin typeface="Arial"/>
                <a:cs typeface="Arial"/>
              </a:rPr>
              <a:t> </a:t>
            </a:r>
            <a:r>
              <a:rPr sz="2647" b="1" i="1" spc="-11" dirty="0">
                <a:latin typeface="Arial"/>
                <a:cs typeface="Arial"/>
              </a:rPr>
              <a:t>obloukem</a:t>
            </a:r>
            <a:endParaRPr sz="2647" dirty="0">
              <a:latin typeface="Arial"/>
              <a:cs typeface="Arial"/>
            </a:endParaRPr>
          </a:p>
          <a:p>
            <a:pPr marL="485993" marR="5602" algn="just">
              <a:spcBef>
                <a:spcPts val="1329"/>
              </a:spcBef>
            </a:pPr>
            <a:r>
              <a:rPr sz="2206" i="1" dirty="0">
                <a:latin typeface="Arial"/>
                <a:cs typeface="Arial"/>
              </a:rPr>
              <a:t>tepelný</a:t>
            </a:r>
            <a:r>
              <a:rPr sz="2206" i="1" spc="51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příkon</a:t>
            </a:r>
            <a:r>
              <a:rPr sz="2206" i="1" spc="52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dodávaný</a:t>
            </a:r>
            <a:r>
              <a:rPr sz="2206" i="1" spc="52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do</a:t>
            </a:r>
            <a:r>
              <a:rPr sz="2206" i="1" spc="51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svarové</a:t>
            </a:r>
            <a:r>
              <a:rPr sz="2206" i="1" spc="52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lázně</a:t>
            </a:r>
            <a:r>
              <a:rPr sz="2206" i="1" spc="51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(Q)</a:t>
            </a:r>
            <a:r>
              <a:rPr sz="2206" i="1" spc="52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je</a:t>
            </a:r>
            <a:r>
              <a:rPr sz="2206" i="1" spc="51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důležitý</a:t>
            </a:r>
            <a:r>
              <a:rPr sz="2206" i="1" spc="513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parametr, </a:t>
            </a:r>
            <a:r>
              <a:rPr sz="2206" i="1" dirty="0">
                <a:latin typeface="Arial"/>
                <a:cs typeface="Arial"/>
              </a:rPr>
              <a:t>ovlivňující</a:t>
            </a:r>
            <a:r>
              <a:rPr sz="2206" i="1" spc="31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vlastnosti</a:t>
            </a:r>
            <a:r>
              <a:rPr sz="2206" i="1" spc="33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svarového</a:t>
            </a:r>
            <a:r>
              <a:rPr sz="2206" i="1" spc="33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spoje</a:t>
            </a:r>
            <a:r>
              <a:rPr sz="2206" i="1" spc="32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(zejména</a:t>
            </a:r>
            <a:r>
              <a:rPr sz="2206" i="1" spc="33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u</a:t>
            </a:r>
            <a:r>
              <a:rPr sz="2206" i="1" spc="33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obtížně</a:t>
            </a:r>
            <a:r>
              <a:rPr sz="2206" i="1" spc="325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svařitelných </a:t>
            </a:r>
            <a:r>
              <a:rPr sz="2206" i="1" dirty="0">
                <a:latin typeface="Arial"/>
                <a:cs typeface="Arial"/>
              </a:rPr>
              <a:t>materiálů)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jeho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velikost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lze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spočítat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následujícího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vztahu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spc="-55" dirty="0">
                <a:latin typeface="Arial"/>
                <a:cs typeface="Arial"/>
              </a:rPr>
              <a:t>:</a:t>
            </a:r>
            <a:endParaRPr sz="2206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64110" y="4019754"/>
            <a:ext cx="1401928" cy="444322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2800" i="1" spc="-11" dirty="0">
                <a:latin typeface="Arial"/>
                <a:cs typeface="Arial"/>
              </a:rPr>
              <a:t>[kJ/mm]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4947" y="4773964"/>
            <a:ext cx="4999884" cy="186080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400" i="1" spc="-22" dirty="0">
                <a:latin typeface="Arial"/>
                <a:cs typeface="Arial"/>
              </a:rPr>
              <a:t>Kde:</a:t>
            </a:r>
            <a:endParaRPr sz="2400" dirty="0">
              <a:latin typeface="Arial"/>
              <a:cs typeface="Arial"/>
            </a:endParaRPr>
          </a:p>
          <a:p>
            <a:pPr marL="14006" marR="5602">
              <a:tabLst>
                <a:tab pos="387254" algn="l"/>
              </a:tabLst>
            </a:pPr>
            <a:r>
              <a:rPr sz="2400" i="1" spc="-55" dirty="0">
                <a:latin typeface="Arial"/>
                <a:cs typeface="Arial"/>
              </a:rPr>
              <a:t>η</a:t>
            </a:r>
            <a:r>
              <a:rPr sz="2400" i="1" dirty="0">
                <a:latin typeface="Arial"/>
                <a:cs typeface="Arial"/>
              </a:rPr>
              <a:t>	-</a:t>
            </a:r>
            <a:r>
              <a:rPr sz="2400" i="1" spc="-22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účinnost</a:t>
            </a:r>
            <a:r>
              <a:rPr sz="2400" i="1" spc="-6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metody</a:t>
            </a:r>
            <a:r>
              <a:rPr sz="2400" i="1" spc="-11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svařování</a:t>
            </a:r>
            <a:r>
              <a:rPr sz="2400" i="1" spc="-11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[-</a:t>
            </a:r>
            <a:r>
              <a:rPr sz="2400" i="1" spc="-55" dirty="0">
                <a:latin typeface="Arial"/>
                <a:cs typeface="Arial"/>
              </a:rPr>
              <a:t>] </a:t>
            </a:r>
            <a:r>
              <a:rPr sz="2400" i="1" dirty="0">
                <a:latin typeface="Arial"/>
                <a:cs typeface="Arial"/>
              </a:rPr>
              <a:t>U</a:t>
            </a:r>
            <a:r>
              <a:rPr sz="2400" i="1" spc="-22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-</a:t>
            </a:r>
            <a:r>
              <a:rPr sz="2400" i="1" spc="-28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napětí</a:t>
            </a:r>
            <a:r>
              <a:rPr sz="2400" i="1" spc="-17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na</a:t>
            </a:r>
            <a:r>
              <a:rPr sz="2400" i="1" spc="-28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oblouku</a:t>
            </a:r>
            <a:r>
              <a:rPr sz="2400" i="1" spc="11" dirty="0">
                <a:latin typeface="Arial"/>
                <a:cs typeface="Arial"/>
              </a:rPr>
              <a:t> </a:t>
            </a:r>
            <a:r>
              <a:rPr sz="2400" i="1" spc="-28" dirty="0">
                <a:latin typeface="Arial"/>
                <a:cs typeface="Arial"/>
              </a:rPr>
              <a:t>[V]</a:t>
            </a:r>
            <a:endParaRPr sz="2400" dirty="0">
              <a:latin typeface="Arial"/>
              <a:cs typeface="Arial"/>
            </a:endParaRPr>
          </a:p>
          <a:p>
            <a:pPr marL="106442">
              <a:tabLst>
                <a:tab pos="387254" algn="l"/>
              </a:tabLst>
            </a:pPr>
            <a:r>
              <a:rPr sz="2400" i="1" spc="-55" dirty="0">
                <a:latin typeface="Arial"/>
                <a:cs typeface="Arial"/>
              </a:rPr>
              <a:t>I</a:t>
            </a:r>
            <a:r>
              <a:rPr sz="2400" i="1" dirty="0">
                <a:latin typeface="Arial"/>
                <a:cs typeface="Arial"/>
              </a:rPr>
              <a:t>	-</a:t>
            </a:r>
            <a:r>
              <a:rPr sz="2400" i="1" spc="-28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svařovací</a:t>
            </a:r>
            <a:r>
              <a:rPr sz="2400" i="1" spc="-6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proud</a:t>
            </a:r>
            <a:r>
              <a:rPr sz="2400" i="1" spc="-6" dirty="0">
                <a:latin typeface="Arial"/>
                <a:cs typeface="Arial"/>
              </a:rPr>
              <a:t> </a:t>
            </a:r>
            <a:r>
              <a:rPr sz="2400" i="1" spc="-28" dirty="0">
                <a:latin typeface="Arial"/>
                <a:cs typeface="Arial"/>
              </a:rPr>
              <a:t>[A]</a:t>
            </a:r>
            <a:endParaRPr sz="2400" dirty="0">
              <a:latin typeface="Arial"/>
              <a:cs typeface="Arial"/>
            </a:endParaRPr>
          </a:p>
          <a:p>
            <a:pPr marL="14006">
              <a:tabLst>
                <a:tab pos="368346" algn="l"/>
              </a:tabLst>
            </a:pPr>
            <a:r>
              <a:rPr sz="2400" i="1" spc="-55" dirty="0">
                <a:latin typeface="Arial"/>
                <a:cs typeface="Arial"/>
              </a:rPr>
              <a:t>v</a:t>
            </a:r>
            <a:r>
              <a:rPr sz="2400" i="1" dirty="0">
                <a:latin typeface="Arial"/>
                <a:cs typeface="Arial"/>
              </a:rPr>
              <a:t>	-</a:t>
            </a:r>
            <a:r>
              <a:rPr sz="2400" i="1" spc="-28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rychlost svařování</a:t>
            </a:r>
            <a:r>
              <a:rPr sz="2400" i="1" spc="6" dirty="0">
                <a:latin typeface="Arial"/>
                <a:cs typeface="Arial"/>
              </a:rPr>
              <a:t> </a:t>
            </a:r>
            <a:r>
              <a:rPr sz="2400" i="1" spc="-11" dirty="0">
                <a:latin typeface="Arial"/>
                <a:cs typeface="Arial"/>
              </a:rPr>
              <a:t>[mm/s]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038904" y="4254600"/>
            <a:ext cx="1251372" cy="0"/>
          </a:xfrm>
          <a:custGeom>
            <a:avLst/>
            <a:gdLst/>
            <a:ahLst/>
            <a:cxnLst/>
            <a:rect l="l" t="t" r="r" b="b"/>
            <a:pathLst>
              <a:path w="1134745">
                <a:moveTo>
                  <a:pt x="0" y="0"/>
                </a:moveTo>
                <a:lnTo>
                  <a:pt x="1134676" y="0"/>
                </a:lnTo>
              </a:path>
            </a:pathLst>
          </a:custGeom>
          <a:ln w="152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985"/>
          </a:p>
        </p:txBody>
      </p:sp>
      <p:sp>
        <p:nvSpPr>
          <p:cNvPr id="16" name="object 16"/>
          <p:cNvSpPr txBox="1"/>
          <p:nvPr/>
        </p:nvSpPr>
        <p:spPr>
          <a:xfrm>
            <a:off x="3965925" y="4272627"/>
            <a:ext cx="1138629" cy="501337"/>
          </a:xfrm>
          <a:prstGeom prst="rect">
            <a:avLst/>
          </a:prstGeom>
        </p:spPr>
        <p:txBody>
          <a:bodyPr vert="horz" wrap="square" lIns="0" tIns="17507" rIns="0" bIns="0" rtlCol="0">
            <a:spAutoFit/>
          </a:bodyPr>
          <a:lstStyle/>
          <a:p>
            <a:pPr marL="14006">
              <a:spcBef>
                <a:spcPts val="138"/>
              </a:spcBef>
            </a:pPr>
            <a:r>
              <a:rPr sz="3143" spc="-88" dirty="0">
                <a:latin typeface="Times New Roman"/>
                <a:cs typeface="Times New Roman"/>
              </a:rPr>
              <a:t>1000</a:t>
            </a:r>
            <a:r>
              <a:rPr sz="3143" spc="-447" dirty="0">
                <a:latin typeface="Times New Roman"/>
                <a:cs typeface="Times New Roman"/>
              </a:rPr>
              <a:t> </a:t>
            </a:r>
            <a:r>
              <a:rPr sz="3143" spc="-50" dirty="0">
                <a:latin typeface="Symbol"/>
                <a:cs typeface="Symbol"/>
              </a:rPr>
              <a:t></a:t>
            </a:r>
            <a:r>
              <a:rPr sz="3143" spc="-441" dirty="0">
                <a:latin typeface="Times New Roman"/>
                <a:cs typeface="Times New Roman"/>
              </a:rPr>
              <a:t> </a:t>
            </a:r>
            <a:r>
              <a:rPr sz="3143" i="1" spc="-55" dirty="0">
                <a:latin typeface="Times New Roman"/>
                <a:cs typeface="Times New Roman"/>
              </a:rPr>
              <a:t>v</a:t>
            </a:r>
            <a:endParaRPr sz="3143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23703" y="3652556"/>
            <a:ext cx="802502" cy="501337"/>
          </a:xfrm>
          <a:prstGeom prst="rect">
            <a:avLst/>
          </a:prstGeom>
        </p:spPr>
        <p:txBody>
          <a:bodyPr vert="horz" wrap="square" lIns="0" tIns="17507" rIns="0" bIns="0" rtlCol="0">
            <a:spAutoFit/>
          </a:bodyPr>
          <a:lstStyle/>
          <a:p>
            <a:pPr marL="14006">
              <a:spcBef>
                <a:spcPts val="138"/>
              </a:spcBef>
              <a:tabLst>
                <a:tab pos="505601" algn="l"/>
              </a:tabLst>
            </a:pPr>
            <a:r>
              <a:rPr sz="3143" i="1" spc="-55" dirty="0">
                <a:latin typeface="Times New Roman"/>
                <a:cs typeface="Times New Roman"/>
              </a:rPr>
              <a:t>U</a:t>
            </a:r>
            <a:r>
              <a:rPr sz="3143" i="1" dirty="0">
                <a:latin typeface="Times New Roman"/>
                <a:cs typeface="Times New Roman"/>
              </a:rPr>
              <a:t>	</a:t>
            </a:r>
            <a:r>
              <a:rPr sz="3143" spc="-50" dirty="0">
                <a:latin typeface="Symbol"/>
                <a:cs typeface="Symbol"/>
              </a:rPr>
              <a:t></a:t>
            </a:r>
            <a:r>
              <a:rPr sz="3143" spc="-314" dirty="0">
                <a:latin typeface="Times New Roman"/>
                <a:cs typeface="Times New Roman"/>
              </a:rPr>
              <a:t> </a:t>
            </a:r>
            <a:r>
              <a:rPr sz="3143" i="1" spc="-55" dirty="0">
                <a:latin typeface="Times New Roman"/>
                <a:cs typeface="Times New Roman"/>
              </a:rPr>
              <a:t>I</a:t>
            </a:r>
            <a:endParaRPr sz="3143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10105" y="3938806"/>
            <a:ext cx="1046895" cy="525312"/>
          </a:xfrm>
          <a:prstGeom prst="rect">
            <a:avLst/>
          </a:prstGeom>
        </p:spPr>
        <p:txBody>
          <a:bodyPr vert="horz" wrap="square" lIns="0" tIns="16105" rIns="0" bIns="0" rtlCol="0">
            <a:spAutoFit/>
          </a:bodyPr>
          <a:lstStyle/>
          <a:p>
            <a:pPr marL="14006">
              <a:spcBef>
                <a:spcPts val="126"/>
              </a:spcBef>
            </a:pPr>
            <a:r>
              <a:rPr sz="3143" i="1" dirty="0">
                <a:latin typeface="Times New Roman"/>
                <a:cs typeface="Times New Roman"/>
              </a:rPr>
              <a:t>Q</a:t>
            </a:r>
            <a:r>
              <a:rPr sz="3143" i="1" spc="-149" dirty="0">
                <a:latin typeface="Times New Roman"/>
                <a:cs typeface="Times New Roman"/>
              </a:rPr>
              <a:t> </a:t>
            </a:r>
            <a:r>
              <a:rPr sz="3143" spc="-94" dirty="0">
                <a:latin typeface="Symbol"/>
                <a:cs typeface="Symbol"/>
              </a:rPr>
              <a:t></a:t>
            </a:r>
            <a:r>
              <a:rPr sz="3143" spc="-469" dirty="0">
                <a:latin typeface="Times New Roman"/>
                <a:cs typeface="Times New Roman"/>
              </a:rPr>
              <a:t> </a:t>
            </a:r>
            <a:r>
              <a:rPr sz="3308" i="1" spc="-210" dirty="0">
                <a:latin typeface="Symbol"/>
                <a:cs typeface="Symbol"/>
              </a:rPr>
              <a:t></a:t>
            </a:r>
            <a:r>
              <a:rPr sz="3308" spc="-253" dirty="0">
                <a:latin typeface="Times New Roman"/>
                <a:cs typeface="Times New Roman"/>
              </a:rPr>
              <a:t> </a:t>
            </a:r>
            <a:r>
              <a:rPr sz="3143" spc="-55" dirty="0">
                <a:latin typeface="Symbol"/>
                <a:cs typeface="Symbol"/>
              </a:rPr>
              <a:t></a:t>
            </a:r>
            <a:endParaRPr sz="3143" dirty="0">
              <a:latin typeface="Symbol"/>
              <a:cs typeface="Symbol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8CB78917-F01A-8045-1C75-6D850B0AC0C5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91632" y="814546"/>
            <a:ext cx="8868142" cy="488630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88" i="1" spc="-11" dirty="0">
                <a:solidFill>
                  <a:srgbClr val="FF0000"/>
                </a:solidFill>
                <a:latin typeface="Arial"/>
                <a:cs typeface="Arial"/>
              </a:rPr>
              <a:t>Tepelná</a:t>
            </a:r>
            <a:r>
              <a:rPr sz="3088" i="1" spc="-12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088" i="1" dirty="0">
                <a:solidFill>
                  <a:srgbClr val="FF0000"/>
                </a:solidFill>
                <a:latin typeface="Arial"/>
                <a:cs typeface="Arial"/>
              </a:rPr>
              <a:t>účinnost</a:t>
            </a:r>
            <a:r>
              <a:rPr sz="3088" i="1" spc="-1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088" i="1" dirty="0">
                <a:solidFill>
                  <a:srgbClr val="FF0000"/>
                </a:solidFill>
                <a:latin typeface="Arial"/>
                <a:cs typeface="Arial"/>
              </a:rPr>
              <a:t>jednotlivých</a:t>
            </a:r>
            <a:r>
              <a:rPr sz="3088" i="1" spc="-132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088" i="1" dirty="0">
                <a:solidFill>
                  <a:srgbClr val="FF0000"/>
                </a:solidFill>
                <a:latin typeface="Arial"/>
                <a:cs typeface="Arial"/>
              </a:rPr>
              <a:t>metod</a:t>
            </a:r>
            <a:r>
              <a:rPr sz="3088" i="1" spc="-12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088" i="1" spc="-11" dirty="0">
                <a:solidFill>
                  <a:srgbClr val="FF0000"/>
                </a:solidFill>
                <a:latin typeface="Arial"/>
                <a:cs typeface="Arial"/>
              </a:rPr>
              <a:t>svařování</a:t>
            </a:r>
            <a:endParaRPr sz="3088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0899" y="3067156"/>
            <a:ext cx="9287285" cy="3609869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097148" y="1548395"/>
            <a:ext cx="8499103" cy="1207652"/>
          </a:xfrm>
          <a:prstGeom prst="rect">
            <a:avLst/>
          </a:prstGeom>
        </p:spPr>
        <p:txBody>
          <a:bodyPr vert="horz" wrap="square" lIns="0" tIns="156859" rIns="0" bIns="0" rtlCol="0">
            <a:spAutoFit/>
          </a:bodyPr>
          <a:lstStyle/>
          <a:p>
            <a:pPr marL="14006">
              <a:spcBef>
                <a:spcPts val="1235"/>
              </a:spcBef>
            </a:pPr>
            <a:r>
              <a:rPr sz="2647" i="1" dirty="0">
                <a:latin typeface="Arial"/>
                <a:cs typeface="Arial"/>
              </a:rPr>
              <a:t>Tepelný</a:t>
            </a:r>
            <a:r>
              <a:rPr sz="2647" i="1" spc="-50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příkon</a:t>
            </a:r>
            <a:r>
              <a:rPr sz="2647" i="1" spc="-50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při</a:t>
            </a:r>
            <a:r>
              <a:rPr sz="2647" i="1" spc="-55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svařování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elektrickým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obloukem</a:t>
            </a:r>
            <a:endParaRPr sz="2647" dirty="0">
              <a:latin typeface="Arial"/>
              <a:cs typeface="Arial"/>
            </a:endParaRPr>
          </a:p>
          <a:p>
            <a:pPr marL="1022406">
              <a:spcBef>
                <a:spcPts val="1301"/>
              </a:spcBef>
              <a:tabLst>
                <a:tab pos="5065111" algn="l"/>
              </a:tabLst>
            </a:pPr>
            <a:r>
              <a:rPr sz="3088" i="1" dirty="0">
                <a:latin typeface="Arial"/>
                <a:cs typeface="Arial"/>
              </a:rPr>
              <a:t>Q</a:t>
            </a:r>
            <a:r>
              <a:rPr sz="3088" i="1" spc="-33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=</a:t>
            </a:r>
            <a:r>
              <a:rPr sz="3088" i="1" spc="-39" dirty="0">
                <a:latin typeface="Arial"/>
                <a:cs typeface="Arial"/>
              </a:rPr>
              <a:t> </a:t>
            </a:r>
            <a:r>
              <a:rPr lang="el-GR" sz="3088" i="1" dirty="0">
                <a:latin typeface="Arial"/>
                <a:cs typeface="Arial"/>
              </a:rPr>
              <a:t>η</a:t>
            </a:r>
            <a:r>
              <a:rPr sz="3088" i="1" spc="-28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.</a:t>
            </a:r>
            <a:r>
              <a:rPr sz="3088" i="1" spc="-33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(U.I)</a:t>
            </a:r>
            <a:r>
              <a:rPr sz="3088" i="1" spc="-33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/</a:t>
            </a:r>
            <a:r>
              <a:rPr sz="3088" i="1" spc="-39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1000.</a:t>
            </a:r>
            <a:r>
              <a:rPr sz="3088" i="1" spc="-33" dirty="0">
                <a:latin typeface="Arial"/>
                <a:cs typeface="Arial"/>
              </a:rPr>
              <a:t> </a:t>
            </a:r>
            <a:r>
              <a:rPr sz="3088" i="1" spc="-66" dirty="0">
                <a:latin typeface="Arial"/>
                <a:cs typeface="Arial"/>
              </a:rPr>
              <a:t>v</a:t>
            </a:r>
            <a:r>
              <a:rPr sz="3088" i="1" dirty="0">
                <a:latin typeface="Arial"/>
                <a:cs typeface="Arial"/>
              </a:rPr>
              <a:t>	</a:t>
            </a:r>
            <a:r>
              <a:rPr sz="3088" i="1" spc="-11" dirty="0">
                <a:latin typeface="Arial"/>
                <a:cs typeface="Arial"/>
              </a:rPr>
              <a:t>[kJ/mm]</a:t>
            </a:r>
            <a:endParaRPr sz="3529" dirty="0">
              <a:latin typeface="Times New Roman"/>
              <a:cs typeface="Times New Roman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CAD7D356-C005-D651-B0D6-1F057E50B35E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3016" y="4500880"/>
            <a:ext cx="6608250" cy="2826826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91632" y="795049"/>
            <a:ext cx="2591677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Teplotní</a:t>
            </a:r>
            <a:r>
              <a:rPr sz="3253" i="1" spc="-83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55" dirty="0">
                <a:solidFill>
                  <a:srgbClr val="FF0000"/>
                </a:solidFill>
                <a:latin typeface="Tahoma"/>
                <a:cs typeface="Tahoma"/>
              </a:rPr>
              <a:t>pole</a:t>
            </a:r>
            <a:endParaRPr sz="3253">
              <a:latin typeface="Tahoma"/>
              <a:cs typeface="Tahoma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3016" y="1477277"/>
            <a:ext cx="8492240" cy="2855396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246328" y="3920637"/>
            <a:ext cx="6289770" cy="1637345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2206" i="1" dirty="0">
                <a:latin typeface="Arial"/>
                <a:cs typeface="Arial"/>
              </a:rPr>
              <a:t>Schéma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dvourozměrného</a:t>
            </a:r>
            <a:r>
              <a:rPr sz="2206" i="1" spc="-8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teplotního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spc="-22" dirty="0">
                <a:latin typeface="Arial"/>
                <a:cs typeface="Arial"/>
              </a:rPr>
              <a:t>pole</a:t>
            </a:r>
            <a:endParaRPr sz="2206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26" dirty="0">
              <a:latin typeface="Arial"/>
              <a:cs typeface="Arial"/>
            </a:endParaRPr>
          </a:p>
          <a:p>
            <a:pPr marL="3860632" marR="5602" indent="-577029">
              <a:spcBef>
                <a:spcPts val="1759"/>
              </a:spcBef>
            </a:pPr>
            <a:r>
              <a:rPr sz="2206" i="1" dirty="0">
                <a:latin typeface="Arial"/>
                <a:cs typeface="Arial"/>
              </a:rPr>
              <a:t>Schéma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trojrozměrného </a:t>
            </a:r>
            <a:r>
              <a:rPr sz="2206" i="1" dirty="0">
                <a:latin typeface="Arial"/>
                <a:cs typeface="Arial"/>
              </a:rPr>
              <a:t>teplotního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spc="-22" dirty="0">
                <a:latin typeface="Arial"/>
                <a:cs typeface="Arial"/>
              </a:rPr>
              <a:t>pole</a:t>
            </a:r>
            <a:endParaRPr sz="2206" dirty="0">
              <a:latin typeface="Arial"/>
              <a:cs typeface="Arial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17C72100-3EEF-AC61-831E-0C35176EA9D8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91632" y="795049"/>
            <a:ext cx="6004763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94" dirty="0">
                <a:solidFill>
                  <a:srgbClr val="FF0000"/>
                </a:solidFill>
                <a:latin typeface="Tahoma"/>
                <a:cs typeface="Tahoma"/>
              </a:rPr>
              <a:t>Tvar</a:t>
            </a:r>
            <a:r>
              <a:rPr sz="3253" i="1" spc="-126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dirty="0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sz="3253" i="1" spc="-10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88" dirty="0">
                <a:solidFill>
                  <a:srgbClr val="FF0000"/>
                </a:solidFill>
                <a:latin typeface="Tahoma"/>
                <a:cs typeface="Tahoma"/>
              </a:rPr>
              <a:t>velikost </a:t>
            </a: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teplotního</a:t>
            </a:r>
            <a:r>
              <a:rPr sz="3253" i="1" spc="-10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22" dirty="0">
                <a:solidFill>
                  <a:srgbClr val="FF0000"/>
                </a:solidFill>
                <a:latin typeface="Tahoma"/>
                <a:cs typeface="Tahoma"/>
              </a:rPr>
              <a:t>pole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2300" y="1638329"/>
            <a:ext cx="9003993" cy="4847326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 marR="5602">
              <a:spcBef>
                <a:spcPts val="116"/>
              </a:spcBef>
            </a:pPr>
            <a:r>
              <a:rPr sz="2206" i="1" dirty="0">
                <a:latin typeface="Arial"/>
                <a:cs typeface="Arial"/>
              </a:rPr>
              <a:t>Vysoké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teploty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jejich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rychlé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změny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základním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materiálu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při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svařování </a:t>
            </a:r>
            <a:r>
              <a:rPr sz="2206" i="1" dirty="0">
                <a:latin typeface="Arial"/>
                <a:cs typeface="Arial"/>
              </a:rPr>
              <a:t>způsobují</a:t>
            </a:r>
            <a:r>
              <a:rPr sz="2206" i="1" spc="-77" dirty="0">
                <a:latin typeface="Arial"/>
                <a:cs typeface="Arial"/>
              </a:rPr>
              <a:t> </a:t>
            </a:r>
            <a:r>
              <a:rPr sz="2206" i="1" spc="-55" dirty="0">
                <a:latin typeface="Arial"/>
                <a:cs typeface="Arial"/>
              </a:rPr>
              <a:t>:</a:t>
            </a:r>
            <a:endParaRPr sz="2206" dirty="0">
              <a:latin typeface="Arial"/>
              <a:cs typeface="Arial"/>
            </a:endParaRPr>
          </a:p>
          <a:p>
            <a:pPr>
              <a:spcBef>
                <a:spcPts val="44"/>
              </a:spcBef>
            </a:pPr>
            <a:endParaRPr sz="2261" dirty="0">
              <a:latin typeface="Arial"/>
              <a:cs typeface="Arial"/>
            </a:endParaRPr>
          </a:p>
          <a:p>
            <a:pPr marL="390055" indent="-376750">
              <a:buFont typeface="Wingdings"/>
              <a:buChar char=""/>
              <a:tabLst>
                <a:tab pos="390055" algn="l"/>
                <a:tab pos="390755" algn="l"/>
              </a:tabLst>
            </a:pPr>
            <a:r>
              <a:rPr sz="2206" b="1" i="1" dirty="0">
                <a:latin typeface="Arial"/>
                <a:cs typeface="Arial"/>
              </a:rPr>
              <a:t>fázové</a:t>
            </a:r>
            <a:r>
              <a:rPr sz="2206" b="1" i="1" spc="-50" dirty="0">
                <a:latin typeface="Arial"/>
                <a:cs typeface="Arial"/>
              </a:rPr>
              <a:t> </a:t>
            </a:r>
            <a:r>
              <a:rPr sz="2206" b="1" i="1" spc="-11" dirty="0">
                <a:latin typeface="Arial"/>
                <a:cs typeface="Arial"/>
              </a:rPr>
              <a:t>změny</a:t>
            </a:r>
            <a:endParaRPr sz="2206" dirty="0">
              <a:latin typeface="Arial"/>
              <a:cs typeface="Arial"/>
            </a:endParaRPr>
          </a:p>
          <a:p>
            <a:pPr marL="553220" marR="546217" lvl="1" indent="-232492">
              <a:spcBef>
                <a:spcPts val="6"/>
              </a:spcBef>
              <a:buChar char="–"/>
              <a:tabLst>
                <a:tab pos="555320" algn="l"/>
              </a:tabLst>
            </a:pPr>
            <a:r>
              <a:rPr sz="2206" i="1" dirty="0">
                <a:latin typeface="Arial"/>
                <a:cs typeface="Arial"/>
              </a:rPr>
              <a:t>tavení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základního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přídavného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materiálu,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jeho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tuhnutí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změny </a:t>
            </a:r>
            <a:r>
              <a:rPr sz="2206" i="1" dirty="0">
                <a:latin typeface="Arial"/>
                <a:cs typeface="Arial"/>
              </a:rPr>
              <a:t>modifikace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tuhém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stavu</a:t>
            </a:r>
            <a:endParaRPr sz="2206" dirty="0">
              <a:latin typeface="Arial"/>
              <a:cs typeface="Arial"/>
            </a:endParaRPr>
          </a:p>
          <a:p>
            <a:pPr marL="376049" marR="5102926" indent="-376049" algn="r">
              <a:spcBef>
                <a:spcPts val="1059"/>
              </a:spcBef>
              <a:buFont typeface="Wingdings"/>
              <a:buChar char=""/>
              <a:tabLst>
                <a:tab pos="376049" algn="l"/>
                <a:tab pos="390755" algn="l"/>
              </a:tabLst>
            </a:pPr>
            <a:r>
              <a:rPr sz="2206" b="1" i="1" dirty="0">
                <a:latin typeface="Arial"/>
                <a:cs typeface="Arial"/>
              </a:rPr>
              <a:t>fyzikálně</a:t>
            </a:r>
            <a:r>
              <a:rPr sz="2206" b="1" i="1" spc="-77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chemické</a:t>
            </a:r>
            <a:r>
              <a:rPr sz="2206" b="1" i="1" spc="-50" dirty="0">
                <a:latin typeface="Arial"/>
                <a:cs typeface="Arial"/>
              </a:rPr>
              <a:t> </a:t>
            </a:r>
            <a:r>
              <a:rPr sz="2206" b="1" i="1" spc="-11" dirty="0">
                <a:latin typeface="Arial"/>
                <a:cs typeface="Arial"/>
              </a:rPr>
              <a:t>reakce</a:t>
            </a:r>
            <a:endParaRPr sz="2206" dirty="0">
              <a:latin typeface="Arial"/>
              <a:cs typeface="Arial"/>
            </a:endParaRPr>
          </a:p>
          <a:p>
            <a:pPr marL="233191" marR="5136539" lvl="1" indent="-233893" algn="r">
              <a:buChar char="–"/>
              <a:tabLst>
                <a:tab pos="233893" algn="l"/>
              </a:tabLst>
            </a:pPr>
            <a:r>
              <a:rPr sz="2206" i="1" dirty="0">
                <a:latin typeface="Arial"/>
                <a:cs typeface="Arial"/>
              </a:rPr>
              <a:t>pobíhající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ve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svarové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spc="-22" dirty="0">
                <a:latin typeface="Arial"/>
                <a:cs typeface="Arial"/>
              </a:rPr>
              <a:t>lázni</a:t>
            </a:r>
            <a:endParaRPr sz="2206" dirty="0">
              <a:latin typeface="Arial"/>
              <a:cs typeface="Arial"/>
            </a:endParaRPr>
          </a:p>
          <a:p>
            <a:pPr marL="390055" indent="-376750">
              <a:lnSpc>
                <a:spcPts val="2641"/>
              </a:lnSpc>
              <a:spcBef>
                <a:spcPts val="1059"/>
              </a:spcBef>
              <a:buFont typeface="Wingdings"/>
              <a:buChar char=""/>
              <a:tabLst>
                <a:tab pos="390055" algn="l"/>
                <a:tab pos="390755" algn="l"/>
              </a:tabLst>
            </a:pPr>
            <a:r>
              <a:rPr sz="2206" b="1" i="1" dirty="0">
                <a:latin typeface="Arial"/>
                <a:cs typeface="Arial"/>
              </a:rPr>
              <a:t>změny</a:t>
            </a:r>
            <a:r>
              <a:rPr sz="2206" b="1" i="1" spc="-28" dirty="0">
                <a:latin typeface="Arial"/>
                <a:cs typeface="Arial"/>
              </a:rPr>
              <a:t> </a:t>
            </a:r>
            <a:r>
              <a:rPr sz="2206" b="1" i="1" spc="-11" dirty="0">
                <a:latin typeface="Arial"/>
                <a:cs typeface="Arial"/>
              </a:rPr>
              <a:t>struktury</a:t>
            </a:r>
            <a:endParaRPr sz="2206" dirty="0">
              <a:latin typeface="Arial"/>
              <a:cs typeface="Arial"/>
            </a:endParaRPr>
          </a:p>
          <a:p>
            <a:pPr marL="392156">
              <a:lnSpc>
                <a:spcPts val="2641"/>
              </a:lnSpc>
            </a:pPr>
            <a:r>
              <a:rPr sz="2206" i="1" dirty="0">
                <a:latin typeface="Times New Roman"/>
                <a:cs typeface="Times New Roman"/>
              </a:rPr>
              <a:t>–</a:t>
            </a:r>
            <a:r>
              <a:rPr sz="2206" i="1" spc="-22" dirty="0">
                <a:latin typeface="Times New Roman"/>
                <a:cs typeface="Times New Roman"/>
              </a:rPr>
              <a:t>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oblasti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svarového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spoje</a:t>
            </a:r>
            <a:endParaRPr sz="2206" dirty="0">
              <a:latin typeface="Arial"/>
              <a:cs typeface="Arial"/>
            </a:endParaRPr>
          </a:p>
          <a:p>
            <a:pPr marL="390055" indent="-376750">
              <a:spcBef>
                <a:spcPts val="1069"/>
              </a:spcBef>
              <a:buFont typeface="Wingdings"/>
              <a:buChar char=""/>
              <a:tabLst>
                <a:tab pos="390055" algn="l"/>
                <a:tab pos="390755" algn="l"/>
              </a:tabLst>
            </a:pPr>
            <a:r>
              <a:rPr sz="2206" b="1" i="1" dirty="0">
                <a:latin typeface="Arial"/>
                <a:cs typeface="Arial"/>
              </a:rPr>
              <a:t>změny</a:t>
            </a:r>
            <a:r>
              <a:rPr sz="2206" b="1" i="1" spc="-39" dirty="0">
                <a:latin typeface="Arial"/>
                <a:cs typeface="Arial"/>
              </a:rPr>
              <a:t> </a:t>
            </a:r>
            <a:r>
              <a:rPr sz="2206" b="1" i="1" spc="-11" dirty="0">
                <a:latin typeface="Arial"/>
                <a:cs typeface="Arial"/>
              </a:rPr>
              <a:t>objemu</a:t>
            </a:r>
            <a:endParaRPr sz="2206" dirty="0">
              <a:latin typeface="Arial"/>
              <a:cs typeface="Arial"/>
            </a:endParaRPr>
          </a:p>
          <a:p>
            <a:pPr marL="553220" marR="49720" indent="-232492">
              <a:spcBef>
                <a:spcPts val="6"/>
              </a:spcBef>
            </a:pPr>
            <a:r>
              <a:rPr sz="2206" i="1" dirty="0">
                <a:latin typeface="Arial"/>
                <a:cs typeface="Arial"/>
              </a:rPr>
              <a:t>–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které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ve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svarovém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spoji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způsobí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značné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vnitřní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napětí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6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deformace, </a:t>
            </a:r>
            <a:r>
              <a:rPr sz="2206" i="1" dirty="0">
                <a:latin typeface="Arial"/>
                <a:cs typeface="Arial"/>
              </a:rPr>
              <a:t>jež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mohou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být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příčinou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havárie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svařované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konstrukce</a:t>
            </a:r>
            <a:endParaRPr sz="2206" dirty="0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EFBDD53A-2F0B-D237-D9B8-7B72F2B90D61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91632" y="795049"/>
            <a:ext cx="2591677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Teplotní</a:t>
            </a:r>
            <a:r>
              <a:rPr sz="3253" i="1" spc="-83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55" dirty="0">
                <a:solidFill>
                  <a:srgbClr val="FF0000"/>
                </a:solidFill>
                <a:latin typeface="Tahoma"/>
                <a:cs typeface="Tahoma"/>
              </a:rPr>
              <a:t>pole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2300" y="1324611"/>
            <a:ext cx="7758924" cy="1310033"/>
          </a:xfrm>
          <a:prstGeom prst="rect">
            <a:avLst/>
          </a:prstGeom>
        </p:spPr>
        <p:txBody>
          <a:bodyPr vert="horz" wrap="square" lIns="0" tIns="149156" rIns="0" bIns="0" rtlCol="0">
            <a:spAutoFit/>
          </a:bodyPr>
          <a:lstStyle/>
          <a:p>
            <a:pPr marL="14006">
              <a:spcBef>
                <a:spcPts val="1174"/>
              </a:spcBef>
            </a:pPr>
            <a:r>
              <a:rPr sz="2206" b="1" i="1" dirty="0">
                <a:latin typeface="Arial"/>
                <a:cs typeface="Arial"/>
              </a:rPr>
              <a:t>Teplotní</a:t>
            </a:r>
            <a:r>
              <a:rPr sz="2206" b="1" i="1" spc="-143" dirty="0">
                <a:latin typeface="Arial"/>
                <a:cs typeface="Arial"/>
              </a:rPr>
              <a:t> </a:t>
            </a:r>
            <a:r>
              <a:rPr sz="2206" b="1" i="1" spc="-22" dirty="0">
                <a:latin typeface="Arial"/>
                <a:cs typeface="Arial"/>
              </a:rPr>
              <a:t>pole</a:t>
            </a:r>
            <a:endParaRPr sz="2206">
              <a:latin typeface="Arial"/>
              <a:cs typeface="Arial"/>
            </a:endParaRPr>
          </a:p>
          <a:p>
            <a:pPr marL="14006" marR="5602">
              <a:spcBef>
                <a:spcPts val="1059"/>
              </a:spcBef>
            </a:pPr>
            <a:r>
              <a:rPr sz="2206" i="1" dirty="0">
                <a:latin typeface="Arial"/>
                <a:cs typeface="Arial"/>
              </a:rPr>
              <a:t>představuje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souhrn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okamžitých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hodnot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teplot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ve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všech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bodech </a:t>
            </a:r>
            <a:r>
              <a:rPr sz="2206" i="1" dirty="0">
                <a:latin typeface="Arial"/>
                <a:cs typeface="Arial"/>
              </a:rPr>
              <a:t>sledovaného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prostoru,</a:t>
            </a:r>
            <a:endParaRPr sz="2206">
              <a:latin typeface="Arial"/>
              <a:cs typeface="Arial"/>
            </a:endParaRPr>
          </a:p>
        </p:txBody>
      </p:sp>
      <p:pic>
        <p:nvPicPr>
          <p:cNvPr id="14" name="object 1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14222" y="2674882"/>
            <a:ext cx="6252078" cy="401164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125" y="3413536"/>
            <a:ext cx="2302468" cy="2742794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FE428063-B606-9D57-1388-98512DC1C367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/>
          <p:nvPr/>
        </p:nvSpPr>
        <p:spPr>
          <a:xfrm>
            <a:off x="391632" y="795048"/>
            <a:ext cx="8857638" cy="1981218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b="1" i="1" spc="-99" dirty="0">
                <a:solidFill>
                  <a:srgbClr val="FF0000"/>
                </a:solidFill>
                <a:latin typeface="Tahoma"/>
                <a:cs typeface="Tahoma"/>
              </a:rPr>
              <a:t>Teplotní</a:t>
            </a:r>
            <a:r>
              <a:rPr sz="3253" b="1" i="1" spc="-83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b="1" i="1" spc="-22" dirty="0">
                <a:solidFill>
                  <a:srgbClr val="FF0000"/>
                </a:solidFill>
                <a:latin typeface="Tahoma"/>
                <a:cs typeface="Tahoma"/>
              </a:rPr>
              <a:t>pole</a:t>
            </a:r>
            <a:endParaRPr sz="3253" dirty="0">
              <a:latin typeface="Tahoma"/>
              <a:cs typeface="Tahoma"/>
            </a:endParaRPr>
          </a:p>
          <a:p>
            <a:pPr marL="450279">
              <a:spcBef>
                <a:spcPts val="2961"/>
              </a:spcBef>
            </a:pPr>
            <a:r>
              <a:rPr sz="2206" i="1" dirty="0">
                <a:latin typeface="Arial"/>
                <a:cs typeface="Arial"/>
              </a:rPr>
              <a:t>Upravená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diferenciální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rovnice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vedení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tepla.</a:t>
            </a:r>
            <a:endParaRPr sz="2206" dirty="0">
              <a:latin typeface="Arial"/>
              <a:cs typeface="Arial"/>
            </a:endParaRPr>
          </a:p>
          <a:p>
            <a:pPr marL="828429" marR="5602" indent="-378150">
              <a:spcBef>
                <a:spcPts val="529"/>
              </a:spcBef>
              <a:buFont typeface="Wingdings"/>
              <a:buChar char=""/>
              <a:tabLst>
                <a:tab pos="827729" algn="l"/>
                <a:tab pos="829129" algn="l"/>
              </a:tabLst>
            </a:pPr>
            <a:r>
              <a:rPr sz="2206" i="1" dirty="0">
                <a:latin typeface="Arial"/>
                <a:cs typeface="Arial"/>
              </a:rPr>
              <a:t>Zjednodušený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tvar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rovnice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pro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teplotu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libovolného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bodu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teplem </a:t>
            </a:r>
            <a:r>
              <a:rPr sz="2206" i="1" dirty="0">
                <a:latin typeface="Arial"/>
                <a:cs typeface="Arial"/>
              </a:rPr>
              <a:t>ovlivněné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oblasti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je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možné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vyjádřit</a:t>
            </a:r>
            <a:r>
              <a:rPr sz="2206" i="1" spc="-55" dirty="0">
                <a:latin typeface="Arial"/>
                <a:cs typeface="Arial"/>
              </a:rPr>
              <a:t> :</a:t>
            </a:r>
            <a:endParaRPr sz="2206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8619" y="3367672"/>
            <a:ext cx="616232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i="1" dirty="0">
                <a:latin typeface="Arial"/>
                <a:cs typeface="Arial"/>
              </a:rPr>
              <a:t>Kde</a:t>
            </a:r>
            <a:r>
              <a:rPr sz="1985" i="1" spc="-17" dirty="0">
                <a:latin typeface="Arial"/>
                <a:cs typeface="Arial"/>
              </a:rPr>
              <a:t> </a:t>
            </a:r>
            <a:r>
              <a:rPr sz="1985" i="1" spc="-55" dirty="0">
                <a:latin typeface="Arial"/>
                <a:cs typeface="Arial"/>
              </a:rPr>
              <a:t>:</a:t>
            </a:r>
            <a:endParaRPr sz="1985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8619" y="3670186"/>
            <a:ext cx="5686843" cy="3068824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392156" indent="-378150">
              <a:spcBef>
                <a:spcPts val="110"/>
              </a:spcBef>
              <a:buFont typeface="Arial"/>
              <a:buChar char="•"/>
              <a:tabLst>
                <a:tab pos="391455" algn="l"/>
                <a:tab pos="392156" algn="l"/>
              </a:tabLst>
            </a:pPr>
            <a:r>
              <a:rPr sz="1985" i="1" dirty="0">
                <a:latin typeface="Arial"/>
                <a:cs typeface="Arial"/>
              </a:rPr>
              <a:t>T</a:t>
            </a:r>
            <a:r>
              <a:rPr sz="1985" i="1" spc="-28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je</a:t>
            </a:r>
            <a:r>
              <a:rPr sz="1985" i="1" spc="-1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teplota</a:t>
            </a:r>
            <a:r>
              <a:rPr sz="1985" i="1" spc="-22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zvoleného</a:t>
            </a:r>
            <a:r>
              <a:rPr sz="1985" i="1" spc="22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místa</a:t>
            </a:r>
            <a:r>
              <a:rPr sz="1985" i="1" spc="-17" dirty="0">
                <a:latin typeface="Arial"/>
                <a:cs typeface="Arial"/>
              </a:rPr>
              <a:t> </a:t>
            </a:r>
            <a:r>
              <a:rPr sz="1985" i="1" spc="-22" dirty="0">
                <a:latin typeface="Arial"/>
                <a:cs typeface="Arial"/>
              </a:rPr>
              <a:t>[°C]</a:t>
            </a:r>
            <a:endParaRPr sz="1985" dirty="0">
              <a:latin typeface="Arial"/>
              <a:cs typeface="Arial"/>
            </a:endParaRPr>
          </a:p>
          <a:p>
            <a:pPr marL="392156" indent="-378150">
              <a:buFont typeface="Arial"/>
              <a:buChar char="•"/>
              <a:tabLst>
                <a:tab pos="391455" algn="l"/>
                <a:tab pos="392156" algn="l"/>
              </a:tabLst>
            </a:pPr>
            <a:r>
              <a:rPr sz="1985" i="1" dirty="0">
                <a:latin typeface="Arial"/>
                <a:cs typeface="Arial"/>
              </a:rPr>
              <a:t>T</a:t>
            </a:r>
            <a:r>
              <a:rPr sz="1323" i="1" dirty="0">
                <a:latin typeface="Arial"/>
                <a:cs typeface="Arial"/>
              </a:rPr>
              <a:t>0</a:t>
            </a:r>
            <a:r>
              <a:rPr sz="1323" i="1" spc="149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počáteční</a:t>
            </a:r>
            <a:r>
              <a:rPr sz="1985" i="1" spc="-22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teplota</a:t>
            </a:r>
            <a:r>
              <a:rPr sz="1985" i="1" spc="-17" dirty="0">
                <a:latin typeface="Arial"/>
                <a:cs typeface="Arial"/>
              </a:rPr>
              <a:t> </a:t>
            </a:r>
            <a:r>
              <a:rPr sz="1985" i="1" spc="-22" dirty="0">
                <a:latin typeface="Arial"/>
                <a:cs typeface="Arial"/>
              </a:rPr>
              <a:t>[°C]</a:t>
            </a:r>
            <a:endParaRPr sz="1985" dirty="0">
              <a:latin typeface="Arial"/>
              <a:cs typeface="Arial"/>
            </a:endParaRPr>
          </a:p>
          <a:p>
            <a:pPr marL="392156" indent="-378150">
              <a:buFont typeface="Arial"/>
              <a:buChar char="•"/>
              <a:tabLst>
                <a:tab pos="391455" algn="l"/>
                <a:tab pos="392156" algn="l"/>
              </a:tabLst>
            </a:pPr>
            <a:r>
              <a:rPr sz="1985" i="1" dirty="0">
                <a:latin typeface="Arial"/>
                <a:cs typeface="Arial"/>
              </a:rPr>
              <a:t>q</a:t>
            </a:r>
            <a:r>
              <a:rPr sz="1985" i="1" spc="-28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tepelný</a:t>
            </a:r>
            <a:r>
              <a:rPr sz="1985" i="1" spc="-1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výkon</a:t>
            </a:r>
            <a:r>
              <a:rPr sz="1985" i="1" spc="-33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svařovacího</a:t>
            </a:r>
            <a:r>
              <a:rPr sz="1985" i="1" spc="-1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zdroje</a:t>
            </a:r>
            <a:r>
              <a:rPr sz="1985" i="1" spc="22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[J.A-</a:t>
            </a:r>
            <a:r>
              <a:rPr sz="1985" i="1" spc="-28" dirty="0">
                <a:latin typeface="Arial"/>
                <a:cs typeface="Arial"/>
              </a:rPr>
              <a:t>1]</a:t>
            </a:r>
            <a:endParaRPr sz="1985" dirty="0">
              <a:latin typeface="Arial"/>
              <a:cs typeface="Arial"/>
            </a:endParaRPr>
          </a:p>
          <a:p>
            <a:pPr marL="392156" indent="-378150">
              <a:buFont typeface="Arial"/>
              <a:buChar char="•"/>
              <a:tabLst>
                <a:tab pos="391455" algn="l"/>
                <a:tab pos="392156" algn="l"/>
              </a:tabLst>
            </a:pPr>
            <a:r>
              <a:rPr sz="1985" i="1" dirty="0">
                <a:latin typeface="Arial"/>
                <a:cs typeface="Arial"/>
              </a:rPr>
              <a:t>c</a:t>
            </a:r>
            <a:r>
              <a:rPr sz="1985" i="1" spc="-22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tepelná</a:t>
            </a:r>
            <a:r>
              <a:rPr sz="1985" i="1" spc="-1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kapacita</a:t>
            </a:r>
            <a:r>
              <a:rPr sz="1985" i="1" spc="-6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[J.g-</a:t>
            </a:r>
            <a:r>
              <a:rPr sz="1985" i="1" spc="-11" dirty="0">
                <a:latin typeface="Arial"/>
                <a:cs typeface="Arial"/>
              </a:rPr>
              <a:t>1°C-</a:t>
            </a:r>
            <a:r>
              <a:rPr sz="1985" i="1" spc="-28" dirty="0">
                <a:latin typeface="Arial"/>
                <a:cs typeface="Arial"/>
              </a:rPr>
              <a:t>1]</a:t>
            </a:r>
            <a:endParaRPr sz="1985" dirty="0">
              <a:latin typeface="Arial"/>
              <a:cs typeface="Arial"/>
            </a:endParaRPr>
          </a:p>
          <a:p>
            <a:pPr marL="392156" indent="-378150">
              <a:buFont typeface="Arial"/>
              <a:buChar char="•"/>
              <a:tabLst>
                <a:tab pos="391455" algn="l"/>
                <a:tab pos="392156" algn="l"/>
              </a:tabLst>
            </a:pPr>
            <a:r>
              <a:rPr sz="1985" i="1" dirty="0">
                <a:latin typeface="Arial"/>
                <a:cs typeface="Arial"/>
              </a:rPr>
              <a:t>ρ</a:t>
            </a:r>
            <a:r>
              <a:rPr sz="1985" i="1" spc="-28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měrná</a:t>
            </a:r>
            <a:r>
              <a:rPr sz="1985" i="1" spc="11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hmotnost </a:t>
            </a:r>
            <a:r>
              <a:rPr sz="1985" i="1" spc="-11" dirty="0">
                <a:latin typeface="Arial"/>
                <a:cs typeface="Arial"/>
              </a:rPr>
              <a:t>[g.cm-</a:t>
            </a:r>
            <a:r>
              <a:rPr sz="1985" i="1" spc="-28" dirty="0">
                <a:latin typeface="Arial"/>
                <a:cs typeface="Arial"/>
              </a:rPr>
              <a:t>3]</a:t>
            </a:r>
            <a:endParaRPr sz="1985" dirty="0">
              <a:latin typeface="Arial"/>
              <a:cs typeface="Arial"/>
            </a:endParaRPr>
          </a:p>
          <a:p>
            <a:pPr marL="392156" indent="-378150">
              <a:buFont typeface="Arial"/>
              <a:buChar char="•"/>
              <a:tabLst>
                <a:tab pos="391455" algn="l"/>
                <a:tab pos="392156" algn="l"/>
              </a:tabLst>
            </a:pPr>
            <a:r>
              <a:rPr sz="1985" i="1" dirty="0">
                <a:latin typeface="Arial"/>
                <a:cs typeface="Arial"/>
              </a:rPr>
              <a:t>λ</a:t>
            </a:r>
            <a:r>
              <a:rPr sz="1985" i="1" spc="-6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koeficient</a:t>
            </a:r>
            <a:r>
              <a:rPr sz="1985" i="1" spc="6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tepelné</a:t>
            </a:r>
            <a:r>
              <a:rPr sz="1985" i="1" spc="-6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vodivosti</a:t>
            </a:r>
            <a:r>
              <a:rPr sz="1985" i="1" spc="6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[W.cm-</a:t>
            </a:r>
            <a:r>
              <a:rPr sz="1985" i="1" spc="-11" dirty="0">
                <a:latin typeface="Arial"/>
                <a:cs typeface="Arial"/>
              </a:rPr>
              <a:t>1.s-1.°C-</a:t>
            </a:r>
            <a:r>
              <a:rPr sz="1985" i="1" spc="-28" dirty="0">
                <a:latin typeface="Arial"/>
                <a:cs typeface="Arial"/>
              </a:rPr>
              <a:t>1]</a:t>
            </a:r>
            <a:endParaRPr sz="1985" dirty="0">
              <a:latin typeface="Arial"/>
              <a:cs typeface="Arial"/>
            </a:endParaRPr>
          </a:p>
          <a:p>
            <a:pPr marL="392156" indent="-378150">
              <a:buFont typeface="Arial"/>
              <a:buChar char="•"/>
              <a:tabLst>
                <a:tab pos="391455" algn="l"/>
                <a:tab pos="392156" algn="l"/>
              </a:tabLst>
            </a:pPr>
            <a:r>
              <a:rPr sz="1985" i="1" dirty="0">
                <a:latin typeface="Arial"/>
                <a:cs typeface="Arial"/>
              </a:rPr>
              <a:t>v</a:t>
            </a:r>
            <a:r>
              <a:rPr sz="1985" i="1" spc="6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rychlost</a:t>
            </a:r>
            <a:r>
              <a:rPr sz="1985" i="1" spc="1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svařování</a:t>
            </a:r>
            <a:r>
              <a:rPr sz="1985" i="1" spc="28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[cm.s-</a:t>
            </a:r>
            <a:r>
              <a:rPr sz="1985" i="1" spc="-28" dirty="0">
                <a:latin typeface="Arial"/>
                <a:cs typeface="Arial"/>
              </a:rPr>
              <a:t>1]</a:t>
            </a:r>
            <a:endParaRPr sz="1985" dirty="0">
              <a:latin typeface="Arial"/>
              <a:cs typeface="Arial"/>
            </a:endParaRPr>
          </a:p>
          <a:p>
            <a:pPr marL="392156" indent="-378150">
              <a:spcBef>
                <a:spcPts val="6"/>
              </a:spcBef>
              <a:buFont typeface="Arial"/>
              <a:buChar char="•"/>
              <a:tabLst>
                <a:tab pos="391455" algn="l"/>
                <a:tab pos="392156" algn="l"/>
              </a:tabLst>
            </a:pPr>
            <a:r>
              <a:rPr sz="1985" i="1" dirty="0">
                <a:latin typeface="Arial"/>
                <a:cs typeface="Arial"/>
              </a:rPr>
              <a:t>s</a:t>
            </a:r>
            <a:r>
              <a:rPr sz="1985" i="1" spc="-33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tloušťka</a:t>
            </a:r>
            <a:r>
              <a:rPr sz="1985" i="1" spc="-28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materiálu </a:t>
            </a:r>
            <a:r>
              <a:rPr sz="1985" i="1" spc="-22" dirty="0">
                <a:latin typeface="Arial"/>
                <a:cs typeface="Arial"/>
              </a:rPr>
              <a:t>[cm]</a:t>
            </a:r>
            <a:endParaRPr sz="1985" dirty="0">
              <a:latin typeface="Arial"/>
              <a:cs typeface="Arial"/>
            </a:endParaRPr>
          </a:p>
          <a:p>
            <a:pPr marL="392156" indent="-378150">
              <a:buFont typeface="Arial"/>
              <a:buChar char="•"/>
              <a:tabLst>
                <a:tab pos="391455" algn="l"/>
                <a:tab pos="392156" algn="l"/>
              </a:tabLst>
            </a:pPr>
            <a:r>
              <a:rPr sz="1985" i="1" dirty="0">
                <a:latin typeface="Arial"/>
                <a:cs typeface="Arial"/>
              </a:rPr>
              <a:t>t</a:t>
            </a:r>
            <a:r>
              <a:rPr sz="1985" i="1" spc="-1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čas</a:t>
            </a:r>
            <a:r>
              <a:rPr sz="1985" i="1" spc="-6" dirty="0">
                <a:latin typeface="Arial"/>
                <a:cs typeface="Arial"/>
              </a:rPr>
              <a:t> </a:t>
            </a:r>
            <a:r>
              <a:rPr sz="1985" i="1" spc="-28" dirty="0">
                <a:latin typeface="Arial"/>
                <a:cs typeface="Arial"/>
              </a:rPr>
              <a:t>[s]</a:t>
            </a:r>
            <a:endParaRPr sz="1985" dirty="0">
              <a:latin typeface="Arial"/>
              <a:cs typeface="Arial"/>
            </a:endParaRPr>
          </a:p>
          <a:p>
            <a:pPr marL="392156" indent="-378150">
              <a:buFont typeface="Arial"/>
              <a:buChar char="•"/>
              <a:tabLst>
                <a:tab pos="391455" algn="l"/>
                <a:tab pos="392156" algn="l"/>
              </a:tabLst>
            </a:pPr>
            <a:r>
              <a:rPr sz="1985" i="1" dirty="0">
                <a:latin typeface="Arial"/>
                <a:cs typeface="Arial"/>
              </a:rPr>
              <a:t>ρ/</a:t>
            </a:r>
            <a:r>
              <a:rPr sz="1985" i="1" spc="-11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λ=α</a:t>
            </a:r>
            <a:r>
              <a:rPr sz="1985" i="1" spc="-22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koeficient</a:t>
            </a:r>
            <a:r>
              <a:rPr sz="1985" i="1" spc="6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teplotní</a:t>
            </a:r>
            <a:r>
              <a:rPr sz="1985" i="1" spc="6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vodivosti</a:t>
            </a:r>
            <a:r>
              <a:rPr sz="1985" i="1" spc="6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[cm.s-</a:t>
            </a:r>
            <a:r>
              <a:rPr sz="1985" i="1" spc="-28" dirty="0">
                <a:latin typeface="Arial"/>
                <a:cs typeface="Arial"/>
              </a:rPr>
              <a:t>1]</a:t>
            </a:r>
            <a:endParaRPr sz="1985" dirty="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570551" y="3389825"/>
            <a:ext cx="1845195" cy="607129"/>
            <a:chOff x="5681789" y="3073896"/>
            <a:chExt cx="1673225" cy="550545"/>
          </a:xfrm>
        </p:grpSpPr>
        <p:sp>
          <p:nvSpPr>
            <p:cNvPr id="18" name="object 18"/>
            <p:cNvSpPr/>
            <p:nvPr/>
          </p:nvSpPr>
          <p:spPr>
            <a:xfrm>
              <a:off x="5925020" y="3435794"/>
              <a:ext cx="50165" cy="29209"/>
            </a:xfrm>
            <a:custGeom>
              <a:avLst/>
              <a:gdLst/>
              <a:ahLst/>
              <a:cxnLst/>
              <a:rect l="l" t="t" r="r" b="b"/>
              <a:pathLst>
                <a:path w="50164" h="29210">
                  <a:moveTo>
                    <a:pt x="0" y="28763"/>
                  </a:moveTo>
                  <a:lnTo>
                    <a:pt x="49871" y="0"/>
                  </a:lnTo>
                </a:path>
              </a:pathLst>
            </a:custGeom>
            <a:ln w="163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9" name="object 19"/>
            <p:cNvSpPr/>
            <p:nvPr/>
          </p:nvSpPr>
          <p:spPr>
            <a:xfrm>
              <a:off x="5974892" y="3444346"/>
              <a:ext cx="73025" cy="163830"/>
            </a:xfrm>
            <a:custGeom>
              <a:avLst/>
              <a:gdLst/>
              <a:ahLst/>
              <a:cxnLst/>
              <a:rect l="l" t="t" r="r" b="b"/>
              <a:pathLst>
                <a:path w="73025" h="163829">
                  <a:moveTo>
                    <a:pt x="0" y="0"/>
                  </a:moveTo>
                  <a:lnTo>
                    <a:pt x="72510" y="163257"/>
                  </a:lnTo>
                </a:path>
              </a:pathLst>
            </a:custGeom>
            <a:ln w="327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20" name="object 20"/>
            <p:cNvSpPr/>
            <p:nvPr/>
          </p:nvSpPr>
          <p:spPr>
            <a:xfrm>
              <a:off x="5681789" y="3082070"/>
              <a:ext cx="1673225" cy="525780"/>
            </a:xfrm>
            <a:custGeom>
              <a:avLst/>
              <a:gdLst/>
              <a:ahLst/>
              <a:cxnLst/>
              <a:rect l="l" t="t" r="r" b="b"/>
              <a:pathLst>
                <a:path w="1673225" h="525779">
                  <a:moveTo>
                    <a:pt x="373398" y="525532"/>
                  </a:moveTo>
                  <a:lnTo>
                    <a:pt x="469296" y="52862"/>
                  </a:lnTo>
                </a:path>
                <a:path w="1673225" h="525779">
                  <a:moveTo>
                    <a:pt x="469296" y="52862"/>
                  </a:moveTo>
                  <a:lnTo>
                    <a:pt x="1640242" y="52862"/>
                  </a:lnTo>
                </a:path>
                <a:path w="1673225" h="525779">
                  <a:moveTo>
                    <a:pt x="0" y="0"/>
                  </a:moveTo>
                  <a:lnTo>
                    <a:pt x="1673012" y="0"/>
                  </a:lnTo>
                </a:path>
              </a:pathLst>
            </a:custGeom>
            <a:ln w="16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21" name="object 21"/>
          <p:cNvSpPr/>
          <p:nvPr/>
        </p:nvSpPr>
        <p:spPr>
          <a:xfrm>
            <a:off x="8602916" y="3398838"/>
            <a:ext cx="504190" cy="0"/>
          </a:xfrm>
          <a:custGeom>
            <a:avLst/>
            <a:gdLst/>
            <a:ahLst/>
            <a:cxnLst/>
            <a:rect l="l" t="t" r="r" b="b"/>
            <a:pathLst>
              <a:path w="457200">
                <a:moveTo>
                  <a:pt x="0" y="0"/>
                </a:moveTo>
                <a:lnTo>
                  <a:pt x="456723" y="0"/>
                </a:lnTo>
              </a:path>
            </a:pathLst>
          </a:custGeom>
          <a:ln w="16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985"/>
          </a:p>
        </p:txBody>
      </p:sp>
      <p:sp>
        <p:nvSpPr>
          <p:cNvPr id="22" name="object 22"/>
          <p:cNvSpPr/>
          <p:nvPr/>
        </p:nvSpPr>
        <p:spPr>
          <a:xfrm>
            <a:off x="9294095" y="3398838"/>
            <a:ext cx="179968" cy="0"/>
          </a:xfrm>
          <a:custGeom>
            <a:avLst/>
            <a:gdLst/>
            <a:ahLst/>
            <a:cxnLst/>
            <a:rect l="l" t="t" r="r" b="b"/>
            <a:pathLst>
              <a:path w="163195">
                <a:moveTo>
                  <a:pt x="0" y="0"/>
                </a:moveTo>
                <a:lnTo>
                  <a:pt x="162871" y="0"/>
                </a:lnTo>
              </a:path>
            </a:pathLst>
          </a:custGeom>
          <a:ln w="16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985"/>
          </a:p>
        </p:txBody>
      </p:sp>
      <p:sp>
        <p:nvSpPr>
          <p:cNvPr id="23" name="object 23"/>
          <p:cNvSpPr txBox="1"/>
          <p:nvPr/>
        </p:nvSpPr>
        <p:spPr>
          <a:xfrm>
            <a:off x="8611220" y="3394484"/>
            <a:ext cx="834014" cy="542433"/>
          </a:xfrm>
          <a:prstGeom prst="rect">
            <a:avLst/>
          </a:prstGeom>
        </p:spPr>
        <p:txBody>
          <a:bodyPr vert="horz" wrap="square" lIns="0" tIns="16106" rIns="0" bIns="0" rtlCol="0">
            <a:spAutoFit/>
          </a:bodyPr>
          <a:lstStyle/>
          <a:p>
            <a:pPr marL="14006">
              <a:spcBef>
                <a:spcPts val="127"/>
              </a:spcBef>
              <a:tabLst>
                <a:tab pos="698177" algn="l"/>
              </a:tabLst>
            </a:pPr>
            <a:r>
              <a:rPr sz="3419" i="1" spc="-28" dirty="0">
                <a:latin typeface="Times New Roman"/>
                <a:cs typeface="Times New Roman"/>
              </a:rPr>
              <a:t>v</a:t>
            </a:r>
            <a:r>
              <a:rPr sz="3419" spc="-28" dirty="0">
                <a:latin typeface="Times New Roman"/>
                <a:cs typeface="Times New Roman"/>
              </a:rPr>
              <a:t>.</a:t>
            </a:r>
            <a:r>
              <a:rPr sz="3419" i="1" spc="-28" dirty="0">
                <a:latin typeface="Times New Roman"/>
                <a:cs typeface="Times New Roman"/>
              </a:rPr>
              <a:t>s</a:t>
            </a:r>
            <a:r>
              <a:rPr sz="3419" i="1" dirty="0">
                <a:latin typeface="Times New Roman"/>
                <a:cs typeface="Times New Roman"/>
              </a:rPr>
              <a:t>	</a:t>
            </a:r>
            <a:r>
              <a:rPr sz="3419" i="1" spc="-55" dirty="0">
                <a:latin typeface="Times New Roman"/>
                <a:cs typeface="Times New Roman"/>
              </a:rPr>
              <a:t>t</a:t>
            </a:r>
            <a:endParaRPr sz="3419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342674" y="2787497"/>
            <a:ext cx="2207932" cy="542433"/>
          </a:xfrm>
          <a:prstGeom prst="rect">
            <a:avLst/>
          </a:prstGeom>
        </p:spPr>
        <p:txBody>
          <a:bodyPr vert="horz" wrap="square" lIns="0" tIns="16106" rIns="0" bIns="0" rtlCol="0">
            <a:spAutoFit/>
          </a:bodyPr>
          <a:lstStyle/>
          <a:p>
            <a:pPr marL="42017">
              <a:spcBef>
                <a:spcPts val="127"/>
              </a:spcBef>
              <a:tabLst>
                <a:tab pos="1115543" algn="l"/>
                <a:tab pos="1403357" algn="l"/>
                <a:tab pos="1806717" algn="l"/>
              </a:tabLst>
            </a:pPr>
            <a:r>
              <a:rPr sz="3419" spc="-55" dirty="0">
                <a:latin typeface="Times New Roman"/>
                <a:cs typeface="Times New Roman"/>
              </a:rPr>
              <a:t>1</a:t>
            </a:r>
            <a:r>
              <a:rPr sz="3419" dirty="0">
                <a:latin typeface="Times New Roman"/>
                <a:cs typeface="Times New Roman"/>
              </a:rPr>
              <a:t>	</a:t>
            </a:r>
            <a:r>
              <a:rPr sz="5128" spc="-83" baseline="-34946" dirty="0">
                <a:latin typeface="Times New Roman"/>
                <a:cs typeface="Times New Roman"/>
              </a:rPr>
              <a:t>.</a:t>
            </a:r>
            <a:r>
              <a:rPr sz="5128" baseline="-34946" dirty="0">
                <a:latin typeface="Times New Roman"/>
                <a:cs typeface="Times New Roman"/>
              </a:rPr>
              <a:t>	</a:t>
            </a:r>
            <a:r>
              <a:rPr sz="3419" i="1" spc="-55" dirty="0">
                <a:latin typeface="Times New Roman"/>
                <a:cs typeface="Times New Roman"/>
              </a:rPr>
              <a:t>q</a:t>
            </a:r>
            <a:r>
              <a:rPr sz="3419" i="1" dirty="0">
                <a:latin typeface="Times New Roman"/>
                <a:cs typeface="Times New Roman"/>
              </a:rPr>
              <a:t>	</a:t>
            </a:r>
            <a:r>
              <a:rPr sz="5128" spc="57" baseline="-34946" dirty="0">
                <a:latin typeface="Times New Roman"/>
                <a:cs typeface="Times New Roman"/>
              </a:rPr>
              <a:t>.</a:t>
            </a:r>
            <a:r>
              <a:rPr sz="3419" spc="39" dirty="0">
                <a:latin typeface="Times New Roman"/>
                <a:cs typeface="Times New Roman"/>
              </a:rPr>
              <a:t>1</a:t>
            </a:r>
            <a:endParaRPr sz="3419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85751" y="3398266"/>
            <a:ext cx="1755562" cy="569946"/>
          </a:xfrm>
          <a:prstGeom prst="rect">
            <a:avLst/>
          </a:prstGeom>
        </p:spPr>
        <p:txBody>
          <a:bodyPr vert="horz" wrap="square" lIns="0" tIns="18207" rIns="0" bIns="0" rtlCol="0">
            <a:spAutoFit/>
          </a:bodyPr>
          <a:lstStyle/>
          <a:p>
            <a:pPr marL="14006">
              <a:spcBef>
                <a:spcPts val="143"/>
              </a:spcBef>
              <a:tabLst>
                <a:tab pos="502099" algn="l"/>
              </a:tabLst>
            </a:pPr>
            <a:r>
              <a:rPr sz="3419" spc="-55" dirty="0">
                <a:latin typeface="Times New Roman"/>
                <a:cs typeface="Times New Roman"/>
              </a:rPr>
              <a:t>2</a:t>
            </a:r>
            <a:r>
              <a:rPr sz="3419" dirty="0">
                <a:latin typeface="Times New Roman"/>
                <a:cs typeface="Times New Roman"/>
              </a:rPr>
              <a:t>	</a:t>
            </a:r>
            <a:r>
              <a:rPr sz="3584" i="1" spc="-105" dirty="0">
                <a:latin typeface="Symbol"/>
                <a:cs typeface="Symbol"/>
              </a:rPr>
              <a:t></a:t>
            </a:r>
            <a:r>
              <a:rPr sz="3584" spc="-546" dirty="0">
                <a:latin typeface="Times New Roman"/>
                <a:cs typeface="Times New Roman"/>
              </a:rPr>
              <a:t> </a:t>
            </a:r>
            <a:r>
              <a:rPr sz="3419" spc="-77" dirty="0">
                <a:latin typeface="Times New Roman"/>
                <a:cs typeface="Times New Roman"/>
              </a:rPr>
              <a:t>.</a:t>
            </a:r>
            <a:r>
              <a:rPr sz="3584" i="1" spc="-77" dirty="0">
                <a:latin typeface="Symbol"/>
                <a:cs typeface="Symbol"/>
              </a:rPr>
              <a:t></a:t>
            </a:r>
            <a:r>
              <a:rPr sz="3419" spc="-77" dirty="0">
                <a:latin typeface="Times New Roman"/>
                <a:cs typeface="Times New Roman"/>
              </a:rPr>
              <a:t>.</a:t>
            </a:r>
            <a:r>
              <a:rPr sz="3419" i="1" spc="-77" dirty="0">
                <a:latin typeface="Times New Roman"/>
                <a:cs typeface="Times New Roman"/>
              </a:rPr>
              <a:t>c</a:t>
            </a:r>
            <a:r>
              <a:rPr sz="3419" spc="-77" dirty="0">
                <a:latin typeface="Times New Roman"/>
                <a:cs typeface="Times New Roman"/>
              </a:rPr>
              <a:t>.</a:t>
            </a:r>
            <a:r>
              <a:rPr sz="3584" i="1" spc="-77" dirty="0">
                <a:latin typeface="Symbol"/>
                <a:cs typeface="Symbol"/>
              </a:rPr>
              <a:t></a:t>
            </a:r>
            <a:endParaRPr sz="3584" dirty="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920328" y="3348454"/>
            <a:ext cx="155459" cy="321732"/>
          </a:xfrm>
          <a:prstGeom prst="rect">
            <a:avLst/>
          </a:prstGeom>
        </p:spPr>
        <p:txBody>
          <a:bodyPr vert="horz" wrap="square" lIns="0" tIns="16106" rIns="0" bIns="0" rtlCol="0">
            <a:spAutoFit/>
          </a:bodyPr>
          <a:lstStyle/>
          <a:p>
            <a:pPr marL="14006">
              <a:spcBef>
                <a:spcPts val="127"/>
              </a:spcBef>
            </a:pPr>
            <a:r>
              <a:rPr sz="1985" spc="6" dirty="0">
                <a:latin typeface="Times New Roman"/>
                <a:cs typeface="Times New Roman"/>
              </a:rPr>
              <a:t>0</a:t>
            </a:r>
            <a:endParaRPr sz="1985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053743" y="3057557"/>
            <a:ext cx="1413833" cy="542433"/>
          </a:xfrm>
          <a:prstGeom prst="rect">
            <a:avLst/>
          </a:prstGeom>
        </p:spPr>
        <p:txBody>
          <a:bodyPr vert="horz" wrap="square" lIns="0" tIns="16106" rIns="0" bIns="0" rtlCol="0">
            <a:spAutoFit/>
          </a:bodyPr>
          <a:lstStyle/>
          <a:p>
            <a:pPr marL="14006">
              <a:spcBef>
                <a:spcPts val="127"/>
              </a:spcBef>
              <a:tabLst>
                <a:tab pos="1159660" algn="l"/>
              </a:tabLst>
            </a:pPr>
            <a:r>
              <a:rPr sz="3419" i="1" dirty="0">
                <a:latin typeface="Times New Roman"/>
                <a:cs typeface="Times New Roman"/>
              </a:rPr>
              <a:t>T</a:t>
            </a:r>
            <a:r>
              <a:rPr sz="3419" i="1" spc="105" dirty="0">
                <a:latin typeface="Times New Roman"/>
                <a:cs typeface="Times New Roman"/>
              </a:rPr>
              <a:t> </a:t>
            </a:r>
            <a:r>
              <a:rPr sz="3419" dirty="0">
                <a:latin typeface="Symbol"/>
                <a:cs typeface="Symbol"/>
              </a:rPr>
              <a:t></a:t>
            </a:r>
            <a:r>
              <a:rPr sz="3419" spc="-502" dirty="0">
                <a:latin typeface="Times New Roman"/>
                <a:cs typeface="Times New Roman"/>
              </a:rPr>
              <a:t> </a:t>
            </a:r>
            <a:r>
              <a:rPr sz="3419" i="1" spc="-66" dirty="0">
                <a:latin typeface="Times New Roman"/>
                <a:cs typeface="Times New Roman"/>
              </a:rPr>
              <a:t>T</a:t>
            </a:r>
            <a:r>
              <a:rPr sz="3419" i="1" dirty="0">
                <a:latin typeface="Times New Roman"/>
                <a:cs typeface="Times New Roman"/>
              </a:rPr>
              <a:t>	</a:t>
            </a:r>
            <a:r>
              <a:rPr sz="3419" spc="-55" dirty="0">
                <a:latin typeface="Symbol"/>
                <a:cs typeface="Symbol"/>
              </a:rPr>
              <a:t></a:t>
            </a:r>
            <a:endParaRPr sz="3419">
              <a:latin typeface="Symbol"/>
              <a:cs typeface="Symbol"/>
            </a:endParaRP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xmlns="" id="{F50486D7-AE24-1814-D4B3-91EDF5AD3BEE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1923" y="260606"/>
            <a:ext cx="2165216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83"/>
              </a:lnSpc>
            </a:pPr>
            <a:r>
              <a:rPr sz="1434" dirty="0">
                <a:latin typeface="Arial"/>
                <a:cs typeface="Arial"/>
              </a:rPr>
              <a:t>FSW</a:t>
            </a:r>
            <a:r>
              <a:rPr sz="1434" spc="-17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–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Friction</a:t>
            </a:r>
            <a:r>
              <a:rPr sz="1434" spc="6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stir</a:t>
            </a:r>
            <a:r>
              <a:rPr sz="1434" spc="-22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welding</a:t>
            </a:r>
            <a:endParaRPr sz="1434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94301" y="795049"/>
            <a:ext cx="4737705" cy="5820033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91632" y="795049"/>
            <a:ext cx="2591677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Teplotní</a:t>
            </a:r>
            <a:r>
              <a:rPr sz="3253" i="1" spc="-83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55" dirty="0">
                <a:solidFill>
                  <a:srgbClr val="FF0000"/>
                </a:solidFill>
                <a:latin typeface="Tahoma"/>
                <a:cs typeface="Tahoma"/>
              </a:rPr>
              <a:t>pole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5343" y="1876425"/>
            <a:ext cx="4345838" cy="223757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20308" marR="5602" algn="ctr">
              <a:spcBef>
                <a:spcPts val="110"/>
              </a:spcBef>
            </a:pPr>
            <a:r>
              <a:rPr sz="2647" b="1" i="1" dirty="0">
                <a:latin typeface="Arial"/>
                <a:cs typeface="Arial"/>
              </a:rPr>
              <a:t>Vliv</a:t>
            </a:r>
            <a:r>
              <a:rPr sz="2647" b="1" i="1" spc="-39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měnícího</a:t>
            </a:r>
            <a:r>
              <a:rPr sz="2647" b="1" i="1" spc="-28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se</a:t>
            </a:r>
            <a:r>
              <a:rPr sz="2647" b="1" i="1" spc="-17" dirty="0">
                <a:latin typeface="Arial"/>
                <a:cs typeface="Arial"/>
              </a:rPr>
              <a:t> </a:t>
            </a:r>
            <a:r>
              <a:rPr sz="2647" b="1" i="1" spc="-11" dirty="0">
                <a:latin typeface="Arial"/>
                <a:cs typeface="Arial"/>
              </a:rPr>
              <a:t>tepelného </a:t>
            </a:r>
            <a:r>
              <a:rPr sz="2647" b="1" i="1" dirty="0">
                <a:latin typeface="Arial"/>
                <a:cs typeface="Arial"/>
              </a:rPr>
              <a:t>příkonu</a:t>
            </a:r>
            <a:r>
              <a:rPr sz="2647" b="1" i="1" spc="-28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na </a:t>
            </a:r>
            <a:r>
              <a:rPr sz="2647" b="1" i="1" spc="-11" dirty="0">
                <a:latin typeface="Arial"/>
                <a:cs typeface="Arial"/>
              </a:rPr>
              <a:t>velikost </a:t>
            </a:r>
            <a:r>
              <a:rPr sz="2647" b="1" i="1" dirty="0">
                <a:latin typeface="Arial"/>
                <a:cs typeface="Arial"/>
              </a:rPr>
              <a:t>tepelného</a:t>
            </a:r>
            <a:r>
              <a:rPr sz="2647" b="1" i="1" spc="-22" dirty="0">
                <a:latin typeface="Arial"/>
                <a:cs typeface="Arial"/>
              </a:rPr>
              <a:t> pole</a:t>
            </a:r>
            <a:endParaRPr sz="2647" dirty="0">
              <a:latin typeface="Arial"/>
              <a:cs typeface="Arial"/>
            </a:endParaRPr>
          </a:p>
          <a:p>
            <a:pPr>
              <a:spcBef>
                <a:spcPts val="11"/>
              </a:spcBef>
            </a:pPr>
            <a:endParaRPr sz="3860" dirty="0">
              <a:latin typeface="Arial"/>
              <a:cs typeface="Arial"/>
            </a:endParaRPr>
          </a:p>
          <a:p>
            <a:pPr marL="14006"/>
            <a:r>
              <a:rPr sz="2647" i="1" dirty="0">
                <a:latin typeface="Arial"/>
                <a:cs typeface="Arial"/>
              </a:rPr>
              <a:t>Pozn.: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1kJ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=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100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spc="-22" dirty="0">
                <a:latin typeface="Arial"/>
                <a:cs typeface="Arial"/>
              </a:rPr>
              <a:t>kcal</a:t>
            </a:r>
            <a:endParaRPr sz="2647" dirty="0">
              <a:latin typeface="Arial"/>
              <a:cs typeface="Arial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95BFB8A7-76AD-BDD7-8AA9-1083A3A3B13D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1923" y="260606"/>
            <a:ext cx="2165216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83"/>
              </a:lnSpc>
            </a:pPr>
            <a:r>
              <a:rPr sz="1434" dirty="0">
                <a:latin typeface="Arial"/>
                <a:cs typeface="Arial"/>
              </a:rPr>
              <a:t>FSW</a:t>
            </a:r>
            <a:r>
              <a:rPr sz="1434" spc="-17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–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Friction</a:t>
            </a:r>
            <a:r>
              <a:rPr sz="1434" spc="6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stir</a:t>
            </a:r>
            <a:r>
              <a:rPr sz="1434" spc="-22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welding</a:t>
            </a:r>
            <a:endParaRPr sz="1434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21968" y="770485"/>
            <a:ext cx="4715857" cy="588221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655575" y="2022332"/>
            <a:ext cx="4046124" cy="223757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317926" marR="5602" algn="ctr">
              <a:spcBef>
                <a:spcPts val="110"/>
              </a:spcBef>
            </a:pPr>
            <a:r>
              <a:rPr sz="2647" b="1" i="1" dirty="0">
                <a:latin typeface="Arial"/>
                <a:cs typeface="Arial"/>
              </a:rPr>
              <a:t>Vliv</a:t>
            </a:r>
            <a:r>
              <a:rPr sz="2647" b="1" i="1" spc="-33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měnící</a:t>
            </a:r>
            <a:r>
              <a:rPr sz="2647" b="1" i="1" spc="-17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se</a:t>
            </a:r>
            <a:r>
              <a:rPr sz="2647" b="1" i="1" spc="-17" dirty="0">
                <a:latin typeface="Arial"/>
                <a:cs typeface="Arial"/>
              </a:rPr>
              <a:t> </a:t>
            </a:r>
            <a:r>
              <a:rPr sz="2647" b="1" i="1" spc="-11" dirty="0">
                <a:latin typeface="Arial"/>
                <a:cs typeface="Arial"/>
              </a:rPr>
              <a:t>rychlosti </a:t>
            </a:r>
            <a:r>
              <a:rPr sz="2647" b="1" i="1" dirty="0">
                <a:latin typeface="Arial"/>
                <a:cs typeface="Arial"/>
              </a:rPr>
              <a:t>svařování</a:t>
            </a:r>
            <a:r>
              <a:rPr sz="2647" b="1" i="1" spc="-28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na</a:t>
            </a:r>
            <a:r>
              <a:rPr sz="2647" b="1" i="1" spc="-39" dirty="0">
                <a:latin typeface="Arial"/>
                <a:cs typeface="Arial"/>
              </a:rPr>
              <a:t> </a:t>
            </a:r>
            <a:r>
              <a:rPr sz="2647" b="1" i="1" spc="-11" dirty="0">
                <a:latin typeface="Arial"/>
                <a:cs typeface="Arial"/>
              </a:rPr>
              <a:t>velikost </a:t>
            </a:r>
            <a:r>
              <a:rPr sz="2647" b="1" i="1" dirty="0">
                <a:latin typeface="Arial"/>
                <a:cs typeface="Arial"/>
              </a:rPr>
              <a:t>tepelného</a:t>
            </a:r>
            <a:r>
              <a:rPr sz="2647" b="1" i="1" spc="-22" dirty="0">
                <a:latin typeface="Arial"/>
                <a:cs typeface="Arial"/>
              </a:rPr>
              <a:t> pole</a:t>
            </a:r>
            <a:endParaRPr sz="2647" dirty="0">
              <a:latin typeface="Arial"/>
              <a:cs typeface="Arial"/>
            </a:endParaRPr>
          </a:p>
          <a:p>
            <a:pPr>
              <a:spcBef>
                <a:spcPts val="11"/>
              </a:spcBef>
            </a:pPr>
            <a:endParaRPr sz="3860" dirty="0">
              <a:latin typeface="Arial"/>
              <a:cs typeface="Arial"/>
            </a:endParaRPr>
          </a:p>
          <a:p>
            <a:pPr marL="14006"/>
            <a:r>
              <a:rPr sz="2647" i="1" dirty="0">
                <a:latin typeface="Arial"/>
                <a:cs typeface="Arial"/>
              </a:rPr>
              <a:t>Pozn.: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1kJ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=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100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spc="-22" dirty="0">
                <a:latin typeface="Arial"/>
                <a:cs typeface="Arial"/>
              </a:rPr>
              <a:t>kcal</a:t>
            </a:r>
            <a:endParaRPr sz="2647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391632" y="795049"/>
            <a:ext cx="2591677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Teplotní</a:t>
            </a:r>
            <a:r>
              <a:rPr sz="3253" i="1" spc="-83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55" dirty="0">
                <a:solidFill>
                  <a:srgbClr val="FF0000"/>
                </a:solidFill>
                <a:latin typeface="Tahoma"/>
                <a:cs typeface="Tahoma"/>
              </a:rPr>
              <a:t>pole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23C3AE9E-35B1-1C65-86E3-2EA2A260E5DE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/>
          <p:nvPr/>
        </p:nvSpPr>
        <p:spPr>
          <a:xfrm>
            <a:off x="990593" y="1413269"/>
            <a:ext cx="8819123" cy="421497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647" b="1" i="1" dirty="0">
                <a:latin typeface="Arial"/>
                <a:cs typeface="Arial"/>
              </a:rPr>
              <a:t>Velikost</a:t>
            </a:r>
            <a:r>
              <a:rPr sz="2647" b="1" i="1" spc="-33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tepelných</a:t>
            </a:r>
            <a:r>
              <a:rPr sz="2647" b="1" i="1" spc="-33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polí</a:t>
            </a:r>
            <a:r>
              <a:rPr sz="2647" b="1" i="1" spc="-33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při</a:t>
            </a:r>
            <a:r>
              <a:rPr sz="2647" b="1" i="1" spc="-39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svařování</a:t>
            </a:r>
            <a:r>
              <a:rPr sz="2647" b="1" i="1" spc="-11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různých</a:t>
            </a:r>
            <a:r>
              <a:rPr sz="2647" b="1" i="1" spc="-28" dirty="0">
                <a:latin typeface="Arial"/>
                <a:cs typeface="Arial"/>
              </a:rPr>
              <a:t> </a:t>
            </a:r>
            <a:r>
              <a:rPr sz="2647" b="1" i="1" spc="-11" dirty="0">
                <a:latin typeface="Arial"/>
                <a:cs typeface="Arial"/>
              </a:rPr>
              <a:t>materiálů</a:t>
            </a:r>
            <a:endParaRPr sz="2647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1632" y="795049"/>
            <a:ext cx="2591677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b="1" i="1" spc="-99" dirty="0">
                <a:solidFill>
                  <a:srgbClr val="FF0000"/>
                </a:solidFill>
                <a:latin typeface="Tahoma"/>
                <a:cs typeface="Tahoma"/>
              </a:rPr>
              <a:t>Teplotní</a:t>
            </a:r>
            <a:r>
              <a:rPr sz="3253" b="1" i="1" spc="-83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b="1" i="1" spc="-55" dirty="0">
                <a:solidFill>
                  <a:srgbClr val="FF0000"/>
                </a:solidFill>
                <a:latin typeface="Tahoma"/>
                <a:cs typeface="Tahoma"/>
              </a:rPr>
              <a:t>pole</a:t>
            </a:r>
            <a:endParaRPr sz="3253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6844" y="2260849"/>
            <a:ext cx="7019712" cy="4130996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xfrm>
            <a:off x="4314231" y="7756332"/>
            <a:ext cx="3773582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06">
              <a:lnSpc>
                <a:spcPts val="1693"/>
              </a:lnSpc>
            </a:pPr>
            <a:r>
              <a:rPr spc="-33" dirty="0"/>
              <a:t>ČVUT,</a:t>
            </a:r>
            <a:r>
              <a:rPr spc="-61" dirty="0"/>
              <a:t> </a:t>
            </a:r>
            <a:r>
              <a:rPr dirty="0"/>
              <a:t>Fakulta</a:t>
            </a:r>
            <a:r>
              <a:rPr spc="-22" dirty="0"/>
              <a:t> </a:t>
            </a:r>
            <a:r>
              <a:rPr dirty="0"/>
              <a:t>strojní,</a:t>
            </a:r>
            <a:r>
              <a:rPr spc="-39" dirty="0"/>
              <a:t> </a:t>
            </a:r>
            <a:r>
              <a:rPr dirty="0"/>
              <a:t>Ústav</a:t>
            </a:r>
            <a:r>
              <a:rPr spc="-50" dirty="0"/>
              <a:t> </a:t>
            </a:r>
            <a:r>
              <a:rPr dirty="0"/>
              <a:t>strojírenské</a:t>
            </a:r>
            <a:r>
              <a:rPr spc="-17" dirty="0"/>
              <a:t> </a:t>
            </a:r>
            <a:r>
              <a:rPr dirty="0"/>
              <a:t>technologie,</a:t>
            </a:r>
            <a:r>
              <a:rPr spc="-17" dirty="0"/>
              <a:t> </a:t>
            </a:r>
            <a:r>
              <a:rPr dirty="0"/>
              <a:t>skupina</a:t>
            </a:r>
            <a:r>
              <a:rPr spc="-39" dirty="0"/>
              <a:t> </a:t>
            </a:r>
            <a:r>
              <a:rPr spc="-11" dirty="0"/>
              <a:t>svařování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F4064E27-7745-2742-3BAF-830A2356349C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/>
          <p:nvPr/>
        </p:nvSpPr>
        <p:spPr>
          <a:xfrm>
            <a:off x="937137" y="1599323"/>
            <a:ext cx="8819123" cy="421497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647" b="1" i="1" dirty="0">
                <a:latin typeface="Arial"/>
                <a:cs typeface="Arial"/>
              </a:rPr>
              <a:t>Velikost</a:t>
            </a:r>
            <a:r>
              <a:rPr sz="2647" b="1" i="1" spc="-33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tepelných</a:t>
            </a:r>
            <a:r>
              <a:rPr sz="2647" b="1" i="1" spc="-33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polí</a:t>
            </a:r>
            <a:r>
              <a:rPr sz="2647" b="1" i="1" spc="-33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při</a:t>
            </a:r>
            <a:r>
              <a:rPr sz="2647" b="1" i="1" spc="-39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svařování</a:t>
            </a:r>
            <a:r>
              <a:rPr sz="2647" b="1" i="1" spc="-11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různých</a:t>
            </a:r>
            <a:r>
              <a:rPr sz="2647" b="1" i="1" spc="-28" dirty="0">
                <a:latin typeface="Arial"/>
                <a:cs typeface="Arial"/>
              </a:rPr>
              <a:t> </a:t>
            </a:r>
            <a:r>
              <a:rPr sz="2647" b="1" i="1" spc="-11" dirty="0">
                <a:latin typeface="Arial"/>
                <a:cs typeface="Arial"/>
              </a:rPr>
              <a:t>materiálů</a:t>
            </a:r>
            <a:endParaRPr sz="2647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1632" y="795049"/>
            <a:ext cx="2591677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b="1" i="1" spc="-99" dirty="0">
                <a:solidFill>
                  <a:srgbClr val="FF0000"/>
                </a:solidFill>
                <a:latin typeface="Tahoma"/>
                <a:cs typeface="Tahoma"/>
              </a:rPr>
              <a:t>Teplotní</a:t>
            </a:r>
            <a:r>
              <a:rPr sz="3253" b="1" i="1" spc="-83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b="1" i="1" spc="-55" dirty="0">
                <a:solidFill>
                  <a:srgbClr val="FF0000"/>
                </a:solidFill>
                <a:latin typeface="Tahoma"/>
                <a:cs typeface="Tahoma"/>
              </a:rPr>
              <a:t>pole</a:t>
            </a:r>
            <a:endParaRPr sz="3253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4008" y="2350175"/>
            <a:ext cx="7065383" cy="3882947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8E6BB423-164F-D8BF-0FCE-1861801F57C2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4531" y="1320169"/>
            <a:ext cx="6273803" cy="5151141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53DD28B4-2FCC-EBFB-971A-62EFB31FF8DB}"/>
              </a:ext>
            </a:extLst>
          </p:cNvPr>
          <p:cNvSpPr txBox="1"/>
          <p:nvPr/>
        </p:nvSpPr>
        <p:spPr>
          <a:xfrm>
            <a:off x="8394700" y="69404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[1], citace [2]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91631" y="795049"/>
            <a:ext cx="6635701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121" dirty="0">
                <a:solidFill>
                  <a:srgbClr val="FF0000"/>
                </a:solidFill>
                <a:latin typeface="Tahoma"/>
                <a:cs typeface="Tahoma"/>
              </a:rPr>
              <a:t>Změna</a:t>
            </a:r>
            <a:r>
              <a:rPr sz="3253" i="1" spc="-72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struktury</a:t>
            </a:r>
            <a:r>
              <a:rPr sz="3253" i="1" spc="-88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svarového</a:t>
            </a:r>
            <a:r>
              <a:rPr sz="3253" i="1" spc="-77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" dirty="0">
                <a:solidFill>
                  <a:srgbClr val="FF0000"/>
                </a:solidFill>
                <a:latin typeface="Tahoma"/>
                <a:cs typeface="Tahoma"/>
              </a:rPr>
              <a:t>spoje</a:t>
            </a:r>
            <a:endParaRPr sz="3253">
              <a:latin typeface="Tahoma"/>
              <a:cs typeface="Tahoma"/>
            </a:endParaRPr>
          </a:p>
        </p:txBody>
      </p:sp>
      <p:pic>
        <p:nvPicPr>
          <p:cNvPr id="15" name="object 11">
            <a:extLst>
              <a:ext uri="{FF2B5EF4-FFF2-40B4-BE49-F238E27FC236}">
                <a16:creationId xmlns:a16="http://schemas.microsoft.com/office/drawing/2014/main" xmlns="" id="{482E55F9-C20E-6E4D-A552-B98E1AD6BAF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36131" y="1419225"/>
            <a:ext cx="6833677" cy="523467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20D4A8CC-36C0-FF40-0FB4-30AC43A2372A}"/>
              </a:ext>
            </a:extLst>
          </p:cNvPr>
          <p:cNvSpPr txBox="1"/>
          <p:nvPr/>
        </p:nvSpPr>
        <p:spPr>
          <a:xfrm>
            <a:off x="8394700" y="69404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[1], citace [2]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713423" y="1749572"/>
            <a:ext cx="7266553" cy="5566258"/>
            <a:chOff x="1260542" y="1478280"/>
            <a:chExt cx="6589318" cy="5047488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0542" y="1478280"/>
              <a:ext cx="6589318" cy="504748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916173" y="1917954"/>
              <a:ext cx="1513840" cy="431800"/>
            </a:xfrm>
            <a:custGeom>
              <a:avLst/>
              <a:gdLst/>
              <a:ahLst/>
              <a:cxnLst/>
              <a:rect l="l" t="t" r="r" b="b"/>
              <a:pathLst>
                <a:path w="1513839" h="431800">
                  <a:moveTo>
                    <a:pt x="0" y="215646"/>
                  </a:moveTo>
                  <a:lnTo>
                    <a:pt x="12188" y="176875"/>
                  </a:lnTo>
                  <a:lnTo>
                    <a:pt x="47331" y="140388"/>
                  </a:lnTo>
                  <a:lnTo>
                    <a:pt x="103293" y="106792"/>
                  </a:lnTo>
                  <a:lnTo>
                    <a:pt x="138413" y="91269"/>
                  </a:lnTo>
                  <a:lnTo>
                    <a:pt x="177937" y="76696"/>
                  </a:lnTo>
                  <a:lnTo>
                    <a:pt x="221599" y="63150"/>
                  </a:lnTo>
                  <a:lnTo>
                    <a:pt x="269130" y="50708"/>
                  </a:lnTo>
                  <a:lnTo>
                    <a:pt x="320264" y="39444"/>
                  </a:lnTo>
                  <a:lnTo>
                    <a:pt x="374734" y="29435"/>
                  </a:lnTo>
                  <a:lnTo>
                    <a:pt x="432274" y="20758"/>
                  </a:lnTo>
                  <a:lnTo>
                    <a:pt x="492615" y="13488"/>
                  </a:lnTo>
                  <a:lnTo>
                    <a:pt x="555492" y="7701"/>
                  </a:lnTo>
                  <a:lnTo>
                    <a:pt x="620638" y="3473"/>
                  </a:lnTo>
                  <a:lnTo>
                    <a:pt x="687784" y="881"/>
                  </a:lnTo>
                  <a:lnTo>
                    <a:pt x="756665" y="0"/>
                  </a:lnTo>
                  <a:lnTo>
                    <a:pt x="825547" y="881"/>
                  </a:lnTo>
                  <a:lnTo>
                    <a:pt x="892693" y="3473"/>
                  </a:lnTo>
                  <a:lnTo>
                    <a:pt x="957839" y="7701"/>
                  </a:lnTo>
                  <a:lnTo>
                    <a:pt x="1020716" y="13488"/>
                  </a:lnTo>
                  <a:lnTo>
                    <a:pt x="1081057" y="20758"/>
                  </a:lnTo>
                  <a:lnTo>
                    <a:pt x="1138597" y="29435"/>
                  </a:lnTo>
                  <a:lnTo>
                    <a:pt x="1193067" y="39444"/>
                  </a:lnTo>
                  <a:lnTo>
                    <a:pt x="1244201" y="50708"/>
                  </a:lnTo>
                  <a:lnTo>
                    <a:pt x="1291732" y="63150"/>
                  </a:lnTo>
                  <a:lnTo>
                    <a:pt x="1335394" y="76696"/>
                  </a:lnTo>
                  <a:lnTo>
                    <a:pt x="1374918" y="91269"/>
                  </a:lnTo>
                  <a:lnTo>
                    <a:pt x="1410038" y="106792"/>
                  </a:lnTo>
                  <a:lnTo>
                    <a:pt x="1466000" y="140388"/>
                  </a:lnTo>
                  <a:lnTo>
                    <a:pt x="1501143" y="176875"/>
                  </a:lnTo>
                  <a:lnTo>
                    <a:pt x="1513331" y="215646"/>
                  </a:lnTo>
                  <a:lnTo>
                    <a:pt x="1510240" y="235278"/>
                  </a:lnTo>
                  <a:lnTo>
                    <a:pt x="1486307" y="272982"/>
                  </a:lnTo>
                  <a:lnTo>
                    <a:pt x="1440488" y="308100"/>
                  </a:lnTo>
                  <a:lnTo>
                    <a:pt x="1374918" y="340022"/>
                  </a:lnTo>
                  <a:lnTo>
                    <a:pt x="1335394" y="354595"/>
                  </a:lnTo>
                  <a:lnTo>
                    <a:pt x="1291732" y="368141"/>
                  </a:lnTo>
                  <a:lnTo>
                    <a:pt x="1244201" y="380583"/>
                  </a:lnTo>
                  <a:lnTo>
                    <a:pt x="1193067" y="391847"/>
                  </a:lnTo>
                  <a:lnTo>
                    <a:pt x="1138597" y="401856"/>
                  </a:lnTo>
                  <a:lnTo>
                    <a:pt x="1081057" y="410533"/>
                  </a:lnTo>
                  <a:lnTo>
                    <a:pt x="1020716" y="417803"/>
                  </a:lnTo>
                  <a:lnTo>
                    <a:pt x="957839" y="423590"/>
                  </a:lnTo>
                  <a:lnTo>
                    <a:pt x="892693" y="427818"/>
                  </a:lnTo>
                  <a:lnTo>
                    <a:pt x="825547" y="430410"/>
                  </a:lnTo>
                  <a:lnTo>
                    <a:pt x="756665" y="431292"/>
                  </a:lnTo>
                  <a:lnTo>
                    <a:pt x="687784" y="430410"/>
                  </a:lnTo>
                  <a:lnTo>
                    <a:pt x="620638" y="427818"/>
                  </a:lnTo>
                  <a:lnTo>
                    <a:pt x="555492" y="423590"/>
                  </a:lnTo>
                  <a:lnTo>
                    <a:pt x="492615" y="417803"/>
                  </a:lnTo>
                  <a:lnTo>
                    <a:pt x="432274" y="410533"/>
                  </a:lnTo>
                  <a:lnTo>
                    <a:pt x="374734" y="401856"/>
                  </a:lnTo>
                  <a:lnTo>
                    <a:pt x="320264" y="391847"/>
                  </a:lnTo>
                  <a:lnTo>
                    <a:pt x="269130" y="380583"/>
                  </a:lnTo>
                  <a:lnTo>
                    <a:pt x="221599" y="368141"/>
                  </a:lnTo>
                  <a:lnTo>
                    <a:pt x="177937" y="354595"/>
                  </a:lnTo>
                  <a:lnTo>
                    <a:pt x="138413" y="340022"/>
                  </a:lnTo>
                  <a:lnTo>
                    <a:pt x="103293" y="324499"/>
                  </a:lnTo>
                  <a:lnTo>
                    <a:pt x="47331" y="290903"/>
                  </a:lnTo>
                  <a:lnTo>
                    <a:pt x="12188" y="254416"/>
                  </a:lnTo>
                  <a:lnTo>
                    <a:pt x="0" y="215646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3" name="object 13"/>
            <p:cNvSpPr/>
            <p:nvPr/>
          </p:nvSpPr>
          <p:spPr>
            <a:xfrm>
              <a:off x="2068067" y="4491228"/>
              <a:ext cx="114300" cy="595630"/>
            </a:xfrm>
            <a:custGeom>
              <a:avLst/>
              <a:gdLst/>
              <a:ahLst/>
              <a:cxnLst/>
              <a:rect l="l" t="t" r="r" b="b"/>
              <a:pathLst>
                <a:path w="114300" h="595629">
                  <a:moveTo>
                    <a:pt x="38100" y="480822"/>
                  </a:moveTo>
                  <a:lnTo>
                    <a:pt x="0" y="480822"/>
                  </a:lnTo>
                  <a:lnTo>
                    <a:pt x="57150" y="595122"/>
                  </a:lnTo>
                  <a:lnTo>
                    <a:pt x="104775" y="499872"/>
                  </a:lnTo>
                  <a:lnTo>
                    <a:pt x="38100" y="499872"/>
                  </a:lnTo>
                  <a:lnTo>
                    <a:pt x="38100" y="480822"/>
                  </a:lnTo>
                  <a:close/>
                </a:path>
                <a:path w="114300" h="595629">
                  <a:moveTo>
                    <a:pt x="76200" y="0"/>
                  </a:moveTo>
                  <a:lnTo>
                    <a:pt x="38100" y="0"/>
                  </a:lnTo>
                  <a:lnTo>
                    <a:pt x="38100" y="499872"/>
                  </a:lnTo>
                  <a:lnTo>
                    <a:pt x="76200" y="499872"/>
                  </a:lnTo>
                  <a:lnTo>
                    <a:pt x="76200" y="0"/>
                  </a:lnTo>
                  <a:close/>
                </a:path>
                <a:path w="114300" h="595629">
                  <a:moveTo>
                    <a:pt x="114300" y="480822"/>
                  </a:moveTo>
                  <a:lnTo>
                    <a:pt x="76200" y="480822"/>
                  </a:lnTo>
                  <a:lnTo>
                    <a:pt x="76200" y="499872"/>
                  </a:lnTo>
                  <a:lnTo>
                    <a:pt x="104775" y="499872"/>
                  </a:lnTo>
                  <a:lnTo>
                    <a:pt x="114300" y="48082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91631" y="795049"/>
            <a:ext cx="6635701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121" dirty="0">
                <a:solidFill>
                  <a:srgbClr val="FF0000"/>
                </a:solidFill>
                <a:latin typeface="Tahoma"/>
                <a:cs typeface="Tahoma"/>
              </a:rPr>
              <a:t>Změna</a:t>
            </a:r>
            <a:r>
              <a:rPr sz="3253" i="1" spc="-72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struktury</a:t>
            </a:r>
            <a:r>
              <a:rPr sz="3253" i="1" spc="-88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svarového</a:t>
            </a:r>
            <a:r>
              <a:rPr sz="3253" i="1" spc="-77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" dirty="0">
                <a:solidFill>
                  <a:srgbClr val="FF0000"/>
                </a:solidFill>
                <a:latin typeface="Tahoma"/>
                <a:cs typeface="Tahoma"/>
              </a:rPr>
              <a:t>spoje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C105AF7D-B631-9F0E-AA32-E56811B1069D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[1], citace [2]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713423" y="1828132"/>
            <a:ext cx="7266553" cy="5566258"/>
            <a:chOff x="1260542" y="1478280"/>
            <a:chExt cx="6589318" cy="5047488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0542" y="1478280"/>
              <a:ext cx="6589318" cy="504748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701289" y="2205990"/>
              <a:ext cx="1511935" cy="431800"/>
            </a:xfrm>
            <a:custGeom>
              <a:avLst/>
              <a:gdLst/>
              <a:ahLst/>
              <a:cxnLst/>
              <a:rect l="l" t="t" r="r" b="b"/>
              <a:pathLst>
                <a:path w="1511935" h="431800">
                  <a:moveTo>
                    <a:pt x="0" y="215646"/>
                  </a:moveTo>
                  <a:lnTo>
                    <a:pt x="13631" y="174660"/>
                  </a:lnTo>
                  <a:lnTo>
                    <a:pt x="52834" y="136274"/>
                  </a:lnTo>
                  <a:lnTo>
                    <a:pt x="115074" y="101210"/>
                  </a:lnTo>
                  <a:lnTo>
                    <a:pt x="154041" y="85149"/>
                  </a:lnTo>
                  <a:lnTo>
                    <a:pt x="197816" y="70189"/>
                  </a:lnTo>
                  <a:lnTo>
                    <a:pt x="246083" y="56421"/>
                  </a:lnTo>
                  <a:lnTo>
                    <a:pt x="298526" y="43934"/>
                  </a:lnTo>
                  <a:lnTo>
                    <a:pt x="354826" y="32820"/>
                  </a:lnTo>
                  <a:lnTo>
                    <a:pt x="414668" y="23167"/>
                  </a:lnTo>
                  <a:lnTo>
                    <a:pt x="477734" y="15068"/>
                  </a:lnTo>
                  <a:lnTo>
                    <a:pt x="543707" y="8611"/>
                  </a:lnTo>
                  <a:lnTo>
                    <a:pt x="612271" y="3887"/>
                  </a:lnTo>
                  <a:lnTo>
                    <a:pt x="683109" y="986"/>
                  </a:lnTo>
                  <a:lnTo>
                    <a:pt x="755904" y="0"/>
                  </a:lnTo>
                  <a:lnTo>
                    <a:pt x="828698" y="986"/>
                  </a:lnTo>
                  <a:lnTo>
                    <a:pt x="899536" y="3887"/>
                  </a:lnTo>
                  <a:lnTo>
                    <a:pt x="968100" y="8611"/>
                  </a:lnTo>
                  <a:lnTo>
                    <a:pt x="1034073" y="15068"/>
                  </a:lnTo>
                  <a:lnTo>
                    <a:pt x="1097139" y="23167"/>
                  </a:lnTo>
                  <a:lnTo>
                    <a:pt x="1156981" y="32820"/>
                  </a:lnTo>
                  <a:lnTo>
                    <a:pt x="1213281" y="43934"/>
                  </a:lnTo>
                  <a:lnTo>
                    <a:pt x="1265724" y="56421"/>
                  </a:lnTo>
                  <a:lnTo>
                    <a:pt x="1313991" y="70189"/>
                  </a:lnTo>
                  <a:lnTo>
                    <a:pt x="1357766" y="85149"/>
                  </a:lnTo>
                  <a:lnTo>
                    <a:pt x="1396733" y="101210"/>
                  </a:lnTo>
                  <a:lnTo>
                    <a:pt x="1458973" y="136274"/>
                  </a:lnTo>
                  <a:lnTo>
                    <a:pt x="1498176" y="174660"/>
                  </a:lnTo>
                  <a:lnTo>
                    <a:pt x="1511808" y="215646"/>
                  </a:lnTo>
                  <a:lnTo>
                    <a:pt x="1508347" y="236418"/>
                  </a:lnTo>
                  <a:lnTo>
                    <a:pt x="1481613" y="276194"/>
                  </a:lnTo>
                  <a:lnTo>
                    <a:pt x="1430575" y="313009"/>
                  </a:lnTo>
                  <a:lnTo>
                    <a:pt x="1357766" y="346142"/>
                  </a:lnTo>
                  <a:lnTo>
                    <a:pt x="1313991" y="361102"/>
                  </a:lnTo>
                  <a:lnTo>
                    <a:pt x="1265724" y="374870"/>
                  </a:lnTo>
                  <a:lnTo>
                    <a:pt x="1213281" y="387357"/>
                  </a:lnTo>
                  <a:lnTo>
                    <a:pt x="1156981" y="398471"/>
                  </a:lnTo>
                  <a:lnTo>
                    <a:pt x="1097139" y="408124"/>
                  </a:lnTo>
                  <a:lnTo>
                    <a:pt x="1034073" y="416223"/>
                  </a:lnTo>
                  <a:lnTo>
                    <a:pt x="968100" y="422680"/>
                  </a:lnTo>
                  <a:lnTo>
                    <a:pt x="899536" y="427404"/>
                  </a:lnTo>
                  <a:lnTo>
                    <a:pt x="828698" y="430305"/>
                  </a:lnTo>
                  <a:lnTo>
                    <a:pt x="755904" y="431292"/>
                  </a:lnTo>
                  <a:lnTo>
                    <a:pt x="683109" y="430305"/>
                  </a:lnTo>
                  <a:lnTo>
                    <a:pt x="612271" y="427404"/>
                  </a:lnTo>
                  <a:lnTo>
                    <a:pt x="543707" y="422680"/>
                  </a:lnTo>
                  <a:lnTo>
                    <a:pt x="477734" y="416223"/>
                  </a:lnTo>
                  <a:lnTo>
                    <a:pt x="414668" y="408124"/>
                  </a:lnTo>
                  <a:lnTo>
                    <a:pt x="354826" y="398471"/>
                  </a:lnTo>
                  <a:lnTo>
                    <a:pt x="298526" y="387357"/>
                  </a:lnTo>
                  <a:lnTo>
                    <a:pt x="246083" y="374870"/>
                  </a:lnTo>
                  <a:lnTo>
                    <a:pt x="197816" y="361102"/>
                  </a:lnTo>
                  <a:lnTo>
                    <a:pt x="154041" y="346142"/>
                  </a:lnTo>
                  <a:lnTo>
                    <a:pt x="115074" y="330081"/>
                  </a:lnTo>
                  <a:lnTo>
                    <a:pt x="52834" y="295017"/>
                  </a:lnTo>
                  <a:lnTo>
                    <a:pt x="13631" y="256631"/>
                  </a:lnTo>
                  <a:lnTo>
                    <a:pt x="0" y="215646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3" name="object 13"/>
            <p:cNvSpPr/>
            <p:nvPr/>
          </p:nvSpPr>
          <p:spPr>
            <a:xfrm>
              <a:off x="2282951" y="4491228"/>
              <a:ext cx="114300" cy="595630"/>
            </a:xfrm>
            <a:custGeom>
              <a:avLst/>
              <a:gdLst/>
              <a:ahLst/>
              <a:cxnLst/>
              <a:rect l="l" t="t" r="r" b="b"/>
              <a:pathLst>
                <a:path w="114300" h="595629">
                  <a:moveTo>
                    <a:pt x="38100" y="480822"/>
                  </a:moveTo>
                  <a:lnTo>
                    <a:pt x="0" y="480822"/>
                  </a:lnTo>
                  <a:lnTo>
                    <a:pt x="57150" y="595122"/>
                  </a:lnTo>
                  <a:lnTo>
                    <a:pt x="104775" y="499872"/>
                  </a:lnTo>
                  <a:lnTo>
                    <a:pt x="38100" y="499872"/>
                  </a:lnTo>
                  <a:lnTo>
                    <a:pt x="38100" y="480822"/>
                  </a:lnTo>
                  <a:close/>
                </a:path>
                <a:path w="114300" h="595629">
                  <a:moveTo>
                    <a:pt x="76200" y="0"/>
                  </a:moveTo>
                  <a:lnTo>
                    <a:pt x="38100" y="0"/>
                  </a:lnTo>
                  <a:lnTo>
                    <a:pt x="38100" y="499872"/>
                  </a:lnTo>
                  <a:lnTo>
                    <a:pt x="76200" y="499872"/>
                  </a:lnTo>
                  <a:lnTo>
                    <a:pt x="76200" y="0"/>
                  </a:lnTo>
                  <a:close/>
                </a:path>
                <a:path w="114300" h="595629">
                  <a:moveTo>
                    <a:pt x="114300" y="480822"/>
                  </a:moveTo>
                  <a:lnTo>
                    <a:pt x="76200" y="480822"/>
                  </a:lnTo>
                  <a:lnTo>
                    <a:pt x="76200" y="499872"/>
                  </a:lnTo>
                  <a:lnTo>
                    <a:pt x="104775" y="499872"/>
                  </a:lnTo>
                  <a:lnTo>
                    <a:pt x="114300" y="48082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91631" y="795049"/>
            <a:ext cx="6635701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121" dirty="0">
                <a:solidFill>
                  <a:srgbClr val="FF0000"/>
                </a:solidFill>
                <a:latin typeface="Tahoma"/>
                <a:cs typeface="Tahoma"/>
              </a:rPr>
              <a:t>Změna</a:t>
            </a:r>
            <a:r>
              <a:rPr sz="3253" i="1" spc="-72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struktury</a:t>
            </a:r>
            <a:r>
              <a:rPr sz="3253" i="1" spc="-88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svarového</a:t>
            </a:r>
            <a:r>
              <a:rPr sz="3253" i="1" spc="-77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" dirty="0">
                <a:solidFill>
                  <a:srgbClr val="FF0000"/>
                </a:solidFill>
                <a:latin typeface="Tahoma"/>
                <a:cs typeface="Tahoma"/>
              </a:rPr>
              <a:t>spoje</a:t>
            </a:r>
            <a:endParaRPr sz="3253" dirty="0">
              <a:latin typeface="Tahoma"/>
              <a:cs typeface="Tahoma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957CD010-D0C5-0B11-A117-A98796EE3B8E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[1], citace [2]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713423" y="1735986"/>
            <a:ext cx="7266553" cy="5566258"/>
            <a:chOff x="1260542" y="1484375"/>
            <a:chExt cx="6589318" cy="5047488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0542" y="1484375"/>
              <a:ext cx="6589318" cy="504748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701289" y="2205989"/>
              <a:ext cx="1511935" cy="431800"/>
            </a:xfrm>
            <a:custGeom>
              <a:avLst/>
              <a:gdLst/>
              <a:ahLst/>
              <a:cxnLst/>
              <a:rect l="l" t="t" r="r" b="b"/>
              <a:pathLst>
                <a:path w="1511935" h="431800">
                  <a:moveTo>
                    <a:pt x="0" y="215646"/>
                  </a:moveTo>
                  <a:lnTo>
                    <a:pt x="13631" y="174660"/>
                  </a:lnTo>
                  <a:lnTo>
                    <a:pt x="52834" y="136274"/>
                  </a:lnTo>
                  <a:lnTo>
                    <a:pt x="115074" y="101210"/>
                  </a:lnTo>
                  <a:lnTo>
                    <a:pt x="154041" y="85149"/>
                  </a:lnTo>
                  <a:lnTo>
                    <a:pt x="197816" y="70189"/>
                  </a:lnTo>
                  <a:lnTo>
                    <a:pt x="246083" y="56421"/>
                  </a:lnTo>
                  <a:lnTo>
                    <a:pt x="298526" y="43934"/>
                  </a:lnTo>
                  <a:lnTo>
                    <a:pt x="354826" y="32820"/>
                  </a:lnTo>
                  <a:lnTo>
                    <a:pt x="414668" y="23167"/>
                  </a:lnTo>
                  <a:lnTo>
                    <a:pt x="477734" y="15068"/>
                  </a:lnTo>
                  <a:lnTo>
                    <a:pt x="543707" y="8611"/>
                  </a:lnTo>
                  <a:lnTo>
                    <a:pt x="612271" y="3887"/>
                  </a:lnTo>
                  <a:lnTo>
                    <a:pt x="683109" y="986"/>
                  </a:lnTo>
                  <a:lnTo>
                    <a:pt x="755904" y="0"/>
                  </a:lnTo>
                  <a:lnTo>
                    <a:pt x="828698" y="986"/>
                  </a:lnTo>
                  <a:lnTo>
                    <a:pt x="899536" y="3887"/>
                  </a:lnTo>
                  <a:lnTo>
                    <a:pt x="968100" y="8611"/>
                  </a:lnTo>
                  <a:lnTo>
                    <a:pt x="1034073" y="15068"/>
                  </a:lnTo>
                  <a:lnTo>
                    <a:pt x="1097139" y="23167"/>
                  </a:lnTo>
                  <a:lnTo>
                    <a:pt x="1156981" y="32820"/>
                  </a:lnTo>
                  <a:lnTo>
                    <a:pt x="1213281" y="43934"/>
                  </a:lnTo>
                  <a:lnTo>
                    <a:pt x="1265724" y="56421"/>
                  </a:lnTo>
                  <a:lnTo>
                    <a:pt x="1313991" y="70189"/>
                  </a:lnTo>
                  <a:lnTo>
                    <a:pt x="1357766" y="85149"/>
                  </a:lnTo>
                  <a:lnTo>
                    <a:pt x="1396733" y="101210"/>
                  </a:lnTo>
                  <a:lnTo>
                    <a:pt x="1458973" y="136274"/>
                  </a:lnTo>
                  <a:lnTo>
                    <a:pt x="1498176" y="174660"/>
                  </a:lnTo>
                  <a:lnTo>
                    <a:pt x="1511808" y="215646"/>
                  </a:lnTo>
                  <a:lnTo>
                    <a:pt x="1508347" y="236418"/>
                  </a:lnTo>
                  <a:lnTo>
                    <a:pt x="1481613" y="276194"/>
                  </a:lnTo>
                  <a:lnTo>
                    <a:pt x="1430575" y="313009"/>
                  </a:lnTo>
                  <a:lnTo>
                    <a:pt x="1357766" y="346142"/>
                  </a:lnTo>
                  <a:lnTo>
                    <a:pt x="1313991" y="361102"/>
                  </a:lnTo>
                  <a:lnTo>
                    <a:pt x="1265724" y="374870"/>
                  </a:lnTo>
                  <a:lnTo>
                    <a:pt x="1213281" y="387357"/>
                  </a:lnTo>
                  <a:lnTo>
                    <a:pt x="1156981" y="398471"/>
                  </a:lnTo>
                  <a:lnTo>
                    <a:pt x="1097139" y="408124"/>
                  </a:lnTo>
                  <a:lnTo>
                    <a:pt x="1034073" y="416223"/>
                  </a:lnTo>
                  <a:lnTo>
                    <a:pt x="968100" y="422680"/>
                  </a:lnTo>
                  <a:lnTo>
                    <a:pt x="899536" y="427404"/>
                  </a:lnTo>
                  <a:lnTo>
                    <a:pt x="828698" y="430305"/>
                  </a:lnTo>
                  <a:lnTo>
                    <a:pt x="755904" y="431292"/>
                  </a:lnTo>
                  <a:lnTo>
                    <a:pt x="683109" y="430305"/>
                  </a:lnTo>
                  <a:lnTo>
                    <a:pt x="612271" y="427404"/>
                  </a:lnTo>
                  <a:lnTo>
                    <a:pt x="543707" y="422680"/>
                  </a:lnTo>
                  <a:lnTo>
                    <a:pt x="477734" y="416223"/>
                  </a:lnTo>
                  <a:lnTo>
                    <a:pt x="414668" y="408124"/>
                  </a:lnTo>
                  <a:lnTo>
                    <a:pt x="354826" y="398471"/>
                  </a:lnTo>
                  <a:lnTo>
                    <a:pt x="298526" y="387357"/>
                  </a:lnTo>
                  <a:lnTo>
                    <a:pt x="246083" y="374870"/>
                  </a:lnTo>
                  <a:lnTo>
                    <a:pt x="197816" y="361102"/>
                  </a:lnTo>
                  <a:lnTo>
                    <a:pt x="154041" y="346142"/>
                  </a:lnTo>
                  <a:lnTo>
                    <a:pt x="115074" y="330081"/>
                  </a:lnTo>
                  <a:lnTo>
                    <a:pt x="52834" y="295017"/>
                  </a:lnTo>
                  <a:lnTo>
                    <a:pt x="13631" y="256631"/>
                  </a:lnTo>
                  <a:lnTo>
                    <a:pt x="0" y="215646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3" name="object 13"/>
            <p:cNvSpPr/>
            <p:nvPr/>
          </p:nvSpPr>
          <p:spPr>
            <a:xfrm>
              <a:off x="2282951" y="4491227"/>
              <a:ext cx="114300" cy="595630"/>
            </a:xfrm>
            <a:custGeom>
              <a:avLst/>
              <a:gdLst/>
              <a:ahLst/>
              <a:cxnLst/>
              <a:rect l="l" t="t" r="r" b="b"/>
              <a:pathLst>
                <a:path w="114300" h="595629">
                  <a:moveTo>
                    <a:pt x="38100" y="480822"/>
                  </a:moveTo>
                  <a:lnTo>
                    <a:pt x="0" y="480822"/>
                  </a:lnTo>
                  <a:lnTo>
                    <a:pt x="57150" y="595122"/>
                  </a:lnTo>
                  <a:lnTo>
                    <a:pt x="104775" y="499872"/>
                  </a:lnTo>
                  <a:lnTo>
                    <a:pt x="38100" y="499872"/>
                  </a:lnTo>
                  <a:lnTo>
                    <a:pt x="38100" y="480822"/>
                  </a:lnTo>
                  <a:close/>
                </a:path>
                <a:path w="114300" h="595629">
                  <a:moveTo>
                    <a:pt x="76200" y="0"/>
                  </a:moveTo>
                  <a:lnTo>
                    <a:pt x="38100" y="0"/>
                  </a:lnTo>
                  <a:lnTo>
                    <a:pt x="38100" y="499872"/>
                  </a:lnTo>
                  <a:lnTo>
                    <a:pt x="76200" y="499872"/>
                  </a:lnTo>
                  <a:lnTo>
                    <a:pt x="76200" y="0"/>
                  </a:lnTo>
                  <a:close/>
                </a:path>
                <a:path w="114300" h="595629">
                  <a:moveTo>
                    <a:pt x="114300" y="480822"/>
                  </a:moveTo>
                  <a:lnTo>
                    <a:pt x="76200" y="480822"/>
                  </a:lnTo>
                  <a:lnTo>
                    <a:pt x="76200" y="499872"/>
                  </a:lnTo>
                  <a:lnTo>
                    <a:pt x="104775" y="499872"/>
                  </a:lnTo>
                  <a:lnTo>
                    <a:pt x="114300" y="48082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91631" y="795049"/>
            <a:ext cx="6635701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121" dirty="0">
                <a:solidFill>
                  <a:srgbClr val="FF0000"/>
                </a:solidFill>
                <a:latin typeface="Tahoma"/>
                <a:cs typeface="Tahoma"/>
              </a:rPr>
              <a:t>Změna</a:t>
            </a:r>
            <a:r>
              <a:rPr sz="3253" i="1" spc="-72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struktury</a:t>
            </a:r>
            <a:r>
              <a:rPr sz="3253" i="1" spc="-88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svarového</a:t>
            </a:r>
            <a:r>
              <a:rPr sz="3253" i="1" spc="-77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" dirty="0">
                <a:solidFill>
                  <a:srgbClr val="FF0000"/>
                </a:solidFill>
                <a:latin typeface="Tahoma"/>
                <a:cs typeface="Tahoma"/>
              </a:rPr>
              <a:t>spoje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AF25E790-539F-9094-0051-B095BDDE69CC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[1], citace [2]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713423" y="1749572"/>
            <a:ext cx="7266553" cy="5566258"/>
            <a:chOff x="1260542" y="1478280"/>
            <a:chExt cx="6589318" cy="5047488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0542" y="1478280"/>
              <a:ext cx="6589318" cy="504748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006089" y="2710433"/>
              <a:ext cx="1638300" cy="431800"/>
            </a:xfrm>
            <a:custGeom>
              <a:avLst/>
              <a:gdLst/>
              <a:ahLst/>
              <a:cxnLst/>
              <a:rect l="l" t="t" r="r" b="b"/>
              <a:pathLst>
                <a:path w="1638300" h="431800">
                  <a:moveTo>
                    <a:pt x="0" y="215645"/>
                  </a:moveTo>
                  <a:lnTo>
                    <a:pt x="11864" y="178864"/>
                  </a:lnTo>
                  <a:lnTo>
                    <a:pt x="46144" y="144103"/>
                  </a:lnTo>
                  <a:lnTo>
                    <a:pt x="100873" y="111880"/>
                  </a:lnTo>
                  <a:lnTo>
                    <a:pt x="174083" y="82711"/>
                  </a:lnTo>
                  <a:lnTo>
                    <a:pt x="217003" y="69434"/>
                  </a:lnTo>
                  <a:lnTo>
                    <a:pt x="263805" y="57114"/>
                  </a:lnTo>
                  <a:lnTo>
                    <a:pt x="314244" y="45817"/>
                  </a:lnTo>
                  <a:lnTo>
                    <a:pt x="368074" y="35606"/>
                  </a:lnTo>
                  <a:lnTo>
                    <a:pt x="425048" y="26548"/>
                  </a:lnTo>
                  <a:lnTo>
                    <a:pt x="484920" y="18705"/>
                  </a:lnTo>
                  <a:lnTo>
                    <a:pt x="547445" y="12144"/>
                  </a:lnTo>
                  <a:lnTo>
                    <a:pt x="612376" y="6927"/>
                  </a:lnTo>
                  <a:lnTo>
                    <a:pt x="679468" y="3122"/>
                  </a:lnTo>
                  <a:lnTo>
                    <a:pt x="748474" y="791"/>
                  </a:lnTo>
                  <a:lnTo>
                    <a:pt x="819150" y="0"/>
                  </a:lnTo>
                  <a:lnTo>
                    <a:pt x="889825" y="791"/>
                  </a:lnTo>
                  <a:lnTo>
                    <a:pt x="958831" y="3122"/>
                  </a:lnTo>
                  <a:lnTo>
                    <a:pt x="1025923" y="6927"/>
                  </a:lnTo>
                  <a:lnTo>
                    <a:pt x="1090854" y="12144"/>
                  </a:lnTo>
                  <a:lnTo>
                    <a:pt x="1153379" y="18705"/>
                  </a:lnTo>
                  <a:lnTo>
                    <a:pt x="1213251" y="26548"/>
                  </a:lnTo>
                  <a:lnTo>
                    <a:pt x="1270225" y="35606"/>
                  </a:lnTo>
                  <a:lnTo>
                    <a:pt x="1324055" y="45817"/>
                  </a:lnTo>
                  <a:lnTo>
                    <a:pt x="1374494" y="57114"/>
                  </a:lnTo>
                  <a:lnTo>
                    <a:pt x="1421296" y="69434"/>
                  </a:lnTo>
                  <a:lnTo>
                    <a:pt x="1464216" y="82711"/>
                  </a:lnTo>
                  <a:lnTo>
                    <a:pt x="1503008" y="96881"/>
                  </a:lnTo>
                  <a:lnTo>
                    <a:pt x="1567224" y="127642"/>
                  </a:lnTo>
                  <a:lnTo>
                    <a:pt x="1611974" y="161199"/>
                  </a:lnTo>
                  <a:lnTo>
                    <a:pt x="1635292" y="197035"/>
                  </a:lnTo>
                  <a:lnTo>
                    <a:pt x="1638300" y="215645"/>
                  </a:lnTo>
                  <a:lnTo>
                    <a:pt x="1635292" y="234256"/>
                  </a:lnTo>
                  <a:lnTo>
                    <a:pt x="1611974" y="270092"/>
                  </a:lnTo>
                  <a:lnTo>
                    <a:pt x="1567224" y="303649"/>
                  </a:lnTo>
                  <a:lnTo>
                    <a:pt x="1503008" y="334410"/>
                  </a:lnTo>
                  <a:lnTo>
                    <a:pt x="1464216" y="348580"/>
                  </a:lnTo>
                  <a:lnTo>
                    <a:pt x="1421296" y="361857"/>
                  </a:lnTo>
                  <a:lnTo>
                    <a:pt x="1374494" y="374177"/>
                  </a:lnTo>
                  <a:lnTo>
                    <a:pt x="1324055" y="385474"/>
                  </a:lnTo>
                  <a:lnTo>
                    <a:pt x="1270225" y="395685"/>
                  </a:lnTo>
                  <a:lnTo>
                    <a:pt x="1213251" y="404743"/>
                  </a:lnTo>
                  <a:lnTo>
                    <a:pt x="1153379" y="412586"/>
                  </a:lnTo>
                  <a:lnTo>
                    <a:pt x="1090854" y="419147"/>
                  </a:lnTo>
                  <a:lnTo>
                    <a:pt x="1025923" y="424364"/>
                  </a:lnTo>
                  <a:lnTo>
                    <a:pt x="958831" y="428169"/>
                  </a:lnTo>
                  <a:lnTo>
                    <a:pt x="889825" y="430500"/>
                  </a:lnTo>
                  <a:lnTo>
                    <a:pt x="819150" y="431291"/>
                  </a:lnTo>
                  <a:lnTo>
                    <a:pt x="748474" y="430500"/>
                  </a:lnTo>
                  <a:lnTo>
                    <a:pt x="679468" y="428169"/>
                  </a:lnTo>
                  <a:lnTo>
                    <a:pt x="612376" y="424364"/>
                  </a:lnTo>
                  <a:lnTo>
                    <a:pt x="547445" y="419147"/>
                  </a:lnTo>
                  <a:lnTo>
                    <a:pt x="484920" y="412586"/>
                  </a:lnTo>
                  <a:lnTo>
                    <a:pt x="425048" y="404743"/>
                  </a:lnTo>
                  <a:lnTo>
                    <a:pt x="368074" y="395685"/>
                  </a:lnTo>
                  <a:lnTo>
                    <a:pt x="314244" y="385474"/>
                  </a:lnTo>
                  <a:lnTo>
                    <a:pt x="263805" y="374177"/>
                  </a:lnTo>
                  <a:lnTo>
                    <a:pt x="217003" y="361857"/>
                  </a:lnTo>
                  <a:lnTo>
                    <a:pt x="174083" y="348580"/>
                  </a:lnTo>
                  <a:lnTo>
                    <a:pt x="135291" y="334410"/>
                  </a:lnTo>
                  <a:lnTo>
                    <a:pt x="71075" y="303649"/>
                  </a:lnTo>
                  <a:lnTo>
                    <a:pt x="26325" y="270092"/>
                  </a:lnTo>
                  <a:lnTo>
                    <a:pt x="3007" y="234256"/>
                  </a:lnTo>
                  <a:lnTo>
                    <a:pt x="0" y="215645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3" name="object 13"/>
            <p:cNvSpPr/>
            <p:nvPr/>
          </p:nvSpPr>
          <p:spPr>
            <a:xfrm>
              <a:off x="2499360" y="4491228"/>
              <a:ext cx="114300" cy="595630"/>
            </a:xfrm>
            <a:custGeom>
              <a:avLst/>
              <a:gdLst/>
              <a:ahLst/>
              <a:cxnLst/>
              <a:rect l="l" t="t" r="r" b="b"/>
              <a:pathLst>
                <a:path w="114300" h="595629">
                  <a:moveTo>
                    <a:pt x="38100" y="480822"/>
                  </a:moveTo>
                  <a:lnTo>
                    <a:pt x="0" y="480822"/>
                  </a:lnTo>
                  <a:lnTo>
                    <a:pt x="57150" y="595122"/>
                  </a:lnTo>
                  <a:lnTo>
                    <a:pt x="104775" y="499872"/>
                  </a:lnTo>
                  <a:lnTo>
                    <a:pt x="38100" y="499872"/>
                  </a:lnTo>
                  <a:lnTo>
                    <a:pt x="38100" y="480822"/>
                  </a:lnTo>
                  <a:close/>
                </a:path>
                <a:path w="114300" h="595629">
                  <a:moveTo>
                    <a:pt x="76200" y="0"/>
                  </a:moveTo>
                  <a:lnTo>
                    <a:pt x="38100" y="0"/>
                  </a:lnTo>
                  <a:lnTo>
                    <a:pt x="38100" y="499872"/>
                  </a:lnTo>
                  <a:lnTo>
                    <a:pt x="76200" y="499872"/>
                  </a:lnTo>
                  <a:lnTo>
                    <a:pt x="76200" y="0"/>
                  </a:lnTo>
                  <a:close/>
                </a:path>
                <a:path w="114300" h="595629">
                  <a:moveTo>
                    <a:pt x="114300" y="480822"/>
                  </a:moveTo>
                  <a:lnTo>
                    <a:pt x="76200" y="480822"/>
                  </a:lnTo>
                  <a:lnTo>
                    <a:pt x="76200" y="499872"/>
                  </a:lnTo>
                  <a:lnTo>
                    <a:pt x="104775" y="499872"/>
                  </a:lnTo>
                  <a:lnTo>
                    <a:pt x="114300" y="48082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91631" y="795049"/>
            <a:ext cx="6635701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121" dirty="0">
                <a:solidFill>
                  <a:srgbClr val="FF0000"/>
                </a:solidFill>
                <a:latin typeface="Tahoma"/>
                <a:cs typeface="Tahoma"/>
              </a:rPr>
              <a:t>Změna</a:t>
            </a:r>
            <a:r>
              <a:rPr sz="3253" i="1" spc="-72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struktury</a:t>
            </a:r>
            <a:r>
              <a:rPr sz="3253" i="1" spc="-88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svarového</a:t>
            </a:r>
            <a:r>
              <a:rPr sz="3253" i="1" spc="-77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" dirty="0">
                <a:solidFill>
                  <a:srgbClr val="FF0000"/>
                </a:solidFill>
                <a:latin typeface="Tahoma"/>
                <a:cs typeface="Tahoma"/>
              </a:rPr>
              <a:t>spoje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E45EEBF4-9852-BF19-30D2-EC2FD0A4637F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[1], citace [2]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713423" y="1735986"/>
            <a:ext cx="7266553" cy="5566258"/>
            <a:chOff x="1260542" y="1478280"/>
            <a:chExt cx="6589318" cy="5047488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0542" y="1478280"/>
              <a:ext cx="6589318" cy="504748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277361" y="3501390"/>
              <a:ext cx="1638300" cy="433070"/>
            </a:xfrm>
            <a:custGeom>
              <a:avLst/>
              <a:gdLst/>
              <a:ahLst/>
              <a:cxnLst/>
              <a:rect l="l" t="t" r="r" b="b"/>
              <a:pathLst>
                <a:path w="1638300" h="433070">
                  <a:moveTo>
                    <a:pt x="0" y="216408"/>
                  </a:moveTo>
                  <a:lnTo>
                    <a:pt x="11864" y="179507"/>
                  </a:lnTo>
                  <a:lnTo>
                    <a:pt x="46144" y="144628"/>
                  </a:lnTo>
                  <a:lnTo>
                    <a:pt x="100873" y="112293"/>
                  </a:lnTo>
                  <a:lnTo>
                    <a:pt x="174083" y="83020"/>
                  </a:lnTo>
                  <a:lnTo>
                    <a:pt x="217003" y="69695"/>
                  </a:lnTo>
                  <a:lnTo>
                    <a:pt x="263805" y="57330"/>
                  </a:lnTo>
                  <a:lnTo>
                    <a:pt x="314244" y="45991"/>
                  </a:lnTo>
                  <a:lnTo>
                    <a:pt x="368074" y="35743"/>
                  </a:lnTo>
                  <a:lnTo>
                    <a:pt x="425048" y="26650"/>
                  </a:lnTo>
                  <a:lnTo>
                    <a:pt x="484920" y="18777"/>
                  </a:lnTo>
                  <a:lnTo>
                    <a:pt x="547445" y="12191"/>
                  </a:lnTo>
                  <a:lnTo>
                    <a:pt x="612376" y="6954"/>
                  </a:lnTo>
                  <a:lnTo>
                    <a:pt x="679468" y="3134"/>
                  </a:lnTo>
                  <a:lnTo>
                    <a:pt x="748474" y="794"/>
                  </a:lnTo>
                  <a:lnTo>
                    <a:pt x="819150" y="0"/>
                  </a:lnTo>
                  <a:lnTo>
                    <a:pt x="889825" y="794"/>
                  </a:lnTo>
                  <a:lnTo>
                    <a:pt x="958831" y="3134"/>
                  </a:lnTo>
                  <a:lnTo>
                    <a:pt x="1025923" y="6954"/>
                  </a:lnTo>
                  <a:lnTo>
                    <a:pt x="1090854" y="12191"/>
                  </a:lnTo>
                  <a:lnTo>
                    <a:pt x="1153379" y="18777"/>
                  </a:lnTo>
                  <a:lnTo>
                    <a:pt x="1213251" y="26650"/>
                  </a:lnTo>
                  <a:lnTo>
                    <a:pt x="1270225" y="35743"/>
                  </a:lnTo>
                  <a:lnTo>
                    <a:pt x="1324055" y="45991"/>
                  </a:lnTo>
                  <a:lnTo>
                    <a:pt x="1374494" y="57330"/>
                  </a:lnTo>
                  <a:lnTo>
                    <a:pt x="1421296" y="69695"/>
                  </a:lnTo>
                  <a:lnTo>
                    <a:pt x="1464216" y="83020"/>
                  </a:lnTo>
                  <a:lnTo>
                    <a:pt x="1503008" y="97241"/>
                  </a:lnTo>
                  <a:lnTo>
                    <a:pt x="1567224" y="128110"/>
                  </a:lnTo>
                  <a:lnTo>
                    <a:pt x="1611974" y="161782"/>
                  </a:lnTo>
                  <a:lnTo>
                    <a:pt x="1635292" y="197737"/>
                  </a:lnTo>
                  <a:lnTo>
                    <a:pt x="1638300" y="216408"/>
                  </a:lnTo>
                  <a:lnTo>
                    <a:pt x="1635292" y="235078"/>
                  </a:lnTo>
                  <a:lnTo>
                    <a:pt x="1611974" y="271033"/>
                  </a:lnTo>
                  <a:lnTo>
                    <a:pt x="1567224" y="304705"/>
                  </a:lnTo>
                  <a:lnTo>
                    <a:pt x="1503008" y="335574"/>
                  </a:lnTo>
                  <a:lnTo>
                    <a:pt x="1464216" y="349795"/>
                  </a:lnTo>
                  <a:lnTo>
                    <a:pt x="1421296" y="363120"/>
                  </a:lnTo>
                  <a:lnTo>
                    <a:pt x="1374494" y="375485"/>
                  </a:lnTo>
                  <a:lnTo>
                    <a:pt x="1324055" y="386824"/>
                  </a:lnTo>
                  <a:lnTo>
                    <a:pt x="1270225" y="397072"/>
                  </a:lnTo>
                  <a:lnTo>
                    <a:pt x="1213251" y="406165"/>
                  </a:lnTo>
                  <a:lnTo>
                    <a:pt x="1153379" y="414038"/>
                  </a:lnTo>
                  <a:lnTo>
                    <a:pt x="1090854" y="420624"/>
                  </a:lnTo>
                  <a:lnTo>
                    <a:pt x="1025923" y="425861"/>
                  </a:lnTo>
                  <a:lnTo>
                    <a:pt x="958831" y="429681"/>
                  </a:lnTo>
                  <a:lnTo>
                    <a:pt x="889825" y="432021"/>
                  </a:lnTo>
                  <a:lnTo>
                    <a:pt x="819150" y="432816"/>
                  </a:lnTo>
                  <a:lnTo>
                    <a:pt x="748474" y="432021"/>
                  </a:lnTo>
                  <a:lnTo>
                    <a:pt x="679468" y="429681"/>
                  </a:lnTo>
                  <a:lnTo>
                    <a:pt x="612376" y="425861"/>
                  </a:lnTo>
                  <a:lnTo>
                    <a:pt x="547445" y="420624"/>
                  </a:lnTo>
                  <a:lnTo>
                    <a:pt x="484920" y="414038"/>
                  </a:lnTo>
                  <a:lnTo>
                    <a:pt x="425048" y="406165"/>
                  </a:lnTo>
                  <a:lnTo>
                    <a:pt x="368074" y="397072"/>
                  </a:lnTo>
                  <a:lnTo>
                    <a:pt x="314244" y="386824"/>
                  </a:lnTo>
                  <a:lnTo>
                    <a:pt x="263805" y="375485"/>
                  </a:lnTo>
                  <a:lnTo>
                    <a:pt x="217003" y="363120"/>
                  </a:lnTo>
                  <a:lnTo>
                    <a:pt x="174083" y="349795"/>
                  </a:lnTo>
                  <a:lnTo>
                    <a:pt x="135291" y="335574"/>
                  </a:lnTo>
                  <a:lnTo>
                    <a:pt x="71075" y="304705"/>
                  </a:lnTo>
                  <a:lnTo>
                    <a:pt x="26325" y="271033"/>
                  </a:lnTo>
                  <a:lnTo>
                    <a:pt x="3007" y="235078"/>
                  </a:lnTo>
                  <a:lnTo>
                    <a:pt x="0" y="216408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3" name="object 13"/>
            <p:cNvSpPr/>
            <p:nvPr/>
          </p:nvSpPr>
          <p:spPr>
            <a:xfrm>
              <a:off x="2859023" y="4491228"/>
              <a:ext cx="114300" cy="595630"/>
            </a:xfrm>
            <a:custGeom>
              <a:avLst/>
              <a:gdLst/>
              <a:ahLst/>
              <a:cxnLst/>
              <a:rect l="l" t="t" r="r" b="b"/>
              <a:pathLst>
                <a:path w="114300" h="595629">
                  <a:moveTo>
                    <a:pt x="38100" y="480822"/>
                  </a:moveTo>
                  <a:lnTo>
                    <a:pt x="0" y="480822"/>
                  </a:lnTo>
                  <a:lnTo>
                    <a:pt x="57150" y="595122"/>
                  </a:lnTo>
                  <a:lnTo>
                    <a:pt x="104775" y="499872"/>
                  </a:lnTo>
                  <a:lnTo>
                    <a:pt x="38100" y="499872"/>
                  </a:lnTo>
                  <a:lnTo>
                    <a:pt x="38100" y="480822"/>
                  </a:lnTo>
                  <a:close/>
                </a:path>
                <a:path w="114300" h="595629">
                  <a:moveTo>
                    <a:pt x="76200" y="0"/>
                  </a:moveTo>
                  <a:lnTo>
                    <a:pt x="38100" y="0"/>
                  </a:lnTo>
                  <a:lnTo>
                    <a:pt x="38100" y="499872"/>
                  </a:lnTo>
                  <a:lnTo>
                    <a:pt x="76200" y="499872"/>
                  </a:lnTo>
                  <a:lnTo>
                    <a:pt x="76200" y="0"/>
                  </a:lnTo>
                  <a:close/>
                </a:path>
                <a:path w="114300" h="595629">
                  <a:moveTo>
                    <a:pt x="114300" y="480822"/>
                  </a:moveTo>
                  <a:lnTo>
                    <a:pt x="76200" y="480822"/>
                  </a:lnTo>
                  <a:lnTo>
                    <a:pt x="76200" y="499872"/>
                  </a:lnTo>
                  <a:lnTo>
                    <a:pt x="104775" y="499872"/>
                  </a:lnTo>
                  <a:lnTo>
                    <a:pt x="114300" y="48082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91631" y="795049"/>
            <a:ext cx="6635701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121" dirty="0">
                <a:solidFill>
                  <a:srgbClr val="FF0000"/>
                </a:solidFill>
                <a:latin typeface="Tahoma"/>
                <a:cs typeface="Tahoma"/>
              </a:rPr>
              <a:t>Změna</a:t>
            </a:r>
            <a:r>
              <a:rPr sz="3253" i="1" spc="-72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struktury</a:t>
            </a:r>
            <a:r>
              <a:rPr sz="3253" i="1" spc="-88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svarového</a:t>
            </a:r>
            <a:r>
              <a:rPr sz="3253" i="1" spc="-77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" dirty="0">
                <a:solidFill>
                  <a:srgbClr val="FF0000"/>
                </a:solidFill>
                <a:latin typeface="Tahoma"/>
                <a:cs typeface="Tahoma"/>
              </a:rPr>
              <a:t>spoje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D4FAC7D7-09CB-2C38-0800-5E7767100F2D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[1], citace [2]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713423" y="1735986"/>
            <a:ext cx="7266553" cy="5566258"/>
            <a:chOff x="1260542" y="1478280"/>
            <a:chExt cx="6589318" cy="5047488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0542" y="1478280"/>
              <a:ext cx="6589318" cy="504748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277361" y="3973830"/>
              <a:ext cx="1943100" cy="433070"/>
            </a:xfrm>
            <a:custGeom>
              <a:avLst/>
              <a:gdLst/>
              <a:ahLst/>
              <a:cxnLst/>
              <a:rect l="l" t="t" r="r" b="b"/>
              <a:pathLst>
                <a:path w="1943100" h="433070">
                  <a:moveTo>
                    <a:pt x="0" y="216408"/>
                  </a:moveTo>
                  <a:lnTo>
                    <a:pt x="23419" y="168968"/>
                  </a:lnTo>
                  <a:lnTo>
                    <a:pt x="63489" y="139301"/>
                  </a:lnTo>
                  <a:lnTo>
                    <a:pt x="121371" y="111592"/>
                  </a:lnTo>
                  <a:lnTo>
                    <a:pt x="195562" y="86176"/>
                  </a:lnTo>
                  <a:lnTo>
                    <a:pt x="238303" y="74433"/>
                  </a:lnTo>
                  <a:lnTo>
                    <a:pt x="284559" y="63388"/>
                  </a:lnTo>
                  <a:lnTo>
                    <a:pt x="334140" y="53085"/>
                  </a:lnTo>
                  <a:lnTo>
                    <a:pt x="386860" y="43564"/>
                  </a:lnTo>
                  <a:lnTo>
                    <a:pt x="442529" y="34867"/>
                  </a:lnTo>
                  <a:lnTo>
                    <a:pt x="500961" y="27037"/>
                  </a:lnTo>
                  <a:lnTo>
                    <a:pt x="561967" y="20115"/>
                  </a:lnTo>
                  <a:lnTo>
                    <a:pt x="625360" y="14143"/>
                  </a:lnTo>
                  <a:lnTo>
                    <a:pt x="690952" y="9163"/>
                  </a:lnTo>
                  <a:lnTo>
                    <a:pt x="758555" y="5217"/>
                  </a:lnTo>
                  <a:lnTo>
                    <a:pt x="827980" y="2346"/>
                  </a:lnTo>
                  <a:lnTo>
                    <a:pt x="899041" y="593"/>
                  </a:lnTo>
                  <a:lnTo>
                    <a:pt x="971550" y="0"/>
                  </a:lnTo>
                  <a:lnTo>
                    <a:pt x="1044058" y="593"/>
                  </a:lnTo>
                  <a:lnTo>
                    <a:pt x="1115119" y="2346"/>
                  </a:lnTo>
                  <a:lnTo>
                    <a:pt x="1184544" y="5217"/>
                  </a:lnTo>
                  <a:lnTo>
                    <a:pt x="1252147" y="9163"/>
                  </a:lnTo>
                  <a:lnTo>
                    <a:pt x="1317739" y="14143"/>
                  </a:lnTo>
                  <a:lnTo>
                    <a:pt x="1381132" y="20115"/>
                  </a:lnTo>
                  <a:lnTo>
                    <a:pt x="1442138" y="27037"/>
                  </a:lnTo>
                  <a:lnTo>
                    <a:pt x="1500570" y="34867"/>
                  </a:lnTo>
                  <a:lnTo>
                    <a:pt x="1556239" y="43564"/>
                  </a:lnTo>
                  <a:lnTo>
                    <a:pt x="1608959" y="53085"/>
                  </a:lnTo>
                  <a:lnTo>
                    <a:pt x="1658540" y="63388"/>
                  </a:lnTo>
                  <a:lnTo>
                    <a:pt x="1704796" y="74433"/>
                  </a:lnTo>
                  <a:lnTo>
                    <a:pt x="1747537" y="86176"/>
                  </a:lnTo>
                  <a:lnTo>
                    <a:pt x="1786577" y="98576"/>
                  </a:lnTo>
                  <a:lnTo>
                    <a:pt x="1852802" y="125180"/>
                  </a:lnTo>
                  <a:lnTo>
                    <a:pt x="1901965" y="153910"/>
                  </a:lnTo>
                  <a:lnTo>
                    <a:pt x="1932565" y="184431"/>
                  </a:lnTo>
                  <a:lnTo>
                    <a:pt x="1943100" y="216408"/>
                  </a:lnTo>
                  <a:lnTo>
                    <a:pt x="1940435" y="232557"/>
                  </a:lnTo>
                  <a:lnTo>
                    <a:pt x="1901965" y="278905"/>
                  </a:lnTo>
                  <a:lnTo>
                    <a:pt x="1852802" y="307635"/>
                  </a:lnTo>
                  <a:lnTo>
                    <a:pt x="1786577" y="334239"/>
                  </a:lnTo>
                  <a:lnTo>
                    <a:pt x="1747537" y="346639"/>
                  </a:lnTo>
                  <a:lnTo>
                    <a:pt x="1704796" y="358382"/>
                  </a:lnTo>
                  <a:lnTo>
                    <a:pt x="1658540" y="369427"/>
                  </a:lnTo>
                  <a:lnTo>
                    <a:pt x="1608959" y="379730"/>
                  </a:lnTo>
                  <a:lnTo>
                    <a:pt x="1556239" y="389251"/>
                  </a:lnTo>
                  <a:lnTo>
                    <a:pt x="1500570" y="397948"/>
                  </a:lnTo>
                  <a:lnTo>
                    <a:pt x="1442138" y="405778"/>
                  </a:lnTo>
                  <a:lnTo>
                    <a:pt x="1381132" y="412700"/>
                  </a:lnTo>
                  <a:lnTo>
                    <a:pt x="1317739" y="418672"/>
                  </a:lnTo>
                  <a:lnTo>
                    <a:pt x="1252147" y="423652"/>
                  </a:lnTo>
                  <a:lnTo>
                    <a:pt x="1184544" y="427598"/>
                  </a:lnTo>
                  <a:lnTo>
                    <a:pt x="1115119" y="430469"/>
                  </a:lnTo>
                  <a:lnTo>
                    <a:pt x="1044058" y="432222"/>
                  </a:lnTo>
                  <a:lnTo>
                    <a:pt x="971550" y="432816"/>
                  </a:lnTo>
                  <a:lnTo>
                    <a:pt x="899041" y="432222"/>
                  </a:lnTo>
                  <a:lnTo>
                    <a:pt x="827980" y="430469"/>
                  </a:lnTo>
                  <a:lnTo>
                    <a:pt x="758555" y="427598"/>
                  </a:lnTo>
                  <a:lnTo>
                    <a:pt x="690952" y="423652"/>
                  </a:lnTo>
                  <a:lnTo>
                    <a:pt x="625360" y="418672"/>
                  </a:lnTo>
                  <a:lnTo>
                    <a:pt x="561967" y="412700"/>
                  </a:lnTo>
                  <a:lnTo>
                    <a:pt x="500961" y="405778"/>
                  </a:lnTo>
                  <a:lnTo>
                    <a:pt x="442529" y="397948"/>
                  </a:lnTo>
                  <a:lnTo>
                    <a:pt x="386860" y="389251"/>
                  </a:lnTo>
                  <a:lnTo>
                    <a:pt x="334140" y="379730"/>
                  </a:lnTo>
                  <a:lnTo>
                    <a:pt x="284559" y="369427"/>
                  </a:lnTo>
                  <a:lnTo>
                    <a:pt x="238303" y="358382"/>
                  </a:lnTo>
                  <a:lnTo>
                    <a:pt x="195562" y="346639"/>
                  </a:lnTo>
                  <a:lnTo>
                    <a:pt x="156522" y="334239"/>
                  </a:lnTo>
                  <a:lnTo>
                    <a:pt x="90297" y="307635"/>
                  </a:lnTo>
                  <a:lnTo>
                    <a:pt x="41134" y="278905"/>
                  </a:lnTo>
                  <a:lnTo>
                    <a:pt x="10534" y="248384"/>
                  </a:lnTo>
                  <a:lnTo>
                    <a:pt x="0" y="216408"/>
                  </a:lnTo>
                  <a:close/>
                </a:path>
              </a:pathLst>
            </a:custGeom>
            <a:ln w="380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3" name="object 13"/>
            <p:cNvSpPr/>
            <p:nvPr/>
          </p:nvSpPr>
          <p:spPr>
            <a:xfrm>
              <a:off x="3147060" y="4491228"/>
              <a:ext cx="114300" cy="595630"/>
            </a:xfrm>
            <a:custGeom>
              <a:avLst/>
              <a:gdLst/>
              <a:ahLst/>
              <a:cxnLst/>
              <a:rect l="l" t="t" r="r" b="b"/>
              <a:pathLst>
                <a:path w="114300" h="595629">
                  <a:moveTo>
                    <a:pt x="38100" y="480822"/>
                  </a:moveTo>
                  <a:lnTo>
                    <a:pt x="0" y="480822"/>
                  </a:lnTo>
                  <a:lnTo>
                    <a:pt x="57150" y="595122"/>
                  </a:lnTo>
                  <a:lnTo>
                    <a:pt x="104775" y="499872"/>
                  </a:lnTo>
                  <a:lnTo>
                    <a:pt x="38100" y="499872"/>
                  </a:lnTo>
                  <a:lnTo>
                    <a:pt x="38100" y="480822"/>
                  </a:lnTo>
                  <a:close/>
                </a:path>
                <a:path w="114300" h="595629">
                  <a:moveTo>
                    <a:pt x="76200" y="0"/>
                  </a:moveTo>
                  <a:lnTo>
                    <a:pt x="38100" y="0"/>
                  </a:lnTo>
                  <a:lnTo>
                    <a:pt x="38100" y="499872"/>
                  </a:lnTo>
                  <a:lnTo>
                    <a:pt x="76200" y="499872"/>
                  </a:lnTo>
                  <a:lnTo>
                    <a:pt x="76200" y="0"/>
                  </a:lnTo>
                  <a:close/>
                </a:path>
                <a:path w="114300" h="595629">
                  <a:moveTo>
                    <a:pt x="114300" y="480822"/>
                  </a:moveTo>
                  <a:lnTo>
                    <a:pt x="76200" y="480822"/>
                  </a:lnTo>
                  <a:lnTo>
                    <a:pt x="76200" y="499872"/>
                  </a:lnTo>
                  <a:lnTo>
                    <a:pt x="104775" y="499872"/>
                  </a:lnTo>
                  <a:lnTo>
                    <a:pt x="114300" y="48082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91631" y="795049"/>
            <a:ext cx="6635701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121" dirty="0">
                <a:solidFill>
                  <a:srgbClr val="FF0000"/>
                </a:solidFill>
                <a:latin typeface="Tahoma"/>
                <a:cs typeface="Tahoma"/>
              </a:rPr>
              <a:t>Změna</a:t>
            </a:r>
            <a:r>
              <a:rPr sz="3253" i="1" spc="-72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struktury</a:t>
            </a:r>
            <a:r>
              <a:rPr sz="3253" i="1" spc="-88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svarového</a:t>
            </a:r>
            <a:r>
              <a:rPr sz="3253" i="1" spc="-77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" dirty="0">
                <a:solidFill>
                  <a:srgbClr val="FF0000"/>
                </a:solidFill>
                <a:latin typeface="Tahoma"/>
                <a:cs typeface="Tahoma"/>
              </a:rPr>
              <a:t>spoje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B9C447C7-DA9D-9FA0-14A6-06701D27BE3C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[1], citace [2]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713423" y="1735986"/>
            <a:ext cx="7266553" cy="5566258"/>
            <a:chOff x="1260542" y="1478280"/>
            <a:chExt cx="6589318" cy="5047488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0542" y="1478280"/>
              <a:ext cx="6589318" cy="504748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897629" y="4365497"/>
              <a:ext cx="1468120" cy="433070"/>
            </a:xfrm>
            <a:custGeom>
              <a:avLst/>
              <a:gdLst/>
              <a:ahLst/>
              <a:cxnLst/>
              <a:rect l="l" t="t" r="r" b="b"/>
              <a:pathLst>
                <a:path w="1468120" h="433070">
                  <a:moveTo>
                    <a:pt x="0" y="216407"/>
                  </a:moveTo>
                  <a:lnTo>
                    <a:pt x="13232" y="175288"/>
                  </a:lnTo>
                  <a:lnTo>
                    <a:pt x="51288" y="136772"/>
                  </a:lnTo>
                  <a:lnTo>
                    <a:pt x="111707" y="101585"/>
                  </a:lnTo>
                  <a:lnTo>
                    <a:pt x="149534" y="85467"/>
                  </a:lnTo>
                  <a:lnTo>
                    <a:pt x="192029" y="70453"/>
                  </a:lnTo>
                  <a:lnTo>
                    <a:pt x="238885" y="56634"/>
                  </a:lnTo>
                  <a:lnTo>
                    <a:pt x="289794" y="44101"/>
                  </a:lnTo>
                  <a:lnTo>
                    <a:pt x="344448" y="32945"/>
                  </a:lnTo>
                  <a:lnTo>
                    <a:pt x="402540" y="23257"/>
                  </a:lnTo>
                  <a:lnTo>
                    <a:pt x="463763" y="15126"/>
                  </a:lnTo>
                  <a:lnTo>
                    <a:pt x="527808" y="8644"/>
                  </a:lnTo>
                  <a:lnTo>
                    <a:pt x="594369" y="3902"/>
                  </a:lnTo>
                  <a:lnTo>
                    <a:pt x="663137" y="990"/>
                  </a:lnTo>
                  <a:lnTo>
                    <a:pt x="733806" y="0"/>
                  </a:lnTo>
                  <a:lnTo>
                    <a:pt x="804474" y="990"/>
                  </a:lnTo>
                  <a:lnTo>
                    <a:pt x="873242" y="3902"/>
                  </a:lnTo>
                  <a:lnTo>
                    <a:pt x="939803" y="8644"/>
                  </a:lnTo>
                  <a:lnTo>
                    <a:pt x="1003848" y="15126"/>
                  </a:lnTo>
                  <a:lnTo>
                    <a:pt x="1065071" y="23257"/>
                  </a:lnTo>
                  <a:lnTo>
                    <a:pt x="1123163" y="32945"/>
                  </a:lnTo>
                  <a:lnTo>
                    <a:pt x="1177817" y="44101"/>
                  </a:lnTo>
                  <a:lnTo>
                    <a:pt x="1228726" y="56634"/>
                  </a:lnTo>
                  <a:lnTo>
                    <a:pt x="1275582" y="70453"/>
                  </a:lnTo>
                  <a:lnTo>
                    <a:pt x="1318077" y="85467"/>
                  </a:lnTo>
                  <a:lnTo>
                    <a:pt x="1355904" y="101585"/>
                  </a:lnTo>
                  <a:lnTo>
                    <a:pt x="1416323" y="136772"/>
                  </a:lnTo>
                  <a:lnTo>
                    <a:pt x="1454379" y="175288"/>
                  </a:lnTo>
                  <a:lnTo>
                    <a:pt x="1467612" y="216407"/>
                  </a:lnTo>
                  <a:lnTo>
                    <a:pt x="1464252" y="237247"/>
                  </a:lnTo>
                  <a:lnTo>
                    <a:pt x="1438301" y="277156"/>
                  </a:lnTo>
                  <a:lnTo>
                    <a:pt x="1388755" y="314098"/>
                  </a:lnTo>
                  <a:lnTo>
                    <a:pt x="1318077" y="347348"/>
                  </a:lnTo>
                  <a:lnTo>
                    <a:pt x="1275582" y="362362"/>
                  </a:lnTo>
                  <a:lnTo>
                    <a:pt x="1228726" y="376181"/>
                  </a:lnTo>
                  <a:lnTo>
                    <a:pt x="1177817" y="388714"/>
                  </a:lnTo>
                  <a:lnTo>
                    <a:pt x="1123163" y="399870"/>
                  </a:lnTo>
                  <a:lnTo>
                    <a:pt x="1065071" y="409558"/>
                  </a:lnTo>
                  <a:lnTo>
                    <a:pt x="1003848" y="417689"/>
                  </a:lnTo>
                  <a:lnTo>
                    <a:pt x="939803" y="424171"/>
                  </a:lnTo>
                  <a:lnTo>
                    <a:pt x="873242" y="428913"/>
                  </a:lnTo>
                  <a:lnTo>
                    <a:pt x="804474" y="431825"/>
                  </a:lnTo>
                  <a:lnTo>
                    <a:pt x="733806" y="432815"/>
                  </a:lnTo>
                  <a:lnTo>
                    <a:pt x="663137" y="431825"/>
                  </a:lnTo>
                  <a:lnTo>
                    <a:pt x="594369" y="428913"/>
                  </a:lnTo>
                  <a:lnTo>
                    <a:pt x="527808" y="424171"/>
                  </a:lnTo>
                  <a:lnTo>
                    <a:pt x="463763" y="417689"/>
                  </a:lnTo>
                  <a:lnTo>
                    <a:pt x="402540" y="409558"/>
                  </a:lnTo>
                  <a:lnTo>
                    <a:pt x="344448" y="399870"/>
                  </a:lnTo>
                  <a:lnTo>
                    <a:pt x="289794" y="388714"/>
                  </a:lnTo>
                  <a:lnTo>
                    <a:pt x="238885" y="376181"/>
                  </a:lnTo>
                  <a:lnTo>
                    <a:pt x="192029" y="362362"/>
                  </a:lnTo>
                  <a:lnTo>
                    <a:pt x="149534" y="347348"/>
                  </a:lnTo>
                  <a:lnTo>
                    <a:pt x="111707" y="331230"/>
                  </a:lnTo>
                  <a:lnTo>
                    <a:pt x="51288" y="296043"/>
                  </a:lnTo>
                  <a:lnTo>
                    <a:pt x="13232" y="257527"/>
                  </a:lnTo>
                  <a:lnTo>
                    <a:pt x="0" y="216407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3" name="object 13"/>
            <p:cNvSpPr/>
            <p:nvPr/>
          </p:nvSpPr>
          <p:spPr>
            <a:xfrm>
              <a:off x="3579876" y="4491228"/>
              <a:ext cx="114300" cy="595630"/>
            </a:xfrm>
            <a:custGeom>
              <a:avLst/>
              <a:gdLst/>
              <a:ahLst/>
              <a:cxnLst/>
              <a:rect l="l" t="t" r="r" b="b"/>
              <a:pathLst>
                <a:path w="114300" h="595629">
                  <a:moveTo>
                    <a:pt x="38100" y="480822"/>
                  </a:moveTo>
                  <a:lnTo>
                    <a:pt x="0" y="480822"/>
                  </a:lnTo>
                  <a:lnTo>
                    <a:pt x="57150" y="595122"/>
                  </a:lnTo>
                  <a:lnTo>
                    <a:pt x="104775" y="499872"/>
                  </a:lnTo>
                  <a:lnTo>
                    <a:pt x="38100" y="499872"/>
                  </a:lnTo>
                  <a:lnTo>
                    <a:pt x="38100" y="480822"/>
                  </a:lnTo>
                  <a:close/>
                </a:path>
                <a:path w="114300" h="595629">
                  <a:moveTo>
                    <a:pt x="76200" y="0"/>
                  </a:moveTo>
                  <a:lnTo>
                    <a:pt x="38100" y="0"/>
                  </a:lnTo>
                  <a:lnTo>
                    <a:pt x="38100" y="499872"/>
                  </a:lnTo>
                  <a:lnTo>
                    <a:pt x="76200" y="499872"/>
                  </a:lnTo>
                  <a:lnTo>
                    <a:pt x="76200" y="0"/>
                  </a:lnTo>
                  <a:close/>
                </a:path>
                <a:path w="114300" h="595629">
                  <a:moveTo>
                    <a:pt x="114300" y="480822"/>
                  </a:moveTo>
                  <a:lnTo>
                    <a:pt x="76200" y="480822"/>
                  </a:lnTo>
                  <a:lnTo>
                    <a:pt x="76200" y="499872"/>
                  </a:lnTo>
                  <a:lnTo>
                    <a:pt x="104775" y="499872"/>
                  </a:lnTo>
                  <a:lnTo>
                    <a:pt x="114300" y="48082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91631" y="795049"/>
            <a:ext cx="6635701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121" dirty="0">
                <a:solidFill>
                  <a:srgbClr val="FF0000"/>
                </a:solidFill>
                <a:latin typeface="Tahoma"/>
                <a:cs typeface="Tahoma"/>
              </a:rPr>
              <a:t>Změna</a:t>
            </a:r>
            <a:r>
              <a:rPr sz="3253" i="1" spc="-72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struktury</a:t>
            </a:r>
            <a:r>
              <a:rPr sz="3253" i="1" spc="-88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svarového</a:t>
            </a:r>
            <a:r>
              <a:rPr sz="3253" i="1" spc="-77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" dirty="0">
                <a:solidFill>
                  <a:srgbClr val="FF0000"/>
                </a:solidFill>
                <a:latin typeface="Tahoma"/>
                <a:cs typeface="Tahoma"/>
              </a:rPr>
              <a:t>spoje</a:t>
            </a:r>
            <a:endParaRPr sz="3253" dirty="0">
              <a:latin typeface="Tahoma"/>
              <a:cs typeface="Tahoma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6D04A9C5-72CB-0C3D-FDB0-2144D13C7A17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[1], citace [2]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713423" y="1734725"/>
            <a:ext cx="7266553" cy="5567519"/>
            <a:chOff x="1260542" y="1478280"/>
            <a:chExt cx="6589318" cy="5048631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0542" y="1478280"/>
              <a:ext cx="6589318" cy="504748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196845" y="1846326"/>
              <a:ext cx="3888104" cy="4680585"/>
            </a:xfrm>
            <a:custGeom>
              <a:avLst/>
              <a:gdLst/>
              <a:ahLst/>
              <a:cxnLst/>
              <a:rect l="l" t="t" r="r" b="b"/>
              <a:pathLst>
                <a:path w="3888104" h="4680584">
                  <a:moveTo>
                    <a:pt x="143256" y="4499610"/>
                  </a:moveTo>
                  <a:lnTo>
                    <a:pt x="158471" y="4458199"/>
                  </a:lnTo>
                  <a:lnTo>
                    <a:pt x="201812" y="4420186"/>
                  </a:lnTo>
                  <a:lnTo>
                    <a:pt x="269819" y="4386654"/>
                  </a:lnTo>
                  <a:lnTo>
                    <a:pt x="311991" y="4371908"/>
                  </a:lnTo>
                  <a:lnTo>
                    <a:pt x="359033" y="4358688"/>
                  </a:lnTo>
                  <a:lnTo>
                    <a:pt x="410511" y="4347130"/>
                  </a:lnTo>
                  <a:lnTo>
                    <a:pt x="465995" y="4337370"/>
                  </a:lnTo>
                  <a:lnTo>
                    <a:pt x="525050" y="4329543"/>
                  </a:lnTo>
                  <a:lnTo>
                    <a:pt x="587246" y="4323785"/>
                  </a:lnTo>
                  <a:lnTo>
                    <a:pt x="652149" y="4320230"/>
                  </a:lnTo>
                  <a:lnTo>
                    <a:pt x="719328" y="4319016"/>
                  </a:lnTo>
                  <a:lnTo>
                    <a:pt x="786506" y="4320230"/>
                  </a:lnTo>
                  <a:lnTo>
                    <a:pt x="851409" y="4323785"/>
                  </a:lnTo>
                  <a:lnTo>
                    <a:pt x="913605" y="4329543"/>
                  </a:lnTo>
                  <a:lnTo>
                    <a:pt x="972660" y="4337370"/>
                  </a:lnTo>
                  <a:lnTo>
                    <a:pt x="1028144" y="4347130"/>
                  </a:lnTo>
                  <a:lnTo>
                    <a:pt x="1079622" y="4358688"/>
                  </a:lnTo>
                  <a:lnTo>
                    <a:pt x="1126664" y="4371908"/>
                  </a:lnTo>
                  <a:lnTo>
                    <a:pt x="1168836" y="4386654"/>
                  </a:lnTo>
                  <a:lnTo>
                    <a:pt x="1205707" y="4402792"/>
                  </a:lnTo>
                  <a:lnTo>
                    <a:pt x="1261813" y="4438700"/>
                  </a:lnTo>
                  <a:lnTo>
                    <a:pt x="1291524" y="4478547"/>
                  </a:lnTo>
                  <a:lnTo>
                    <a:pt x="1295400" y="4499610"/>
                  </a:lnTo>
                  <a:lnTo>
                    <a:pt x="1291524" y="4520669"/>
                  </a:lnTo>
                  <a:lnTo>
                    <a:pt x="1261813" y="4560514"/>
                  </a:lnTo>
                  <a:lnTo>
                    <a:pt x="1205707" y="4596421"/>
                  </a:lnTo>
                  <a:lnTo>
                    <a:pt x="1168836" y="4612559"/>
                  </a:lnTo>
                  <a:lnTo>
                    <a:pt x="1126664" y="4627306"/>
                  </a:lnTo>
                  <a:lnTo>
                    <a:pt x="1079622" y="4640527"/>
                  </a:lnTo>
                  <a:lnTo>
                    <a:pt x="1028144" y="4652086"/>
                  </a:lnTo>
                  <a:lnTo>
                    <a:pt x="972660" y="4661847"/>
                  </a:lnTo>
                  <a:lnTo>
                    <a:pt x="913605" y="4669674"/>
                  </a:lnTo>
                  <a:lnTo>
                    <a:pt x="851409" y="4675434"/>
                  </a:lnTo>
                  <a:lnTo>
                    <a:pt x="786506" y="4678988"/>
                  </a:lnTo>
                  <a:lnTo>
                    <a:pt x="719328" y="4680204"/>
                  </a:lnTo>
                  <a:lnTo>
                    <a:pt x="652149" y="4678988"/>
                  </a:lnTo>
                  <a:lnTo>
                    <a:pt x="587246" y="4675434"/>
                  </a:lnTo>
                  <a:lnTo>
                    <a:pt x="525050" y="4669674"/>
                  </a:lnTo>
                  <a:lnTo>
                    <a:pt x="465995" y="4661847"/>
                  </a:lnTo>
                  <a:lnTo>
                    <a:pt x="410511" y="4652086"/>
                  </a:lnTo>
                  <a:lnTo>
                    <a:pt x="359033" y="4640527"/>
                  </a:lnTo>
                  <a:lnTo>
                    <a:pt x="311991" y="4627306"/>
                  </a:lnTo>
                  <a:lnTo>
                    <a:pt x="269819" y="4612559"/>
                  </a:lnTo>
                  <a:lnTo>
                    <a:pt x="232948" y="4596421"/>
                  </a:lnTo>
                  <a:lnTo>
                    <a:pt x="176842" y="4560514"/>
                  </a:lnTo>
                  <a:lnTo>
                    <a:pt x="147131" y="4520669"/>
                  </a:lnTo>
                  <a:lnTo>
                    <a:pt x="143256" y="4499610"/>
                  </a:lnTo>
                  <a:close/>
                </a:path>
                <a:path w="3888104" h="4680584">
                  <a:moveTo>
                    <a:pt x="0" y="1295400"/>
                  </a:moveTo>
                  <a:lnTo>
                    <a:pt x="828" y="1257207"/>
                  </a:lnTo>
                  <a:lnTo>
                    <a:pt x="7390" y="1181660"/>
                  </a:lnTo>
                  <a:lnTo>
                    <a:pt x="20339" y="1107331"/>
                  </a:lnTo>
                  <a:lnTo>
                    <a:pt x="39493" y="1034342"/>
                  </a:lnTo>
                  <a:lnTo>
                    <a:pt x="64670" y="962815"/>
                  </a:lnTo>
                  <a:lnTo>
                    <a:pt x="79459" y="927637"/>
                  </a:lnTo>
                  <a:lnTo>
                    <a:pt x="95686" y="892870"/>
                  </a:lnTo>
                  <a:lnTo>
                    <a:pt x="113328" y="858530"/>
                  </a:lnTo>
                  <a:lnTo>
                    <a:pt x="132361" y="824630"/>
                  </a:lnTo>
                  <a:lnTo>
                    <a:pt x="152763" y="791188"/>
                  </a:lnTo>
                  <a:lnTo>
                    <a:pt x="174511" y="758217"/>
                  </a:lnTo>
                  <a:lnTo>
                    <a:pt x="197582" y="725732"/>
                  </a:lnTo>
                  <a:lnTo>
                    <a:pt x="221954" y="693750"/>
                  </a:lnTo>
                  <a:lnTo>
                    <a:pt x="247603" y="662285"/>
                  </a:lnTo>
                  <a:lnTo>
                    <a:pt x="274507" y="631353"/>
                  </a:lnTo>
                  <a:lnTo>
                    <a:pt x="302644" y="600968"/>
                  </a:lnTo>
                  <a:lnTo>
                    <a:pt x="331990" y="571146"/>
                  </a:lnTo>
                  <a:lnTo>
                    <a:pt x="362522" y="541902"/>
                  </a:lnTo>
                  <a:lnTo>
                    <a:pt x="394218" y="513251"/>
                  </a:lnTo>
                  <a:lnTo>
                    <a:pt x="427055" y="485209"/>
                  </a:lnTo>
                  <a:lnTo>
                    <a:pt x="461010" y="457790"/>
                  </a:lnTo>
                  <a:lnTo>
                    <a:pt x="496061" y="431011"/>
                  </a:lnTo>
                  <a:lnTo>
                    <a:pt x="532184" y="404885"/>
                  </a:lnTo>
                  <a:lnTo>
                    <a:pt x="569356" y="379428"/>
                  </a:lnTo>
                  <a:lnTo>
                    <a:pt x="607556" y="354656"/>
                  </a:lnTo>
                  <a:lnTo>
                    <a:pt x="646760" y="330583"/>
                  </a:lnTo>
                  <a:lnTo>
                    <a:pt x="686945" y="307225"/>
                  </a:lnTo>
                  <a:lnTo>
                    <a:pt x="728089" y="284597"/>
                  </a:lnTo>
                  <a:lnTo>
                    <a:pt x="770169" y="262714"/>
                  </a:lnTo>
                  <a:lnTo>
                    <a:pt x="813162" y="241591"/>
                  </a:lnTo>
                  <a:lnTo>
                    <a:pt x="857045" y="221244"/>
                  </a:lnTo>
                  <a:lnTo>
                    <a:pt x="901795" y="201687"/>
                  </a:lnTo>
                  <a:lnTo>
                    <a:pt x="947390" y="182937"/>
                  </a:lnTo>
                  <a:lnTo>
                    <a:pt x="993807" y="165007"/>
                  </a:lnTo>
                  <a:lnTo>
                    <a:pt x="1041023" y="147914"/>
                  </a:lnTo>
                  <a:lnTo>
                    <a:pt x="1089015" y="131672"/>
                  </a:lnTo>
                  <a:lnTo>
                    <a:pt x="1137761" y="116297"/>
                  </a:lnTo>
                  <a:lnTo>
                    <a:pt x="1187237" y="101804"/>
                  </a:lnTo>
                  <a:lnTo>
                    <a:pt x="1237421" y="88208"/>
                  </a:lnTo>
                  <a:lnTo>
                    <a:pt x="1288291" y="75524"/>
                  </a:lnTo>
                  <a:lnTo>
                    <a:pt x="1339822" y="63767"/>
                  </a:lnTo>
                  <a:lnTo>
                    <a:pt x="1391993" y="52953"/>
                  </a:lnTo>
                  <a:lnTo>
                    <a:pt x="1444781" y="43097"/>
                  </a:lnTo>
                  <a:lnTo>
                    <a:pt x="1498163" y="34214"/>
                  </a:lnTo>
                  <a:lnTo>
                    <a:pt x="1552115" y="26319"/>
                  </a:lnTo>
                  <a:lnTo>
                    <a:pt x="1606616" y="19427"/>
                  </a:lnTo>
                  <a:lnTo>
                    <a:pt x="1661643" y="13554"/>
                  </a:lnTo>
                  <a:lnTo>
                    <a:pt x="1717172" y="8715"/>
                  </a:lnTo>
                  <a:lnTo>
                    <a:pt x="1773182" y="4925"/>
                  </a:lnTo>
                  <a:lnTo>
                    <a:pt x="1829648" y="2199"/>
                  </a:lnTo>
                  <a:lnTo>
                    <a:pt x="1886549" y="552"/>
                  </a:lnTo>
                  <a:lnTo>
                    <a:pt x="1943862" y="0"/>
                  </a:lnTo>
                  <a:lnTo>
                    <a:pt x="2001174" y="552"/>
                  </a:lnTo>
                  <a:lnTo>
                    <a:pt x="2058075" y="2199"/>
                  </a:lnTo>
                  <a:lnTo>
                    <a:pt x="2114541" y="4925"/>
                  </a:lnTo>
                  <a:lnTo>
                    <a:pt x="2170551" y="8715"/>
                  </a:lnTo>
                  <a:lnTo>
                    <a:pt x="2226080" y="13554"/>
                  </a:lnTo>
                  <a:lnTo>
                    <a:pt x="2281107" y="19427"/>
                  </a:lnTo>
                  <a:lnTo>
                    <a:pt x="2335608" y="26319"/>
                  </a:lnTo>
                  <a:lnTo>
                    <a:pt x="2389560" y="34214"/>
                  </a:lnTo>
                  <a:lnTo>
                    <a:pt x="2442942" y="43097"/>
                  </a:lnTo>
                  <a:lnTo>
                    <a:pt x="2495730" y="52953"/>
                  </a:lnTo>
                  <a:lnTo>
                    <a:pt x="2547901" y="63767"/>
                  </a:lnTo>
                  <a:lnTo>
                    <a:pt x="2599432" y="75524"/>
                  </a:lnTo>
                  <a:lnTo>
                    <a:pt x="2650302" y="88208"/>
                  </a:lnTo>
                  <a:lnTo>
                    <a:pt x="2700486" y="101804"/>
                  </a:lnTo>
                  <a:lnTo>
                    <a:pt x="2749962" y="116297"/>
                  </a:lnTo>
                  <a:lnTo>
                    <a:pt x="2798708" y="131672"/>
                  </a:lnTo>
                  <a:lnTo>
                    <a:pt x="2846700" y="147914"/>
                  </a:lnTo>
                  <a:lnTo>
                    <a:pt x="2893916" y="165007"/>
                  </a:lnTo>
                  <a:lnTo>
                    <a:pt x="2940333" y="182937"/>
                  </a:lnTo>
                  <a:lnTo>
                    <a:pt x="2985928" y="201687"/>
                  </a:lnTo>
                  <a:lnTo>
                    <a:pt x="3030678" y="221244"/>
                  </a:lnTo>
                  <a:lnTo>
                    <a:pt x="3074561" y="241591"/>
                  </a:lnTo>
                  <a:lnTo>
                    <a:pt x="3117554" y="262714"/>
                  </a:lnTo>
                  <a:lnTo>
                    <a:pt x="3159634" y="284597"/>
                  </a:lnTo>
                  <a:lnTo>
                    <a:pt x="3200778" y="307225"/>
                  </a:lnTo>
                  <a:lnTo>
                    <a:pt x="3240963" y="330583"/>
                  </a:lnTo>
                  <a:lnTo>
                    <a:pt x="3280167" y="354656"/>
                  </a:lnTo>
                  <a:lnTo>
                    <a:pt x="3318367" y="379428"/>
                  </a:lnTo>
                  <a:lnTo>
                    <a:pt x="3355539" y="404885"/>
                  </a:lnTo>
                  <a:lnTo>
                    <a:pt x="3391662" y="431011"/>
                  </a:lnTo>
                  <a:lnTo>
                    <a:pt x="3426713" y="457790"/>
                  </a:lnTo>
                  <a:lnTo>
                    <a:pt x="3460668" y="485209"/>
                  </a:lnTo>
                  <a:lnTo>
                    <a:pt x="3493505" y="513251"/>
                  </a:lnTo>
                  <a:lnTo>
                    <a:pt x="3525201" y="541902"/>
                  </a:lnTo>
                  <a:lnTo>
                    <a:pt x="3555733" y="571146"/>
                  </a:lnTo>
                  <a:lnTo>
                    <a:pt x="3585079" y="600968"/>
                  </a:lnTo>
                  <a:lnTo>
                    <a:pt x="3613216" y="631353"/>
                  </a:lnTo>
                  <a:lnTo>
                    <a:pt x="3640120" y="662285"/>
                  </a:lnTo>
                  <a:lnTo>
                    <a:pt x="3665769" y="693750"/>
                  </a:lnTo>
                  <a:lnTo>
                    <a:pt x="3690141" y="725732"/>
                  </a:lnTo>
                  <a:lnTo>
                    <a:pt x="3713212" y="758217"/>
                  </a:lnTo>
                  <a:lnTo>
                    <a:pt x="3734960" y="791188"/>
                  </a:lnTo>
                  <a:lnTo>
                    <a:pt x="3755362" y="824630"/>
                  </a:lnTo>
                  <a:lnTo>
                    <a:pt x="3774395" y="858530"/>
                  </a:lnTo>
                  <a:lnTo>
                    <a:pt x="3792037" y="892870"/>
                  </a:lnTo>
                  <a:lnTo>
                    <a:pt x="3808264" y="927637"/>
                  </a:lnTo>
                  <a:lnTo>
                    <a:pt x="3823053" y="962815"/>
                  </a:lnTo>
                  <a:lnTo>
                    <a:pt x="3848230" y="1034342"/>
                  </a:lnTo>
                  <a:lnTo>
                    <a:pt x="3867384" y="1107331"/>
                  </a:lnTo>
                  <a:lnTo>
                    <a:pt x="3880333" y="1181660"/>
                  </a:lnTo>
                  <a:lnTo>
                    <a:pt x="3886895" y="1257207"/>
                  </a:lnTo>
                  <a:lnTo>
                    <a:pt x="3887724" y="1295400"/>
                  </a:lnTo>
                  <a:lnTo>
                    <a:pt x="3886895" y="1333592"/>
                  </a:lnTo>
                  <a:lnTo>
                    <a:pt x="3880333" y="1409139"/>
                  </a:lnTo>
                  <a:lnTo>
                    <a:pt x="3867384" y="1483468"/>
                  </a:lnTo>
                  <a:lnTo>
                    <a:pt x="3848230" y="1556457"/>
                  </a:lnTo>
                  <a:lnTo>
                    <a:pt x="3823053" y="1627984"/>
                  </a:lnTo>
                  <a:lnTo>
                    <a:pt x="3808264" y="1663162"/>
                  </a:lnTo>
                  <a:lnTo>
                    <a:pt x="3792037" y="1697929"/>
                  </a:lnTo>
                  <a:lnTo>
                    <a:pt x="3774395" y="1732269"/>
                  </a:lnTo>
                  <a:lnTo>
                    <a:pt x="3755362" y="1766169"/>
                  </a:lnTo>
                  <a:lnTo>
                    <a:pt x="3734960" y="1799611"/>
                  </a:lnTo>
                  <a:lnTo>
                    <a:pt x="3713212" y="1832582"/>
                  </a:lnTo>
                  <a:lnTo>
                    <a:pt x="3690141" y="1865067"/>
                  </a:lnTo>
                  <a:lnTo>
                    <a:pt x="3665769" y="1897049"/>
                  </a:lnTo>
                  <a:lnTo>
                    <a:pt x="3640120" y="1928514"/>
                  </a:lnTo>
                  <a:lnTo>
                    <a:pt x="3613216" y="1959446"/>
                  </a:lnTo>
                  <a:lnTo>
                    <a:pt x="3585079" y="1989831"/>
                  </a:lnTo>
                  <a:lnTo>
                    <a:pt x="3555733" y="2019653"/>
                  </a:lnTo>
                  <a:lnTo>
                    <a:pt x="3525201" y="2048897"/>
                  </a:lnTo>
                  <a:lnTo>
                    <a:pt x="3493505" y="2077548"/>
                  </a:lnTo>
                  <a:lnTo>
                    <a:pt x="3460668" y="2105590"/>
                  </a:lnTo>
                  <a:lnTo>
                    <a:pt x="3426713" y="2133009"/>
                  </a:lnTo>
                  <a:lnTo>
                    <a:pt x="3391662" y="2159788"/>
                  </a:lnTo>
                  <a:lnTo>
                    <a:pt x="3355539" y="2185914"/>
                  </a:lnTo>
                  <a:lnTo>
                    <a:pt x="3318367" y="2211371"/>
                  </a:lnTo>
                  <a:lnTo>
                    <a:pt x="3280167" y="2236143"/>
                  </a:lnTo>
                  <a:lnTo>
                    <a:pt x="3240963" y="2260216"/>
                  </a:lnTo>
                  <a:lnTo>
                    <a:pt x="3200778" y="2283574"/>
                  </a:lnTo>
                  <a:lnTo>
                    <a:pt x="3159634" y="2306202"/>
                  </a:lnTo>
                  <a:lnTo>
                    <a:pt x="3117554" y="2328085"/>
                  </a:lnTo>
                  <a:lnTo>
                    <a:pt x="3074561" y="2349208"/>
                  </a:lnTo>
                  <a:lnTo>
                    <a:pt x="3030678" y="2369555"/>
                  </a:lnTo>
                  <a:lnTo>
                    <a:pt x="2985928" y="2389112"/>
                  </a:lnTo>
                  <a:lnTo>
                    <a:pt x="2940333" y="2407862"/>
                  </a:lnTo>
                  <a:lnTo>
                    <a:pt x="2893916" y="2425792"/>
                  </a:lnTo>
                  <a:lnTo>
                    <a:pt x="2846700" y="2442885"/>
                  </a:lnTo>
                  <a:lnTo>
                    <a:pt x="2798708" y="2459127"/>
                  </a:lnTo>
                  <a:lnTo>
                    <a:pt x="2749962" y="2474502"/>
                  </a:lnTo>
                  <a:lnTo>
                    <a:pt x="2700486" y="2488995"/>
                  </a:lnTo>
                  <a:lnTo>
                    <a:pt x="2650302" y="2502591"/>
                  </a:lnTo>
                  <a:lnTo>
                    <a:pt x="2599432" y="2515275"/>
                  </a:lnTo>
                  <a:lnTo>
                    <a:pt x="2547901" y="2527032"/>
                  </a:lnTo>
                  <a:lnTo>
                    <a:pt x="2495730" y="2537846"/>
                  </a:lnTo>
                  <a:lnTo>
                    <a:pt x="2442942" y="2547702"/>
                  </a:lnTo>
                  <a:lnTo>
                    <a:pt x="2389560" y="2556585"/>
                  </a:lnTo>
                  <a:lnTo>
                    <a:pt x="2335608" y="2564480"/>
                  </a:lnTo>
                  <a:lnTo>
                    <a:pt x="2281107" y="2571372"/>
                  </a:lnTo>
                  <a:lnTo>
                    <a:pt x="2226080" y="2577245"/>
                  </a:lnTo>
                  <a:lnTo>
                    <a:pt x="2170551" y="2582084"/>
                  </a:lnTo>
                  <a:lnTo>
                    <a:pt x="2114541" y="2585874"/>
                  </a:lnTo>
                  <a:lnTo>
                    <a:pt x="2058075" y="2588600"/>
                  </a:lnTo>
                  <a:lnTo>
                    <a:pt x="2001174" y="2590247"/>
                  </a:lnTo>
                  <a:lnTo>
                    <a:pt x="1943862" y="2590800"/>
                  </a:lnTo>
                  <a:lnTo>
                    <a:pt x="1886549" y="2590247"/>
                  </a:lnTo>
                  <a:lnTo>
                    <a:pt x="1829648" y="2588600"/>
                  </a:lnTo>
                  <a:lnTo>
                    <a:pt x="1773182" y="2585874"/>
                  </a:lnTo>
                  <a:lnTo>
                    <a:pt x="1717172" y="2582084"/>
                  </a:lnTo>
                  <a:lnTo>
                    <a:pt x="1661643" y="2577245"/>
                  </a:lnTo>
                  <a:lnTo>
                    <a:pt x="1606616" y="2571372"/>
                  </a:lnTo>
                  <a:lnTo>
                    <a:pt x="1552115" y="2564480"/>
                  </a:lnTo>
                  <a:lnTo>
                    <a:pt x="1498163" y="2556585"/>
                  </a:lnTo>
                  <a:lnTo>
                    <a:pt x="1444781" y="2547702"/>
                  </a:lnTo>
                  <a:lnTo>
                    <a:pt x="1391993" y="2537846"/>
                  </a:lnTo>
                  <a:lnTo>
                    <a:pt x="1339822" y="2527032"/>
                  </a:lnTo>
                  <a:lnTo>
                    <a:pt x="1288291" y="2515275"/>
                  </a:lnTo>
                  <a:lnTo>
                    <a:pt x="1237421" y="2502591"/>
                  </a:lnTo>
                  <a:lnTo>
                    <a:pt x="1187237" y="2488995"/>
                  </a:lnTo>
                  <a:lnTo>
                    <a:pt x="1137761" y="2474502"/>
                  </a:lnTo>
                  <a:lnTo>
                    <a:pt x="1089015" y="2459127"/>
                  </a:lnTo>
                  <a:lnTo>
                    <a:pt x="1041023" y="2442885"/>
                  </a:lnTo>
                  <a:lnTo>
                    <a:pt x="993807" y="2425792"/>
                  </a:lnTo>
                  <a:lnTo>
                    <a:pt x="947390" y="2407862"/>
                  </a:lnTo>
                  <a:lnTo>
                    <a:pt x="901795" y="2389112"/>
                  </a:lnTo>
                  <a:lnTo>
                    <a:pt x="857045" y="2369555"/>
                  </a:lnTo>
                  <a:lnTo>
                    <a:pt x="813162" y="2349208"/>
                  </a:lnTo>
                  <a:lnTo>
                    <a:pt x="770169" y="2328085"/>
                  </a:lnTo>
                  <a:lnTo>
                    <a:pt x="728089" y="2306202"/>
                  </a:lnTo>
                  <a:lnTo>
                    <a:pt x="686945" y="2283574"/>
                  </a:lnTo>
                  <a:lnTo>
                    <a:pt x="646760" y="2260216"/>
                  </a:lnTo>
                  <a:lnTo>
                    <a:pt x="607556" y="2236143"/>
                  </a:lnTo>
                  <a:lnTo>
                    <a:pt x="569356" y="2211371"/>
                  </a:lnTo>
                  <a:lnTo>
                    <a:pt x="532184" y="2185914"/>
                  </a:lnTo>
                  <a:lnTo>
                    <a:pt x="496061" y="2159788"/>
                  </a:lnTo>
                  <a:lnTo>
                    <a:pt x="461010" y="2133009"/>
                  </a:lnTo>
                  <a:lnTo>
                    <a:pt x="427055" y="2105590"/>
                  </a:lnTo>
                  <a:lnTo>
                    <a:pt x="394218" y="2077548"/>
                  </a:lnTo>
                  <a:lnTo>
                    <a:pt x="362522" y="2048897"/>
                  </a:lnTo>
                  <a:lnTo>
                    <a:pt x="331990" y="2019653"/>
                  </a:lnTo>
                  <a:lnTo>
                    <a:pt x="302644" y="1989831"/>
                  </a:lnTo>
                  <a:lnTo>
                    <a:pt x="274507" y="1959446"/>
                  </a:lnTo>
                  <a:lnTo>
                    <a:pt x="247603" y="1928514"/>
                  </a:lnTo>
                  <a:lnTo>
                    <a:pt x="221954" y="1897049"/>
                  </a:lnTo>
                  <a:lnTo>
                    <a:pt x="197582" y="1865067"/>
                  </a:lnTo>
                  <a:lnTo>
                    <a:pt x="174511" y="1832582"/>
                  </a:lnTo>
                  <a:lnTo>
                    <a:pt x="152763" y="1799611"/>
                  </a:lnTo>
                  <a:lnTo>
                    <a:pt x="132361" y="1766169"/>
                  </a:lnTo>
                  <a:lnTo>
                    <a:pt x="113328" y="1732269"/>
                  </a:lnTo>
                  <a:lnTo>
                    <a:pt x="95686" y="1697929"/>
                  </a:lnTo>
                  <a:lnTo>
                    <a:pt x="79459" y="1663162"/>
                  </a:lnTo>
                  <a:lnTo>
                    <a:pt x="64670" y="1627984"/>
                  </a:lnTo>
                  <a:lnTo>
                    <a:pt x="39493" y="1556457"/>
                  </a:lnTo>
                  <a:lnTo>
                    <a:pt x="20339" y="1483468"/>
                  </a:lnTo>
                  <a:lnTo>
                    <a:pt x="7390" y="1409139"/>
                  </a:lnTo>
                  <a:lnTo>
                    <a:pt x="828" y="1333592"/>
                  </a:lnTo>
                  <a:lnTo>
                    <a:pt x="0" y="1295400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391631" y="795049"/>
            <a:ext cx="6635701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121" dirty="0">
                <a:solidFill>
                  <a:srgbClr val="FF0000"/>
                </a:solidFill>
                <a:latin typeface="Tahoma"/>
                <a:cs typeface="Tahoma"/>
              </a:rPr>
              <a:t>Změna</a:t>
            </a:r>
            <a:r>
              <a:rPr sz="3253" i="1" spc="-72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struktury</a:t>
            </a:r>
            <a:r>
              <a:rPr sz="3253" i="1" spc="-88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svarového</a:t>
            </a:r>
            <a:r>
              <a:rPr sz="3253" i="1" spc="-77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" dirty="0">
                <a:solidFill>
                  <a:srgbClr val="FF0000"/>
                </a:solidFill>
                <a:latin typeface="Tahoma"/>
                <a:cs typeface="Tahoma"/>
              </a:rPr>
              <a:t>spoje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body" idx="1"/>
          </p:nvPr>
        </p:nvSpPr>
        <p:spPr>
          <a:xfrm>
            <a:off x="88900" y="7232066"/>
            <a:ext cx="10693400" cy="320132"/>
          </a:xfrm>
          <a:prstGeom prst="rect">
            <a:avLst/>
          </a:prstGeom>
        </p:spPr>
        <p:txBody>
          <a:bodyPr vert="horz" wrap="square" lIns="0" tIns="42716" rIns="0" bIns="0" rtlCol="0">
            <a:spAutoFit/>
          </a:bodyPr>
          <a:lstStyle/>
          <a:p>
            <a:pPr marR="2253495" algn="l"/>
            <a:r>
              <a:rPr dirty="0"/>
              <a:t>TOO</a:t>
            </a:r>
            <a:r>
              <a:rPr spc="-44" dirty="0"/>
              <a:t> </a:t>
            </a:r>
            <a:r>
              <a:rPr dirty="0"/>
              <a:t>=</a:t>
            </a:r>
            <a:r>
              <a:rPr spc="-17" dirty="0"/>
              <a:t> </a:t>
            </a:r>
            <a:r>
              <a:rPr dirty="0"/>
              <a:t>tepelně</a:t>
            </a:r>
            <a:r>
              <a:rPr spc="-28" dirty="0"/>
              <a:t> </a:t>
            </a:r>
            <a:r>
              <a:rPr dirty="0"/>
              <a:t>ovlivněná</a:t>
            </a:r>
            <a:r>
              <a:rPr spc="-22" dirty="0"/>
              <a:t> </a:t>
            </a:r>
            <a:r>
              <a:rPr spc="-11" dirty="0"/>
              <a:t>oblast</a:t>
            </a:r>
            <a:r>
              <a:rPr i="1" spc="-11" dirty="0"/>
              <a:t> </a:t>
            </a:r>
            <a:r>
              <a:rPr i="1" spc="-22" dirty="0"/>
              <a:t>(HAZ</a:t>
            </a:r>
            <a:r>
              <a:rPr lang="cs-CZ" i="1" spc="-22" dirty="0"/>
              <a:t> </a:t>
            </a:r>
            <a:r>
              <a:rPr i="1" dirty="0"/>
              <a:t>-</a:t>
            </a:r>
            <a:r>
              <a:rPr i="1" spc="-66" dirty="0"/>
              <a:t> </a:t>
            </a:r>
            <a:r>
              <a:rPr i="1" dirty="0"/>
              <a:t>Heat</a:t>
            </a:r>
            <a:r>
              <a:rPr i="1" spc="-110" dirty="0"/>
              <a:t> </a:t>
            </a:r>
            <a:r>
              <a:rPr i="1" dirty="0"/>
              <a:t>Affected</a:t>
            </a:r>
            <a:r>
              <a:rPr lang="cs-CZ" i="1" spc="-44" dirty="0"/>
              <a:t> </a:t>
            </a:r>
            <a:r>
              <a:rPr i="1" spc="-11" dirty="0"/>
              <a:t>Zone)</a:t>
            </a:r>
            <a:r>
              <a:rPr lang="cs-CZ" i="1" spc="-11" dirty="0"/>
              <a:t> </a:t>
            </a:r>
            <a:r>
              <a:rPr b="0" dirty="0" err="1">
                <a:latin typeface="Arial"/>
                <a:cs typeface="Arial"/>
              </a:rPr>
              <a:t>Svarový</a:t>
            </a:r>
            <a:r>
              <a:rPr b="0" dirty="0">
                <a:latin typeface="Arial"/>
                <a:cs typeface="Arial"/>
              </a:rPr>
              <a:t> spoj =</a:t>
            </a:r>
            <a:r>
              <a:rPr spc="-6" dirty="0">
                <a:latin typeface="Arial"/>
                <a:cs typeface="Arial"/>
              </a:rPr>
              <a:t> </a:t>
            </a:r>
            <a:r>
              <a:rPr b="0" dirty="0" err="1">
                <a:latin typeface="Arial"/>
                <a:cs typeface="Arial"/>
              </a:rPr>
              <a:t>svar</a:t>
            </a:r>
            <a:r>
              <a:rPr lang="cs-CZ" b="0" spc="-6" dirty="0">
                <a:latin typeface="Arial"/>
                <a:cs typeface="Arial"/>
              </a:rPr>
              <a:t> + </a:t>
            </a:r>
            <a:r>
              <a:rPr lang="cs-CZ" spc="-6" dirty="0">
                <a:latin typeface="Arial"/>
                <a:cs typeface="Arial"/>
              </a:rPr>
              <a:t> </a:t>
            </a:r>
            <a:r>
              <a:rPr spc="-28" dirty="0">
                <a:latin typeface="Arial"/>
                <a:cs typeface="Arial"/>
              </a:rPr>
              <a:t>TOO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606DF9D5-59DE-1B1E-06A0-0B2B92D20E11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[1], citace [2]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713423" y="1749572"/>
            <a:ext cx="7266553" cy="5566258"/>
            <a:chOff x="1260542" y="1478280"/>
            <a:chExt cx="6589318" cy="5047488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0542" y="1478280"/>
              <a:ext cx="6589318" cy="504748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257294" y="4725162"/>
              <a:ext cx="1468120" cy="504825"/>
            </a:xfrm>
            <a:custGeom>
              <a:avLst/>
              <a:gdLst/>
              <a:ahLst/>
              <a:cxnLst/>
              <a:rect l="l" t="t" r="r" b="b"/>
              <a:pathLst>
                <a:path w="1468120" h="504825">
                  <a:moveTo>
                    <a:pt x="0" y="252221"/>
                  </a:moveTo>
                  <a:lnTo>
                    <a:pt x="11823" y="206879"/>
                  </a:lnTo>
                  <a:lnTo>
                    <a:pt x="45910" y="164205"/>
                  </a:lnTo>
                  <a:lnTo>
                    <a:pt x="100188" y="124911"/>
                  </a:lnTo>
                  <a:lnTo>
                    <a:pt x="134252" y="106754"/>
                  </a:lnTo>
                  <a:lnTo>
                    <a:pt x="172586" y="89710"/>
                  </a:lnTo>
                  <a:lnTo>
                    <a:pt x="214931" y="73866"/>
                  </a:lnTo>
                  <a:lnTo>
                    <a:pt x="261029" y="59312"/>
                  </a:lnTo>
                  <a:lnTo>
                    <a:pt x="310620" y="46137"/>
                  </a:lnTo>
                  <a:lnTo>
                    <a:pt x="363445" y="34431"/>
                  </a:lnTo>
                  <a:lnTo>
                    <a:pt x="419246" y="24281"/>
                  </a:lnTo>
                  <a:lnTo>
                    <a:pt x="477762" y="15777"/>
                  </a:lnTo>
                  <a:lnTo>
                    <a:pt x="538735" y="9008"/>
                  </a:lnTo>
                  <a:lnTo>
                    <a:pt x="601906" y="4062"/>
                  </a:lnTo>
                  <a:lnTo>
                    <a:pt x="667016" y="1030"/>
                  </a:lnTo>
                  <a:lnTo>
                    <a:pt x="733805" y="0"/>
                  </a:lnTo>
                  <a:lnTo>
                    <a:pt x="800595" y="1030"/>
                  </a:lnTo>
                  <a:lnTo>
                    <a:pt x="865705" y="4062"/>
                  </a:lnTo>
                  <a:lnTo>
                    <a:pt x="928876" y="9008"/>
                  </a:lnTo>
                  <a:lnTo>
                    <a:pt x="989849" y="15777"/>
                  </a:lnTo>
                  <a:lnTo>
                    <a:pt x="1048365" y="24281"/>
                  </a:lnTo>
                  <a:lnTo>
                    <a:pt x="1104166" y="34431"/>
                  </a:lnTo>
                  <a:lnTo>
                    <a:pt x="1156991" y="46137"/>
                  </a:lnTo>
                  <a:lnTo>
                    <a:pt x="1206582" y="59312"/>
                  </a:lnTo>
                  <a:lnTo>
                    <a:pt x="1252680" y="73866"/>
                  </a:lnTo>
                  <a:lnTo>
                    <a:pt x="1295025" y="89710"/>
                  </a:lnTo>
                  <a:lnTo>
                    <a:pt x="1333359" y="106754"/>
                  </a:lnTo>
                  <a:lnTo>
                    <a:pt x="1367423" y="124911"/>
                  </a:lnTo>
                  <a:lnTo>
                    <a:pt x="1421701" y="164205"/>
                  </a:lnTo>
                  <a:lnTo>
                    <a:pt x="1455788" y="206879"/>
                  </a:lnTo>
                  <a:lnTo>
                    <a:pt x="1467611" y="252221"/>
                  </a:lnTo>
                  <a:lnTo>
                    <a:pt x="1464613" y="275182"/>
                  </a:lnTo>
                  <a:lnTo>
                    <a:pt x="1441398" y="319279"/>
                  </a:lnTo>
                  <a:lnTo>
                    <a:pt x="1396956" y="360352"/>
                  </a:lnTo>
                  <a:lnTo>
                    <a:pt x="1333359" y="397689"/>
                  </a:lnTo>
                  <a:lnTo>
                    <a:pt x="1295025" y="414733"/>
                  </a:lnTo>
                  <a:lnTo>
                    <a:pt x="1252680" y="430577"/>
                  </a:lnTo>
                  <a:lnTo>
                    <a:pt x="1206582" y="445131"/>
                  </a:lnTo>
                  <a:lnTo>
                    <a:pt x="1156991" y="458306"/>
                  </a:lnTo>
                  <a:lnTo>
                    <a:pt x="1104166" y="470012"/>
                  </a:lnTo>
                  <a:lnTo>
                    <a:pt x="1048365" y="480162"/>
                  </a:lnTo>
                  <a:lnTo>
                    <a:pt x="989849" y="488666"/>
                  </a:lnTo>
                  <a:lnTo>
                    <a:pt x="928876" y="495435"/>
                  </a:lnTo>
                  <a:lnTo>
                    <a:pt x="865705" y="500381"/>
                  </a:lnTo>
                  <a:lnTo>
                    <a:pt x="800595" y="503413"/>
                  </a:lnTo>
                  <a:lnTo>
                    <a:pt x="733805" y="504444"/>
                  </a:lnTo>
                  <a:lnTo>
                    <a:pt x="667016" y="503413"/>
                  </a:lnTo>
                  <a:lnTo>
                    <a:pt x="601906" y="500381"/>
                  </a:lnTo>
                  <a:lnTo>
                    <a:pt x="538735" y="495435"/>
                  </a:lnTo>
                  <a:lnTo>
                    <a:pt x="477762" y="488666"/>
                  </a:lnTo>
                  <a:lnTo>
                    <a:pt x="419246" y="480162"/>
                  </a:lnTo>
                  <a:lnTo>
                    <a:pt x="363445" y="470012"/>
                  </a:lnTo>
                  <a:lnTo>
                    <a:pt x="310620" y="458306"/>
                  </a:lnTo>
                  <a:lnTo>
                    <a:pt x="261029" y="445131"/>
                  </a:lnTo>
                  <a:lnTo>
                    <a:pt x="214931" y="430577"/>
                  </a:lnTo>
                  <a:lnTo>
                    <a:pt x="172586" y="414733"/>
                  </a:lnTo>
                  <a:lnTo>
                    <a:pt x="134252" y="397689"/>
                  </a:lnTo>
                  <a:lnTo>
                    <a:pt x="100188" y="379532"/>
                  </a:lnTo>
                  <a:lnTo>
                    <a:pt x="45910" y="340238"/>
                  </a:lnTo>
                  <a:lnTo>
                    <a:pt x="11823" y="297564"/>
                  </a:lnTo>
                  <a:lnTo>
                    <a:pt x="0" y="252221"/>
                  </a:lnTo>
                  <a:close/>
                </a:path>
              </a:pathLst>
            </a:custGeom>
            <a:ln w="380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39540" y="6093714"/>
              <a:ext cx="114300" cy="235076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91631" y="795049"/>
            <a:ext cx="6635701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121" dirty="0">
                <a:solidFill>
                  <a:srgbClr val="FF0000"/>
                </a:solidFill>
                <a:latin typeface="Tahoma"/>
                <a:cs typeface="Tahoma"/>
              </a:rPr>
              <a:t>Změna</a:t>
            </a:r>
            <a:r>
              <a:rPr sz="3253" i="1" spc="-72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struktury</a:t>
            </a:r>
            <a:r>
              <a:rPr sz="3253" i="1" spc="-88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svarového</a:t>
            </a:r>
            <a:r>
              <a:rPr sz="3253" i="1" spc="-77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" dirty="0">
                <a:solidFill>
                  <a:srgbClr val="FF0000"/>
                </a:solidFill>
                <a:latin typeface="Tahoma"/>
                <a:cs typeface="Tahoma"/>
              </a:rPr>
              <a:t>spoje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F90D7B76-68E8-5CE5-5316-942A81E4EE91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[1], citace [2]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91631" y="795049"/>
            <a:ext cx="6635701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121" dirty="0">
                <a:solidFill>
                  <a:srgbClr val="FF0000"/>
                </a:solidFill>
                <a:latin typeface="Tahoma"/>
                <a:cs typeface="Tahoma"/>
              </a:rPr>
              <a:t>Změna</a:t>
            </a:r>
            <a:r>
              <a:rPr sz="3253" i="1" spc="-72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struktury</a:t>
            </a:r>
            <a:r>
              <a:rPr sz="3253" i="1" spc="-88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svarového</a:t>
            </a:r>
            <a:r>
              <a:rPr sz="3253" i="1" spc="-77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" dirty="0">
                <a:solidFill>
                  <a:srgbClr val="FF0000"/>
                </a:solidFill>
                <a:latin typeface="Tahoma"/>
                <a:cs typeface="Tahoma"/>
              </a:rPr>
              <a:t>spoje</a:t>
            </a:r>
            <a:endParaRPr sz="3253">
              <a:latin typeface="Tahoma"/>
              <a:cs typeface="Tahom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6051" y="3225134"/>
            <a:ext cx="9537594" cy="310076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088759" y="1665928"/>
            <a:ext cx="8753998" cy="140292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2676463" marR="5602" indent="-2663157">
              <a:spcBef>
                <a:spcPts val="110"/>
              </a:spcBef>
            </a:pPr>
            <a:r>
              <a:rPr sz="2647" i="1" dirty="0">
                <a:latin typeface="Arial"/>
                <a:cs typeface="Arial"/>
              </a:rPr>
              <a:t>Změny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mikrostruktury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svaru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od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základního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materiálu až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do </a:t>
            </a:r>
            <a:r>
              <a:rPr sz="2647" i="1" dirty="0">
                <a:latin typeface="Arial"/>
                <a:cs typeface="Arial"/>
              </a:rPr>
              <a:t>oblasti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svaru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u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oceli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spc="-55" dirty="0">
                <a:latin typeface="Arial"/>
                <a:cs typeface="Arial"/>
              </a:rPr>
              <a:t>:</a:t>
            </a:r>
            <a:endParaRPr sz="2647">
              <a:latin typeface="Arial"/>
              <a:cs typeface="Arial"/>
            </a:endParaRPr>
          </a:p>
          <a:p>
            <a:pPr marL="175070">
              <a:spcBef>
                <a:spcPts val="1323"/>
              </a:spcBef>
            </a:pPr>
            <a:r>
              <a:rPr sz="2647" i="1" dirty="0">
                <a:latin typeface="Arial"/>
                <a:cs typeface="Arial"/>
              </a:rPr>
              <a:t>0,1%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C;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1%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Mn;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1%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Si;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17%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Cr;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0,4% Ni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(Zvětšení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54x).</a:t>
            </a:r>
            <a:endParaRPr sz="2647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7925" y="6466852"/>
            <a:ext cx="2175020" cy="353594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206" i="1" dirty="0">
                <a:latin typeface="Arial"/>
                <a:cs typeface="Arial"/>
              </a:rPr>
              <a:t>Základní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materiál</a:t>
            </a:r>
            <a:endParaRPr sz="2206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09329" y="6466852"/>
            <a:ext cx="630938" cy="353594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206" i="1" spc="-28" dirty="0">
                <a:latin typeface="Arial"/>
                <a:cs typeface="Arial"/>
              </a:rPr>
              <a:t>TOO</a:t>
            </a:r>
            <a:endParaRPr sz="2206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99354" y="6466852"/>
            <a:ext cx="1551785" cy="353594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206" i="1" dirty="0">
                <a:latin typeface="Arial"/>
                <a:cs typeface="Arial"/>
              </a:rPr>
              <a:t>Svarový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kov</a:t>
            </a:r>
            <a:endParaRPr sz="2206">
              <a:latin typeface="Arial"/>
              <a:cs typeface="Arial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B542C5D0-54AC-5BA6-94C7-7F8C2519DC5B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[1], citace [2]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2103" y="2352887"/>
            <a:ext cx="6087254" cy="4762915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91631" y="795049"/>
            <a:ext cx="6635701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121" dirty="0">
                <a:solidFill>
                  <a:srgbClr val="FF0000"/>
                </a:solidFill>
                <a:latin typeface="Tahoma"/>
                <a:cs typeface="Tahoma"/>
              </a:rPr>
              <a:t>Změna</a:t>
            </a:r>
            <a:r>
              <a:rPr sz="3253" i="1" spc="-72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99" dirty="0">
                <a:solidFill>
                  <a:srgbClr val="FF0000"/>
                </a:solidFill>
                <a:latin typeface="Tahoma"/>
                <a:cs typeface="Tahoma"/>
              </a:rPr>
              <a:t>struktury</a:t>
            </a:r>
            <a:r>
              <a:rPr sz="3253" i="1" spc="-88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0" dirty="0">
                <a:solidFill>
                  <a:srgbClr val="FF0000"/>
                </a:solidFill>
                <a:latin typeface="Tahoma"/>
                <a:cs typeface="Tahoma"/>
              </a:rPr>
              <a:t>svarového</a:t>
            </a:r>
            <a:r>
              <a:rPr sz="3253" i="1" spc="-77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1" dirty="0">
                <a:solidFill>
                  <a:srgbClr val="FF0000"/>
                </a:solidFill>
                <a:latin typeface="Tahoma"/>
                <a:cs typeface="Tahoma"/>
              </a:rPr>
              <a:t>spoje</a:t>
            </a:r>
            <a:endParaRPr sz="3253">
              <a:latin typeface="Tahoma"/>
              <a:cs typeface="Tahoma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9669" y="1499125"/>
            <a:ext cx="5069630" cy="747042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746504" y="1585902"/>
            <a:ext cx="8111157" cy="535336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647" i="1" dirty="0">
                <a:latin typeface="Arial"/>
                <a:cs typeface="Arial"/>
              </a:rPr>
              <a:t>Struktura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TOO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bodového</a:t>
            </a:r>
            <a:r>
              <a:rPr sz="2647" b="1" i="1" spc="-33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odporového</a:t>
            </a:r>
            <a:r>
              <a:rPr sz="2647" b="1" i="1" spc="-39" dirty="0">
                <a:latin typeface="Arial"/>
                <a:cs typeface="Arial"/>
              </a:rPr>
              <a:t> </a:t>
            </a:r>
            <a:r>
              <a:rPr sz="2647" b="1" i="1" spc="-11" dirty="0">
                <a:latin typeface="Arial"/>
                <a:cs typeface="Arial"/>
              </a:rPr>
              <a:t>svaru</a:t>
            </a:r>
            <a:endParaRPr sz="2647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978" dirty="0">
              <a:latin typeface="Arial"/>
              <a:cs typeface="Arial"/>
            </a:endParaRPr>
          </a:p>
          <a:p>
            <a:pPr marL="4904047" marR="5602" indent="2101">
              <a:spcBef>
                <a:spcPts val="1980"/>
              </a:spcBef>
              <a:buAutoNum type="arabicPlain"/>
              <a:tabLst>
                <a:tab pos="5233878" algn="l"/>
              </a:tabLst>
            </a:pPr>
            <a:r>
              <a:rPr sz="2647" i="1" dirty="0">
                <a:latin typeface="Arial"/>
                <a:cs typeface="Arial"/>
              </a:rPr>
              <a:t>–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základní </a:t>
            </a:r>
            <a:r>
              <a:rPr sz="2647" i="1" spc="-11" dirty="0">
                <a:latin typeface="Arial"/>
                <a:cs typeface="Arial"/>
              </a:rPr>
              <a:t>materiál </a:t>
            </a:r>
            <a:r>
              <a:rPr sz="2647" i="1" dirty="0">
                <a:latin typeface="Arial"/>
                <a:cs typeface="Arial"/>
              </a:rPr>
              <a:t>(tepelně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neovlivněný)</a:t>
            </a:r>
            <a:endParaRPr sz="2647" dirty="0">
              <a:latin typeface="Arial"/>
              <a:cs typeface="Arial"/>
            </a:endParaRPr>
          </a:p>
          <a:p>
            <a:pPr marL="4996484" marR="97339">
              <a:spcBef>
                <a:spcPts val="1064"/>
              </a:spcBef>
              <a:buAutoNum type="arabicPlain"/>
              <a:tabLst>
                <a:tab pos="5277295" algn="l"/>
              </a:tabLst>
            </a:pPr>
            <a:r>
              <a:rPr sz="2647" i="1" dirty="0">
                <a:latin typeface="Arial"/>
                <a:cs typeface="Arial"/>
              </a:rPr>
              <a:t>–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pásmo</a:t>
            </a:r>
            <a:r>
              <a:rPr sz="2647" i="1" spc="17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částečné překrystalizace</a:t>
            </a:r>
            <a:endParaRPr sz="2647" dirty="0">
              <a:latin typeface="Arial"/>
              <a:cs typeface="Arial"/>
            </a:endParaRPr>
          </a:p>
          <a:p>
            <a:pPr marL="5411748" indent="-519606">
              <a:spcBef>
                <a:spcPts val="1059"/>
              </a:spcBef>
              <a:buAutoNum type="arabicPlain"/>
              <a:tabLst>
                <a:tab pos="5411748" algn="l"/>
              </a:tabLst>
            </a:pPr>
            <a:r>
              <a:rPr sz="2647" i="1" dirty="0">
                <a:latin typeface="Arial"/>
                <a:cs typeface="Arial"/>
              </a:rPr>
              <a:t>–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normalizovaná</a:t>
            </a:r>
            <a:endParaRPr sz="2647" dirty="0">
              <a:latin typeface="Arial"/>
              <a:cs typeface="Arial"/>
            </a:endParaRPr>
          </a:p>
          <a:p>
            <a:pPr marL="4890742" algn="ctr"/>
            <a:r>
              <a:rPr sz="2647" i="1" spc="-11" dirty="0">
                <a:latin typeface="Arial"/>
                <a:cs typeface="Arial"/>
              </a:rPr>
              <a:t>struktura</a:t>
            </a:r>
            <a:endParaRPr sz="2647" dirty="0">
              <a:latin typeface="Arial"/>
              <a:cs typeface="Arial"/>
            </a:endParaRPr>
          </a:p>
          <a:p>
            <a:pPr marL="5174354" marR="274509" indent="-1401">
              <a:lnSpc>
                <a:spcPct val="133300"/>
              </a:lnSpc>
              <a:spcBef>
                <a:spcPts val="6"/>
              </a:spcBef>
              <a:buAutoNum type="arabicPlain" startAt="4"/>
              <a:tabLst>
                <a:tab pos="5457266" algn="l"/>
              </a:tabLst>
            </a:pPr>
            <a:r>
              <a:rPr sz="2647" i="1" dirty="0">
                <a:latin typeface="Arial"/>
                <a:cs typeface="Arial"/>
              </a:rPr>
              <a:t>–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difůzní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pásmo </a:t>
            </a:r>
            <a:r>
              <a:rPr sz="2647" i="1" dirty="0">
                <a:latin typeface="Arial"/>
                <a:cs typeface="Arial"/>
              </a:rPr>
              <a:t>5,6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–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licí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struktura</a:t>
            </a:r>
            <a:endParaRPr sz="2647" dirty="0">
              <a:latin typeface="Arial"/>
              <a:cs typeface="Arial"/>
            </a:endParaRPr>
          </a:p>
          <a:p>
            <a:pPr marL="4892142" algn="ctr"/>
            <a:r>
              <a:rPr sz="2647" i="1" dirty="0">
                <a:latin typeface="Arial"/>
                <a:cs typeface="Arial"/>
              </a:rPr>
              <a:t>svarové </a:t>
            </a:r>
            <a:r>
              <a:rPr sz="2647" i="1" spc="-11" dirty="0">
                <a:latin typeface="Arial"/>
                <a:cs typeface="Arial"/>
              </a:rPr>
              <a:t>čočky</a:t>
            </a:r>
            <a:endParaRPr sz="2647" dirty="0">
              <a:latin typeface="Arial"/>
              <a:cs typeface="Arial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xmlns="" id="{D6B3DDA7-634B-D7FA-E196-AE6EDE0B154D}"/>
              </a:ext>
            </a:extLst>
          </p:cNvPr>
          <p:cNvSpPr txBox="1"/>
          <p:nvPr/>
        </p:nvSpPr>
        <p:spPr>
          <a:xfrm>
            <a:off x="8258108" y="6939262"/>
            <a:ext cx="13775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91632" y="801771"/>
            <a:ext cx="8783410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i="1" spc="-116" dirty="0">
                <a:solidFill>
                  <a:srgbClr val="FF0000"/>
                </a:solidFill>
                <a:latin typeface="Tahoma"/>
                <a:cs typeface="Tahoma"/>
              </a:rPr>
              <a:t>Transformační</a:t>
            </a:r>
            <a:r>
              <a:rPr sz="3253" i="1" spc="-126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spc="-105" dirty="0">
                <a:solidFill>
                  <a:srgbClr val="FF0000"/>
                </a:solidFill>
                <a:latin typeface="Tahoma"/>
                <a:cs typeface="Tahoma"/>
              </a:rPr>
              <a:t>diagramy</a:t>
            </a:r>
            <a:r>
              <a:rPr sz="3253" i="1" spc="-88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i="1" dirty="0">
                <a:solidFill>
                  <a:srgbClr val="FF0000"/>
                </a:solidFill>
                <a:latin typeface="Tahoma"/>
                <a:cs typeface="Tahoma"/>
              </a:rPr>
              <a:t>–</a:t>
            </a:r>
            <a:r>
              <a:rPr sz="3253" i="1" spc="-138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20" i="1" spc="-33" dirty="0">
                <a:solidFill>
                  <a:srgbClr val="FF0000"/>
                </a:solidFill>
                <a:latin typeface="Tahoma"/>
                <a:cs typeface="Tahoma"/>
              </a:rPr>
              <a:t>strukturní</a:t>
            </a:r>
            <a:r>
              <a:rPr sz="1820" i="1" spc="-39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20" i="1" spc="-28" dirty="0">
                <a:solidFill>
                  <a:srgbClr val="FF0000"/>
                </a:solidFill>
                <a:latin typeface="Tahoma"/>
                <a:cs typeface="Tahoma"/>
              </a:rPr>
              <a:t>změny</a:t>
            </a:r>
            <a:r>
              <a:rPr sz="1820" i="1" spc="-5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20" i="1" dirty="0">
                <a:solidFill>
                  <a:srgbClr val="FF0000"/>
                </a:solidFill>
                <a:latin typeface="Tahoma"/>
                <a:cs typeface="Tahoma"/>
              </a:rPr>
              <a:t>při</a:t>
            </a:r>
            <a:r>
              <a:rPr sz="1820" i="1" spc="-5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20" i="1" spc="-11" dirty="0">
                <a:solidFill>
                  <a:srgbClr val="FF0000"/>
                </a:solidFill>
                <a:latin typeface="Tahoma"/>
                <a:cs typeface="Tahoma"/>
              </a:rPr>
              <a:t>svařování</a:t>
            </a:r>
            <a:endParaRPr sz="182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5573" y="1598703"/>
            <a:ext cx="9112534" cy="887816"/>
          </a:xfrm>
          <a:prstGeom prst="rect">
            <a:avLst/>
          </a:prstGeom>
        </p:spPr>
        <p:txBody>
          <a:bodyPr vert="horz" wrap="square" lIns="0" tIns="79130" rIns="0" bIns="0" rtlCol="0">
            <a:spAutoFit/>
          </a:bodyPr>
          <a:lstStyle/>
          <a:p>
            <a:pPr marL="14006" marR="5602">
              <a:lnSpc>
                <a:spcPts val="2117"/>
              </a:lnSpc>
              <a:spcBef>
                <a:spcPts val="623"/>
              </a:spcBef>
            </a:pPr>
            <a:r>
              <a:rPr sz="2206" i="1" dirty="0">
                <a:latin typeface="Arial"/>
                <a:cs typeface="Arial"/>
              </a:rPr>
              <a:t>Vliv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ochlazování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různou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rychlostí,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lze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znázornit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diagramem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izotermického </a:t>
            </a:r>
            <a:r>
              <a:rPr sz="2206" i="1" dirty="0">
                <a:latin typeface="Arial"/>
                <a:cs typeface="Arial"/>
              </a:rPr>
              <a:t>(=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za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stálé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teploty)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rozpadu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podchlazeného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austenitu</a:t>
            </a:r>
            <a:endParaRPr sz="2206">
              <a:latin typeface="Arial"/>
              <a:cs typeface="Arial"/>
            </a:endParaRPr>
          </a:p>
          <a:p>
            <a:pPr marL="14006">
              <a:lnSpc>
                <a:spcPts val="2134"/>
              </a:lnSpc>
            </a:pPr>
            <a:r>
              <a:rPr sz="2206" i="1" spc="-22" dirty="0">
                <a:latin typeface="Arial"/>
                <a:cs typeface="Arial"/>
              </a:rPr>
              <a:t>(tzv.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IRA</a:t>
            </a:r>
            <a:r>
              <a:rPr sz="2206" i="1" spc="-9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diagram,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resp.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TTT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diagram)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závislosti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na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teplotě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času.</a:t>
            </a:r>
            <a:endParaRPr sz="2206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5244" y="2510865"/>
            <a:ext cx="7321917" cy="4250214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9317654B-254E-272E-C481-944EA4A775D4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[1], citace [2]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/>
          <p:nvPr/>
        </p:nvSpPr>
        <p:spPr>
          <a:xfrm>
            <a:off x="391632" y="795049"/>
            <a:ext cx="6283468" cy="514021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253" b="1" i="1" spc="-99" dirty="0">
                <a:solidFill>
                  <a:srgbClr val="FF0000"/>
                </a:solidFill>
                <a:latin typeface="Tahoma"/>
                <a:cs typeface="Tahoma"/>
              </a:rPr>
              <a:t>Anizotermický</a:t>
            </a:r>
            <a:r>
              <a:rPr sz="3253" b="1" i="1" spc="-116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b="1" i="1" spc="-99" dirty="0">
                <a:solidFill>
                  <a:srgbClr val="FF0000"/>
                </a:solidFill>
                <a:latin typeface="Tahoma"/>
                <a:cs typeface="Tahoma"/>
              </a:rPr>
              <a:t>rozpad</a:t>
            </a:r>
            <a:r>
              <a:rPr sz="3253" b="1" i="1" spc="-138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253" b="1" i="1" spc="-61" dirty="0">
                <a:solidFill>
                  <a:srgbClr val="FF0000"/>
                </a:solidFill>
                <a:latin typeface="Tahoma"/>
                <a:cs typeface="Tahoma"/>
              </a:rPr>
              <a:t>austenitu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04216" y="4440318"/>
            <a:ext cx="2288462" cy="354302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  <a:tabLst>
                <a:tab pos="745796" algn="l"/>
              </a:tabLst>
            </a:pPr>
            <a:r>
              <a:rPr sz="2206" i="1" spc="-22" dirty="0">
                <a:latin typeface="Arial"/>
                <a:cs typeface="Arial"/>
              </a:rPr>
              <a:t>Ocel</a:t>
            </a:r>
            <a:r>
              <a:rPr sz="2206" i="1" dirty="0">
                <a:latin typeface="Arial"/>
                <a:cs typeface="Arial"/>
              </a:rPr>
              <a:t>	ČSN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13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030</a:t>
            </a:r>
            <a:endParaRPr sz="2206">
              <a:latin typeface="Arial"/>
              <a:cs typeface="Arial"/>
            </a:endParaRPr>
          </a:p>
        </p:txBody>
      </p:sp>
      <p:pic>
        <p:nvPicPr>
          <p:cNvPr id="23" name="object 12">
            <a:extLst>
              <a:ext uri="{FF2B5EF4-FFF2-40B4-BE49-F238E27FC236}">
                <a16:creationId xmlns:a16="http://schemas.microsoft.com/office/drawing/2014/main" xmlns="" id="{C25602A3-4EAF-8C46-AC82-BC18F9F0EC2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936" y="1608208"/>
            <a:ext cx="6067087" cy="5094000"/>
          </a:xfrm>
          <a:prstGeom prst="rect">
            <a:avLst/>
          </a:prstGeom>
        </p:spPr>
      </p:pic>
      <p:pic>
        <p:nvPicPr>
          <p:cNvPr id="24" name="object 19">
            <a:extLst>
              <a:ext uri="{FF2B5EF4-FFF2-40B4-BE49-F238E27FC236}">
                <a16:creationId xmlns:a16="http://schemas.microsoft.com/office/drawing/2014/main" xmlns="" id="{6923FFF4-5C80-5F45-B675-6775AB08215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79433" y="1890711"/>
            <a:ext cx="2939428" cy="2332719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130158EF-3F06-14A7-5EF5-5F5537C674ED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[1], citace [2]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1923" y="260606"/>
            <a:ext cx="2165216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83"/>
              </a:lnSpc>
            </a:pPr>
            <a:r>
              <a:rPr sz="1434" dirty="0">
                <a:latin typeface="Arial"/>
                <a:cs typeface="Arial"/>
              </a:rPr>
              <a:t>FSW</a:t>
            </a:r>
            <a:r>
              <a:rPr sz="1434" spc="-17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–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Friction</a:t>
            </a:r>
            <a:r>
              <a:rPr sz="1434" spc="6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stir</a:t>
            </a:r>
            <a:r>
              <a:rPr sz="1434" spc="-22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welding</a:t>
            </a:r>
            <a:endParaRPr sz="1434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729396"/>
            <a:ext cx="8046032" cy="747040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91632" y="816227"/>
            <a:ext cx="7654583" cy="421497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647" i="1" dirty="0">
                <a:solidFill>
                  <a:srgbClr val="FF0000"/>
                </a:solidFill>
                <a:latin typeface="Arial"/>
                <a:cs typeface="Arial"/>
              </a:rPr>
              <a:t>Výpočet</a:t>
            </a:r>
            <a:r>
              <a:rPr sz="2647" i="1" spc="-3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47" i="1" dirty="0">
                <a:solidFill>
                  <a:srgbClr val="FF0000"/>
                </a:solidFill>
                <a:latin typeface="Arial"/>
                <a:cs typeface="Arial"/>
              </a:rPr>
              <a:t>charakteristických</a:t>
            </a:r>
            <a:r>
              <a:rPr sz="2647" i="1" spc="-22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47" i="1" dirty="0">
                <a:solidFill>
                  <a:srgbClr val="FF0000"/>
                </a:solidFill>
                <a:latin typeface="Arial"/>
                <a:cs typeface="Arial"/>
              </a:rPr>
              <a:t>částí</a:t>
            </a:r>
            <a:r>
              <a:rPr sz="2647" i="1" spc="-3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47" i="1" dirty="0">
                <a:solidFill>
                  <a:srgbClr val="FF0000"/>
                </a:solidFill>
                <a:latin typeface="Arial"/>
                <a:cs typeface="Arial"/>
              </a:rPr>
              <a:t>diagramu</a:t>
            </a:r>
            <a:r>
              <a:rPr sz="2647" i="1" spc="-12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47" i="1" spc="-28" dirty="0">
                <a:solidFill>
                  <a:srgbClr val="FF0000"/>
                </a:solidFill>
                <a:latin typeface="Arial"/>
                <a:cs typeface="Arial"/>
              </a:rPr>
              <a:t>ARA</a:t>
            </a:r>
            <a:endParaRPr sz="2647">
              <a:latin typeface="Arial"/>
              <a:cs typeface="Arial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xfrm>
            <a:off x="4314231" y="7756332"/>
            <a:ext cx="3773582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06">
              <a:lnSpc>
                <a:spcPts val="1693"/>
              </a:lnSpc>
            </a:pPr>
            <a:r>
              <a:rPr spc="-33" dirty="0"/>
              <a:t>ČVUT,</a:t>
            </a:r>
            <a:r>
              <a:rPr spc="-61" dirty="0"/>
              <a:t> </a:t>
            </a:r>
            <a:r>
              <a:rPr dirty="0"/>
              <a:t>Fakulta</a:t>
            </a:r>
            <a:r>
              <a:rPr spc="-22" dirty="0"/>
              <a:t> </a:t>
            </a:r>
            <a:r>
              <a:rPr dirty="0"/>
              <a:t>strojní,</a:t>
            </a:r>
            <a:r>
              <a:rPr spc="-39" dirty="0"/>
              <a:t> </a:t>
            </a:r>
            <a:r>
              <a:rPr dirty="0"/>
              <a:t>Ústav</a:t>
            </a:r>
            <a:r>
              <a:rPr spc="-50" dirty="0"/>
              <a:t> </a:t>
            </a:r>
            <a:r>
              <a:rPr dirty="0"/>
              <a:t>strojírenské</a:t>
            </a:r>
            <a:r>
              <a:rPr spc="-17" dirty="0"/>
              <a:t> </a:t>
            </a:r>
            <a:r>
              <a:rPr dirty="0"/>
              <a:t>technologie,</a:t>
            </a:r>
            <a:r>
              <a:rPr spc="-17" dirty="0"/>
              <a:t> </a:t>
            </a:r>
            <a:r>
              <a:rPr dirty="0"/>
              <a:t>skupina</a:t>
            </a:r>
            <a:r>
              <a:rPr spc="-39" dirty="0"/>
              <a:t> </a:t>
            </a:r>
            <a:r>
              <a:rPr spc="-11" dirty="0"/>
              <a:t>svařování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64226" y="1761723"/>
            <a:ext cx="4546812" cy="354302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2206" b="1" i="1" dirty="0">
                <a:latin typeface="Arial"/>
                <a:cs typeface="Arial"/>
              </a:rPr>
              <a:t>Výpočet</a:t>
            </a:r>
            <a:r>
              <a:rPr sz="2206" b="1" i="1" spc="-28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teploty</a:t>
            </a:r>
            <a:r>
              <a:rPr sz="2206" b="1" i="1" spc="-39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vzniku</a:t>
            </a:r>
            <a:r>
              <a:rPr sz="2206" b="1" i="1" spc="-11" dirty="0">
                <a:latin typeface="Arial"/>
                <a:cs typeface="Arial"/>
              </a:rPr>
              <a:t> Martenzitu</a:t>
            </a:r>
            <a:endParaRPr sz="2206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4226" y="3442777"/>
            <a:ext cx="6539064" cy="354302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2206" b="1" i="1" dirty="0">
                <a:latin typeface="Arial"/>
                <a:cs typeface="Arial"/>
              </a:rPr>
              <a:t>Výpočet</a:t>
            </a:r>
            <a:r>
              <a:rPr sz="2206" b="1" i="1" spc="-39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teploty</a:t>
            </a:r>
            <a:r>
              <a:rPr sz="2206" b="1" i="1" spc="-50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ukončení</a:t>
            </a:r>
            <a:r>
              <a:rPr sz="2206" b="1" i="1" spc="-22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martenzitické</a:t>
            </a:r>
            <a:r>
              <a:rPr sz="2206" b="1" i="1" spc="-50" dirty="0">
                <a:latin typeface="Arial"/>
                <a:cs typeface="Arial"/>
              </a:rPr>
              <a:t> </a:t>
            </a:r>
            <a:r>
              <a:rPr sz="2206" b="1" i="1" spc="-11" dirty="0">
                <a:latin typeface="Arial"/>
                <a:cs typeface="Arial"/>
              </a:rPr>
              <a:t>přeměny</a:t>
            </a:r>
            <a:endParaRPr sz="2206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64226" y="5123690"/>
            <a:ext cx="5726058" cy="353594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206" b="1" i="1" dirty="0">
                <a:latin typeface="Arial"/>
                <a:cs typeface="Arial"/>
              </a:rPr>
              <a:t>Výpočet</a:t>
            </a:r>
            <a:r>
              <a:rPr sz="2206" b="1" i="1" spc="-33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teploty</a:t>
            </a:r>
            <a:r>
              <a:rPr sz="2206" b="1" i="1" spc="-39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vzniku</a:t>
            </a:r>
            <a:r>
              <a:rPr sz="2206" b="1" i="1" spc="-39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bainitické</a:t>
            </a:r>
            <a:r>
              <a:rPr sz="2206" b="1" i="1" spc="-28" dirty="0">
                <a:latin typeface="Arial"/>
                <a:cs typeface="Arial"/>
              </a:rPr>
              <a:t> </a:t>
            </a:r>
            <a:r>
              <a:rPr sz="2206" b="1" i="1" spc="-11" dirty="0">
                <a:latin typeface="Arial"/>
                <a:cs typeface="Arial"/>
              </a:rPr>
              <a:t>struktury</a:t>
            </a:r>
            <a:endParaRPr sz="2206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93954" y="2559385"/>
            <a:ext cx="6906002" cy="388864"/>
          </a:xfrm>
          <a:prstGeom prst="rect">
            <a:avLst/>
          </a:prstGeom>
        </p:spPr>
        <p:txBody>
          <a:bodyPr vert="horz" wrap="square" lIns="0" tIns="15406" rIns="0" bIns="0" rtlCol="0">
            <a:spAutoFit/>
          </a:bodyPr>
          <a:lstStyle/>
          <a:p>
            <a:pPr marL="14006">
              <a:spcBef>
                <a:spcPts val="121"/>
              </a:spcBef>
            </a:pPr>
            <a:r>
              <a:rPr sz="2426" i="1" dirty="0">
                <a:latin typeface="Times New Roman"/>
                <a:cs typeface="Times New Roman"/>
              </a:rPr>
              <a:t>Ms</a:t>
            </a:r>
            <a:r>
              <a:rPr sz="2426" i="1" spc="22" dirty="0">
                <a:latin typeface="Times New Roman"/>
                <a:cs typeface="Times New Roman"/>
              </a:rPr>
              <a:t> </a:t>
            </a:r>
            <a:r>
              <a:rPr sz="2426" dirty="0">
                <a:latin typeface="Symbol"/>
                <a:cs typeface="Symbol"/>
              </a:rPr>
              <a:t></a:t>
            </a:r>
            <a:r>
              <a:rPr sz="2426" spc="-99" dirty="0">
                <a:latin typeface="Times New Roman"/>
                <a:cs typeface="Times New Roman"/>
              </a:rPr>
              <a:t> </a:t>
            </a:r>
            <a:r>
              <a:rPr sz="2426" spc="-11" dirty="0">
                <a:latin typeface="Times New Roman"/>
                <a:cs typeface="Times New Roman"/>
              </a:rPr>
              <a:t>539</a:t>
            </a:r>
            <a:r>
              <a:rPr sz="2426" spc="-165" dirty="0">
                <a:latin typeface="Times New Roman"/>
                <a:cs typeface="Times New Roman"/>
              </a:rPr>
              <a:t> </a:t>
            </a:r>
            <a:r>
              <a:rPr sz="2426" dirty="0">
                <a:latin typeface="Symbol"/>
                <a:cs typeface="Symbol"/>
              </a:rPr>
              <a:t></a:t>
            </a:r>
            <a:r>
              <a:rPr sz="2426" spc="-182" dirty="0">
                <a:latin typeface="Times New Roman"/>
                <a:cs typeface="Times New Roman"/>
              </a:rPr>
              <a:t> </a:t>
            </a:r>
            <a:r>
              <a:rPr sz="2426" spc="-22" dirty="0">
                <a:latin typeface="Times New Roman"/>
                <a:cs typeface="Times New Roman"/>
              </a:rPr>
              <a:t>423.</a:t>
            </a:r>
            <a:r>
              <a:rPr sz="2426" i="1" spc="-22" dirty="0">
                <a:latin typeface="Times New Roman"/>
                <a:cs typeface="Times New Roman"/>
              </a:rPr>
              <a:t>C</a:t>
            </a:r>
            <a:r>
              <a:rPr sz="2426" i="1" spc="-39" dirty="0">
                <a:latin typeface="Times New Roman"/>
                <a:cs typeface="Times New Roman"/>
              </a:rPr>
              <a:t> </a:t>
            </a:r>
            <a:r>
              <a:rPr sz="2426" dirty="0">
                <a:latin typeface="Symbol"/>
                <a:cs typeface="Symbol"/>
              </a:rPr>
              <a:t></a:t>
            </a:r>
            <a:r>
              <a:rPr sz="2426" spc="-270" dirty="0">
                <a:latin typeface="Times New Roman"/>
                <a:cs typeface="Times New Roman"/>
              </a:rPr>
              <a:t> </a:t>
            </a:r>
            <a:r>
              <a:rPr sz="2426" dirty="0">
                <a:latin typeface="Times New Roman"/>
                <a:cs typeface="Times New Roman"/>
              </a:rPr>
              <a:t>30,4.</a:t>
            </a:r>
            <a:r>
              <a:rPr sz="2426" i="1" dirty="0">
                <a:latin typeface="Times New Roman"/>
                <a:cs typeface="Times New Roman"/>
              </a:rPr>
              <a:t>Mn</a:t>
            </a:r>
            <a:r>
              <a:rPr sz="2426" i="1" spc="-187" dirty="0">
                <a:latin typeface="Times New Roman"/>
                <a:cs typeface="Times New Roman"/>
              </a:rPr>
              <a:t> </a:t>
            </a:r>
            <a:r>
              <a:rPr sz="2426" dirty="0">
                <a:latin typeface="Symbol"/>
                <a:cs typeface="Symbol"/>
              </a:rPr>
              <a:t></a:t>
            </a:r>
            <a:r>
              <a:rPr sz="2426" dirty="0">
                <a:latin typeface="Times New Roman"/>
                <a:cs typeface="Times New Roman"/>
              </a:rPr>
              <a:t>17,7</a:t>
            </a:r>
            <a:r>
              <a:rPr sz="2426" i="1" dirty="0">
                <a:latin typeface="Times New Roman"/>
                <a:cs typeface="Times New Roman"/>
              </a:rPr>
              <a:t>Ni</a:t>
            </a:r>
            <a:r>
              <a:rPr sz="2426" i="1" spc="-39" dirty="0">
                <a:latin typeface="Times New Roman"/>
                <a:cs typeface="Times New Roman"/>
              </a:rPr>
              <a:t> </a:t>
            </a:r>
            <a:r>
              <a:rPr sz="2426" spc="-28" dirty="0">
                <a:latin typeface="Symbol"/>
                <a:cs typeface="Symbol"/>
              </a:rPr>
              <a:t></a:t>
            </a:r>
            <a:r>
              <a:rPr sz="2426" spc="-28" dirty="0">
                <a:latin typeface="Times New Roman"/>
                <a:cs typeface="Times New Roman"/>
              </a:rPr>
              <a:t>12,1.</a:t>
            </a:r>
            <a:r>
              <a:rPr sz="2426" i="1" spc="-28" dirty="0">
                <a:latin typeface="Times New Roman"/>
                <a:cs typeface="Times New Roman"/>
              </a:rPr>
              <a:t>Cr</a:t>
            </a:r>
            <a:r>
              <a:rPr sz="2426" i="1" spc="33" dirty="0">
                <a:latin typeface="Times New Roman"/>
                <a:cs typeface="Times New Roman"/>
              </a:rPr>
              <a:t> </a:t>
            </a:r>
            <a:r>
              <a:rPr sz="2426" dirty="0">
                <a:latin typeface="Symbol"/>
                <a:cs typeface="Symbol"/>
              </a:rPr>
              <a:t></a:t>
            </a:r>
            <a:r>
              <a:rPr sz="2426" spc="-215" dirty="0">
                <a:latin typeface="Times New Roman"/>
                <a:cs typeface="Times New Roman"/>
              </a:rPr>
              <a:t> </a:t>
            </a:r>
            <a:r>
              <a:rPr sz="2426" spc="-11" dirty="0">
                <a:latin typeface="Times New Roman"/>
                <a:cs typeface="Times New Roman"/>
              </a:rPr>
              <a:t>7,5.</a:t>
            </a:r>
            <a:r>
              <a:rPr sz="2426" i="1" spc="-11" dirty="0">
                <a:latin typeface="Times New Roman"/>
                <a:cs typeface="Times New Roman"/>
              </a:rPr>
              <a:t>Mo</a:t>
            </a:r>
            <a:endParaRPr sz="2426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73101" y="4213128"/>
            <a:ext cx="6207839" cy="388864"/>
          </a:xfrm>
          <a:prstGeom prst="rect">
            <a:avLst/>
          </a:prstGeom>
        </p:spPr>
        <p:txBody>
          <a:bodyPr vert="horz" wrap="square" lIns="0" tIns="15406" rIns="0" bIns="0" rtlCol="0">
            <a:spAutoFit/>
          </a:bodyPr>
          <a:lstStyle/>
          <a:p>
            <a:pPr marL="14006">
              <a:spcBef>
                <a:spcPts val="121"/>
              </a:spcBef>
            </a:pPr>
            <a:r>
              <a:rPr sz="2426" i="1" dirty="0">
                <a:latin typeface="Times New Roman"/>
                <a:cs typeface="Times New Roman"/>
              </a:rPr>
              <a:t>Mf</a:t>
            </a:r>
            <a:r>
              <a:rPr sz="2426" i="1" spc="513" dirty="0">
                <a:latin typeface="Times New Roman"/>
                <a:cs typeface="Times New Roman"/>
              </a:rPr>
              <a:t> </a:t>
            </a:r>
            <a:r>
              <a:rPr sz="2426" dirty="0">
                <a:latin typeface="Symbol"/>
                <a:cs typeface="Symbol"/>
              </a:rPr>
              <a:t></a:t>
            </a:r>
            <a:r>
              <a:rPr sz="2426" spc="-121" dirty="0">
                <a:latin typeface="Times New Roman"/>
                <a:cs typeface="Times New Roman"/>
              </a:rPr>
              <a:t> </a:t>
            </a:r>
            <a:r>
              <a:rPr sz="2426" spc="-11" dirty="0">
                <a:latin typeface="Times New Roman"/>
                <a:cs typeface="Times New Roman"/>
              </a:rPr>
              <a:t>346</a:t>
            </a:r>
            <a:r>
              <a:rPr sz="2426" spc="-204" dirty="0">
                <a:latin typeface="Times New Roman"/>
                <a:cs typeface="Times New Roman"/>
              </a:rPr>
              <a:t> </a:t>
            </a:r>
            <a:r>
              <a:rPr sz="2426" dirty="0">
                <a:latin typeface="Symbol"/>
                <a:cs typeface="Symbol"/>
              </a:rPr>
              <a:t></a:t>
            </a:r>
            <a:r>
              <a:rPr sz="2426" spc="-199" dirty="0">
                <a:latin typeface="Times New Roman"/>
                <a:cs typeface="Times New Roman"/>
              </a:rPr>
              <a:t> </a:t>
            </a:r>
            <a:r>
              <a:rPr sz="2426" spc="-22" dirty="0">
                <a:latin typeface="Times New Roman"/>
                <a:cs typeface="Times New Roman"/>
              </a:rPr>
              <a:t>474.</a:t>
            </a:r>
            <a:r>
              <a:rPr sz="2426" i="1" spc="-22" dirty="0">
                <a:latin typeface="Times New Roman"/>
                <a:cs typeface="Times New Roman"/>
              </a:rPr>
              <a:t>C</a:t>
            </a:r>
            <a:r>
              <a:rPr sz="2426" i="1" spc="-77" dirty="0">
                <a:latin typeface="Times New Roman"/>
                <a:cs typeface="Times New Roman"/>
              </a:rPr>
              <a:t> </a:t>
            </a:r>
            <a:r>
              <a:rPr sz="2426" dirty="0">
                <a:latin typeface="Symbol"/>
                <a:cs typeface="Symbol"/>
              </a:rPr>
              <a:t></a:t>
            </a:r>
            <a:r>
              <a:rPr sz="2426" spc="-280" dirty="0">
                <a:latin typeface="Times New Roman"/>
                <a:cs typeface="Times New Roman"/>
              </a:rPr>
              <a:t> </a:t>
            </a:r>
            <a:r>
              <a:rPr sz="2426" spc="-11" dirty="0">
                <a:latin typeface="Times New Roman"/>
                <a:cs typeface="Times New Roman"/>
              </a:rPr>
              <a:t>33.</a:t>
            </a:r>
            <a:r>
              <a:rPr sz="2426" i="1" spc="-11" dirty="0">
                <a:latin typeface="Times New Roman"/>
                <a:cs typeface="Times New Roman"/>
              </a:rPr>
              <a:t>Mn</a:t>
            </a:r>
            <a:r>
              <a:rPr sz="2426" i="1" spc="-210" dirty="0">
                <a:latin typeface="Times New Roman"/>
                <a:cs typeface="Times New Roman"/>
              </a:rPr>
              <a:t> </a:t>
            </a:r>
            <a:r>
              <a:rPr sz="2426" spc="55" dirty="0">
                <a:latin typeface="Symbol"/>
                <a:cs typeface="Symbol"/>
              </a:rPr>
              <a:t></a:t>
            </a:r>
            <a:r>
              <a:rPr sz="2426" spc="55" dirty="0">
                <a:latin typeface="Times New Roman"/>
                <a:cs typeface="Times New Roman"/>
              </a:rPr>
              <a:t>17</a:t>
            </a:r>
            <a:r>
              <a:rPr sz="2426" i="1" spc="55" dirty="0">
                <a:latin typeface="Times New Roman"/>
                <a:cs typeface="Times New Roman"/>
              </a:rPr>
              <a:t>Ni</a:t>
            </a:r>
            <a:r>
              <a:rPr sz="2426" i="1" spc="-66" dirty="0">
                <a:latin typeface="Times New Roman"/>
                <a:cs typeface="Times New Roman"/>
              </a:rPr>
              <a:t> </a:t>
            </a:r>
            <a:r>
              <a:rPr sz="2426" dirty="0">
                <a:latin typeface="Symbol"/>
                <a:cs typeface="Symbol"/>
              </a:rPr>
              <a:t></a:t>
            </a:r>
            <a:r>
              <a:rPr sz="2426" dirty="0">
                <a:latin typeface="Times New Roman"/>
                <a:cs typeface="Times New Roman"/>
              </a:rPr>
              <a:t>17.</a:t>
            </a:r>
            <a:r>
              <a:rPr sz="2426" i="1" dirty="0">
                <a:latin typeface="Times New Roman"/>
                <a:cs typeface="Times New Roman"/>
              </a:rPr>
              <a:t>Cr </a:t>
            </a:r>
            <a:r>
              <a:rPr sz="2426" dirty="0">
                <a:latin typeface="Symbol"/>
                <a:cs typeface="Symbol"/>
              </a:rPr>
              <a:t></a:t>
            </a:r>
            <a:r>
              <a:rPr sz="2426" spc="-210" dirty="0">
                <a:latin typeface="Times New Roman"/>
                <a:cs typeface="Times New Roman"/>
              </a:rPr>
              <a:t> </a:t>
            </a:r>
            <a:r>
              <a:rPr sz="2426" spc="-11" dirty="0">
                <a:latin typeface="Times New Roman"/>
                <a:cs typeface="Times New Roman"/>
              </a:rPr>
              <a:t>21.</a:t>
            </a:r>
            <a:r>
              <a:rPr sz="2426" i="1" spc="-11" dirty="0">
                <a:latin typeface="Times New Roman"/>
                <a:cs typeface="Times New Roman"/>
              </a:rPr>
              <a:t>Mo</a:t>
            </a:r>
            <a:endParaRPr sz="2426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77959" y="5947488"/>
            <a:ext cx="5240075" cy="391692"/>
          </a:xfrm>
          <a:prstGeom prst="rect">
            <a:avLst/>
          </a:prstGeom>
        </p:spPr>
        <p:txBody>
          <a:bodyPr vert="horz" wrap="square" lIns="0" tIns="18207" rIns="0" bIns="0" rtlCol="0">
            <a:spAutoFit/>
          </a:bodyPr>
          <a:lstStyle/>
          <a:p>
            <a:pPr marL="14006">
              <a:spcBef>
                <a:spcPts val="143"/>
              </a:spcBef>
            </a:pPr>
            <a:r>
              <a:rPr sz="2426" i="1" spc="66" dirty="0">
                <a:latin typeface="Times New Roman"/>
                <a:cs typeface="Times New Roman"/>
              </a:rPr>
              <a:t>Bs</a:t>
            </a:r>
            <a:r>
              <a:rPr sz="2426" i="1" spc="-110" dirty="0">
                <a:latin typeface="Times New Roman"/>
                <a:cs typeface="Times New Roman"/>
              </a:rPr>
              <a:t> </a:t>
            </a:r>
            <a:r>
              <a:rPr sz="2426" spc="66" dirty="0">
                <a:latin typeface="Symbol"/>
                <a:cs typeface="Symbol"/>
              </a:rPr>
              <a:t></a:t>
            </a:r>
            <a:r>
              <a:rPr sz="2426" spc="-215" dirty="0">
                <a:latin typeface="Times New Roman"/>
                <a:cs typeface="Times New Roman"/>
              </a:rPr>
              <a:t> </a:t>
            </a:r>
            <a:r>
              <a:rPr sz="2426" spc="116" dirty="0">
                <a:latin typeface="Times New Roman"/>
                <a:cs typeface="Times New Roman"/>
              </a:rPr>
              <a:t>830</a:t>
            </a:r>
            <a:r>
              <a:rPr sz="2426" spc="116" dirty="0">
                <a:latin typeface="Symbol"/>
                <a:cs typeface="Symbol"/>
              </a:rPr>
              <a:t></a:t>
            </a:r>
            <a:r>
              <a:rPr sz="2426" spc="-248" dirty="0">
                <a:latin typeface="Times New Roman"/>
                <a:cs typeface="Times New Roman"/>
              </a:rPr>
              <a:t> </a:t>
            </a:r>
            <a:r>
              <a:rPr sz="2426" spc="-11" dirty="0">
                <a:latin typeface="Times New Roman"/>
                <a:cs typeface="Times New Roman"/>
              </a:rPr>
              <a:t>270.</a:t>
            </a:r>
            <a:r>
              <a:rPr sz="2426" i="1" spc="-11" dirty="0">
                <a:latin typeface="Times New Roman"/>
                <a:cs typeface="Times New Roman"/>
              </a:rPr>
              <a:t>C</a:t>
            </a:r>
            <a:r>
              <a:rPr sz="2426" i="1" spc="-121" dirty="0">
                <a:latin typeface="Times New Roman"/>
                <a:cs typeface="Times New Roman"/>
              </a:rPr>
              <a:t> </a:t>
            </a:r>
            <a:r>
              <a:rPr sz="2426" spc="66" dirty="0">
                <a:latin typeface="Symbol"/>
                <a:cs typeface="Symbol"/>
              </a:rPr>
              <a:t></a:t>
            </a:r>
            <a:r>
              <a:rPr sz="2426" spc="-358" dirty="0">
                <a:latin typeface="Times New Roman"/>
                <a:cs typeface="Times New Roman"/>
              </a:rPr>
              <a:t> </a:t>
            </a:r>
            <a:r>
              <a:rPr sz="2426" dirty="0">
                <a:latin typeface="Times New Roman"/>
                <a:cs typeface="Times New Roman"/>
              </a:rPr>
              <a:t>80.</a:t>
            </a:r>
            <a:r>
              <a:rPr sz="2426" i="1" dirty="0">
                <a:latin typeface="Times New Roman"/>
                <a:cs typeface="Times New Roman"/>
              </a:rPr>
              <a:t>Mn</a:t>
            </a:r>
            <a:r>
              <a:rPr sz="2426" i="1" spc="-253" dirty="0">
                <a:latin typeface="Times New Roman"/>
                <a:cs typeface="Times New Roman"/>
              </a:rPr>
              <a:t> </a:t>
            </a:r>
            <a:r>
              <a:rPr sz="2426" spc="66" dirty="0">
                <a:latin typeface="Symbol"/>
                <a:cs typeface="Symbol"/>
              </a:rPr>
              <a:t></a:t>
            </a:r>
            <a:r>
              <a:rPr sz="2426" spc="-287" dirty="0">
                <a:latin typeface="Times New Roman"/>
                <a:cs typeface="Times New Roman"/>
              </a:rPr>
              <a:t> </a:t>
            </a:r>
            <a:r>
              <a:rPr sz="2426" spc="-11" dirty="0">
                <a:latin typeface="Times New Roman"/>
                <a:cs typeface="Times New Roman"/>
              </a:rPr>
              <a:t>70.</a:t>
            </a:r>
            <a:r>
              <a:rPr sz="2426" i="1" spc="-11" dirty="0">
                <a:latin typeface="Times New Roman"/>
                <a:cs typeface="Times New Roman"/>
              </a:rPr>
              <a:t>Cr</a:t>
            </a:r>
            <a:r>
              <a:rPr sz="2426" i="1" spc="-126" dirty="0">
                <a:latin typeface="Times New Roman"/>
                <a:cs typeface="Times New Roman"/>
              </a:rPr>
              <a:t> </a:t>
            </a:r>
            <a:r>
              <a:rPr sz="2426" spc="66" dirty="0">
                <a:latin typeface="Symbol"/>
                <a:cs typeface="Symbol"/>
              </a:rPr>
              <a:t></a:t>
            </a:r>
            <a:r>
              <a:rPr sz="2426" spc="-358" dirty="0">
                <a:latin typeface="Times New Roman"/>
                <a:cs typeface="Times New Roman"/>
              </a:rPr>
              <a:t> </a:t>
            </a:r>
            <a:r>
              <a:rPr sz="2426" spc="-11" dirty="0">
                <a:latin typeface="Times New Roman"/>
                <a:cs typeface="Times New Roman"/>
              </a:rPr>
              <a:t>83.</a:t>
            </a:r>
            <a:r>
              <a:rPr sz="2426" i="1" spc="-11" dirty="0">
                <a:latin typeface="Times New Roman"/>
                <a:cs typeface="Times New Roman"/>
              </a:rPr>
              <a:t>Mo</a:t>
            </a:r>
            <a:endParaRPr sz="2426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034452" y="2547981"/>
            <a:ext cx="514694" cy="354302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2206" spc="-22" dirty="0">
                <a:latin typeface="Times New Roman"/>
                <a:cs typeface="Times New Roman"/>
              </a:rPr>
              <a:t>[°C]</a:t>
            </a:r>
            <a:endParaRPr sz="2206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04216" y="4202703"/>
            <a:ext cx="514694" cy="353594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206" spc="-22" dirty="0">
                <a:latin typeface="Times New Roman"/>
                <a:cs typeface="Times New Roman"/>
              </a:rPr>
              <a:t>[°C]</a:t>
            </a:r>
            <a:endParaRPr sz="2206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458718" y="5936445"/>
            <a:ext cx="514694" cy="353594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206" spc="-22" dirty="0">
                <a:latin typeface="Times New Roman"/>
                <a:cs typeface="Times New Roman"/>
              </a:rPr>
              <a:t>[°C]</a:t>
            </a:r>
            <a:endParaRPr sz="2206">
              <a:latin typeface="Times New Roman"/>
              <a:cs typeface="Times New Roman"/>
            </a:endParaRP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xmlns="" id="{B1C30188-E0AC-EEAE-1A4F-BC146D5FFD6A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[1], citace [2]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317500" y="909222"/>
            <a:ext cx="9685489" cy="5744405"/>
            <a:chOff x="108204" y="1341119"/>
            <a:chExt cx="8782811" cy="5209032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204" y="1341119"/>
              <a:ext cx="5544312" cy="520903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40552" y="1563623"/>
              <a:ext cx="2950463" cy="1243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16167" y="3572255"/>
              <a:ext cx="2930651" cy="246583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6981117" y="3285022"/>
            <a:ext cx="590322" cy="354302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2206" spc="-11" dirty="0">
                <a:latin typeface="Arial"/>
                <a:cs typeface="Arial"/>
              </a:rPr>
              <a:t>Ferit</a:t>
            </a:r>
            <a:endParaRPr sz="2206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084796" y="1465458"/>
            <a:ext cx="10232451" cy="553459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7997175">
              <a:spcBef>
                <a:spcPts val="116"/>
              </a:spcBef>
            </a:pPr>
            <a:r>
              <a:rPr spc="-11" dirty="0"/>
              <a:t>Perlit</a:t>
            </a:r>
          </a:p>
        </p:txBody>
      </p:sp>
      <p:sp>
        <p:nvSpPr>
          <p:cNvPr id="16" name="object 16"/>
          <p:cNvSpPr/>
          <p:nvPr/>
        </p:nvSpPr>
        <p:spPr>
          <a:xfrm>
            <a:off x="7113046" y="3663780"/>
            <a:ext cx="2231741" cy="1635816"/>
          </a:xfrm>
          <a:custGeom>
            <a:avLst/>
            <a:gdLst/>
            <a:ahLst/>
            <a:cxnLst/>
            <a:rect l="l" t="t" r="r" b="b"/>
            <a:pathLst>
              <a:path w="2023745" h="1483360">
                <a:moveTo>
                  <a:pt x="679069" y="1355725"/>
                </a:moveTo>
                <a:lnTo>
                  <a:pt x="644169" y="1371257"/>
                </a:lnTo>
                <a:lnTo>
                  <a:pt x="34798" y="0"/>
                </a:lnTo>
                <a:lnTo>
                  <a:pt x="0" y="15494"/>
                </a:lnTo>
                <a:lnTo>
                  <a:pt x="609358" y="1386725"/>
                </a:lnTo>
                <a:lnTo>
                  <a:pt x="574548" y="1402207"/>
                </a:lnTo>
                <a:lnTo>
                  <a:pt x="673227" y="1483360"/>
                </a:lnTo>
                <a:lnTo>
                  <a:pt x="676846" y="1404112"/>
                </a:lnTo>
                <a:lnTo>
                  <a:pt x="679069" y="1355725"/>
                </a:lnTo>
                <a:close/>
              </a:path>
              <a:path w="2023745" h="1483360">
                <a:moveTo>
                  <a:pt x="2023237" y="24765"/>
                </a:moveTo>
                <a:lnTo>
                  <a:pt x="1987677" y="11303"/>
                </a:lnTo>
                <a:lnTo>
                  <a:pt x="1733270" y="684288"/>
                </a:lnTo>
                <a:lnTo>
                  <a:pt x="1697609" y="670814"/>
                </a:lnTo>
                <a:lnTo>
                  <a:pt x="1710690" y="797941"/>
                </a:lnTo>
                <a:lnTo>
                  <a:pt x="1799869" y="715518"/>
                </a:lnTo>
                <a:lnTo>
                  <a:pt x="1804543" y="711200"/>
                </a:lnTo>
                <a:lnTo>
                  <a:pt x="1768843" y="697725"/>
                </a:lnTo>
                <a:lnTo>
                  <a:pt x="2023237" y="2476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985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xmlns="" id="{01E83BC9-B1F7-F0D4-3972-F20CE2778978}"/>
              </a:ext>
            </a:extLst>
          </p:cNvPr>
          <p:cNvSpPr txBox="1"/>
          <p:nvPr/>
        </p:nvSpPr>
        <p:spPr>
          <a:xfrm>
            <a:off x="8242300" y="678804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citace [1], citace [2]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456898" y="909222"/>
            <a:ext cx="9779603" cy="5744405"/>
            <a:chOff x="108204" y="1341119"/>
            <a:chExt cx="8868154" cy="5209032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204" y="1341119"/>
              <a:ext cx="5544312" cy="520903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52671" y="1557527"/>
              <a:ext cx="5123687" cy="43053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404366" y="4999481"/>
              <a:ext cx="433070" cy="431800"/>
            </a:xfrm>
            <a:custGeom>
              <a:avLst/>
              <a:gdLst/>
              <a:ahLst/>
              <a:cxnLst/>
              <a:rect l="l" t="t" r="r" b="b"/>
              <a:pathLst>
                <a:path w="433069" h="431800">
                  <a:moveTo>
                    <a:pt x="0" y="215646"/>
                  </a:moveTo>
                  <a:lnTo>
                    <a:pt x="5716" y="166191"/>
                  </a:lnTo>
                  <a:lnTo>
                    <a:pt x="21998" y="120798"/>
                  </a:lnTo>
                  <a:lnTo>
                    <a:pt x="47546" y="80758"/>
                  </a:lnTo>
                  <a:lnTo>
                    <a:pt x="81060" y="47366"/>
                  </a:lnTo>
                  <a:lnTo>
                    <a:pt x="121242" y="21913"/>
                  </a:lnTo>
                  <a:lnTo>
                    <a:pt x="166791" y="5693"/>
                  </a:lnTo>
                  <a:lnTo>
                    <a:pt x="216408" y="0"/>
                  </a:lnTo>
                  <a:lnTo>
                    <a:pt x="266024" y="5693"/>
                  </a:lnTo>
                  <a:lnTo>
                    <a:pt x="311573" y="21913"/>
                  </a:lnTo>
                  <a:lnTo>
                    <a:pt x="351755" y="47366"/>
                  </a:lnTo>
                  <a:lnTo>
                    <a:pt x="385269" y="80758"/>
                  </a:lnTo>
                  <a:lnTo>
                    <a:pt x="410817" y="120798"/>
                  </a:lnTo>
                  <a:lnTo>
                    <a:pt x="427099" y="166191"/>
                  </a:lnTo>
                  <a:lnTo>
                    <a:pt x="432816" y="215646"/>
                  </a:lnTo>
                  <a:lnTo>
                    <a:pt x="427099" y="265100"/>
                  </a:lnTo>
                  <a:lnTo>
                    <a:pt x="410817" y="310493"/>
                  </a:lnTo>
                  <a:lnTo>
                    <a:pt x="385269" y="350533"/>
                  </a:lnTo>
                  <a:lnTo>
                    <a:pt x="351755" y="383925"/>
                  </a:lnTo>
                  <a:lnTo>
                    <a:pt x="311573" y="409378"/>
                  </a:lnTo>
                  <a:lnTo>
                    <a:pt x="266024" y="425598"/>
                  </a:lnTo>
                  <a:lnTo>
                    <a:pt x="216408" y="431292"/>
                  </a:lnTo>
                  <a:lnTo>
                    <a:pt x="166791" y="425598"/>
                  </a:lnTo>
                  <a:lnTo>
                    <a:pt x="121242" y="409378"/>
                  </a:lnTo>
                  <a:lnTo>
                    <a:pt x="81060" y="383925"/>
                  </a:lnTo>
                  <a:lnTo>
                    <a:pt x="47546" y="350533"/>
                  </a:lnTo>
                  <a:lnTo>
                    <a:pt x="21998" y="310493"/>
                  </a:lnTo>
                  <a:lnTo>
                    <a:pt x="5716" y="265100"/>
                  </a:lnTo>
                  <a:lnTo>
                    <a:pt x="0" y="215646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FFCB42BD-D91E-23AA-F266-80E467C9BF5F}"/>
              </a:ext>
            </a:extLst>
          </p:cNvPr>
          <p:cNvSpPr txBox="1"/>
          <p:nvPr/>
        </p:nvSpPr>
        <p:spPr>
          <a:xfrm>
            <a:off x="8547100" y="7058025"/>
            <a:ext cx="152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445974" y="712776"/>
            <a:ext cx="9801452" cy="5744405"/>
            <a:chOff x="108204" y="1341119"/>
            <a:chExt cx="8887967" cy="5209032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204" y="1341119"/>
              <a:ext cx="5544312" cy="520903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125217" y="4999481"/>
              <a:ext cx="431800" cy="431800"/>
            </a:xfrm>
            <a:custGeom>
              <a:avLst/>
              <a:gdLst/>
              <a:ahLst/>
              <a:cxnLst/>
              <a:rect l="l" t="t" r="r" b="b"/>
              <a:pathLst>
                <a:path w="431800" h="431800">
                  <a:moveTo>
                    <a:pt x="0" y="215646"/>
                  </a:moveTo>
                  <a:lnTo>
                    <a:pt x="5693" y="166191"/>
                  </a:lnTo>
                  <a:lnTo>
                    <a:pt x="21913" y="120798"/>
                  </a:lnTo>
                  <a:lnTo>
                    <a:pt x="47366" y="80758"/>
                  </a:lnTo>
                  <a:lnTo>
                    <a:pt x="80758" y="47366"/>
                  </a:lnTo>
                  <a:lnTo>
                    <a:pt x="120798" y="21913"/>
                  </a:lnTo>
                  <a:lnTo>
                    <a:pt x="166191" y="5693"/>
                  </a:lnTo>
                  <a:lnTo>
                    <a:pt x="215645" y="0"/>
                  </a:lnTo>
                  <a:lnTo>
                    <a:pt x="265100" y="5693"/>
                  </a:lnTo>
                  <a:lnTo>
                    <a:pt x="310493" y="21913"/>
                  </a:lnTo>
                  <a:lnTo>
                    <a:pt x="350533" y="47366"/>
                  </a:lnTo>
                  <a:lnTo>
                    <a:pt x="383925" y="80758"/>
                  </a:lnTo>
                  <a:lnTo>
                    <a:pt x="409378" y="120798"/>
                  </a:lnTo>
                  <a:lnTo>
                    <a:pt x="425598" y="166191"/>
                  </a:lnTo>
                  <a:lnTo>
                    <a:pt x="431292" y="215646"/>
                  </a:lnTo>
                  <a:lnTo>
                    <a:pt x="425598" y="265100"/>
                  </a:lnTo>
                  <a:lnTo>
                    <a:pt x="409378" y="310493"/>
                  </a:lnTo>
                  <a:lnTo>
                    <a:pt x="383925" y="350533"/>
                  </a:lnTo>
                  <a:lnTo>
                    <a:pt x="350533" y="383925"/>
                  </a:lnTo>
                  <a:lnTo>
                    <a:pt x="310493" y="409378"/>
                  </a:lnTo>
                  <a:lnTo>
                    <a:pt x="265100" y="425598"/>
                  </a:lnTo>
                  <a:lnTo>
                    <a:pt x="215645" y="431292"/>
                  </a:lnTo>
                  <a:lnTo>
                    <a:pt x="166191" y="425598"/>
                  </a:lnTo>
                  <a:lnTo>
                    <a:pt x="120798" y="409378"/>
                  </a:lnTo>
                  <a:lnTo>
                    <a:pt x="80758" y="383925"/>
                  </a:lnTo>
                  <a:lnTo>
                    <a:pt x="47366" y="350533"/>
                  </a:lnTo>
                  <a:lnTo>
                    <a:pt x="21913" y="310493"/>
                  </a:lnTo>
                  <a:lnTo>
                    <a:pt x="5693" y="265100"/>
                  </a:lnTo>
                  <a:lnTo>
                    <a:pt x="0" y="215646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52671" y="1412747"/>
              <a:ext cx="5143500" cy="4325112"/>
            </a:xfrm>
            <a:prstGeom prst="rect">
              <a:avLst/>
            </a:prstGeom>
          </p:spPr>
        </p:pic>
      </p:grp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2164E03C-C5E8-764E-1FFF-DFF676633A7F}"/>
              </a:ext>
            </a:extLst>
          </p:cNvPr>
          <p:cNvSpPr txBox="1"/>
          <p:nvPr/>
        </p:nvSpPr>
        <p:spPr>
          <a:xfrm>
            <a:off x="8394700" y="6905625"/>
            <a:ext cx="1143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317500" y="911660"/>
            <a:ext cx="9710699" cy="5744405"/>
            <a:chOff x="108204" y="1341119"/>
            <a:chExt cx="8805672" cy="5209032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204" y="1341119"/>
              <a:ext cx="5544312" cy="520903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556510" y="4999481"/>
              <a:ext cx="433070" cy="431800"/>
            </a:xfrm>
            <a:custGeom>
              <a:avLst/>
              <a:gdLst/>
              <a:ahLst/>
              <a:cxnLst/>
              <a:rect l="l" t="t" r="r" b="b"/>
              <a:pathLst>
                <a:path w="433069" h="431800">
                  <a:moveTo>
                    <a:pt x="0" y="215646"/>
                  </a:moveTo>
                  <a:lnTo>
                    <a:pt x="5716" y="166191"/>
                  </a:lnTo>
                  <a:lnTo>
                    <a:pt x="21998" y="120798"/>
                  </a:lnTo>
                  <a:lnTo>
                    <a:pt x="47546" y="80758"/>
                  </a:lnTo>
                  <a:lnTo>
                    <a:pt x="81060" y="47366"/>
                  </a:lnTo>
                  <a:lnTo>
                    <a:pt x="121242" y="21913"/>
                  </a:lnTo>
                  <a:lnTo>
                    <a:pt x="166791" y="5693"/>
                  </a:lnTo>
                  <a:lnTo>
                    <a:pt x="216407" y="0"/>
                  </a:lnTo>
                  <a:lnTo>
                    <a:pt x="266024" y="5693"/>
                  </a:lnTo>
                  <a:lnTo>
                    <a:pt x="311573" y="21913"/>
                  </a:lnTo>
                  <a:lnTo>
                    <a:pt x="351755" y="47366"/>
                  </a:lnTo>
                  <a:lnTo>
                    <a:pt x="385269" y="80758"/>
                  </a:lnTo>
                  <a:lnTo>
                    <a:pt x="410817" y="120798"/>
                  </a:lnTo>
                  <a:lnTo>
                    <a:pt x="427099" y="166191"/>
                  </a:lnTo>
                  <a:lnTo>
                    <a:pt x="432815" y="215646"/>
                  </a:lnTo>
                  <a:lnTo>
                    <a:pt x="427099" y="265100"/>
                  </a:lnTo>
                  <a:lnTo>
                    <a:pt x="410817" y="310493"/>
                  </a:lnTo>
                  <a:lnTo>
                    <a:pt x="385269" y="350533"/>
                  </a:lnTo>
                  <a:lnTo>
                    <a:pt x="351755" y="383925"/>
                  </a:lnTo>
                  <a:lnTo>
                    <a:pt x="311573" y="409378"/>
                  </a:lnTo>
                  <a:lnTo>
                    <a:pt x="266024" y="425598"/>
                  </a:lnTo>
                  <a:lnTo>
                    <a:pt x="216407" y="431292"/>
                  </a:lnTo>
                  <a:lnTo>
                    <a:pt x="166791" y="425598"/>
                  </a:lnTo>
                  <a:lnTo>
                    <a:pt x="121242" y="409378"/>
                  </a:lnTo>
                  <a:lnTo>
                    <a:pt x="81060" y="383925"/>
                  </a:lnTo>
                  <a:lnTo>
                    <a:pt x="47546" y="350533"/>
                  </a:lnTo>
                  <a:lnTo>
                    <a:pt x="21998" y="310493"/>
                  </a:lnTo>
                  <a:lnTo>
                    <a:pt x="5716" y="265100"/>
                  </a:lnTo>
                  <a:lnTo>
                    <a:pt x="0" y="215646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79520" y="1484375"/>
              <a:ext cx="5134356" cy="4354068"/>
            </a:xfrm>
            <a:prstGeom prst="rect">
              <a:avLst/>
            </a:prstGeom>
          </p:spPr>
        </p:pic>
      </p:grp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8051B3DF-F6AF-E7C0-D0EF-EC9054CC598F}"/>
              </a:ext>
            </a:extLst>
          </p:cNvPr>
          <p:cNvSpPr txBox="1"/>
          <p:nvPr/>
        </p:nvSpPr>
        <p:spPr>
          <a:xfrm>
            <a:off x="8928100" y="7058025"/>
            <a:ext cx="1295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376278" y="909222"/>
            <a:ext cx="9940844" cy="5744405"/>
            <a:chOff x="108204" y="1341119"/>
            <a:chExt cx="9014368" cy="5209032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204" y="1341119"/>
              <a:ext cx="5544312" cy="520903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060954" y="4542281"/>
              <a:ext cx="431800" cy="433070"/>
            </a:xfrm>
            <a:custGeom>
              <a:avLst/>
              <a:gdLst/>
              <a:ahLst/>
              <a:cxnLst/>
              <a:rect l="l" t="t" r="r" b="b"/>
              <a:pathLst>
                <a:path w="431800" h="433070">
                  <a:moveTo>
                    <a:pt x="0" y="216408"/>
                  </a:moveTo>
                  <a:lnTo>
                    <a:pt x="5693" y="166791"/>
                  </a:lnTo>
                  <a:lnTo>
                    <a:pt x="21913" y="121242"/>
                  </a:lnTo>
                  <a:lnTo>
                    <a:pt x="47366" y="81060"/>
                  </a:lnTo>
                  <a:lnTo>
                    <a:pt x="80758" y="47546"/>
                  </a:lnTo>
                  <a:lnTo>
                    <a:pt x="120798" y="21998"/>
                  </a:lnTo>
                  <a:lnTo>
                    <a:pt x="166191" y="5716"/>
                  </a:lnTo>
                  <a:lnTo>
                    <a:pt x="215645" y="0"/>
                  </a:lnTo>
                  <a:lnTo>
                    <a:pt x="265100" y="5716"/>
                  </a:lnTo>
                  <a:lnTo>
                    <a:pt x="310493" y="21998"/>
                  </a:lnTo>
                  <a:lnTo>
                    <a:pt x="350533" y="47546"/>
                  </a:lnTo>
                  <a:lnTo>
                    <a:pt x="383925" y="81060"/>
                  </a:lnTo>
                  <a:lnTo>
                    <a:pt x="409378" y="121242"/>
                  </a:lnTo>
                  <a:lnTo>
                    <a:pt x="425598" y="166791"/>
                  </a:lnTo>
                  <a:lnTo>
                    <a:pt x="431292" y="216408"/>
                  </a:lnTo>
                  <a:lnTo>
                    <a:pt x="425598" y="266024"/>
                  </a:lnTo>
                  <a:lnTo>
                    <a:pt x="409378" y="311573"/>
                  </a:lnTo>
                  <a:lnTo>
                    <a:pt x="383925" y="351755"/>
                  </a:lnTo>
                  <a:lnTo>
                    <a:pt x="350533" y="385269"/>
                  </a:lnTo>
                  <a:lnTo>
                    <a:pt x="310493" y="410817"/>
                  </a:lnTo>
                  <a:lnTo>
                    <a:pt x="265100" y="427099"/>
                  </a:lnTo>
                  <a:lnTo>
                    <a:pt x="215645" y="432816"/>
                  </a:lnTo>
                  <a:lnTo>
                    <a:pt x="166191" y="427099"/>
                  </a:lnTo>
                  <a:lnTo>
                    <a:pt x="120798" y="410817"/>
                  </a:lnTo>
                  <a:lnTo>
                    <a:pt x="80758" y="385269"/>
                  </a:lnTo>
                  <a:lnTo>
                    <a:pt x="47366" y="351755"/>
                  </a:lnTo>
                  <a:lnTo>
                    <a:pt x="21913" y="311573"/>
                  </a:lnTo>
                  <a:lnTo>
                    <a:pt x="5693" y="266024"/>
                  </a:lnTo>
                  <a:lnTo>
                    <a:pt x="0" y="216408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0116" y="1494448"/>
              <a:ext cx="5172456" cy="4343400"/>
            </a:xfrm>
            <a:prstGeom prst="rect">
              <a:avLst/>
            </a:prstGeom>
          </p:spPr>
        </p:pic>
      </p:grp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08181EBB-55E0-6E7B-AD88-3561C29E338F}"/>
              </a:ext>
            </a:extLst>
          </p:cNvPr>
          <p:cNvSpPr txBox="1"/>
          <p:nvPr/>
        </p:nvSpPr>
        <p:spPr>
          <a:xfrm>
            <a:off x="8394700" y="6753225"/>
            <a:ext cx="1447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370344" y="909222"/>
            <a:ext cx="9952711" cy="5744405"/>
            <a:chOff x="108204" y="1341119"/>
            <a:chExt cx="9025128" cy="5209032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204" y="1341119"/>
              <a:ext cx="5544312" cy="520903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492246" y="5013198"/>
              <a:ext cx="433070" cy="433070"/>
            </a:xfrm>
            <a:custGeom>
              <a:avLst/>
              <a:gdLst/>
              <a:ahLst/>
              <a:cxnLst/>
              <a:rect l="l" t="t" r="r" b="b"/>
              <a:pathLst>
                <a:path w="433070" h="433070">
                  <a:moveTo>
                    <a:pt x="0" y="216407"/>
                  </a:moveTo>
                  <a:lnTo>
                    <a:pt x="5716" y="166791"/>
                  </a:lnTo>
                  <a:lnTo>
                    <a:pt x="21998" y="121242"/>
                  </a:lnTo>
                  <a:lnTo>
                    <a:pt x="47546" y="81060"/>
                  </a:lnTo>
                  <a:lnTo>
                    <a:pt x="81060" y="47546"/>
                  </a:lnTo>
                  <a:lnTo>
                    <a:pt x="121242" y="21998"/>
                  </a:lnTo>
                  <a:lnTo>
                    <a:pt x="166791" y="5716"/>
                  </a:lnTo>
                  <a:lnTo>
                    <a:pt x="216407" y="0"/>
                  </a:lnTo>
                  <a:lnTo>
                    <a:pt x="266024" y="5716"/>
                  </a:lnTo>
                  <a:lnTo>
                    <a:pt x="311573" y="21998"/>
                  </a:lnTo>
                  <a:lnTo>
                    <a:pt x="351755" y="47546"/>
                  </a:lnTo>
                  <a:lnTo>
                    <a:pt x="385269" y="81060"/>
                  </a:lnTo>
                  <a:lnTo>
                    <a:pt x="410817" y="121242"/>
                  </a:lnTo>
                  <a:lnTo>
                    <a:pt x="427099" y="166791"/>
                  </a:lnTo>
                  <a:lnTo>
                    <a:pt x="432815" y="216407"/>
                  </a:lnTo>
                  <a:lnTo>
                    <a:pt x="427099" y="266024"/>
                  </a:lnTo>
                  <a:lnTo>
                    <a:pt x="410817" y="311573"/>
                  </a:lnTo>
                  <a:lnTo>
                    <a:pt x="385269" y="351755"/>
                  </a:lnTo>
                  <a:lnTo>
                    <a:pt x="351755" y="385269"/>
                  </a:lnTo>
                  <a:lnTo>
                    <a:pt x="311573" y="410817"/>
                  </a:lnTo>
                  <a:lnTo>
                    <a:pt x="266024" y="427099"/>
                  </a:lnTo>
                  <a:lnTo>
                    <a:pt x="216407" y="432815"/>
                  </a:lnTo>
                  <a:lnTo>
                    <a:pt x="166791" y="427099"/>
                  </a:lnTo>
                  <a:lnTo>
                    <a:pt x="121242" y="410817"/>
                  </a:lnTo>
                  <a:lnTo>
                    <a:pt x="81060" y="385269"/>
                  </a:lnTo>
                  <a:lnTo>
                    <a:pt x="47546" y="351755"/>
                  </a:lnTo>
                  <a:lnTo>
                    <a:pt x="21998" y="311573"/>
                  </a:lnTo>
                  <a:lnTo>
                    <a:pt x="5716" y="266024"/>
                  </a:lnTo>
                  <a:lnTo>
                    <a:pt x="0" y="216407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89832" y="1418843"/>
              <a:ext cx="5143500" cy="4314444"/>
            </a:xfrm>
            <a:prstGeom prst="rect">
              <a:avLst/>
            </a:prstGeom>
          </p:spPr>
        </p:pic>
      </p:grp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0D39969B-6EF1-1361-8D80-ECF278714F32}"/>
              </a:ext>
            </a:extLst>
          </p:cNvPr>
          <p:cNvSpPr txBox="1"/>
          <p:nvPr/>
        </p:nvSpPr>
        <p:spPr>
          <a:xfrm>
            <a:off x="8166100" y="6905625"/>
            <a:ext cx="1676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1923" y="260606"/>
            <a:ext cx="2165216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83"/>
              </a:lnSpc>
            </a:pPr>
            <a:r>
              <a:rPr sz="1434" dirty="0">
                <a:latin typeface="Arial"/>
                <a:cs typeface="Arial"/>
              </a:rPr>
              <a:t>FSW</a:t>
            </a:r>
            <a:r>
              <a:rPr sz="1434" spc="-17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–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Friction</a:t>
            </a:r>
            <a:r>
              <a:rPr sz="1434" spc="6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stir</a:t>
            </a:r>
            <a:r>
              <a:rPr sz="1434" spc="-22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welding</a:t>
            </a:r>
            <a:endParaRPr sz="1434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41300" y="657225"/>
            <a:ext cx="9821619" cy="5744405"/>
            <a:chOff x="108204" y="1341119"/>
            <a:chExt cx="8906254" cy="5209032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204" y="1341119"/>
              <a:ext cx="5544312" cy="520903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277361" y="3286505"/>
              <a:ext cx="431800" cy="431800"/>
            </a:xfrm>
            <a:custGeom>
              <a:avLst/>
              <a:gdLst/>
              <a:ahLst/>
              <a:cxnLst/>
              <a:rect l="l" t="t" r="r" b="b"/>
              <a:pathLst>
                <a:path w="431800" h="431800">
                  <a:moveTo>
                    <a:pt x="0" y="215646"/>
                  </a:moveTo>
                  <a:lnTo>
                    <a:pt x="5693" y="166191"/>
                  </a:lnTo>
                  <a:lnTo>
                    <a:pt x="21913" y="120798"/>
                  </a:lnTo>
                  <a:lnTo>
                    <a:pt x="47366" y="80758"/>
                  </a:lnTo>
                  <a:lnTo>
                    <a:pt x="80758" y="47366"/>
                  </a:lnTo>
                  <a:lnTo>
                    <a:pt x="120798" y="21913"/>
                  </a:lnTo>
                  <a:lnTo>
                    <a:pt x="166191" y="5693"/>
                  </a:lnTo>
                  <a:lnTo>
                    <a:pt x="215646" y="0"/>
                  </a:lnTo>
                  <a:lnTo>
                    <a:pt x="265100" y="5693"/>
                  </a:lnTo>
                  <a:lnTo>
                    <a:pt x="310493" y="21913"/>
                  </a:lnTo>
                  <a:lnTo>
                    <a:pt x="350533" y="47366"/>
                  </a:lnTo>
                  <a:lnTo>
                    <a:pt x="383925" y="80758"/>
                  </a:lnTo>
                  <a:lnTo>
                    <a:pt x="409378" y="120798"/>
                  </a:lnTo>
                  <a:lnTo>
                    <a:pt x="425598" y="166191"/>
                  </a:lnTo>
                  <a:lnTo>
                    <a:pt x="431291" y="215646"/>
                  </a:lnTo>
                  <a:lnTo>
                    <a:pt x="425598" y="265100"/>
                  </a:lnTo>
                  <a:lnTo>
                    <a:pt x="409378" y="310493"/>
                  </a:lnTo>
                  <a:lnTo>
                    <a:pt x="383925" y="350533"/>
                  </a:lnTo>
                  <a:lnTo>
                    <a:pt x="350533" y="383925"/>
                  </a:lnTo>
                  <a:lnTo>
                    <a:pt x="310493" y="409378"/>
                  </a:lnTo>
                  <a:lnTo>
                    <a:pt x="265100" y="425598"/>
                  </a:lnTo>
                  <a:lnTo>
                    <a:pt x="215646" y="431292"/>
                  </a:lnTo>
                  <a:lnTo>
                    <a:pt x="166191" y="425598"/>
                  </a:lnTo>
                  <a:lnTo>
                    <a:pt x="120798" y="409378"/>
                  </a:lnTo>
                  <a:lnTo>
                    <a:pt x="80758" y="383925"/>
                  </a:lnTo>
                  <a:lnTo>
                    <a:pt x="47366" y="350533"/>
                  </a:lnTo>
                  <a:lnTo>
                    <a:pt x="21913" y="310493"/>
                  </a:lnTo>
                  <a:lnTo>
                    <a:pt x="5693" y="265100"/>
                  </a:lnTo>
                  <a:lnTo>
                    <a:pt x="0" y="215646"/>
                  </a:lnTo>
                  <a:close/>
                </a:path>
              </a:pathLst>
            </a:custGeom>
            <a:ln w="380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52671" y="1461515"/>
              <a:ext cx="5161787" cy="4343400"/>
            </a:xfrm>
            <a:prstGeom prst="rect">
              <a:avLst/>
            </a:prstGeom>
          </p:spPr>
        </p:pic>
      </p:grp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04A9647C-9035-2FCF-D75E-45B96D7F165D}"/>
              </a:ext>
            </a:extLst>
          </p:cNvPr>
          <p:cNvSpPr txBox="1"/>
          <p:nvPr/>
        </p:nvSpPr>
        <p:spPr>
          <a:xfrm>
            <a:off x="8394700" y="6905625"/>
            <a:ext cx="14537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B224DCBD-7B72-3B14-FC5A-21EAA3D33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4770537"/>
          </a:xfrm>
        </p:spPr>
        <p:txBody>
          <a:bodyPr/>
          <a:lstStyle/>
          <a:p>
            <a:pPr algn="l"/>
            <a:r>
              <a:rPr lang="cs-CZ" dirty="0" smtClean="0"/>
              <a:t>Použitá literatura: </a:t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sz="2400" b="0" dirty="0" smtClean="0"/>
              <a:t>[1] KOLAŘÍK, L. Podklady pro výuku svařovacích inženýrů IWE, EWE, FST, Ústav strojírenské technologie, skupina Svařování, Praha 2017</a:t>
            </a:r>
            <a:br>
              <a:rPr lang="cs-CZ" sz="2400" b="0" dirty="0" smtClean="0"/>
            </a:br>
            <a:r>
              <a:rPr lang="cs-CZ" sz="2400" b="0" dirty="0" smtClean="0">
                <a:solidFill>
                  <a:srgbClr val="111111"/>
                </a:solidFill>
                <a:effectLst/>
                <a:latin typeface="Open-sans-light"/>
              </a:rPr>
              <a:t/>
            </a:r>
            <a:br>
              <a:rPr lang="cs-CZ" sz="2400" b="0" dirty="0" smtClean="0">
                <a:solidFill>
                  <a:srgbClr val="111111"/>
                </a:solidFill>
                <a:effectLst/>
                <a:latin typeface="Open-sans-light"/>
              </a:rPr>
            </a:br>
            <a:r>
              <a:rPr lang="cs-CZ" sz="2400" b="0" dirty="0" smtClean="0"/>
              <a:t>[2] Kolektiv autorů. Materiály a jejich chování při svařování, Ostrava 2016</a:t>
            </a:r>
            <a:br>
              <a:rPr lang="cs-CZ" sz="2400" b="0" dirty="0" smtClean="0"/>
            </a:br>
            <a:r>
              <a:rPr lang="cs-CZ" sz="2400" b="0" dirty="0" smtClean="0"/>
              <a:t/>
            </a:r>
            <a:br>
              <a:rPr lang="cs-CZ" sz="2400" b="0" dirty="0" smtClean="0"/>
            </a:br>
            <a:r>
              <a:rPr lang="cs-CZ" sz="2400" b="0" dirty="0" smtClean="0"/>
              <a:t>[3] KOUKAL, J. SCHVARZ, D., HAJDÍK , J. Materiály a jejich svařitelnost, Ostrava: Skripta Český svářečský ústav </a:t>
            </a:r>
            <a:r>
              <a:rPr lang="cs-CZ" sz="2400" b="0" dirty="0" err="1" smtClean="0"/>
              <a:t>s.r.o</a:t>
            </a:r>
            <a:r>
              <a:rPr lang="cs-CZ" sz="2400" b="0" dirty="0" smtClean="0"/>
              <a:t>, 2009, ISBN 978-80-248-2025-5</a:t>
            </a:r>
            <a:br>
              <a:rPr lang="cs-CZ" sz="2400" b="0" dirty="0" smtClean="0"/>
            </a:br>
            <a:r>
              <a:rPr lang="cs-CZ" sz="2400" b="0" dirty="0"/>
              <a:t/>
            </a:r>
            <a:br>
              <a:rPr lang="cs-CZ" sz="2400" b="0" dirty="0"/>
            </a:br>
            <a:r>
              <a:rPr lang="cs-CZ" sz="2400" b="0" dirty="0"/>
              <a:t>[4] OCHODEK, V. Podklady pro výuku teplotního cyklu při svařování, FST, Katedra mechanické technologie, Ústav Svařování, VŠB TU </a:t>
            </a:r>
            <a:r>
              <a:rPr lang="cs-CZ" sz="2400" b="0" dirty="0" smtClean="0"/>
              <a:t>Ostrava</a:t>
            </a:r>
            <a:endParaRPr lang="cs-CZ" b="0" dirty="0"/>
          </a:p>
        </p:txBody>
      </p:sp>
    </p:spTree>
    <p:extLst>
      <p:ext uri="{BB962C8B-B14F-4D97-AF65-F5344CB8AC3E}">
        <p14:creationId xmlns:p14="http://schemas.microsoft.com/office/powerpoint/2010/main" val="16716545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3608995" y="3629025"/>
            <a:ext cx="3475410" cy="488630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88" i="1" dirty="0">
                <a:latin typeface="Arial"/>
                <a:cs typeface="Arial"/>
              </a:rPr>
              <a:t>Děkuji</a:t>
            </a:r>
            <a:r>
              <a:rPr sz="3088" i="1" spc="-55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za</a:t>
            </a:r>
            <a:r>
              <a:rPr sz="3088" i="1" spc="-66" dirty="0">
                <a:latin typeface="Arial"/>
                <a:cs typeface="Arial"/>
              </a:rPr>
              <a:t> </a:t>
            </a:r>
            <a:r>
              <a:rPr sz="3088" i="1" spc="-11" dirty="0">
                <a:latin typeface="Arial"/>
                <a:cs typeface="Arial"/>
              </a:rPr>
              <a:t>pozornost</a:t>
            </a:r>
            <a:endParaRPr sz="3088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730723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xmlns="" id="{D03CAF9D-EDA4-E346-AB26-85CF1744FF83}"/>
              </a:ext>
            </a:extLst>
          </p:cNvPr>
          <p:cNvSpPr txBox="1"/>
          <p:nvPr/>
        </p:nvSpPr>
        <p:spPr>
          <a:xfrm>
            <a:off x="469900" y="2486025"/>
            <a:ext cx="9753599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Arial" panose="020B0604020202020204" pitchFamily="34" charset="0"/>
                <a:cs typeface="Arial" panose="020B0604020202020204" pitchFamily="34" charset="0"/>
              </a:rPr>
              <a:t>Vliv</a:t>
            </a:r>
            <a:r>
              <a:rPr sz="3200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b="1" spc="-10" dirty="0">
                <a:latin typeface="Arial" panose="020B0604020202020204" pitchFamily="34" charset="0"/>
                <a:cs typeface="Arial" panose="020B0604020202020204" pitchFamily="34" charset="0"/>
              </a:rPr>
              <a:t>teplotního </a:t>
            </a:r>
            <a:r>
              <a:rPr sz="3200" b="1" dirty="0">
                <a:latin typeface="Arial" panose="020B0604020202020204" pitchFamily="34" charset="0"/>
                <a:cs typeface="Arial" panose="020B0604020202020204" pitchFamily="34" charset="0"/>
              </a:rPr>
              <a:t>režimu</a:t>
            </a:r>
            <a:r>
              <a:rPr sz="3200" b="1" spc="-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b="1" spc="-10" dirty="0">
                <a:latin typeface="Arial" panose="020B0604020202020204" pitchFamily="34" charset="0"/>
                <a:cs typeface="Arial" panose="020B0604020202020204" pitchFamily="34" charset="0"/>
              </a:rPr>
              <a:t>svařování</a:t>
            </a:r>
            <a:r>
              <a:rPr sz="3200" b="1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b="1" spc="-25" dirty="0"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sz="3200" b="1" dirty="0">
                <a:latin typeface="Arial" panose="020B0604020202020204" pitchFamily="34" charset="0"/>
                <a:cs typeface="Arial" panose="020B0604020202020204" pitchFamily="34" charset="0"/>
              </a:rPr>
              <a:t>vlastnosti</a:t>
            </a:r>
            <a:r>
              <a:rPr sz="3200" b="1" spc="-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b="1" spc="-40" dirty="0">
                <a:latin typeface="Arial" panose="020B0604020202020204" pitchFamily="34" charset="0"/>
                <a:cs typeface="Arial" panose="020B0604020202020204" pitchFamily="34" charset="0"/>
              </a:rPr>
              <a:t>svarových </a:t>
            </a:r>
            <a:r>
              <a:rPr sz="3200" b="1" dirty="0">
                <a:latin typeface="Arial" panose="020B0604020202020204" pitchFamily="34" charset="0"/>
                <a:cs typeface="Arial" panose="020B0604020202020204" pitchFamily="34" charset="0"/>
              </a:rPr>
              <a:t>spojů ‐ </a:t>
            </a:r>
            <a:r>
              <a:rPr sz="3200" b="1" spc="-5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33721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133667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Obsah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774839" y="1206246"/>
            <a:ext cx="9144000" cy="5143500"/>
            <a:chOff x="774839" y="1206246"/>
            <a:chExt cx="9144000" cy="514350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74839" y="2062746"/>
              <a:ext cx="9144000" cy="4287520"/>
            </a:xfrm>
            <a:custGeom>
              <a:avLst/>
              <a:gdLst/>
              <a:ahLst/>
              <a:cxnLst/>
              <a:rect l="l" t="t" r="r" b="b"/>
              <a:pathLst>
                <a:path w="9144000" h="4287520">
                  <a:moveTo>
                    <a:pt x="914400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0" y="858012"/>
                  </a:lnTo>
                  <a:lnTo>
                    <a:pt x="0" y="4287012"/>
                  </a:lnTo>
                  <a:lnTo>
                    <a:pt x="9144000" y="4287012"/>
                  </a:lnTo>
                  <a:lnTo>
                    <a:pt x="9144000" y="8572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04271" y="2073655"/>
            <a:ext cx="8218170" cy="404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9405" indent="-30734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319405" algn="l"/>
                <a:tab pos="320040" algn="l"/>
                <a:tab pos="3014345" algn="l"/>
              </a:tabLst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Definice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teplotního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	režimu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svařování.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Wingdings"/>
              <a:buChar char=""/>
            </a:pPr>
            <a:endParaRPr sz="2500" dirty="0">
              <a:latin typeface="Arial"/>
              <a:cs typeface="Arial"/>
            </a:endParaRPr>
          </a:p>
          <a:p>
            <a:pPr marL="319405" indent="-307340">
              <a:lnSpc>
                <a:spcPct val="100000"/>
              </a:lnSpc>
              <a:buFont typeface="Wingdings"/>
              <a:buChar char=""/>
              <a:tabLst>
                <a:tab pos="319405" algn="l"/>
                <a:tab pos="320040" algn="l"/>
              </a:tabLst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Složky</a:t>
            </a:r>
            <a:r>
              <a:rPr sz="24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teplotního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režimu</a:t>
            </a:r>
            <a:endParaRPr sz="2400" dirty="0">
              <a:latin typeface="Arial"/>
              <a:cs typeface="Arial"/>
            </a:endParaRPr>
          </a:p>
          <a:p>
            <a:pPr marL="1178560" marR="5080" lvl="1" indent="-251460">
              <a:lnSpc>
                <a:spcPct val="100000"/>
              </a:lnSpc>
              <a:buChar char="-"/>
              <a:tabLst>
                <a:tab pos="1196340" algn="l"/>
                <a:tab pos="1196975" algn="l"/>
              </a:tabLst>
            </a:pP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předehřev,</a:t>
            </a:r>
            <a:r>
              <a:rPr sz="24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vnesené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teplo,</a:t>
            </a:r>
            <a:r>
              <a:rPr sz="24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teplotní</a:t>
            </a:r>
            <a:r>
              <a:rPr sz="24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cyklus</a:t>
            </a:r>
            <a:r>
              <a:rPr sz="24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svařování,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interpass,</a:t>
            </a:r>
            <a:r>
              <a:rPr sz="24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dohřev,</a:t>
            </a:r>
            <a:r>
              <a:rPr sz="24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Arial"/>
                <a:cs typeface="Arial"/>
              </a:rPr>
              <a:t>TZ,</a:t>
            </a:r>
            <a:endParaRPr sz="24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Arial"/>
              <a:buChar char="-"/>
            </a:pPr>
            <a:endParaRPr sz="2500" dirty="0">
              <a:latin typeface="Arial"/>
              <a:cs typeface="Arial"/>
            </a:endParaRPr>
          </a:p>
          <a:p>
            <a:pPr marL="319405" marR="1130300" indent="-319405">
              <a:lnSpc>
                <a:spcPct val="100000"/>
              </a:lnSpc>
              <a:buFont typeface="Wingdings"/>
              <a:buChar char=""/>
              <a:tabLst>
                <a:tab pos="319405" algn="l"/>
                <a:tab pos="320040" algn="l"/>
              </a:tabLst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Vliv</a:t>
            </a:r>
            <a:r>
              <a:rPr sz="24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teplotního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režimu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na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vybrané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užitné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vlastnosti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svarových</a:t>
            </a:r>
            <a:r>
              <a:rPr sz="24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spojů</a:t>
            </a:r>
            <a:endParaRPr sz="2400" dirty="0">
              <a:latin typeface="Arial"/>
              <a:cs typeface="Arial"/>
            </a:endParaRPr>
          </a:p>
          <a:p>
            <a:pPr marL="1196340" lvl="1" indent="-269875">
              <a:lnSpc>
                <a:spcPct val="100000"/>
              </a:lnSpc>
              <a:buChar char="-"/>
              <a:tabLst>
                <a:tab pos="1196340" algn="l"/>
                <a:tab pos="1196975" algn="l"/>
                <a:tab pos="5902960" algn="l"/>
              </a:tabLst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tvrdost,</a:t>
            </a:r>
            <a:r>
              <a:rPr sz="2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pevnost,</a:t>
            </a:r>
            <a:r>
              <a:rPr sz="24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zbytkové</a:t>
            </a:r>
            <a:r>
              <a:rPr sz="24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napětí,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25" dirty="0">
                <a:solidFill>
                  <a:srgbClr val="FFFFFF"/>
                </a:solidFill>
                <a:latin typeface="Arial"/>
                <a:cs typeface="Arial"/>
              </a:rPr>
              <a:t>NCÚ</a:t>
            </a:r>
            <a:endParaRPr sz="24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Arial"/>
              <a:buChar char="-"/>
            </a:pPr>
            <a:endParaRPr sz="2500" dirty="0">
              <a:latin typeface="Arial"/>
              <a:cs typeface="Arial"/>
            </a:endParaRPr>
          </a:p>
          <a:p>
            <a:pPr marL="319405" indent="-307340">
              <a:lnSpc>
                <a:spcPct val="100000"/>
              </a:lnSpc>
              <a:buFont typeface="Wingdings"/>
              <a:buChar char=""/>
              <a:tabLst>
                <a:tab pos="319405" algn="l"/>
                <a:tab pos="320040" algn="l"/>
              </a:tabLst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Praktické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aplikace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74839" y="6348985"/>
            <a:ext cx="9067661" cy="369332"/>
          </a:xfrm>
          <a:custGeom>
            <a:avLst/>
            <a:gdLst/>
            <a:ahLst/>
            <a:cxnLst/>
            <a:rect l="l" t="t" r="r" b="b"/>
            <a:pathLst>
              <a:path w="9144000" h="858520">
                <a:moveTo>
                  <a:pt x="9143999" y="858012"/>
                </a:moveTo>
                <a:lnTo>
                  <a:pt x="9143999" y="0"/>
                </a:lnTo>
                <a:lnTo>
                  <a:pt x="0" y="0"/>
                </a:lnTo>
                <a:lnTo>
                  <a:pt x="0" y="858012"/>
                </a:lnTo>
                <a:lnTo>
                  <a:pt x="9143999" y="858012"/>
                </a:lnTo>
                <a:close/>
              </a:path>
            </a:pathLst>
          </a:custGeom>
          <a:solidFill>
            <a:srgbClr val="254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xmlns="" id="{FBFF218E-CF6E-EFBA-0F30-E6770ED00FD2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51054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9285" algn="l"/>
              </a:tabLst>
            </a:pPr>
            <a:r>
              <a:rPr spc="-10" dirty="0"/>
              <a:t>Teplotní</a:t>
            </a:r>
            <a:r>
              <a:rPr dirty="0"/>
              <a:t>	režim</a:t>
            </a:r>
            <a:r>
              <a:rPr spc="-130" dirty="0"/>
              <a:t> </a:t>
            </a:r>
            <a:r>
              <a:rPr spc="-30" dirty="0"/>
              <a:t>svařování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384299" y="1206246"/>
            <a:ext cx="8534539" cy="4708779"/>
            <a:chOff x="774839" y="1206246"/>
            <a:chExt cx="9144000" cy="600075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74839" y="2062746"/>
              <a:ext cx="9144000" cy="1715770"/>
            </a:xfrm>
            <a:custGeom>
              <a:avLst/>
              <a:gdLst/>
              <a:ahLst/>
              <a:cxnLst/>
              <a:rect l="l" t="t" r="r" b="b"/>
              <a:pathLst>
                <a:path w="9144000" h="1715770">
                  <a:moveTo>
                    <a:pt x="914400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0" y="858012"/>
                  </a:lnTo>
                  <a:lnTo>
                    <a:pt x="0" y="1715262"/>
                  </a:lnTo>
                  <a:lnTo>
                    <a:pt x="9144000" y="1715262"/>
                  </a:lnTo>
                  <a:lnTo>
                    <a:pt x="9144000" y="858012"/>
                  </a:lnTo>
                  <a:lnTo>
                    <a:pt x="9144000" y="8572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63681" y="3288030"/>
              <a:ext cx="6138600" cy="48996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74839" y="37772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98483" y="3777995"/>
              <a:ext cx="6003798" cy="18088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74839" y="4634496"/>
              <a:ext cx="9144000" cy="2573020"/>
            </a:xfrm>
            <a:custGeom>
              <a:avLst/>
              <a:gdLst/>
              <a:ahLst/>
              <a:cxnLst/>
              <a:rect l="l" t="t" r="r" b="b"/>
              <a:pathLst>
                <a:path w="9144000" h="2573020">
                  <a:moveTo>
                    <a:pt x="914400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0" y="858012"/>
                  </a:lnTo>
                  <a:lnTo>
                    <a:pt x="0" y="1714500"/>
                  </a:lnTo>
                  <a:lnTo>
                    <a:pt x="0" y="1715262"/>
                  </a:lnTo>
                  <a:lnTo>
                    <a:pt x="0" y="2572512"/>
                  </a:lnTo>
                  <a:lnTo>
                    <a:pt x="9144000" y="2572512"/>
                  </a:lnTo>
                  <a:lnTo>
                    <a:pt x="9144000" y="1715262"/>
                  </a:lnTo>
                  <a:lnTo>
                    <a:pt x="9144000" y="1714500"/>
                  </a:lnTo>
                  <a:lnTo>
                    <a:pt x="9144000" y="858012"/>
                  </a:lnTo>
                  <a:lnTo>
                    <a:pt x="9144000" y="8572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TextovéPole 12">
            <a:extLst>
              <a:ext uri="{FF2B5EF4-FFF2-40B4-BE49-F238E27FC236}">
                <a16:creationId xmlns:a16="http://schemas.microsoft.com/office/drawing/2014/main" xmlns="" id="{EC1B80C3-B181-BAEB-63A6-1D735C4FD789}"/>
              </a:ext>
            </a:extLst>
          </p:cNvPr>
          <p:cNvSpPr txBox="1"/>
          <p:nvPr/>
        </p:nvSpPr>
        <p:spPr>
          <a:xfrm>
            <a:off x="9080500" y="6753225"/>
            <a:ext cx="14537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404558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Teplota</a:t>
            </a:r>
            <a:r>
              <a:rPr spc="-170" dirty="0"/>
              <a:t> </a:t>
            </a:r>
            <a:r>
              <a:rPr spc="-10" dirty="0"/>
              <a:t>předehřevu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774839" y="1206246"/>
            <a:ext cx="9144000" cy="5143500"/>
            <a:chOff x="774839" y="1206246"/>
            <a:chExt cx="9144000" cy="514350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74839" y="2062746"/>
              <a:ext cx="9144000" cy="4287520"/>
            </a:xfrm>
            <a:custGeom>
              <a:avLst/>
              <a:gdLst/>
              <a:ahLst/>
              <a:cxnLst/>
              <a:rect l="l" t="t" r="r" b="b"/>
              <a:pathLst>
                <a:path w="9144000" h="4287520">
                  <a:moveTo>
                    <a:pt x="914400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0" y="858012"/>
                  </a:lnTo>
                  <a:lnTo>
                    <a:pt x="0" y="4287012"/>
                  </a:lnTo>
                  <a:lnTo>
                    <a:pt x="9144000" y="4287012"/>
                  </a:lnTo>
                  <a:lnTo>
                    <a:pt x="9144000" y="8572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04248" y="1429823"/>
            <a:ext cx="8627110" cy="4923790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220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Stanovení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teploty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předehřevu</a:t>
            </a:r>
            <a:endParaRPr sz="200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01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ČSN</a:t>
            </a:r>
            <a:r>
              <a:rPr sz="18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800" b="1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1011-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8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Norma</a:t>
            </a:r>
            <a:r>
              <a:rPr sz="18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uvádí,</a:t>
            </a:r>
            <a:r>
              <a:rPr sz="18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že:</a:t>
            </a:r>
            <a:r>
              <a:rPr sz="18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pro</a:t>
            </a:r>
            <a:r>
              <a:rPr sz="18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výpočet</a:t>
            </a:r>
            <a:r>
              <a:rPr sz="18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předehřevu</a:t>
            </a:r>
            <a:r>
              <a:rPr sz="18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pro</a:t>
            </a:r>
            <a:r>
              <a:rPr sz="18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svařování</a:t>
            </a:r>
            <a:r>
              <a:rPr sz="18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konstrukcí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r>
              <a:rPr sz="1800" spc="8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nelegovaných,</a:t>
            </a:r>
            <a:r>
              <a:rPr sz="1800" spc="8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jemnozrnných</a:t>
            </a:r>
            <a:r>
              <a:rPr sz="1800" spc="8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spc="8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nízkolegovaných</a:t>
            </a:r>
            <a:r>
              <a:rPr sz="1800" spc="8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ocelí,</a:t>
            </a:r>
            <a:r>
              <a:rPr sz="1800" spc="8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je</a:t>
            </a:r>
            <a:r>
              <a:rPr sz="1800" spc="8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možno</a:t>
            </a:r>
            <a:r>
              <a:rPr sz="1800" spc="8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použít</a:t>
            </a:r>
            <a:r>
              <a:rPr sz="1800" spc="8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dvě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metody</a:t>
            </a:r>
            <a:r>
              <a:rPr sz="1800" spc="3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spc="3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B.</a:t>
            </a:r>
            <a:r>
              <a:rPr sz="1800" spc="3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Metoda</a:t>
            </a:r>
            <a:r>
              <a:rPr sz="1800" spc="3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je</a:t>
            </a:r>
            <a:r>
              <a:rPr sz="1800" spc="3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založena</a:t>
            </a:r>
            <a:r>
              <a:rPr sz="1800" spc="3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na</a:t>
            </a:r>
            <a:r>
              <a:rPr sz="1800" spc="3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rozsáhlých</a:t>
            </a:r>
            <a:r>
              <a:rPr sz="1800" spc="3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praktických</a:t>
            </a:r>
            <a:r>
              <a:rPr sz="1800" spc="3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zkušenostech</a:t>
            </a:r>
            <a:r>
              <a:rPr sz="1800" spc="3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informacích,</a:t>
            </a:r>
            <a:r>
              <a:rPr sz="1800" spc="3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které</a:t>
            </a:r>
            <a:r>
              <a:rPr sz="1800" spc="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platí</a:t>
            </a:r>
            <a:r>
              <a:rPr sz="1800" spc="3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převážně</a:t>
            </a:r>
            <a:r>
              <a:rPr sz="1800" spc="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pro</a:t>
            </a:r>
            <a:r>
              <a:rPr sz="1800" spc="3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uhlíko-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manganové</a:t>
            </a:r>
            <a:r>
              <a:rPr sz="1800" spc="3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typy</a:t>
            </a:r>
            <a:r>
              <a:rPr sz="1800" spc="3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ocelí.</a:t>
            </a:r>
            <a:r>
              <a:rPr sz="1800" spc="3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Metoda</a:t>
            </a:r>
            <a:r>
              <a:rPr sz="1800" spc="3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1800" spc="3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se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používá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spíše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pro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nízkolegované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vysokopevnostní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oceli.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495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Alternativní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metody</a:t>
            </a:r>
            <a:r>
              <a:rPr sz="18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výpočtu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předehřevu</a:t>
            </a:r>
            <a:r>
              <a:rPr sz="18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dle</a:t>
            </a:r>
            <a:r>
              <a:rPr sz="18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ANSI</a:t>
            </a:r>
            <a:r>
              <a:rPr sz="18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sz="18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AWS</a:t>
            </a:r>
            <a:r>
              <a:rPr sz="1800" b="1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(D</a:t>
            </a: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1.1)</a:t>
            </a:r>
            <a:endParaRPr sz="180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(American</a:t>
            </a:r>
            <a:r>
              <a:rPr sz="18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National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Standart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Institute/</a:t>
            </a:r>
            <a:r>
              <a:rPr sz="1800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American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Welding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Society)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800" b="1" i="1" dirty="0">
                <a:solidFill>
                  <a:srgbClr val="FFFFFF"/>
                </a:solidFill>
                <a:latin typeface="Arial"/>
                <a:cs typeface="Arial"/>
              </a:rPr>
              <a:t>Výpočtové</a:t>
            </a:r>
            <a:r>
              <a:rPr sz="1800" b="1" i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FFFFFF"/>
                </a:solidFill>
                <a:latin typeface="Arial"/>
                <a:cs typeface="Arial"/>
              </a:rPr>
              <a:t>metody</a:t>
            </a:r>
            <a:endParaRPr sz="1800" dirty="0">
              <a:latin typeface="Arial"/>
              <a:cs typeface="Arial"/>
            </a:endParaRPr>
          </a:p>
          <a:p>
            <a:pPr marL="12700" marR="744855">
              <a:lnSpc>
                <a:spcPct val="100000"/>
              </a:lnSpc>
              <a:buSzPct val="94444"/>
              <a:buAutoNum type="arabicPeriod"/>
              <a:tabLst>
                <a:tab pos="204470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Hardness</a:t>
            </a:r>
            <a:r>
              <a:rPr sz="18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Method</a:t>
            </a:r>
            <a:r>
              <a:rPr sz="1800" spc="4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(HM)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výpočet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optimálního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tepelného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příkonu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svařování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eliminaci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studeného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praskání.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FFFF"/>
              </a:buClr>
              <a:buFont typeface="Arial"/>
              <a:buAutoNum type="arabicPeriod"/>
            </a:pPr>
            <a:endParaRPr sz="1850" dirty="0">
              <a:latin typeface="Arial"/>
              <a:cs typeface="Arial"/>
            </a:endParaRPr>
          </a:p>
          <a:p>
            <a:pPr marL="12700" marR="299720">
              <a:lnSpc>
                <a:spcPct val="100000"/>
              </a:lnSpc>
              <a:buSzPct val="94444"/>
              <a:buAutoNum type="arabicPeriod"/>
              <a:tabLst>
                <a:tab pos="204470" algn="l"/>
                <a:tab pos="532130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Hydrogen</a:t>
            </a:r>
            <a:r>
              <a:rPr sz="18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Control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Method</a:t>
            </a:r>
            <a:r>
              <a:rPr sz="1800" spc="48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(HCM)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výpočet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předehřevu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dle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chemického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složení 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ZM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	a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obsahu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difusního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vodíku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ve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svaru.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xmlns="" id="{CAF96DBF-A65F-2B6C-53F7-4DE8D3A7AE7A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404558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Teplota</a:t>
            </a:r>
            <a:r>
              <a:rPr spc="-170" dirty="0"/>
              <a:t> </a:t>
            </a:r>
            <a:r>
              <a:rPr spc="-10" dirty="0"/>
              <a:t>předehřevu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774839" y="1206246"/>
            <a:ext cx="9144000" cy="1714500"/>
            <a:chOff x="774839" y="1206246"/>
            <a:chExt cx="9144000" cy="171450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74839" y="2062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04271" y="1572260"/>
            <a:ext cx="8627110" cy="131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Stanovení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teploty</a:t>
            </a:r>
            <a:r>
              <a:rPr sz="2000" b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předehřevu</a:t>
            </a:r>
            <a:endParaRPr sz="2000">
              <a:latin typeface="Arial"/>
              <a:cs typeface="Arial"/>
            </a:endParaRPr>
          </a:p>
          <a:p>
            <a:pPr marL="12700" marR="5080" indent="-635" algn="just">
              <a:lnSpc>
                <a:spcPct val="100000"/>
              </a:lnSpc>
              <a:spcBef>
                <a:spcPts val="1019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ČSN</a:t>
            </a:r>
            <a:r>
              <a:rPr sz="1400" b="1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1400" b="1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FFFFFF"/>
                </a:solidFill>
                <a:latin typeface="Arial"/>
                <a:cs typeface="Arial"/>
              </a:rPr>
              <a:t>1011-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40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Norma</a:t>
            </a:r>
            <a:r>
              <a:rPr sz="140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uvádí,</a:t>
            </a:r>
            <a:r>
              <a:rPr sz="140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že:</a:t>
            </a:r>
            <a:r>
              <a:rPr sz="140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pro</a:t>
            </a:r>
            <a:r>
              <a:rPr sz="140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výpočet</a:t>
            </a:r>
            <a:r>
              <a:rPr sz="140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předehřevu</a:t>
            </a:r>
            <a:r>
              <a:rPr sz="140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pro</a:t>
            </a:r>
            <a:r>
              <a:rPr sz="140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svařování</a:t>
            </a:r>
            <a:r>
              <a:rPr sz="140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konstrukcí</a:t>
            </a:r>
            <a:r>
              <a:rPr sz="1400" spc="29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r>
              <a:rPr sz="140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nelegovaných,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jemnozrnných</a:t>
            </a:r>
            <a:r>
              <a:rPr sz="140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40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nízkolegovaných</a:t>
            </a:r>
            <a:r>
              <a:rPr sz="140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ocelí,</a:t>
            </a:r>
            <a:r>
              <a:rPr sz="140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je</a:t>
            </a:r>
            <a:r>
              <a:rPr sz="140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možno</a:t>
            </a:r>
            <a:r>
              <a:rPr sz="140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použít</a:t>
            </a:r>
            <a:r>
              <a:rPr sz="140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dvě</a:t>
            </a:r>
            <a:r>
              <a:rPr sz="140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metody</a:t>
            </a:r>
            <a:r>
              <a:rPr sz="140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400" spc="2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40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B.</a:t>
            </a:r>
            <a:r>
              <a:rPr sz="140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Metoda</a:t>
            </a:r>
            <a:r>
              <a:rPr sz="140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400" spc="22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je</a:t>
            </a:r>
            <a:r>
              <a:rPr sz="140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založena</a:t>
            </a:r>
            <a:r>
              <a:rPr sz="140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na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rozsáhlých</a:t>
            </a:r>
            <a:r>
              <a:rPr sz="1400" spc="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praktických</a:t>
            </a:r>
            <a:r>
              <a:rPr sz="1400" spc="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zkušenostech</a:t>
            </a:r>
            <a:r>
              <a:rPr sz="1400" spc="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400" spc="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informacích,</a:t>
            </a:r>
            <a:r>
              <a:rPr sz="140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které</a:t>
            </a:r>
            <a:r>
              <a:rPr sz="1400" spc="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platí</a:t>
            </a:r>
            <a:r>
              <a:rPr sz="1400" spc="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převážně</a:t>
            </a:r>
            <a:r>
              <a:rPr sz="1400" spc="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pro</a:t>
            </a:r>
            <a:r>
              <a:rPr sz="1400" spc="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Arial"/>
                <a:cs typeface="Arial"/>
              </a:rPr>
              <a:t>uhlíko-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manganové</a:t>
            </a:r>
            <a:r>
              <a:rPr sz="1400" spc="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typy</a:t>
            </a:r>
            <a:r>
              <a:rPr sz="1400" spc="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ocelí.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Metoda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1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sz="1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používá</a:t>
            </a:r>
            <a:r>
              <a:rPr sz="14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spíše</a:t>
            </a:r>
            <a:r>
              <a:rPr sz="14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pro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nízkolegované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vysokopevnostní</a:t>
            </a:r>
            <a:r>
              <a:rPr sz="14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oceli.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74561" y="2919996"/>
            <a:ext cx="9144278" cy="3914775"/>
          </a:xfrm>
          <a:custGeom>
            <a:avLst/>
            <a:gdLst/>
            <a:ahLst/>
            <a:cxnLst/>
            <a:rect l="l" t="t" r="r" b="b"/>
            <a:pathLst>
              <a:path w="9144000" h="4287520">
                <a:moveTo>
                  <a:pt x="9144000" y="0"/>
                </a:moveTo>
                <a:lnTo>
                  <a:pt x="0" y="0"/>
                </a:lnTo>
                <a:lnTo>
                  <a:pt x="0" y="857250"/>
                </a:lnTo>
                <a:lnTo>
                  <a:pt x="0" y="858012"/>
                </a:lnTo>
                <a:lnTo>
                  <a:pt x="0" y="4287012"/>
                </a:lnTo>
                <a:lnTo>
                  <a:pt x="9144000" y="4287012"/>
                </a:lnTo>
                <a:lnTo>
                  <a:pt x="9144000" y="857250"/>
                </a:lnTo>
                <a:lnTo>
                  <a:pt x="9144000" y="0"/>
                </a:lnTo>
                <a:close/>
              </a:path>
            </a:pathLst>
          </a:custGeom>
          <a:solidFill>
            <a:srgbClr val="254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1" name="objec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067497"/>
              </p:ext>
            </p:extLst>
          </p:nvPr>
        </p:nvGraphicFramePr>
        <p:xfrm>
          <a:off x="1917700" y="2979802"/>
          <a:ext cx="7315200" cy="38762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38940">
                <a:tc gridSpan="6">
                  <a:txBody>
                    <a:bodyPr/>
                    <a:lstStyle/>
                    <a:p>
                      <a:pPr marL="33655">
                        <a:lnSpc>
                          <a:spcPts val="1120"/>
                        </a:lnSpc>
                        <a:spcBef>
                          <a:spcPts val="125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Tab.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2.1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Žárupevné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oceli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minimální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teplota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předehřevu</a:t>
                      </a:r>
                      <a:r>
                        <a:rPr sz="1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minimální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teplota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interpass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7437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354965">
                        <a:lnSpc>
                          <a:spcPct val="100000"/>
                        </a:lnSpc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Typ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oceli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Tloušťka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60325">
                        <a:lnSpc>
                          <a:spcPts val="1175"/>
                        </a:lnSpc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Minimální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teplota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předehřevu</a:t>
                      </a:r>
                      <a:r>
                        <a:rPr sz="10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minimální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teplota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interpass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(°C)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ts val="1140"/>
                        </a:lnSpc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Maximální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46355" marR="40640" indent="-635" algn="ctr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teplota interpass 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(°C)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78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20015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Stupeň</a:t>
                      </a:r>
                      <a:r>
                        <a:rPr sz="10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obsahu</a:t>
                      </a:r>
                      <a:r>
                        <a:rPr sz="10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vodíku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62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≤5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(ml/100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g)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až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(ml/100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g)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&gt;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15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(ml/100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g)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55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0,3</a:t>
                      </a:r>
                      <a:r>
                        <a:rPr sz="1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Mo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≤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15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&gt;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15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≤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30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12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&gt;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30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20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75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120"/>
                        </a:lnSpc>
                        <a:spcBef>
                          <a:spcPts val="15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75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20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75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120"/>
                        </a:lnSpc>
                        <a:spcBef>
                          <a:spcPts val="15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100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100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100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120"/>
                        </a:lnSpc>
                        <a:spcBef>
                          <a:spcPts val="150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nepoužitelné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250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9789"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0,5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Mo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1,25</a:t>
                      </a:r>
                      <a:r>
                        <a:rPr sz="10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0,5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Mo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≤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15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78435">
                        <a:lnSpc>
                          <a:spcPts val="112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&gt;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15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20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120"/>
                        </a:lnSpc>
                        <a:spcBef>
                          <a:spcPts val="15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10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100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120"/>
                        </a:lnSpc>
                        <a:spcBef>
                          <a:spcPts val="15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150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150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120"/>
                        </a:lnSpc>
                        <a:spcBef>
                          <a:spcPts val="150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nepoužitelné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300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831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92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0,5</a:t>
                      </a:r>
                      <a:r>
                        <a:rPr sz="10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0,5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Mo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0,25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0" dirty="0">
                          <a:latin typeface="Arial"/>
                          <a:cs typeface="Arial"/>
                        </a:rPr>
                        <a:t>V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831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≤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15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78435">
                        <a:lnSpc>
                          <a:spcPts val="112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&gt;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15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100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120"/>
                        </a:lnSpc>
                        <a:spcBef>
                          <a:spcPts val="15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100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150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120"/>
                        </a:lnSpc>
                        <a:spcBef>
                          <a:spcPts val="15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200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249554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nepoužitelné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249554">
                        <a:lnSpc>
                          <a:spcPts val="1120"/>
                        </a:lnSpc>
                        <a:spcBef>
                          <a:spcPts val="150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nepoužitelné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300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831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97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2,25</a:t>
                      </a:r>
                      <a:r>
                        <a:rPr sz="10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Mo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831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≤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15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78435">
                        <a:lnSpc>
                          <a:spcPts val="112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&gt;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15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75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120"/>
                        </a:lnSpc>
                        <a:spcBef>
                          <a:spcPts val="15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100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150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120"/>
                        </a:lnSpc>
                        <a:spcBef>
                          <a:spcPts val="15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200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200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120"/>
                        </a:lnSpc>
                        <a:spcBef>
                          <a:spcPts val="150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nepoužitelné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350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8318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30998">
                <a:tc>
                  <a:txBody>
                    <a:bodyPr/>
                    <a:lstStyle/>
                    <a:p>
                      <a:pPr marL="278765">
                        <a:lnSpc>
                          <a:spcPts val="1180"/>
                        </a:lnSpc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0,5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Mo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27876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0,5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Mo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33083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Mo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všechny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150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200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nepoužitelné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350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309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12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Mo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0" dirty="0">
                          <a:latin typeface="Arial"/>
                          <a:cs typeface="Arial"/>
                        </a:rPr>
                        <a:t>V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0"/>
                        </a:lnSpc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≤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0" dirty="0">
                          <a:latin typeface="Arial"/>
                          <a:cs typeface="Arial"/>
                        </a:rPr>
                        <a:t>8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&gt;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50" dirty="0">
                          <a:latin typeface="Arial"/>
                          <a:cs typeface="Arial"/>
                        </a:rPr>
                        <a:t>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0"/>
                        </a:lnSpc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150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75" baseline="3472" dirty="0">
                          <a:latin typeface="Arial"/>
                          <a:cs typeface="Arial"/>
                        </a:rPr>
                        <a:t>a</a:t>
                      </a:r>
                      <a:endParaRPr sz="1200" baseline="3472" dirty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350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75" baseline="3472" dirty="0">
                          <a:latin typeface="Arial"/>
                          <a:cs typeface="Arial"/>
                        </a:rPr>
                        <a:t>b</a:t>
                      </a:r>
                      <a:endParaRPr sz="1200" baseline="3472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249554">
                        <a:lnSpc>
                          <a:spcPts val="1180"/>
                        </a:lnSpc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nepoužitelné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25019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nepoužitelné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249554">
                        <a:lnSpc>
                          <a:spcPts val="1180"/>
                        </a:lnSpc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nepoužitelné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249554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nepoužitelné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ts val="1180"/>
                        </a:lnSpc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300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75" baseline="3472" dirty="0">
                          <a:latin typeface="Arial"/>
                          <a:cs typeface="Arial"/>
                        </a:rPr>
                        <a:t>a</a:t>
                      </a:r>
                      <a:endParaRPr sz="1200" baseline="3472">
                        <a:latin typeface="Arial"/>
                        <a:cs typeface="Arial"/>
                      </a:endParaRPr>
                    </a:p>
                    <a:p>
                      <a:pPr marL="15303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450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75" baseline="3472" dirty="0">
                          <a:latin typeface="Arial"/>
                          <a:cs typeface="Arial"/>
                        </a:rPr>
                        <a:t>b</a:t>
                      </a:r>
                      <a:endParaRPr sz="1200" baseline="3472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26155">
                <a:tc gridSpan="6">
                  <a:txBody>
                    <a:bodyPr/>
                    <a:lstStyle/>
                    <a:p>
                      <a:pPr marR="56515">
                        <a:lnSpc>
                          <a:spcPts val="1220"/>
                        </a:lnSpc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Martenzitická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metoda,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při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které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je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teplota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předehřevu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nižší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než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teplota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počátku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martenzitické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transformace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(s)</a:t>
                      </a:r>
                      <a:r>
                        <a:rPr sz="8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transformace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martenzit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nastane</a:t>
                      </a:r>
                      <a:r>
                        <a:rPr sz="1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před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tím,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než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je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použito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jakékoliv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tepelné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zpracování.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1908">
                <a:tc gridSpan="6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Astenitická</a:t>
                      </a:r>
                      <a:r>
                        <a:rPr sz="1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metoda,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při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které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je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teplota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předehřevu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vyšší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než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M(s) a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spoj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musí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být</a:t>
                      </a:r>
                      <a:r>
                        <a:rPr sz="1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ochlazen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pod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M(s)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aby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bylo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zajištěno,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že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transformace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1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martenzit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nastane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před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tím,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než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je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použito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jakékoliv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tepelné</a:t>
                      </a:r>
                      <a:r>
                        <a:rPr sz="10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zpracování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po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svařování.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12" name="TextovéPole 11">
            <a:extLst>
              <a:ext uri="{FF2B5EF4-FFF2-40B4-BE49-F238E27FC236}">
                <a16:creationId xmlns:a16="http://schemas.microsoft.com/office/drawing/2014/main" xmlns="" id="{ED2F07C2-4B45-898D-82AE-C0622CB0216E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404558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Teplota</a:t>
            </a:r>
            <a:r>
              <a:rPr spc="-170" dirty="0"/>
              <a:t> </a:t>
            </a:r>
            <a:r>
              <a:rPr spc="-10" dirty="0"/>
              <a:t>předehřevu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774839" y="1206246"/>
            <a:ext cx="9144000" cy="857250"/>
            <a:chOff x="774839" y="1206246"/>
            <a:chExt cx="9144000" cy="85725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04271" y="1428241"/>
            <a:ext cx="1651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ČSN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1011-</a:t>
            </a:r>
            <a:r>
              <a:rPr sz="1800" b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74839" y="2062745"/>
            <a:ext cx="9144000" cy="2573020"/>
          </a:xfrm>
          <a:custGeom>
            <a:avLst/>
            <a:gdLst/>
            <a:ahLst/>
            <a:cxnLst/>
            <a:rect l="l" t="t" r="r" b="b"/>
            <a:pathLst>
              <a:path w="9144000" h="2573020">
                <a:moveTo>
                  <a:pt x="9144000" y="0"/>
                </a:moveTo>
                <a:lnTo>
                  <a:pt x="0" y="0"/>
                </a:lnTo>
                <a:lnTo>
                  <a:pt x="0" y="857250"/>
                </a:lnTo>
                <a:lnTo>
                  <a:pt x="0" y="858012"/>
                </a:lnTo>
                <a:lnTo>
                  <a:pt x="0" y="1714500"/>
                </a:lnTo>
                <a:lnTo>
                  <a:pt x="0" y="1715262"/>
                </a:lnTo>
                <a:lnTo>
                  <a:pt x="0" y="2572512"/>
                </a:lnTo>
                <a:lnTo>
                  <a:pt x="9144000" y="2572512"/>
                </a:lnTo>
                <a:lnTo>
                  <a:pt x="9144000" y="1715262"/>
                </a:lnTo>
                <a:lnTo>
                  <a:pt x="9144000" y="1714500"/>
                </a:lnTo>
                <a:lnTo>
                  <a:pt x="9144000" y="858012"/>
                </a:lnTo>
                <a:lnTo>
                  <a:pt x="9144000" y="857250"/>
                </a:lnTo>
                <a:lnTo>
                  <a:pt x="9144000" y="0"/>
                </a:lnTo>
                <a:close/>
              </a:path>
            </a:pathLst>
          </a:custGeom>
          <a:solidFill>
            <a:srgbClr val="254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532392" y="2058161"/>
          <a:ext cx="5615938" cy="20593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19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13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846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465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2331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58115">
                <a:tc gridSpan="5">
                  <a:txBody>
                    <a:bodyPr/>
                    <a:lstStyle/>
                    <a:p>
                      <a:pPr>
                        <a:lnSpc>
                          <a:spcPts val="1005"/>
                        </a:lnSpc>
                        <a:spcBef>
                          <a:spcPts val="14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Tab.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2.2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Oceli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pro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nízké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teploty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minimální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teplota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předehřevu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minimální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teplota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interpass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748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Typ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oceli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147320" marR="52069" indent="-8890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900" spc="-10" dirty="0">
                          <a:latin typeface="Arial"/>
                          <a:cs typeface="Arial"/>
                        </a:rPr>
                        <a:t>Tloušťka 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(mm)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44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Minimální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teplota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předehřevu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minimální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teplota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interpass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(°C)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 marL="212090" marR="107314" indent="-9779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Maximální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teplota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interpass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(°C)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44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74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44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11633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Stupeň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obsahu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vodíku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44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03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44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5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≤5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(ml/100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g)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5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až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(ml/100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g)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44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Bef>
                          <a:spcPts val="7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3,5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Ni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Bef>
                          <a:spcPts val="7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nad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10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40"/>
                        </a:lnSpc>
                        <a:spcBef>
                          <a:spcPts val="105"/>
                        </a:spcBef>
                      </a:pPr>
                      <a:r>
                        <a:rPr sz="1350" baseline="3086" dirty="0">
                          <a:latin typeface="Arial"/>
                          <a:cs typeface="Arial"/>
                        </a:rPr>
                        <a:t>100</a:t>
                      </a:r>
                      <a:r>
                        <a:rPr sz="1350" spc="-15" baseline="3086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0" dirty="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Bef>
                          <a:spcPts val="7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150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5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49225"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5,0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Ni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nad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10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40"/>
                        </a:lnSpc>
                        <a:spcBef>
                          <a:spcPts val="35"/>
                        </a:spcBef>
                      </a:pPr>
                      <a:r>
                        <a:rPr sz="1350" baseline="3086" dirty="0">
                          <a:latin typeface="Arial"/>
                          <a:cs typeface="Arial"/>
                        </a:rPr>
                        <a:t>100</a:t>
                      </a:r>
                      <a:r>
                        <a:rPr sz="1350" spc="-22" baseline="3086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0" dirty="0">
                          <a:latin typeface="Arial"/>
                          <a:cs typeface="Arial"/>
                        </a:rPr>
                        <a:t>b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</a:pPr>
                      <a:r>
                        <a:rPr sz="900" spc="-10" dirty="0">
                          <a:latin typeface="Arial"/>
                          <a:cs typeface="Arial"/>
                        </a:rPr>
                        <a:t>nepoužitelné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250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530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5,5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Ni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nad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10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Bef>
                          <a:spcPts val="35"/>
                        </a:spcBef>
                      </a:pPr>
                      <a:r>
                        <a:rPr sz="1350" baseline="3086" dirty="0">
                          <a:latin typeface="Arial"/>
                          <a:cs typeface="Arial"/>
                        </a:rPr>
                        <a:t>100</a:t>
                      </a:r>
                      <a:r>
                        <a:rPr sz="1350" spc="-15" baseline="3086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0" dirty="0">
                          <a:latin typeface="Arial"/>
                          <a:cs typeface="Arial"/>
                        </a:rPr>
                        <a:t>b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Arial"/>
                          <a:cs typeface="Arial"/>
                        </a:rPr>
                        <a:t>nepoužitelné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250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Bef>
                          <a:spcPts val="3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9,0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Ni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Bef>
                          <a:spcPts val="3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nad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10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65"/>
                        </a:lnSpc>
                        <a:spcBef>
                          <a:spcPts val="70"/>
                        </a:spcBef>
                      </a:pPr>
                      <a:r>
                        <a:rPr sz="1350" baseline="3086" dirty="0">
                          <a:latin typeface="Arial"/>
                          <a:cs typeface="Arial"/>
                        </a:rPr>
                        <a:t>100</a:t>
                      </a:r>
                      <a:r>
                        <a:rPr sz="1350" spc="-15" baseline="3086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0" dirty="0">
                          <a:latin typeface="Arial"/>
                          <a:cs typeface="Arial"/>
                        </a:rPr>
                        <a:t>b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Bef>
                          <a:spcPts val="30"/>
                        </a:spcBef>
                      </a:pPr>
                      <a:r>
                        <a:rPr sz="900" spc="-10" dirty="0">
                          <a:latin typeface="Arial"/>
                          <a:cs typeface="Arial"/>
                        </a:rPr>
                        <a:t>nepoužitelné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Bef>
                          <a:spcPts val="30"/>
                        </a:spcBef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250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0670">
                <a:tc gridSpan="5">
                  <a:txBody>
                    <a:bodyPr/>
                    <a:lstStyle/>
                    <a:p>
                      <a:pPr marR="36195">
                        <a:lnSpc>
                          <a:spcPts val="108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Hodnoty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uvedené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pro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minimální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předehřevu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jsou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typické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pro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běžnou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výrobu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při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použití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přídavných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materiálu,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jejichž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chemického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složení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odpovídá</a:t>
                      </a:r>
                      <a:r>
                        <a:rPr sz="9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základnímu</a:t>
                      </a:r>
                      <a:r>
                        <a:rPr sz="9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materiálu.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0670">
                <a:tc gridSpan="5">
                  <a:txBody>
                    <a:bodyPr/>
                    <a:lstStyle/>
                    <a:p>
                      <a:pPr marR="132080">
                        <a:lnSpc>
                          <a:spcPct val="10000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9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Stanovená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úroveň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předehřevu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vztahuje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ty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případy,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ve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kterých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použijí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podobné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přídavné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materiály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nebo</a:t>
                      </a:r>
                      <a:r>
                        <a:rPr sz="9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svařování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bez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přídavného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materiálu.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0670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Oceli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až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9%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Ni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jsou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obvykle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svařovány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použitím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přídavných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svařovacích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materiálů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bázi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Ni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předehřev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není</a:t>
                      </a:r>
                      <a:r>
                        <a:rPr sz="9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obvykle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požadován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do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tloušťky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50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mm.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774839" y="4634496"/>
            <a:ext cx="9144000" cy="1715770"/>
          </a:xfrm>
          <a:custGeom>
            <a:avLst/>
            <a:gdLst/>
            <a:ahLst/>
            <a:cxnLst/>
            <a:rect l="l" t="t" r="r" b="b"/>
            <a:pathLst>
              <a:path w="9144000" h="1715770">
                <a:moveTo>
                  <a:pt x="9144000" y="0"/>
                </a:moveTo>
                <a:lnTo>
                  <a:pt x="0" y="0"/>
                </a:lnTo>
                <a:lnTo>
                  <a:pt x="0" y="857250"/>
                </a:lnTo>
                <a:lnTo>
                  <a:pt x="0" y="858012"/>
                </a:lnTo>
                <a:lnTo>
                  <a:pt x="0" y="1715262"/>
                </a:lnTo>
                <a:lnTo>
                  <a:pt x="9144000" y="1715262"/>
                </a:lnTo>
                <a:lnTo>
                  <a:pt x="9144000" y="858012"/>
                </a:lnTo>
                <a:lnTo>
                  <a:pt x="9144000" y="857250"/>
                </a:lnTo>
                <a:lnTo>
                  <a:pt x="9144000" y="0"/>
                </a:lnTo>
                <a:close/>
              </a:path>
            </a:pathLst>
          </a:custGeom>
          <a:solidFill>
            <a:srgbClr val="254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2532392" y="4279010"/>
          <a:ext cx="3369945" cy="16821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233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13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613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06705"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Tab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2.3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Příklady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maximálních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kobinovaných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tloušťěk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000"/>
                        </a:lnSpc>
                        <a:spcBef>
                          <a:spcPts val="17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svařitelných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bez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předehřevu.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9225">
                <a:tc rowSpan="4">
                  <a:txBody>
                    <a:bodyPr/>
                    <a:lstStyle/>
                    <a:p>
                      <a:pPr marL="146050" marR="139700"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Obsah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difuzního vodíku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43815" marR="38735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(ml/100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svarového kovu)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711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39700">
                        <a:lnSpc>
                          <a:spcPts val="1005"/>
                        </a:lnSpc>
                        <a:spcBef>
                          <a:spcPts val="7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Maximální</a:t>
                      </a:r>
                      <a:r>
                        <a:rPr sz="9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kombinovaná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tloušťka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(mm)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74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11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06070">
                        <a:lnSpc>
                          <a:spcPts val="1000"/>
                        </a:lnSpc>
                        <a:spcBef>
                          <a:spcPts val="14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0,49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05435">
                        <a:lnSpc>
                          <a:spcPts val="1000"/>
                        </a:lnSpc>
                        <a:spcBef>
                          <a:spcPts val="14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0,43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74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11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83515">
                        <a:lnSpc>
                          <a:spcPts val="1000"/>
                        </a:lnSpc>
                        <a:spcBef>
                          <a:spcPts val="14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Tepelný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příkon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82880">
                        <a:lnSpc>
                          <a:spcPts val="1000"/>
                        </a:lnSpc>
                        <a:spcBef>
                          <a:spcPts val="14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Tepelný</a:t>
                      </a:r>
                      <a:r>
                        <a:rPr sz="9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příkon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581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11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5"/>
                        </a:lnSpc>
                        <a:spcBef>
                          <a:spcPts val="140"/>
                        </a:spcBef>
                      </a:pPr>
                      <a:r>
                        <a:rPr sz="900" spc="-10" dirty="0">
                          <a:latin typeface="Arial"/>
                          <a:cs typeface="Arial"/>
                        </a:rPr>
                        <a:t>1,0kJ/mm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5"/>
                        </a:lnSpc>
                        <a:spcBef>
                          <a:spcPts val="140"/>
                        </a:spcBef>
                      </a:pPr>
                      <a:r>
                        <a:rPr sz="900" spc="-10" dirty="0">
                          <a:latin typeface="Arial"/>
                          <a:cs typeface="Arial"/>
                        </a:rPr>
                        <a:t>2,0kJ/mm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5"/>
                        </a:lnSpc>
                        <a:spcBef>
                          <a:spcPts val="140"/>
                        </a:spcBef>
                      </a:pPr>
                      <a:r>
                        <a:rPr sz="900" spc="-10" dirty="0">
                          <a:latin typeface="Arial"/>
                          <a:cs typeface="Arial"/>
                        </a:rPr>
                        <a:t>1,0kJ/mm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5"/>
                        </a:lnSpc>
                        <a:spcBef>
                          <a:spcPts val="140"/>
                        </a:spcBef>
                      </a:pPr>
                      <a:r>
                        <a:rPr sz="900" spc="-10" dirty="0">
                          <a:latin typeface="Arial"/>
                          <a:cs typeface="Arial"/>
                        </a:rPr>
                        <a:t>2,0kJ/mm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Bef>
                          <a:spcPts val="7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&gt;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15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Bef>
                          <a:spcPts val="70"/>
                        </a:spcBef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25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Bef>
                          <a:spcPts val="70"/>
                        </a:spcBef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Bef>
                          <a:spcPts val="70"/>
                        </a:spcBef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40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  <a:spcBef>
                          <a:spcPts val="70"/>
                        </a:spcBef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80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49225">
                <a:tc>
                  <a:txBody>
                    <a:bodyPr/>
                    <a:lstStyle/>
                    <a:p>
                      <a:pPr marR="365125" algn="r">
                        <a:lnSpc>
                          <a:spcPts val="1075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≤</a:t>
                      </a:r>
                      <a:r>
                        <a:rPr sz="9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15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30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55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90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49225">
                <a:tc>
                  <a:txBody>
                    <a:bodyPr/>
                    <a:lstStyle/>
                    <a:p>
                      <a:pPr marR="396240" algn="r">
                        <a:lnSpc>
                          <a:spcPts val="1075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≤</a:t>
                      </a:r>
                      <a:r>
                        <a:rPr sz="9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15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35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65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75"/>
                        </a:lnSpc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100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53035">
                <a:tc>
                  <a:txBody>
                    <a:bodyPr/>
                    <a:lstStyle/>
                    <a:p>
                      <a:pPr marR="396240" algn="r">
                        <a:lnSpc>
                          <a:spcPct val="10000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9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≤</a:t>
                      </a:r>
                      <a:r>
                        <a:rPr sz="9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15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100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100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100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396240" algn="r">
                        <a:lnSpc>
                          <a:spcPts val="1000"/>
                        </a:lnSpc>
                        <a:spcBef>
                          <a:spcPts val="3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≤</a:t>
                      </a:r>
                      <a:r>
                        <a:rPr sz="9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25" dirty="0">
                          <a:latin typeface="Arial"/>
                          <a:cs typeface="Arial"/>
                        </a:rPr>
                        <a:t>15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Bef>
                          <a:spcPts val="30"/>
                        </a:spcBef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Bef>
                          <a:spcPts val="30"/>
                        </a:spcBef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100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Bef>
                          <a:spcPts val="30"/>
                        </a:spcBef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100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Bef>
                          <a:spcPts val="30"/>
                        </a:spcBef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100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13" name="object 13"/>
          <p:cNvSpPr/>
          <p:nvPr/>
        </p:nvSpPr>
        <p:spPr>
          <a:xfrm>
            <a:off x="850899" y="6348984"/>
            <a:ext cx="9067939" cy="232309"/>
          </a:xfrm>
          <a:custGeom>
            <a:avLst/>
            <a:gdLst/>
            <a:ahLst/>
            <a:cxnLst/>
            <a:rect l="l" t="t" r="r" b="b"/>
            <a:pathLst>
              <a:path w="9144000" h="858520">
                <a:moveTo>
                  <a:pt x="9143999" y="858012"/>
                </a:moveTo>
                <a:lnTo>
                  <a:pt x="9143999" y="0"/>
                </a:lnTo>
                <a:lnTo>
                  <a:pt x="0" y="0"/>
                </a:lnTo>
                <a:lnTo>
                  <a:pt x="0" y="858012"/>
                </a:lnTo>
                <a:lnTo>
                  <a:pt x="9143999" y="858012"/>
                </a:lnTo>
                <a:close/>
              </a:path>
            </a:pathLst>
          </a:custGeom>
          <a:solidFill>
            <a:srgbClr val="254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xmlns="" id="{08D89D9C-F417-AA6D-9D4F-7E85E83A57D8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404558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Teplota</a:t>
            </a:r>
            <a:r>
              <a:rPr spc="-170" dirty="0"/>
              <a:t> </a:t>
            </a:r>
            <a:r>
              <a:rPr spc="-10" dirty="0"/>
              <a:t>předehřevu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774839" y="1206246"/>
            <a:ext cx="9144000" cy="4286250"/>
            <a:chOff x="774839" y="1206246"/>
            <a:chExt cx="9144000" cy="428625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74839" y="2062746"/>
              <a:ext cx="9144000" cy="1715770"/>
            </a:xfrm>
            <a:custGeom>
              <a:avLst/>
              <a:gdLst/>
              <a:ahLst/>
              <a:cxnLst/>
              <a:rect l="l" t="t" r="r" b="b"/>
              <a:pathLst>
                <a:path w="9144000" h="1715770">
                  <a:moveTo>
                    <a:pt x="914400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0" y="858012"/>
                  </a:lnTo>
                  <a:lnTo>
                    <a:pt x="0" y="1715262"/>
                  </a:lnTo>
                  <a:lnTo>
                    <a:pt x="9144000" y="1715262"/>
                  </a:lnTo>
                  <a:lnTo>
                    <a:pt x="9144000" y="858012"/>
                  </a:lnTo>
                  <a:lnTo>
                    <a:pt x="9144000" y="8572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75973" y="3490722"/>
              <a:ext cx="4438650" cy="28727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256923" y="3471672"/>
              <a:ext cx="4476750" cy="306705"/>
            </a:xfrm>
            <a:custGeom>
              <a:avLst/>
              <a:gdLst/>
              <a:ahLst/>
              <a:cxnLst/>
              <a:rect l="l" t="t" r="r" b="b"/>
              <a:pathLst>
                <a:path w="4476750" h="306704">
                  <a:moveTo>
                    <a:pt x="4476750" y="306323"/>
                  </a:moveTo>
                  <a:lnTo>
                    <a:pt x="4476750" y="4572"/>
                  </a:lnTo>
                  <a:lnTo>
                    <a:pt x="4472178" y="0"/>
                  </a:lnTo>
                  <a:lnTo>
                    <a:pt x="3809" y="0"/>
                  </a:lnTo>
                  <a:lnTo>
                    <a:pt x="0" y="4572"/>
                  </a:lnTo>
                  <a:lnTo>
                    <a:pt x="0" y="306323"/>
                  </a:lnTo>
                  <a:lnTo>
                    <a:pt x="9144" y="306323"/>
                  </a:lnTo>
                  <a:lnTo>
                    <a:pt x="9144" y="19050"/>
                  </a:lnTo>
                  <a:lnTo>
                    <a:pt x="19049" y="9906"/>
                  </a:lnTo>
                  <a:lnTo>
                    <a:pt x="19049" y="19050"/>
                  </a:lnTo>
                  <a:lnTo>
                    <a:pt x="4457700" y="19050"/>
                  </a:lnTo>
                  <a:lnTo>
                    <a:pt x="4457700" y="9906"/>
                  </a:lnTo>
                  <a:lnTo>
                    <a:pt x="4466844" y="19050"/>
                  </a:lnTo>
                  <a:lnTo>
                    <a:pt x="4466844" y="306323"/>
                  </a:lnTo>
                  <a:lnTo>
                    <a:pt x="4476750" y="306323"/>
                  </a:lnTo>
                  <a:close/>
                </a:path>
                <a:path w="4476750" h="306704">
                  <a:moveTo>
                    <a:pt x="19049" y="19050"/>
                  </a:moveTo>
                  <a:lnTo>
                    <a:pt x="19049" y="9906"/>
                  </a:lnTo>
                  <a:lnTo>
                    <a:pt x="9144" y="19050"/>
                  </a:lnTo>
                  <a:lnTo>
                    <a:pt x="19049" y="19050"/>
                  </a:lnTo>
                  <a:close/>
                </a:path>
                <a:path w="4476750" h="306704">
                  <a:moveTo>
                    <a:pt x="19049" y="306323"/>
                  </a:moveTo>
                  <a:lnTo>
                    <a:pt x="19049" y="19050"/>
                  </a:lnTo>
                  <a:lnTo>
                    <a:pt x="9144" y="19050"/>
                  </a:lnTo>
                  <a:lnTo>
                    <a:pt x="9144" y="306323"/>
                  </a:lnTo>
                  <a:lnTo>
                    <a:pt x="19049" y="306323"/>
                  </a:lnTo>
                  <a:close/>
                </a:path>
                <a:path w="4476750" h="306704">
                  <a:moveTo>
                    <a:pt x="4466844" y="19050"/>
                  </a:moveTo>
                  <a:lnTo>
                    <a:pt x="4457700" y="9906"/>
                  </a:lnTo>
                  <a:lnTo>
                    <a:pt x="4457700" y="19050"/>
                  </a:lnTo>
                  <a:lnTo>
                    <a:pt x="4466844" y="19050"/>
                  </a:lnTo>
                  <a:close/>
                </a:path>
                <a:path w="4476750" h="306704">
                  <a:moveTo>
                    <a:pt x="4466844" y="306323"/>
                  </a:moveTo>
                  <a:lnTo>
                    <a:pt x="4466844" y="19050"/>
                  </a:lnTo>
                  <a:lnTo>
                    <a:pt x="4457700" y="19050"/>
                  </a:lnTo>
                  <a:lnTo>
                    <a:pt x="4457700" y="306323"/>
                  </a:lnTo>
                  <a:lnTo>
                    <a:pt x="4466844" y="306323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4839" y="37772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75973" y="3777996"/>
              <a:ext cx="4438650" cy="85725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256923" y="3778008"/>
              <a:ext cx="4476750" cy="857250"/>
            </a:xfrm>
            <a:custGeom>
              <a:avLst/>
              <a:gdLst/>
              <a:ahLst/>
              <a:cxnLst/>
              <a:rect l="l" t="t" r="r" b="b"/>
              <a:pathLst>
                <a:path w="447675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476750" h="857250">
                  <a:moveTo>
                    <a:pt x="4476750" y="0"/>
                  </a:moveTo>
                  <a:lnTo>
                    <a:pt x="4457700" y="0"/>
                  </a:lnTo>
                  <a:lnTo>
                    <a:pt x="4457700" y="857250"/>
                  </a:lnTo>
                  <a:lnTo>
                    <a:pt x="4476750" y="857250"/>
                  </a:lnTo>
                  <a:lnTo>
                    <a:pt x="447675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74839" y="46344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104271" y="1696465"/>
            <a:ext cx="7887334" cy="3042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Alternativní</a:t>
            </a:r>
            <a:r>
              <a:rPr sz="18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metody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výpočtu</a:t>
            </a:r>
            <a:r>
              <a:rPr sz="18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předehřevu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dle</a:t>
            </a:r>
            <a:r>
              <a:rPr sz="180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ANSI</a:t>
            </a:r>
            <a:r>
              <a:rPr sz="18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sz="1800" b="1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AWS</a:t>
            </a:r>
            <a:r>
              <a:rPr sz="18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(AWS</a:t>
            </a:r>
            <a:r>
              <a:rPr sz="18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D1.1)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(American</a:t>
            </a:r>
            <a:r>
              <a:rPr sz="18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National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Standart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Institute/</a:t>
            </a:r>
            <a:r>
              <a:rPr sz="18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American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Welding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Society)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i="1" dirty="0">
                <a:solidFill>
                  <a:srgbClr val="FFFFFF"/>
                </a:solidFill>
                <a:latin typeface="Arial"/>
                <a:cs typeface="Arial"/>
              </a:rPr>
              <a:t>Výpočtové</a:t>
            </a:r>
            <a:r>
              <a:rPr sz="1800" b="1" i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FFFFFF"/>
                </a:solidFill>
                <a:latin typeface="Arial"/>
                <a:cs typeface="Arial"/>
              </a:rPr>
              <a:t>metody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SzPct val="94444"/>
              <a:buAutoNum type="arabicPeriod"/>
              <a:tabLst>
                <a:tab pos="204470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Hardness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Method</a:t>
            </a:r>
            <a:r>
              <a:rPr sz="1800" spc="4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(HM)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výpočet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optimálního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tepelného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příkonu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svařování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eliminaci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studeného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praskání.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FFFF"/>
              </a:buClr>
              <a:buFont typeface="Arial"/>
              <a:buAutoNum type="arabicPeriod"/>
            </a:pPr>
            <a:endParaRPr sz="1850">
              <a:latin typeface="Arial"/>
              <a:cs typeface="Arial"/>
            </a:endParaRPr>
          </a:p>
          <a:p>
            <a:pPr marL="203835" indent="-191770">
              <a:lnSpc>
                <a:spcPct val="100000"/>
              </a:lnSpc>
              <a:buSzPct val="94444"/>
              <a:buAutoNum type="arabicPeriod"/>
              <a:tabLst>
                <a:tab pos="204470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Hydrogen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Control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Method</a:t>
            </a:r>
            <a:r>
              <a:rPr sz="1800" spc="4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(HCM)</a:t>
            </a:r>
            <a:endParaRPr sz="1800">
              <a:latin typeface="Arial"/>
              <a:cs typeface="Arial"/>
            </a:endParaRPr>
          </a:p>
          <a:p>
            <a:pPr marL="74930" marR="3829050">
              <a:lnSpc>
                <a:spcPct val="100000"/>
              </a:lnSpc>
              <a:tabLst>
                <a:tab pos="1382395" algn="l"/>
              </a:tabLst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výpočet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předehřevu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dle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chemického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složení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ZM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	a</a:t>
            </a:r>
            <a:r>
              <a:rPr sz="18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obsahu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difusního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vodíku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ve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svaru.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74839" y="4635245"/>
            <a:ext cx="9144000" cy="2117980"/>
            <a:chOff x="774839" y="4635245"/>
            <a:chExt cx="9144000" cy="257175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75973" y="4635245"/>
              <a:ext cx="4438650" cy="85725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256923" y="4635258"/>
              <a:ext cx="4476750" cy="857250"/>
            </a:xfrm>
            <a:custGeom>
              <a:avLst/>
              <a:gdLst/>
              <a:ahLst/>
              <a:cxnLst/>
              <a:rect l="l" t="t" r="r" b="b"/>
              <a:pathLst>
                <a:path w="447675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476750" h="857250">
                  <a:moveTo>
                    <a:pt x="4476750" y="0"/>
                  </a:moveTo>
                  <a:lnTo>
                    <a:pt x="4457700" y="0"/>
                  </a:lnTo>
                  <a:lnTo>
                    <a:pt x="4457700" y="857250"/>
                  </a:lnTo>
                  <a:lnTo>
                    <a:pt x="4476750" y="857250"/>
                  </a:lnTo>
                  <a:lnTo>
                    <a:pt x="447675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74839" y="5491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75973" y="5492495"/>
              <a:ext cx="4438650" cy="85725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256923" y="5492508"/>
              <a:ext cx="4476750" cy="857250"/>
            </a:xfrm>
            <a:custGeom>
              <a:avLst/>
              <a:gdLst/>
              <a:ahLst/>
              <a:cxnLst/>
              <a:rect l="l" t="t" r="r" b="b"/>
              <a:pathLst>
                <a:path w="447675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476750" h="857250">
                  <a:moveTo>
                    <a:pt x="4476750" y="0"/>
                  </a:moveTo>
                  <a:lnTo>
                    <a:pt x="4457700" y="0"/>
                  </a:lnTo>
                  <a:lnTo>
                    <a:pt x="4457700" y="857250"/>
                  </a:lnTo>
                  <a:lnTo>
                    <a:pt x="4476750" y="857250"/>
                  </a:lnTo>
                  <a:lnTo>
                    <a:pt x="447675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74839" y="6348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75973" y="6349745"/>
              <a:ext cx="4438650" cy="56083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256923" y="6349745"/>
              <a:ext cx="4476750" cy="580390"/>
            </a:xfrm>
            <a:custGeom>
              <a:avLst/>
              <a:gdLst/>
              <a:ahLst/>
              <a:cxnLst/>
              <a:rect l="l" t="t" r="r" b="b"/>
              <a:pathLst>
                <a:path w="4476750" h="580390">
                  <a:moveTo>
                    <a:pt x="19050" y="560832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575310"/>
                  </a:lnTo>
                  <a:lnTo>
                    <a:pt x="3810" y="579882"/>
                  </a:lnTo>
                  <a:lnTo>
                    <a:pt x="9144" y="579882"/>
                  </a:lnTo>
                  <a:lnTo>
                    <a:pt x="9144" y="560832"/>
                  </a:lnTo>
                  <a:lnTo>
                    <a:pt x="19050" y="560832"/>
                  </a:lnTo>
                  <a:close/>
                </a:path>
                <a:path w="4476750" h="580390">
                  <a:moveTo>
                    <a:pt x="4466844" y="560832"/>
                  </a:moveTo>
                  <a:lnTo>
                    <a:pt x="9144" y="560832"/>
                  </a:lnTo>
                  <a:lnTo>
                    <a:pt x="19050" y="569976"/>
                  </a:lnTo>
                  <a:lnTo>
                    <a:pt x="19050" y="579882"/>
                  </a:lnTo>
                  <a:lnTo>
                    <a:pt x="4457700" y="579882"/>
                  </a:lnTo>
                  <a:lnTo>
                    <a:pt x="4457700" y="569976"/>
                  </a:lnTo>
                  <a:lnTo>
                    <a:pt x="4466844" y="560832"/>
                  </a:lnTo>
                  <a:close/>
                </a:path>
                <a:path w="4476750" h="580390">
                  <a:moveTo>
                    <a:pt x="19050" y="579882"/>
                  </a:moveTo>
                  <a:lnTo>
                    <a:pt x="19050" y="569976"/>
                  </a:lnTo>
                  <a:lnTo>
                    <a:pt x="9144" y="560832"/>
                  </a:lnTo>
                  <a:lnTo>
                    <a:pt x="9144" y="579882"/>
                  </a:lnTo>
                  <a:lnTo>
                    <a:pt x="19050" y="579882"/>
                  </a:lnTo>
                  <a:close/>
                </a:path>
                <a:path w="4476750" h="580390">
                  <a:moveTo>
                    <a:pt x="4476750" y="575310"/>
                  </a:moveTo>
                  <a:lnTo>
                    <a:pt x="4476750" y="0"/>
                  </a:lnTo>
                  <a:lnTo>
                    <a:pt x="4457700" y="0"/>
                  </a:lnTo>
                  <a:lnTo>
                    <a:pt x="4457700" y="560832"/>
                  </a:lnTo>
                  <a:lnTo>
                    <a:pt x="4466844" y="560832"/>
                  </a:lnTo>
                  <a:lnTo>
                    <a:pt x="4466844" y="579882"/>
                  </a:lnTo>
                  <a:lnTo>
                    <a:pt x="4472178" y="579882"/>
                  </a:lnTo>
                  <a:lnTo>
                    <a:pt x="4476750" y="575310"/>
                  </a:lnTo>
                  <a:close/>
                </a:path>
                <a:path w="4476750" h="580390">
                  <a:moveTo>
                    <a:pt x="4466844" y="579882"/>
                  </a:moveTo>
                  <a:lnTo>
                    <a:pt x="4466844" y="560832"/>
                  </a:lnTo>
                  <a:lnTo>
                    <a:pt x="4457700" y="569976"/>
                  </a:lnTo>
                  <a:lnTo>
                    <a:pt x="4457700" y="579882"/>
                  </a:lnTo>
                  <a:lnTo>
                    <a:pt x="4466844" y="579882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TextovéPole 24">
            <a:extLst>
              <a:ext uri="{FF2B5EF4-FFF2-40B4-BE49-F238E27FC236}">
                <a16:creationId xmlns:a16="http://schemas.microsoft.com/office/drawing/2014/main" xmlns="" id="{EA811056-0A34-2702-2A35-B9F11C4B51C1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404558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Teplota</a:t>
            </a:r>
            <a:r>
              <a:rPr spc="-170" dirty="0"/>
              <a:t> </a:t>
            </a:r>
            <a:r>
              <a:rPr spc="-10" dirty="0"/>
              <a:t>předehřevu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04677" y="331723"/>
            <a:ext cx="8985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Arial"/>
                <a:cs typeface="Arial"/>
              </a:rPr>
              <a:t>Tab.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</a:t>
            </a:r>
            <a:r>
              <a:rPr sz="1200" spc="30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Index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74839" y="1206246"/>
            <a:ext cx="9144000" cy="2571750"/>
            <a:chOff x="774839" y="1206246"/>
            <a:chExt cx="9144000" cy="2571750"/>
          </a:xfrm>
        </p:grpSpPr>
        <p:sp>
          <p:nvSpPr>
            <p:cNvPr id="6" name="object 6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74839" y="2062746"/>
              <a:ext cx="9144000" cy="1715770"/>
            </a:xfrm>
            <a:custGeom>
              <a:avLst/>
              <a:gdLst/>
              <a:ahLst/>
              <a:cxnLst/>
              <a:rect l="l" t="t" r="r" b="b"/>
              <a:pathLst>
                <a:path w="9144000" h="1715770">
                  <a:moveTo>
                    <a:pt x="914400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0" y="858012"/>
                  </a:lnTo>
                  <a:lnTo>
                    <a:pt x="0" y="1715262"/>
                  </a:lnTo>
                  <a:lnTo>
                    <a:pt x="9144000" y="1715262"/>
                  </a:lnTo>
                  <a:lnTo>
                    <a:pt x="9144000" y="858012"/>
                  </a:lnTo>
                  <a:lnTo>
                    <a:pt x="9144000" y="8572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77423" y="1515110"/>
            <a:ext cx="8410575" cy="1518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Zona</a:t>
            </a:r>
            <a:r>
              <a:rPr sz="14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této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oblasti</a:t>
            </a:r>
            <a:r>
              <a:rPr sz="14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je</a:t>
            </a:r>
            <a:r>
              <a:rPr sz="14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vznik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studeného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praskání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nepravděpodobný.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Pouze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140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případě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vysokého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obsahu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difusního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vodíku</a:t>
            </a:r>
            <a:r>
              <a:rPr sz="14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nebo</a:t>
            </a:r>
            <a:r>
              <a:rPr sz="14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vysoké</a:t>
            </a:r>
            <a:r>
              <a:rPr sz="14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úrovně</a:t>
            </a:r>
            <a:r>
              <a:rPr sz="14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zbytkového</a:t>
            </a:r>
            <a:r>
              <a:rPr sz="14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napětí,</a:t>
            </a:r>
            <a:r>
              <a:rPr sz="14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teplota</a:t>
            </a:r>
            <a:r>
              <a:rPr sz="14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předehřevu</a:t>
            </a:r>
            <a:r>
              <a:rPr sz="14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stanoví</a:t>
            </a:r>
            <a:r>
              <a:rPr sz="14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metodou</a:t>
            </a:r>
            <a:r>
              <a:rPr sz="14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Arial"/>
                <a:cs typeface="Arial"/>
              </a:rPr>
              <a:t>HCM.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Zona</a:t>
            </a:r>
            <a:r>
              <a:rPr sz="14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II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Nebezpečí</a:t>
            </a:r>
            <a:r>
              <a:rPr sz="1400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vzniku</a:t>
            </a:r>
            <a:r>
              <a:rPr sz="1400" spc="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studených</a:t>
            </a:r>
            <a:r>
              <a:rPr sz="1400" spc="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trhlin</a:t>
            </a:r>
            <a:r>
              <a:rPr sz="1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lze</a:t>
            </a:r>
            <a:r>
              <a:rPr sz="1400" spc="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eliminovat</a:t>
            </a:r>
            <a:r>
              <a:rPr sz="1400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stanovením</a:t>
            </a:r>
            <a:r>
              <a:rPr sz="1400" spc="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minimálního</a:t>
            </a:r>
            <a:r>
              <a:rPr sz="1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tepelného</a:t>
            </a:r>
            <a:r>
              <a:rPr sz="1400" spc="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příkonu</a:t>
            </a:r>
            <a:r>
              <a:rPr sz="14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svařování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metodou</a:t>
            </a:r>
            <a:r>
              <a:rPr sz="14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HM.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17778" y="3435341"/>
            <a:ext cx="146939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400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technologických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74839" y="3777234"/>
            <a:ext cx="9144000" cy="858519"/>
          </a:xfrm>
          <a:custGeom>
            <a:avLst/>
            <a:gdLst/>
            <a:ahLst/>
            <a:cxnLst/>
            <a:rect l="l" t="t" r="r" b="b"/>
            <a:pathLst>
              <a:path w="9144000" h="858520">
                <a:moveTo>
                  <a:pt x="9144000" y="858012"/>
                </a:moveTo>
                <a:lnTo>
                  <a:pt x="9144000" y="0"/>
                </a:lnTo>
                <a:lnTo>
                  <a:pt x="0" y="0"/>
                </a:lnTo>
                <a:lnTo>
                  <a:pt x="0" y="858012"/>
                </a:lnTo>
                <a:lnTo>
                  <a:pt x="9144000" y="858012"/>
                </a:lnTo>
                <a:close/>
              </a:path>
            </a:pathLst>
          </a:custGeom>
          <a:solidFill>
            <a:srgbClr val="254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77415" y="3221984"/>
            <a:ext cx="6798309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Zona</a:t>
            </a:r>
            <a:r>
              <a:rPr sz="14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III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Pokud</a:t>
            </a:r>
            <a:r>
              <a:rPr sz="1400" spc="2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je</a:t>
            </a:r>
            <a:r>
              <a:rPr sz="1400" spc="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úroveň</a:t>
            </a:r>
            <a:r>
              <a:rPr sz="1400" spc="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tepelného</a:t>
            </a:r>
            <a:r>
              <a:rPr sz="1400" spc="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příkonu</a:t>
            </a:r>
            <a:r>
              <a:rPr sz="1400" spc="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příliš</a:t>
            </a:r>
            <a:r>
              <a:rPr sz="1400" spc="2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vysoká</a:t>
            </a:r>
            <a:r>
              <a:rPr sz="1400" spc="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400" spc="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hrozí</a:t>
            </a:r>
            <a:r>
              <a:rPr sz="1400" spc="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degradace</a:t>
            </a:r>
            <a:r>
              <a:rPr sz="1400" spc="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mechanických</a:t>
            </a:r>
            <a:endParaRPr sz="1400">
              <a:latin typeface="Arial"/>
              <a:cs typeface="Arial"/>
            </a:endParaRPr>
          </a:p>
          <a:p>
            <a:pPr marL="1188085">
              <a:lnSpc>
                <a:spcPct val="100000"/>
              </a:lnSpc>
              <a:tabLst>
                <a:tab pos="4131945" algn="l"/>
              </a:tabLst>
            </a:pP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74839" y="3830573"/>
            <a:ext cx="9144000" cy="1662430"/>
            <a:chOff x="774839" y="3830573"/>
            <a:chExt cx="9144000" cy="166243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92225" y="3849623"/>
              <a:ext cx="2195322" cy="78562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273162" y="3830573"/>
              <a:ext cx="2233930" cy="805180"/>
            </a:xfrm>
            <a:custGeom>
              <a:avLst/>
              <a:gdLst/>
              <a:ahLst/>
              <a:cxnLst/>
              <a:rect l="l" t="t" r="r" b="b"/>
              <a:pathLst>
                <a:path w="2233929" h="805179">
                  <a:moveTo>
                    <a:pt x="2233422" y="804672"/>
                  </a:moveTo>
                  <a:lnTo>
                    <a:pt x="2233422" y="4572"/>
                  </a:lnTo>
                  <a:lnTo>
                    <a:pt x="2228850" y="0"/>
                  </a:lnTo>
                  <a:lnTo>
                    <a:pt x="3809" y="0"/>
                  </a:lnTo>
                  <a:lnTo>
                    <a:pt x="0" y="4572"/>
                  </a:lnTo>
                  <a:lnTo>
                    <a:pt x="0" y="804672"/>
                  </a:lnTo>
                  <a:lnTo>
                    <a:pt x="9144" y="804672"/>
                  </a:lnTo>
                  <a:lnTo>
                    <a:pt x="9144" y="19050"/>
                  </a:lnTo>
                  <a:lnTo>
                    <a:pt x="19050" y="9906"/>
                  </a:lnTo>
                  <a:lnTo>
                    <a:pt x="19050" y="19050"/>
                  </a:lnTo>
                  <a:lnTo>
                    <a:pt x="2214372" y="19050"/>
                  </a:lnTo>
                  <a:lnTo>
                    <a:pt x="2214372" y="9906"/>
                  </a:lnTo>
                  <a:lnTo>
                    <a:pt x="2223516" y="19050"/>
                  </a:lnTo>
                  <a:lnTo>
                    <a:pt x="2223516" y="804672"/>
                  </a:lnTo>
                  <a:lnTo>
                    <a:pt x="2233422" y="804672"/>
                  </a:lnTo>
                  <a:close/>
                </a:path>
                <a:path w="2233929" h="805179">
                  <a:moveTo>
                    <a:pt x="19050" y="19050"/>
                  </a:moveTo>
                  <a:lnTo>
                    <a:pt x="19050" y="9906"/>
                  </a:lnTo>
                  <a:lnTo>
                    <a:pt x="9144" y="19050"/>
                  </a:lnTo>
                  <a:lnTo>
                    <a:pt x="19050" y="19050"/>
                  </a:lnTo>
                  <a:close/>
                </a:path>
                <a:path w="2233929" h="805179">
                  <a:moveTo>
                    <a:pt x="19050" y="804672"/>
                  </a:moveTo>
                  <a:lnTo>
                    <a:pt x="19050" y="19050"/>
                  </a:lnTo>
                  <a:lnTo>
                    <a:pt x="9144" y="19050"/>
                  </a:lnTo>
                  <a:lnTo>
                    <a:pt x="9144" y="804672"/>
                  </a:lnTo>
                  <a:lnTo>
                    <a:pt x="19050" y="804672"/>
                  </a:lnTo>
                  <a:close/>
                </a:path>
                <a:path w="2233929" h="805179">
                  <a:moveTo>
                    <a:pt x="2223516" y="19050"/>
                  </a:moveTo>
                  <a:lnTo>
                    <a:pt x="2214372" y="9906"/>
                  </a:lnTo>
                  <a:lnTo>
                    <a:pt x="2214372" y="19050"/>
                  </a:lnTo>
                  <a:lnTo>
                    <a:pt x="2223516" y="19050"/>
                  </a:lnTo>
                  <a:close/>
                </a:path>
                <a:path w="2233929" h="805179">
                  <a:moveTo>
                    <a:pt x="2223516" y="804672"/>
                  </a:moveTo>
                  <a:lnTo>
                    <a:pt x="2223516" y="19050"/>
                  </a:lnTo>
                  <a:lnTo>
                    <a:pt x="2214372" y="19050"/>
                  </a:lnTo>
                  <a:lnTo>
                    <a:pt x="2214372" y="804672"/>
                  </a:lnTo>
                  <a:lnTo>
                    <a:pt x="2223516" y="804672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74839" y="46344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98689" y="4786134"/>
              <a:ext cx="6049010" cy="706755"/>
            </a:xfrm>
            <a:custGeom>
              <a:avLst/>
              <a:gdLst/>
              <a:ahLst/>
              <a:cxnLst/>
              <a:rect l="l" t="t" r="r" b="b"/>
              <a:pathLst>
                <a:path w="6049009" h="706754">
                  <a:moveTo>
                    <a:pt x="6048743" y="0"/>
                  </a:moveTo>
                  <a:lnTo>
                    <a:pt x="1008126" y="0"/>
                  </a:lnTo>
                  <a:lnTo>
                    <a:pt x="0" y="0"/>
                  </a:lnTo>
                  <a:lnTo>
                    <a:pt x="0" y="706374"/>
                  </a:lnTo>
                  <a:lnTo>
                    <a:pt x="1008126" y="706374"/>
                  </a:lnTo>
                  <a:lnTo>
                    <a:pt x="1008126" y="556260"/>
                  </a:lnTo>
                  <a:lnTo>
                    <a:pt x="6048743" y="556260"/>
                  </a:lnTo>
                  <a:lnTo>
                    <a:pt x="604874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106815" y="5342381"/>
              <a:ext cx="5040630" cy="150495"/>
            </a:xfrm>
            <a:custGeom>
              <a:avLst/>
              <a:gdLst/>
              <a:ahLst/>
              <a:cxnLst/>
              <a:rect l="l" t="t" r="r" b="b"/>
              <a:pathLst>
                <a:path w="5040630" h="150495">
                  <a:moveTo>
                    <a:pt x="5040629" y="150113"/>
                  </a:moveTo>
                  <a:lnTo>
                    <a:pt x="5040629" y="0"/>
                  </a:lnTo>
                  <a:lnTo>
                    <a:pt x="0" y="0"/>
                  </a:lnTo>
                  <a:lnTo>
                    <a:pt x="0" y="150114"/>
                  </a:lnTo>
                  <a:lnTo>
                    <a:pt x="5040629" y="1501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92593" y="4780038"/>
              <a:ext cx="6061075" cy="712470"/>
            </a:xfrm>
            <a:custGeom>
              <a:avLst/>
              <a:gdLst/>
              <a:ahLst/>
              <a:cxnLst/>
              <a:rect l="l" t="t" r="r" b="b"/>
              <a:pathLst>
                <a:path w="6061075" h="712470">
                  <a:moveTo>
                    <a:pt x="6060948" y="0"/>
                  </a:moveTo>
                  <a:lnTo>
                    <a:pt x="6048743" y="0"/>
                  </a:lnTo>
                  <a:lnTo>
                    <a:pt x="6048743" y="12954"/>
                  </a:lnTo>
                  <a:lnTo>
                    <a:pt x="6048743" y="278130"/>
                  </a:lnTo>
                  <a:lnTo>
                    <a:pt x="6048743" y="290322"/>
                  </a:lnTo>
                  <a:lnTo>
                    <a:pt x="6048743" y="555498"/>
                  </a:lnTo>
                  <a:lnTo>
                    <a:pt x="5052809" y="555498"/>
                  </a:lnTo>
                  <a:lnTo>
                    <a:pt x="1021080" y="555498"/>
                  </a:lnTo>
                  <a:lnTo>
                    <a:pt x="1021080" y="290322"/>
                  </a:lnTo>
                  <a:lnTo>
                    <a:pt x="6048743" y="290322"/>
                  </a:lnTo>
                  <a:lnTo>
                    <a:pt x="6048743" y="278130"/>
                  </a:lnTo>
                  <a:lnTo>
                    <a:pt x="1021080" y="278130"/>
                  </a:lnTo>
                  <a:lnTo>
                    <a:pt x="1021080" y="12954"/>
                  </a:lnTo>
                  <a:lnTo>
                    <a:pt x="6048743" y="12954"/>
                  </a:lnTo>
                  <a:lnTo>
                    <a:pt x="6048743" y="0"/>
                  </a:lnTo>
                  <a:lnTo>
                    <a:pt x="1021080" y="0"/>
                  </a:lnTo>
                  <a:lnTo>
                    <a:pt x="1008126" y="0"/>
                  </a:lnTo>
                  <a:lnTo>
                    <a:pt x="12954" y="0"/>
                  </a:lnTo>
                  <a:lnTo>
                    <a:pt x="0" y="0"/>
                  </a:lnTo>
                  <a:lnTo>
                    <a:pt x="0" y="12954"/>
                  </a:lnTo>
                  <a:lnTo>
                    <a:pt x="0" y="712470"/>
                  </a:lnTo>
                  <a:lnTo>
                    <a:pt x="12954" y="712470"/>
                  </a:lnTo>
                  <a:lnTo>
                    <a:pt x="12954" y="12954"/>
                  </a:lnTo>
                  <a:lnTo>
                    <a:pt x="1008126" y="12954"/>
                  </a:lnTo>
                  <a:lnTo>
                    <a:pt x="1008126" y="712470"/>
                  </a:lnTo>
                  <a:lnTo>
                    <a:pt x="1021080" y="712470"/>
                  </a:lnTo>
                  <a:lnTo>
                    <a:pt x="1021080" y="568452"/>
                  </a:lnTo>
                  <a:lnTo>
                    <a:pt x="2016252" y="568452"/>
                  </a:lnTo>
                  <a:lnTo>
                    <a:pt x="2016252" y="712470"/>
                  </a:lnTo>
                  <a:lnTo>
                    <a:pt x="2029206" y="712470"/>
                  </a:lnTo>
                  <a:lnTo>
                    <a:pt x="2029206" y="568452"/>
                  </a:lnTo>
                  <a:lnTo>
                    <a:pt x="3024378" y="568452"/>
                  </a:lnTo>
                  <a:lnTo>
                    <a:pt x="3024378" y="712470"/>
                  </a:lnTo>
                  <a:lnTo>
                    <a:pt x="3037332" y="712470"/>
                  </a:lnTo>
                  <a:lnTo>
                    <a:pt x="3037332" y="568452"/>
                  </a:lnTo>
                  <a:lnTo>
                    <a:pt x="4032504" y="568452"/>
                  </a:lnTo>
                  <a:lnTo>
                    <a:pt x="4032504" y="712470"/>
                  </a:lnTo>
                  <a:lnTo>
                    <a:pt x="4044683" y="712470"/>
                  </a:lnTo>
                  <a:lnTo>
                    <a:pt x="4044683" y="568452"/>
                  </a:lnTo>
                  <a:lnTo>
                    <a:pt x="5040630" y="568452"/>
                  </a:lnTo>
                  <a:lnTo>
                    <a:pt x="5040630" y="712470"/>
                  </a:lnTo>
                  <a:lnTo>
                    <a:pt x="5052809" y="712470"/>
                  </a:lnTo>
                  <a:lnTo>
                    <a:pt x="5052809" y="568452"/>
                  </a:lnTo>
                  <a:lnTo>
                    <a:pt x="6048743" y="568452"/>
                  </a:lnTo>
                  <a:lnTo>
                    <a:pt x="6048743" y="712470"/>
                  </a:lnTo>
                  <a:lnTo>
                    <a:pt x="6060935" y="712470"/>
                  </a:lnTo>
                  <a:lnTo>
                    <a:pt x="6060935" y="568452"/>
                  </a:lnTo>
                  <a:lnTo>
                    <a:pt x="6060948" y="555498"/>
                  </a:lnTo>
                  <a:lnTo>
                    <a:pt x="6060935" y="290322"/>
                  </a:lnTo>
                  <a:lnTo>
                    <a:pt x="6060948" y="278130"/>
                  </a:lnTo>
                  <a:lnTo>
                    <a:pt x="6060935" y="12954"/>
                  </a:lnTo>
                  <a:lnTo>
                    <a:pt x="60609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205617" y="5140705"/>
            <a:ext cx="8255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imes New Roman"/>
                <a:cs typeface="Times New Roman"/>
              </a:rPr>
              <a:t>Úrove</a:t>
            </a:r>
            <a:endParaRPr sz="1200">
              <a:latin typeface="Times New Roman"/>
              <a:cs typeface="Times New Roman"/>
            </a:endParaRPr>
          </a:p>
          <a:p>
            <a:pPr marR="34925" algn="r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ň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obsahu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Hd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58673" y="4815332"/>
            <a:ext cx="25863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Index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náchylnosti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vodíkovému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praskání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774839" y="4635246"/>
            <a:ext cx="9144000" cy="1714500"/>
            <a:chOff x="774839" y="4635246"/>
            <a:chExt cx="9144000" cy="1714500"/>
          </a:xfrm>
        </p:grpSpPr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92225" y="4635246"/>
              <a:ext cx="2195322" cy="85725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273163" y="4635258"/>
              <a:ext cx="2233930" cy="857250"/>
            </a:xfrm>
            <a:custGeom>
              <a:avLst/>
              <a:gdLst/>
              <a:ahLst/>
              <a:cxnLst/>
              <a:rect l="l" t="t" r="r" b="b"/>
              <a:pathLst>
                <a:path w="2233929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233929" h="857250">
                  <a:moveTo>
                    <a:pt x="2233422" y="0"/>
                  </a:moveTo>
                  <a:lnTo>
                    <a:pt x="2214372" y="0"/>
                  </a:lnTo>
                  <a:lnTo>
                    <a:pt x="2214372" y="857250"/>
                  </a:lnTo>
                  <a:lnTo>
                    <a:pt x="2233422" y="857250"/>
                  </a:lnTo>
                  <a:lnTo>
                    <a:pt x="2233422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4839" y="5491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98689" y="5491734"/>
              <a:ext cx="1008380" cy="406400"/>
            </a:xfrm>
            <a:custGeom>
              <a:avLst/>
              <a:gdLst/>
              <a:ahLst/>
              <a:cxnLst/>
              <a:rect l="l" t="t" r="r" b="b"/>
              <a:pathLst>
                <a:path w="1008380" h="406400">
                  <a:moveTo>
                    <a:pt x="1008126" y="406146"/>
                  </a:moveTo>
                  <a:lnTo>
                    <a:pt x="1008126" y="0"/>
                  </a:lnTo>
                  <a:lnTo>
                    <a:pt x="0" y="0"/>
                  </a:lnTo>
                  <a:lnTo>
                    <a:pt x="0" y="406146"/>
                  </a:lnTo>
                  <a:lnTo>
                    <a:pt x="1008126" y="406146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106815" y="5491734"/>
              <a:ext cx="5040630" cy="406400"/>
            </a:xfrm>
            <a:custGeom>
              <a:avLst/>
              <a:gdLst/>
              <a:ahLst/>
              <a:cxnLst/>
              <a:rect l="l" t="t" r="r" b="b"/>
              <a:pathLst>
                <a:path w="5040630" h="406400">
                  <a:moveTo>
                    <a:pt x="5040629" y="406146"/>
                  </a:moveTo>
                  <a:lnTo>
                    <a:pt x="5040629" y="0"/>
                  </a:lnTo>
                  <a:lnTo>
                    <a:pt x="0" y="0"/>
                  </a:lnTo>
                  <a:lnTo>
                    <a:pt x="0" y="406146"/>
                  </a:lnTo>
                  <a:lnTo>
                    <a:pt x="5040629" y="4061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98689" y="5897880"/>
              <a:ext cx="1008380" cy="277495"/>
            </a:xfrm>
            <a:custGeom>
              <a:avLst/>
              <a:gdLst/>
              <a:ahLst/>
              <a:cxnLst/>
              <a:rect l="l" t="t" r="r" b="b"/>
              <a:pathLst>
                <a:path w="1008380" h="277495">
                  <a:moveTo>
                    <a:pt x="1008126" y="277367"/>
                  </a:moveTo>
                  <a:lnTo>
                    <a:pt x="1008126" y="0"/>
                  </a:lnTo>
                  <a:lnTo>
                    <a:pt x="0" y="0"/>
                  </a:lnTo>
                  <a:lnTo>
                    <a:pt x="0" y="277367"/>
                  </a:lnTo>
                  <a:lnTo>
                    <a:pt x="1008126" y="277367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106815" y="5897880"/>
              <a:ext cx="5040630" cy="277495"/>
            </a:xfrm>
            <a:custGeom>
              <a:avLst/>
              <a:gdLst/>
              <a:ahLst/>
              <a:cxnLst/>
              <a:rect l="l" t="t" r="r" b="b"/>
              <a:pathLst>
                <a:path w="5040630" h="277495">
                  <a:moveTo>
                    <a:pt x="5040629" y="277367"/>
                  </a:moveTo>
                  <a:lnTo>
                    <a:pt x="5040629" y="0"/>
                  </a:lnTo>
                  <a:lnTo>
                    <a:pt x="0" y="0"/>
                  </a:lnTo>
                  <a:lnTo>
                    <a:pt x="0" y="277368"/>
                  </a:lnTo>
                  <a:lnTo>
                    <a:pt x="5040629" y="2773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098689" y="6175248"/>
              <a:ext cx="1008380" cy="174625"/>
            </a:xfrm>
            <a:custGeom>
              <a:avLst/>
              <a:gdLst/>
              <a:ahLst/>
              <a:cxnLst/>
              <a:rect l="l" t="t" r="r" b="b"/>
              <a:pathLst>
                <a:path w="1008380" h="174625">
                  <a:moveTo>
                    <a:pt x="1008126" y="174498"/>
                  </a:moveTo>
                  <a:lnTo>
                    <a:pt x="1008126" y="0"/>
                  </a:lnTo>
                  <a:lnTo>
                    <a:pt x="0" y="0"/>
                  </a:lnTo>
                  <a:lnTo>
                    <a:pt x="0" y="174498"/>
                  </a:lnTo>
                  <a:lnTo>
                    <a:pt x="1008126" y="174498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106815" y="6175248"/>
              <a:ext cx="5040630" cy="174625"/>
            </a:xfrm>
            <a:custGeom>
              <a:avLst/>
              <a:gdLst/>
              <a:ahLst/>
              <a:cxnLst/>
              <a:rect l="l" t="t" r="r" b="b"/>
              <a:pathLst>
                <a:path w="5040630" h="174625">
                  <a:moveTo>
                    <a:pt x="5040629" y="174498"/>
                  </a:moveTo>
                  <a:lnTo>
                    <a:pt x="5040629" y="0"/>
                  </a:lnTo>
                  <a:lnTo>
                    <a:pt x="0" y="0"/>
                  </a:lnTo>
                  <a:lnTo>
                    <a:pt x="0" y="174498"/>
                  </a:lnTo>
                  <a:lnTo>
                    <a:pt x="5040629" y="1744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092593" y="5491746"/>
              <a:ext cx="6061075" cy="858519"/>
            </a:xfrm>
            <a:custGeom>
              <a:avLst/>
              <a:gdLst/>
              <a:ahLst/>
              <a:cxnLst/>
              <a:rect l="l" t="t" r="r" b="b"/>
              <a:pathLst>
                <a:path w="6061075" h="858520">
                  <a:moveTo>
                    <a:pt x="6060948" y="399288"/>
                  </a:moveTo>
                  <a:lnTo>
                    <a:pt x="6060935" y="0"/>
                  </a:lnTo>
                  <a:lnTo>
                    <a:pt x="6048743" y="0"/>
                  </a:lnTo>
                  <a:lnTo>
                    <a:pt x="6048743" y="399288"/>
                  </a:lnTo>
                  <a:lnTo>
                    <a:pt x="6048743" y="412242"/>
                  </a:lnTo>
                  <a:lnTo>
                    <a:pt x="6048743" y="677418"/>
                  </a:lnTo>
                  <a:lnTo>
                    <a:pt x="5052809" y="677418"/>
                  </a:lnTo>
                  <a:lnTo>
                    <a:pt x="5052809" y="412242"/>
                  </a:lnTo>
                  <a:lnTo>
                    <a:pt x="6048743" y="412242"/>
                  </a:lnTo>
                  <a:lnTo>
                    <a:pt x="6048743" y="399288"/>
                  </a:lnTo>
                  <a:lnTo>
                    <a:pt x="5052809" y="399288"/>
                  </a:lnTo>
                  <a:lnTo>
                    <a:pt x="5052809" y="0"/>
                  </a:lnTo>
                  <a:lnTo>
                    <a:pt x="5040630" y="0"/>
                  </a:lnTo>
                  <a:lnTo>
                    <a:pt x="5040630" y="399288"/>
                  </a:lnTo>
                  <a:lnTo>
                    <a:pt x="5040630" y="412242"/>
                  </a:lnTo>
                  <a:lnTo>
                    <a:pt x="5040630" y="677418"/>
                  </a:lnTo>
                  <a:lnTo>
                    <a:pt x="4044683" y="677418"/>
                  </a:lnTo>
                  <a:lnTo>
                    <a:pt x="4044683" y="412242"/>
                  </a:lnTo>
                  <a:lnTo>
                    <a:pt x="5040630" y="412242"/>
                  </a:lnTo>
                  <a:lnTo>
                    <a:pt x="5040630" y="399288"/>
                  </a:lnTo>
                  <a:lnTo>
                    <a:pt x="4044683" y="399288"/>
                  </a:lnTo>
                  <a:lnTo>
                    <a:pt x="4044683" y="0"/>
                  </a:lnTo>
                  <a:lnTo>
                    <a:pt x="4032504" y="0"/>
                  </a:lnTo>
                  <a:lnTo>
                    <a:pt x="4032504" y="399288"/>
                  </a:lnTo>
                  <a:lnTo>
                    <a:pt x="4032504" y="412242"/>
                  </a:lnTo>
                  <a:lnTo>
                    <a:pt x="4032504" y="677418"/>
                  </a:lnTo>
                  <a:lnTo>
                    <a:pt x="3037332" y="677418"/>
                  </a:lnTo>
                  <a:lnTo>
                    <a:pt x="3037332" y="412242"/>
                  </a:lnTo>
                  <a:lnTo>
                    <a:pt x="4032504" y="412242"/>
                  </a:lnTo>
                  <a:lnTo>
                    <a:pt x="4032504" y="399288"/>
                  </a:lnTo>
                  <a:lnTo>
                    <a:pt x="3037332" y="399288"/>
                  </a:lnTo>
                  <a:lnTo>
                    <a:pt x="3037332" y="0"/>
                  </a:lnTo>
                  <a:lnTo>
                    <a:pt x="3024378" y="0"/>
                  </a:lnTo>
                  <a:lnTo>
                    <a:pt x="3024378" y="399288"/>
                  </a:lnTo>
                  <a:lnTo>
                    <a:pt x="3024378" y="412242"/>
                  </a:lnTo>
                  <a:lnTo>
                    <a:pt x="3024378" y="677418"/>
                  </a:lnTo>
                  <a:lnTo>
                    <a:pt x="2029206" y="677418"/>
                  </a:lnTo>
                  <a:lnTo>
                    <a:pt x="2029206" y="412242"/>
                  </a:lnTo>
                  <a:lnTo>
                    <a:pt x="3024378" y="412242"/>
                  </a:lnTo>
                  <a:lnTo>
                    <a:pt x="3024378" y="399288"/>
                  </a:lnTo>
                  <a:lnTo>
                    <a:pt x="2029206" y="399288"/>
                  </a:lnTo>
                  <a:lnTo>
                    <a:pt x="2029206" y="0"/>
                  </a:lnTo>
                  <a:lnTo>
                    <a:pt x="2016252" y="0"/>
                  </a:lnTo>
                  <a:lnTo>
                    <a:pt x="2016252" y="399288"/>
                  </a:lnTo>
                  <a:lnTo>
                    <a:pt x="2016252" y="412242"/>
                  </a:lnTo>
                  <a:lnTo>
                    <a:pt x="2016252" y="677418"/>
                  </a:lnTo>
                  <a:lnTo>
                    <a:pt x="1021080" y="677418"/>
                  </a:lnTo>
                  <a:lnTo>
                    <a:pt x="1021080" y="412242"/>
                  </a:lnTo>
                  <a:lnTo>
                    <a:pt x="2016252" y="412242"/>
                  </a:lnTo>
                  <a:lnTo>
                    <a:pt x="2016252" y="399288"/>
                  </a:lnTo>
                  <a:lnTo>
                    <a:pt x="1021080" y="399288"/>
                  </a:lnTo>
                  <a:lnTo>
                    <a:pt x="1021080" y="0"/>
                  </a:lnTo>
                  <a:lnTo>
                    <a:pt x="1008126" y="0"/>
                  </a:lnTo>
                  <a:lnTo>
                    <a:pt x="1008126" y="399288"/>
                  </a:lnTo>
                  <a:lnTo>
                    <a:pt x="1008126" y="412242"/>
                  </a:lnTo>
                  <a:lnTo>
                    <a:pt x="1008126" y="677418"/>
                  </a:lnTo>
                  <a:lnTo>
                    <a:pt x="12954" y="677418"/>
                  </a:lnTo>
                  <a:lnTo>
                    <a:pt x="12954" y="412242"/>
                  </a:lnTo>
                  <a:lnTo>
                    <a:pt x="1008126" y="412242"/>
                  </a:lnTo>
                  <a:lnTo>
                    <a:pt x="1008126" y="399288"/>
                  </a:lnTo>
                  <a:lnTo>
                    <a:pt x="12954" y="399288"/>
                  </a:lnTo>
                  <a:lnTo>
                    <a:pt x="12954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12954" y="858012"/>
                  </a:lnTo>
                  <a:lnTo>
                    <a:pt x="12954" y="690372"/>
                  </a:lnTo>
                  <a:lnTo>
                    <a:pt x="1008126" y="690372"/>
                  </a:lnTo>
                  <a:lnTo>
                    <a:pt x="1008126" y="858012"/>
                  </a:lnTo>
                  <a:lnTo>
                    <a:pt x="1021080" y="858012"/>
                  </a:lnTo>
                  <a:lnTo>
                    <a:pt x="1021080" y="690372"/>
                  </a:lnTo>
                  <a:lnTo>
                    <a:pt x="2016252" y="690372"/>
                  </a:lnTo>
                  <a:lnTo>
                    <a:pt x="2016252" y="858012"/>
                  </a:lnTo>
                  <a:lnTo>
                    <a:pt x="2029206" y="858012"/>
                  </a:lnTo>
                  <a:lnTo>
                    <a:pt x="2029206" y="690372"/>
                  </a:lnTo>
                  <a:lnTo>
                    <a:pt x="3024378" y="690372"/>
                  </a:lnTo>
                  <a:lnTo>
                    <a:pt x="3024378" y="858012"/>
                  </a:lnTo>
                  <a:lnTo>
                    <a:pt x="3037332" y="858012"/>
                  </a:lnTo>
                  <a:lnTo>
                    <a:pt x="3037332" y="690372"/>
                  </a:lnTo>
                  <a:lnTo>
                    <a:pt x="4032504" y="690372"/>
                  </a:lnTo>
                  <a:lnTo>
                    <a:pt x="4032504" y="858012"/>
                  </a:lnTo>
                  <a:lnTo>
                    <a:pt x="4044683" y="858012"/>
                  </a:lnTo>
                  <a:lnTo>
                    <a:pt x="4044683" y="690372"/>
                  </a:lnTo>
                  <a:lnTo>
                    <a:pt x="5040630" y="690372"/>
                  </a:lnTo>
                  <a:lnTo>
                    <a:pt x="5040630" y="858012"/>
                  </a:lnTo>
                  <a:lnTo>
                    <a:pt x="5052809" y="858012"/>
                  </a:lnTo>
                  <a:lnTo>
                    <a:pt x="5052809" y="690372"/>
                  </a:lnTo>
                  <a:lnTo>
                    <a:pt x="6048743" y="690372"/>
                  </a:lnTo>
                  <a:lnTo>
                    <a:pt x="6048743" y="858012"/>
                  </a:lnTo>
                  <a:lnTo>
                    <a:pt x="6060935" y="858012"/>
                  </a:lnTo>
                  <a:lnTo>
                    <a:pt x="6060935" y="690372"/>
                  </a:lnTo>
                  <a:lnTo>
                    <a:pt x="6060948" y="677418"/>
                  </a:lnTo>
                  <a:lnTo>
                    <a:pt x="6060935" y="412242"/>
                  </a:lnTo>
                  <a:lnTo>
                    <a:pt x="6060948" y="3992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2628271" y="5510276"/>
            <a:ext cx="4159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&lt;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0,18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660157" y="5510276"/>
            <a:ext cx="4159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&lt;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0,38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722253" y="5927090"/>
            <a:ext cx="21145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Times New Roman"/>
                <a:cs typeface="Times New Roman"/>
              </a:rPr>
              <a:t>H1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768423" y="5927090"/>
            <a:ext cx="135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808485" y="5927090"/>
            <a:ext cx="118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722253" y="6204458"/>
            <a:ext cx="21145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Times New Roman"/>
                <a:cs typeface="Times New Roman"/>
              </a:rPr>
              <a:t>H2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772289" y="6204458"/>
            <a:ext cx="12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B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812413" y="6204458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F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774839" y="5023611"/>
            <a:ext cx="9144000" cy="1816863"/>
            <a:chOff x="774839" y="5492496"/>
            <a:chExt cx="9144000" cy="1714500"/>
          </a:xfrm>
        </p:grpSpPr>
        <p:pic>
          <p:nvPicPr>
            <p:cNvPr id="43" name="object 4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92225" y="5492496"/>
              <a:ext cx="2195322" cy="4952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7273162" y="5492496"/>
              <a:ext cx="2233930" cy="68580"/>
            </a:xfrm>
            <a:custGeom>
              <a:avLst/>
              <a:gdLst/>
              <a:ahLst/>
              <a:cxnLst/>
              <a:rect l="l" t="t" r="r" b="b"/>
              <a:pathLst>
                <a:path w="2233929" h="68579">
                  <a:moveTo>
                    <a:pt x="19050" y="49529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64007"/>
                  </a:lnTo>
                  <a:lnTo>
                    <a:pt x="3810" y="68579"/>
                  </a:lnTo>
                  <a:lnTo>
                    <a:pt x="9144" y="68579"/>
                  </a:lnTo>
                  <a:lnTo>
                    <a:pt x="9144" y="49529"/>
                  </a:lnTo>
                  <a:lnTo>
                    <a:pt x="19050" y="49529"/>
                  </a:lnTo>
                  <a:close/>
                </a:path>
                <a:path w="2233929" h="68579">
                  <a:moveTo>
                    <a:pt x="2223516" y="49529"/>
                  </a:moveTo>
                  <a:lnTo>
                    <a:pt x="9144" y="49529"/>
                  </a:lnTo>
                  <a:lnTo>
                    <a:pt x="19050" y="59435"/>
                  </a:lnTo>
                  <a:lnTo>
                    <a:pt x="19049" y="68579"/>
                  </a:lnTo>
                  <a:lnTo>
                    <a:pt x="2214372" y="68579"/>
                  </a:lnTo>
                  <a:lnTo>
                    <a:pt x="2214372" y="59435"/>
                  </a:lnTo>
                  <a:lnTo>
                    <a:pt x="2223516" y="49529"/>
                  </a:lnTo>
                  <a:close/>
                </a:path>
                <a:path w="2233929" h="68579">
                  <a:moveTo>
                    <a:pt x="19049" y="68579"/>
                  </a:moveTo>
                  <a:lnTo>
                    <a:pt x="19050" y="59435"/>
                  </a:lnTo>
                  <a:lnTo>
                    <a:pt x="9144" y="49529"/>
                  </a:lnTo>
                  <a:lnTo>
                    <a:pt x="9144" y="68579"/>
                  </a:lnTo>
                  <a:lnTo>
                    <a:pt x="19049" y="68579"/>
                  </a:lnTo>
                  <a:close/>
                </a:path>
                <a:path w="2233929" h="68579">
                  <a:moveTo>
                    <a:pt x="2233422" y="64007"/>
                  </a:moveTo>
                  <a:lnTo>
                    <a:pt x="2233422" y="0"/>
                  </a:lnTo>
                  <a:lnTo>
                    <a:pt x="2214372" y="0"/>
                  </a:lnTo>
                  <a:lnTo>
                    <a:pt x="2214372" y="49529"/>
                  </a:lnTo>
                  <a:lnTo>
                    <a:pt x="2223516" y="49529"/>
                  </a:lnTo>
                  <a:lnTo>
                    <a:pt x="2223516" y="68579"/>
                  </a:lnTo>
                  <a:lnTo>
                    <a:pt x="2228850" y="68579"/>
                  </a:lnTo>
                  <a:lnTo>
                    <a:pt x="2233422" y="64007"/>
                  </a:lnTo>
                  <a:close/>
                </a:path>
                <a:path w="2233929" h="68579">
                  <a:moveTo>
                    <a:pt x="2223516" y="68579"/>
                  </a:moveTo>
                  <a:lnTo>
                    <a:pt x="2223516" y="49529"/>
                  </a:lnTo>
                  <a:lnTo>
                    <a:pt x="2214372" y="59435"/>
                  </a:lnTo>
                  <a:lnTo>
                    <a:pt x="2214372" y="68579"/>
                  </a:lnTo>
                  <a:lnTo>
                    <a:pt x="2223516" y="68579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74839" y="63489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098689" y="6348984"/>
              <a:ext cx="1008380" cy="104775"/>
            </a:xfrm>
            <a:custGeom>
              <a:avLst/>
              <a:gdLst/>
              <a:ahLst/>
              <a:cxnLst/>
              <a:rect l="l" t="t" r="r" b="b"/>
              <a:pathLst>
                <a:path w="1008380" h="104775">
                  <a:moveTo>
                    <a:pt x="1008126" y="104392"/>
                  </a:moveTo>
                  <a:lnTo>
                    <a:pt x="1008126" y="0"/>
                  </a:lnTo>
                  <a:lnTo>
                    <a:pt x="0" y="0"/>
                  </a:lnTo>
                  <a:lnTo>
                    <a:pt x="0" y="104392"/>
                  </a:lnTo>
                  <a:lnTo>
                    <a:pt x="1008126" y="104392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106815" y="6348984"/>
              <a:ext cx="5040630" cy="104775"/>
            </a:xfrm>
            <a:custGeom>
              <a:avLst/>
              <a:gdLst/>
              <a:ahLst/>
              <a:cxnLst/>
              <a:rect l="l" t="t" r="r" b="b"/>
              <a:pathLst>
                <a:path w="5040630" h="104775">
                  <a:moveTo>
                    <a:pt x="5040629" y="104392"/>
                  </a:moveTo>
                  <a:lnTo>
                    <a:pt x="5040629" y="0"/>
                  </a:lnTo>
                  <a:lnTo>
                    <a:pt x="0" y="0"/>
                  </a:lnTo>
                  <a:lnTo>
                    <a:pt x="0" y="104392"/>
                  </a:lnTo>
                  <a:lnTo>
                    <a:pt x="5040629" y="1043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098689" y="6453378"/>
              <a:ext cx="1008380" cy="277495"/>
            </a:xfrm>
            <a:custGeom>
              <a:avLst/>
              <a:gdLst/>
              <a:ahLst/>
              <a:cxnLst/>
              <a:rect l="l" t="t" r="r" b="b"/>
              <a:pathLst>
                <a:path w="1008380" h="277495">
                  <a:moveTo>
                    <a:pt x="1008126" y="277368"/>
                  </a:moveTo>
                  <a:lnTo>
                    <a:pt x="1008126" y="0"/>
                  </a:lnTo>
                  <a:lnTo>
                    <a:pt x="0" y="0"/>
                  </a:lnTo>
                  <a:lnTo>
                    <a:pt x="0" y="277368"/>
                  </a:lnTo>
                  <a:lnTo>
                    <a:pt x="1008126" y="277368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106815" y="6453378"/>
              <a:ext cx="5040630" cy="277495"/>
            </a:xfrm>
            <a:custGeom>
              <a:avLst/>
              <a:gdLst/>
              <a:ahLst/>
              <a:cxnLst/>
              <a:rect l="l" t="t" r="r" b="b"/>
              <a:pathLst>
                <a:path w="5040630" h="277495">
                  <a:moveTo>
                    <a:pt x="5040629" y="277368"/>
                  </a:moveTo>
                  <a:lnTo>
                    <a:pt x="5040629" y="0"/>
                  </a:lnTo>
                  <a:lnTo>
                    <a:pt x="0" y="0"/>
                  </a:lnTo>
                  <a:lnTo>
                    <a:pt x="0" y="277368"/>
                  </a:lnTo>
                  <a:lnTo>
                    <a:pt x="5040629" y="2773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092593" y="6348996"/>
              <a:ext cx="6061075" cy="388620"/>
            </a:xfrm>
            <a:custGeom>
              <a:avLst/>
              <a:gdLst/>
              <a:ahLst/>
              <a:cxnLst/>
              <a:rect l="l" t="t" r="r" b="b"/>
              <a:pathLst>
                <a:path w="6061075" h="388620">
                  <a:moveTo>
                    <a:pt x="6060948" y="98298"/>
                  </a:moveTo>
                  <a:lnTo>
                    <a:pt x="6060935" y="0"/>
                  </a:lnTo>
                  <a:lnTo>
                    <a:pt x="6048743" y="0"/>
                  </a:lnTo>
                  <a:lnTo>
                    <a:pt x="6048743" y="98298"/>
                  </a:lnTo>
                  <a:lnTo>
                    <a:pt x="6048743" y="110477"/>
                  </a:lnTo>
                  <a:lnTo>
                    <a:pt x="6048743" y="375666"/>
                  </a:lnTo>
                  <a:lnTo>
                    <a:pt x="5052809" y="375666"/>
                  </a:lnTo>
                  <a:lnTo>
                    <a:pt x="5052809" y="110477"/>
                  </a:lnTo>
                  <a:lnTo>
                    <a:pt x="6048743" y="110477"/>
                  </a:lnTo>
                  <a:lnTo>
                    <a:pt x="6048743" y="98298"/>
                  </a:lnTo>
                  <a:lnTo>
                    <a:pt x="5052809" y="98298"/>
                  </a:lnTo>
                  <a:lnTo>
                    <a:pt x="5052809" y="0"/>
                  </a:lnTo>
                  <a:lnTo>
                    <a:pt x="5040630" y="0"/>
                  </a:lnTo>
                  <a:lnTo>
                    <a:pt x="5040630" y="98298"/>
                  </a:lnTo>
                  <a:lnTo>
                    <a:pt x="5040630" y="110477"/>
                  </a:lnTo>
                  <a:lnTo>
                    <a:pt x="5040630" y="375666"/>
                  </a:lnTo>
                  <a:lnTo>
                    <a:pt x="4044683" y="375666"/>
                  </a:lnTo>
                  <a:lnTo>
                    <a:pt x="4044683" y="110477"/>
                  </a:lnTo>
                  <a:lnTo>
                    <a:pt x="5040630" y="110477"/>
                  </a:lnTo>
                  <a:lnTo>
                    <a:pt x="5040630" y="98298"/>
                  </a:lnTo>
                  <a:lnTo>
                    <a:pt x="4044683" y="98298"/>
                  </a:lnTo>
                  <a:lnTo>
                    <a:pt x="4044683" y="0"/>
                  </a:lnTo>
                  <a:lnTo>
                    <a:pt x="4032504" y="0"/>
                  </a:lnTo>
                  <a:lnTo>
                    <a:pt x="4032504" y="98298"/>
                  </a:lnTo>
                  <a:lnTo>
                    <a:pt x="4032504" y="110477"/>
                  </a:lnTo>
                  <a:lnTo>
                    <a:pt x="4032504" y="375666"/>
                  </a:lnTo>
                  <a:lnTo>
                    <a:pt x="3037332" y="375666"/>
                  </a:lnTo>
                  <a:lnTo>
                    <a:pt x="3037332" y="110477"/>
                  </a:lnTo>
                  <a:lnTo>
                    <a:pt x="4032504" y="110477"/>
                  </a:lnTo>
                  <a:lnTo>
                    <a:pt x="4032504" y="98298"/>
                  </a:lnTo>
                  <a:lnTo>
                    <a:pt x="3037332" y="98298"/>
                  </a:lnTo>
                  <a:lnTo>
                    <a:pt x="3037332" y="0"/>
                  </a:lnTo>
                  <a:lnTo>
                    <a:pt x="3024378" y="0"/>
                  </a:lnTo>
                  <a:lnTo>
                    <a:pt x="3024378" y="98298"/>
                  </a:lnTo>
                  <a:lnTo>
                    <a:pt x="3024378" y="110477"/>
                  </a:lnTo>
                  <a:lnTo>
                    <a:pt x="3024378" y="375666"/>
                  </a:lnTo>
                  <a:lnTo>
                    <a:pt x="2029206" y="375666"/>
                  </a:lnTo>
                  <a:lnTo>
                    <a:pt x="2029206" y="110477"/>
                  </a:lnTo>
                  <a:lnTo>
                    <a:pt x="3024378" y="110477"/>
                  </a:lnTo>
                  <a:lnTo>
                    <a:pt x="3024378" y="98298"/>
                  </a:lnTo>
                  <a:lnTo>
                    <a:pt x="2029206" y="98298"/>
                  </a:lnTo>
                  <a:lnTo>
                    <a:pt x="2029206" y="0"/>
                  </a:lnTo>
                  <a:lnTo>
                    <a:pt x="2016252" y="0"/>
                  </a:lnTo>
                  <a:lnTo>
                    <a:pt x="2016252" y="98298"/>
                  </a:lnTo>
                  <a:lnTo>
                    <a:pt x="2016252" y="110477"/>
                  </a:lnTo>
                  <a:lnTo>
                    <a:pt x="2016252" y="375666"/>
                  </a:lnTo>
                  <a:lnTo>
                    <a:pt x="1021080" y="375666"/>
                  </a:lnTo>
                  <a:lnTo>
                    <a:pt x="1021080" y="110477"/>
                  </a:lnTo>
                  <a:lnTo>
                    <a:pt x="2016252" y="110477"/>
                  </a:lnTo>
                  <a:lnTo>
                    <a:pt x="2016252" y="98298"/>
                  </a:lnTo>
                  <a:lnTo>
                    <a:pt x="1021080" y="98298"/>
                  </a:lnTo>
                  <a:lnTo>
                    <a:pt x="1021080" y="0"/>
                  </a:lnTo>
                  <a:lnTo>
                    <a:pt x="1008126" y="0"/>
                  </a:lnTo>
                  <a:lnTo>
                    <a:pt x="1008126" y="98298"/>
                  </a:lnTo>
                  <a:lnTo>
                    <a:pt x="1008126" y="110477"/>
                  </a:lnTo>
                  <a:lnTo>
                    <a:pt x="1008126" y="375666"/>
                  </a:lnTo>
                  <a:lnTo>
                    <a:pt x="12954" y="375666"/>
                  </a:lnTo>
                  <a:lnTo>
                    <a:pt x="12954" y="110477"/>
                  </a:lnTo>
                  <a:lnTo>
                    <a:pt x="1008126" y="110477"/>
                  </a:lnTo>
                  <a:lnTo>
                    <a:pt x="1008126" y="98298"/>
                  </a:lnTo>
                  <a:lnTo>
                    <a:pt x="12954" y="98298"/>
                  </a:lnTo>
                  <a:lnTo>
                    <a:pt x="12954" y="0"/>
                  </a:lnTo>
                  <a:lnTo>
                    <a:pt x="0" y="0"/>
                  </a:lnTo>
                  <a:lnTo>
                    <a:pt x="0" y="98298"/>
                  </a:lnTo>
                  <a:lnTo>
                    <a:pt x="0" y="110477"/>
                  </a:lnTo>
                  <a:lnTo>
                    <a:pt x="0" y="375666"/>
                  </a:lnTo>
                  <a:lnTo>
                    <a:pt x="0" y="388620"/>
                  </a:lnTo>
                  <a:lnTo>
                    <a:pt x="12954" y="388620"/>
                  </a:lnTo>
                  <a:lnTo>
                    <a:pt x="6060948" y="388620"/>
                  </a:lnTo>
                  <a:lnTo>
                    <a:pt x="6060948" y="375666"/>
                  </a:lnTo>
                  <a:lnTo>
                    <a:pt x="6060935" y="110477"/>
                  </a:lnTo>
                  <a:lnTo>
                    <a:pt x="6060948" y="982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1722253" y="6482586"/>
            <a:ext cx="21145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Times New Roman"/>
                <a:cs typeface="Times New Roman"/>
              </a:rPr>
              <a:t>H3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772233" y="6482586"/>
            <a:ext cx="12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635671" y="5093461"/>
            <a:ext cx="2432050" cy="1597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Parametr chemického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složení </a:t>
            </a:r>
            <a:r>
              <a:rPr sz="1200" spc="-25" dirty="0">
                <a:latin typeface="Times New Roman"/>
                <a:cs typeface="Times New Roman"/>
              </a:rPr>
              <a:t>Pcm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tabLst>
                <a:tab pos="1007744" algn="l"/>
                <a:tab pos="2016125" algn="l"/>
              </a:tabLst>
            </a:pPr>
            <a:r>
              <a:rPr sz="1200" dirty="0">
                <a:latin typeface="Times New Roman"/>
                <a:cs typeface="Times New Roman"/>
              </a:rPr>
              <a:t>&lt;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0,23</a:t>
            </a:r>
            <a:r>
              <a:rPr sz="1200" dirty="0">
                <a:latin typeface="Times New Roman"/>
                <a:cs typeface="Times New Roman"/>
              </a:rPr>
              <a:t>	&lt;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0,28</a:t>
            </a:r>
            <a:r>
              <a:rPr sz="1200" dirty="0">
                <a:latin typeface="Times New Roman"/>
                <a:cs typeface="Times New Roman"/>
              </a:rPr>
              <a:t>	&lt;</a:t>
            </a:r>
            <a:r>
              <a:rPr sz="1200" spc="-20" dirty="0">
                <a:latin typeface="Times New Roman"/>
                <a:cs typeface="Times New Roman"/>
              </a:rPr>
              <a:t> 0,33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164590" indent="-1009015">
              <a:lnSpc>
                <a:spcPct val="100000"/>
              </a:lnSpc>
              <a:spcBef>
                <a:spcPts val="5"/>
              </a:spcBef>
              <a:buAutoNum type="alphaUcPeriod" startAt="2"/>
              <a:tabLst>
                <a:tab pos="1164590" algn="l"/>
                <a:tab pos="1165225" algn="l"/>
                <a:tab pos="2168525" algn="l"/>
              </a:tabLst>
            </a:pPr>
            <a:r>
              <a:rPr sz="1200" spc="-50" dirty="0">
                <a:latin typeface="Times New Roman"/>
                <a:cs typeface="Times New Roman"/>
              </a:rPr>
              <a:t>C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  <a:p>
            <a:pPr marL="1160780" indent="-1005205">
              <a:lnSpc>
                <a:spcPct val="100000"/>
              </a:lnSpc>
              <a:spcBef>
                <a:spcPts val="740"/>
              </a:spcBef>
              <a:buAutoNum type="alphaUcPeriod" startAt="2"/>
              <a:tabLst>
                <a:tab pos="1160780" algn="l"/>
                <a:tab pos="1161415" algn="l"/>
                <a:tab pos="2177415" algn="l"/>
              </a:tabLst>
            </a:pPr>
            <a:r>
              <a:rPr sz="1200" spc="-50" dirty="0">
                <a:latin typeface="Times New Roman"/>
                <a:cs typeface="Times New Roman"/>
              </a:rPr>
              <a:t>D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  <a:p>
            <a:pPr marL="1169035" indent="-1016635">
              <a:lnSpc>
                <a:spcPct val="100000"/>
              </a:lnSpc>
              <a:spcBef>
                <a:spcPts val="750"/>
              </a:spcBef>
              <a:buAutoNum type="alphaUcPeriod" startAt="2"/>
              <a:tabLst>
                <a:tab pos="1169035" algn="l"/>
                <a:tab pos="1169670" algn="l"/>
                <a:tab pos="2180590" algn="l"/>
              </a:tabLst>
            </a:pPr>
            <a:r>
              <a:rPr sz="1200" spc="-50" dirty="0">
                <a:latin typeface="Times New Roman"/>
                <a:cs typeface="Times New Roman"/>
              </a:rPr>
              <a:t>E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spc="-50" dirty="0">
                <a:latin typeface="Times New Roman"/>
                <a:cs typeface="Times New Roman"/>
              </a:rPr>
              <a:t>F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800134" y="6482586"/>
            <a:ext cx="135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G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5" name="TextovéPole 54">
            <a:extLst>
              <a:ext uri="{FF2B5EF4-FFF2-40B4-BE49-F238E27FC236}">
                <a16:creationId xmlns:a16="http://schemas.microsoft.com/office/drawing/2014/main" xmlns="" id="{C3D26259-443A-78EE-2F33-231A80E9C6B2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404558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Teplota</a:t>
            </a:r>
            <a:r>
              <a:rPr spc="-170" dirty="0"/>
              <a:t> </a:t>
            </a:r>
            <a:r>
              <a:rPr spc="-10" dirty="0"/>
              <a:t>předehřevu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04677" y="331723"/>
            <a:ext cx="8985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Arial"/>
                <a:cs typeface="Arial"/>
              </a:rPr>
              <a:t>Tab.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</a:t>
            </a:r>
            <a:r>
              <a:rPr sz="1200" spc="30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Index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110875" y="2919996"/>
            <a:ext cx="5484495" cy="810895"/>
          </a:xfrm>
          <a:custGeom>
            <a:avLst/>
            <a:gdLst/>
            <a:ahLst/>
            <a:cxnLst/>
            <a:rect l="l" t="t" r="r" b="b"/>
            <a:pathLst>
              <a:path w="5484495" h="810895">
                <a:moveTo>
                  <a:pt x="5484114" y="0"/>
                </a:moveTo>
                <a:lnTo>
                  <a:pt x="0" y="0"/>
                </a:lnTo>
                <a:lnTo>
                  <a:pt x="0" y="166116"/>
                </a:lnTo>
                <a:lnTo>
                  <a:pt x="0" y="488442"/>
                </a:lnTo>
                <a:lnTo>
                  <a:pt x="0" y="810768"/>
                </a:lnTo>
                <a:lnTo>
                  <a:pt x="5484114" y="810768"/>
                </a:lnTo>
                <a:lnTo>
                  <a:pt x="5484114" y="488442"/>
                </a:lnTo>
                <a:lnTo>
                  <a:pt x="5484114" y="166116"/>
                </a:lnTo>
                <a:lnTo>
                  <a:pt x="54841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0" name="object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218522"/>
              </p:ext>
            </p:extLst>
          </p:nvPr>
        </p:nvGraphicFramePr>
        <p:xfrm>
          <a:off x="1098030" y="1468374"/>
          <a:ext cx="8493273" cy="47029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89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76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7703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757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7766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7577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7766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7577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7703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162750">
                <a:tc rowSpan="3">
                  <a:txBody>
                    <a:bodyPr/>
                    <a:lstStyle/>
                    <a:p>
                      <a:pPr marL="435609" marR="329565" indent="35052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Tuhost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konstrukce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33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826135" marR="63500" indent="-306705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Tloušťka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desky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(mm)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33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1570990">
                        <a:lnSpc>
                          <a:spcPts val="14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Minimum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teploty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předehřevu a interpass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(°C)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468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3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3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1685289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Index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náchylnosti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vodíkovému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praskání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26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3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33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104775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66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66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109220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66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104139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113664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116839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F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66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104775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66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5047"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829944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nízká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41910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&lt;10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4064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&lt;18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934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&lt;18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064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&lt;18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934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&lt;18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382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085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504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23215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10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4064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&lt;18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934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&lt;18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11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382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99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085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45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23215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4064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&lt;18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934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&lt;18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11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80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26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085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504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23215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25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75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8382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848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11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93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085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504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41910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&gt;75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8382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848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11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93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085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5047"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787400">
                        <a:lnSpc>
                          <a:spcPct val="100000"/>
                        </a:lnSpc>
                        <a:spcBef>
                          <a:spcPts val="109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střední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41910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&lt;10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4064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&lt;18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934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&lt;18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064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&lt;18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934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&lt;18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382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70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085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504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23215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10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4064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&lt;18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934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&lt;18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11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80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26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085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145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504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23215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4064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&lt;18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848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74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355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085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504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23215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25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75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8382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848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80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26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01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085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504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41910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&gt;75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8382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90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038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01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085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5047"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779780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vysoká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41910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&lt;10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4064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&lt;18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934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&lt;18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064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&lt;18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11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26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085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7504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23215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10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4064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&lt;18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8480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4455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65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01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105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085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7504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23215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25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8382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8480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85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826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01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085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7504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323215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25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75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4826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0380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01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085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7504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41910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&gt;75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4826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0380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355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01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150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085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160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720" algn="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160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F5B0739F-6475-DAFA-6012-2B76E012107F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404558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Teplota</a:t>
            </a:r>
            <a:r>
              <a:rPr spc="-170" dirty="0"/>
              <a:t> </a:t>
            </a:r>
            <a:r>
              <a:rPr spc="-10" dirty="0"/>
              <a:t>předehřevu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774839" y="1206246"/>
            <a:ext cx="8077061" cy="857250"/>
            <a:chOff x="774839" y="1206246"/>
            <a:chExt cx="9144000" cy="85725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32643" y="1572260"/>
            <a:ext cx="583692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68345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Kontrola</a:t>
            </a:r>
            <a:r>
              <a:rPr sz="20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teploty</a:t>
            </a: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předehřevu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	(ČSN</a:t>
            </a:r>
            <a:r>
              <a:rPr sz="20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20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ISO</a:t>
            </a:r>
            <a:r>
              <a:rPr sz="20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13916)</a:t>
            </a: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 :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74839" y="2062733"/>
            <a:ext cx="8153261" cy="3927857"/>
            <a:chOff x="774839" y="2062733"/>
            <a:chExt cx="9144000" cy="5144770"/>
          </a:xfrm>
        </p:grpSpPr>
        <p:sp>
          <p:nvSpPr>
            <p:cNvPr id="10" name="object 10"/>
            <p:cNvSpPr/>
            <p:nvPr/>
          </p:nvSpPr>
          <p:spPr>
            <a:xfrm>
              <a:off x="774839" y="2062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6299" y="2410205"/>
              <a:ext cx="3850385" cy="51054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007249" y="2391155"/>
              <a:ext cx="3889375" cy="529590"/>
            </a:xfrm>
            <a:custGeom>
              <a:avLst/>
              <a:gdLst/>
              <a:ahLst/>
              <a:cxnLst/>
              <a:rect l="l" t="t" r="r" b="b"/>
              <a:pathLst>
                <a:path w="3889375" h="529589">
                  <a:moveTo>
                    <a:pt x="3889248" y="529589"/>
                  </a:moveTo>
                  <a:lnTo>
                    <a:pt x="3889248" y="3810"/>
                  </a:lnTo>
                  <a:lnTo>
                    <a:pt x="3884676" y="0"/>
                  </a:lnTo>
                  <a:lnTo>
                    <a:pt x="3809" y="0"/>
                  </a:lnTo>
                  <a:lnTo>
                    <a:pt x="0" y="3810"/>
                  </a:lnTo>
                  <a:lnTo>
                    <a:pt x="0" y="529590"/>
                  </a:lnTo>
                  <a:lnTo>
                    <a:pt x="9144" y="529590"/>
                  </a:lnTo>
                  <a:lnTo>
                    <a:pt x="9144" y="19050"/>
                  </a:lnTo>
                  <a:lnTo>
                    <a:pt x="19050" y="9144"/>
                  </a:lnTo>
                  <a:lnTo>
                    <a:pt x="19050" y="19050"/>
                  </a:lnTo>
                  <a:lnTo>
                    <a:pt x="3870198" y="19050"/>
                  </a:lnTo>
                  <a:lnTo>
                    <a:pt x="3870198" y="9144"/>
                  </a:lnTo>
                  <a:lnTo>
                    <a:pt x="3879341" y="19050"/>
                  </a:lnTo>
                  <a:lnTo>
                    <a:pt x="3879341" y="529589"/>
                  </a:lnTo>
                  <a:lnTo>
                    <a:pt x="3889248" y="529589"/>
                  </a:lnTo>
                  <a:close/>
                </a:path>
                <a:path w="3889375" h="529589">
                  <a:moveTo>
                    <a:pt x="19050" y="19050"/>
                  </a:moveTo>
                  <a:lnTo>
                    <a:pt x="19050" y="9144"/>
                  </a:lnTo>
                  <a:lnTo>
                    <a:pt x="9144" y="19050"/>
                  </a:lnTo>
                  <a:lnTo>
                    <a:pt x="19050" y="19050"/>
                  </a:lnTo>
                  <a:close/>
                </a:path>
                <a:path w="3889375" h="529589">
                  <a:moveTo>
                    <a:pt x="19050" y="529590"/>
                  </a:moveTo>
                  <a:lnTo>
                    <a:pt x="19050" y="19050"/>
                  </a:lnTo>
                  <a:lnTo>
                    <a:pt x="9144" y="19050"/>
                  </a:lnTo>
                  <a:lnTo>
                    <a:pt x="9144" y="529590"/>
                  </a:lnTo>
                  <a:lnTo>
                    <a:pt x="19050" y="529590"/>
                  </a:lnTo>
                  <a:close/>
                </a:path>
                <a:path w="3889375" h="529589">
                  <a:moveTo>
                    <a:pt x="3879341" y="19050"/>
                  </a:moveTo>
                  <a:lnTo>
                    <a:pt x="3870198" y="9144"/>
                  </a:lnTo>
                  <a:lnTo>
                    <a:pt x="3870198" y="19050"/>
                  </a:lnTo>
                  <a:lnTo>
                    <a:pt x="3879341" y="19050"/>
                  </a:lnTo>
                  <a:close/>
                </a:path>
                <a:path w="3889375" h="529589">
                  <a:moveTo>
                    <a:pt x="3879341" y="529589"/>
                  </a:moveTo>
                  <a:lnTo>
                    <a:pt x="3879341" y="19050"/>
                  </a:lnTo>
                  <a:lnTo>
                    <a:pt x="3870198" y="19050"/>
                  </a:lnTo>
                  <a:lnTo>
                    <a:pt x="3870198" y="529589"/>
                  </a:lnTo>
                  <a:lnTo>
                    <a:pt x="3879341" y="529589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46839" y="2410205"/>
              <a:ext cx="4176521" cy="51053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327789" y="2391155"/>
              <a:ext cx="4215765" cy="529590"/>
            </a:xfrm>
            <a:custGeom>
              <a:avLst/>
              <a:gdLst/>
              <a:ahLst/>
              <a:cxnLst/>
              <a:rect l="l" t="t" r="r" b="b"/>
              <a:pathLst>
                <a:path w="4215765" h="529589">
                  <a:moveTo>
                    <a:pt x="4215384" y="529589"/>
                  </a:moveTo>
                  <a:lnTo>
                    <a:pt x="4215384" y="0"/>
                  </a:lnTo>
                  <a:lnTo>
                    <a:pt x="0" y="0"/>
                  </a:lnTo>
                  <a:lnTo>
                    <a:pt x="0" y="529590"/>
                  </a:lnTo>
                  <a:lnTo>
                    <a:pt x="9905" y="529590"/>
                  </a:lnTo>
                  <a:lnTo>
                    <a:pt x="9905" y="19050"/>
                  </a:lnTo>
                  <a:lnTo>
                    <a:pt x="19050" y="9144"/>
                  </a:lnTo>
                  <a:lnTo>
                    <a:pt x="19050" y="19050"/>
                  </a:lnTo>
                  <a:lnTo>
                    <a:pt x="4196334" y="19050"/>
                  </a:lnTo>
                  <a:lnTo>
                    <a:pt x="4196334" y="9144"/>
                  </a:lnTo>
                  <a:lnTo>
                    <a:pt x="4205477" y="19050"/>
                  </a:lnTo>
                  <a:lnTo>
                    <a:pt x="4205477" y="529589"/>
                  </a:lnTo>
                  <a:lnTo>
                    <a:pt x="4215384" y="529589"/>
                  </a:lnTo>
                  <a:close/>
                </a:path>
                <a:path w="4215765" h="529589">
                  <a:moveTo>
                    <a:pt x="19050" y="19050"/>
                  </a:moveTo>
                  <a:lnTo>
                    <a:pt x="19050" y="9144"/>
                  </a:lnTo>
                  <a:lnTo>
                    <a:pt x="9905" y="19050"/>
                  </a:lnTo>
                  <a:lnTo>
                    <a:pt x="19050" y="19050"/>
                  </a:lnTo>
                  <a:close/>
                </a:path>
                <a:path w="4215765" h="529589">
                  <a:moveTo>
                    <a:pt x="19050" y="529590"/>
                  </a:moveTo>
                  <a:lnTo>
                    <a:pt x="19050" y="19050"/>
                  </a:lnTo>
                  <a:lnTo>
                    <a:pt x="9905" y="19050"/>
                  </a:lnTo>
                  <a:lnTo>
                    <a:pt x="9905" y="529590"/>
                  </a:lnTo>
                  <a:lnTo>
                    <a:pt x="19050" y="529590"/>
                  </a:lnTo>
                  <a:close/>
                </a:path>
                <a:path w="4215765" h="529589">
                  <a:moveTo>
                    <a:pt x="4205477" y="19050"/>
                  </a:moveTo>
                  <a:lnTo>
                    <a:pt x="4196334" y="9144"/>
                  </a:lnTo>
                  <a:lnTo>
                    <a:pt x="4196334" y="19050"/>
                  </a:lnTo>
                  <a:lnTo>
                    <a:pt x="4205477" y="19050"/>
                  </a:lnTo>
                  <a:close/>
                </a:path>
                <a:path w="4215765" h="529589">
                  <a:moveTo>
                    <a:pt x="4205477" y="529589"/>
                  </a:moveTo>
                  <a:lnTo>
                    <a:pt x="4205477" y="19050"/>
                  </a:lnTo>
                  <a:lnTo>
                    <a:pt x="4196334" y="19050"/>
                  </a:lnTo>
                  <a:lnTo>
                    <a:pt x="4196334" y="529589"/>
                  </a:lnTo>
                  <a:lnTo>
                    <a:pt x="4205477" y="529589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74839" y="2919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6299" y="2920745"/>
              <a:ext cx="3850385" cy="85725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007249" y="2920758"/>
              <a:ext cx="3889375" cy="857250"/>
            </a:xfrm>
            <a:custGeom>
              <a:avLst/>
              <a:gdLst/>
              <a:ahLst/>
              <a:cxnLst/>
              <a:rect l="l" t="t" r="r" b="b"/>
              <a:pathLst>
                <a:path w="3889375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3889375" h="857250">
                  <a:moveTo>
                    <a:pt x="3889248" y="0"/>
                  </a:moveTo>
                  <a:lnTo>
                    <a:pt x="3870198" y="0"/>
                  </a:lnTo>
                  <a:lnTo>
                    <a:pt x="3870198" y="857250"/>
                  </a:lnTo>
                  <a:lnTo>
                    <a:pt x="3889248" y="857250"/>
                  </a:lnTo>
                  <a:lnTo>
                    <a:pt x="3889248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46839" y="2920745"/>
              <a:ext cx="4176521" cy="85725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327790" y="2920758"/>
              <a:ext cx="4215765" cy="857250"/>
            </a:xfrm>
            <a:custGeom>
              <a:avLst/>
              <a:gdLst/>
              <a:ahLst/>
              <a:cxnLst/>
              <a:rect l="l" t="t" r="r" b="b"/>
              <a:pathLst>
                <a:path w="4215765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215765" h="857250">
                  <a:moveTo>
                    <a:pt x="4215384" y="0"/>
                  </a:moveTo>
                  <a:lnTo>
                    <a:pt x="4196334" y="0"/>
                  </a:lnTo>
                  <a:lnTo>
                    <a:pt x="4196334" y="857250"/>
                  </a:lnTo>
                  <a:lnTo>
                    <a:pt x="4215384" y="857250"/>
                  </a:lnTo>
                  <a:lnTo>
                    <a:pt x="421538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74839" y="37772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6299" y="3777995"/>
              <a:ext cx="3850385" cy="85725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07249" y="3778008"/>
              <a:ext cx="3889375" cy="857250"/>
            </a:xfrm>
            <a:custGeom>
              <a:avLst/>
              <a:gdLst/>
              <a:ahLst/>
              <a:cxnLst/>
              <a:rect l="l" t="t" r="r" b="b"/>
              <a:pathLst>
                <a:path w="3889375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3889375" h="857250">
                  <a:moveTo>
                    <a:pt x="3889248" y="0"/>
                  </a:moveTo>
                  <a:lnTo>
                    <a:pt x="3870198" y="0"/>
                  </a:lnTo>
                  <a:lnTo>
                    <a:pt x="3870198" y="857250"/>
                  </a:lnTo>
                  <a:lnTo>
                    <a:pt x="3889248" y="857250"/>
                  </a:lnTo>
                  <a:lnTo>
                    <a:pt x="3889248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46839" y="3777995"/>
              <a:ext cx="4176521" cy="85725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327790" y="3778008"/>
              <a:ext cx="4215765" cy="857250"/>
            </a:xfrm>
            <a:custGeom>
              <a:avLst/>
              <a:gdLst/>
              <a:ahLst/>
              <a:cxnLst/>
              <a:rect l="l" t="t" r="r" b="b"/>
              <a:pathLst>
                <a:path w="4215765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215765" h="857250">
                  <a:moveTo>
                    <a:pt x="4215384" y="0"/>
                  </a:moveTo>
                  <a:lnTo>
                    <a:pt x="4196334" y="0"/>
                  </a:lnTo>
                  <a:lnTo>
                    <a:pt x="4196334" y="857250"/>
                  </a:lnTo>
                  <a:lnTo>
                    <a:pt x="4215384" y="857250"/>
                  </a:lnTo>
                  <a:lnTo>
                    <a:pt x="421538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74839" y="46344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26299" y="4635245"/>
              <a:ext cx="3850385" cy="55626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007249" y="4635245"/>
              <a:ext cx="3889375" cy="74930"/>
            </a:xfrm>
            <a:custGeom>
              <a:avLst/>
              <a:gdLst/>
              <a:ahLst/>
              <a:cxnLst/>
              <a:rect l="l" t="t" r="r" b="b"/>
              <a:pathLst>
                <a:path w="3889375" h="74929">
                  <a:moveTo>
                    <a:pt x="19049" y="55625"/>
                  </a:moveTo>
                  <a:lnTo>
                    <a:pt x="19049" y="0"/>
                  </a:lnTo>
                  <a:lnTo>
                    <a:pt x="0" y="0"/>
                  </a:lnTo>
                  <a:lnTo>
                    <a:pt x="0" y="70865"/>
                  </a:lnTo>
                  <a:lnTo>
                    <a:pt x="3809" y="74675"/>
                  </a:lnTo>
                  <a:lnTo>
                    <a:pt x="9144" y="74675"/>
                  </a:lnTo>
                  <a:lnTo>
                    <a:pt x="9143" y="55625"/>
                  </a:lnTo>
                  <a:lnTo>
                    <a:pt x="19049" y="55625"/>
                  </a:lnTo>
                  <a:close/>
                </a:path>
                <a:path w="3889375" h="74929">
                  <a:moveTo>
                    <a:pt x="3879341" y="55625"/>
                  </a:moveTo>
                  <a:lnTo>
                    <a:pt x="9143" y="55625"/>
                  </a:lnTo>
                  <a:lnTo>
                    <a:pt x="19049" y="65531"/>
                  </a:lnTo>
                  <a:lnTo>
                    <a:pt x="19049" y="74675"/>
                  </a:lnTo>
                  <a:lnTo>
                    <a:pt x="3870198" y="74675"/>
                  </a:lnTo>
                  <a:lnTo>
                    <a:pt x="3870198" y="65531"/>
                  </a:lnTo>
                  <a:lnTo>
                    <a:pt x="3879341" y="55625"/>
                  </a:lnTo>
                  <a:close/>
                </a:path>
                <a:path w="3889375" h="74929">
                  <a:moveTo>
                    <a:pt x="19049" y="74675"/>
                  </a:moveTo>
                  <a:lnTo>
                    <a:pt x="19049" y="65531"/>
                  </a:lnTo>
                  <a:lnTo>
                    <a:pt x="9143" y="55625"/>
                  </a:lnTo>
                  <a:lnTo>
                    <a:pt x="9144" y="74675"/>
                  </a:lnTo>
                  <a:lnTo>
                    <a:pt x="19049" y="74675"/>
                  </a:lnTo>
                  <a:close/>
                </a:path>
                <a:path w="3889375" h="74929">
                  <a:moveTo>
                    <a:pt x="3889248" y="70865"/>
                  </a:moveTo>
                  <a:lnTo>
                    <a:pt x="3889248" y="0"/>
                  </a:lnTo>
                  <a:lnTo>
                    <a:pt x="3870198" y="0"/>
                  </a:lnTo>
                  <a:lnTo>
                    <a:pt x="3870198" y="55625"/>
                  </a:lnTo>
                  <a:lnTo>
                    <a:pt x="3879341" y="55625"/>
                  </a:lnTo>
                  <a:lnTo>
                    <a:pt x="3879341" y="74675"/>
                  </a:lnTo>
                  <a:lnTo>
                    <a:pt x="3884676" y="74675"/>
                  </a:lnTo>
                  <a:lnTo>
                    <a:pt x="3889248" y="70865"/>
                  </a:lnTo>
                  <a:close/>
                </a:path>
                <a:path w="3889375" h="74929">
                  <a:moveTo>
                    <a:pt x="3879341" y="74675"/>
                  </a:moveTo>
                  <a:lnTo>
                    <a:pt x="3879341" y="55625"/>
                  </a:lnTo>
                  <a:lnTo>
                    <a:pt x="3870198" y="65531"/>
                  </a:lnTo>
                  <a:lnTo>
                    <a:pt x="3870198" y="74675"/>
                  </a:lnTo>
                  <a:lnTo>
                    <a:pt x="3879341" y="74675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46839" y="4635245"/>
              <a:ext cx="4176521" cy="85725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327790" y="4635258"/>
              <a:ext cx="4215765" cy="857250"/>
            </a:xfrm>
            <a:custGeom>
              <a:avLst/>
              <a:gdLst/>
              <a:ahLst/>
              <a:cxnLst/>
              <a:rect l="l" t="t" r="r" b="b"/>
              <a:pathLst>
                <a:path w="4215765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215765" h="857250">
                  <a:moveTo>
                    <a:pt x="4215384" y="0"/>
                  </a:moveTo>
                  <a:lnTo>
                    <a:pt x="4196334" y="0"/>
                  </a:lnTo>
                  <a:lnTo>
                    <a:pt x="4196334" y="857250"/>
                  </a:lnTo>
                  <a:lnTo>
                    <a:pt x="4215384" y="857250"/>
                  </a:lnTo>
                  <a:lnTo>
                    <a:pt x="421538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74839" y="5491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46839" y="5492495"/>
              <a:ext cx="4176521" cy="20193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327789" y="5492495"/>
              <a:ext cx="4215765" cy="220979"/>
            </a:xfrm>
            <a:custGeom>
              <a:avLst/>
              <a:gdLst/>
              <a:ahLst/>
              <a:cxnLst/>
              <a:rect l="l" t="t" r="r" b="b"/>
              <a:pathLst>
                <a:path w="4215765" h="220979">
                  <a:moveTo>
                    <a:pt x="19050" y="201930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220980"/>
                  </a:lnTo>
                  <a:lnTo>
                    <a:pt x="9905" y="220980"/>
                  </a:lnTo>
                  <a:lnTo>
                    <a:pt x="9905" y="201930"/>
                  </a:lnTo>
                  <a:lnTo>
                    <a:pt x="19050" y="201930"/>
                  </a:lnTo>
                  <a:close/>
                </a:path>
                <a:path w="4215765" h="220979">
                  <a:moveTo>
                    <a:pt x="4205477" y="201929"/>
                  </a:moveTo>
                  <a:lnTo>
                    <a:pt x="9905" y="201930"/>
                  </a:lnTo>
                  <a:lnTo>
                    <a:pt x="19050" y="211836"/>
                  </a:lnTo>
                  <a:lnTo>
                    <a:pt x="19050" y="220980"/>
                  </a:lnTo>
                  <a:lnTo>
                    <a:pt x="4196334" y="220979"/>
                  </a:lnTo>
                  <a:lnTo>
                    <a:pt x="4196334" y="211836"/>
                  </a:lnTo>
                  <a:lnTo>
                    <a:pt x="4205477" y="201929"/>
                  </a:lnTo>
                  <a:close/>
                </a:path>
                <a:path w="4215765" h="220979">
                  <a:moveTo>
                    <a:pt x="19050" y="220980"/>
                  </a:moveTo>
                  <a:lnTo>
                    <a:pt x="19050" y="211836"/>
                  </a:lnTo>
                  <a:lnTo>
                    <a:pt x="9905" y="201930"/>
                  </a:lnTo>
                  <a:lnTo>
                    <a:pt x="9905" y="220980"/>
                  </a:lnTo>
                  <a:lnTo>
                    <a:pt x="19050" y="220980"/>
                  </a:lnTo>
                  <a:close/>
                </a:path>
                <a:path w="4215765" h="220979">
                  <a:moveTo>
                    <a:pt x="4215384" y="220979"/>
                  </a:moveTo>
                  <a:lnTo>
                    <a:pt x="4215384" y="0"/>
                  </a:lnTo>
                  <a:lnTo>
                    <a:pt x="4196334" y="0"/>
                  </a:lnTo>
                  <a:lnTo>
                    <a:pt x="4196334" y="201929"/>
                  </a:lnTo>
                  <a:lnTo>
                    <a:pt x="4205477" y="201929"/>
                  </a:lnTo>
                  <a:lnTo>
                    <a:pt x="4205477" y="220979"/>
                  </a:lnTo>
                  <a:lnTo>
                    <a:pt x="4215384" y="220979"/>
                  </a:lnTo>
                  <a:close/>
                </a:path>
                <a:path w="4215765" h="220979">
                  <a:moveTo>
                    <a:pt x="4205477" y="220979"/>
                  </a:moveTo>
                  <a:lnTo>
                    <a:pt x="4205477" y="201929"/>
                  </a:lnTo>
                  <a:lnTo>
                    <a:pt x="4196334" y="211836"/>
                  </a:lnTo>
                  <a:lnTo>
                    <a:pt x="4196334" y="220979"/>
                  </a:lnTo>
                  <a:lnTo>
                    <a:pt x="4205477" y="220979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74839" y="6348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TextovéPole 35">
            <a:extLst>
              <a:ext uri="{FF2B5EF4-FFF2-40B4-BE49-F238E27FC236}">
                <a16:creationId xmlns:a16="http://schemas.microsoft.com/office/drawing/2014/main" xmlns="" id="{29E91783-05F3-E980-1E34-36635B6866B8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51054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9285" algn="l"/>
              </a:tabLst>
            </a:pPr>
            <a:r>
              <a:rPr spc="-10" dirty="0"/>
              <a:t>Teplotní</a:t>
            </a:r>
            <a:r>
              <a:rPr dirty="0"/>
              <a:t>	režim</a:t>
            </a:r>
            <a:r>
              <a:rPr spc="-130" dirty="0"/>
              <a:t> </a:t>
            </a:r>
            <a:r>
              <a:rPr spc="-30" dirty="0"/>
              <a:t>svařování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774839" y="1206246"/>
            <a:ext cx="9144000" cy="5165979"/>
            <a:chOff x="774839" y="1206246"/>
            <a:chExt cx="9144000" cy="600075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74839" y="2062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8702" y="2568516"/>
              <a:ext cx="4599836" cy="35222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74839" y="29199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53981" y="2920746"/>
              <a:ext cx="4464558" cy="31847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58069" y="3482916"/>
              <a:ext cx="3005328" cy="29507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74839" y="37772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54350" y="3777996"/>
              <a:ext cx="2948849" cy="24917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010584" y="4436363"/>
              <a:ext cx="450215" cy="199390"/>
            </a:xfrm>
            <a:custGeom>
              <a:avLst/>
              <a:gdLst/>
              <a:ahLst/>
              <a:cxnLst/>
              <a:rect l="l" t="t" r="r" b="b"/>
              <a:pathLst>
                <a:path w="450214" h="199389">
                  <a:moveTo>
                    <a:pt x="449896" y="198882"/>
                  </a:moveTo>
                  <a:lnTo>
                    <a:pt x="444042" y="158746"/>
                  </a:lnTo>
                  <a:lnTo>
                    <a:pt x="429326" y="112895"/>
                  </a:lnTo>
                  <a:lnTo>
                    <a:pt x="407919" y="74652"/>
                  </a:lnTo>
                  <a:lnTo>
                    <a:pt x="379796" y="44803"/>
                  </a:lnTo>
                  <a:lnTo>
                    <a:pt x="344673" y="22776"/>
                  </a:lnTo>
                  <a:lnTo>
                    <a:pt x="303072" y="8036"/>
                  </a:lnTo>
                  <a:lnTo>
                    <a:pt x="255281" y="869"/>
                  </a:lnTo>
                  <a:lnTo>
                    <a:pt x="228813" y="0"/>
                  </a:lnTo>
                  <a:lnTo>
                    <a:pt x="201095" y="1023"/>
                  </a:lnTo>
                  <a:lnTo>
                    <a:pt x="150803" y="9644"/>
                  </a:lnTo>
                  <a:lnTo>
                    <a:pt x="107488" y="27086"/>
                  </a:lnTo>
                  <a:lnTo>
                    <a:pt x="71436" y="51923"/>
                  </a:lnTo>
                  <a:lnTo>
                    <a:pt x="41968" y="84474"/>
                  </a:lnTo>
                  <a:lnTo>
                    <a:pt x="19942" y="124170"/>
                  </a:lnTo>
                  <a:lnTo>
                    <a:pt x="5083" y="170449"/>
                  </a:lnTo>
                  <a:lnTo>
                    <a:pt x="0" y="198882"/>
                  </a:lnTo>
                  <a:lnTo>
                    <a:pt x="102705" y="198882"/>
                  </a:lnTo>
                  <a:lnTo>
                    <a:pt x="102809" y="198024"/>
                  </a:lnTo>
                  <a:lnTo>
                    <a:pt x="105369" y="182880"/>
                  </a:lnTo>
                  <a:lnTo>
                    <a:pt x="119835" y="141410"/>
                  </a:lnTo>
                  <a:lnTo>
                    <a:pt x="143850" y="109347"/>
                  </a:lnTo>
                  <a:lnTo>
                    <a:pt x="178402" y="87725"/>
                  </a:lnTo>
                  <a:lnTo>
                    <a:pt x="225765" y="80010"/>
                  </a:lnTo>
                  <a:lnTo>
                    <a:pt x="242767" y="80843"/>
                  </a:lnTo>
                  <a:lnTo>
                    <a:pt x="285201" y="92202"/>
                  </a:lnTo>
                  <a:lnTo>
                    <a:pt x="315740" y="116205"/>
                  </a:lnTo>
                  <a:lnTo>
                    <a:pt x="335874" y="150876"/>
                  </a:lnTo>
                  <a:lnTo>
                    <a:pt x="346435" y="195691"/>
                  </a:lnTo>
                  <a:lnTo>
                    <a:pt x="346801" y="198882"/>
                  </a:lnTo>
                  <a:lnTo>
                    <a:pt x="449896" y="198882"/>
                  </a:lnTo>
                  <a:close/>
                </a:path>
              </a:pathLst>
            </a:custGeom>
            <a:solidFill>
              <a:srgbClr val="F4F1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004843" y="4429506"/>
              <a:ext cx="462280" cy="205740"/>
            </a:xfrm>
            <a:custGeom>
              <a:avLst/>
              <a:gdLst/>
              <a:ahLst/>
              <a:cxnLst/>
              <a:rect l="l" t="t" r="r" b="b"/>
              <a:pathLst>
                <a:path w="462279" h="205739">
                  <a:moveTo>
                    <a:pt x="462231" y="205739"/>
                  </a:moveTo>
                  <a:lnTo>
                    <a:pt x="453247" y="151637"/>
                  </a:lnTo>
                  <a:lnTo>
                    <a:pt x="423282" y="83652"/>
                  </a:lnTo>
                  <a:lnTo>
                    <a:pt x="392374" y="49175"/>
                  </a:lnTo>
                  <a:lnTo>
                    <a:pt x="354198" y="24229"/>
                  </a:lnTo>
                  <a:lnTo>
                    <a:pt x="310050" y="8463"/>
                  </a:lnTo>
                  <a:lnTo>
                    <a:pt x="261223" y="1523"/>
                  </a:lnTo>
                  <a:lnTo>
                    <a:pt x="234553" y="0"/>
                  </a:lnTo>
                  <a:lnTo>
                    <a:pt x="220837" y="761"/>
                  </a:lnTo>
                  <a:lnTo>
                    <a:pt x="207121" y="1483"/>
                  </a:lnTo>
                  <a:lnTo>
                    <a:pt x="141382" y="14812"/>
                  </a:lnTo>
                  <a:lnTo>
                    <a:pt x="98794" y="34758"/>
                  </a:lnTo>
                  <a:lnTo>
                    <a:pt x="64351" y="61882"/>
                  </a:lnTo>
                  <a:lnTo>
                    <a:pt x="37523" y="95184"/>
                  </a:lnTo>
                  <a:lnTo>
                    <a:pt x="17781" y="133660"/>
                  </a:lnTo>
                  <a:lnTo>
                    <a:pt x="4596" y="176309"/>
                  </a:lnTo>
                  <a:lnTo>
                    <a:pt x="0" y="205739"/>
                  </a:lnTo>
                  <a:lnTo>
                    <a:pt x="12495" y="205739"/>
                  </a:lnTo>
                  <a:lnTo>
                    <a:pt x="12650" y="203807"/>
                  </a:lnTo>
                  <a:lnTo>
                    <a:pt x="23040" y="157579"/>
                  </a:lnTo>
                  <a:lnTo>
                    <a:pt x="40539" y="115633"/>
                  </a:lnTo>
                  <a:lnTo>
                    <a:pt x="65811" y="79235"/>
                  </a:lnTo>
                  <a:lnTo>
                    <a:pt x="99522" y="49652"/>
                  </a:lnTo>
                  <a:lnTo>
                    <a:pt x="142340" y="28152"/>
                  </a:lnTo>
                  <a:lnTo>
                    <a:pt x="194929" y="16001"/>
                  </a:lnTo>
                  <a:lnTo>
                    <a:pt x="235315" y="12953"/>
                  </a:lnTo>
                  <a:lnTo>
                    <a:pt x="249793" y="13811"/>
                  </a:lnTo>
                  <a:lnTo>
                    <a:pt x="306347" y="20979"/>
                  </a:lnTo>
                  <a:lnTo>
                    <a:pt x="347760" y="35571"/>
                  </a:lnTo>
                  <a:lnTo>
                    <a:pt x="383527" y="58723"/>
                  </a:lnTo>
                  <a:lnTo>
                    <a:pt x="412476" y="90905"/>
                  </a:lnTo>
                  <a:lnTo>
                    <a:pt x="433435" y="132587"/>
                  </a:lnTo>
                  <a:lnTo>
                    <a:pt x="448799" y="198688"/>
                  </a:lnTo>
                  <a:lnTo>
                    <a:pt x="449264" y="205739"/>
                  </a:lnTo>
                  <a:lnTo>
                    <a:pt x="462231" y="205739"/>
                  </a:lnTo>
                  <a:close/>
                </a:path>
                <a:path w="462279" h="205739">
                  <a:moveTo>
                    <a:pt x="358263" y="205739"/>
                  </a:moveTo>
                  <a:lnTo>
                    <a:pt x="338699" y="136378"/>
                  </a:lnTo>
                  <a:lnTo>
                    <a:pt x="310299" y="103416"/>
                  </a:lnTo>
                  <a:lnTo>
                    <a:pt x="265795" y="83819"/>
                  </a:lnTo>
                  <a:lnTo>
                    <a:pt x="240649" y="80771"/>
                  </a:lnTo>
                  <a:lnTo>
                    <a:pt x="221599" y="80841"/>
                  </a:lnTo>
                  <a:lnTo>
                    <a:pt x="158291" y="100747"/>
                  </a:lnTo>
                  <a:lnTo>
                    <a:pt x="126776" y="132971"/>
                  </a:lnTo>
                  <a:lnTo>
                    <a:pt x="108245" y="175019"/>
                  </a:lnTo>
                  <a:lnTo>
                    <a:pt x="102892" y="205739"/>
                  </a:lnTo>
                  <a:lnTo>
                    <a:pt x="115135" y="205739"/>
                  </a:lnTo>
                  <a:lnTo>
                    <a:pt x="115412" y="201663"/>
                  </a:lnTo>
                  <a:lnTo>
                    <a:pt x="130202" y="153647"/>
                  </a:lnTo>
                  <a:lnTo>
                    <a:pt x="159640" y="116057"/>
                  </a:lnTo>
                  <a:lnTo>
                    <a:pt x="207121" y="95249"/>
                  </a:lnTo>
                  <a:lnTo>
                    <a:pt x="214741" y="94487"/>
                  </a:lnTo>
                  <a:lnTo>
                    <a:pt x="222361" y="93795"/>
                  </a:lnTo>
                  <a:lnTo>
                    <a:pt x="240649" y="93795"/>
                  </a:lnTo>
                  <a:lnTo>
                    <a:pt x="305035" y="115828"/>
                  </a:lnTo>
                  <a:lnTo>
                    <a:pt x="331227" y="150780"/>
                  </a:lnTo>
                  <a:lnTo>
                    <a:pt x="344733" y="195331"/>
                  </a:lnTo>
                  <a:lnTo>
                    <a:pt x="345653" y="205739"/>
                  </a:lnTo>
                  <a:lnTo>
                    <a:pt x="358263" y="2057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10584" y="4436363"/>
              <a:ext cx="450215" cy="199390"/>
            </a:xfrm>
            <a:custGeom>
              <a:avLst/>
              <a:gdLst/>
              <a:ahLst/>
              <a:cxnLst/>
              <a:rect l="l" t="t" r="r" b="b"/>
              <a:pathLst>
                <a:path w="450214" h="199389">
                  <a:moveTo>
                    <a:pt x="449896" y="198882"/>
                  </a:moveTo>
                  <a:lnTo>
                    <a:pt x="444042" y="158746"/>
                  </a:lnTo>
                  <a:lnTo>
                    <a:pt x="429326" y="112895"/>
                  </a:lnTo>
                  <a:lnTo>
                    <a:pt x="407919" y="74652"/>
                  </a:lnTo>
                  <a:lnTo>
                    <a:pt x="379796" y="44803"/>
                  </a:lnTo>
                  <a:lnTo>
                    <a:pt x="344673" y="22776"/>
                  </a:lnTo>
                  <a:lnTo>
                    <a:pt x="303072" y="8036"/>
                  </a:lnTo>
                  <a:lnTo>
                    <a:pt x="255281" y="869"/>
                  </a:lnTo>
                  <a:lnTo>
                    <a:pt x="228813" y="0"/>
                  </a:lnTo>
                  <a:lnTo>
                    <a:pt x="201095" y="1023"/>
                  </a:lnTo>
                  <a:lnTo>
                    <a:pt x="150803" y="9644"/>
                  </a:lnTo>
                  <a:lnTo>
                    <a:pt x="107488" y="27086"/>
                  </a:lnTo>
                  <a:lnTo>
                    <a:pt x="71436" y="51923"/>
                  </a:lnTo>
                  <a:lnTo>
                    <a:pt x="41968" y="84474"/>
                  </a:lnTo>
                  <a:lnTo>
                    <a:pt x="19942" y="124170"/>
                  </a:lnTo>
                  <a:lnTo>
                    <a:pt x="5083" y="170449"/>
                  </a:lnTo>
                  <a:lnTo>
                    <a:pt x="0" y="198882"/>
                  </a:lnTo>
                  <a:lnTo>
                    <a:pt x="102705" y="198882"/>
                  </a:lnTo>
                  <a:lnTo>
                    <a:pt x="102809" y="198024"/>
                  </a:lnTo>
                  <a:lnTo>
                    <a:pt x="105369" y="182880"/>
                  </a:lnTo>
                  <a:lnTo>
                    <a:pt x="119835" y="141410"/>
                  </a:lnTo>
                  <a:lnTo>
                    <a:pt x="143850" y="109347"/>
                  </a:lnTo>
                  <a:lnTo>
                    <a:pt x="178402" y="87725"/>
                  </a:lnTo>
                  <a:lnTo>
                    <a:pt x="225765" y="80010"/>
                  </a:lnTo>
                  <a:lnTo>
                    <a:pt x="242767" y="80843"/>
                  </a:lnTo>
                  <a:lnTo>
                    <a:pt x="285201" y="92202"/>
                  </a:lnTo>
                  <a:lnTo>
                    <a:pt x="315740" y="116205"/>
                  </a:lnTo>
                  <a:lnTo>
                    <a:pt x="335874" y="150876"/>
                  </a:lnTo>
                  <a:lnTo>
                    <a:pt x="346435" y="195691"/>
                  </a:lnTo>
                  <a:lnTo>
                    <a:pt x="346801" y="198882"/>
                  </a:lnTo>
                  <a:lnTo>
                    <a:pt x="449896" y="198882"/>
                  </a:lnTo>
                  <a:close/>
                </a:path>
              </a:pathLst>
            </a:custGeom>
            <a:solidFill>
              <a:srgbClr val="F4F1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004843" y="4429506"/>
              <a:ext cx="462280" cy="205740"/>
            </a:xfrm>
            <a:custGeom>
              <a:avLst/>
              <a:gdLst/>
              <a:ahLst/>
              <a:cxnLst/>
              <a:rect l="l" t="t" r="r" b="b"/>
              <a:pathLst>
                <a:path w="462279" h="205739">
                  <a:moveTo>
                    <a:pt x="462231" y="205739"/>
                  </a:moveTo>
                  <a:lnTo>
                    <a:pt x="453247" y="151637"/>
                  </a:lnTo>
                  <a:lnTo>
                    <a:pt x="423282" y="83652"/>
                  </a:lnTo>
                  <a:lnTo>
                    <a:pt x="392374" y="49175"/>
                  </a:lnTo>
                  <a:lnTo>
                    <a:pt x="354198" y="24229"/>
                  </a:lnTo>
                  <a:lnTo>
                    <a:pt x="310050" y="8463"/>
                  </a:lnTo>
                  <a:lnTo>
                    <a:pt x="261223" y="1523"/>
                  </a:lnTo>
                  <a:lnTo>
                    <a:pt x="234553" y="0"/>
                  </a:lnTo>
                  <a:lnTo>
                    <a:pt x="220837" y="761"/>
                  </a:lnTo>
                  <a:lnTo>
                    <a:pt x="207121" y="1483"/>
                  </a:lnTo>
                  <a:lnTo>
                    <a:pt x="141382" y="14812"/>
                  </a:lnTo>
                  <a:lnTo>
                    <a:pt x="98794" y="34758"/>
                  </a:lnTo>
                  <a:lnTo>
                    <a:pt x="64351" y="61882"/>
                  </a:lnTo>
                  <a:lnTo>
                    <a:pt x="37523" y="95184"/>
                  </a:lnTo>
                  <a:lnTo>
                    <a:pt x="17781" y="133660"/>
                  </a:lnTo>
                  <a:lnTo>
                    <a:pt x="4596" y="176309"/>
                  </a:lnTo>
                  <a:lnTo>
                    <a:pt x="0" y="205739"/>
                  </a:lnTo>
                  <a:lnTo>
                    <a:pt x="12495" y="205739"/>
                  </a:lnTo>
                  <a:lnTo>
                    <a:pt x="12650" y="203807"/>
                  </a:lnTo>
                  <a:lnTo>
                    <a:pt x="23040" y="157579"/>
                  </a:lnTo>
                  <a:lnTo>
                    <a:pt x="40539" y="115633"/>
                  </a:lnTo>
                  <a:lnTo>
                    <a:pt x="65811" y="79235"/>
                  </a:lnTo>
                  <a:lnTo>
                    <a:pt x="99522" y="49652"/>
                  </a:lnTo>
                  <a:lnTo>
                    <a:pt x="142340" y="28152"/>
                  </a:lnTo>
                  <a:lnTo>
                    <a:pt x="194929" y="16001"/>
                  </a:lnTo>
                  <a:lnTo>
                    <a:pt x="235315" y="12953"/>
                  </a:lnTo>
                  <a:lnTo>
                    <a:pt x="249793" y="13811"/>
                  </a:lnTo>
                  <a:lnTo>
                    <a:pt x="306347" y="20979"/>
                  </a:lnTo>
                  <a:lnTo>
                    <a:pt x="347760" y="35571"/>
                  </a:lnTo>
                  <a:lnTo>
                    <a:pt x="383527" y="58723"/>
                  </a:lnTo>
                  <a:lnTo>
                    <a:pt x="412476" y="90905"/>
                  </a:lnTo>
                  <a:lnTo>
                    <a:pt x="433435" y="132587"/>
                  </a:lnTo>
                  <a:lnTo>
                    <a:pt x="448799" y="198688"/>
                  </a:lnTo>
                  <a:lnTo>
                    <a:pt x="449264" y="205739"/>
                  </a:lnTo>
                  <a:lnTo>
                    <a:pt x="462231" y="205739"/>
                  </a:lnTo>
                  <a:close/>
                </a:path>
                <a:path w="462279" h="205739">
                  <a:moveTo>
                    <a:pt x="358263" y="205739"/>
                  </a:moveTo>
                  <a:lnTo>
                    <a:pt x="338699" y="136378"/>
                  </a:lnTo>
                  <a:lnTo>
                    <a:pt x="310299" y="103416"/>
                  </a:lnTo>
                  <a:lnTo>
                    <a:pt x="265795" y="83819"/>
                  </a:lnTo>
                  <a:lnTo>
                    <a:pt x="240649" y="80771"/>
                  </a:lnTo>
                  <a:lnTo>
                    <a:pt x="221599" y="80841"/>
                  </a:lnTo>
                  <a:lnTo>
                    <a:pt x="158291" y="100747"/>
                  </a:lnTo>
                  <a:lnTo>
                    <a:pt x="126776" y="132971"/>
                  </a:lnTo>
                  <a:lnTo>
                    <a:pt x="108245" y="175019"/>
                  </a:lnTo>
                  <a:lnTo>
                    <a:pt x="102892" y="205739"/>
                  </a:lnTo>
                  <a:lnTo>
                    <a:pt x="115135" y="205739"/>
                  </a:lnTo>
                  <a:lnTo>
                    <a:pt x="115412" y="201663"/>
                  </a:lnTo>
                  <a:lnTo>
                    <a:pt x="130202" y="153647"/>
                  </a:lnTo>
                  <a:lnTo>
                    <a:pt x="159640" y="116057"/>
                  </a:lnTo>
                  <a:lnTo>
                    <a:pt x="207121" y="95249"/>
                  </a:lnTo>
                  <a:lnTo>
                    <a:pt x="214741" y="94487"/>
                  </a:lnTo>
                  <a:lnTo>
                    <a:pt x="222361" y="93795"/>
                  </a:lnTo>
                  <a:lnTo>
                    <a:pt x="240649" y="93795"/>
                  </a:lnTo>
                  <a:lnTo>
                    <a:pt x="305035" y="115828"/>
                  </a:lnTo>
                  <a:lnTo>
                    <a:pt x="331227" y="150780"/>
                  </a:lnTo>
                  <a:lnTo>
                    <a:pt x="344733" y="195331"/>
                  </a:lnTo>
                  <a:lnTo>
                    <a:pt x="345653" y="205739"/>
                  </a:lnTo>
                  <a:lnTo>
                    <a:pt x="358263" y="2057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74839" y="46344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00626" y="4635246"/>
              <a:ext cx="514615" cy="38481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74839" y="5491746"/>
              <a:ext cx="9144000" cy="1715770"/>
            </a:xfrm>
            <a:custGeom>
              <a:avLst/>
              <a:gdLst/>
              <a:ahLst/>
              <a:cxnLst/>
              <a:rect l="l" t="t" r="r" b="b"/>
              <a:pathLst>
                <a:path w="9144000" h="1715770">
                  <a:moveTo>
                    <a:pt x="914400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0" y="858012"/>
                  </a:lnTo>
                  <a:lnTo>
                    <a:pt x="0" y="1715262"/>
                  </a:lnTo>
                  <a:lnTo>
                    <a:pt x="9144000" y="1715262"/>
                  </a:lnTo>
                  <a:lnTo>
                    <a:pt x="9144000" y="858012"/>
                  </a:lnTo>
                  <a:lnTo>
                    <a:pt x="9144000" y="8572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301625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Tepelné</a:t>
            </a:r>
            <a:r>
              <a:rPr spc="-160" dirty="0"/>
              <a:t> </a:t>
            </a:r>
            <a:r>
              <a:rPr spc="-20" dirty="0"/>
              <a:t>zdroje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774839" y="1206246"/>
            <a:ext cx="9144000" cy="5394579"/>
            <a:chOff x="774839" y="1206246"/>
            <a:chExt cx="9144000" cy="600075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5097" y="1833372"/>
              <a:ext cx="8278368" cy="23012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296047" y="1814322"/>
              <a:ext cx="8316595" cy="249554"/>
            </a:xfrm>
            <a:custGeom>
              <a:avLst/>
              <a:gdLst/>
              <a:ahLst/>
              <a:cxnLst/>
              <a:rect l="l" t="t" r="r" b="b"/>
              <a:pathLst>
                <a:path w="8316595" h="249555">
                  <a:moveTo>
                    <a:pt x="8316468" y="249173"/>
                  </a:moveTo>
                  <a:lnTo>
                    <a:pt x="8316468" y="0"/>
                  </a:lnTo>
                  <a:lnTo>
                    <a:pt x="0" y="0"/>
                  </a:lnTo>
                  <a:lnTo>
                    <a:pt x="0" y="249174"/>
                  </a:lnTo>
                  <a:lnTo>
                    <a:pt x="9143" y="249174"/>
                  </a:lnTo>
                  <a:lnTo>
                    <a:pt x="9143" y="19050"/>
                  </a:lnTo>
                  <a:lnTo>
                    <a:pt x="19050" y="9906"/>
                  </a:lnTo>
                  <a:lnTo>
                    <a:pt x="19050" y="19050"/>
                  </a:lnTo>
                  <a:lnTo>
                    <a:pt x="8297417" y="19050"/>
                  </a:lnTo>
                  <a:lnTo>
                    <a:pt x="8297417" y="9905"/>
                  </a:lnTo>
                  <a:lnTo>
                    <a:pt x="8307324" y="19050"/>
                  </a:lnTo>
                  <a:lnTo>
                    <a:pt x="8307324" y="249173"/>
                  </a:lnTo>
                  <a:lnTo>
                    <a:pt x="8316468" y="249173"/>
                  </a:lnTo>
                  <a:close/>
                </a:path>
                <a:path w="8316595" h="249555">
                  <a:moveTo>
                    <a:pt x="19050" y="19050"/>
                  </a:moveTo>
                  <a:lnTo>
                    <a:pt x="19050" y="9906"/>
                  </a:lnTo>
                  <a:lnTo>
                    <a:pt x="9143" y="19050"/>
                  </a:lnTo>
                  <a:lnTo>
                    <a:pt x="19050" y="19050"/>
                  </a:lnTo>
                  <a:close/>
                </a:path>
                <a:path w="8316595" h="249555">
                  <a:moveTo>
                    <a:pt x="19050" y="249174"/>
                  </a:moveTo>
                  <a:lnTo>
                    <a:pt x="19050" y="19050"/>
                  </a:lnTo>
                  <a:lnTo>
                    <a:pt x="9143" y="19050"/>
                  </a:lnTo>
                  <a:lnTo>
                    <a:pt x="9143" y="249174"/>
                  </a:lnTo>
                  <a:lnTo>
                    <a:pt x="19050" y="249174"/>
                  </a:lnTo>
                  <a:close/>
                </a:path>
                <a:path w="8316595" h="249555">
                  <a:moveTo>
                    <a:pt x="8307324" y="19050"/>
                  </a:moveTo>
                  <a:lnTo>
                    <a:pt x="8297417" y="9905"/>
                  </a:lnTo>
                  <a:lnTo>
                    <a:pt x="8297417" y="19050"/>
                  </a:lnTo>
                  <a:lnTo>
                    <a:pt x="8307324" y="19050"/>
                  </a:lnTo>
                  <a:close/>
                </a:path>
                <a:path w="8316595" h="249555">
                  <a:moveTo>
                    <a:pt x="8307324" y="249173"/>
                  </a:moveTo>
                  <a:lnTo>
                    <a:pt x="8307324" y="19050"/>
                  </a:lnTo>
                  <a:lnTo>
                    <a:pt x="8297417" y="19050"/>
                  </a:lnTo>
                  <a:lnTo>
                    <a:pt x="8297417" y="249173"/>
                  </a:lnTo>
                  <a:lnTo>
                    <a:pt x="8307324" y="249173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74839" y="2062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5097" y="2063496"/>
              <a:ext cx="8278368" cy="85725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296047" y="2063508"/>
              <a:ext cx="8316595" cy="857250"/>
            </a:xfrm>
            <a:custGeom>
              <a:avLst/>
              <a:gdLst/>
              <a:ahLst/>
              <a:cxnLst/>
              <a:rect l="l" t="t" r="r" b="b"/>
              <a:pathLst>
                <a:path w="8316595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8316595" h="857250">
                  <a:moveTo>
                    <a:pt x="8316468" y="0"/>
                  </a:moveTo>
                  <a:lnTo>
                    <a:pt x="8297418" y="0"/>
                  </a:lnTo>
                  <a:lnTo>
                    <a:pt x="8297418" y="857250"/>
                  </a:lnTo>
                  <a:lnTo>
                    <a:pt x="8316468" y="857250"/>
                  </a:lnTo>
                  <a:lnTo>
                    <a:pt x="8316468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4839" y="29199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5097" y="2920746"/>
              <a:ext cx="8278368" cy="85725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296047" y="2920758"/>
              <a:ext cx="8316595" cy="857250"/>
            </a:xfrm>
            <a:custGeom>
              <a:avLst/>
              <a:gdLst/>
              <a:ahLst/>
              <a:cxnLst/>
              <a:rect l="l" t="t" r="r" b="b"/>
              <a:pathLst>
                <a:path w="8316595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8316595" h="857250">
                  <a:moveTo>
                    <a:pt x="8316468" y="0"/>
                  </a:moveTo>
                  <a:lnTo>
                    <a:pt x="8297418" y="0"/>
                  </a:lnTo>
                  <a:lnTo>
                    <a:pt x="8297418" y="857250"/>
                  </a:lnTo>
                  <a:lnTo>
                    <a:pt x="8316468" y="857250"/>
                  </a:lnTo>
                  <a:lnTo>
                    <a:pt x="8316468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74839" y="37772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15097" y="3777996"/>
              <a:ext cx="8278368" cy="85725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296047" y="3778008"/>
              <a:ext cx="8316595" cy="857250"/>
            </a:xfrm>
            <a:custGeom>
              <a:avLst/>
              <a:gdLst/>
              <a:ahLst/>
              <a:cxnLst/>
              <a:rect l="l" t="t" r="r" b="b"/>
              <a:pathLst>
                <a:path w="8316595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8316595" h="857250">
                  <a:moveTo>
                    <a:pt x="8316468" y="0"/>
                  </a:moveTo>
                  <a:lnTo>
                    <a:pt x="8297418" y="0"/>
                  </a:lnTo>
                  <a:lnTo>
                    <a:pt x="8297418" y="857250"/>
                  </a:lnTo>
                  <a:lnTo>
                    <a:pt x="8316468" y="857250"/>
                  </a:lnTo>
                  <a:lnTo>
                    <a:pt x="8316468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74839" y="46344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15097" y="4635246"/>
              <a:ext cx="8278368" cy="85725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296047" y="4635258"/>
              <a:ext cx="8316595" cy="857250"/>
            </a:xfrm>
            <a:custGeom>
              <a:avLst/>
              <a:gdLst/>
              <a:ahLst/>
              <a:cxnLst/>
              <a:rect l="l" t="t" r="r" b="b"/>
              <a:pathLst>
                <a:path w="8316595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8316595" h="857250">
                  <a:moveTo>
                    <a:pt x="8316468" y="0"/>
                  </a:moveTo>
                  <a:lnTo>
                    <a:pt x="8297418" y="0"/>
                  </a:lnTo>
                  <a:lnTo>
                    <a:pt x="8297418" y="857250"/>
                  </a:lnTo>
                  <a:lnTo>
                    <a:pt x="8316468" y="857250"/>
                  </a:lnTo>
                  <a:lnTo>
                    <a:pt x="8316468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74839" y="5491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15097" y="5492496"/>
              <a:ext cx="8278368" cy="37338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296047" y="5492496"/>
              <a:ext cx="8316595" cy="392430"/>
            </a:xfrm>
            <a:custGeom>
              <a:avLst/>
              <a:gdLst/>
              <a:ahLst/>
              <a:cxnLst/>
              <a:rect l="l" t="t" r="r" b="b"/>
              <a:pathLst>
                <a:path w="8316595" h="392429">
                  <a:moveTo>
                    <a:pt x="19050" y="373380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392430"/>
                  </a:lnTo>
                  <a:lnTo>
                    <a:pt x="9143" y="392430"/>
                  </a:lnTo>
                  <a:lnTo>
                    <a:pt x="9143" y="373380"/>
                  </a:lnTo>
                  <a:lnTo>
                    <a:pt x="19050" y="373380"/>
                  </a:lnTo>
                  <a:close/>
                </a:path>
                <a:path w="8316595" h="392429">
                  <a:moveTo>
                    <a:pt x="8307324" y="373379"/>
                  </a:moveTo>
                  <a:lnTo>
                    <a:pt x="9143" y="373380"/>
                  </a:lnTo>
                  <a:lnTo>
                    <a:pt x="19050" y="383286"/>
                  </a:lnTo>
                  <a:lnTo>
                    <a:pt x="19050" y="392430"/>
                  </a:lnTo>
                  <a:lnTo>
                    <a:pt x="8297417" y="392429"/>
                  </a:lnTo>
                  <a:lnTo>
                    <a:pt x="8297417" y="383286"/>
                  </a:lnTo>
                  <a:lnTo>
                    <a:pt x="8307324" y="373379"/>
                  </a:lnTo>
                  <a:close/>
                </a:path>
                <a:path w="8316595" h="392429">
                  <a:moveTo>
                    <a:pt x="19050" y="392430"/>
                  </a:moveTo>
                  <a:lnTo>
                    <a:pt x="19050" y="383286"/>
                  </a:lnTo>
                  <a:lnTo>
                    <a:pt x="9143" y="373380"/>
                  </a:lnTo>
                  <a:lnTo>
                    <a:pt x="9143" y="392430"/>
                  </a:lnTo>
                  <a:lnTo>
                    <a:pt x="19050" y="392430"/>
                  </a:lnTo>
                  <a:close/>
                </a:path>
                <a:path w="8316595" h="392429">
                  <a:moveTo>
                    <a:pt x="8316468" y="392429"/>
                  </a:moveTo>
                  <a:lnTo>
                    <a:pt x="8316468" y="0"/>
                  </a:lnTo>
                  <a:lnTo>
                    <a:pt x="8297417" y="0"/>
                  </a:lnTo>
                  <a:lnTo>
                    <a:pt x="8297417" y="373379"/>
                  </a:lnTo>
                  <a:lnTo>
                    <a:pt x="8307324" y="373379"/>
                  </a:lnTo>
                  <a:lnTo>
                    <a:pt x="8307324" y="392429"/>
                  </a:lnTo>
                  <a:lnTo>
                    <a:pt x="8316468" y="392429"/>
                  </a:lnTo>
                  <a:close/>
                </a:path>
                <a:path w="8316595" h="392429">
                  <a:moveTo>
                    <a:pt x="8307324" y="392429"/>
                  </a:moveTo>
                  <a:lnTo>
                    <a:pt x="8307324" y="373379"/>
                  </a:lnTo>
                  <a:lnTo>
                    <a:pt x="8297417" y="383286"/>
                  </a:lnTo>
                  <a:lnTo>
                    <a:pt x="8297417" y="392429"/>
                  </a:lnTo>
                  <a:lnTo>
                    <a:pt x="8307324" y="392429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74839" y="63489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TextovéPole 25">
            <a:extLst>
              <a:ext uri="{FF2B5EF4-FFF2-40B4-BE49-F238E27FC236}">
                <a16:creationId xmlns:a16="http://schemas.microsoft.com/office/drawing/2014/main" xmlns="" id="{F73CD97D-8CF1-49E2-CC1B-F0F6A750D664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30251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" dirty="0"/>
              <a:t>Tepelný</a:t>
            </a:r>
            <a:r>
              <a:rPr spc="-165" dirty="0"/>
              <a:t> </a:t>
            </a:r>
            <a:r>
              <a:rPr spc="-10" dirty="0"/>
              <a:t>příkon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774839" y="1206246"/>
            <a:ext cx="9144000" cy="1714500"/>
            <a:chOff x="774839" y="1206246"/>
            <a:chExt cx="9144000" cy="171450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74839" y="2062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77423" y="1860296"/>
            <a:ext cx="3653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Množství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energie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na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jednotku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délky.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346339" y="2334005"/>
            <a:ext cx="3575685" cy="586740"/>
            <a:chOff x="1346339" y="2334005"/>
            <a:chExt cx="3575685" cy="586740"/>
          </a:xfrm>
        </p:grpSpPr>
        <p:sp>
          <p:nvSpPr>
            <p:cNvPr id="11" name="object 11"/>
            <p:cNvSpPr/>
            <p:nvPr/>
          </p:nvSpPr>
          <p:spPr>
            <a:xfrm>
              <a:off x="1351673" y="2384436"/>
              <a:ext cx="3560445" cy="536575"/>
            </a:xfrm>
            <a:custGeom>
              <a:avLst/>
              <a:gdLst/>
              <a:ahLst/>
              <a:cxnLst/>
              <a:rect l="l" t="t" r="r" b="b"/>
              <a:pathLst>
                <a:path w="3560445" h="536575">
                  <a:moveTo>
                    <a:pt x="0" y="536308"/>
                  </a:moveTo>
                  <a:lnTo>
                    <a:pt x="0" y="164452"/>
                  </a:lnTo>
                  <a:lnTo>
                    <a:pt x="0" y="536308"/>
                  </a:lnTo>
                  <a:close/>
                </a:path>
                <a:path w="3560445" h="536575">
                  <a:moveTo>
                    <a:pt x="78774" y="0"/>
                  </a:moveTo>
                  <a:lnTo>
                    <a:pt x="78448" y="207"/>
                  </a:lnTo>
                  <a:lnTo>
                    <a:pt x="78168" y="487"/>
                  </a:lnTo>
                  <a:lnTo>
                    <a:pt x="78774" y="0"/>
                  </a:lnTo>
                  <a:close/>
                </a:path>
                <a:path w="3560445" h="536575">
                  <a:moveTo>
                    <a:pt x="3515931" y="29578"/>
                  </a:moveTo>
                  <a:close/>
                </a:path>
                <a:path w="3560445" h="536575">
                  <a:moveTo>
                    <a:pt x="3519995" y="34150"/>
                  </a:moveTo>
                  <a:lnTo>
                    <a:pt x="3519678" y="33652"/>
                  </a:lnTo>
                  <a:lnTo>
                    <a:pt x="3519678" y="34150"/>
                  </a:lnTo>
                  <a:lnTo>
                    <a:pt x="3519995" y="34150"/>
                  </a:lnTo>
                  <a:close/>
                </a:path>
                <a:path w="3560445" h="536575">
                  <a:moveTo>
                    <a:pt x="3541841" y="68440"/>
                  </a:moveTo>
                  <a:close/>
                </a:path>
                <a:path w="3560445" h="536575">
                  <a:moveTo>
                    <a:pt x="3542812" y="69964"/>
                  </a:moveTo>
                  <a:lnTo>
                    <a:pt x="3542538" y="69534"/>
                  </a:lnTo>
                  <a:lnTo>
                    <a:pt x="3542538" y="69964"/>
                  </a:lnTo>
                  <a:lnTo>
                    <a:pt x="3542812" y="69964"/>
                  </a:lnTo>
                  <a:close/>
                </a:path>
                <a:path w="3560445" h="536575">
                  <a:moveTo>
                    <a:pt x="3543782" y="71488"/>
                  </a:moveTo>
                  <a:lnTo>
                    <a:pt x="3543300" y="70730"/>
                  </a:lnTo>
                  <a:lnTo>
                    <a:pt x="3543300" y="71488"/>
                  </a:lnTo>
                  <a:lnTo>
                    <a:pt x="3543782" y="71488"/>
                  </a:lnTo>
                  <a:close/>
                </a:path>
                <a:path w="3560445" h="536575">
                  <a:moveTo>
                    <a:pt x="3544407" y="73012"/>
                  </a:moveTo>
                  <a:lnTo>
                    <a:pt x="3544062" y="72046"/>
                  </a:lnTo>
                  <a:lnTo>
                    <a:pt x="3544062" y="73012"/>
                  </a:lnTo>
                  <a:lnTo>
                    <a:pt x="3544407" y="73012"/>
                  </a:lnTo>
                  <a:close/>
                </a:path>
                <a:path w="3560445" h="536575">
                  <a:moveTo>
                    <a:pt x="3544953" y="74536"/>
                  </a:moveTo>
                  <a:lnTo>
                    <a:pt x="3544824" y="74175"/>
                  </a:lnTo>
                  <a:lnTo>
                    <a:pt x="3544824" y="74536"/>
                  </a:lnTo>
                  <a:lnTo>
                    <a:pt x="3544953" y="74536"/>
                  </a:lnTo>
                  <a:close/>
                </a:path>
                <a:path w="3560445" h="536575">
                  <a:moveTo>
                    <a:pt x="3558589" y="112636"/>
                  </a:moveTo>
                  <a:lnTo>
                    <a:pt x="3558540" y="112499"/>
                  </a:lnTo>
                  <a:lnTo>
                    <a:pt x="3558540" y="112636"/>
                  </a:lnTo>
                  <a:close/>
                </a:path>
                <a:path w="3560445" h="536575">
                  <a:moveTo>
                    <a:pt x="3559679" y="115684"/>
                  </a:moveTo>
                  <a:lnTo>
                    <a:pt x="3559302" y="114628"/>
                  </a:lnTo>
                  <a:lnTo>
                    <a:pt x="3559302" y="115684"/>
                  </a:lnTo>
                  <a:lnTo>
                    <a:pt x="3559679" y="115684"/>
                  </a:lnTo>
                  <a:close/>
                </a:path>
                <a:path w="3560445" h="536575">
                  <a:moveTo>
                    <a:pt x="3560218" y="119494"/>
                  </a:moveTo>
                  <a:lnTo>
                    <a:pt x="3560064" y="118156"/>
                  </a:lnTo>
                  <a:lnTo>
                    <a:pt x="3560064" y="119494"/>
                  </a:lnTo>
                  <a:lnTo>
                    <a:pt x="3560218" y="119494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46339" y="2334005"/>
              <a:ext cx="3575685" cy="586740"/>
            </a:xfrm>
            <a:custGeom>
              <a:avLst/>
              <a:gdLst/>
              <a:ahLst/>
              <a:cxnLst/>
              <a:rect l="l" t="t" r="r" b="b"/>
              <a:pathLst>
                <a:path w="3575685" h="586739">
                  <a:moveTo>
                    <a:pt x="3397679" y="4571"/>
                  </a:moveTo>
                  <a:lnTo>
                    <a:pt x="3371850" y="0"/>
                  </a:lnTo>
                  <a:lnTo>
                    <a:pt x="214884" y="0"/>
                  </a:lnTo>
                  <a:lnTo>
                    <a:pt x="171072" y="4279"/>
                  </a:lnTo>
                  <a:lnTo>
                    <a:pt x="129807" y="17459"/>
                  </a:lnTo>
                  <a:lnTo>
                    <a:pt x="92271" y="38546"/>
                  </a:lnTo>
                  <a:lnTo>
                    <a:pt x="59646" y="66547"/>
                  </a:lnTo>
                  <a:lnTo>
                    <a:pt x="33112" y="100471"/>
                  </a:lnTo>
                  <a:lnTo>
                    <a:pt x="13852" y="139326"/>
                  </a:lnTo>
                  <a:lnTo>
                    <a:pt x="3047" y="182118"/>
                  </a:lnTo>
                  <a:lnTo>
                    <a:pt x="0" y="214884"/>
                  </a:lnTo>
                  <a:lnTo>
                    <a:pt x="0" y="586739"/>
                  </a:lnTo>
                  <a:lnTo>
                    <a:pt x="5333" y="586739"/>
                  </a:lnTo>
                  <a:lnTo>
                    <a:pt x="5333" y="199643"/>
                  </a:lnTo>
                  <a:lnTo>
                    <a:pt x="6095" y="191261"/>
                  </a:lnTo>
                  <a:lnTo>
                    <a:pt x="20461" y="134873"/>
                  </a:lnTo>
                  <a:lnTo>
                    <a:pt x="45719" y="89915"/>
                  </a:lnTo>
                  <a:lnTo>
                    <a:pt x="46481" y="89153"/>
                  </a:lnTo>
                  <a:lnTo>
                    <a:pt x="47243" y="87629"/>
                  </a:lnTo>
                  <a:lnTo>
                    <a:pt x="60898" y="71745"/>
                  </a:lnTo>
                  <a:lnTo>
                    <a:pt x="75861" y="57073"/>
                  </a:lnTo>
                  <a:lnTo>
                    <a:pt x="92137" y="43963"/>
                  </a:lnTo>
                  <a:lnTo>
                    <a:pt x="109727" y="32765"/>
                  </a:lnTo>
                  <a:lnTo>
                    <a:pt x="110489" y="32003"/>
                  </a:lnTo>
                  <a:lnTo>
                    <a:pt x="115061" y="29717"/>
                  </a:lnTo>
                  <a:lnTo>
                    <a:pt x="115823" y="28955"/>
                  </a:lnTo>
                  <a:lnTo>
                    <a:pt x="124967" y="24383"/>
                  </a:lnTo>
                  <a:lnTo>
                    <a:pt x="127253" y="23621"/>
                  </a:lnTo>
                  <a:lnTo>
                    <a:pt x="139242" y="18371"/>
                  </a:lnTo>
                  <a:lnTo>
                    <a:pt x="151833" y="13887"/>
                  </a:lnTo>
                  <a:lnTo>
                    <a:pt x="192785" y="5333"/>
                  </a:lnTo>
                  <a:lnTo>
                    <a:pt x="202691" y="4571"/>
                  </a:lnTo>
                  <a:lnTo>
                    <a:pt x="3397679" y="4571"/>
                  </a:lnTo>
                  <a:close/>
                </a:path>
                <a:path w="3575685" h="586739">
                  <a:moveTo>
                    <a:pt x="3575304" y="586739"/>
                  </a:moveTo>
                  <a:lnTo>
                    <a:pt x="3575304" y="203454"/>
                  </a:lnTo>
                  <a:lnTo>
                    <a:pt x="3574541" y="192785"/>
                  </a:lnTo>
                  <a:lnTo>
                    <a:pt x="3562775" y="142103"/>
                  </a:lnTo>
                  <a:lnTo>
                    <a:pt x="3540342" y="97030"/>
                  </a:lnTo>
                  <a:lnTo>
                    <a:pt x="3508638" y="58926"/>
                  </a:lnTo>
                  <a:lnTo>
                    <a:pt x="3469058" y="29147"/>
                  </a:lnTo>
                  <a:lnTo>
                    <a:pt x="3422997" y="9053"/>
                  </a:lnTo>
                  <a:lnTo>
                    <a:pt x="3397679" y="4571"/>
                  </a:lnTo>
                  <a:lnTo>
                    <a:pt x="3373373" y="4571"/>
                  </a:lnTo>
                  <a:lnTo>
                    <a:pt x="3382517" y="5333"/>
                  </a:lnTo>
                  <a:lnTo>
                    <a:pt x="3388613" y="6095"/>
                  </a:lnTo>
                  <a:lnTo>
                    <a:pt x="3393947" y="6857"/>
                  </a:lnTo>
                  <a:lnTo>
                    <a:pt x="3398519" y="7619"/>
                  </a:lnTo>
                  <a:lnTo>
                    <a:pt x="3406139" y="9143"/>
                  </a:lnTo>
                  <a:lnTo>
                    <a:pt x="3409187" y="9905"/>
                  </a:lnTo>
                  <a:lnTo>
                    <a:pt x="3412997" y="10667"/>
                  </a:lnTo>
                  <a:lnTo>
                    <a:pt x="3415283" y="11429"/>
                  </a:lnTo>
                  <a:lnTo>
                    <a:pt x="3418331" y="12191"/>
                  </a:lnTo>
                  <a:lnTo>
                    <a:pt x="3420617" y="12953"/>
                  </a:lnTo>
                  <a:lnTo>
                    <a:pt x="3468781" y="34170"/>
                  </a:lnTo>
                  <a:lnTo>
                    <a:pt x="3500627" y="57911"/>
                  </a:lnTo>
                  <a:lnTo>
                    <a:pt x="3502151" y="58673"/>
                  </a:lnTo>
                  <a:lnTo>
                    <a:pt x="3516629" y="73151"/>
                  </a:lnTo>
                  <a:lnTo>
                    <a:pt x="3516629" y="74675"/>
                  </a:lnTo>
                  <a:lnTo>
                    <a:pt x="3517391" y="74675"/>
                  </a:lnTo>
                  <a:lnTo>
                    <a:pt x="3521201" y="78485"/>
                  </a:lnTo>
                  <a:lnTo>
                    <a:pt x="3521201" y="80009"/>
                  </a:lnTo>
                  <a:lnTo>
                    <a:pt x="3521963" y="80009"/>
                  </a:lnTo>
                  <a:lnTo>
                    <a:pt x="3525011" y="83057"/>
                  </a:lnTo>
                  <a:lnTo>
                    <a:pt x="3525011" y="84581"/>
                  </a:lnTo>
                  <a:lnTo>
                    <a:pt x="3525773" y="84581"/>
                  </a:lnTo>
                  <a:lnTo>
                    <a:pt x="3527297" y="86105"/>
                  </a:lnTo>
                  <a:lnTo>
                    <a:pt x="3527297" y="87629"/>
                  </a:lnTo>
                  <a:lnTo>
                    <a:pt x="3528059" y="87629"/>
                  </a:lnTo>
                  <a:lnTo>
                    <a:pt x="3529583" y="89153"/>
                  </a:lnTo>
                  <a:lnTo>
                    <a:pt x="3529583" y="90677"/>
                  </a:lnTo>
                  <a:lnTo>
                    <a:pt x="3530345" y="90677"/>
                  </a:lnTo>
                  <a:lnTo>
                    <a:pt x="3531869" y="92201"/>
                  </a:lnTo>
                  <a:lnTo>
                    <a:pt x="3531869" y="93725"/>
                  </a:lnTo>
                  <a:lnTo>
                    <a:pt x="3532631" y="93725"/>
                  </a:lnTo>
                  <a:lnTo>
                    <a:pt x="3533393" y="94487"/>
                  </a:lnTo>
                  <a:lnTo>
                    <a:pt x="3533393" y="96011"/>
                  </a:lnTo>
                  <a:lnTo>
                    <a:pt x="3534155" y="96011"/>
                  </a:lnTo>
                  <a:lnTo>
                    <a:pt x="3535679" y="97535"/>
                  </a:lnTo>
                  <a:lnTo>
                    <a:pt x="3535679" y="99059"/>
                  </a:lnTo>
                  <a:lnTo>
                    <a:pt x="3536441" y="99059"/>
                  </a:lnTo>
                  <a:lnTo>
                    <a:pt x="3536441" y="100583"/>
                  </a:lnTo>
                  <a:lnTo>
                    <a:pt x="3537203" y="100583"/>
                  </a:lnTo>
                  <a:lnTo>
                    <a:pt x="3537965" y="101345"/>
                  </a:lnTo>
                  <a:lnTo>
                    <a:pt x="3537965" y="102869"/>
                  </a:lnTo>
                  <a:lnTo>
                    <a:pt x="3538727" y="102869"/>
                  </a:lnTo>
                  <a:lnTo>
                    <a:pt x="3539489" y="103631"/>
                  </a:lnTo>
                  <a:lnTo>
                    <a:pt x="3539489" y="105155"/>
                  </a:lnTo>
                  <a:lnTo>
                    <a:pt x="3540251" y="105155"/>
                  </a:lnTo>
                  <a:lnTo>
                    <a:pt x="3540251" y="106679"/>
                  </a:lnTo>
                  <a:lnTo>
                    <a:pt x="3541013" y="106679"/>
                  </a:lnTo>
                  <a:lnTo>
                    <a:pt x="3541775" y="107441"/>
                  </a:lnTo>
                  <a:lnTo>
                    <a:pt x="3541775" y="108965"/>
                  </a:lnTo>
                  <a:lnTo>
                    <a:pt x="3542537" y="108965"/>
                  </a:lnTo>
                  <a:lnTo>
                    <a:pt x="3542537" y="110489"/>
                  </a:lnTo>
                  <a:lnTo>
                    <a:pt x="3543299" y="110489"/>
                  </a:lnTo>
                  <a:lnTo>
                    <a:pt x="3544061" y="111251"/>
                  </a:lnTo>
                  <a:lnTo>
                    <a:pt x="3544061" y="112775"/>
                  </a:lnTo>
                  <a:lnTo>
                    <a:pt x="3544823" y="112775"/>
                  </a:lnTo>
                  <a:lnTo>
                    <a:pt x="3544823" y="114299"/>
                  </a:lnTo>
                  <a:lnTo>
                    <a:pt x="3545585" y="114299"/>
                  </a:lnTo>
                  <a:lnTo>
                    <a:pt x="3545585" y="115823"/>
                  </a:lnTo>
                  <a:lnTo>
                    <a:pt x="3546347" y="115823"/>
                  </a:lnTo>
                  <a:lnTo>
                    <a:pt x="3546347" y="117347"/>
                  </a:lnTo>
                  <a:lnTo>
                    <a:pt x="3547109" y="117347"/>
                  </a:lnTo>
                  <a:lnTo>
                    <a:pt x="3547109" y="118871"/>
                  </a:lnTo>
                  <a:lnTo>
                    <a:pt x="3547871" y="118871"/>
                  </a:lnTo>
                  <a:lnTo>
                    <a:pt x="3547871" y="120395"/>
                  </a:lnTo>
                  <a:lnTo>
                    <a:pt x="3548633" y="120395"/>
                  </a:lnTo>
                  <a:lnTo>
                    <a:pt x="3548633" y="121919"/>
                  </a:lnTo>
                  <a:lnTo>
                    <a:pt x="3549395" y="121919"/>
                  </a:lnTo>
                  <a:lnTo>
                    <a:pt x="3549395" y="123443"/>
                  </a:lnTo>
                  <a:lnTo>
                    <a:pt x="3550157" y="123443"/>
                  </a:lnTo>
                  <a:lnTo>
                    <a:pt x="3550157" y="124967"/>
                  </a:lnTo>
                  <a:lnTo>
                    <a:pt x="3550919" y="124967"/>
                  </a:lnTo>
                  <a:lnTo>
                    <a:pt x="3550919" y="126491"/>
                  </a:lnTo>
                  <a:lnTo>
                    <a:pt x="3551681" y="126491"/>
                  </a:lnTo>
                  <a:lnTo>
                    <a:pt x="3551681" y="128015"/>
                  </a:lnTo>
                  <a:lnTo>
                    <a:pt x="3552443" y="128015"/>
                  </a:lnTo>
                  <a:lnTo>
                    <a:pt x="3552443" y="129539"/>
                  </a:lnTo>
                  <a:lnTo>
                    <a:pt x="3553205" y="129539"/>
                  </a:lnTo>
                  <a:lnTo>
                    <a:pt x="3553205" y="131825"/>
                  </a:lnTo>
                  <a:lnTo>
                    <a:pt x="3553967" y="131825"/>
                  </a:lnTo>
                  <a:lnTo>
                    <a:pt x="3553967" y="133349"/>
                  </a:lnTo>
                  <a:lnTo>
                    <a:pt x="3554729" y="133349"/>
                  </a:lnTo>
                  <a:lnTo>
                    <a:pt x="3554729" y="134873"/>
                  </a:lnTo>
                  <a:lnTo>
                    <a:pt x="3555491" y="134873"/>
                  </a:lnTo>
                  <a:lnTo>
                    <a:pt x="3555491" y="137159"/>
                  </a:lnTo>
                  <a:lnTo>
                    <a:pt x="3556253" y="137159"/>
                  </a:lnTo>
                  <a:lnTo>
                    <a:pt x="3556253" y="139445"/>
                  </a:lnTo>
                  <a:lnTo>
                    <a:pt x="3557015" y="139445"/>
                  </a:lnTo>
                  <a:lnTo>
                    <a:pt x="3557015" y="140969"/>
                  </a:lnTo>
                  <a:lnTo>
                    <a:pt x="3557777" y="140969"/>
                  </a:lnTo>
                  <a:lnTo>
                    <a:pt x="3557777" y="143255"/>
                  </a:lnTo>
                  <a:lnTo>
                    <a:pt x="3558539" y="143255"/>
                  </a:lnTo>
                  <a:lnTo>
                    <a:pt x="3558539" y="145541"/>
                  </a:lnTo>
                  <a:lnTo>
                    <a:pt x="3559301" y="145541"/>
                  </a:lnTo>
                  <a:lnTo>
                    <a:pt x="3559301" y="147827"/>
                  </a:lnTo>
                  <a:lnTo>
                    <a:pt x="3560063" y="147827"/>
                  </a:lnTo>
                  <a:lnTo>
                    <a:pt x="3560063" y="150113"/>
                  </a:lnTo>
                  <a:lnTo>
                    <a:pt x="3560825" y="150113"/>
                  </a:lnTo>
                  <a:lnTo>
                    <a:pt x="3560825" y="151637"/>
                  </a:lnTo>
                  <a:lnTo>
                    <a:pt x="3561587" y="151637"/>
                  </a:lnTo>
                  <a:lnTo>
                    <a:pt x="3561587" y="154685"/>
                  </a:lnTo>
                  <a:lnTo>
                    <a:pt x="3562349" y="154685"/>
                  </a:lnTo>
                  <a:lnTo>
                    <a:pt x="3562349" y="157733"/>
                  </a:lnTo>
                  <a:lnTo>
                    <a:pt x="3563111" y="157733"/>
                  </a:lnTo>
                  <a:lnTo>
                    <a:pt x="3563111" y="160019"/>
                  </a:lnTo>
                  <a:lnTo>
                    <a:pt x="3563873" y="160019"/>
                  </a:lnTo>
                  <a:lnTo>
                    <a:pt x="3563873" y="163067"/>
                  </a:lnTo>
                  <a:lnTo>
                    <a:pt x="3564635" y="163067"/>
                  </a:lnTo>
                  <a:lnTo>
                    <a:pt x="3564635" y="166115"/>
                  </a:lnTo>
                  <a:lnTo>
                    <a:pt x="3565397" y="166115"/>
                  </a:lnTo>
                  <a:lnTo>
                    <a:pt x="3565397" y="169925"/>
                  </a:lnTo>
                  <a:lnTo>
                    <a:pt x="3566159" y="169925"/>
                  </a:lnTo>
                  <a:lnTo>
                    <a:pt x="3566159" y="172973"/>
                  </a:lnTo>
                  <a:lnTo>
                    <a:pt x="3566921" y="172973"/>
                  </a:lnTo>
                  <a:lnTo>
                    <a:pt x="3566921" y="177545"/>
                  </a:lnTo>
                  <a:lnTo>
                    <a:pt x="3567683" y="177545"/>
                  </a:lnTo>
                  <a:lnTo>
                    <a:pt x="3567683" y="181355"/>
                  </a:lnTo>
                  <a:lnTo>
                    <a:pt x="3568445" y="181355"/>
                  </a:lnTo>
                  <a:lnTo>
                    <a:pt x="3568445" y="187451"/>
                  </a:lnTo>
                  <a:lnTo>
                    <a:pt x="3569207" y="187451"/>
                  </a:lnTo>
                  <a:lnTo>
                    <a:pt x="3569207" y="192785"/>
                  </a:lnTo>
                  <a:lnTo>
                    <a:pt x="3569969" y="192785"/>
                  </a:lnTo>
                  <a:lnTo>
                    <a:pt x="3569969" y="203453"/>
                  </a:lnTo>
                  <a:lnTo>
                    <a:pt x="3570731" y="203453"/>
                  </a:lnTo>
                  <a:lnTo>
                    <a:pt x="3570731" y="586739"/>
                  </a:lnTo>
                  <a:lnTo>
                    <a:pt x="3575304" y="5867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51673" y="2338577"/>
              <a:ext cx="3565525" cy="582295"/>
            </a:xfrm>
            <a:custGeom>
              <a:avLst/>
              <a:gdLst/>
              <a:ahLst/>
              <a:cxnLst/>
              <a:rect l="l" t="t" r="r" b="b"/>
              <a:pathLst>
                <a:path w="3565525" h="582294">
                  <a:moveTo>
                    <a:pt x="3565398" y="582167"/>
                  </a:moveTo>
                  <a:lnTo>
                    <a:pt x="3565398" y="210311"/>
                  </a:lnTo>
                  <a:lnTo>
                    <a:pt x="3559826" y="161952"/>
                  </a:lnTo>
                  <a:lnTo>
                    <a:pt x="3543964" y="117632"/>
                  </a:lnTo>
                  <a:lnTo>
                    <a:pt x="3519091" y="78590"/>
                  </a:lnTo>
                  <a:lnTo>
                    <a:pt x="3486487" y="46066"/>
                  </a:lnTo>
                  <a:lnTo>
                    <a:pt x="3447432" y="21300"/>
                  </a:lnTo>
                  <a:lnTo>
                    <a:pt x="3403205" y="5531"/>
                  </a:lnTo>
                  <a:lnTo>
                    <a:pt x="3355086" y="0"/>
                  </a:lnTo>
                  <a:lnTo>
                    <a:pt x="209550" y="0"/>
                  </a:lnTo>
                  <a:lnTo>
                    <a:pt x="161472" y="5531"/>
                  </a:lnTo>
                  <a:lnTo>
                    <a:pt x="117354" y="21300"/>
                  </a:lnTo>
                  <a:lnTo>
                    <a:pt x="78448" y="46066"/>
                  </a:lnTo>
                  <a:lnTo>
                    <a:pt x="46006" y="78590"/>
                  </a:lnTo>
                  <a:lnTo>
                    <a:pt x="21282" y="117632"/>
                  </a:lnTo>
                  <a:lnTo>
                    <a:pt x="5529" y="161952"/>
                  </a:lnTo>
                  <a:lnTo>
                    <a:pt x="0" y="210312"/>
                  </a:lnTo>
                  <a:lnTo>
                    <a:pt x="0" y="582167"/>
                  </a:lnTo>
                  <a:lnTo>
                    <a:pt x="3565398" y="582167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46339" y="2334018"/>
              <a:ext cx="3575685" cy="586740"/>
            </a:xfrm>
            <a:custGeom>
              <a:avLst/>
              <a:gdLst/>
              <a:ahLst/>
              <a:cxnLst/>
              <a:rect l="l" t="t" r="r" b="b"/>
              <a:pathLst>
                <a:path w="3575685" h="586739">
                  <a:moveTo>
                    <a:pt x="1914906" y="576072"/>
                  </a:moveTo>
                  <a:lnTo>
                    <a:pt x="1014984" y="576072"/>
                  </a:lnTo>
                  <a:lnTo>
                    <a:pt x="1014984" y="585216"/>
                  </a:lnTo>
                  <a:lnTo>
                    <a:pt x="1914906" y="585216"/>
                  </a:lnTo>
                  <a:lnTo>
                    <a:pt x="1914906" y="576072"/>
                  </a:lnTo>
                  <a:close/>
                </a:path>
                <a:path w="3575685" h="586739">
                  <a:moveTo>
                    <a:pt x="3575304" y="203454"/>
                  </a:moveTo>
                  <a:lnTo>
                    <a:pt x="3562769" y="142100"/>
                  </a:lnTo>
                  <a:lnTo>
                    <a:pt x="3540341" y="97028"/>
                  </a:lnTo>
                  <a:lnTo>
                    <a:pt x="3508629" y="58915"/>
                  </a:lnTo>
                  <a:lnTo>
                    <a:pt x="3469055" y="29146"/>
                  </a:lnTo>
                  <a:lnTo>
                    <a:pt x="3422993" y="9042"/>
                  </a:lnTo>
                  <a:lnTo>
                    <a:pt x="3371850" y="0"/>
                  </a:lnTo>
                  <a:lnTo>
                    <a:pt x="214884" y="0"/>
                  </a:lnTo>
                  <a:lnTo>
                    <a:pt x="171069" y="4279"/>
                  </a:lnTo>
                  <a:lnTo>
                    <a:pt x="129806" y="17449"/>
                  </a:lnTo>
                  <a:lnTo>
                    <a:pt x="92265" y="38544"/>
                  </a:lnTo>
                  <a:lnTo>
                    <a:pt x="59639" y="66548"/>
                  </a:lnTo>
                  <a:lnTo>
                    <a:pt x="33108" y="100469"/>
                  </a:lnTo>
                  <a:lnTo>
                    <a:pt x="13843" y="139319"/>
                  </a:lnTo>
                  <a:lnTo>
                    <a:pt x="3048" y="182118"/>
                  </a:lnTo>
                  <a:lnTo>
                    <a:pt x="0" y="214884"/>
                  </a:lnTo>
                  <a:lnTo>
                    <a:pt x="0" y="586740"/>
                  </a:lnTo>
                  <a:lnTo>
                    <a:pt x="9893" y="586740"/>
                  </a:lnTo>
                  <a:lnTo>
                    <a:pt x="9893" y="204216"/>
                  </a:lnTo>
                  <a:lnTo>
                    <a:pt x="10668" y="193548"/>
                  </a:lnTo>
                  <a:lnTo>
                    <a:pt x="22860" y="142367"/>
                  </a:lnTo>
                  <a:lnTo>
                    <a:pt x="55245" y="85940"/>
                  </a:lnTo>
                  <a:lnTo>
                    <a:pt x="92265" y="50241"/>
                  </a:lnTo>
                  <a:lnTo>
                    <a:pt x="150520" y="19596"/>
                  </a:lnTo>
                  <a:lnTo>
                    <a:pt x="214884" y="9207"/>
                  </a:lnTo>
                  <a:lnTo>
                    <a:pt x="3360420" y="9144"/>
                  </a:lnTo>
                  <a:lnTo>
                    <a:pt x="3381756" y="10668"/>
                  </a:lnTo>
                  <a:lnTo>
                    <a:pt x="3429635" y="21120"/>
                  </a:lnTo>
                  <a:lnTo>
                    <a:pt x="3472751" y="42570"/>
                  </a:lnTo>
                  <a:lnTo>
                    <a:pt x="3509505" y="73304"/>
                  </a:lnTo>
                  <a:lnTo>
                    <a:pt x="3538270" y="111633"/>
                  </a:lnTo>
                  <a:lnTo>
                    <a:pt x="3557435" y="155829"/>
                  </a:lnTo>
                  <a:lnTo>
                    <a:pt x="3565398" y="204216"/>
                  </a:lnTo>
                  <a:lnTo>
                    <a:pt x="3566160" y="214884"/>
                  </a:lnTo>
                  <a:lnTo>
                    <a:pt x="3566160" y="586740"/>
                  </a:lnTo>
                  <a:lnTo>
                    <a:pt x="3575304" y="586740"/>
                  </a:lnTo>
                  <a:lnTo>
                    <a:pt x="3575304" y="2034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555881" y="2544571"/>
            <a:ext cx="4705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I * </a:t>
            </a:r>
            <a:r>
              <a:rPr sz="1800" spc="-50" dirty="0">
                <a:latin typeface="Arial"/>
                <a:cs typeface="Arial"/>
              </a:rPr>
              <a:t>U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01853" y="2725165"/>
            <a:ext cx="1028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[kJ*mm</a:t>
            </a:r>
            <a:r>
              <a:rPr sz="1800" spc="-235" dirty="0">
                <a:latin typeface="Arial"/>
                <a:cs typeface="Arial"/>
              </a:rPr>
              <a:t> </a:t>
            </a:r>
            <a:r>
              <a:rPr sz="1350" baseline="55555" dirty="0">
                <a:latin typeface="Arial"/>
                <a:cs typeface="Arial"/>
              </a:rPr>
              <a:t>-</a:t>
            </a:r>
            <a:r>
              <a:rPr sz="1350" spc="-37" baseline="55555" dirty="0">
                <a:latin typeface="Arial"/>
                <a:cs typeface="Arial"/>
              </a:rPr>
              <a:t>1</a:t>
            </a:r>
            <a:r>
              <a:rPr sz="1800" spc="-25" dirty="0">
                <a:latin typeface="Arial"/>
                <a:cs typeface="Arial"/>
              </a:rPr>
              <a:t>]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342267" y="2334005"/>
            <a:ext cx="3575685" cy="586740"/>
            <a:chOff x="5342267" y="2334005"/>
            <a:chExt cx="3575685" cy="586740"/>
          </a:xfrm>
        </p:grpSpPr>
        <p:sp>
          <p:nvSpPr>
            <p:cNvPr id="18" name="object 18"/>
            <p:cNvSpPr/>
            <p:nvPr/>
          </p:nvSpPr>
          <p:spPr>
            <a:xfrm>
              <a:off x="5346839" y="2384433"/>
              <a:ext cx="3566160" cy="536575"/>
            </a:xfrm>
            <a:custGeom>
              <a:avLst/>
              <a:gdLst/>
              <a:ahLst/>
              <a:cxnLst/>
              <a:rect l="l" t="t" r="r" b="b"/>
              <a:pathLst>
                <a:path w="3566159" h="536575">
                  <a:moveTo>
                    <a:pt x="0" y="536312"/>
                  </a:moveTo>
                  <a:lnTo>
                    <a:pt x="0" y="164455"/>
                  </a:lnTo>
                  <a:lnTo>
                    <a:pt x="0" y="536312"/>
                  </a:lnTo>
                  <a:close/>
                </a:path>
                <a:path w="3566159" h="536575">
                  <a:moveTo>
                    <a:pt x="0" y="164454"/>
                  </a:moveTo>
                  <a:close/>
                </a:path>
                <a:path w="3566159" h="536575">
                  <a:moveTo>
                    <a:pt x="5912" y="115145"/>
                  </a:moveTo>
                  <a:lnTo>
                    <a:pt x="5571" y="116097"/>
                  </a:lnTo>
                  <a:lnTo>
                    <a:pt x="5280" y="118626"/>
                  </a:lnTo>
                  <a:lnTo>
                    <a:pt x="5912" y="115145"/>
                  </a:lnTo>
                  <a:close/>
                </a:path>
                <a:path w="3566159" h="536575">
                  <a:moveTo>
                    <a:pt x="22755" y="69701"/>
                  </a:moveTo>
                  <a:lnTo>
                    <a:pt x="21433" y="71776"/>
                  </a:lnTo>
                  <a:lnTo>
                    <a:pt x="20178" y="75285"/>
                  </a:lnTo>
                  <a:lnTo>
                    <a:pt x="22755" y="69701"/>
                  </a:lnTo>
                  <a:close/>
                </a:path>
                <a:path w="3566159" h="536575">
                  <a:moveTo>
                    <a:pt x="47675" y="31369"/>
                  </a:moveTo>
                  <a:lnTo>
                    <a:pt x="46306" y="32735"/>
                  </a:lnTo>
                  <a:lnTo>
                    <a:pt x="45271" y="34359"/>
                  </a:lnTo>
                  <a:lnTo>
                    <a:pt x="47675" y="31369"/>
                  </a:lnTo>
                  <a:close/>
                </a:path>
                <a:path w="3566159" h="536575">
                  <a:moveTo>
                    <a:pt x="79243" y="0"/>
                  </a:moveTo>
                  <a:lnTo>
                    <a:pt x="78910" y="211"/>
                  </a:lnTo>
                  <a:lnTo>
                    <a:pt x="78481" y="638"/>
                  </a:lnTo>
                  <a:lnTo>
                    <a:pt x="79243" y="0"/>
                  </a:lnTo>
                  <a:close/>
                </a:path>
                <a:path w="3566159" h="536575">
                  <a:moveTo>
                    <a:pt x="3515165" y="28058"/>
                  </a:moveTo>
                  <a:close/>
                </a:path>
                <a:path w="3566159" h="536575">
                  <a:moveTo>
                    <a:pt x="3520272" y="33392"/>
                  </a:moveTo>
                  <a:lnTo>
                    <a:pt x="3519853" y="32735"/>
                  </a:lnTo>
                  <a:lnTo>
                    <a:pt x="3519678" y="32560"/>
                  </a:lnTo>
                  <a:lnTo>
                    <a:pt x="3519678" y="33392"/>
                  </a:lnTo>
                  <a:lnTo>
                    <a:pt x="3520272" y="33392"/>
                  </a:lnTo>
                  <a:close/>
                </a:path>
                <a:path w="3566159" h="536575">
                  <a:moveTo>
                    <a:pt x="3522214" y="36440"/>
                  </a:moveTo>
                  <a:lnTo>
                    <a:pt x="3521964" y="36048"/>
                  </a:lnTo>
                  <a:lnTo>
                    <a:pt x="3521964" y="36440"/>
                  </a:lnTo>
                  <a:lnTo>
                    <a:pt x="3522214" y="36440"/>
                  </a:lnTo>
                  <a:close/>
                </a:path>
                <a:path w="3566159" h="536575">
                  <a:moveTo>
                    <a:pt x="3542603" y="68444"/>
                  </a:moveTo>
                  <a:close/>
                </a:path>
                <a:path w="3566159" h="536575">
                  <a:moveTo>
                    <a:pt x="3543574" y="69968"/>
                  </a:moveTo>
                  <a:lnTo>
                    <a:pt x="3543287" y="69518"/>
                  </a:lnTo>
                  <a:lnTo>
                    <a:pt x="3543287" y="69968"/>
                  </a:lnTo>
                  <a:lnTo>
                    <a:pt x="3543574" y="69968"/>
                  </a:lnTo>
                  <a:close/>
                </a:path>
                <a:path w="3566159" h="536575">
                  <a:moveTo>
                    <a:pt x="3544544" y="71492"/>
                  </a:moveTo>
                  <a:lnTo>
                    <a:pt x="3544049" y="70714"/>
                  </a:lnTo>
                  <a:lnTo>
                    <a:pt x="3544049" y="71492"/>
                  </a:lnTo>
                  <a:lnTo>
                    <a:pt x="3544544" y="71492"/>
                  </a:lnTo>
                  <a:close/>
                </a:path>
                <a:path w="3566159" h="536575">
                  <a:moveTo>
                    <a:pt x="3545169" y="73016"/>
                  </a:moveTo>
                  <a:lnTo>
                    <a:pt x="3544811" y="72015"/>
                  </a:lnTo>
                  <a:lnTo>
                    <a:pt x="3544811" y="73016"/>
                  </a:lnTo>
                  <a:lnTo>
                    <a:pt x="3545169" y="73016"/>
                  </a:lnTo>
                  <a:close/>
                </a:path>
                <a:path w="3566159" h="536575">
                  <a:moveTo>
                    <a:pt x="3545715" y="74540"/>
                  </a:moveTo>
                  <a:lnTo>
                    <a:pt x="3545586" y="74179"/>
                  </a:lnTo>
                  <a:lnTo>
                    <a:pt x="3545586" y="74540"/>
                  </a:lnTo>
                  <a:lnTo>
                    <a:pt x="3545715" y="74540"/>
                  </a:lnTo>
                  <a:close/>
                </a:path>
                <a:path w="3566159" h="536575">
                  <a:moveTo>
                    <a:pt x="3546533" y="76826"/>
                  </a:moveTo>
                  <a:lnTo>
                    <a:pt x="3546335" y="76273"/>
                  </a:lnTo>
                  <a:lnTo>
                    <a:pt x="3546335" y="76826"/>
                  </a:lnTo>
                  <a:lnTo>
                    <a:pt x="3546533" y="76826"/>
                  </a:lnTo>
                  <a:close/>
                </a:path>
                <a:path w="3566159" h="536575">
                  <a:moveTo>
                    <a:pt x="3559623" y="113402"/>
                  </a:moveTo>
                  <a:lnTo>
                    <a:pt x="3559302" y="112503"/>
                  </a:lnTo>
                  <a:lnTo>
                    <a:pt x="3559302" y="113402"/>
                  </a:lnTo>
                  <a:lnTo>
                    <a:pt x="3559623" y="113402"/>
                  </a:lnTo>
                  <a:close/>
                </a:path>
                <a:path w="3566159" h="536575">
                  <a:moveTo>
                    <a:pt x="3560628" y="116450"/>
                  </a:moveTo>
                  <a:lnTo>
                    <a:pt x="3560588" y="116097"/>
                  </a:lnTo>
                  <a:lnTo>
                    <a:pt x="3560064" y="114632"/>
                  </a:lnTo>
                  <a:lnTo>
                    <a:pt x="3560064" y="116450"/>
                  </a:lnTo>
                  <a:lnTo>
                    <a:pt x="3560628" y="116450"/>
                  </a:lnTo>
                  <a:close/>
                </a:path>
                <a:path w="3566159" h="536575">
                  <a:moveTo>
                    <a:pt x="3561067" y="120260"/>
                  </a:moveTo>
                  <a:lnTo>
                    <a:pt x="3560826" y="118162"/>
                  </a:lnTo>
                  <a:lnTo>
                    <a:pt x="3560826" y="120260"/>
                  </a:lnTo>
                  <a:lnTo>
                    <a:pt x="3561067" y="120260"/>
                  </a:lnTo>
                  <a:close/>
                </a:path>
                <a:path w="3566159" h="536575">
                  <a:moveTo>
                    <a:pt x="3565545" y="159122"/>
                  </a:moveTo>
                  <a:lnTo>
                    <a:pt x="3565385" y="157734"/>
                  </a:lnTo>
                  <a:lnTo>
                    <a:pt x="3565385" y="159122"/>
                  </a:lnTo>
                  <a:lnTo>
                    <a:pt x="3565545" y="159122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342267" y="2334005"/>
              <a:ext cx="3575685" cy="586740"/>
            </a:xfrm>
            <a:custGeom>
              <a:avLst/>
              <a:gdLst/>
              <a:ahLst/>
              <a:cxnLst/>
              <a:rect l="l" t="t" r="r" b="b"/>
              <a:pathLst>
                <a:path w="3575684" h="586739">
                  <a:moveTo>
                    <a:pt x="3401410" y="4571"/>
                  </a:moveTo>
                  <a:lnTo>
                    <a:pt x="3371088" y="0"/>
                  </a:lnTo>
                  <a:lnTo>
                    <a:pt x="214884" y="0"/>
                  </a:lnTo>
                  <a:lnTo>
                    <a:pt x="170603" y="4426"/>
                  </a:lnTo>
                  <a:lnTo>
                    <a:pt x="129268" y="17551"/>
                  </a:lnTo>
                  <a:lnTo>
                    <a:pt x="91894" y="38474"/>
                  </a:lnTo>
                  <a:lnTo>
                    <a:pt x="59494" y="66293"/>
                  </a:lnTo>
                  <a:lnTo>
                    <a:pt x="33083" y="100107"/>
                  </a:lnTo>
                  <a:lnTo>
                    <a:pt x="13676" y="139016"/>
                  </a:lnTo>
                  <a:lnTo>
                    <a:pt x="2285" y="182118"/>
                  </a:lnTo>
                  <a:lnTo>
                    <a:pt x="0" y="214884"/>
                  </a:lnTo>
                  <a:lnTo>
                    <a:pt x="0" y="586739"/>
                  </a:lnTo>
                  <a:lnTo>
                    <a:pt x="4571" y="586739"/>
                  </a:lnTo>
                  <a:lnTo>
                    <a:pt x="4571" y="214883"/>
                  </a:lnTo>
                  <a:lnTo>
                    <a:pt x="5333" y="197357"/>
                  </a:lnTo>
                  <a:lnTo>
                    <a:pt x="18902" y="138379"/>
                  </a:lnTo>
                  <a:lnTo>
                    <a:pt x="44195" y="92201"/>
                  </a:lnTo>
                  <a:lnTo>
                    <a:pt x="44957" y="90677"/>
                  </a:lnTo>
                  <a:lnTo>
                    <a:pt x="45719" y="89915"/>
                  </a:lnTo>
                  <a:lnTo>
                    <a:pt x="58045" y="74584"/>
                  </a:lnTo>
                  <a:lnTo>
                    <a:pt x="72351" y="60040"/>
                  </a:lnTo>
                  <a:lnTo>
                    <a:pt x="88010" y="46908"/>
                  </a:lnTo>
                  <a:lnTo>
                    <a:pt x="104393" y="35813"/>
                  </a:lnTo>
                  <a:lnTo>
                    <a:pt x="105155" y="35051"/>
                  </a:lnTo>
                  <a:lnTo>
                    <a:pt x="108203" y="33527"/>
                  </a:lnTo>
                  <a:lnTo>
                    <a:pt x="108965" y="32765"/>
                  </a:lnTo>
                  <a:lnTo>
                    <a:pt x="113537" y="30479"/>
                  </a:lnTo>
                  <a:lnTo>
                    <a:pt x="155435" y="12742"/>
                  </a:lnTo>
                  <a:lnTo>
                    <a:pt x="177545" y="7619"/>
                  </a:lnTo>
                  <a:lnTo>
                    <a:pt x="181355" y="6857"/>
                  </a:lnTo>
                  <a:lnTo>
                    <a:pt x="186689" y="6095"/>
                  </a:lnTo>
                  <a:lnTo>
                    <a:pt x="192785" y="5333"/>
                  </a:lnTo>
                  <a:lnTo>
                    <a:pt x="202691" y="4571"/>
                  </a:lnTo>
                  <a:lnTo>
                    <a:pt x="3401410" y="4571"/>
                  </a:lnTo>
                  <a:close/>
                </a:path>
                <a:path w="3575684" h="586739">
                  <a:moveTo>
                    <a:pt x="3575304" y="586739"/>
                  </a:moveTo>
                  <a:lnTo>
                    <a:pt x="3575304" y="203454"/>
                  </a:lnTo>
                  <a:lnTo>
                    <a:pt x="3573779" y="192785"/>
                  </a:lnTo>
                  <a:lnTo>
                    <a:pt x="3565313" y="149464"/>
                  </a:lnTo>
                  <a:lnTo>
                    <a:pt x="3548056" y="109672"/>
                  </a:lnTo>
                  <a:lnTo>
                    <a:pt x="3523185" y="74448"/>
                  </a:lnTo>
                  <a:lnTo>
                    <a:pt x="3491876" y="44830"/>
                  </a:lnTo>
                  <a:lnTo>
                    <a:pt x="3455306" y="21858"/>
                  </a:lnTo>
                  <a:lnTo>
                    <a:pt x="3414651" y="6568"/>
                  </a:lnTo>
                  <a:lnTo>
                    <a:pt x="3373373" y="4571"/>
                  </a:lnTo>
                  <a:lnTo>
                    <a:pt x="3382505" y="5333"/>
                  </a:lnTo>
                  <a:lnTo>
                    <a:pt x="3388613" y="6095"/>
                  </a:lnTo>
                  <a:lnTo>
                    <a:pt x="3396705" y="7319"/>
                  </a:lnTo>
                  <a:lnTo>
                    <a:pt x="3404762" y="8824"/>
                  </a:lnTo>
                  <a:lnTo>
                    <a:pt x="3412742" y="10680"/>
                  </a:lnTo>
                  <a:lnTo>
                    <a:pt x="3420605" y="12953"/>
                  </a:lnTo>
                  <a:lnTo>
                    <a:pt x="3423653" y="13715"/>
                  </a:lnTo>
                  <a:lnTo>
                    <a:pt x="3425177" y="14477"/>
                  </a:lnTo>
                  <a:lnTo>
                    <a:pt x="3434321" y="17525"/>
                  </a:lnTo>
                  <a:lnTo>
                    <a:pt x="3435857" y="18287"/>
                  </a:lnTo>
                  <a:lnTo>
                    <a:pt x="3453860" y="26098"/>
                  </a:lnTo>
                  <a:lnTo>
                    <a:pt x="3471876" y="36175"/>
                  </a:lnTo>
                  <a:lnTo>
                    <a:pt x="3488837" y="47977"/>
                  </a:lnTo>
                  <a:lnTo>
                    <a:pt x="3503675" y="60959"/>
                  </a:lnTo>
                  <a:lnTo>
                    <a:pt x="3505199" y="61721"/>
                  </a:lnTo>
                  <a:lnTo>
                    <a:pt x="3512807" y="69341"/>
                  </a:lnTo>
                  <a:lnTo>
                    <a:pt x="3512807" y="70865"/>
                  </a:lnTo>
                  <a:lnTo>
                    <a:pt x="3513581" y="70865"/>
                  </a:lnTo>
                  <a:lnTo>
                    <a:pt x="3519677" y="76961"/>
                  </a:lnTo>
                  <a:lnTo>
                    <a:pt x="3519677" y="78485"/>
                  </a:lnTo>
                  <a:lnTo>
                    <a:pt x="3520427" y="78485"/>
                  </a:lnTo>
                  <a:lnTo>
                    <a:pt x="3524249" y="82295"/>
                  </a:lnTo>
                  <a:lnTo>
                    <a:pt x="3524249" y="83819"/>
                  </a:lnTo>
                  <a:lnTo>
                    <a:pt x="3525011" y="83819"/>
                  </a:lnTo>
                  <a:lnTo>
                    <a:pt x="3526535" y="85343"/>
                  </a:lnTo>
                  <a:lnTo>
                    <a:pt x="3526535" y="86867"/>
                  </a:lnTo>
                  <a:lnTo>
                    <a:pt x="3527297" y="86867"/>
                  </a:lnTo>
                  <a:lnTo>
                    <a:pt x="3529571" y="89153"/>
                  </a:lnTo>
                  <a:lnTo>
                    <a:pt x="3529571" y="90677"/>
                  </a:lnTo>
                  <a:lnTo>
                    <a:pt x="3530333" y="90677"/>
                  </a:lnTo>
                  <a:lnTo>
                    <a:pt x="3531107" y="91439"/>
                  </a:lnTo>
                  <a:lnTo>
                    <a:pt x="3531107" y="92963"/>
                  </a:lnTo>
                  <a:lnTo>
                    <a:pt x="3531857" y="92963"/>
                  </a:lnTo>
                  <a:lnTo>
                    <a:pt x="3532631" y="93725"/>
                  </a:lnTo>
                  <a:lnTo>
                    <a:pt x="3532631" y="95249"/>
                  </a:lnTo>
                  <a:lnTo>
                    <a:pt x="3533381" y="95249"/>
                  </a:lnTo>
                  <a:lnTo>
                    <a:pt x="3534905" y="96773"/>
                  </a:lnTo>
                  <a:lnTo>
                    <a:pt x="3534905" y="98297"/>
                  </a:lnTo>
                  <a:lnTo>
                    <a:pt x="3535679" y="98297"/>
                  </a:lnTo>
                  <a:lnTo>
                    <a:pt x="3536429" y="99059"/>
                  </a:lnTo>
                  <a:lnTo>
                    <a:pt x="3536429" y="100583"/>
                  </a:lnTo>
                  <a:lnTo>
                    <a:pt x="3537203" y="100583"/>
                  </a:lnTo>
                  <a:lnTo>
                    <a:pt x="3537203" y="102107"/>
                  </a:lnTo>
                  <a:lnTo>
                    <a:pt x="3537953" y="102107"/>
                  </a:lnTo>
                  <a:lnTo>
                    <a:pt x="3538727" y="102869"/>
                  </a:lnTo>
                  <a:lnTo>
                    <a:pt x="3538727" y="104393"/>
                  </a:lnTo>
                  <a:lnTo>
                    <a:pt x="3539477" y="104393"/>
                  </a:lnTo>
                  <a:lnTo>
                    <a:pt x="3540251" y="105155"/>
                  </a:lnTo>
                  <a:lnTo>
                    <a:pt x="3540251" y="106679"/>
                  </a:lnTo>
                  <a:lnTo>
                    <a:pt x="3541013" y="106679"/>
                  </a:lnTo>
                  <a:lnTo>
                    <a:pt x="3541013" y="108203"/>
                  </a:lnTo>
                  <a:lnTo>
                    <a:pt x="3541775" y="108203"/>
                  </a:lnTo>
                  <a:lnTo>
                    <a:pt x="3542537" y="108965"/>
                  </a:lnTo>
                  <a:lnTo>
                    <a:pt x="3542537" y="110489"/>
                  </a:lnTo>
                  <a:lnTo>
                    <a:pt x="3543299" y="110489"/>
                  </a:lnTo>
                  <a:lnTo>
                    <a:pt x="3543299" y="112013"/>
                  </a:lnTo>
                  <a:lnTo>
                    <a:pt x="3544061" y="112013"/>
                  </a:lnTo>
                  <a:lnTo>
                    <a:pt x="3544061" y="113537"/>
                  </a:lnTo>
                  <a:lnTo>
                    <a:pt x="3544823" y="113537"/>
                  </a:lnTo>
                  <a:lnTo>
                    <a:pt x="3545585" y="114299"/>
                  </a:lnTo>
                  <a:lnTo>
                    <a:pt x="3545585" y="115823"/>
                  </a:lnTo>
                  <a:lnTo>
                    <a:pt x="3546347" y="115823"/>
                  </a:lnTo>
                  <a:lnTo>
                    <a:pt x="3546347" y="117347"/>
                  </a:lnTo>
                  <a:lnTo>
                    <a:pt x="3547109" y="117347"/>
                  </a:lnTo>
                  <a:lnTo>
                    <a:pt x="3547109" y="118871"/>
                  </a:lnTo>
                  <a:lnTo>
                    <a:pt x="3547859" y="118871"/>
                  </a:lnTo>
                  <a:lnTo>
                    <a:pt x="3547859" y="120395"/>
                  </a:lnTo>
                  <a:lnTo>
                    <a:pt x="3548621" y="120395"/>
                  </a:lnTo>
                  <a:lnTo>
                    <a:pt x="3548621" y="121919"/>
                  </a:lnTo>
                  <a:lnTo>
                    <a:pt x="3549383" y="121919"/>
                  </a:lnTo>
                  <a:lnTo>
                    <a:pt x="3549383" y="123443"/>
                  </a:lnTo>
                  <a:lnTo>
                    <a:pt x="3550157" y="123443"/>
                  </a:lnTo>
                  <a:lnTo>
                    <a:pt x="3550157" y="124967"/>
                  </a:lnTo>
                  <a:lnTo>
                    <a:pt x="3550907" y="124967"/>
                  </a:lnTo>
                  <a:lnTo>
                    <a:pt x="3550907" y="127253"/>
                  </a:lnTo>
                  <a:lnTo>
                    <a:pt x="3551681" y="127253"/>
                  </a:lnTo>
                  <a:lnTo>
                    <a:pt x="3551681" y="128777"/>
                  </a:lnTo>
                  <a:lnTo>
                    <a:pt x="3552431" y="128777"/>
                  </a:lnTo>
                  <a:lnTo>
                    <a:pt x="3552431" y="130301"/>
                  </a:lnTo>
                  <a:lnTo>
                    <a:pt x="3553205" y="130301"/>
                  </a:lnTo>
                  <a:lnTo>
                    <a:pt x="3553205" y="131825"/>
                  </a:lnTo>
                  <a:lnTo>
                    <a:pt x="3553955" y="131825"/>
                  </a:lnTo>
                  <a:lnTo>
                    <a:pt x="3553955" y="134111"/>
                  </a:lnTo>
                  <a:lnTo>
                    <a:pt x="3554729" y="134111"/>
                  </a:lnTo>
                  <a:lnTo>
                    <a:pt x="3554729" y="135635"/>
                  </a:lnTo>
                  <a:lnTo>
                    <a:pt x="3555479" y="135635"/>
                  </a:lnTo>
                  <a:lnTo>
                    <a:pt x="3555479" y="137921"/>
                  </a:lnTo>
                  <a:lnTo>
                    <a:pt x="3556253" y="137921"/>
                  </a:lnTo>
                  <a:lnTo>
                    <a:pt x="3556253" y="139445"/>
                  </a:lnTo>
                  <a:lnTo>
                    <a:pt x="3557003" y="139445"/>
                  </a:lnTo>
                  <a:lnTo>
                    <a:pt x="3557003" y="141731"/>
                  </a:lnTo>
                  <a:lnTo>
                    <a:pt x="3557777" y="141731"/>
                  </a:lnTo>
                  <a:lnTo>
                    <a:pt x="3557777" y="143255"/>
                  </a:lnTo>
                  <a:lnTo>
                    <a:pt x="3558527" y="143255"/>
                  </a:lnTo>
                  <a:lnTo>
                    <a:pt x="3558527" y="145541"/>
                  </a:lnTo>
                  <a:lnTo>
                    <a:pt x="3559301" y="145541"/>
                  </a:lnTo>
                  <a:lnTo>
                    <a:pt x="3559301" y="147827"/>
                  </a:lnTo>
                  <a:lnTo>
                    <a:pt x="3560063" y="147827"/>
                  </a:lnTo>
                  <a:lnTo>
                    <a:pt x="3560063" y="150113"/>
                  </a:lnTo>
                  <a:lnTo>
                    <a:pt x="3560825" y="150113"/>
                  </a:lnTo>
                  <a:lnTo>
                    <a:pt x="3560825" y="152399"/>
                  </a:lnTo>
                  <a:lnTo>
                    <a:pt x="3561587" y="152399"/>
                  </a:lnTo>
                  <a:lnTo>
                    <a:pt x="3561587" y="155447"/>
                  </a:lnTo>
                  <a:lnTo>
                    <a:pt x="3562349" y="155447"/>
                  </a:lnTo>
                  <a:lnTo>
                    <a:pt x="3562349" y="157733"/>
                  </a:lnTo>
                  <a:lnTo>
                    <a:pt x="3563111" y="157733"/>
                  </a:lnTo>
                  <a:lnTo>
                    <a:pt x="3563111" y="160781"/>
                  </a:lnTo>
                  <a:lnTo>
                    <a:pt x="3563873" y="160781"/>
                  </a:lnTo>
                  <a:lnTo>
                    <a:pt x="3563873" y="163829"/>
                  </a:lnTo>
                  <a:lnTo>
                    <a:pt x="3564635" y="163829"/>
                  </a:lnTo>
                  <a:lnTo>
                    <a:pt x="3564635" y="166877"/>
                  </a:lnTo>
                  <a:lnTo>
                    <a:pt x="3565397" y="166877"/>
                  </a:lnTo>
                  <a:lnTo>
                    <a:pt x="3565397" y="170687"/>
                  </a:lnTo>
                  <a:lnTo>
                    <a:pt x="3566159" y="170687"/>
                  </a:lnTo>
                  <a:lnTo>
                    <a:pt x="3566159" y="173735"/>
                  </a:lnTo>
                  <a:lnTo>
                    <a:pt x="3566909" y="173735"/>
                  </a:lnTo>
                  <a:lnTo>
                    <a:pt x="3566909" y="178307"/>
                  </a:lnTo>
                  <a:lnTo>
                    <a:pt x="3567671" y="178307"/>
                  </a:lnTo>
                  <a:lnTo>
                    <a:pt x="3567671" y="182879"/>
                  </a:lnTo>
                  <a:lnTo>
                    <a:pt x="3568433" y="182879"/>
                  </a:lnTo>
                  <a:lnTo>
                    <a:pt x="3568433" y="188975"/>
                  </a:lnTo>
                  <a:lnTo>
                    <a:pt x="3569207" y="188975"/>
                  </a:lnTo>
                  <a:lnTo>
                    <a:pt x="3569207" y="195833"/>
                  </a:lnTo>
                  <a:lnTo>
                    <a:pt x="3569957" y="195833"/>
                  </a:lnTo>
                  <a:lnTo>
                    <a:pt x="3569957" y="209549"/>
                  </a:lnTo>
                  <a:lnTo>
                    <a:pt x="3570731" y="209549"/>
                  </a:lnTo>
                  <a:lnTo>
                    <a:pt x="3570731" y="586739"/>
                  </a:lnTo>
                  <a:lnTo>
                    <a:pt x="3575304" y="5867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346839" y="2338577"/>
              <a:ext cx="3566160" cy="582295"/>
            </a:xfrm>
            <a:custGeom>
              <a:avLst/>
              <a:gdLst/>
              <a:ahLst/>
              <a:cxnLst/>
              <a:rect l="l" t="t" r="r" b="b"/>
              <a:pathLst>
                <a:path w="3566159" h="582294">
                  <a:moveTo>
                    <a:pt x="3566160" y="582167"/>
                  </a:moveTo>
                  <a:lnTo>
                    <a:pt x="3566160" y="210311"/>
                  </a:lnTo>
                  <a:lnTo>
                    <a:pt x="3560588" y="161952"/>
                  </a:lnTo>
                  <a:lnTo>
                    <a:pt x="3544726" y="117632"/>
                  </a:lnTo>
                  <a:lnTo>
                    <a:pt x="3519853" y="78590"/>
                  </a:lnTo>
                  <a:lnTo>
                    <a:pt x="3487249" y="46066"/>
                  </a:lnTo>
                  <a:lnTo>
                    <a:pt x="3448194" y="21300"/>
                  </a:lnTo>
                  <a:lnTo>
                    <a:pt x="3403967" y="5531"/>
                  </a:lnTo>
                  <a:lnTo>
                    <a:pt x="3355848" y="0"/>
                  </a:lnTo>
                  <a:lnTo>
                    <a:pt x="210311" y="0"/>
                  </a:lnTo>
                  <a:lnTo>
                    <a:pt x="162192" y="5531"/>
                  </a:lnTo>
                  <a:lnTo>
                    <a:pt x="117965" y="21300"/>
                  </a:lnTo>
                  <a:lnTo>
                    <a:pt x="78910" y="46066"/>
                  </a:lnTo>
                  <a:lnTo>
                    <a:pt x="46306" y="78590"/>
                  </a:lnTo>
                  <a:lnTo>
                    <a:pt x="21433" y="117632"/>
                  </a:lnTo>
                  <a:lnTo>
                    <a:pt x="5571" y="161952"/>
                  </a:lnTo>
                  <a:lnTo>
                    <a:pt x="0" y="210312"/>
                  </a:lnTo>
                  <a:lnTo>
                    <a:pt x="0" y="582167"/>
                  </a:lnTo>
                  <a:lnTo>
                    <a:pt x="3566160" y="582167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342267" y="2334018"/>
              <a:ext cx="3575685" cy="586740"/>
            </a:xfrm>
            <a:custGeom>
              <a:avLst/>
              <a:gdLst/>
              <a:ahLst/>
              <a:cxnLst/>
              <a:rect l="l" t="t" r="r" b="b"/>
              <a:pathLst>
                <a:path w="3575684" h="586739">
                  <a:moveTo>
                    <a:pt x="1914893" y="576072"/>
                  </a:moveTo>
                  <a:lnTo>
                    <a:pt x="1014209" y="576072"/>
                  </a:lnTo>
                  <a:lnTo>
                    <a:pt x="1014209" y="585216"/>
                  </a:lnTo>
                  <a:lnTo>
                    <a:pt x="1914893" y="585216"/>
                  </a:lnTo>
                  <a:lnTo>
                    <a:pt x="1914893" y="576072"/>
                  </a:lnTo>
                  <a:close/>
                </a:path>
                <a:path w="3575684" h="586739">
                  <a:moveTo>
                    <a:pt x="3575304" y="203454"/>
                  </a:moveTo>
                  <a:lnTo>
                    <a:pt x="3565309" y="149453"/>
                  </a:lnTo>
                  <a:lnTo>
                    <a:pt x="3548049" y="109664"/>
                  </a:lnTo>
                  <a:lnTo>
                    <a:pt x="3523183" y="74447"/>
                  </a:lnTo>
                  <a:lnTo>
                    <a:pt x="3491865" y="44831"/>
                  </a:lnTo>
                  <a:lnTo>
                    <a:pt x="3455301" y="21856"/>
                  </a:lnTo>
                  <a:lnTo>
                    <a:pt x="3414649" y="6565"/>
                  </a:lnTo>
                  <a:lnTo>
                    <a:pt x="3371088" y="0"/>
                  </a:lnTo>
                  <a:lnTo>
                    <a:pt x="214884" y="0"/>
                  </a:lnTo>
                  <a:lnTo>
                    <a:pt x="170599" y="4419"/>
                  </a:lnTo>
                  <a:lnTo>
                    <a:pt x="129260" y="17551"/>
                  </a:lnTo>
                  <a:lnTo>
                    <a:pt x="91884" y="38468"/>
                  </a:lnTo>
                  <a:lnTo>
                    <a:pt x="59486" y="66281"/>
                  </a:lnTo>
                  <a:lnTo>
                    <a:pt x="33083" y="100101"/>
                  </a:lnTo>
                  <a:lnTo>
                    <a:pt x="13665" y="139014"/>
                  </a:lnTo>
                  <a:lnTo>
                    <a:pt x="2286" y="182118"/>
                  </a:lnTo>
                  <a:lnTo>
                    <a:pt x="0" y="214884"/>
                  </a:lnTo>
                  <a:lnTo>
                    <a:pt x="0" y="586740"/>
                  </a:lnTo>
                  <a:lnTo>
                    <a:pt x="9906" y="586740"/>
                  </a:lnTo>
                  <a:lnTo>
                    <a:pt x="9906" y="204216"/>
                  </a:lnTo>
                  <a:lnTo>
                    <a:pt x="10668" y="193548"/>
                  </a:lnTo>
                  <a:lnTo>
                    <a:pt x="22885" y="141935"/>
                  </a:lnTo>
                  <a:lnTo>
                    <a:pt x="54775" y="86042"/>
                  </a:lnTo>
                  <a:lnTo>
                    <a:pt x="92202" y="50292"/>
                  </a:lnTo>
                  <a:lnTo>
                    <a:pt x="150152" y="19710"/>
                  </a:lnTo>
                  <a:lnTo>
                    <a:pt x="214884" y="9144"/>
                  </a:lnTo>
                  <a:lnTo>
                    <a:pt x="3360420" y="9144"/>
                  </a:lnTo>
                  <a:lnTo>
                    <a:pt x="3429736" y="21221"/>
                  </a:lnTo>
                  <a:lnTo>
                    <a:pt x="3472751" y="42672"/>
                  </a:lnTo>
                  <a:lnTo>
                    <a:pt x="3509327" y="73355"/>
                  </a:lnTo>
                  <a:lnTo>
                    <a:pt x="3537940" y="111620"/>
                  </a:lnTo>
                  <a:lnTo>
                    <a:pt x="3557130" y="155790"/>
                  </a:lnTo>
                  <a:lnTo>
                    <a:pt x="3565398" y="204216"/>
                  </a:lnTo>
                  <a:lnTo>
                    <a:pt x="3565398" y="586740"/>
                  </a:lnTo>
                  <a:lnTo>
                    <a:pt x="3575304" y="586740"/>
                  </a:lnTo>
                  <a:lnTo>
                    <a:pt x="3575304" y="2034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299587" y="2544571"/>
            <a:ext cx="87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60*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*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U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524629" y="2723641"/>
            <a:ext cx="901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[J*cm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350" baseline="55555" dirty="0">
                <a:latin typeface="Arial"/>
                <a:cs typeface="Arial"/>
              </a:rPr>
              <a:t>-1</a:t>
            </a:r>
            <a:r>
              <a:rPr sz="1350" spc="-240" baseline="55555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]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774839" y="2919983"/>
            <a:ext cx="9144000" cy="858519"/>
            <a:chOff x="774839" y="2919983"/>
            <a:chExt cx="9144000" cy="858519"/>
          </a:xfrm>
        </p:grpSpPr>
        <p:sp>
          <p:nvSpPr>
            <p:cNvPr id="25" name="object 25"/>
            <p:cNvSpPr/>
            <p:nvPr/>
          </p:nvSpPr>
          <p:spPr>
            <a:xfrm>
              <a:off x="774839" y="2919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351673" y="2920745"/>
              <a:ext cx="3565525" cy="678180"/>
            </a:xfrm>
            <a:custGeom>
              <a:avLst/>
              <a:gdLst/>
              <a:ahLst/>
              <a:cxnLst/>
              <a:rect l="l" t="t" r="r" b="b"/>
              <a:pathLst>
                <a:path w="3565525" h="678179">
                  <a:moveTo>
                    <a:pt x="3361700" y="677419"/>
                  </a:moveTo>
                  <a:lnTo>
                    <a:pt x="209521" y="678176"/>
                  </a:lnTo>
                  <a:lnTo>
                    <a:pt x="3355087" y="678179"/>
                  </a:lnTo>
                  <a:lnTo>
                    <a:pt x="3361700" y="677419"/>
                  </a:lnTo>
                  <a:close/>
                </a:path>
                <a:path w="3565525" h="678179">
                  <a:moveTo>
                    <a:pt x="175761" y="674292"/>
                  </a:moveTo>
                  <a:lnTo>
                    <a:pt x="153455" y="669782"/>
                  </a:lnTo>
                  <a:lnTo>
                    <a:pt x="161472" y="672648"/>
                  </a:lnTo>
                  <a:lnTo>
                    <a:pt x="175761" y="674292"/>
                  </a:lnTo>
                  <a:close/>
                </a:path>
                <a:path w="3565525" h="678179">
                  <a:moveTo>
                    <a:pt x="134583" y="663037"/>
                  </a:moveTo>
                  <a:lnTo>
                    <a:pt x="113725" y="654569"/>
                  </a:lnTo>
                  <a:lnTo>
                    <a:pt x="117354" y="656879"/>
                  </a:lnTo>
                  <a:lnTo>
                    <a:pt x="134583" y="663037"/>
                  </a:lnTo>
                  <a:close/>
                </a:path>
                <a:path w="3565525" h="678179">
                  <a:moveTo>
                    <a:pt x="91980" y="640727"/>
                  </a:moveTo>
                  <a:lnTo>
                    <a:pt x="81085" y="633748"/>
                  </a:lnTo>
                  <a:lnTo>
                    <a:pt x="67681" y="621319"/>
                  </a:lnTo>
                  <a:lnTo>
                    <a:pt x="78448" y="632113"/>
                  </a:lnTo>
                  <a:lnTo>
                    <a:pt x="91980" y="640727"/>
                  </a:lnTo>
                  <a:close/>
                </a:path>
                <a:path w="3565525" h="678179">
                  <a:moveTo>
                    <a:pt x="47244" y="600830"/>
                  </a:moveTo>
                  <a:lnTo>
                    <a:pt x="47244" y="600455"/>
                  </a:lnTo>
                  <a:lnTo>
                    <a:pt x="45720" y="598931"/>
                  </a:lnTo>
                  <a:lnTo>
                    <a:pt x="45590" y="598931"/>
                  </a:lnTo>
                  <a:lnTo>
                    <a:pt x="46006" y="599589"/>
                  </a:lnTo>
                  <a:lnTo>
                    <a:pt x="47244" y="600830"/>
                  </a:lnTo>
                  <a:close/>
                </a:path>
                <a:path w="3565525" h="678179">
                  <a:moveTo>
                    <a:pt x="44958" y="597933"/>
                  </a:moveTo>
                  <a:lnTo>
                    <a:pt x="44958" y="597407"/>
                  </a:lnTo>
                  <a:lnTo>
                    <a:pt x="44049" y="596499"/>
                  </a:lnTo>
                  <a:lnTo>
                    <a:pt x="44958" y="597933"/>
                  </a:lnTo>
                  <a:close/>
                </a:path>
                <a:path w="3565525" h="678179">
                  <a:moveTo>
                    <a:pt x="22098" y="561835"/>
                  </a:moveTo>
                  <a:lnTo>
                    <a:pt x="22098" y="561593"/>
                  </a:lnTo>
                  <a:lnTo>
                    <a:pt x="21945" y="561593"/>
                  </a:lnTo>
                  <a:lnTo>
                    <a:pt x="22098" y="561835"/>
                  </a:lnTo>
                  <a:close/>
                </a:path>
                <a:path w="3565525" h="678179">
                  <a:moveTo>
                    <a:pt x="21336" y="560631"/>
                  </a:moveTo>
                  <a:lnTo>
                    <a:pt x="21336" y="560069"/>
                  </a:lnTo>
                  <a:lnTo>
                    <a:pt x="21112" y="560069"/>
                  </a:lnTo>
                  <a:lnTo>
                    <a:pt x="21282" y="560547"/>
                  </a:lnTo>
                  <a:close/>
                </a:path>
                <a:path w="3565525" h="678179">
                  <a:moveTo>
                    <a:pt x="6096" y="517821"/>
                  </a:moveTo>
                  <a:lnTo>
                    <a:pt x="6096" y="517398"/>
                  </a:lnTo>
                  <a:lnTo>
                    <a:pt x="5945" y="517398"/>
                  </a:lnTo>
                  <a:lnTo>
                    <a:pt x="6096" y="517821"/>
                  </a:lnTo>
                  <a:close/>
                </a:path>
                <a:path w="3565525" h="678179">
                  <a:moveTo>
                    <a:pt x="5334" y="514517"/>
                  </a:moveTo>
                  <a:lnTo>
                    <a:pt x="5334" y="514350"/>
                  </a:lnTo>
                  <a:lnTo>
                    <a:pt x="5334" y="514517"/>
                  </a:lnTo>
                  <a:close/>
                </a:path>
                <a:path w="3565525" h="678179">
                  <a:moveTo>
                    <a:pt x="0" y="467868"/>
                  </a:moveTo>
                  <a:lnTo>
                    <a:pt x="0" y="0"/>
                  </a:lnTo>
                  <a:lnTo>
                    <a:pt x="0" y="467868"/>
                  </a:lnTo>
                  <a:close/>
                </a:path>
                <a:path w="3565525" h="678179">
                  <a:moveTo>
                    <a:pt x="3565398" y="467868"/>
                  </a:moveTo>
                  <a:lnTo>
                    <a:pt x="3565398" y="1"/>
                  </a:lnTo>
                  <a:lnTo>
                    <a:pt x="3564643" y="474414"/>
                  </a:lnTo>
                  <a:lnTo>
                    <a:pt x="3565398" y="467868"/>
                  </a:lnTo>
                  <a:close/>
                </a:path>
                <a:path w="3565525" h="678179">
                  <a:moveTo>
                    <a:pt x="3562634" y="491855"/>
                  </a:moveTo>
                  <a:lnTo>
                    <a:pt x="3557884" y="521652"/>
                  </a:lnTo>
                  <a:lnTo>
                    <a:pt x="3559826" y="516227"/>
                  </a:lnTo>
                  <a:lnTo>
                    <a:pt x="3562634" y="491855"/>
                  </a:lnTo>
                  <a:close/>
                </a:path>
                <a:path w="3565525" h="678179">
                  <a:moveTo>
                    <a:pt x="3552948" y="535443"/>
                  </a:moveTo>
                  <a:lnTo>
                    <a:pt x="3542098" y="563476"/>
                  </a:lnTo>
                  <a:lnTo>
                    <a:pt x="3543964" y="560547"/>
                  </a:lnTo>
                  <a:lnTo>
                    <a:pt x="3552948" y="535443"/>
                  </a:lnTo>
                  <a:close/>
                </a:path>
                <a:path w="3565525" h="678179">
                  <a:moveTo>
                    <a:pt x="3536244" y="572664"/>
                  </a:moveTo>
                  <a:lnTo>
                    <a:pt x="3518602" y="599813"/>
                  </a:lnTo>
                  <a:lnTo>
                    <a:pt x="3498302" y="620327"/>
                  </a:lnTo>
                  <a:lnTo>
                    <a:pt x="3519091" y="599589"/>
                  </a:lnTo>
                  <a:lnTo>
                    <a:pt x="3536244" y="572664"/>
                  </a:lnTo>
                  <a:close/>
                </a:path>
                <a:path w="3565525" h="678179">
                  <a:moveTo>
                    <a:pt x="3488253" y="630352"/>
                  </a:moveTo>
                  <a:lnTo>
                    <a:pt x="3467518" y="644142"/>
                  </a:lnTo>
                  <a:lnTo>
                    <a:pt x="3486487" y="632113"/>
                  </a:lnTo>
                  <a:lnTo>
                    <a:pt x="3488253" y="630352"/>
                  </a:lnTo>
                  <a:close/>
                </a:path>
                <a:path w="3565525" h="678179">
                  <a:moveTo>
                    <a:pt x="3451092" y="654558"/>
                  </a:moveTo>
                  <a:lnTo>
                    <a:pt x="3427619" y="663943"/>
                  </a:lnTo>
                  <a:lnTo>
                    <a:pt x="3447432" y="656879"/>
                  </a:lnTo>
                  <a:lnTo>
                    <a:pt x="3451092" y="654558"/>
                  </a:lnTo>
                  <a:close/>
                </a:path>
                <a:path w="3565525" h="678179">
                  <a:moveTo>
                    <a:pt x="3409256" y="670491"/>
                  </a:moveTo>
                  <a:lnTo>
                    <a:pt x="3383278" y="674939"/>
                  </a:lnTo>
                  <a:lnTo>
                    <a:pt x="3403205" y="672648"/>
                  </a:lnTo>
                  <a:lnTo>
                    <a:pt x="3409256" y="670491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46339" y="2920745"/>
              <a:ext cx="3575685" cy="683260"/>
            </a:xfrm>
            <a:custGeom>
              <a:avLst/>
              <a:gdLst/>
              <a:ahLst/>
              <a:cxnLst/>
              <a:rect l="l" t="t" r="r" b="b"/>
              <a:pathLst>
                <a:path w="3575685" h="683260">
                  <a:moveTo>
                    <a:pt x="3399214" y="678179"/>
                  </a:moveTo>
                  <a:lnTo>
                    <a:pt x="201929" y="678179"/>
                  </a:lnTo>
                  <a:lnTo>
                    <a:pt x="201929" y="677417"/>
                  </a:lnTo>
                  <a:lnTo>
                    <a:pt x="192785" y="676655"/>
                  </a:lnTo>
                  <a:lnTo>
                    <a:pt x="154291" y="668873"/>
                  </a:lnTo>
                  <a:lnTo>
                    <a:pt x="118691" y="654419"/>
                  </a:lnTo>
                  <a:lnTo>
                    <a:pt x="86419" y="633748"/>
                  </a:lnTo>
                  <a:lnTo>
                    <a:pt x="57911" y="607313"/>
                  </a:lnTo>
                  <a:lnTo>
                    <a:pt x="57149" y="607313"/>
                  </a:lnTo>
                  <a:lnTo>
                    <a:pt x="57149" y="605789"/>
                  </a:lnTo>
                  <a:lnTo>
                    <a:pt x="53339" y="601979"/>
                  </a:lnTo>
                  <a:lnTo>
                    <a:pt x="52577" y="601979"/>
                  </a:lnTo>
                  <a:lnTo>
                    <a:pt x="52577" y="600455"/>
                  </a:lnTo>
                  <a:lnTo>
                    <a:pt x="51053" y="598931"/>
                  </a:lnTo>
                  <a:lnTo>
                    <a:pt x="50291" y="598931"/>
                  </a:lnTo>
                  <a:lnTo>
                    <a:pt x="50291" y="597407"/>
                  </a:lnTo>
                  <a:lnTo>
                    <a:pt x="48005" y="595121"/>
                  </a:lnTo>
                  <a:lnTo>
                    <a:pt x="47243" y="595121"/>
                  </a:lnTo>
                  <a:lnTo>
                    <a:pt x="47243" y="593598"/>
                  </a:lnTo>
                  <a:lnTo>
                    <a:pt x="45719" y="592074"/>
                  </a:lnTo>
                  <a:lnTo>
                    <a:pt x="44957" y="592074"/>
                  </a:lnTo>
                  <a:lnTo>
                    <a:pt x="44957" y="590550"/>
                  </a:lnTo>
                  <a:lnTo>
                    <a:pt x="44195" y="589788"/>
                  </a:lnTo>
                  <a:lnTo>
                    <a:pt x="43433" y="589788"/>
                  </a:lnTo>
                  <a:lnTo>
                    <a:pt x="43433" y="588263"/>
                  </a:lnTo>
                  <a:lnTo>
                    <a:pt x="41909" y="586739"/>
                  </a:lnTo>
                  <a:lnTo>
                    <a:pt x="41147" y="586739"/>
                  </a:lnTo>
                  <a:lnTo>
                    <a:pt x="41147" y="585215"/>
                  </a:lnTo>
                  <a:lnTo>
                    <a:pt x="40385" y="584453"/>
                  </a:lnTo>
                  <a:lnTo>
                    <a:pt x="39623" y="584453"/>
                  </a:lnTo>
                  <a:lnTo>
                    <a:pt x="39623" y="582929"/>
                  </a:lnTo>
                  <a:lnTo>
                    <a:pt x="38861" y="582929"/>
                  </a:lnTo>
                  <a:lnTo>
                    <a:pt x="38861" y="581405"/>
                  </a:lnTo>
                  <a:lnTo>
                    <a:pt x="38099" y="580643"/>
                  </a:lnTo>
                  <a:lnTo>
                    <a:pt x="37337" y="580643"/>
                  </a:lnTo>
                  <a:lnTo>
                    <a:pt x="37337" y="579119"/>
                  </a:lnTo>
                  <a:lnTo>
                    <a:pt x="36575" y="578357"/>
                  </a:lnTo>
                  <a:lnTo>
                    <a:pt x="35813" y="578357"/>
                  </a:lnTo>
                  <a:lnTo>
                    <a:pt x="35813" y="576833"/>
                  </a:lnTo>
                  <a:lnTo>
                    <a:pt x="35051" y="576833"/>
                  </a:lnTo>
                  <a:lnTo>
                    <a:pt x="35051" y="575309"/>
                  </a:lnTo>
                  <a:lnTo>
                    <a:pt x="34289" y="574548"/>
                  </a:lnTo>
                  <a:lnTo>
                    <a:pt x="33527" y="574548"/>
                  </a:lnTo>
                  <a:lnTo>
                    <a:pt x="33527" y="573024"/>
                  </a:lnTo>
                  <a:lnTo>
                    <a:pt x="32765" y="573024"/>
                  </a:lnTo>
                  <a:lnTo>
                    <a:pt x="32765" y="571500"/>
                  </a:lnTo>
                  <a:lnTo>
                    <a:pt x="32003" y="571500"/>
                  </a:lnTo>
                  <a:lnTo>
                    <a:pt x="32003" y="569976"/>
                  </a:lnTo>
                  <a:lnTo>
                    <a:pt x="31241" y="569213"/>
                  </a:lnTo>
                  <a:lnTo>
                    <a:pt x="30479" y="569213"/>
                  </a:lnTo>
                  <a:lnTo>
                    <a:pt x="30479" y="567689"/>
                  </a:lnTo>
                  <a:lnTo>
                    <a:pt x="29717" y="567689"/>
                  </a:lnTo>
                  <a:lnTo>
                    <a:pt x="29717" y="566165"/>
                  </a:lnTo>
                  <a:lnTo>
                    <a:pt x="28955" y="566165"/>
                  </a:lnTo>
                  <a:lnTo>
                    <a:pt x="28955" y="564641"/>
                  </a:lnTo>
                  <a:lnTo>
                    <a:pt x="28193" y="564641"/>
                  </a:lnTo>
                  <a:lnTo>
                    <a:pt x="28193" y="563117"/>
                  </a:lnTo>
                  <a:lnTo>
                    <a:pt x="27431" y="563117"/>
                  </a:lnTo>
                  <a:lnTo>
                    <a:pt x="27431" y="561593"/>
                  </a:lnTo>
                  <a:lnTo>
                    <a:pt x="26669" y="561593"/>
                  </a:lnTo>
                  <a:lnTo>
                    <a:pt x="26669" y="560069"/>
                  </a:lnTo>
                  <a:lnTo>
                    <a:pt x="25907" y="560069"/>
                  </a:lnTo>
                  <a:lnTo>
                    <a:pt x="25907" y="558545"/>
                  </a:lnTo>
                  <a:lnTo>
                    <a:pt x="25145" y="558545"/>
                  </a:lnTo>
                  <a:lnTo>
                    <a:pt x="25145" y="557021"/>
                  </a:lnTo>
                  <a:lnTo>
                    <a:pt x="24383" y="557021"/>
                  </a:lnTo>
                  <a:lnTo>
                    <a:pt x="24383" y="555498"/>
                  </a:lnTo>
                  <a:lnTo>
                    <a:pt x="23621" y="555498"/>
                  </a:lnTo>
                  <a:lnTo>
                    <a:pt x="23621" y="553212"/>
                  </a:lnTo>
                  <a:lnTo>
                    <a:pt x="22859" y="553212"/>
                  </a:lnTo>
                  <a:lnTo>
                    <a:pt x="22859" y="551688"/>
                  </a:lnTo>
                  <a:lnTo>
                    <a:pt x="22097" y="551688"/>
                  </a:lnTo>
                  <a:lnTo>
                    <a:pt x="22097" y="550163"/>
                  </a:lnTo>
                  <a:lnTo>
                    <a:pt x="21335" y="550163"/>
                  </a:lnTo>
                  <a:lnTo>
                    <a:pt x="21335" y="547877"/>
                  </a:lnTo>
                  <a:lnTo>
                    <a:pt x="20573" y="547877"/>
                  </a:lnTo>
                  <a:lnTo>
                    <a:pt x="20573" y="546353"/>
                  </a:lnTo>
                  <a:lnTo>
                    <a:pt x="19811" y="546353"/>
                  </a:lnTo>
                  <a:lnTo>
                    <a:pt x="19811" y="544067"/>
                  </a:lnTo>
                  <a:lnTo>
                    <a:pt x="19049" y="544067"/>
                  </a:lnTo>
                  <a:lnTo>
                    <a:pt x="19049" y="542543"/>
                  </a:lnTo>
                  <a:lnTo>
                    <a:pt x="18287" y="542543"/>
                  </a:lnTo>
                  <a:lnTo>
                    <a:pt x="18287" y="540257"/>
                  </a:lnTo>
                  <a:lnTo>
                    <a:pt x="17525" y="540257"/>
                  </a:lnTo>
                  <a:lnTo>
                    <a:pt x="17525" y="537971"/>
                  </a:lnTo>
                  <a:lnTo>
                    <a:pt x="16763" y="537971"/>
                  </a:lnTo>
                  <a:lnTo>
                    <a:pt x="16763" y="535686"/>
                  </a:lnTo>
                  <a:lnTo>
                    <a:pt x="16001" y="535686"/>
                  </a:lnTo>
                  <a:lnTo>
                    <a:pt x="16001" y="533400"/>
                  </a:lnTo>
                  <a:lnTo>
                    <a:pt x="15239" y="533400"/>
                  </a:lnTo>
                  <a:lnTo>
                    <a:pt x="15239" y="531876"/>
                  </a:lnTo>
                  <a:lnTo>
                    <a:pt x="14477" y="531876"/>
                  </a:lnTo>
                  <a:lnTo>
                    <a:pt x="14477" y="528827"/>
                  </a:lnTo>
                  <a:lnTo>
                    <a:pt x="13715" y="528827"/>
                  </a:lnTo>
                  <a:lnTo>
                    <a:pt x="13715" y="526541"/>
                  </a:lnTo>
                  <a:lnTo>
                    <a:pt x="12953" y="526541"/>
                  </a:lnTo>
                  <a:lnTo>
                    <a:pt x="12953" y="523493"/>
                  </a:lnTo>
                  <a:lnTo>
                    <a:pt x="12191" y="523493"/>
                  </a:lnTo>
                  <a:lnTo>
                    <a:pt x="12191" y="521207"/>
                  </a:lnTo>
                  <a:lnTo>
                    <a:pt x="11429" y="521207"/>
                  </a:lnTo>
                  <a:lnTo>
                    <a:pt x="11429" y="517398"/>
                  </a:lnTo>
                  <a:lnTo>
                    <a:pt x="10667" y="517398"/>
                  </a:lnTo>
                  <a:lnTo>
                    <a:pt x="10667" y="514350"/>
                  </a:lnTo>
                  <a:lnTo>
                    <a:pt x="9905" y="514350"/>
                  </a:lnTo>
                  <a:lnTo>
                    <a:pt x="9905" y="511301"/>
                  </a:lnTo>
                  <a:lnTo>
                    <a:pt x="9143" y="511301"/>
                  </a:lnTo>
                  <a:lnTo>
                    <a:pt x="9143" y="506729"/>
                  </a:lnTo>
                  <a:lnTo>
                    <a:pt x="8381" y="506729"/>
                  </a:lnTo>
                  <a:lnTo>
                    <a:pt x="8381" y="502919"/>
                  </a:lnTo>
                  <a:lnTo>
                    <a:pt x="7619" y="502919"/>
                  </a:lnTo>
                  <a:lnTo>
                    <a:pt x="7619" y="497586"/>
                  </a:lnTo>
                  <a:lnTo>
                    <a:pt x="6857" y="497586"/>
                  </a:lnTo>
                  <a:lnTo>
                    <a:pt x="6857" y="491489"/>
                  </a:lnTo>
                  <a:lnTo>
                    <a:pt x="6095" y="491489"/>
                  </a:lnTo>
                  <a:lnTo>
                    <a:pt x="6095" y="483107"/>
                  </a:lnTo>
                  <a:lnTo>
                    <a:pt x="5333" y="483107"/>
                  </a:lnTo>
                  <a:lnTo>
                    <a:pt x="5333" y="0"/>
                  </a:lnTo>
                  <a:lnTo>
                    <a:pt x="0" y="0"/>
                  </a:lnTo>
                  <a:lnTo>
                    <a:pt x="0" y="468630"/>
                  </a:lnTo>
                  <a:lnTo>
                    <a:pt x="1524" y="489966"/>
                  </a:lnTo>
                  <a:lnTo>
                    <a:pt x="14067" y="543840"/>
                  </a:lnTo>
                  <a:lnTo>
                    <a:pt x="47604" y="602488"/>
                  </a:lnTo>
                  <a:lnTo>
                    <a:pt x="78486" y="633984"/>
                  </a:lnTo>
                  <a:lnTo>
                    <a:pt x="114808" y="658241"/>
                  </a:lnTo>
                  <a:lnTo>
                    <a:pt x="181620" y="680406"/>
                  </a:lnTo>
                  <a:lnTo>
                    <a:pt x="214884" y="682752"/>
                  </a:lnTo>
                  <a:lnTo>
                    <a:pt x="3371850" y="682752"/>
                  </a:lnTo>
                  <a:lnTo>
                    <a:pt x="3382517" y="681990"/>
                  </a:lnTo>
                  <a:lnTo>
                    <a:pt x="3399214" y="678179"/>
                  </a:lnTo>
                  <a:close/>
                </a:path>
                <a:path w="3575685" h="683260">
                  <a:moveTo>
                    <a:pt x="3575304" y="479298"/>
                  </a:moveTo>
                  <a:lnTo>
                    <a:pt x="3575304" y="0"/>
                  </a:lnTo>
                  <a:lnTo>
                    <a:pt x="3570731" y="0"/>
                  </a:lnTo>
                  <a:lnTo>
                    <a:pt x="3569969" y="479297"/>
                  </a:lnTo>
                  <a:lnTo>
                    <a:pt x="3562936" y="523419"/>
                  </a:lnTo>
                  <a:lnTo>
                    <a:pt x="3547259" y="563922"/>
                  </a:lnTo>
                  <a:lnTo>
                    <a:pt x="3523936" y="599813"/>
                  </a:lnTo>
                  <a:lnTo>
                    <a:pt x="3493965" y="630101"/>
                  </a:lnTo>
                  <a:lnTo>
                    <a:pt x="3458342" y="653792"/>
                  </a:lnTo>
                  <a:lnTo>
                    <a:pt x="3418066" y="669895"/>
                  </a:lnTo>
                  <a:lnTo>
                    <a:pt x="3374135" y="677417"/>
                  </a:lnTo>
                  <a:lnTo>
                    <a:pt x="201929" y="678179"/>
                  </a:lnTo>
                  <a:lnTo>
                    <a:pt x="3399214" y="678179"/>
                  </a:lnTo>
                  <a:lnTo>
                    <a:pt x="3478129" y="648021"/>
                  </a:lnTo>
                  <a:lnTo>
                    <a:pt x="3516249" y="616200"/>
                  </a:lnTo>
                  <a:lnTo>
                    <a:pt x="3546071" y="576478"/>
                  </a:lnTo>
                  <a:lnTo>
                    <a:pt x="3566216" y="530346"/>
                  </a:lnTo>
                  <a:lnTo>
                    <a:pt x="3575304" y="4792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351673" y="2920745"/>
              <a:ext cx="3565525" cy="678180"/>
            </a:xfrm>
            <a:custGeom>
              <a:avLst/>
              <a:gdLst/>
              <a:ahLst/>
              <a:cxnLst/>
              <a:rect l="l" t="t" r="r" b="b"/>
              <a:pathLst>
                <a:path w="3565525" h="678179">
                  <a:moveTo>
                    <a:pt x="3565398" y="467868"/>
                  </a:moveTo>
                  <a:lnTo>
                    <a:pt x="3565398" y="0"/>
                  </a:lnTo>
                  <a:lnTo>
                    <a:pt x="0" y="0"/>
                  </a:lnTo>
                  <a:lnTo>
                    <a:pt x="0" y="467868"/>
                  </a:lnTo>
                  <a:lnTo>
                    <a:pt x="5529" y="516227"/>
                  </a:lnTo>
                  <a:lnTo>
                    <a:pt x="21282" y="560547"/>
                  </a:lnTo>
                  <a:lnTo>
                    <a:pt x="46006" y="599589"/>
                  </a:lnTo>
                  <a:lnTo>
                    <a:pt x="78448" y="632113"/>
                  </a:lnTo>
                  <a:lnTo>
                    <a:pt x="117354" y="656879"/>
                  </a:lnTo>
                  <a:lnTo>
                    <a:pt x="161472" y="672648"/>
                  </a:lnTo>
                  <a:lnTo>
                    <a:pt x="209550" y="678180"/>
                  </a:lnTo>
                  <a:lnTo>
                    <a:pt x="3355086" y="678180"/>
                  </a:lnTo>
                  <a:lnTo>
                    <a:pt x="3403205" y="672648"/>
                  </a:lnTo>
                  <a:lnTo>
                    <a:pt x="3447432" y="656879"/>
                  </a:lnTo>
                  <a:lnTo>
                    <a:pt x="3486487" y="632113"/>
                  </a:lnTo>
                  <a:lnTo>
                    <a:pt x="3519091" y="599589"/>
                  </a:lnTo>
                  <a:lnTo>
                    <a:pt x="3543964" y="560547"/>
                  </a:lnTo>
                  <a:lnTo>
                    <a:pt x="3559826" y="516227"/>
                  </a:lnTo>
                  <a:lnTo>
                    <a:pt x="3565398" y="467868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346339" y="2920745"/>
              <a:ext cx="3575685" cy="683260"/>
            </a:xfrm>
            <a:custGeom>
              <a:avLst/>
              <a:gdLst/>
              <a:ahLst/>
              <a:cxnLst/>
              <a:rect l="l" t="t" r="r" b="b"/>
              <a:pathLst>
                <a:path w="3575685" h="683260">
                  <a:moveTo>
                    <a:pt x="3575304" y="479298"/>
                  </a:moveTo>
                  <a:lnTo>
                    <a:pt x="3575304" y="0"/>
                  </a:lnTo>
                  <a:lnTo>
                    <a:pt x="3566160" y="0"/>
                  </a:lnTo>
                  <a:lnTo>
                    <a:pt x="3566160" y="467868"/>
                  </a:lnTo>
                  <a:lnTo>
                    <a:pt x="3564636" y="489204"/>
                  </a:lnTo>
                  <a:lnTo>
                    <a:pt x="3554113" y="537108"/>
                  </a:lnTo>
                  <a:lnTo>
                    <a:pt x="3532665" y="580234"/>
                  </a:lnTo>
                  <a:lnTo>
                    <a:pt x="3501966" y="616977"/>
                  </a:lnTo>
                  <a:lnTo>
                    <a:pt x="3463687" y="645730"/>
                  </a:lnTo>
                  <a:lnTo>
                    <a:pt x="3419504" y="664888"/>
                  </a:lnTo>
                  <a:lnTo>
                    <a:pt x="3371088" y="672846"/>
                  </a:lnTo>
                  <a:lnTo>
                    <a:pt x="214884" y="673608"/>
                  </a:lnTo>
                  <a:lnTo>
                    <a:pt x="166046" y="667588"/>
                  </a:lnTo>
                  <a:lnTo>
                    <a:pt x="120926" y="650482"/>
                  </a:lnTo>
                  <a:lnTo>
                    <a:pt x="81253" y="623687"/>
                  </a:lnTo>
                  <a:lnTo>
                    <a:pt x="48753" y="588597"/>
                  </a:lnTo>
                  <a:lnTo>
                    <a:pt x="25157" y="546606"/>
                  </a:lnTo>
                  <a:lnTo>
                    <a:pt x="12192" y="499110"/>
                  </a:lnTo>
                  <a:lnTo>
                    <a:pt x="9906" y="0"/>
                  </a:lnTo>
                  <a:lnTo>
                    <a:pt x="0" y="0"/>
                  </a:lnTo>
                  <a:lnTo>
                    <a:pt x="0" y="468630"/>
                  </a:lnTo>
                  <a:lnTo>
                    <a:pt x="4572" y="511302"/>
                  </a:lnTo>
                  <a:lnTo>
                    <a:pt x="28541" y="574481"/>
                  </a:lnTo>
                  <a:lnTo>
                    <a:pt x="70866" y="627126"/>
                  </a:lnTo>
                  <a:lnTo>
                    <a:pt x="114808" y="658241"/>
                  </a:lnTo>
                  <a:lnTo>
                    <a:pt x="181620" y="680406"/>
                  </a:lnTo>
                  <a:lnTo>
                    <a:pt x="214884" y="682752"/>
                  </a:lnTo>
                  <a:lnTo>
                    <a:pt x="3371850" y="682752"/>
                  </a:lnTo>
                  <a:lnTo>
                    <a:pt x="3433092" y="670449"/>
                  </a:lnTo>
                  <a:lnTo>
                    <a:pt x="3478129" y="648021"/>
                  </a:lnTo>
                  <a:lnTo>
                    <a:pt x="3516249" y="616200"/>
                  </a:lnTo>
                  <a:lnTo>
                    <a:pt x="3546071" y="576478"/>
                  </a:lnTo>
                  <a:lnTo>
                    <a:pt x="3566216" y="530346"/>
                  </a:lnTo>
                  <a:lnTo>
                    <a:pt x="3575304" y="4792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2366143" y="2956052"/>
            <a:ext cx="919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1000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*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v</a:t>
            </a:r>
            <a:r>
              <a:rPr sz="800" spc="-25" dirty="0"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729111" y="2760217"/>
            <a:ext cx="431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Q</a:t>
            </a:r>
            <a:r>
              <a:rPr sz="900" dirty="0">
                <a:latin typeface="Arial"/>
                <a:cs typeface="Arial"/>
              </a:rPr>
              <a:t>1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=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342267" y="2920745"/>
            <a:ext cx="3575685" cy="683260"/>
            <a:chOff x="5342267" y="2920745"/>
            <a:chExt cx="3575685" cy="683260"/>
          </a:xfrm>
        </p:grpSpPr>
        <p:sp>
          <p:nvSpPr>
            <p:cNvPr id="33" name="object 33"/>
            <p:cNvSpPr/>
            <p:nvPr/>
          </p:nvSpPr>
          <p:spPr>
            <a:xfrm>
              <a:off x="5346839" y="2920851"/>
              <a:ext cx="3566160" cy="678180"/>
            </a:xfrm>
            <a:custGeom>
              <a:avLst/>
              <a:gdLst/>
              <a:ahLst/>
              <a:cxnLst/>
              <a:rect l="l" t="t" r="r" b="b"/>
              <a:pathLst>
                <a:path w="3566159" h="678179">
                  <a:moveTo>
                    <a:pt x="3362464" y="677313"/>
                  </a:moveTo>
                  <a:lnTo>
                    <a:pt x="210283" y="678070"/>
                  </a:lnTo>
                  <a:lnTo>
                    <a:pt x="3355849" y="678073"/>
                  </a:lnTo>
                  <a:lnTo>
                    <a:pt x="3362464" y="677313"/>
                  </a:lnTo>
                  <a:close/>
                </a:path>
                <a:path w="3566159" h="678179">
                  <a:moveTo>
                    <a:pt x="175347" y="674054"/>
                  </a:moveTo>
                  <a:lnTo>
                    <a:pt x="155802" y="670263"/>
                  </a:lnTo>
                  <a:lnTo>
                    <a:pt x="162192" y="672542"/>
                  </a:lnTo>
                  <a:lnTo>
                    <a:pt x="175347" y="674054"/>
                  </a:lnTo>
                  <a:close/>
                </a:path>
                <a:path w="3566159" h="678179">
                  <a:moveTo>
                    <a:pt x="130962" y="661407"/>
                  </a:moveTo>
                  <a:lnTo>
                    <a:pt x="119033" y="656847"/>
                  </a:lnTo>
                  <a:lnTo>
                    <a:pt x="104319" y="648120"/>
                  </a:lnTo>
                  <a:lnTo>
                    <a:pt x="117965" y="656773"/>
                  </a:lnTo>
                  <a:lnTo>
                    <a:pt x="130962" y="661407"/>
                  </a:lnTo>
                  <a:close/>
                </a:path>
                <a:path w="3566159" h="678179">
                  <a:moveTo>
                    <a:pt x="85288" y="636052"/>
                  </a:moveTo>
                  <a:lnTo>
                    <a:pt x="70473" y="623591"/>
                  </a:lnTo>
                  <a:lnTo>
                    <a:pt x="78910" y="632007"/>
                  </a:lnTo>
                  <a:lnTo>
                    <a:pt x="85288" y="636052"/>
                  </a:lnTo>
                  <a:close/>
                </a:path>
                <a:path w="3566159" h="678179">
                  <a:moveTo>
                    <a:pt x="51815" y="604979"/>
                  </a:moveTo>
                  <a:lnTo>
                    <a:pt x="48005" y="601111"/>
                  </a:lnTo>
                  <a:lnTo>
                    <a:pt x="51815" y="604979"/>
                  </a:lnTo>
                  <a:close/>
                </a:path>
                <a:path w="3566159" h="678179">
                  <a:moveTo>
                    <a:pt x="47243" y="600418"/>
                  </a:moveTo>
                  <a:lnTo>
                    <a:pt x="47243" y="599587"/>
                  </a:lnTo>
                  <a:lnTo>
                    <a:pt x="44957" y="597301"/>
                  </a:lnTo>
                  <a:lnTo>
                    <a:pt x="46306" y="599483"/>
                  </a:lnTo>
                  <a:lnTo>
                    <a:pt x="47243" y="600418"/>
                  </a:lnTo>
                  <a:close/>
                </a:path>
                <a:path w="3566159" h="678179">
                  <a:moveTo>
                    <a:pt x="44195" y="596171"/>
                  </a:moveTo>
                  <a:lnTo>
                    <a:pt x="44195" y="595777"/>
                  </a:lnTo>
                  <a:lnTo>
                    <a:pt x="43505" y="595087"/>
                  </a:lnTo>
                  <a:lnTo>
                    <a:pt x="44195" y="596171"/>
                  </a:lnTo>
                  <a:close/>
                </a:path>
                <a:path w="3566159" h="678179">
                  <a:moveTo>
                    <a:pt x="25145" y="566268"/>
                  </a:moveTo>
                  <a:lnTo>
                    <a:pt x="25145" y="566059"/>
                  </a:lnTo>
                  <a:lnTo>
                    <a:pt x="25012" y="566059"/>
                  </a:lnTo>
                  <a:lnTo>
                    <a:pt x="25145" y="566268"/>
                  </a:lnTo>
                  <a:close/>
                </a:path>
                <a:path w="3566159" h="678179">
                  <a:moveTo>
                    <a:pt x="24383" y="565072"/>
                  </a:moveTo>
                  <a:lnTo>
                    <a:pt x="24383" y="564535"/>
                  </a:lnTo>
                  <a:lnTo>
                    <a:pt x="24041" y="564535"/>
                  </a:lnTo>
                  <a:lnTo>
                    <a:pt x="24383" y="565072"/>
                  </a:lnTo>
                  <a:close/>
                </a:path>
                <a:path w="3566159" h="678179">
                  <a:moveTo>
                    <a:pt x="23621" y="563876"/>
                  </a:moveTo>
                  <a:lnTo>
                    <a:pt x="23621" y="563011"/>
                  </a:lnTo>
                  <a:lnTo>
                    <a:pt x="23070" y="563011"/>
                  </a:lnTo>
                  <a:lnTo>
                    <a:pt x="23621" y="563876"/>
                  </a:lnTo>
                  <a:close/>
                </a:path>
                <a:path w="3566159" h="678179">
                  <a:moveTo>
                    <a:pt x="22859" y="562680"/>
                  </a:moveTo>
                  <a:lnTo>
                    <a:pt x="22859" y="561487"/>
                  </a:lnTo>
                  <a:lnTo>
                    <a:pt x="22097" y="560725"/>
                  </a:lnTo>
                  <a:lnTo>
                    <a:pt x="21614" y="560725"/>
                  </a:lnTo>
                  <a:lnTo>
                    <a:pt x="22859" y="562680"/>
                  </a:lnTo>
                  <a:close/>
                </a:path>
                <a:path w="3566159" h="678179">
                  <a:moveTo>
                    <a:pt x="21335" y="560168"/>
                  </a:moveTo>
                  <a:lnTo>
                    <a:pt x="21335" y="559201"/>
                  </a:lnTo>
                  <a:lnTo>
                    <a:pt x="20989" y="559201"/>
                  </a:lnTo>
                  <a:lnTo>
                    <a:pt x="21335" y="560168"/>
                  </a:lnTo>
                  <a:close/>
                </a:path>
                <a:path w="3566159" h="678179">
                  <a:moveTo>
                    <a:pt x="20573" y="558039"/>
                  </a:moveTo>
                  <a:lnTo>
                    <a:pt x="20573" y="556915"/>
                  </a:lnTo>
                  <a:lnTo>
                    <a:pt x="20171" y="556915"/>
                  </a:lnTo>
                  <a:lnTo>
                    <a:pt x="20573" y="558039"/>
                  </a:lnTo>
                  <a:close/>
                </a:path>
                <a:path w="3566159" h="678179">
                  <a:moveTo>
                    <a:pt x="19812" y="555910"/>
                  </a:moveTo>
                  <a:lnTo>
                    <a:pt x="19812" y="555391"/>
                  </a:lnTo>
                  <a:lnTo>
                    <a:pt x="19626" y="555391"/>
                  </a:lnTo>
                  <a:lnTo>
                    <a:pt x="19812" y="555910"/>
                  </a:lnTo>
                  <a:close/>
                </a:path>
                <a:path w="3566159" h="678179">
                  <a:moveTo>
                    <a:pt x="7619" y="521844"/>
                  </a:moveTo>
                  <a:lnTo>
                    <a:pt x="7619" y="521101"/>
                  </a:lnTo>
                  <a:lnTo>
                    <a:pt x="7354" y="521101"/>
                  </a:lnTo>
                  <a:lnTo>
                    <a:pt x="7619" y="521844"/>
                  </a:lnTo>
                  <a:close/>
                </a:path>
                <a:path w="3566159" h="678179">
                  <a:moveTo>
                    <a:pt x="6857" y="519715"/>
                  </a:moveTo>
                  <a:lnTo>
                    <a:pt x="6857" y="518053"/>
                  </a:lnTo>
                  <a:lnTo>
                    <a:pt x="6263" y="518053"/>
                  </a:lnTo>
                  <a:lnTo>
                    <a:pt x="6857" y="519715"/>
                  </a:lnTo>
                  <a:close/>
                </a:path>
                <a:path w="3566159" h="678179">
                  <a:moveTo>
                    <a:pt x="6095" y="517586"/>
                  </a:moveTo>
                  <a:lnTo>
                    <a:pt x="6095" y="515005"/>
                  </a:lnTo>
                  <a:lnTo>
                    <a:pt x="5443" y="515005"/>
                  </a:lnTo>
                  <a:lnTo>
                    <a:pt x="5571" y="516121"/>
                  </a:lnTo>
                  <a:lnTo>
                    <a:pt x="6095" y="517586"/>
                  </a:lnTo>
                  <a:close/>
                </a:path>
                <a:path w="3566159" h="678179">
                  <a:moveTo>
                    <a:pt x="5333" y="514059"/>
                  </a:moveTo>
                  <a:lnTo>
                    <a:pt x="5333" y="511957"/>
                  </a:lnTo>
                  <a:lnTo>
                    <a:pt x="5091" y="511957"/>
                  </a:lnTo>
                  <a:lnTo>
                    <a:pt x="5333" y="514059"/>
                  </a:lnTo>
                  <a:close/>
                </a:path>
                <a:path w="3566159" h="678179">
                  <a:moveTo>
                    <a:pt x="762" y="474377"/>
                  </a:moveTo>
                  <a:lnTo>
                    <a:pt x="762" y="467761"/>
                  </a:lnTo>
                  <a:lnTo>
                    <a:pt x="0" y="467761"/>
                  </a:lnTo>
                  <a:lnTo>
                    <a:pt x="762" y="474377"/>
                  </a:lnTo>
                  <a:close/>
                </a:path>
                <a:path w="3566159" h="678179">
                  <a:moveTo>
                    <a:pt x="3566159" y="467761"/>
                  </a:moveTo>
                  <a:lnTo>
                    <a:pt x="3566159" y="0"/>
                  </a:lnTo>
                  <a:lnTo>
                    <a:pt x="3565385" y="473857"/>
                  </a:lnTo>
                  <a:lnTo>
                    <a:pt x="3559281" y="518972"/>
                  </a:lnTo>
                  <a:lnTo>
                    <a:pt x="3544112" y="560535"/>
                  </a:lnTo>
                  <a:lnTo>
                    <a:pt x="3520923" y="597468"/>
                  </a:lnTo>
                  <a:lnTo>
                    <a:pt x="3495582" y="623694"/>
                  </a:lnTo>
                  <a:lnTo>
                    <a:pt x="3519853" y="599483"/>
                  </a:lnTo>
                  <a:lnTo>
                    <a:pt x="3544726" y="560441"/>
                  </a:lnTo>
                  <a:lnTo>
                    <a:pt x="3560588" y="516121"/>
                  </a:lnTo>
                  <a:lnTo>
                    <a:pt x="3566159" y="467761"/>
                  </a:lnTo>
                  <a:close/>
                </a:path>
                <a:path w="3566159" h="678179">
                  <a:moveTo>
                    <a:pt x="3490191" y="629072"/>
                  </a:moveTo>
                  <a:lnTo>
                    <a:pt x="3465108" y="646047"/>
                  </a:lnTo>
                  <a:lnTo>
                    <a:pt x="3487249" y="632007"/>
                  </a:lnTo>
                  <a:lnTo>
                    <a:pt x="3490191" y="629072"/>
                  </a:lnTo>
                  <a:close/>
                </a:path>
                <a:path w="3566159" h="678179">
                  <a:moveTo>
                    <a:pt x="3452712" y="653908"/>
                  </a:moveTo>
                  <a:lnTo>
                    <a:pt x="3426329" y="664569"/>
                  </a:lnTo>
                  <a:lnTo>
                    <a:pt x="3448194" y="656773"/>
                  </a:lnTo>
                  <a:lnTo>
                    <a:pt x="3452712" y="653908"/>
                  </a:lnTo>
                  <a:close/>
                </a:path>
                <a:path w="3566159" h="678179">
                  <a:moveTo>
                    <a:pt x="3410422" y="670240"/>
                  </a:moveTo>
                  <a:lnTo>
                    <a:pt x="3382035" y="675063"/>
                  </a:lnTo>
                  <a:lnTo>
                    <a:pt x="3403967" y="672542"/>
                  </a:lnTo>
                  <a:lnTo>
                    <a:pt x="3410422" y="670240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342267" y="2920745"/>
              <a:ext cx="3575685" cy="683260"/>
            </a:xfrm>
            <a:custGeom>
              <a:avLst/>
              <a:gdLst/>
              <a:ahLst/>
              <a:cxnLst/>
              <a:rect l="l" t="t" r="r" b="b"/>
              <a:pathLst>
                <a:path w="3575684" h="683260">
                  <a:moveTo>
                    <a:pt x="3398843" y="678180"/>
                  </a:moveTo>
                  <a:lnTo>
                    <a:pt x="201929" y="678179"/>
                  </a:lnTo>
                  <a:lnTo>
                    <a:pt x="201929" y="677417"/>
                  </a:lnTo>
                  <a:lnTo>
                    <a:pt x="192785" y="676655"/>
                  </a:lnTo>
                  <a:lnTo>
                    <a:pt x="156979" y="669711"/>
                  </a:lnTo>
                  <a:lnTo>
                    <a:pt x="123605" y="656953"/>
                  </a:lnTo>
                  <a:lnTo>
                    <a:pt x="93009" y="638806"/>
                  </a:lnTo>
                  <a:lnTo>
                    <a:pt x="65531" y="615695"/>
                  </a:lnTo>
                  <a:lnTo>
                    <a:pt x="64769" y="615695"/>
                  </a:lnTo>
                  <a:lnTo>
                    <a:pt x="64769" y="614171"/>
                  </a:lnTo>
                  <a:lnTo>
                    <a:pt x="57149" y="606551"/>
                  </a:lnTo>
                  <a:lnTo>
                    <a:pt x="56387" y="606551"/>
                  </a:lnTo>
                  <a:lnTo>
                    <a:pt x="56387" y="605027"/>
                  </a:lnTo>
                  <a:lnTo>
                    <a:pt x="52577" y="601217"/>
                  </a:lnTo>
                  <a:lnTo>
                    <a:pt x="51815" y="601217"/>
                  </a:lnTo>
                  <a:lnTo>
                    <a:pt x="51815" y="599693"/>
                  </a:lnTo>
                  <a:lnTo>
                    <a:pt x="49529" y="597407"/>
                  </a:lnTo>
                  <a:lnTo>
                    <a:pt x="48767" y="597407"/>
                  </a:lnTo>
                  <a:lnTo>
                    <a:pt x="48767" y="595883"/>
                  </a:lnTo>
                  <a:lnTo>
                    <a:pt x="47243" y="594359"/>
                  </a:lnTo>
                  <a:lnTo>
                    <a:pt x="46481" y="594359"/>
                  </a:lnTo>
                  <a:lnTo>
                    <a:pt x="46481" y="592836"/>
                  </a:lnTo>
                  <a:lnTo>
                    <a:pt x="44957" y="591312"/>
                  </a:lnTo>
                  <a:lnTo>
                    <a:pt x="44195" y="591312"/>
                  </a:lnTo>
                  <a:lnTo>
                    <a:pt x="44195" y="589788"/>
                  </a:lnTo>
                  <a:lnTo>
                    <a:pt x="43433" y="589026"/>
                  </a:lnTo>
                  <a:lnTo>
                    <a:pt x="42671" y="589026"/>
                  </a:lnTo>
                  <a:lnTo>
                    <a:pt x="42671" y="587501"/>
                  </a:lnTo>
                  <a:lnTo>
                    <a:pt x="41909" y="586739"/>
                  </a:lnTo>
                  <a:lnTo>
                    <a:pt x="41147" y="586739"/>
                  </a:lnTo>
                  <a:lnTo>
                    <a:pt x="41147" y="585215"/>
                  </a:lnTo>
                  <a:lnTo>
                    <a:pt x="40385" y="584453"/>
                  </a:lnTo>
                  <a:lnTo>
                    <a:pt x="39623" y="584453"/>
                  </a:lnTo>
                  <a:lnTo>
                    <a:pt x="39623" y="582929"/>
                  </a:lnTo>
                  <a:lnTo>
                    <a:pt x="38861" y="582167"/>
                  </a:lnTo>
                  <a:lnTo>
                    <a:pt x="38099" y="582167"/>
                  </a:lnTo>
                  <a:lnTo>
                    <a:pt x="38099" y="580643"/>
                  </a:lnTo>
                  <a:lnTo>
                    <a:pt x="37337" y="579881"/>
                  </a:lnTo>
                  <a:lnTo>
                    <a:pt x="36575" y="579881"/>
                  </a:lnTo>
                  <a:lnTo>
                    <a:pt x="36575" y="578357"/>
                  </a:lnTo>
                  <a:lnTo>
                    <a:pt x="35813" y="578357"/>
                  </a:lnTo>
                  <a:lnTo>
                    <a:pt x="35813" y="576833"/>
                  </a:lnTo>
                  <a:lnTo>
                    <a:pt x="35051" y="576071"/>
                  </a:lnTo>
                  <a:lnTo>
                    <a:pt x="34289" y="576071"/>
                  </a:lnTo>
                  <a:lnTo>
                    <a:pt x="34289" y="574548"/>
                  </a:lnTo>
                  <a:lnTo>
                    <a:pt x="33527" y="574548"/>
                  </a:lnTo>
                  <a:lnTo>
                    <a:pt x="33527" y="573024"/>
                  </a:lnTo>
                  <a:lnTo>
                    <a:pt x="32765" y="572262"/>
                  </a:lnTo>
                  <a:lnTo>
                    <a:pt x="32003" y="572262"/>
                  </a:lnTo>
                  <a:lnTo>
                    <a:pt x="32003" y="570738"/>
                  </a:lnTo>
                  <a:lnTo>
                    <a:pt x="31241" y="570738"/>
                  </a:lnTo>
                  <a:lnTo>
                    <a:pt x="31241" y="569213"/>
                  </a:lnTo>
                  <a:lnTo>
                    <a:pt x="30479" y="569213"/>
                  </a:lnTo>
                  <a:lnTo>
                    <a:pt x="30479" y="567689"/>
                  </a:lnTo>
                  <a:lnTo>
                    <a:pt x="29717" y="567689"/>
                  </a:lnTo>
                  <a:lnTo>
                    <a:pt x="29717" y="566165"/>
                  </a:lnTo>
                  <a:lnTo>
                    <a:pt x="28955" y="566165"/>
                  </a:lnTo>
                  <a:lnTo>
                    <a:pt x="28955" y="564641"/>
                  </a:lnTo>
                  <a:lnTo>
                    <a:pt x="28193" y="564641"/>
                  </a:lnTo>
                  <a:lnTo>
                    <a:pt x="28193" y="563117"/>
                  </a:lnTo>
                  <a:lnTo>
                    <a:pt x="27431" y="563117"/>
                  </a:lnTo>
                  <a:lnTo>
                    <a:pt x="27431" y="561593"/>
                  </a:lnTo>
                  <a:lnTo>
                    <a:pt x="26669" y="560831"/>
                  </a:lnTo>
                  <a:lnTo>
                    <a:pt x="25907" y="560831"/>
                  </a:lnTo>
                  <a:lnTo>
                    <a:pt x="25907" y="559307"/>
                  </a:lnTo>
                  <a:lnTo>
                    <a:pt x="25145" y="559307"/>
                  </a:lnTo>
                  <a:lnTo>
                    <a:pt x="25145" y="557021"/>
                  </a:lnTo>
                  <a:lnTo>
                    <a:pt x="24383" y="557021"/>
                  </a:lnTo>
                  <a:lnTo>
                    <a:pt x="24383" y="555498"/>
                  </a:lnTo>
                  <a:lnTo>
                    <a:pt x="23621" y="555498"/>
                  </a:lnTo>
                  <a:lnTo>
                    <a:pt x="23621" y="553974"/>
                  </a:lnTo>
                  <a:lnTo>
                    <a:pt x="22859" y="553974"/>
                  </a:lnTo>
                  <a:lnTo>
                    <a:pt x="22859" y="552450"/>
                  </a:lnTo>
                  <a:lnTo>
                    <a:pt x="22097" y="552450"/>
                  </a:lnTo>
                  <a:lnTo>
                    <a:pt x="22097" y="550163"/>
                  </a:lnTo>
                  <a:lnTo>
                    <a:pt x="21335" y="550163"/>
                  </a:lnTo>
                  <a:lnTo>
                    <a:pt x="21335" y="548639"/>
                  </a:lnTo>
                  <a:lnTo>
                    <a:pt x="20573" y="548639"/>
                  </a:lnTo>
                  <a:lnTo>
                    <a:pt x="20573" y="546353"/>
                  </a:lnTo>
                  <a:lnTo>
                    <a:pt x="19811" y="546353"/>
                  </a:lnTo>
                  <a:lnTo>
                    <a:pt x="19811" y="544829"/>
                  </a:lnTo>
                  <a:lnTo>
                    <a:pt x="19049" y="544829"/>
                  </a:lnTo>
                  <a:lnTo>
                    <a:pt x="19049" y="542543"/>
                  </a:lnTo>
                  <a:lnTo>
                    <a:pt x="18287" y="542543"/>
                  </a:lnTo>
                  <a:lnTo>
                    <a:pt x="18287" y="541019"/>
                  </a:lnTo>
                  <a:lnTo>
                    <a:pt x="17525" y="541019"/>
                  </a:lnTo>
                  <a:lnTo>
                    <a:pt x="17525" y="538733"/>
                  </a:lnTo>
                  <a:lnTo>
                    <a:pt x="16763" y="538733"/>
                  </a:lnTo>
                  <a:lnTo>
                    <a:pt x="16763" y="536448"/>
                  </a:lnTo>
                  <a:lnTo>
                    <a:pt x="16001" y="536448"/>
                  </a:lnTo>
                  <a:lnTo>
                    <a:pt x="16001" y="534162"/>
                  </a:lnTo>
                  <a:lnTo>
                    <a:pt x="15239" y="534162"/>
                  </a:lnTo>
                  <a:lnTo>
                    <a:pt x="15239" y="531876"/>
                  </a:lnTo>
                  <a:lnTo>
                    <a:pt x="14477" y="531876"/>
                  </a:lnTo>
                  <a:lnTo>
                    <a:pt x="14477" y="529589"/>
                  </a:lnTo>
                  <a:lnTo>
                    <a:pt x="13715" y="529589"/>
                  </a:lnTo>
                  <a:lnTo>
                    <a:pt x="13715" y="527303"/>
                  </a:lnTo>
                  <a:lnTo>
                    <a:pt x="12953" y="527303"/>
                  </a:lnTo>
                  <a:lnTo>
                    <a:pt x="12953" y="524255"/>
                  </a:lnTo>
                  <a:lnTo>
                    <a:pt x="12191" y="524255"/>
                  </a:lnTo>
                  <a:lnTo>
                    <a:pt x="12191" y="521207"/>
                  </a:lnTo>
                  <a:lnTo>
                    <a:pt x="11429" y="521207"/>
                  </a:lnTo>
                  <a:lnTo>
                    <a:pt x="11429" y="518159"/>
                  </a:lnTo>
                  <a:lnTo>
                    <a:pt x="10667" y="518159"/>
                  </a:lnTo>
                  <a:lnTo>
                    <a:pt x="10667" y="515112"/>
                  </a:lnTo>
                  <a:lnTo>
                    <a:pt x="9905" y="515112"/>
                  </a:lnTo>
                  <a:lnTo>
                    <a:pt x="9905" y="512063"/>
                  </a:lnTo>
                  <a:lnTo>
                    <a:pt x="9143" y="512063"/>
                  </a:lnTo>
                  <a:lnTo>
                    <a:pt x="9143" y="508253"/>
                  </a:lnTo>
                  <a:lnTo>
                    <a:pt x="8381" y="508253"/>
                  </a:lnTo>
                  <a:lnTo>
                    <a:pt x="8381" y="503681"/>
                  </a:lnTo>
                  <a:lnTo>
                    <a:pt x="7619" y="503681"/>
                  </a:lnTo>
                  <a:lnTo>
                    <a:pt x="7619" y="499109"/>
                  </a:lnTo>
                  <a:lnTo>
                    <a:pt x="6857" y="499109"/>
                  </a:lnTo>
                  <a:lnTo>
                    <a:pt x="6857" y="493013"/>
                  </a:lnTo>
                  <a:lnTo>
                    <a:pt x="6095" y="493013"/>
                  </a:lnTo>
                  <a:lnTo>
                    <a:pt x="6095" y="486155"/>
                  </a:lnTo>
                  <a:lnTo>
                    <a:pt x="5333" y="486155"/>
                  </a:lnTo>
                  <a:lnTo>
                    <a:pt x="5333" y="467867"/>
                  </a:lnTo>
                  <a:lnTo>
                    <a:pt x="4571" y="467867"/>
                  </a:lnTo>
                  <a:lnTo>
                    <a:pt x="4571" y="0"/>
                  </a:lnTo>
                  <a:lnTo>
                    <a:pt x="0" y="0"/>
                  </a:lnTo>
                  <a:lnTo>
                    <a:pt x="0" y="468630"/>
                  </a:lnTo>
                  <a:lnTo>
                    <a:pt x="4572" y="511302"/>
                  </a:lnTo>
                  <a:lnTo>
                    <a:pt x="28132" y="574686"/>
                  </a:lnTo>
                  <a:lnTo>
                    <a:pt x="70866" y="627126"/>
                  </a:lnTo>
                  <a:lnTo>
                    <a:pt x="114891" y="658306"/>
                  </a:lnTo>
                  <a:lnTo>
                    <a:pt x="181524" y="680428"/>
                  </a:lnTo>
                  <a:lnTo>
                    <a:pt x="214884" y="682752"/>
                  </a:lnTo>
                  <a:lnTo>
                    <a:pt x="3373373" y="682643"/>
                  </a:lnTo>
                  <a:lnTo>
                    <a:pt x="3382517" y="681990"/>
                  </a:lnTo>
                  <a:lnTo>
                    <a:pt x="3398843" y="678180"/>
                  </a:lnTo>
                  <a:close/>
                </a:path>
                <a:path w="3575684" h="683260">
                  <a:moveTo>
                    <a:pt x="3575304" y="479298"/>
                  </a:moveTo>
                  <a:lnTo>
                    <a:pt x="3575304" y="0"/>
                  </a:lnTo>
                  <a:lnTo>
                    <a:pt x="3570731" y="0"/>
                  </a:lnTo>
                  <a:lnTo>
                    <a:pt x="3569957" y="473963"/>
                  </a:lnTo>
                  <a:lnTo>
                    <a:pt x="3563853" y="519078"/>
                  </a:lnTo>
                  <a:lnTo>
                    <a:pt x="3548684" y="560642"/>
                  </a:lnTo>
                  <a:lnTo>
                    <a:pt x="3525495" y="597574"/>
                  </a:lnTo>
                  <a:lnTo>
                    <a:pt x="3495326" y="628797"/>
                  </a:lnTo>
                  <a:lnTo>
                    <a:pt x="3459221" y="653231"/>
                  </a:lnTo>
                  <a:lnTo>
                    <a:pt x="3418223" y="669798"/>
                  </a:lnTo>
                  <a:lnTo>
                    <a:pt x="3373373" y="677418"/>
                  </a:lnTo>
                  <a:lnTo>
                    <a:pt x="201929" y="678179"/>
                  </a:lnTo>
                  <a:lnTo>
                    <a:pt x="3398843" y="678180"/>
                  </a:lnTo>
                  <a:lnTo>
                    <a:pt x="3478202" y="647801"/>
                  </a:lnTo>
                  <a:lnTo>
                    <a:pt x="3516129" y="616243"/>
                  </a:lnTo>
                  <a:lnTo>
                    <a:pt x="3545786" y="576774"/>
                  </a:lnTo>
                  <a:lnTo>
                    <a:pt x="3565926" y="530693"/>
                  </a:lnTo>
                  <a:lnTo>
                    <a:pt x="3575304" y="4792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46839" y="2920745"/>
              <a:ext cx="3566160" cy="678180"/>
            </a:xfrm>
            <a:custGeom>
              <a:avLst/>
              <a:gdLst/>
              <a:ahLst/>
              <a:cxnLst/>
              <a:rect l="l" t="t" r="r" b="b"/>
              <a:pathLst>
                <a:path w="3566159" h="678179">
                  <a:moveTo>
                    <a:pt x="3566160" y="467868"/>
                  </a:moveTo>
                  <a:lnTo>
                    <a:pt x="3566160" y="0"/>
                  </a:lnTo>
                  <a:lnTo>
                    <a:pt x="0" y="0"/>
                  </a:lnTo>
                  <a:lnTo>
                    <a:pt x="0" y="467868"/>
                  </a:lnTo>
                  <a:lnTo>
                    <a:pt x="5571" y="516227"/>
                  </a:lnTo>
                  <a:lnTo>
                    <a:pt x="21433" y="560547"/>
                  </a:lnTo>
                  <a:lnTo>
                    <a:pt x="46306" y="599589"/>
                  </a:lnTo>
                  <a:lnTo>
                    <a:pt x="78910" y="632113"/>
                  </a:lnTo>
                  <a:lnTo>
                    <a:pt x="117965" y="656879"/>
                  </a:lnTo>
                  <a:lnTo>
                    <a:pt x="162192" y="672648"/>
                  </a:lnTo>
                  <a:lnTo>
                    <a:pt x="210312" y="678180"/>
                  </a:lnTo>
                  <a:lnTo>
                    <a:pt x="3355848" y="678180"/>
                  </a:lnTo>
                  <a:lnTo>
                    <a:pt x="3403967" y="672648"/>
                  </a:lnTo>
                  <a:lnTo>
                    <a:pt x="3448194" y="656879"/>
                  </a:lnTo>
                  <a:lnTo>
                    <a:pt x="3487249" y="632113"/>
                  </a:lnTo>
                  <a:lnTo>
                    <a:pt x="3519853" y="599589"/>
                  </a:lnTo>
                  <a:lnTo>
                    <a:pt x="3544726" y="560547"/>
                  </a:lnTo>
                  <a:lnTo>
                    <a:pt x="3560588" y="516227"/>
                  </a:lnTo>
                  <a:lnTo>
                    <a:pt x="3566160" y="467868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342267" y="2920745"/>
              <a:ext cx="3575685" cy="683260"/>
            </a:xfrm>
            <a:custGeom>
              <a:avLst/>
              <a:gdLst/>
              <a:ahLst/>
              <a:cxnLst/>
              <a:rect l="l" t="t" r="r" b="b"/>
              <a:pathLst>
                <a:path w="3575684" h="683260">
                  <a:moveTo>
                    <a:pt x="3575304" y="479298"/>
                  </a:moveTo>
                  <a:lnTo>
                    <a:pt x="3575304" y="0"/>
                  </a:lnTo>
                  <a:lnTo>
                    <a:pt x="3565398" y="0"/>
                  </a:lnTo>
                  <a:lnTo>
                    <a:pt x="3565398" y="478536"/>
                  </a:lnTo>
                  <a:lnTo>
                    <a:pt x="3564636" y="489204"/>
                  </a:lnTo>
                  <a:lnTo>
                    <a:pt x="3553838" y="537128"/>
                  </a:lnTo>
                  <a:lnTo>
                    <a:pt x="3532352" y="580229"/>
                  </a:lnTo>
                  <a:lnTo>
                    <a:pt x="3501756" y="616929"/>
                  </a:lnTo>
                  <a:lnTo>
                    <a:pt x="3463628" y="645651"/>
                  </a:lnTo>
                  <a:lnTo>
                    <a:pt x="3419546" y="664816"/>
                  </a:lnTo>
                  <a:lnTo>
                    <a:pt x="3371088" y="672846"/>
                  </a:lnTo>
                  <a:lnTo>
                    <a:pt x="214884" y="673608"/>
                  </a:lnTo>
                  <a:lnTo>
                    <a:pt x="165657" y="667473"/>
                  </a:lnTo>
                  <a:lnTo>
                    <a:pt x="120528" y="650403"/>
                  </a:lnTo>
                  <a:lnTo>
                    <a:pt x="81057" y="623716"/>
                  </a:lnTo>
                  <a:lnTo>
                    <a:pt x="48804" y="588726"/>
                  </a:lnTo>
                  <a:lnTo>
                    <a:pt x="25329" y="546752"/>
                  </a:lnTo>
                  <a:lnTo>
                    <a:pt x="12192" y="499110"/>
                  </a:lnTo>
                  <a:lnTo>
                    <a:pt x="9906" y="0"/>
                  </a:lnTo>
                  <a:lnTo>
                    <a:pt x="0" y="0"/>
                  </a:lnTo>
                  <a:lnTo>
                    <a:pt x="0" y="468630"/>
                  </a:lnTo>
                  <a:lnTo>
                    <a:pt x="4572" y="511302"/>
                  </a:lnTo>
                  <a:lnTo>
                    <a:pt x="28132" y="574686"/>
                  </a:lnTo>
                  <a:lnTo>
                    <a:pt x="70866" y="627126"/>
                  </a:lnTo>
                  <a:lnTo>
                    <a:pt x="114891" y="658306"/>
                  </a:lnTo>
                  <a:lnTo>
                    <a:pt x="181524" y="680428"/>
                  </a:lnTo>
                  <a:lnTo>
                    <a:pt x="214884" y="682752"/>
                  </a:lnTo>
                  <a:lnTo>
                    <a:pt x="3371850" y="682752"/>
                  </a:lnTo>
                  <a:lnTo>
                    <a:pt x="3433250" y="670150"/>
                  </a:lnTo>
                  <a:lnTo>
                    <a:pt x="3478202" y="647801"/>
                  </a:lnTo>
                  <a:lnTo>
                    <a:pt x="3516129" y="616243"/>
                  </a:lnTo>
                  <a:lnTo>
                    <a:pt x="3545786" y="576774"/>
                  </a:lnTo>
                  <a:lnTo>
                    <a:pt x="3565926" y="530693"/>
                  </a:lnTo>
                  <a:lnTo>
                    <a:pt x="3575304" y="4792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6743833" y="2956052"/>
            <a:ext cx="1962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v</a:t>
            </a:r>
            <a:r>
              <a:rPr sz="800" spc="-25" dirty="0">
                <a:latin typeface="Arial"/>
                <a:cs typeface="Arial"/>
              </a:rPr>
              <a:t>2</a:t>
            </a:r>
            <a:endParaRPr sz="8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725039" y="2760217"/>
            <a:ext cx="431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Q</a:t>
            </a:r>
            <a:r>
              <a:rPr sz="900" dirty="0">
                <a:latin typeface="Arial"/>
                <a:cs typeface="Arial"/>
              </a:rPr>
              <a:t>2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=</a:t>
            </a:r>
            <a:endParaRPr sz="18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774839" y="3777246"/>
            <a:ext cx="9144000" cy="1715770"/>
          </a:xfrm>
          <a:custGeom>
            <a:avLst/>
            <a:gdLst/>
            <a:ahLst/>
            <a:cxnLst/>
            <a:rect l="l" t="t" r="r" b="b"/>
            <a:pathLst>
              <a:path w="9144000" h="1715770">
                <a:moveTo>
                  <a:pt x="9144000" y="0"/>
                </a:moveTo>
                <a:lnTo>
                  <a:pt x="0" y="0"/>
                </a:lnTo>
                <a:lnTo>
                  <a:pt x="0" y="857250"/>
                </a:lnTo>
                <a:lnTo>
                  <a:pt x="0" y="858012"/>
                </a:lnTo>
                <a:lnTo>
                  <a:pt x="0" y="1715262"/>
                </a:lnTo>
                <a:lnTo>
                  <a:pt x="9144000" y="1715262"/>
                </a:lnTo>
                <a:lnTo>
                  <a:pt x="9144000" y="858012"/>
                </a:lnTo>
                <a:lnTo>
                  <a:pt x="9144000" y="857250"/>
                </a:lnTo>
                <a:lnTo>
                  <a:pt x="9144000" y="0"/>
                </a:lnTo>
                <a:close/>
              </a:path>
            </a:pathLst>
          </a:custGeom>
          <a:solidFill>
            <a:srgbClr val="254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3812728" y="3915409"/>
            <a:ext cx="1032510" cy="916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3175">
              <a:lnSpc>
                <a:spcPct val="1125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[kJ*mm</a:t>
            </a:r>
            <a:r>
              <a:rPr sz="1350" spc="-15" baseline="5555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1350" baseline="5555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350" spc="22" baseline="555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Arial"/>
                <a:cs typeface="Arial"/>
              </a:rPr>
              <a:t>] 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[A]</a:t>
            </a:r>
            <a:endParaRPr sz="18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[V]</a:t>
            </a:r>
            <a:endParaRPr sz="18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285612" y="3983990"/>
            <a:ext cx="18738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800" spc="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…..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svař.příkon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…….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svař.proud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……svař.napětí </a:t>
            </a:r>
            <a:r>
              <a:rPr sz="1800" spc="-5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endParaRPr sz="18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399927" y="4806950"/>
            <a:ext cx="19488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800" spc="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……svař.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rychlost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830445" y="4806950"/>
            <a:ext cx="864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87400" algn="l"/>
              </a:tabLst>
            </a:pP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[mm*s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spc="-50" dirty="0">
                <a:solidFill>
                  <a:srgbClr val="FFFFFF"/>
                </a:solidFill>
                <a:latin typeface="Arial"/>
                <a:cs typeface="Arial"/>
              </a:rPr>
              <a:t>]</a:t>
            </a:r>
            <a:endParaRPr sz="18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881243" y="4779517"/>
            <a:ext cx="1276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900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525647" y="4816094"/>
            <a:ext cx="1276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900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497186" y="3983990"/>
            <a:ext cx="21170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765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800" spc="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…..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svař.příkon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…….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svař.proud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……svař.napětí</a:t>
            </a:r>
            <a:endParaRPr sz="18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2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……svař.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Rychlost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087624" y="3915409"/>
            <a:ext cx="1076325" cy="1191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254635" indent="12700">
              <a:lnSpc>
                <a:spcPct val="1125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[J*cm</a:t>
            </a:r>
            <a:r>
              <a:rPr sz="1350" baseline="55555" dirty="0">
                <a:solidFill>
                  <a:srgbClr val="FFFFFF"/>
                </a:solidFill>
                <a:latin typeface="Arial"/>
                <a:cs typeface="Arial"/>
              </a:rPr>
              <a:t>-1</a:t>
            </a:r>
            <a:r>
              <a:rPr sz="1350" spc="-97" baseline="555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Arial"/>
                <a:cs typeface="Arial"/>
              </a:rPr>
              <a:t>] 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[A]</a:t>
            </a:r>
            <a:endParaRPr sz="1800">
              <a:latin typeface="Arial"/>
              <a:cs typeface="Arial"/>
            </a:endParaRPr>
          </a:p>
          <a:p>
            <a:pPr marL="62865">
              <a:lnSpc>
                <a:spcPct val="100000"/>
              </a:lnSpc>
            </a:pP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[V]</a:t>
            </a:r>
            <a:endParaRPr sz="1800">
              <a:latin typeface="Arial"/>
              <a:cs typeface="Arial"/>
            </a:endParaRPr>
          </a:p>
          <a:p>
            <a:pPr marL="84455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[cm*min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Arial"/>
                <a:cs typeface="Arial"/>
              </a:rPr>
              <a:t>]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774839" y="5491734"/>
            <a:ext cx="9144000" cy="858519"/>
            <a:chOff x="774839" y="5491734"/>
            <a:chExt cx="9144000" cy="858519"/>
          </a:xfrm>
        </p:grpSpPr>
        <p:sp>
          <p:nvSpPr>
            <p:cNvPr id="49" name="object 49"/>
            <p:cNvSpPr/>
            <p:nvPr/>
          </p:nvSpPr>
          <p:spPr>
            <a:xfrm>
              <a:off x="774839" y="5491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962797" y="5700905"/>
              <a:ext cx="1939289" cy="648970"/>
            </a:xfrm>
            <a:custGeom>
              <a:avLst/>
              <a:gdLst/>
              <a:ahLst/>
              <a:cxnLst/>
              <a:rect l="l" t="t" r="r" b="b"/>
              <a:pathLst>
                <a:path w="1939289" h="648970">
                  <a:moveTo>
                    <a:pt x="0" y="648840"/>
                  </a:moveTo>
                  <a:lnTo>
                    <a:pt x="0" y="116964"/>
                  </a:lnTo>
                  <a:lnTo>
                    <a:pt x="0" y="648840"/>
                  </a:lnTo>
                  <a:close/>
                </a:path>
                <a:path w="1939289" h="648970">
                  <a:moveTo>
                    <a:pt x="1896912" y="378"/>
                  </a:moveTo>
                  <a:lnTo>
                    <a:pt x="1896618" y="0"/>
                  </a:lnTo>
                  <a:lnTo>
                    <a:pt x="1896618" y="378"/>
                  </a:lnTo>
                  <a:lnTo>
                    <a:pt x="1896912" y="378"/>
                  </a:lnTo>
                  <a:close/>
                </a:path>
                <a:path w="1939289" h="648970">
                  <a:moveTo>
                    <a:pt x="1918816" y="28572"/>
                  </a:moveTo>
                  <a:lnTo>
                    <a:pt x="1918716" y="28443"/>
                  </a:lnTo>
                  <a:lnTo>
                    <a:pt x="1918716" y="28572"/>
                  </a:lnTo>
                  <a:close/>
                </a:path>
                <a:path w="1939289" h="648970">
                  <a:moveTo>
                    <a:pt x="1920592" y="30858"/>
                  </a:moveTo>
                  <a:lnTo>
                    <a:pt x="1920240" y="30405"/>
                  </a:lnTo>
                  <a:lnTo>
                    <a:pt x="1920240" y="30858"/>
                  </a:lnTo>
                  <a:lnTo>
                    <a:pt x="1920592" y="30858"/>
                  </a:lnTo>
                  <a:close/>
                </a:path>
                <a:path w="1939289" h="648970">
                  <a:moveTo>
                    <a:pt x="1921706" y="32382"/>
                  </a:moveTo>
                  <a:lnTo>
                    <a:pt x="1921622" y="32185"/>
                  </a:lnTo>
                  <a:lnTo>
                    <a:pt x="1921002" y="31386"/>
                  </a:lnTo>
                  <a:lnTo>
                    <a:pt x="1921002" y="32382"/>
                  </a:lnTo>
                  <a:lnTo>
                    <a:pt x="1921706" y="32382"/>
                  </a:lnTo>
                  <a:close/>
                </a:path>
                <a:path w="1939289" h="648970">
                  <a:moveTo>
                    <a:pt x="1922675" y="34668"/>
                  </a:moveTo>
                  <a:lnTo>
                    <a:pt x="1922526" y="34317"/>
                  </a:lnTo>
                  <a:lnTo>
                    <a:pt x="1922526" y="34668"/>
                  </a:lnTo>
                  <a:lnTo>
                    <a:pt x="1922675" y="34668"/>
                  </a:lnTo>
                  <a:close/>
                </a:path>
                <a:path w="1939289" h="648970">
                  <a:moveTo>
                    <a:pt x="1923320" y="36192"/>
                  </a:moveTo>
                  <a:close/>
                </a:path>
                <a:path w="1939289" h="648970">
                  <a:moveTo>
                    <a:pt x="1938172" y="71244"/>
                  </a:moveTo>
                  <a:lnTo>
                    <a:pt x="1937766" y="70286"/>
                  </a:lnTo>
                  <a:lnTo>
                    <a:pt x="1937766" y="71244"/>
                  </a:lnTo>
                  <a:lnTo>
                    <a:pt x="1938172" y="71244"/>
                  </a:lnTo>
                  <a:close/>
                </a:path>
                <a:path w="1939289" h="648970">
                  <a:moveTo>
                    <a:pt x="1938775" y="73530"/>
                  </a:moveTo>
                  <a:lnTo>
                    <a:pt x="1938605" y="72268"/>
                  </a:lnTo>
                  <a:lnTo>
                    <a:pt x="1938528" y="72085"/>
                  </a:lnTo>
                  <a:lnTo>
                    <a:pt x="1938528" y="73530"/>
                  </a:lnTo>
                  <a:lnTo>
                    <a:pt x="1938775" y="73530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958225" y="5644896"/>
              <a:ext cx="1953895" cy="704850"/>
            </a:xfrm>
            <a:custGeom>
              <a:avLst/>
              <a:gdLst/>
              <a:ahLst/>
              <a:cxnLst/>
              <a:rect l="l" t="t" r="r" b="b"/>
              <a:pathLst>
                <a:path w="1953895" h="704850">
                  <a:moveTo>
                    <a:pt x="1813437" y="5333"/>
                  </a:moveTo>
                  <a:lnTo>
                    <a:pt x="1789938" y="761"/>
                  </a:lnTo>
                  <a:lnTo>
                    <a:pt x="1780794" y="0"/>
                  </a:lnTo>
                  <a:lnTo>
                    <a:pt x="172212" y="0"/>
                  </a:lnTo>
                  <a:lnTo>
                    <a:pt x="122820" y="7652"/>
                  </a:lnTo>
                  <a:lnTo>
                    <a:pt x="78951" y="27899"/>
                  </a:lnTo>
                  <a:lnTo>
                    <a:pt x="42709" y="59026"/>
                  </a:lnTo>
                  <a:lnTo>
                    <a:pt x="16198" y="99319"/>
                  </a:lnTo>
                  <a:lnTo>
                    <a:pt x="1523" y="147066"/>
                  </a:lnTo>
                  <a:lnTo>
                    <a:pt x="0" y="164592"/>
                  </a:lnTo>
                  <a:lnTo>
                    <a:pt x="0" y="704849"/>
                  </a:lnTo>
                  <a:lnTo>
                    <a:pt x="4572" y="704849"/>
                  </a:lnTo>
                  <a:lnTo>
                    <a:pt x="4572" y="161543"/>
                  </a:lnTo>
                  <a:lnTo>
                    <a:pt x="5334" y="153161"/>
                  </a:lnTo>
                  <a:lnTo>
                    <a:pt x="16514" y="109727"/>
                  </a:lnTo>
                  <a:lnTo>
                    <a:pt x="35052" y="76199"/>
                  </a:lnTo>
                  <a:lnTo>
                    <a:pt x="35814" y="74675"/>
                  </a:lnTo>
                  <a:lnTo>
                    <a:pt x="37338" y="73151"/>
                  </a:lnTo>
                  <a:lnTo>
                    <a:pt x="46455" y="61586"/>
                  </a:lnTo>
                  <a:lnTo>
                    <a:pt x="57664" y="50153"/>
                  </a:lnTo>
                  <a:lnTo>
                    <a:pt x="69949" y="39742"/>
                  </a:lnTo>
                  <a:lnTo>
                    <a:pt x="82296" y="31241"/>
                  </a:lnTo>
                  <a:lnTo>
                    <a:pt x="83058" y="30479"/>
                  </a:lnTo>
                  <a:lnTo>
                    <a:pt x="84582" y="29717"/>
                  </a:lnTo>
                  <a:lnTo>
                    <a:pt x="85344" y="28955"/>
                  </a:lnTo>
                  <a:lnTo>
                    <a:pt x="89916" y="26669"/>
                  </a:lnTo>
                  <a:lnTo>
                    <a:pt x="134112" y="9143"/>
                  </a:lnTo>
                  <a:lnTo>
                    <a:pt x="159258" y="5333"/>
                  </a:lnTo>
                  <a:lnTo>
                    <a:pt x="1813437" y="5333"/>
                  </a:lnTo>
                  <a:close/>
                </a:path>
                <a:path w="1953895" h="704850">
                  <a:moveTo>
                    <a:pt x="1953768" y="704849"/>
                  </a:moveTo>
                  <a:lnTo>
                    <a:pt x="1953768" y="163829"/>
                  </a:lnTo>
                  <a:lnTo>
                    <a:pt x="1953006" y="155447"/>
                  </a:lnTo>
                  <a:lnTo>
                    <a:pt x="1940655" y="107082"/>
                  </a:lnTo>
                  <a:lnTo>
                    <a:pt x="1916253" y="65446"/>
                  </a:lnTo>
                  <a:lnTo>
                    <a:pt x="1881719" y="32525"/>
                  </a:lnTo>
                  <a:lnTo>
                    <a:pt x="1838974" y="10302"/>
                  </a:lnTo>
                  <a:lnTo>
                    <a:pt x="1794510" y="5333"/>
                  </a:lnTo>
                  <a:lnTo>
                    <a:pt x="1802130" y="6095"/>
                  </a:lnTo>
                  <a:lnTo>
                    <a:pt x="1807464" y="6857"/>
                  </a:lnTo>
                  <a:lnTo>
                    <a:pt x="1812036" y="7619"/>
                  </a:lnTo>
                  <a:lnTo>
                    <a:pt x="1815846" y="8381"/>
                  </a:lnTo>
                  <a:lnTo>
                    <a:pt x="1818894" y="9143"/>
                  </a:lnTo>
                  <a:lnTo>
                    <a:pt x="1822704" y="9905"/>
                  </a:lnTo>
                  <a:lnTo>
                    <a:pt x="1824990" y="10667"/>
                  </a:lnTo>
                  <a:lnTo>
                    <a:pt x="1828038" y="11429"/>
                  </a:lnTo>
                  <a:lnTo>
                    <a:pt x="1841754" y="16001"/>
                  </a:lnTo>
                  <a:lnTo>
                    <a:pt x="1843278" y="16763"/>
                  </a:lnTo>
                  <a:lnTo>
                    <a:pt x="1857992" y="23352"/>
                  </a:lnTo>
                  <a:lnTo>
                    <a:pt x="1872553" y="31822"/>
                  </a:lnTo>
                  <a:lnTo>
                    <a:pt x="1886192" y="41717"/>
                  </a:lnTo>
                  <a:lnTo>
                    <a:pt x="1898142" y="52577"/>
                  </a:lnTo>
                  <a:lnTo>
                    <a:pt x="1899666" y="53339"/>
                  </a:lnTo>
                  <a:lnTo>
                    <a:pt x="1901190" y="54863"/>
                  </a:lnTo>
                  <a:lnTo>
                    <a:pt x="1901190" y="56387"/>
                  </a:lnTo>
                  <a:lnTo>
                    <a:pt x="1901952" y="56387"/>
                  </a:lnTo>
                  <a:lnTo>
                    <a:pt x="1908810" y="63245"/>
                  </a:lnTo>
                  <a:lnTo>
                    <a:pt x="1908810" y="64769"/>
                  </a:lnTo>
                  <a:lnTo>
                    <a:pt x="1909572" y="64769"/>
                  </a:lnTo>
                  <a:lnTo>
                    <a:pt x="1912620" y="67817"/>
                  </a:lnTo>
                  <a:lnTo>
                    <a:pt x="1912620" y="69341"/>
                  </a:lnTo>
                  <a:lnTo>
                    <a:pt x="1913382" y="69341"/>
                  </a:lnTo>
                  <a:lnTo>
                    <a:pt x="1914906" y="70865"/>
                  </a:lnTo>
                  <a:lnTo>
                    <a:pt x="1914906" y="72389"/>
                  </a:lnTo>
                  <a:lnTo>
                    <a:pt x="1915668" y="72389"/>
                  </a:lnTo>
                  <a:lnTo>
                    <a:pt x="1917192" y="73913"/>
                  </a:lnTo>
                  <a:lnTo>
                    <a:pt x="1917192" y="75437"/>
                  </a:lnTo>
                  <a:lnTo>
                    <a:pt x="1917954" y="75437"/>
                  </a:lnTo>
                  <a:lnTo>
                    <a:pt x="1919478" y="76961"/>
                  </a:lnTo>
                  <a:lnTo>
                    <a:pt x="1919478" y="78485"/>
                  </a:lnTo>
                  <a:lnTo>
                    <a:pt x="1920240" y="78485"/>
                  </a:lnTo>
                  <a:lnTo>
                    <a:pt x="1921002" y="79247"/>
                  </a:lnTo>
                  <a:lnTo>
                    <a:pt x="1921002" y="80771"/>
                  </a:lnTo>
                  <a:lnTo>
                    <a:pt x="1921764" y="80771"/>
                  </a:lnTo>
                  <a:lnTo>
                    <a:pt x="1922526" y="81533"/>
                  </a:lnTo>
                  <a:lnTo>
                    <a:pt x="1922526" y="83057"/>
                  </a:lnTo>
                  <a:lnTo>
                    <a:pt x="1923288" y="83057"/>
                  </a:lnTo>
                  <a:lnTo>
                    <a:pt x="1923288" y="84581"/>
                  </a:lnTo>
                  <a:lnTo>
                    <a:pt x="1924050" y="84581"/>
                  </a:lnTo>
                  <a:lnTo>
                    <a:pt x="1924812" y="85343"/>
                  </a:lnTo>
                  <a:lnTo>
                    <a:pt x="1924812" y="86867"/>
                  </a:lnTo>
                  <a:lnTo>
                    <a:pt x="1925574" y="86867"/>
                  </a:lnTo>
                  <a:lnTo>
                    <a:pt x="1925574" y="88391"/>
                  </a:lnTo>
                  <a:lnTo>
                    <a:pt x="1926336" y="88391"/>
                  </a:lnTo>
                  <a:lnTo>
                    <a:pt x="1927098" y="89153"/>
                  </a:lnTo>
                  <a:lnTo>
                    <a:pt x="1927098" y="90677"/>
                  </a:lnTo>
                  <a:lnTo>
                    <a:pt x="1927860" y="90677"/>
                  </a:lnTo>
                  <a:lnTo>
                    <a:pt x="1927860" y="92201"/>
                  </a:lnTo>
                  <a:lnTo>
                    <a:pt x="1928622" y="92201"/>
                  </a:lnTo>
                  <a:lnTo>
                    <a:pt x="1928622" y="93725"/>
                  </a:lnTo>
                  <a:lnTo>
                    <a:pt x="1929384" y="93725"/>
                  </a:lnTo>
                  <a:lnTo>
                    <a:pt x="1929384" y="95249"/>
                  </a:lnTo>
                  <a:lnTo>
                    <a:pt x="1930146" y="95249"/>
                  </a:lnTo>
                  <a:lnTo>
                    <a:pt x="1930908" y="96011"/>
                  </a:lnTo>
                  <a:lnTo>
                    <a:pt x="1930908" y="97535"/>
                  </a:lnTo>
                  <a:lnTo>
                    <a:pt x="1931670" y="97535"/>
                  </a:lnTo>
                  <a:lnTo>
                    <a:pt x="1931670" y="99059"/>
                  </a:lnTo>
                  <a:lnTo>
                    <a:pt x="1932432" y="99059"/>
                  </a:lnTo>
                  <a:lnTo>
                    <a:pt x="1932432" y="100583"/>
                  </a:lnTo>
                  <a:lnTo>
                    <a:pt x="1933194" y="100583"/>
                  </a:lnTo>
                  <a:lnTo>
                    <a:pt x="1933194" y="102869"/>
                  </a:lnTo>
                  <a:lnTo>
                    <a:pt x="1933956" y="102869"/>
                  </a:lnTo>
                  <a:lnTo>
                    <a:pt x="1933956" y="104393"/>
                  </a:lnTo>
                  <a:lnTo>
                    <a:pt x="1934718" y="104393"/>
                  </a:lnTo>
                  <a:lnTo>
                    <a:pt x="1934718" y="105917"/>
                  </a:lnTo>
                  <a:lnTo>
                    <a:pt x="1935480" y="105917"/>
                  </a:lnTo>
                  <a:lnTo>
                    <a:pt x="1935480" y="107441"/>
                  </a:lnTo>
                  <a:lnTo>
                    <a:pt x="1936242" y="107441"/>
                  </a:lnTo>
                  <a:lnTo>
                    <a:pt x="1936242" y="109727"/>
                  </a:lnTo>
                  <a:lnTo>
                    <a:pt x="1937004" y="109727"/>
                  </a:lnTo>
                  <a:lnTo>
                    <a:pt x="1937004" y="111251"/>
                  </a:lnTo>
                  <a:lnTo>
                    <a:pt x="1937766" y="111251"/>
                  </a:lnTo>
                  <a:lnTo>
                    <a:pt x="1937766" y="113537"/>
                  </a:lnTo>
                  <a:lnTo>
                    <a:pt x="1938528" y="113537"/>
                  </a:lnTo>
                  <a:lnTo>
                    <a:pt x="1938528" y="115061"/>
                  </a:lnTo>
                  <a:lnTo>
                    <a:pt x="1939290" y="115061"/>
                  </a:lnTo>
                  <a:lnTo>
                    <a:pt x="1939290" y="117347"/>
                  </a:lnTo>
                  <a:lnTo>
                    <a:pt x="1940052" y="117347"/>
                  </a:lnTo>
                  <a:lnTo>
                    <a:pt x="1940052" y="119633"/>
                  </a:lnTo>
                  <a:lnTo>
                    <a:pt x="1940814" y="119633"/>
                  </a:lnTo>
                  <a:lnTo>
                    <a:pt x="1940814" y="121919"/>
                  </a:lnTo>
                  <a:lnTo>
                    <a:pt x="1941576" y="121919"/>
                  </a:lnTo>
                  <a:lnTo>
                    <a:pt x="1941576" y="124205"/>
                  </a:lnTo>
                  <a:lnTo>
                    <a:pt x="1942338" y="124205"/>
                  </a:lnTo>
                  <a:lnTo>
                    <a:pt x="1942338" y="127253"/>
                  </a:lnTo>
                  <a:lnTo>
                    <a:pt x="1943100" y="127253"/>
                  </a:lnTo>
                  <a:lnTo>
                    <a:pt x="1943100" y="129539"/>
                  </a:lnTo>
                  <a:lnTo>
                    <a:pt x="1943862" y="129539"/>
                  </a:lnTo>
                  <a:lnTo>
                    <a:pt x="1943862" y="132587"/>
                  </a:lnTo>
                  <a:lnTo>
                    <a:pt x="1944624" y="132587"/>
                  </a:lnTo>
                  <a:lnTo>
                    <a:pt x="1944624" y="136397"/>
                  </a:lnTo>
                  <a:lnTo>
                    <a:pt x="1945386" y="136397"/>
                  </a:lnTo>
                  <a:lnTo>
                    <a:pt x="1945386" y="139445"/>
                  </a:lnTo>
                  <a:lnTo>
                    <a:pt x="1946148" y="139445"/>
                  </a:lnTo>
                  <a:lnTo>
                    <a:pt x="1946148" y="144017"/>
                  </a:lnTo>
                  <a:lnTo>
                    <a:pt x="1946910" y="144017"/>
                  </a:lnTo>
                  <a:lnTo>
                    <a:pt x="1946910" y="148589"/>
                  </a:lnTo>
                  <a:lnTo>
                    <a:pt x="1947672" y="148589"/>
                  </a:lnTo>
                  <a:lnTo>
                    <a:pt x="1947672" y="153923"/>
                  </a:lnTo>
                  <a:lnTo>
                    <a:pt x="1948434" y="153923"/>
                  </a:lnTo>
                  <a:lnTo>
                    <a:pt x="1948434" y="163067"/>
                  </a:lnTo>
                  <a:lnTo>
                    <a:pt x="1949196" y="163067"/>
                  </a:lnTo>
                  <a:lnTo>
                    <a:pt x="1949196" y="704849"/>
                  </a:lnTo>
                  <a:lnTo>
                    <a:pt x="1953768" y="7048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962797" y="5650230"/>
              <a:ext cx="1945005" cy="699770"/>
            </a:xfrm>
            <a:custGeom>
              <a:avLst/>
              <a:gdLst/>
              <a:ahLst/>
              <a:cxnLst/>
              <a:rect l="l" t="t" r="r" b="b"/>
              <a:pathLst>
                <a:path w="1945004" h="699770">
                  <a:moveTo>
                    <a:pt x="1944624" y="699515"/>
                  </a:moveTo>
                  <a:lnTo>
                    <a:pt x="1944624" y="167640"/>
                  </a:lnTo>
                  <a:lnTo>
                    <a:pt x="1938605" y="122943"/>
                  </a:lnTo>
                  <a:lnTo>
                    <a:pt x="1921622" y="82860"/>
                  </a:lnTo>
                  <a:lnTo>
                    <a:pt x="1895284" y="48958"/>
                  </a:lnTo>
                  <a:lnTo>
                    <a:pt x="1861199" y="22803"/>
                  </a:lnTo>
                  <a:lnTo>
                    <a:pt x="1820975" y="5961"/>
                  </a:lnTo>
                  <a:lnTo>
                    <a:pt x="1776222" y="0"/>
                  </a:lnTo>
                  <a:lnTo>
                    <a:pt x="167640" y="0"/>
                  </a:lnTo>
                  <a:lnTo>
                    <a:pt x="123207" y="5961"/>
                  </a:lnTo>
                  <a:lnTo>
                    <a:pt x="83199" y="22803"/>
                  </a:lnTo>
                  <a:lnTo>
                    <a:pt x="49244" y="48958"/>
                  </a:lnTo>
                  <a:lnTo>
                    <a:pt x="22972" y="82860"/>
                  </a:lnTo>
                  <a:lnTo>
                    <a:pt x="6014" y="122943"/>
                  </a:lnTo>
                  <a:lnTo>
                    <a:pt x="0" y="167640"/>
                  </a:lnTo>
                  <a:lnTo>
                    <a:pt x="0" y="699515"/>
                  </a:lnTo>
                  <a:lnTo>
                    <a:pt x="1944624" y="699515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958225" y="5644908"/>
              <a:ext cx="1953895" cy="704850"/>
            </a:xfrm>
            <a:custGeom>
              <a:avLst/>
              <a:gdLst/>
              <a:ahLst/>
              <a:cxnLst/>
              <a:rect l="l" t="t" r="r" b="b"/>
              <a:pathLst>
                <a:path w="1953895" h="704850">
                  <a:moveTo>
                    <a:pt x="1443990" y="576834"/>
                  </a:moveTo>
                  <a:lnTo>
                    <a:pt x="1014222" y="576834"/>
                  </a:lnTo>
                  <a:lnTo>
                    <a:pt x="1014222" y="585978"/>
                  </a:lnTo>
                  <a:lnTo>
                    <a:pt x="1443990" y="585978"/>
                  </a:lnTo>
                  <a:lnTo>
                    <a:pt x="1443990" y="576834"/>
                  </a:lnTo>
                  <a:close/>
                </a:path>
                <a:path w="1953895" h="704850">
                  <a:moveTo>
                    <a:pt x="1953768" y="163830"/>
                  </a:moveTo>
                  <a:lnTo>
                    <a:pt x="1940648" y="107073"/>
                  </a:lnTo>
                  <a:lnTo>
                    <a:pt x="1916252" y="65443"/>
                  </a:lnTo>
                  <a:lnTo>
                    <a:pt x="1881708" y="32524"/>
                  </a:lnTo>
                  <a:lnTo>
                    <a:pt x="1838972" y="10299"/>
                  </a:lnTo>
                  <a:lnTo>
                    <a:pt x="1789938" y="762"/>
                  </a:lnTo>
                  <a:lnTo>
                    <a:pt x="1780794" y="0"/>
                  </a:lnTo>
                  <a:lnTo>
                    <a:pt x="172212" y="0"/>
                  </a:lnTo>
                  <a:lnTo>
                    <a:pt x="122809" y="7645"/>
                  </a:lnTo>
                  <a:lnTo>
                    <a:pt x="78943" y="27889"/>
                  </a:lnTo>
                  <a:lnTo>
                    <a:pt x="42697" y="59016"/>
                  </a:lnTo>
                  <a:lnTo>
                    <a:pt x="16192" y="99314"/>
                  </a:lnTo>
                  <a:lnTo>
                    <a:pt x="1524" y="147066"/>
                  </a:lnTo>
                  <a:lnTo>
                    <a:pt x="0" y="164592"/>
                  </a:lnTo>
                  <a:lnTo>
                    <a:pt x="0" y="704850"/>
                  </a:lnTo>
                  <a:lnTo>
                    <a:pt x="9144" y="704850"/>
                  </a:lnTo>
                  <a:lnTo>
                    <a:pt x="9144" y="164592"/>
                  </a:lnTo>
                  <a:lnTo>
                    <a:pt x="9906" y="156210"/>
                  </a:lnTo>
                  <a:lnTo>
                    <a:pt x="11430" y="147828"/>
                  </a:lnTo>
                  <a:lnTo>
                    <a:pt x="12192" y="140208"/>
                  </a:lnTo>
                  <a:lnTo>
                    <a:pt x="19875" y="114896"/>
                  </a:lnTo>
                  <a:lnTo>
                    <a:pt x="44437" y="71945"/>
                  </a:lnTo>
                  <a:lnTo>
                    <a:pt x="74676" y="41910"/>
                  </a:lnTo>
                  <a:lnTo>
                    <a:pt x="121373" y="18173"/>
                  </a:lnTo>
                  <a:lnTo>
                    <a:pt x="172212" y="9956"/>
                  </a:lnTo>
                  <a:lnTo>
                    <a:pt x="1789938" y="9906"/>
                  </a:lnTo>
                  <a:lnTo>
                    <a:pt x="1798320" y="10668"/>
                  </a:lnTo>
                  <a:lnTo>
                    <a:pt x="1843214" y="22034"/>
                  </a:lnTo>
                  <a:lnTo>
                    <a:pt x="1882622" y="45440"/>
                  </a:lnTo>
                  <a:lnTo>
                    <a:pt x="1914144" y="78549"/>
                  </a:lnTo>
                  <a:lnTo>
                    <a:pt x="1935353" y="119037"/>
                  </a:lnTo>
                  <a:lnTo>
                    <a:pt x="1943862" y="164592"/>
                  </a:lnTo>
                  <a:lnTo>
                    <a:pt x="1944624" y="172974"/>
                  </a:lnTo>
                  <a:lnTo>
                    <a:pt x="1944624" y="704850"/>
                  </a:lnTo>
                  <a:lnTo>
                    <a:pt x="1953768" y="704850"/>
                  </a:lnTo>
                  <a:lnTo>
                    <a:pt x="1953768" y="1638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3040513" y="5856223"/>
            <a:ext cx="317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Q</a:t>
            </a:r>
            <a:r>
              <a:rPr sz="900" spc="-25" dirty="0">
                <a:latin typeface="Arial"/>
                <a:cs typeface="Arial"/>
              </a:rPr>
              <a:t>sv</a:t>
            </a:r>
            <a:endParaRPr sz="9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212981" y="6071870"/>
            <a:ext cx="328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Symbol"/>
                <a:cs typeface="Symbol"/>
              </a:rPr>
              <a:t></a:t>
            </a:r>
            <a:r>
              <a:rPr sz="1800" spc="-20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Arial"/>
                <a:cs typeface="Arial"/>
              </a:rPr>
              <a:t>=</a:t>
            </a:r>
            <a:endParaRPr sz="18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273421" y="5821164"/>
            <a:ext cx="44583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sv</a:t>
            </a:r>
            <a:r>
              <a:rPr sz="800" spc="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…..energie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vnesená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svarového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spoje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cel</a:t>
            </a:r>
            <a:r>
              <a:rPr sz="800" spc="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…..celková</a:t>
            </a:r>
            <a:r>
              <a:rPr sz="18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energie</a:t>
            </a:r>
            <a:r>
              <a:rPr sz="18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oblouku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774839" y="6348984"/>
            <a:ext cx="9144000" cy="470917"/>
            <a:chOff x="774839" y="6348984"/>
            <a:chExt cx="9144000" cy="858519"/>
          </a:xfrm>
        </p:grpSpPr>
        <p:sp>
          <p:nvSpPr>
            <p:cNvPr id="58" name="object 58"/>
            <p:cNvSpPr/>
            <p:nvPr/>
          </p:nvSpPr>
          <p:spPr>
            <a:xfrm>
              <a:off x="774839" y="63489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968737" y="6349758"/>
              <a:ext cx="1939289" cy="308610"/>
            </a:xfrm>
            <a:custGeom>
              <a:avLst/>
              <a:gdLst/>
              <a:ahLst/>
              <a:cxnLst/>
              <a:rect l="l" t="t" r="r" b="b"/>
              <a:pathLst>
                <a:path w="1939289" h="308609">
                  <a:moveTo>
                    <a:pt x="1822875" y="299268"/>
                  </a:moveTo>
                  <a:lnTo>
                    <a:pt x="1775616" y="307835"/>
                  </a:lnTo>
                  <a:lnTo>
                    <a:pt x="161683" y="308595"/>
                  </a:lnTo>
                  <a:lnTo>
                    <a:pt x="1770282" y="308597"/>
                  </a:lnTo>
                  <a:lnTo>
                    <a:pt x="1815035" y="302578"/>
                  </a:lnTo>
                  <a:lnTo>
                    <a:pt x="1822875" y="299268"/>
                  </a:lnTo>
                  <a:close/>
                </a:path>
                <a:path w="1939289" h="308609">
                  <a:moveTo>
                    <a:pt x="157128" y="307977"/>
                  </a:moveTo>
                  <a:lnTo>
                    <a:pt x="157128" y="307835"/>
                  </a:lnTo>
                  <a:lnTo>
                    <a:pt x="155264" y="307725"/>
                  </a:lnTo>
                  <a:lnTo>
                    <a:pt x="157128" y="307977"/>
                  </a:lnTo>
                  <a:close/>
                </a:path>
                <a:path w="1939289" h="308609">
                  <a:moveTo>
                    <a:pt x="131549" y="304513"/>
                  </a:moveTo>
                  <a:lnTo>
                    <a:pt x="113434" y="300840"/>
                  </a:lnTo>
                  <a:lnTo>
                    <a:pt x="108206" y="298732"/>
                  </a:lnTo>
                  <a:lnTo>
                    <a:pt x="117267" y="302578"/>
                  </a:lnTo>
                  <a:lnTo>
                    <a:pt x="131549" y="304513"/>
                  </a:lnTo>
                  <a:close/>
                </a:path>
                <a:path w="1939289" h="308609">
                  <a:moveTo>
                    <a:pt x="82865" y="287975"/>
                  </a:moveTo>
                  <a:lnTo>
                    <a:pt x="68760" y="279003"/>
                  </a:lnTo>
                  <a:lnTo>
                    <a:pt x="77259" y="285596"/>
                  </a:lnTo>
                  <a:lnTo>
                    <a:pt x="82865" y="287975"/>
                  </a:lnTo>
                  <a:close/>
                </a:path>
                <a:path w="1939289" h="308609">
                  <a:moveTo>
                    <a:pt x="50509" y="264846"/>
                  </a:moveTo>
                  <a:lnTo>
                    <a:pt x="40620" y="255776"/>
                  </a:lnTo>
                  <a:lnTo>
                    <a:pt x="43304" y="259257"/>
                  </a:lnTo>
                  <a:lnTo>
                    <a:pt x="50509" y="264846"/>
                  </a:lnTo>
                  <a:close/>
                </a:path>
                <a:path w="1939289" h="308609">
                  <a:moveTo>
                    <a:pt x="17682" y="226014"/>
                  </a:moveTo>
                  <a:lnTo>
                    <a:pt x="17682" y="225539"/>
                  </a:lnTo>
                  <a:lnTo>
                    <a:pt x="17032" y="224889"/>
                  </a:lnTo>
                  <a:lnTo>
                    <a:pt x="16866" y="224777"/>
                  </a:lnTo>
                  <a:lnTo>
                    <a:pt x="17032" y="225172"/>
                  </a:lnTo>
                  <a:lnTo>
                    <a:pt x="17682" y="226014"/>
                  </a:lnTo>
                  <a:close/>
                </a:path>
                <a:path w="1939289" h="308609">
                  <a:moveTo>
                    <a:pt x="918" y="186948"/>
                  </a:moveTo>
                  <a:lnTo>
                    <a:pt x="918" y="186677"/>
                  </a:lnTo>
                  <a:lnTo>
                    <a:pt x="918" y="186948"/>
                  </a:lnTo>
                  <a:close/>
                </a:path>
                <a:path w="1939289" h="308609">
                  <a:moveTo>
                    <a:pt x="156" y="185141"/>
                  </a:moveTo>
                  <a:lnTo>
                    <a:pt x="156" y="184391"/>
                  </a:lnTo>
                  <a:lnTo>
                    <a:pt x="0" y="184391"/>
                  </a:lnTo>
                  <a:lnTo>
                    <a:pt x="74" y="184948"/>
                  </a:lnTo>
                  <a:lnTo>
                    <a:pt x="156" y="185141"/>
                  </a:lnTo>
                  <a:close/>
                </a:path>
                <a:path w="1939289" h="308609">
                  <a:moveTo>
                    <a:pt x="1938684" y="140195"/>
                  </a:moveTo>
                  <a:lnTo>
                    <a:pt x="1938684" y="0"/>
                  </a:lnTo>
                  <a:lnTo>
                    <a:pt x="1937944" y="145694"/>
                  </a:lnTo>
                  <a:lnTo>
                    <a:pt x="1938684" y="140195"/>
                  </a:lnTo>
                  <a:close/>
                </a:path>
                <a:path w="1939289" h="308609">
                  <a:moveTo>
                    <a:pt x="1936352" y="157533"/>
                  </a:moveTo>
                  <a:lnTo>
                    <a:pt x="1928457" y="194915"/>
                  </a:lnTo>
                  <a:lnTo>
                    <a:pt x="1932665" y="184948"/>
                  </a:lnTo>
                  <a:lnTo>
                    <a:pt x="1936352" y="157533"/>
                  </a:lnTo>
                  <a:close/>
                </a:path>
                <a:path w="1939289" h="308609">
                  <a:moveTo>
                    <a:pt x="1923325" y="207071"/>
                  </a:moveTo>
                  <a:lnTo>
                    <a:pt x="1907047" y="236348"/>
                  </a:lnTo>
                  <a:lnTo>
                    <a:pt x="1915682" y="225172"/>
                  </a:lnTo>
                  <a:lnTo>
                    <a:pt x="1923325" y="207071"/>
                  </a:lnTo>
                  <a:close/>
                </a:path>
                <a:path w="1939289" h="308609">
                  <a:moveTo>
                    <a:pt x="1898360" y="247589"/>
                  </a:moveTo>
                  <a:lnTo>
                    <a:pt x="1874732" y="270549"/>
                  </a:lnTo>
                  <a:lnTo>
                    <a:pt x="1889344" y="259257"/>
                  </a:lnTo>
                  <a:lnTo>
                    <a:pt x="1898360" y="247589"/>
                  </a:lnTo>
                  <a:close/>
                </a:path>
                <a:path w="1939289" h="308609">
                  <a:moveTo>
                    <a:pt x="1864251" y="278647"/>
                  </a:moveTo>
                  <a:lnTo>
                    <a:pt x="1831673" y="295554"/>
                  </a:lnTo>
                  <a:lnTo>
                    <a:pt x="1855259" y="285596"/>
                  </a:lnTo>
                  <a:lnTo>
                    <a:pt x="1864251" y="278647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958225" y="6349746"/>
              <a:ext cx="1953895" cy="313690"/>
            </a:xfrm>
            <a:custGeom>
              <a:avLst/>
              <a:gdLst/>
              <a:ahLst/>
              <a:cxnLst/>
              <a:rect l="l" t="t" r="r" b="b"/>
              <a:pathLst>
                <a:path w="1953895" h="313690">
                  <a:moveTo>
                    <a:pt x="1813797" y="308609"/>
                  </a:moveTo>
                  <a:lnTo>
                    <a:pt x="167640" y="308609"/>
                  </a:lnTo>
                  <a:lnTo>
                    <a:pt x="167640" y="307848"/>
                  </a:lnTo>
                  <a:lnTo>
                    <a:pt x="154686" y="307085"/>
                  </a:lnTo>
                  <a:lnTo>
                    <a:pt x="123946" y="300853"/>
                  </a:lnTo>
                  <a:lnTo>
                    <a:pt x="95697" y="289464"/>
                  </a:lnTo>
                  <a:lnTo>
                    <a:pt x="70082" y="273171"/>
                  </a:lnTo>
                  <a:lnTo>
                    <a:pt x="47244" y="252222"/>
                  </a:lnTo>
                  <a:lnTo>
                    <a:pt x="46482" y="252222"/>
                  </a:lnTo>
                  <a:lnTo>
                    <a:pt x="46482" y="250698"/>
                  </a:lnTo>
                  <a:lnTo>
                    <a:pt x="42672" y="246887"/>
                  </a:lnTo>
                  <a:lnTo>
                    <a:pt x="41910" y="246887"/>
                  </a:lnTo>
                  <a:lnTo>
                    <a:pt x="41910" y="245363"/>
                  </a:lnTo>
                  <a:lnTo>
                    <a:pt x="40386" y="243839"/>
                  </a:lnTo>
                  <a:lnTo>
                    <a:pt x="39624" y="243839"/>
                  </a:lnTo>
                  <a:lnTo>
                    <a:pt x="39624" y="242315"/>
                  </a:lnTo>
                  <a:lnTo>
                    <a:pt x="38100" y="240792"/>
                  </a:lnTo>
                  <a:lnTo>
                    <a:pt x="37338" y="240792"/>
                  </a:lnTo>
                  <a:lnTo>
                    <a:pt x="37338" y="239268"/>
                  </a:lnTo>
                  <a:lnTo>
                    <a:pt x="35814" y="237744"/>
                  </a:lnTo>
                  <a:lnTo>
                    <a:pt x="35052" y="237744"/>
                  </a:lnTo>
                  <a:lnTo>
                    <a:pt x="35052" y="236220"/>
                  </a:lnTo>
                  <a:lnTo>
                    <a:pt x="33528" y="234696"/>
                  </a:lnTo>
                  <a:lnTo>
                    <a:pt x="32766" y="234696"/>
                  </a:lnTo>
                  <a:lnTo>
                    <a:pt x="32766" y="233172"/>
                  </a:lnTo>
                  <a:lnTo>
                    <a:pt x="32004" y="233172"/>
                  </a:lnTo>
                  <a:lnTo>
                    <a:pt x="32004" y="231648"/>
                  </a:lnTo>
                  <a:lnTo>
                    <a:pt x="31242" y="230885"/>
                  </a:lnTo>
                  <a:lnTo>
                    <a:pt x="30480" y="230885"/>
                  </a:lnTo>
                  <a:lnTo>
                    <a:pt x="30480" y="229361"/>
                  </a:lnTo>
                  <a:lnTo>
                    <a:pt x="29718" y="228600"/>
                  </a:lnTo>
                  <a:lnTo>
                    <a:pt x="28956" y="228600"/>
                  </a:lnTo>
                  <a:lnTo>
                    <a:pt x="28956" y="227076"/>
                  </a:lnTo>
                  <a:lnTo>
                    <a:pt x="28194" y="227076"/>
                  </a:lnTo>
                  <a:lnTo>
                    <a:pt x="28194" y="225552"/>
                  </a:lnTo>
                  <a:lnTo>
                    <a:pt x="27432" y="224789"/>
                  </a:lnTo>
                  <a:lnTo>
                    <a:pt x="26670" y="224789"/>
                  </a:lnTo>
                  <a:lnTo>
                    <a:pt x="26670" y="223265"/>
                  </a:lnTo>
                  <a:lnTo>
                    <a:pt x="25908" y="223265"/>
                  </a:lnTo>
                  <a:lnTo>
                    <a:pt x="25908" y="221742"/>
                  </a:lnTo>
                  <a:lnTo>
                    <a:pt x="25146" y="221742"/>
                  </a:lnTo>
                  <a:lnTo>
                    <a:pt x="25146" y="220218"/>
                  </a:lnTo>
                  <a:lnTo>
                    <a:pt x="24384" y="220218"/>
                  </a:lnTo>
                  <a:lnTo>
                    <a:pt x="24384" y="218694"/>
                  </a:lnTo>
                  <a:lnTo>
                    <a:pt x="23622" y="218694"/>
                  </a:lnTo>
                  <a:lnTo>
                    <a:pt x="23622" y="217170"/>
                  </a:lnTo>
                  <a:lnTo>
                    <a:pt x="22860" y="217170"/>
                  </a:lnTo>
                  <a:lnTo>
                    <a:pt x="22860" y="215646"/>
                  </a:lnTo>
                  <a:lnTo>
                    <a:pt x="22098" y="214883"/>
                  </a:lnTo>
                  <a:lnTo>
                    <a:pt x="21336" y="214883"/>
                  </a:lnTo>
                  <a:lnTo>
                    <a:pt x="21336" y="213359"/>
                  </a:lnTo>
                  <a:lnTo>
                    <a:pt x="20574" y="213359"/>
                  </a:lnTo>
                  <a:lnTo>
                    <a:pt x="20574" y="211074"/>
                  </a:lnTo>
                  <a:lnTo>
                    <a:pt x="19812" y="211074"/>
                  </a:lnTo>
                  <a:lnTo>
                    <a:pt x="19812" y="209550"/>
                  </a:lnTo>
                  <a:lnTo>
                    <a:pt x="19050" y="209550"/>
                  </a:lnTo>
                  <a:lnTo>
                    <a:pt x="19050" y="208026"/>
                  </a:lnTo>
                  <a:lnTo>
                    <a:pt x="18288" y="208026"/>
                  </a:lnTo>
                  <a:lnTo>
                    <a:pt x="18288" y="206502"/>
                  </a:lnTo>
                  <a:lnTo>
                    <a:pt x="17526" y="206502"/>
                  </a:lnTo>
                  <a:lnTo>
                    <a:pt x="17526" y="204215"/>
                  </a:lnTo>
                  <a:lnTo>
                    <a:pt x="16764" y="204215"/>
                  </a:lnTo>
                  <a:lnTo>
                    <a:pt x="16764" y="202692"/>
                  </a:lnTo>
                  <a:lnTo>
                    <a:pt x="16002" y="202692"/>
                  </a:lnTo>
                  <a:lnTo>
                    <a:pt x="16002" y="200405"/>
                  </a:lnTo>
                  <a:lnTo>
                    <a:pt x="15240" y="200405"/>
                  </a:lnTo>
                  <a:lnTo>
                    <a:pt x="15240" y="198881"/>
                  </a:lnTo>
                  <a:lnTo>
                    <a:pt x="14478" y="198881"/>
                  </a:lnTo>
                  <a:lnTo>
                    <a:pt x="14478" y="196596"/>
                  </a:lnTo>
                  <a:lnTo>
                    <a:pt x="13716" y="196596"/>
                  </a:lnTo>
                  <a:lnTo>
                    <a:pt x="13716" y="194309"/>
                  </a:lnTo>
                  <a:lnTo>
                    <a:pt x="12954" y="194309"/>
                  </a:lnTo>
                  <a:lnTo>
                    <a:pt x="12954" y="192024"/>
                  </a:lnTo>
                  <a:lnTo>
                    <a:pt x="12192" y="192024"/>
                  </a:lnTo>
                  <a:lnTo>
                    <a:pt x="12192" y="189737"/>
                  </a:lnTo>
                  <a:lnTo>
                    <a:pt x="11430" y="189737"/>
                  </a:lnTo>
                  <a:lnTo>
                    <a:pt x="11430" y="186689"/>
                  </a:lnTo>
                  <a:lnTo>
                    <a:pt x="10668" y="186689"/>
                  </a:lnTo>
                  <a:lnTo>
                    <a:pt x="10668" y="184403"/>
                  </a:lnTo>
                  <a:lnTo>
                    <a:pt x="9906" y="184403"/>
                  </a:lnTo>
                  <a:lnTo>
                    <a:pt x="9906" y="181355"/>
                  </a:lnTo>
                  <a:lnTo>
                    <a:pt x="9144" y="181355"/>
                  </a:lnTo>
                  <a:lnTo>
                    <a:pt x="9144" y="178307"/>
                  </a:lnTo>
                  <a:lnTo>
                    <a:pt x="8382" y="178307"/>
                  </a:lnTo>
                  <a:lnTo>
                    <a:pt x="8382" y="174498"/>
                  </a:lnTo>
                  <a:lnTo>
                    <a:pt x="7620" y="174498"/>
                  </a:lnTo>
                  <a:lnTo>
                    <a:pt x="7620" y="170687"/>
                  </a:lnTo>
                  <a:lnTo>
                    <a:pt x="6858" y="170687"/>
                  </a:lnTo>
                  <a:lnTo>
                    <a:pt x="6858" y="166115"/>
                  </a:lnTo>
                  <a:lnTo>
                    <a:pt x="6096" y="166115"/>
                  </a:lnTo>
                  <a:lnTo>
                    <a:pt x="6096" y="160781"/>
                  </a:lnTo>
                  <a:lnTo>
                    <a:pt x="5334" y="160781"/>
                  </a:lnTo>
                  <a:lnTo>
                    <a:pt x="5334" y="152400"/>
                  </a:lnTo>
                  <a:lnTo>
                    <a:pt x="4572" y="152400"/>
                  </a:lnTo>
                  <a:lnTo>
                    <a:pt x="4572" y="0"/>
                  </a:lnTo>
                  <a:lnTo>
                    <a:pt x="0" y="0"/>
                  </a:lnTo>
                  <a:lnTo>
                    <a:pt x="0" y="149352"/>
                  </a:lnTo>
                  <a:lnTo>
                    <a:pt x="10682" y="201397"/>
                  </a:lnTo>
                  <a:lnTo>
                    <a:pt x="37695" y="248458"/>
                  </a:lnTo>
                  <a:lnTo>
                    <a:pt x="69342" y="278892"/>
                  </a:lnTo>
                  <a:lnTo>
                    <a:pt x="117981" y="304347"/>
                  </a:lnTo>
                  <a:lnTo>
                    <a:pt x="172212" y="313182"/>
                  </a:lnTo>
                  <a:lnTo>
                    <a:pt x="1789938" y="313182"/>
                  </a:lnTo>
                  <a:lnTo>
                    <a:pt x="1799082" y="312420"/>
                  </a:lnTo>
                  <a:lnTo>
                    <a:pt x="1813797" y="308609"/>
                  </a:lnTo>
                  <a:close/>
                </a:path>
                <a:path w="1953895" h="313690">
                  <a:moveTo>
                    <a:pt x="1953768" y="149352"/>
                  </a:moveTo>
                  <a:lnTo>
                    <a:pt x="1953768" y="0"/>
                  </a:lnTo>
                  <a:lnTo>
                    <a:pt x="1949196" y="0"/>
                  </a:lnTo>
                  <a:lnTo>
                    <a:pt x="1948434" y="150114"/>
                  </a:lnTo>
                  <a:lnTo>
                    <a:pt x="1937973" y="199645"/>
                  </a:lnTo>
                  <a:lnTo>
                    <a:pt x="1914171" y="242453"/>
                  </a:lnTo>
                  <a:lnTo>
                    <a:pt x="1879369" y="276270"/>
                  </a:lnTo>
                  <a:lnTo>
                    <a:pt x="1835908" y="298824"/>
                  </a:lnTo>
                  <a:lnTo>
                    <a:pt x="1786128" y="307848"/>
                  </a:lnTo>
                  <a:lnTo>
                    <a:pt x="167640" y="308609"/>
                  </a:lnTo>
                  <a:lnTo>
                    <a:pt x="1813797" y="308609"/>
                  </a:lnTo>
                  <a:lnTo>
                    <a:pt x="1847248" y="299948"/>
                  </a:lnTo>
                  <a:lnTo>
                    <a:pt x="1888761" y="275405"/>
                  </a:lnTo>
                  <a:lnTo>
                    <a:pt x="1921659" y="240791"/>
                  </a:lnTo>
                  <a:lnTo>
                    <a:pt x="1943981" y="198106"/>
                  </a:lnTo>
                  <a:lnTo>
                    <a:pt x="1953768" y="1493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962797" y="6349746"/>
              <a:ext cx="1945005" cy="308610"/>
            </a:xfrm>
            <a:custGeom>
              <a:avLst/>
              <a:gdLst/>
              <a:ahLst/>
              <a:cxnLst/>
              <a:rect l="l" t="t" r="r" b="b"/>
              <a:pathLst>
                <a:path w="1945004" h="308609">
                  <a:moveTo>
                    <a:pt x="1944624" y="140208"/>
                  </a:moveTo>
                  <a:lnTo>
                    <a:pt x="1944624" y="0"/>
                  </a:lnTo>
                  <a:lnTo>
                    <a:pt x="0" y="0"/>
                  </a:lnTo>
                  <a:lnTo>
                    <a:pt x="0" y="140208"/>
                  </a:lnTo>
                  <a:lnTo>
                    <a:pt x="6014" y="184961"/>
                  </a:lnTo>
                  <a:lnTo>
                    <a:pt x="22972" y="225185"/>
                  </a:lnTo>
                  <a:lnTo>
                    <a:pt x="49244" y="259270"/>
                  </a:lnTo>
                  <a:lnTo>
                    <a:pt x="83199" y="285608"/>
                  </a:lnTo>
                  <a:lnTo>
                    <a:pt x="123207" y="302591"/>
                  </a:lnTo>
                  <a:lnTo>
                    <a:pt x="167640" y="308610"/>
                  </a:lnTo>
                  <a:lnTo>
                    <a:pt x="1776222" y="308610"/>
                  </a:lnTo>
                  <a:lnTo>
                    <a:pt x="1820975" y="302591"/>
                  </a:lnTo>
                  <a:lnTo>
                    <a:pt x="1861199" y="285608"/>
                  </a:lnTo>
                  <a:lnTo>
                    <a:pt x="1895284" y="259270"/>
                  </a:lnTo>
                  <a:lnTo>
                    <a:pt x="1921622" y="225185"/>
                  </a:lnTo>
                  <a:lnTo>
                    <a:pt x="1938605" y="184961"/>
                  </a:lnTo>
                  <a:lnTo>
                    <a:pt x="1944624" y="140208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958225" y="6349746"/>
              <a:ext cx="1953895" cy="313690"/>
            </a:xfrm>
            <a:custGeom>
              <a:avLst/>
              <a:gdLst/>
              <a:ahLst/>
              <a:cxnLst/>
              <a:rect l="l" t="t" r="r" b="b"/>
              <a:pathLst>
                <a:path w="1953895" h="313690">
                  <a:moveTo>
                    <a:pt x="1953768" y="149352"/>
                  </a:moveTo>
                  <a:lnTo>
                    <a:pt x="1953768" y="0"/>
                  </a:lnTo>
                  <a:lnTo>
                    <a:pt x="1944624" y="0"/>
                  </a:lnTo>
                  <a:lnTo>
                    <a:pt x="1944624" y="140208"/>
                  </a:lnTo>
                  <a:lnTo>
                    <a:pt x="1943862" y="148590"/>
                  </a:lnTo>
                  <a:lnTo>
                    <a:pt x="1943862" y="156972"/>
                  </a:lnTo>
                  <a:lnTo>
                    <a:pt x="1932102" y="202614"/>
                  </a:lnTo>
                  <a:lnTo>
                    <a:pt x="1908816" y="242033"/>
                  </a:lnTo>
                  <a:lnTo>
                    <a:pt x="1875940" y="273261"/>
                  </a:lnTo>
                  <a:lnTo>
                    <a:pt x="1835414" y="294332"/>
                  </a:lnTo>
                  <a:lnTo>
                    <a:pt x="1789176" y="303276"/>
                  </a:lnTo>
                  <a:lnTo>
                    <a:pt x="172212" y="303276"/>
                  </a:lnTo>
                  <a:lnTo>
                    <a:pt x="125608" y="296771"/>
                  </a:lnTo>
                  <a:lnTo>
                    <a:pt x="84313" y="277806"/>
                  </a:lnTo>
                  <a:lnTo>
                    <a:pt x="50167" y="248302"/>
                  </a:lnTo>
                  <a:lnTo>
                    <a:pt x="25005" y="210177"/>
                  </a:lnTo>
                  <a:lnTo>
                    <a:pt x="10668" y="165354"/>
                  </a:lnTo>
                  <a:lnTo>
                    <a:pt x="9144" y="0"/>
                  </a:lnTo>
                  <a:lnTo>
                    <a:pt x="0" y="0"/>
                  </a:lnTo>
                  <a:lnTo>
                    <a:pt x="0" y="149352"/>
                  </a:lnTo>
                  <a:lnTo>
                    <a:pt x="10682" y="201397"/>
                  </a:lnTo>
                  <a:lnTo>
                    <a:pt x="37695" y="248458"/>
                  </a:lnTo>
                  <a:lnTo>
                    <a:pt x="69342" y="278892"/>
                  </a:lnTo>
                  <a:lnTo>
                    <a:pt x="117981" y="304347"/>
                  </a:lnTo>
                  <a:lnTo>
                    <a:pt x="172212" y="313182"/>
                  </a:lnTo>
                  <a:lnTo>
                    <a:pt x="1789938" y="313182"/>
                  </a:lnTo>
                  <a:lnTo>
                    <a:pt x="1847248" y="299948"/>
                  </a:lnTo>
                  <a:lnTo>
                    <a:pt x="1888761" y="275405"/>
                  </a:lnTo>
                  <a:lnTo>
                    <a:pt x="1921659" y="240791"/>
                  </a:lnTo>
                  <a:lnTo>
                    <a:pt x="1943981" y="198106"/>
                  </a:lnTo>
                  <a:lnTo>
                    <a:pt x="1953768" y="1493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3040513" y="6267703"/>
            <a:ext cx="333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Arial"/>
                <a:cs typeface="Arial"/>
              </a:rPr>
              <a:t>Q</a:t>
            </a:r>
            <a:r>
              <a:rPr sz="800" spc="-20" dirty="0">
                <a:latin typeface="Arial"/>
                <a:cs typeface="Arial"/>
              </a:rPr>
              <a:t>cel</a:t>
            </a:r>
            <a:endParaRPr sz="800">
              <a:latin typeface="Arial"/>
              <a:cs typeface="Arial"/>
            </a:endParaRPr>
          </a:p>
        </p:txBody>
      </p:sp>
      <p:sp>
        <p:nvSpPr>
          <p:cNvPr id="64" name="TextovéPole 63">
            <a:extLst>
              <a:ext uri="{FF2B5EF4-FFF2-40B4-BE49-F238E27FC236}">
                <a16:creationId xmlns:a16="http://schemas.microsoft.com/office/drawing/2014/main" xmlns="" id="{B7D3C4A4-ED7F-CE78-BF1A-124C85421E52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49809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" dirty="0"/>
              <a:t>Tepelný</a:t>
            </a:r>
            <a:r>
              <a:rPr spc="-175" dirty="0"/>
              <a:t> </a:t>
            </a:r>
            <a:r>
              <a:rPr spc="-30" dirty="0"/>
              <a:t>příkon‐skutečný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774839" y="1206246"/>
            <a:ext cx="9144000" cy="1714500"/>
            <a:chOff x="774839" y="1206246"/>
            <a:chExt cx="9144000" cy="171450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93173" y="2044446"/>
              <a:ext cx="1530985" cy="18415"/>
            </a:xfrm>
            <a:custGeom>
              <a:avLst/>
              <a:gdLst/>
              <a:ahLst/>
              <a:cxnLst/>
              <a:rect l="l" t="t" r="r" b="b"/>
              <a:pathLst>
                <a:path w="1530985" h="18414">
                  <a:moveTo>
                    <a:pt x="1501611" y="5333"/>
                  </a:moveTo>
                  <a:lnTo>
                    <a:pt x="1484152" y="761"/>
                  </a:lnTo>
                  <a:lnTo>
                    <a:pt x="1473484" y="0"/>
                  </a:lnTo>
                  <a:lnTo>
                    <a:pt x="56926" y="0"/>
                  </a:lnTo>
                  <a:lnTo>
                    <a:pt x="23687" y="5775"/>
                  </a:lnTo>
                  <a:lnTo>
                    <a:pt x="0" y="18328"/>
                  </a:lnTo>
                  <a:lnTo>
                    <a:pt x="6634" y="18287"/>
                  </a:lnTo>
                  <a:lnTo>
                    <a:pt x="8158" y="17525"/>
                  </a:lnTo>
                  <a:lnTo>
                    <a:pt x="8920" y="16763"/>
                  </a:lnTo>
                  <a:lnTo>
                    <a:pt x="11206" y="16001"/>
                  </a:lnTo>
                  <a:lnTo>
                    <a:pt x="18826" y="12191"/>
                  </a:lnTo>
                  <a:lnTo>
                    <a:pt x="23398" y="10667"/>
                  </a:lnTo>
                  <a:lnTo>
                    <a:pt x="24922" y="9905"/>
                  </a:lnTo>
                  <a:lnTo>
                    <a:pt x="27208" y="9143"/>
                  </a:lnTo>
                  <a:lnTo>
                    <a:pt x="36352" y="6857"/>
                  </a:lnTo>
                  <a:lnTo>
                    <a:pt x="41686" y="6095"/>
                  </a:lnTo>
                  <a:lnTo>
                    <a:pt x="46258" y="5333"/>
                  </a:lnTo>
                  <a:lnTo>
                    <a:pt x="1501611" y="5333"/>
                  </a:lnTo>
                  <a:close/>
                </a:path>
                <a:path w="1530985" h="18414">
                  <a:moveTo>
                    <a:pt x="1530924" y="18288"/>
                  </a:moveTo>
                  <a:lnTo>
                    <a:pt x="1517284" y="9438"/>
                  </a:lnTo>
                  <a:lnTo>
                    <a:pt x="1501611" y="5333"/>
                  </a:lnTo>
                  <a:lnTo>
                    <a:pt x="1484914" y="5333"/>
                  </a:lnTo>
                  <a:lnTo>
                    <a:pt x="1494058" y="6857"/>
                  </a:lnTo>
                  <a:lnTo>
                    <a:pt x="1503202" y="9143"/>
                  </a:lnTo>
                  <a:lnTo>
                    <a:pt x="1510060" y="11429"/>
                  </a:lnTo>
                  <a:lnTo>
                    <a:pt x="1511584" y="12191"/>
                  </a:lnTo>
                  <a:lnTo>
                    <a:pt x="1513870" y="12953"/>
                  </a:lnTo>
                  <a:lnTo>
                    <a:pt x="1524538" y="18287"/>
                  </a:lnTo>
                  <a:lnTo>
                    <a:pt x="1530924" y="182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01915" y="2049780"/>
              <a:ext cx="1513205" cy="13335"/>
            </a:xfrm>
            <a:custGeom>
              <a:avLst/>
              <a:gdLst/>
              <a:ahLst/>
              <a:cxnLst/>
              <a:rect l="l" t="t" r="r" b="b"/>
              <a:pathLst>
                <a:path w="1513205" h="13335">
                  <a:moveTo>
                    <a:pt x="0" y="12953"/>
                  </a:moveTo>
                  <a:lnTo>
                    <a:pt x="1512925" y="12953"/>
                  </a:lnTo>
                  <a:lnTo>
                    <a:pt x="1512925" y="0"/>
                  </a:lnTo>
                  <a:lnTo>
                    <a:pt x="0" y="0"/>
                  </a:lnTo>
                  <a:lnTo>
                    <a:pt x="0" y="12953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91811" y="2044446"/>
              <a:ext cx="1533525" cy="18415"/>
            </a:xfrm>
            <a:custGeom>
              <a:avLst/>
              <a:gdLst/>
              <a:ahLst/>
              <a:cxnLst/>
              <a:rect l="l" t="t" r="r" b="b"/>
              <a:pathLst>
                <a:path w="1533525" h="18414">
                  <a:moveTo>
                    <a:pt x="0" y="18287"/>
                  </a:moveTo>
                  <a:lnTo>
                    <a:pt x="1533459" y="18287"/>
                  </a:lnTo>
                  <a:lnTo>
                    <a:pt x="1533459" y="0"/>
                  </a:lnTo>
                  <a:lnTo>
                    <a:pt x="0" y="0"/>
                  </a:lnTo>
                  <a:lnTo>
                    <a:pt x="0" y="182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4839" y="2062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55281" y="2108885"/>
              <a:ext cx="1613535" cy="553720"/>
            </a:xfrm>
            <a:custGeom>
              <a:avLst/>
              <a:gdLst/>
              <a:ahLst/>
              <a:cxnLst/>
              <a:rect l="l" t="t" r="r" b="b"/>
              <a:pathLst>
                <a:path w="1613535" h="553719">
                  <a:moveTo>
                    <a:pt x="2933" y="0"/>
                  </a:moveTo>
                  <a:lnTo>
                    <a:pt x="723" y="3263"/>
                  </a:lnTo>
                  <a:lnTo>
                    <a:pt x="0" y="6870"/>
                  </a:lnTo>
                  <a:lnTo>
                    <a:pt x="2933" y="0"/>
                  </a:lnTo>
                  <a:close/>
                </a:path>
                <a:path w="1613535" h="553719">
                  <a:moveTo>
                    <a:pt x="59664" y="546455"/>
                  </a:moveTo>
                  <a:lnTo>
                    <a:pt x="51904" y="543394"/>
                  </a:lnTo>
                  <a:lnTo>
                    <a:pt x="55067" y="545528"/>
                  </a:lnTo>
                  <a:lnTo>
                    <a:pt x="59664" y="546455"/>
                  </a:lnTo>
                  <a:close/>
                </a:path>
                <a:path w="1613535" h="553719">
                  <a:moveTo>
                    <a:pt x="1515135" y="552792"/>
                  </a:moveTo>
                  <a:lnTo>
                    <a:pt x="94792" y="553542"/>
                  </a:lnTo>
                  <a:lnTo>
                    <a:pt x="1511376" y="553554"/>
                  </a:lnTo>
                  <a:lnTo>
                    <a:pt x="1515135" y="552792"/>
                  </a:lnTo>
                  <a:close/>
                </a:path>
                <a:path w="1613535" h="553719">
                  <a:moveTo>
                    <a:pt x="1552676" y="544474"/>
                  </a:moveTo>
                  <a:lnTo>
                    <a:pt x="1533994" y="548982"/>
                  </a:lnTo>
                  <a:lnTo>
                    <a:pt x="1551114" y="545528"/>
                  </a:lnTo>
                  <a:lnTo>
                    <a:pt x="1552676" y="544474"/>
                  </a:lnTo>
                  <a:close/>
                </a:path>
                <a:path w="1613535" h="553719">
                  <a:moveTo>
                    <a:pt x="1589925" y="514210"/>
                  </a:moveTo>
                  <a:lnTo>
                    <a:pt x="1582280" y="524510"/>
                  </a:lnTo>
                  <a:lnTo>
                    <a:pt x="1583575" y="523646"/>
                  </a:lnTo>
                  <a:lnTo>
                    <a:pt x="1589925" y="514210"/>
                  </a:lnTo>
                  <a:close/>
                </a:path>
                <a:path w="1613535" h="553719">
                  <a:moveTo>
                    <a:pt x="1607807" y="479552"/>
                  </a:moveTo>
                  <a:lnTo>
                    <a:pt x="1603540" y="494030"/>
                  </a:lnTo>
                  <a:lnTo>
                    <a:pt x="1605457" y="491185"/>
                  </a:lnTo>
                  <a:lnTo>
                    <a:pt x="1607807" y="479552"/>
                  </a:lnTo>
                  <a:close/>
                </a:path>
                <a:path w="1613535" h="553719">
                  <a:moveTo>
                    <a:pt x="1613484" y="43014"/>
                  </a:moveTo>
                  <a:lnTo>
                    <a:pt x="1612734" y="455142"/>
                  </a:lnTo>
                  <a:lnTo>
                    <a:pt x="1613484" y="451446"/>
                  </a:lnTo>
                  <a:lnTo>
                    <a:pt x="1613484" y="43014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43419" y="2063496"/>
              <a:ext cx="1630680" cy="603885"/>
            </a:xfrm>
            <a:custGeom>
              <a:avLst/>
              <a:gdLst/>
              <a:ahLst/>
              <a:cxnLst/>
              <a:rect l="l" t="t" r="r" b="b"/>
              <a:pathLst>
                <a:path w="1630680" h="603885">
                  <a:moveTo>
                    <a:pt x="54863" y="0"/>
                  </a:moveTo>
                  <a:lnTo>
                    <a:pt x="48392" y="0"/>
                  </a:lnTo>
                  <a:lnTo>
                    <a:pt x="43700" y="2486"/>
                  </a:lnTo>
                  <a:lnTo>
                    <a:pt x="4571" y="56388"/>
                  </a:lnTo>
                  <a:lnTo>
                    <a:pt x="0" y="88392"/>
                  </a:lnTo>
                  <a:lnTo>
                    <a:pt x="0" y="496824"/>
                  </a:lnTo>
                  <a:lnTo>
                    <a:pt x="762" y="508254"/>
                  </a:lnTo>
                  <a:lnTo>
                    <a:pt x="2286" y="518160"/>
                  </a:lnTo>
                  <a:lnTo>
                    <a:pt x="4571" y="528827"/>
                  </a:lnTo>
                  <a:lnTo>
                    <a:pt x="4572" y="86105"/>
                  </a:lnTo>
                  <a:lnTo>
                    <a:pt x="8331" y="60544"/>
                  </a:lnTo>
                  <a:lnTo>
                    <a:pt x="18430" y="36871"/>
                  </a:lnTo>
                  <a:lnTo>
                    <a:pt x="33982" y="16479"/>
                  </a:lnTo>
                  <a:lnTo>
                    <a:pt x="54101" y="761"/>
                  </a:lnTo>
                  <a:lnTo>
                    <a:pt x="54863" y="0"/>
                  </a:lnTo>
                  <a:close/>
                </a:path>
                <a:path w="1630680" h="603885">
                  <a:moveTo>
                    <a:pt x="1551418" y="598931"/>
                  </a:moveTo>
                  <a:lnTo>
                    <a:pt x="100583" y="598931"/>
                  </a:lnTo>
                  <a:lnTo>
                    <a:pt x="100583" y="598170"/>
                  </a:lnTo>
                  <a:lnTo>
                    <a:pt x="92963" y="597407"/>
                  </a:lnTo>
                  <a:lnTo>
                    <a:pt x="77369" y="594136"/>
                  </a:lnTo>
                  <a:lnTo>
                    <a:pt x="62055" y="588097"/>
                  </a:lnTo>
                  <a:lnTo>
                    <a:pt x="47908" y="579664"/>
                  </a:lnTo>
                  <a:lnTo>
                    <a:pt x="35813" y="569213"/>
                  </a:lnTo>
                  <a:lnTo>
                    <a:pt x="34289" y="569213"/>
                  </a:lnTo>
                  <a:lnTo>
                    <a:pt x="34289" y="567689"/>
                  </a:lnTo>
                  <a:lnTo>
                    <a:pt x="28193" y="561593"/>
                  </a:lnTo>
                  <a:lnTo>
                    <a:pt x="27431" y="561593"/>
                  </a:lnTo>
                  <a:lnTo>
                    <a:pt x="27431" y="560070"/>
                  </a:lnTo>
                  <a:lnTo>
                    <a:pt x="25907" y="558546"/>
                  </a:lnTo>
                  <a:lnTo>
                    <a:pt x="25145" y="558546"/>
                  </a:lnTo>
                  <a:lnTo>
                    <a:pt x="25145" y="557022"/>
                  </a:lnTo>
                  <a:lnTo>
                    <a:pt x="23621" y="555498"/>
                  </a:lnTo>
                  <a:lnTo>
                    <a:pt x="22859" y="555498"/>
                  </a:lnTo>
                  <a:lnTo>
                    <a:pt x="22859" y="553974"/>
                  </a:lnTo>
                  <a:lnTo>
                    <a:pt x="22097" y="553211"/>
                  </a:lnTo>
                  <a:lnTo>
                    <a:pt x="21335" y="553211"/>
                  </a:lnTo>
                  <a:lnTo>
                    <a:pt x="21335" y="551687"/>
                  </a:lnTo>
                  <a:lnTo>
                    <a:pt x="20573" y="551687"/>
                  </a:lnTo>
                  <a:lnTo>
                    <a:pt x="20573" y="550163"/>
                  </a:lnTo>
                  <a:lnTo>
                    <a:pt x="19922" y="549512"/>
                  </a:lnTo>
                  <a:lnTo>
                    <a:pt x="19049" y="549401"/>
                  </a:lnTo>
                  <a:lnTo>
                    <a:pt x="19049" y="547877"/>
                  </a:lnTo>
                  <a:lnTo>
                    <a:pt x="18287" y="547877"/>
                  </a:lnTo>
                  <a:lnTo>
                    <a:pt x="18287" y="546353"/>
                  </a:lnTo>
                  <a:lnTo>
                    <a:pt x="17525" y="545591"/>
                  </a:lnTo>
                  <a:lnTo>
                    <a:pt x="16763" y="545591"/>
                  </a:lnTo>
                  <a:lnTo>
                    <a:pt x="16763" y="544067"/>
                  </a:lnTo>
                  <a:lnTo>
                    <a:pt x="16001" y="544067"/>
                  </a:lnTo>
                  <a:lnTo>
                    <a:pt x="16001" y="542543"/>
                  </a:lnTo>
                  <a:lnTo>
                    <a:pt x="15239" y="542543"/>
                  </a:lnTo>
                  <a:lnTo>
                    <a:pt x="15239" y="540257"/>
                  </a:lnTo>
                  <a:lnTo>
                    <a:pt x="14477" y="540257"/>
                  </a:lnTo>
                  <a:lnTo>
                    <a:pt x="14477" y="538733"/>
                  </a:lnTo>
                  <a:lnTo>
                    <a:pt x="13715" y="538733"/>
                  </a:lnTo>
                  <a:lnTo>
                    <a:pt x="13715" y="537209"/>
                  </a:lnTo>
                  <a:lnTo>
                    <a:pt x="12953" y="537209"/>
                  </a:lnTo>
                  <a:lnTo>
                    <a:pt x="12953" y="535685"/>
                  </a:lnTo>
                  <a:lnTo>
                    <a:pt x="12191" y="535685"/>
                  </a:lnTo>
                  <a:lnTo>
                    <a:pt x="12191" y="533400"/>
                  </a:lnTo>
                  <a:lnTo>
                    <a:pt x="11429" y="533400"/>
                  </a:lnTo>
                  <a:lnTo>
                    <a:pt x="11429" y="531876"/>
                  </a:lnTo>
                  <a:lnTo>
                    <a:pt x="10667" y="531876"/>
                  </a:lnTo>
                  <a:lnTo>
                    <a:pt x="10667" y="529589"/>
                  </a:lnTo>
                  <a:lnTo>
                    <a:pt x="9905" y="529589"/>
                  </a:lnTo>
                  <a:lnTo>
                    <a:pt x="9905" y="527303"/>
                  </a:lnTo>
                  <a:lnTo>
                    <a:pt x="9143" y="527303"/>
                  </a:lnTo>
                  <a:lnTo>
                    <a:pt x="9143" y="524255"/>
                  </a:lnTo>
                  <a:lnTo>
                    <a:pt x="8381" y="524255"/>
                  </a:lnTo>
                  <a:lnTo>
                    <a:pt x="8381" y="521207"/>
                  </a:lnTo>
                  <a:lnTo>
                    <a:pt x="7619" y="521207"/>
                  </a:lnTo>
                  <a:lnTo>
                    <a:pt x="7619" y="518159"/>
                  </a:lnTo>
                  <a:lnTo>
                    <a:pt x="6857" y="518159"/>
                  </a:lnTo>
                  <a:lnTo>
                    <a:pt x="6857" y="514350"/>
                  </a:lnTo>
                  <a:lnTo>
                    <a:pt x="6095" y="514350"/>
                  </a:lnTo>
                  <a:lnTo>
                    <a:pt x="6095" y="509015"/>
                  </a:lnTo>
                  <a:lnTo>
                    <a:pt x="5333" y="509015"/>
                  </a:lnTo>
                  <a:lnTo>
                    <a:pt x="5333" y="498348"/>
                  </a:lnTo>
                  <a:lnTo>
                    <a:pt x="4571" y="498348"/>
                  </a:lnTo>
                  <a:lnTo>
                    <a:pt x="4572" y="528828"/>
                  </a:lnTo>
                  <a:lnTo>
                    <a:pt x="29252" y="570195"/>
                  </a:lnTo>
                  <a:lnTo>
                    <a:pt x="68689" y="596503"/>
                  </a:lnTo>
                  <a:lnTo>
                    <a:pt x="106680" y="603504"/>
                  </a:lnTo>
                  <a:lnTo>
                    <a:pt x="1524000" y="603504"/>
                  </a:lnTo>
                  <a:lnTo>
                    <a:pt x="1534668" y="602742"/>
                  </a:lnTo>
                  <a:lnTo>
                    <a:pt x="1545336" y="601218"/>
                  </a:lnTo>
                  <a:lnTo>
                    <a:pt x="1551418" y="598931"/>
                  </a:lnTo>
                  <a:close/>
                </a:path>
                <a:path w="1630680" h="603885">
                  <a:moveTo>
                    <a:pt x="1625345" y="524594"/>
                  </a:moveTo>
                  <a:lnTo>
                    <a:pt x="1625345" y="76961"/>
                  </a:lnTo>
                  <a:lnTo>
                    <a:pt x="1624583" y="508253"/>
                  </a:lnTo>
                  <a:lnTo>
                    <a:pt x="1614499" y="542484"/>
                  </a:lnTo>
                  <a:lnTo>
                    <a:pt x="1593732" y="570452"/>
                  </a:lnTo>
                  <a:lnTo>
                    <a:pt x="1564769" y="589799"/>
                  </a:lnTo>
                  <a:lnTo>
                    <a:pt x="1530095" y="598170"/>
                  </a:lnTo>
                  <a:lnTo>
                    <a:pt x="100583" y="598931"/>
                  </a:lnTo>
                  <a:lnTo>
                    <a:pt x="1551418" y="598931"/>
                  </a:lnTo>
                  <a:lnTo>
                    <a:pt x="1577320" y="589196"/>
                  </a:lnTo>
                  <a:lnTo>
                    <a:pt x="1603052" y="568399"/>
                  </a:lnTo>
                  <a:lnTo>
                    <a:pt x="1621072" y="540580"/>
                  </a:lnTo>
                  <a:lnTo>
                    <a:pt x="1625345" y="524594"/>
                  </a:lnTo>
                  <a:close/>
                </a:path>
                <a:path w="1630680" h="603885">
                  <a:moveTo>
                    <a:pt x="1630680" y="496824"/>
                  </a:moveTo>
                  <a:lnTo>
                    <a:pt x="1630680" y="87630"/>
                  </a:lnTo>
                  <a:lnTo>
                    <a:pt x="1629918" y="76962"/>
                  </a:lnTo>
                  <a:lnTo>
                    <a:pt x="1628394" y="66294"/>
                  </a:lnTo>
                  <a:lnTo>
                    <a:pt x="1616000" y="34386"/>
                  </a:lnTo>
                  <a:lnTo>
                    <a:pt x="1594975" y="8515"/>
                  </a:lnTo>
                  <a:lnTo>
                    <a:pt x="1581851" y="0"/>
                  </a:lnTo>
                  <a:lnTo>
                    <a:pt x="1575815" y="0"/>
                  </a:lnTo>
                  <a:lnTo>
                    <a:pt x="1576577" y="761"/>
                  </a:lnTo>
                  <a:lnTo>
                    <a:pt x="1582214" y="4380"/>
                  </a:lnTo>
                  <a:lnTo>
                    <a:pt x="1587236" y="8134"/>
                  </a:lnTo>
                  <a:lnTo>
                    <a:pt x="1592072" y="12202"/>
                  </a:lnTo>
                  <a:lnTo>
                    <a:pt x="1597151" y="16763"/>
                  </a:lnTo>
                  <a:lnTo>
                    <a:pt x="1597151" y="18287"/>
                  </a:lnTo>
                  <a:lnTo>
                    <a:pt x="1597913" y="18287"/>
                  </a:lnTo>
                  <a:lnTo>
                    <a:pt x="1603247" y="23622"/>
                  </a:lnTo>
                  <a:lnTo>
                    <a:pt x="1603247" y="25146"/>
                  </a:lnTo>
                  <a:lnTo>
                    <a:pt x="1604009" y="25146"/>
                  </a:lnTo>
                  <a:lnTo>
                    <a:pt x="1605533" y="26670"/>
                  </a:lnTo>
                  <a:lnTo>
                    <a:pt x="1605533" y="28193"/>
                  </a:lnTo>
                  <a:lnTo>
                    <a:pt x="1606295" y="28193"/>
                  </a:lnTo>
                  <a:lnTo>
                    <a:pt x="1607819" y="29717"/>
                  </a:lnTo>
                  <a:lnTo>
                    <a:pt x="1607819" y="31241"/>
                  </a:lnTo>
                  <a:lnTo>
                    <a:pt x="1608581" y="31241"/>
                  </a:lnTo>
                  <a:lnTo>
                    <a:pt x="1609343" y="32003"/>
                  </a:lnTo>
                  <a:lnTo>
                    <a:pt x="1609343" y="33527"/>
                  </a:lnTo>
                  <a:lnTo>
                    <a:pt x="1610105" y="33527"/>
                  </a:lnTo>
                  <a:lnTo>
                    <a:pt x="1610105" y="35051"/>
                  </a:lnTo>
                  <a:lnTo>
                    <a:pt x="1610867" y="35051"/>
                  </a:lnTo>
                  <a:lnTo>
                    <a:pt x="1611629" y="35813"/>
                  </a:lnTo>
                  <a:lnTo>
                    <a:pt x="1611629" y="37337"/>
                  </a:lnTo>
                  <a:lnTo>
                    <a:pt x="1612391" y="37337"/>
                  </a:lnTo>
                  <a:lnTo>
                    <a:pt x="1612391" y="38861"/>
                  </a:lnTo>
                  <a:lnTo>
                    <a:pt x="1613153" y="38861"/>
                  </a:lnTo>
                  <a:lnTo>
                    <a:pt x="1613915" y="39623"/>
                  </a:lnTo>
                  <a:lnTo>
                    <a:pt x="1613915" y="41909"/>
                  </a:lnTo>
                  <a:lnTo>
                    <a:pt x="1614677" y="41909"/>
                  </a:lnTo>
                  <a:lnTo>
                    <a:pt x="1614677" y="43433"/>
                  </a:lnTo>
                  <a:lnTo>
                    <a:pt x="1615439" y="43433"/>
                  </a:lnTo>
                  <a:lnTo>
                    <a:pt x="1615439" y="44957"/>
                  </a:lnTo>
                  <a:lnTo>
                    <a:pt x="1616201" y="44957"/>
                  </a:lnTo>
                  <a:lnTo>
                    <a:pt x="1616201" y="46481"/>
                  </a:lnTo>
                  <a:lnTo>
                    <a:pt x="1616963" y="46481"/>
                  </a:lnTo>
                  <a:lnTo>
                    <a:pt x="1616963" y="48005"/>
                  </a:lnTo>
                  <a:lnTo>
                    <a:pt x="1617725" y="48005"/>
                  </a:lnTo>
                  <a:lnTo>
                    <a:pt x="1617725" y="49529"/>
                  </a:lnTo>
                  <a:lnTo>
                    <a:pt x="1618487" y="49529"/>
                  </a:lnTo>
                  <a:lnTo>
                    <a:pt x="1618487" y="51815"/>
                  </a:lnTo>
                  <a:lnTo>
                    <a:pt x="1619249" y="51815"/>
                  </a:lnTo>
                  <a:lnTo>
                    <a:pt x="1619249" y="54101"/>
                  </a:lnTo>
                  <a:lnTo>
                    <a:pt x="1620011" y="54101"/>
                  </a:lnTo>
                  <a:lnTo>
                    <a:pt x="1620011" y="55625"/>
                  </a:lnTo>
                  <a:lnTo>
                    <a:pt x="1620773" y="55625"/>
                  </a:lnTo>
                  <a:lnTo>
                    <a:pt x="1620773" y="57911"/>
                  </a:lnTo>
                  <a:lnTo>
                    <a:pt x="1621535" y="57911"/>
                  </a:lnTo>
                  <a:lnTo>
                    <a:pt x="1621535" y="60959"/>
                  </a:lnTo>
                  <a:lnTo>
                    <a:pt x="1622297" y="60959"/>
                  </a:lnTo>
                  <a:lnTo>
                    <a:pt x="1622297" y="64007"/>
                  </a:lnTo>
                  <a:lnTo>
                    <a:pt x="1623059" y="64007"/>
                  </a:lnTo>
                  <a:lnTo>
                    <a:pt x="1623059" y="67055"/>
                  </a:lnTo>
                  <a:lnTo>
                    <a:pt x="1623821" y="67055"/>
                  </a:lnTo>
                  <a:lnTo>
                    <a:pt x="1623821" y="71627"/>
                  </a:lnTo>
                  <a:lnTo>
                    <a:pt x="1624583" y="71627"/>
                  </a:lnTo>
                  <a:lnTo>
                    <a:pt x="1624583" y="76961"/>
                  </a:lnTo>
                  <a:lnTo>
                    <a:pt x="1625345" y="76961"/>
                  </a:lnTo>
                  <a:lnTo>
                    <a:pt x="1625345" y="524594"/>
                  </a:lnTo>
                  <a:lnTo>
                    <a:pt x="1629918" y="507492"/>
                  </a:lnTo>
                  <a:lnTo>
                    <a:pt x="1630680" y="4968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47991" y="2063496"/>
              <a:ext cx="1621155" cy="599440"/>
            </a:xfrm>
            <a:custGeom>
              <a:avLst/>
              <a:gdLst/>
              <a:ahLst/>
              <a:cxnLst/>
              <a:rect l="l" t="t" r="r" b="b"/>
              <a:pathLst>
                <a:path w="1621155" h="599439">
                  <a:moveTo>
                    <a:pt x="1620774" y="496824"/>
                  </a:moveTo>
                  <a:lnTo>
                    <a:pt x="1620774" y="88392"/>
                  </a:lnTo>
                  <a:lnTo>
                    <a:pt x="1612749" y="48648"/>
                  </a:lnTo>
                  <a:lnTo>
                    <a:pt x="1590865" y="16192"/>
                  </a:lnTo>
                  <a:lnTo>
                    <a:pt x="1566849" y="0"/>
                  </a:lnTo>
                  <a:lnTo>
                    <a:pt x="53924" y="0"/>
                  </a:lnTo>
                  <a:lnTo>
                    <a:pt x="29908" y="16192"/>
                  </a:lnTo>
                  <a:lnTo>
                    <a:pt x="8024" y="48648"/>
                  </a:lnTo>
                  <a:lnTo>
                    <a:pt x="0" y="88392"/>
                  </a:lnTo>
                  <a:lnTo>
                    <a:pt x="0" y="496824"/>
                  </a:lnTo>
                  <a:lnTo>
                    <a:pt x="8024" y="536567"/>
                  </a:lnTo>
                  <a:lnTo>
                    <a:pt x="29908" y="569023"/>
                  </a:lnTo>
                  <a:lnTo>
                    <a:pt x="62364" y="590907"/>
                  </a:lnTo>
                  <a:lnTo>
                    <a:pt x="102108" y="598932"/>
                  </a:lnTo>
                  <a:lnTo>
                    <a:pt x="1518666" y="598932"/>
                  </a:lnTo>
                  <a:lnTo>
                    <a:pt x="1558409" y="590907"/>
                  </a:lnTo>
                  <a:lnTo>
                    <a:pt x="1590865" y="569023"/>
                  </a:lnTo>
                  <a:lnTo>
                    <a:pt x="1612749" y="536567"/>
                  </a:lnTo>
                  <a:lnTo>
                    <a:pt x="1620774" y="496824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43419" y="2063496"/>
              <a:ext cx="1630680" cy="603885"/>
            </a:xfrm>
            <a:custGeom>
              <a:avLst/>
              <a:gdLst/>
              <a:ahLst/>
              <a:cxnLst/>
              <a:rect l="l" t="t" r="r" b="b"/>
              <a:pathLst>
                <a:path w="1630680" h="603885">
                  <a:moveTo>
                    <a:pt x="66231" y="0"/>
                  </a:moveTo>
                  <a:lnTo>
                    <a:pt x="48392" y="0"/>
                  </a:lnTo>
                  <a:lnTo>
                    <a:pt x="43700" y="2486"/>
                  </a:lnTo>
                  <a:lnTo>
                    <a:pt x="4571" y="56388"/>
                  </a:lnTo>
                  <a:lnTo>
                    <a:pt x="0" y="88392"/>
                  </a:lnTo>
                  <a:lnTo>
                    <a:pt x="0" y="496824"/>
                  </a:lnTo>
                  <a:lnTo>
                    <a:pt x="8382" y="538734"/>
                  </a:lnTo>
                  <a:lnTo>
                    <a:pt x="9906" y="541747"/>
                  </a:lnTo>
                  <a:lnTo>
                    <a:pt x="9906" y="77724"/>
                  </a:lnTo>
                  <a:lnTo>
                    <a:pt x="11429" y="68580"/>
                  </a:lnTo>
                  <a:lnTo>
                    <a:pt x="28998" y="29975"/>
                  </a:lnTo>
                  <a:lnTo>
                    <a:pt x="60960" y="2286"/>
                  </a:lnTo>
                  <a:lnTo>
                    <a:pt x="66231" y="0"/>
                  </a:lnTo>
                  <a:close/>
                </a:path>
                <a:path w="1630680" h="603885">
                  <a:moveTo>
                    <a:pt x="1620774" y="541040"/>
                  </a:moveTo>
                  <a:lnTo>
                    <a:pt x="1620774" y="496824"/>
                  </a:lnTo>
                  <a:lnTo>
                    <a:pt x="1620012" y="506730"/>
                  </a:lnTo>
                  <a:lnTo>
                    <a:pt x="1618488" y="516636"/>
                  </a:lnTo>
                  <a:lnTo>
                    <a:pt x="1588579" y="569175"/>
                  </a:lnTo>
                  <a:lnTo>
                    <a:pt x="1533144" y="593598"/>
                  </a:lnTo>
                  <a:lnTo>
                    <a:pt x="106680" y="594360"/>
                  </a:lnTo>
                  <a:lnTo>
                    <a:pt x="75702" y="589114"/>
                  </a:lnTo>
                  <a:lnTo>
                    <a:pt x="28120" y="553606"/>
                  </a:lnTo>
                  <a:lnTo>
                    <a:pt x="11430" y="515874"/>
                  </a:lnTo>
                  <a:lnTo>
                    <a:pt x="9906" y="506730"/>
                  </a:lnTo>
                  <a:lnTo>
                    <a:pt x="9906" y="541747"/>
                  </a:lnTo>
                  <a:lnTo>
                    <a:pt x="38862" y="579120"/>
                  </a:lnTo>
                  <a:lnTo>
                    <a:pt x="80686" y="600275"/>
                  </a:lnTo>
                  <a:lnTo>
                    <a:pt x="106680" y="603504"/>
                  </a:lnTo>
                  <a:lnTo>
                    <a:pt x="1524000" y="603504"/>
                  </a:lnTo>
                  <a:lnTo>
                    <a:pt x="1534668" y="602742"/>
                  </a:lnTo>
                  <a:lnTo>
                    <a:pt x="1545336" y="601218"/>
                  </a:lnTo>
                  <a:lnTo>
                    <a:pt x="1577320" y="589196"/>
                  </a:lnTo>
                  <a:lnTo>
                    <a:pt x="1603052" y="568399"/>
                  </a:lnTo>
                  <a:lnTo>
                    <a:pt x="1620774" y="541040"/>
                  </a:lnTo>
                  <a:close/>
                </a:path>
                <a:path w="1630680" h="603885">
                  <a:moveTo>
                    <a:pt x="1630680" y="496824"/>
                  </a:moveTo>
                  <a:lnTo>
                    <a:pt x="1630680" y="87630"/>
                  </a:lnTo>
                  <a:lnTo>
                    <a:pt x="1629918" y="76962"/>
                  </a:lnTo>
                  <a:lnTo>
                    <a:pt x="1628394" y="66294"/>
                  </a:lnTo>
                  <a:lnTo>
                    <a:pt x="1616000" y="34386"/>
                  </a:lnTo>
                  <a:lnTo>
                    <a:pt x="1594975" y="8515"/>
                  </a:lnTo>
                  <a:lnTo>
                    <a:pt x="1581851" y="0"/>
                  </a:lnTo>
                  <a:lnTo>
                    <a:pt x="1561794" y="0"/>
                  </a:lnTo>
                  <a:lnTo>
                    <a:pt x="1571955" y="3717"/>
                  </a:lnTo>
                  <a:lnTo>
                    <a:pt x="1595813" y="23074"/>
                  </a:lnTo>
                  <a:lnTo>
                    <a:pt x="1612721" y="48800"/>
                  </a:lnTo>
                  <a:lnTo>
                    <a:pt x="1620774" y="78486"/>
                  </a:lnTo>
                  <a:lnTo>
                    <a:pt x="1620774" y="541040"/>
                  </a:lnTo>
                  <a:lnTo>
                    <a:pt x="1621072" y="540580"/>
                  </a:lnTo>
                  <a:lnTo>
                    <a:pt x="1629918" y="507492"/>
                  </a:lnTo>
                  <a:lnTo>
                    <a:pt x="1630680" y="4968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043311" y="2220721"/>
            <a:ext cx="11950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Q</a:t>
            </a:r>
            <a:r>
              <a:rPr sz="900" dirty="0">
                <a:latin typeface="Arial"/>
                <a:cs typeface="Arial"/>
              </a:rPr>
              <a:t>a</a:t>
            </a:r>
            <a:r>
              <a:rPr sz="900" spc="2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=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Q</a:t>
            </a:r>
            <a:r>
              <a:rPr sz="800" dirty="0">
                <a:latin typeface="Arial"/>
                <a:cs typeface="Arial"/>
              </a:rPr>
              <a:t>1,2</a:t>
            </a:r>
            <a:r>
              <a:rPr sz="800" spc="2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*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50" dirty="0">
                <a:latin typeface="Symbol"/>
                <a:cs typeface="Symbol"/>
              </a:rPr>
              <a:t>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74839" y="2919983"/>
            <a:ext cx="9144000" cy="858519"/>
          </a:xfrm>
          <a:custGeom>
            <a:avLst/>
            <a:gdLst/>
            <a:ahLst/>
            <a:cxnLst/>
            <a:rect l="l" t="t" r="r" b="b"/>
            <a:pathLst>
              <a:path w="9144000" h="858520">
                <a:moveTo>
                  <a:pt x="9144000" y="858012"/>
                </a:moveTo>
                <a:lnTo>
                  <a:pt x="9144000" y="0"/>
                </a:lnTo>
                <a:lnTo>
                  <a:pt x="0" y="0"/>
                </a:lnTo>
                <a:lnTo>
                  <a:pt x="0" y="858012"/>
                </a:lnTo>
                <a:lnTo>
                  <a:pt x="9144000" y="858012"/>
                </a:lnTo>
                <a:close/>
              </a:path>
            </a:pathLst>
          </a:custGeom>
          <a:solidFill>
            <a:srgbClr val="254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98353" y="2973578"/>
            <a:ext cx="15659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Symbol"/>
                <a:cs typeface="Symbol"/>
              </a:rPr>
              <a:t></a:t>
            </a:r>
            <a:r>
              <a:rPr sz="1400" dirty="0">
                <a:solidFill>
                  <a:srgbClr val="FFFFFF"/>
                </a:solidFill>
                <a:latin typeface="Symbol"/>
                <a:cs typeface="Symbol"/>
              </a:rPr>
              <a:t></a:t>
            </a:r>
            <a:r>
              <a:rPr sz="1400" spc="3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souč.</a:t>
            </a:r>
            <a:r>
              <a:rPr sz="14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účinnosti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74839" y="3777246"/>
            <a:ext cx="9144000" cy="2573020"/>
          </a:xfrm>
          <a:custGeom>
            <a:avLst/>
            <a:gdLst/>
            <a:ahLst/>
            <a:cxnLst/>
            <a:rect l="l" t="t" r="r" b="b"/>
            <a:pathLst>
              <a:path w="9144000" h="2573020">
                <a:moveTo>
                  <a:pt x="9144000" y="0"/>
                </a:moveTo>
                <a:lnTo>
                  <a:pt x="0" y="0"/>
                </a:lnTo>
                <a:lnTo>
                  <a:pt x="0" y="857250"/>
                </a:lnTo>
                <a:lnTo>
                  <a:pt x="0" y="858012"/>
                </a:lnTo>
                <a:lnTo>
                  <a:pt x="0" y="1714500"/>
                </a:lnTo>
                <a:lnTo>
                  <a:pt x="0" y="1715262"/>
                </a:lnTo>
                <a:lnTo>
                  <a:pt x="0" y="2572512"/>
                </a:lnTo>
                <a:lnTo>
                  <a:pt x="9144000" y="2572512"/>
                </a:lnTo>
                <a:lnTo>
                  <a:pt x="9144000" y="1715262"/>
                </a:lnTo>
                <a:lnTo>
                  <a:pt x="9144000" y="1714500"/>
                </a:lnTo>
                <a:lnTo>
                  <a:pt x="9144000" y="858012"/>
                </a:lnTo>
                <a:lnTo>
                  <a:pt x="9144000" y="857250"/>
                </a:lnTo>
                <a:lnTo>
                  <a:pt x="9144000" y="0"/>
                </a:lnTo>
                <a:close/>
              </a:path>
            </a:pathLst>
          </a:custGeom>
          <a:solidFill>
            <a:srgbClr val="254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74839" y="6348984"/>
            <a:ext cx="9144000" cy="858519"/>
          </a:xfrm>
          <a:custGeom>
            <a:avLst/>
            <a:gdLst/>
            <a:ahLst/>
            <a:cxnLst/>
            <a:rect l="l" t="t" r="r" b="b"/>
            <a:pathLst>
              <a:path w="9144000" h="858520">
                <a:moveTo>
                  <a:pt x="9143999" y="858012"/>
                </a:moveTo>
                <a:lnTo>
                  <a:pt x="9143999" y="0"/>
                </a:lnTo>
                <a:lnTo>
                  <a:pt x="0" y="0"/>
                </a:lnTo>
                <a:lnTo>
                  <a:pt x="0" y="858012"/>
                </a:lnTo>
                <a:lnTo>
                  <a:pt x="9143999" y="858012"/>
                </a:lnTo>
                <a:close/>
              </a:path>
            </a:pathLst>
          </a:custGeom>
          <a:solidFill>
            <a:srgbClr val="254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2599067" y="2035301"/>
          <a:ext cx="7126605" cy="43345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194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205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978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58445">
                <a:tc rowSpan="2">
                  <a:txBody>
                    <a:bodyPr/>
                    <a:lstStyle/>
                    <a:p>
                      <a:pPr marL="1334770" marR="132715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1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Technologie svařování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b="1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Účinnost</a:t>
                      </a:r>
                      <a:r>
                        <a:rPr sz="1000" b="1" spc="-2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procesu-</a:t>
                      </a:r>
                      <a:r>
                        <a:rPr sz="1000" b="1" spc="-3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0" dirty="0">
                          <a:solidFill>
                            <a:srgbClr val="000080"/>
                          </a:solidFill>
                          <a:latin typeface="Symbol"/>
                          <a:cs typeface="Symbol"/>
                        </a:rPr>
                        <a:t></a:t>
                      </a:r>
                      <a:endParaRPr sz="1000">
                        <a:latin typeface="Symbol"/>
                        <a:cs typeface="Symbol"/>
                      </a:endParaRPr>
                    </a:p>
                  </a:txBody>
                  <a:tcPr marL="0" marR="0" marT="425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57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Rozsah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Doporučeno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Literatura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111</a:t>
                      </a:r>
                      <a:r>
                        <a:rPr sz="1000" spc="-3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- MMAW </a:t>
                      </a: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(SMAW)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0.66</a:t>
                      </a:r>
                      <a:r>
                        <a:rPr sz="1000" spc="-4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1000" spc="-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0.85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0.80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[1,3]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11</a:t>
                      </a:r>
                      <a:r>
                        <a:rPr sz="1000" spc="23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- MMAW (SMAW),</a:t>
                      </a: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stick</a:t>
                      </a:r>
                      <a:r>
                        <a:rPr sz="1000" spc="-1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welding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0.75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3302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1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0.75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[1,3,5,6]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141</a:t>
                      </a:r>
                      <a:r>
                        <a:rPr sz="1000" spc="-3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- GTAW</a:t>
                      </a: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(TIG,WIG),</a:t>
                      </a:r>
                      <a:r>
                        <a:rPr sz="1000" spc="-1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(Ar-</a:t>
                      </a: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steel)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0.25-</a:t>
                      </a:r>
                      <a:r>
                        <a:rPr sz="1000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0.75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1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0.40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[1,3,5,6]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7810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141</a:t>
                      </a:r>
                      <a:r>
                        <a:rPr sz="1000" spc="-3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- GTAW</a:t>
                      </a: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(TIG,WIG),</a:t>
                      </a:r>
                      <a:r>
                        <a:rPr sz="1000" spc="-1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(He-</a:t>
                      </a:r>
                      <a:r>
                        <a:rPr sz="1000" spc="-2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Al)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0.55-</a:t>
                      </a:r>
                      <a:r>
                        <a:rPr sz="1000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0.80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0.60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[1,3]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0350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141</a:t>
                      </a:r>
                      <a:r>
                        <a:rPr sz="1000" spc="-3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- GTAW</a:t>
                      </a: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(TIG,WIG),</a:t>
                      </a:r>
                      <a:r>
                        <a:rPr sz="1000" spc="-1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(Ar-</a:t>
                      </a:r>
                      <a:r>
                        <a:rPr sz="1000" spc="-2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Al)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0.22-</a:t>
                      </a:r>
                      <a:r>
                        <a:rPr sz="1000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0.48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0.40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[1,3]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131</a:t>
                      </a:r>
                      <a:r>
                        <a:rPr sz="1000" spc="-3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- GMAW</a:t>
                      </a: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(MIG),</a:t>
                      </a:r>
                      <a:r>
                        <a:rPr sz="1000" spc="-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(Ar-</a:t>
                      </a: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ocel)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0.66-</a:t>
                      </a:r>
                      <a:r>
                        <a:rPr sz="1000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0.70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0.70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[1,3]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135</a:t>
                      </a:r>
                      <a:r>
                        <a:rPr sz="1000" spc="-3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- GMAW</a:t>
                      </a: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(MAG),</a:t>
                      </a:r>
                      <a:r>
                        <a:rPr sz="1000" spc="-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(CO2-</a:t>
                      </a:r>
                      <a:r>
                        <a:rPr sz="1000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ocel)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0.75-</a:t>
                      </a:r>
                      <a:r>
                        <a:rPr sz="1000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0.93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1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0.85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[1,3]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60350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136,</a:t>
                      </a:r>
                      <a:r>
                        <a:rPr sz="1000" spc="-3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137,</a:t>
                      </a:r>
                      <a:r>
                        <a:rPr sz="1000" spc="-3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138</a:t>
                      </a:r>
                      <a:r>
                        <a:rPr sz="1000" spc="-3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GMAW</a:t>
                      </a:r>
                      <a:r>
                        <a:rPr sz="1000" spc="-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(MAG),</a:t>
                      </a: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(CO2-</a:t>
                      </a:r>
                      <a:r>
                        <a:rPr sz="1000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ocel)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3302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0.80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0.80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[1,3]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9715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121-</a:t>
                      </a:r>
                      <a:r>
                        <a:rPr sz="1000" spc="-4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SAW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0.90-</a:t>
                      </a:r>
                      <a:r>
                        <a:rPr sz="1000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0.99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0.95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[1,3]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72</a:t>
                      </a:r>
                      <a:r>
                        <a:rPr sz="1000" spc="-3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- </a:t>
                      </a:r>
                      <a:r>
                        <a:rPr sz="1000" spc="-2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ESW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0.90-</a:t>
                      </a:r>
                      <a:r>
                        <a:rPr sz="1000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0.99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1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0.95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[[1,3]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76</a:t>
                      </a:r>
                      <a:r>
                        <a:rPr sz="1000" spc="-3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- </a:t>
                      </a:r>
                      <a:r>
                        <a:rPr sz="1000" spc="-2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EBW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0.90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1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0.90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[4]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751</a:t>
                      </a:r>
                      <a:r>
                        <a:rPr sz="1000" spc="-5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1000" spc="-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CO2</a:t>
                      </a:r>
                      <a:r>
                        <a:rPr sz="1000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Laser</a:t>
                      </a:r>
                      <a:r>
                        <a:rPr sz="1000" spc="-2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Beam</a:t>
                      </a:r>
                      <a:r>
                        <a:rPr sz="1000" spc="-3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seam</a:t>
                      </a:r>
                      <a:r>
                        <a:rPr sz="1000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welding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0.2-</a:t>
                      </a:r>
                      <a:r>
                        <a:rPr sz="1000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0.90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1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0.50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[9,10]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751</a:t>
                      </a:r>
                      <a:r>
                        <a:rPr sz="1000" spc="-4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Nd:YAG</a:t>
                      </a:r>
                      <a:r>
                        <a:rPr sz="1000" spc="-4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Laser</a:t>
                      </a:r>
                      <a:r>
                        <a:rPr sz="1000" spc="-3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Beam</a:t>
                      </a:r>
                      <a:r>
                        <a:rPr sz="1000" spc="-3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spot</a:t>
                      </a:r>
                      <a:r>
                        <a:rPr sz="1000" spc="-3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welding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0.38-</a:t>
                      </a:r>
                      <a:r>
                        <a:rPr sz="1000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0.67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1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0.50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[9,10]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15</a:t>
                      </a:r>
                      <a:r>
                        <a:rPr sz="1000" spc="-3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- </a:t>
                      </a:r>
                      <a:r>
                        <a:rPr sz="1000" spc="-2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PAW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0.47-</a:t>
                      </a:r>
                      <a:r>
                        <a:rPr sz="1000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0.75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1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0.60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20" dirty="0">
                          <a:latin typeface="Arial"/>
                          <a:cs typeface="Arial"/>
                        </a:rPr>
                        <a:t>[12]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15</a:t>
                      </a:r>
                      <a:r>
                        <a:rPr sz="1000" spc="-5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VPPAW</a:t>
                      </a:r>
                      <a:r>
                        <a:rPr sz="1000" spc="-2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(Variable</a:t>
                      </a:r>
                      <a:r>
                        <a:rPr sz="1000" spc="-3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polarity</a:t>
                      </a:r>
                      <a:r>
                        <a:rPr sz="1000" spc="-3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PAW,</a:t>
                      </a:r>
                      <a:r>
                        <a:rPr sz="1000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Al)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0.41-</a:t>
                      </a:r>
                      <a:r>
                        <a:rPr sz="1000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0.62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1" spc="-2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0.50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20" dirty="0">
                          <a:latin typeface="Arial"/>
                          <a:cs typeface="Arial"/>
                        </a:rPr>
                        <a:t>[12]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495363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" dirty="0"/>
              <a:t>Tepelný</a:t>
            </a:r>
            <a:r>
              <a:rPr spc="-165" dirty="0"/>
              <a:t> </a:t>
            </a:r>
            <a:r>
              <a:rPr spc="-20" dirty="0"/>
              <a:t>příkon‐efektívní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774839" y="1206246"/>
            <a:ext cx="9144000" cy="857250"/>
            <a:chOff x="774839" y="1206246"/>
            <a:chExt cx="9144000" cy="85725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05391" y="1792986"/>
              <a:ext cx="0" cy="270510"/>
            </a:xfrm>
            <a:custGeom>
              <a:avLst/>
              <a:gdLst/>
              <a:ahLst/>
              <a:cxnLst/>
              <a:rect l="l" t="t" r="r" b="b"/>
              <a:pathLst>
                <a:path h="270510">
                  <a:moveTo>
                    <a:pt x="0" y="270510"/>
                  </a:moveTo>
                  <a:lnTo>
                    <a:pt x="0" y="0"/>
                  </a:lnTo>
                  <a:lnTo>
                    <a:pt x="0" y="270510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80045" y="1686306"/>
              <a:ext cx="1630680" cy="377190"/>
            </a:xfrm>
            <a:custGeom>
              <a:avLst/>
              <a:gdLst/>
              <a:ahLst/>
              <a:cxnLst/>
              <a:rect l="l" t="t" r="r" b="b"/>
              <a:pathLst>
                <a:path w="1630680" h="377189">
                  <a:moveTo>
                    <a:pt x="1550792" y="4572"/>
                  </a:moveTo>
                  <a:lnTo>
                    <a:pt x="1533906" y="0"/>
                  </a:lnTo>
                  <a:lnTo>
                    <a:pt x="106680" y="0"/>
                  </a:lnTo>
                  <a:lnTo>
                    <a:pt x="73126" y="5197"/>
                  </a:lnTo>
                  <a:lnTo>
                    <a:pt x="19736" y="44994"/>
                  </a:lnTo>
                  <a:lnTo>
                    <a:pt x="2285" y="85344"/>
                  </a:lnTo>
                  <a:lnTo>
                    <a:pt x="0" y="106680"/>
                  </a:lnTo>
                  <a:lnTo>
                    <a:pt x="0" y="377190"/>
                  </a:lnTo>
                  <a:lnTo>
                    <a:pt x="4571" y="377190"/>
                  </a:lnTo>
                  <a:lnTo>
                    <a:pt x="4572" y="102870"/>
                  </a:lnTo>
                  <a:lnTo>
                    <a:pt x="5333" y="93726"/>
                  </a:lnTo>
                  <a:lnTo>
                    <a:pt x="22097" y="49530"/>
                  </a:lnTo>
                  <a:lnTo>
                    <a:pt x="22859" y="48006"/>
                  </a:lnTo>
                  <a:lnTo>
                    <a:pt x="24383" y="46482"/>
                  </a:lnTo>
                  <a:lnTo>
                    <a:pt x="29647" y="39499"/>
                  </a:lnTo>
                  <a:lnTo>
                    <a:pt x="36685" y="32151"/>
                  </a:lnTo>
                  <a:lnTo>
                    <a:pt x="44431" y="25491"/>
                  </a:lnTo>
                  <a:lnTo>
                    <a:pt x="51815" y="20574"/>
                  </a:lnTo>
                  <a:lnTo>
                    <a:pt x="52577" y="19812"/>
                  </a:lnTo>
                  <a:lnTo>
                    <a:pt x="55625" y="18288"/>
                  </a:lnTo>
                  <a:lnTo>
                    <a:pt x="56387" y="17526"/>
                  </a:lnTo>
                  <a:lnTo>
                    <a:pt x="67055" y="12192"/>
                  </a:lnTo>
                  <a:lnTo>
                    <a:pt x="71627" y="10668"/>
                  </a:lnTo>
                  <a:lnTo>
                    <a:pt x="73151" y="9906"/>
                  </a:lnTo>
                  <a:lnTo>
                    <a:pt x="77723" y="8382"/>
                  </a:lnTo>
                  <a:lnTo>
                    <a:pt x="83819" y="6858"/>
                  </a:lnTo>
                  <a:lnTo>
                    <a:pt x="87629" y="6096"/>
                  </a:lnTo>
                  <a:lnTo>
                    <a:pt x="92201" y="5334"/>
                  </a:lnTo>
                  <a:lnTo>
                    <a:pt x="98297" y="4572"/>
                  </a:lnTo>
                  <a:lnTo>
                    <a:pt x="1550792" y="4572"/>
                  </a:lnTo>
                  <a:close/>
                </a:path>
                <a:path w="1630680" h="377189">
                  <a:moveTo>
                    <a:pt x="1630680" y="377190"/>
                  </a:moveTo>
                  <a:lnTo>
                    <a:pt x="1630680" y="106680"/>
                  </a:lnTo>
                  <a:lnTo>
                    <a:pt x="1629918" y="95250"/>
                  </a:lnTo>
                  <a:lnTo>
                    <a:pt x="1615410" y="52738"/>
                  </a:lnTo>
                  <a:lnTo>
                    <a:pt x="1567084" y="8983"/>
                  </a:lnTo>
                  <a:lnTo>
                    <a:pt x="1550792" y="4572"/>
                  </a:lnTo>
                  <a:lnTo>
                    <a:pt x="1532381" y="4572"/>
                  </a:lnTo>
                  <a:lnTo>
                    <a:pt x="1538477" y="5334"/>
                  </a:lnTo>
                  <a:lnTo>
                    <a:pt x="1543049" y="6096"/>
                  </a:lnTo>
                  <a:lnTo>
                    <a:pt x="1546859" y="6858"/>
                  </a:lnTo>
                  <a:lnTo>
                    <a:pt x="1549145" y="7620"/>
                  </a:lnTo>
                  <a:lnTo>
                    <a:pt x="1555241" y="9144"/>
                  </a:lnTo>
                  <a:lnTo>
                    <a:pt x="1556765" y="9906"/>
                  </a:lnTo>
                  <a:lnTo>
                    <a:pt x="1564541" y="12795"/>
                  </a:lnTo>
                  <a:lnTo>
                    <a:pt x="1572715" y="16826"/>
                  </a:lnTo>
                  <a:lnTo>
                    <a:pt x="1580535" y="21587"/>
                  </a:lnTo>
                  <a:lnTo>
                    <a:pt x="1587245" y="26670"/>
                  </a:lnTo>
                  <a:lnTo>
                    <a:pt x="1588769" y="27432"/>
                  </a:lnTo>
                  <a:lnTo>
                    <a:pt x="1602485" y="41148"/>
                  </a:lnTo>
                  <a:lnTo>
                    <a:pt x="1602485" y="42672"/>
                  </a:lnTo>
                  <a:lnTo>
                    <a:pt x="1603247" y="42672"/>
                  </a:lnTo>
                  <a:lnTo>
                    <a:pt x="1604771" y="44196"/>
                  </a:lnTo>
                  <a:lnTo>
                    <a:pt x="1604771" y="45720"/>
                  </a:lnTo>
                  <a:lnTo>
                    <a:pt x="1605533" y="45720"/>
                  </a:lnTo>
                  <a:lnTo>
                    <a:pt x="1607057" y="47244"/>
                  </a:lnTo>
                  <a:lnTo>
                    <a:pt x="1607057" y="48768"/>
                  </a:lnTo>
                  <a:lnTo>
                    <a:pt x="1607819" y="48768"/>
                  </a:lnTo>
                  <a:lnTo>
                    <a:pt x="1608581" y="49530"/>
                  </a:lnTo>
                  <a:lnTo>
                    <a:pt x="1608581" y="51054"/>
                  </a:lnTo>
                  <a:lnTo>
                    <a:pt x="1609343" y="51054"/>
                  </a:lnTo>
                  <a:lnTo>
                    <a:pt x="1610105" y="51816"/>
                  </a:lnTo>
                  <a:lnTo>
                    <a:pt x="1610105" y="53340"/>
                  </a:lnTo>
                  <a:lnTo>
                    <a:pt x="1610867" y="53340"/>
                  </a:lnTo>
                  <a:lnTo>
                    <a:pt x="1610867" y="54864"/>
                  </a:lnTo>
                  <a:lnTo>
                    <a:pt x="1611629" y="54864"/>
                  </a:lnTo>
                  <a:lnTo>
                    <a:pt x="1612391" y="55626"/>
                  </a:lnTo>
                  <a:lnTo>
                    <a:pt x="1612391" y="57150"/>
                  </a:lnTo>
                  <a:lnTo>
                    <a:pt x="1613153" y="57150"/>
                  </a:lnTo>
                  <a:lnTo>
                    <a:pt x="1613153" y="58674"/>
                  </a:lnTo>
                  <a:lnTo>
                    <a:pt x="1613915" y="58674"/>
                  </a:lnTo>
                  <a:lnTo>
                    <a:pt x="1613915" y="60198"/>
                  </a:lnTo>
                  <a:lnTo>
                    <a:pt x="1614677" y="60198"/>
                  </a:lnTo>
                  <a:lnTo>
                    <a:pt x="1614677" y="61722"/>
                  </a:lnTo>
                  <a:lnTo>
                    <a:pt x="1615439" y="61722"/>
                  </a:lnTo>
                  <a:lnTo>
                    <a:pt x="1615439" y="63246"/>
                  </a:lnTo>
                  <a:lnTo>
                    <a:pt x="1616201" y="63246"/>
                  </a:lnTo>
                  <a:lnTo>
                    <a:pt x="1616201" y="64770"/>
                  </a:lnTo>
                  <a:lnTo>
                    <a:pt x="1616963" y="64770"/>
                  </a:lnTo>
                  <a:lnTo>
                    <a:pt x="1616963" y="66294"/>
                  </a:lnTo>
                  <a:lnTo>
                    <a:pt x="1617725" y="66294"/>
                  </a:lnTo>
                  <a:lnTo>
                    <a:pt x="1617725" y="68580"/>
                  </a:lnTo>
                  <a:lnTo>
                    <a:pt x="1618487" y="68580"/>
                  </a:lnTo>
                  <a:lnTo>
                    <a:pt x="1618487" y="70104"/>
                  </a:lnTo>
                  <a:lnTo>
                    <a:pt x="1619249" y="70104"/>
                  </a:lnTo>
                  <a:lnTo>
                    <a:pt x="1619249" y="72390"/>
                  </a:lnTo>
                  <a:lnTo>
                    <a:pt x="1620011" y="72390"/>
                  </a:lnTo>
                  <a:lnTo>
                    <a:pt x="1620011" y="74676"/>
                  </a:lnTo>
                  <a:lnTo>
                    <a:pt x="1620773" y="74676"/>
                  </a:lnTo>
                  <a:lnTo>
                    <a:pt x="1620773" y="76962"/>
                  </a:lnTo>
                  <a:lnTo>
                    <a:pt x="1621535" y="76962"/>
                  </a:lnTo>
                  <a:lnTo>
                    <a:pt x="1621535" y="80010"/>
                  </a:lnTo>
                  <a:lnTo>
                    <a:pt x="1622297" y="80010"/>
                  </a:lnTo>
                  <a:lnTo>
                    <a:pt x="1622297" y="83058"/>
                  </a:lnTo>
                  <a:lnTo>
                    <a:pt x="1623059" y="83058"/>
                  </a:lnTo>
                  <a:lnTo>
                    <a:pt x="1623059" y="86106"/>
                  </a:lnTo>
                  <a:lnTo>
                    <a:pt x="1623821" y="86106"/>
                  </a:lnTo>
                  <a:lnTo>
                    <a:pt x="1623821" y="90678"/>
                  </a:lnTo>
                  <a:lnTo>
                    <a:pt x="1624583" y="90678"/>
                  </a:lnTo>
                  <a:lnTo>
                    <a:pt x="1624583" y="95250"/>
                  </a:lnTo>
                  <a:lnTo>
                    <a:pt x="1625345" y="95250"/>
                  </a:lnTo>
                  <a:lnTo>
                    <a:pt x="1625345" y="377190"/>
                  </a:lnTo>
                  <a:lnTo>
                    <a:pt x="1630680" y="3771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84617" y="1690878"/>
              <a:ext cx="1621155" cy="372745"/>
            </a:xfrm>
            <a:custGeom>
              <a:avLst/>
              <a:gdLst/>
              <a:ahLst/>
              <a:cxnLst/>
              <a:rect l="l" t="t" r="r" b="b"/>
              <a:pathLst>
                <a:path w="1621155" h="372744">
                  <a:moveTo>
                    <a:pt x="1620774" y="372618"/>
                  </a:moveTo>
                  <a:lnTo>
                    <a:pt x="1620774" y="102108"/>
                  </a:lnTo>
                  <a:lnTo>
                    <a:pt x="1612749" y="62364"/>
                  </a:lnTo>
                  <a:lnTo>
                    <a:pt x="1590865" y="29908"/>
                  </a:lnTo>
                  <a:lnTo>
                    <a:pt x="1558409" y="8024"/>
                  </a:lnTo>
                  <a:lnTo>
                    <a:pt x="1518665" y="0"/>
                  </a:lnTo>
                  <a:lnTo>
                    <a:pt x="102107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8"/>
                  </a:lnTo>
                  <a:lnTo>
                    <a:pt x="0" y="372618"/>
                  </a:lnTo>
                  <a:lnTo>
                    <a:pt x="1620774" y="372618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80045" y="1686306"/>
              <a:ext cx="1630680" cy="377190"/>
            </a:xfrm>
            <a:custGeom>
              <a:avLst/>
              <a:gdLst/>
              <a:ahLst/>
              <a:cxnLst/>
              <a:rect l="l" t="t" r="r" b="b"/>
              <a:pathLst>
                <a:path w="1630680" h="377189">
                  <a:moveTo>
                    <a:pt x="1630680" y="377190"/>
                  </a:moveTo>
                  <a:lnTo>
                    <a:pt x="1630680" y="106680"/>
                  </a:lnTo>
                  <a:lnTo>
                    <a:pt x="1629918" y="95250"/>
                  </a:lnTo>
                  <a:lnTo>
                    <a:pt x="1615410" y="52738"/>
                  </a:lnTo>
                  <a:lnTo>
                    <a:pt x="1567084" y="8983"/>
                  </a:lnTo>
                  <a:lnTo>
                    <a:pt x="1533906" y="0"/>
                  </a:lnTo>
                  <a:lnTo>
                    <a:pt x="106680" y="0"/>
                  </a:lnTo>
                  <a:lnTo>
                    <a:pt x="43367" y="20888"/>
                  </a:lnTo>
                  <a:lnTo>
                    <a:pt x="4571" y="75438"/>
                  </a:lnTo>
                  <a:lnTo>
                    <a:pt x="0" y="106680"/>
                  </a:lnTo>
                  <a:lnTo>
                    <a:pt x="0" y="377190"/>
                  </a:lnTo>
                  <a:lnTo>
                    <a:pt x="9144" y="377190"/>
                  </a:lnTo>
                  <a:lnTo>
                    <a:pt x="9143" y="106680"/>
                  </a:lnTo>
                  <a:lnTo>
                    <a:pt x="9906" y="96774"/>
                  </a:lnTo>
                  <a:lnTo>
                    <a:pt x="22567" y="57668"/>
                  </a:lnTo>
                  <a:lnTo>
                    <a:pt x="52577" y="25908"/>
                  </a:lnTo>
                  <a:lnTo>
                    <a:pt x="95433" y="10160"/>
                  </a:lnTo>
                  <a:lnTo>
                    <a:pt x="1523238" y="9144"/>
                  </a:lnTo>
                  <a:lnTo>
                    <a:pt x="1533906" y="9906"/>
                  </a:lnTo>
                  <a:lnTo>
                    <a:pt x="1571523" y="21843"/>
                  </a:lnTo>
                  <a:lnTo>
                    <a:pt x="1612712" y="67501"/>
                  </a:lnTo>
                  <a:lnTo>
                    <a:pt x="1620774" y="106680"/>
                  </a:lnTo>
                  <a:lnTo>
                    <a:pt x="1620774" y="377190"/>
                  </a:lnTo>
                  <a:lnTo>
                    <a:pt x="1630680" y="3771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518037" y="1825244"/>
            <a:ext cx="1040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Q</a:t>
            </a:r>
            <a:r>
              <a:rPr sz="900" dirty="0">
                <a:latin typeface="Arial"/>
                <a:cs typeface="Arial"/>
              </a:rPr>
              <a:t>e</a:t>
            </a:r>
            <a:r>
              <a:rPr sz="900" spc="2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=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 *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Q</a:t>
            </a:r>
            <a:r>
              <a:rPr sz="800" spc="-25" dirty="0">
                <a:latin typeface="Arial"/>
                <a:cs typeface="Arial"/>
              </a:rPr>
              <a:t>a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74839" y="1617725"/>
            <a:ext cx="9144000" cy="1303020"/>
            <a:chOff x="774839" y="1617725"/>
            <a:chExt cx="9144000" cy="130302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54213" y="1617725"/>
              <a:ext cx="1314450" cy="44577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90027" y="1689353"/>
              <a:ext cx="1305305" cy="37414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14941" y="1617726"/>
              <a:ext cx="4680203" cy="44576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74839" y="2062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92148" y="2063508"/>
              <a:ext cx="1613535" cy="240029"/>
            </a:xfrm>
            <a:custGeom>
              <a:avLst/>
              <a:gdLst/>
              <a:ahLst/>
              <a:cxnLst/>
              <a:rect l="l" t="t" r="r" b="b"/>
              <a:pathLst>
                <a:path w="1613535" h="240030">
                  <a:moveTo>
                    <a:pt x="76" y="175260"/>
                  </a:moveTo>
                  <a:lnTo>
                    <a:pt x="76" y="175653"/>
                  </a:lnTo>
                  <a:lnTo>
                    <a:pt x="76" y="175260"/>
                  </a:lnTo>
                  <a:close/>
                </a:path>
                <a:path w="1613535" h="240030">
                  <a:moveTo>
                    <a:pt x="838" y="176784"/>
                  </a:moveTo>
                  <a:lnTo>
                    <a:pt x="304" y="176784"/>
                  </a:lnTo>
                  <a:lnTo>
                    <a:pt x="482" y="177660"/>
                  </a:lnTo>
                  <a:lnTo>
                    <a:pt x="838" y="178193"/>
                  </a:lnTo>
                  <a:lnTo>
                    <a:pt x="838" y="176784"/>
                  </a:lnTo>
                  <a:close/>
                </a:path>
                <a:path w="1613535" h="240030">
                  <a:moveTo>
                    <a:pt x="1600" y="179070"/>
                  </a:moveTo>
                  <a:lnTo>
                    <a:pt x="1435" y="179070"/>
                  </a:lnTo>
                  <a:lnTo>
                    <a:pt x="1600" y="179324"/>
                  </a:lnTo>
                  <a:lnTo>
                    <a:pt x="1600" y="179070"/>
                  </a:lnTo>
                  <a:close/>
                </a:path>
                <a:path w="1613535" h="240030">
                  <a:moveTo>
                    <a:pt x="25222" y="212039"/>
                  </a:moveTo>
                  <a:lnTo>
                    <a:pt x="21399" y="208673"/>
                  </a:lnTo>
                  <a:lnTo>
                    <a:pt x="22377" y="210121"/>
                  </a:lnTo>
                  <a:lnTo>
                    <a:pt x="25222" y="212039"/>
                  </a:lnTo>
                  <a:close/>
                </a:path>
                <a:path w="1613535" h="240030">
                  <a:moveTo>
                    <a:pt x="57607" y="232562"/>
                  </a:moveTo>
                  <a:lnTo>
                    <a:pt x="51523" y="229768"/>
                  </a:lnTo>
                  <a:lnTo>
                    <a:pt x="54825" y="232003"/>
                  </a:lnTo>
                  <a:lnTo>
                    <a:pt x="57607" y="232562"/>
                  </a:lnTo>
                  <a:close/>
                </a:path>
                <a:path w="1613535" h="240030">
                  <a:moveTo>
                    <a:pt x="1514881" y="239268"/>
                  </a:moveTo>
                  <a:lnTo>
                    <a:pt x="94551" y="240017"/>
                  </a:lnTo>
                  <a:lnTo>
                    <a:pt x="1511134" y="240030"/>
                  </a:lnTo>
                  <a:lnTo>
                    <a:pt x="1514881" y="239268"/>
                  </a:lnTo>
                  <a:close/>
                </a:path>
                <a:path w="1613535" h="240030">
                  <a:moveTo>
                    <a:pt x="1553108" y="230492"/>
                  </a:moveTo>
                  <a:lnTo>
                    <a:pt x="1538363" y="234530"/>
                  </a:lnTo>
                  <a:lnTo>
                    <a:pt x="1550873" y="232003"/>
                  </a:lnTo>
                  <a:lnTo>
                    <a:pt x="1553108" y="230492"/>
                  </a:lnTo>
                  <a:close/>
                </a:path>
                <a:path w="1613535" h="240030">
                  <a:moveTo>
                    <a:pt x="1587195" y="204381"/>
                  </a:moveTo>
                  <a:lnTo>
                    <a:pt x="1582813" y="210464"/>
                  </a:lnTo>
                  <a:lnTo>
                    <a:pt x="1583334" y="210121"/>
                  </a:lnTo>
                  <a:lnTo>
                    <a:pt x="1587195" y="204381"/>
                  </a:lnTo>
                  <a:close/>
                </a:path>
                <a:path w="1613535" h="240030">
                  <a:moveTo>
                    <a:pt x="1607515" y="166230"/>
                  </a:moveTo>
                  <a:lnTo>
                    <a:pt x="1603362" y="180403"/>
                  </a:lnTo>
                  <a:lnTo>
                    <a:pt x="1605216" y="177660"/>
                  </a:lnTo>
                  <a:lnTo>
                    <a:pt x="1607515" y="166230"/>
                  </a:lnTo>
                  <a:close/>
                </a:path>
                <a:path w="1613535" h="240030">
                  <a:moveTo>
                    <a:pt x="1613242" y="0"/>
                  </a:moveTo>
                  <a:lnTo>
                    <a:pt x="1612519" y="141490"/>
                  </a:lnTo>
                  <a:lnTo>
                    <a:pt x="1613242" y="137922"/>
                  </a:lnTo>
                  <a:lnTo>
                    <a:pt x="1613242" y="0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80045" y="2063496"/>
              <a:ext cx="1630680" cy="245110"/>
            </a:xfrm>
            <a:custGeom>
              <a:avLst/>
              <a:gdLst/>
              <a:ahLst/>
              <a:cxnLst/>
              <a:rect l="l" t="t" r="r" b="b"/>
              <a:pathLst>
                <a:path w="1630680" h="245110">
                  <a:moveTo>
                    <a:pt x="1551354" y="240029"/>
                  </a:moveTo>
                  <a:lnTo>
                    <a:pt x="97535" y="240029"/>
                  </a:lnTo>
                  <a:lnTo>
                    <a:pt x="97535" y="239267"/>
                  </a:lnTo>
                  <a:lnTo>
                    <a:pt x="86867" y="237743"/>
                  </a:lnTo>
                  <a:lnTo>
                    <a:pt x="71235" y="233263"/>
                  </a:lnTo>
                  <a:lnTo>
                    <a:pt x="57340" y="226890"/>
                  </a:lnTo>
                  <a:lnTo>
                    <a:pt x="44684" y="218514"/>
                  </a:lnTo>
                  <a:lnTo>
                    <a:pt x="32765" y="208025"/>
                  </a:lnTo>
                  <a:lnTo>
                    <a:pt x="32003" y="208025"/>
                  </a:lnTo>
                  <a:lnTo>
                    <a:pt x="32003" y="206501"/>
                  </a:lnTo>
                  <a:lnTo>
                    <a:pt x="27431" y="201929"/>
                  </a:lnTo>
                  <a:lnTo>
                    <a:pt x="26669" y="201929"/>
                  </a:lnTo>
                  <a:lnTo>
                    <a:pt x="26669" y="200405"/>
                  </a:lnTo>
                  <a:lnTo>
                    <a:pt x="25145" y="198881"/>
                  </a:lnTo>
                  <a:lnTo>
                    <a:pt x="24383" y="198881"/>
                  </a:lnTo>
                  <a:lnTo>
                    <a:pt x="24383" y="197357"/>
                  </a:lnTo>
                  <a:lnTo>
                    <a:pt x="22859" y="195833"/>
                  </a:lnTo>
                  <a:lnTo>
                    <a:pt x="22097" y="195833"/>
                  </a:lnTo>
                  <a:lnTo>
                    <a:pt x="22097" y="194309"/>
                  </a:lnTo>
                  <a:lnTo>
                    <a:pt x="21335" y="194309"/>
                  </a:lnTo>
                  <a:lnTo>
                    <a:pt x="21335" y="192785"/>
                  </a:lnTo>
                  <a:lnTo>
                    <a:pt x="20573" y="192024"/>
                  </a:lnTo>
                  <a:lnTo>
                    <a:pt x="19811" y="192024"/>
                  </a:lnTo>
                  <a:lnTo>
                    <a:pt x="19811" y="190500"/>
                  </a:lnTo>
                  <a:lnTo>
                    <a:pt x="19049" y="190500"/>
                  </a:lnTo>
                  <a:lnTo>
                    <a:pt x="19049" y="188975"/>
                  </a:lnTo>
                  <a:lnTo>
                    <a:pt x="18287" y="188213"/>
                  </a:lnTo>
                  <a:lnTo>
                    <a:pt x="17525" y="188213"/>
                  </a:lnTo>
                  <a:lnTo>
                    <a:pt x="17525" y="186689"/>
                  </a:lnTo>
                  <a:lnTo>
                    <a:pt x="16763" y="186689"/>
                  </a:lnTo>
                  <a:lnTo>
                    <a:pt x="16763" y="185165"/>
                  </a:lnTo>
                  <a:lnTo>
                    <a:pt x="16001" y="185165"/>
                  </a:lnTo>
                  <a:lnTo>
                    <a:pt x="16001" y="183641"/>
                  </a:lnTo>
                  <a:lnTo>
                    <a:pt x="15239" y="183641"/>
                  </a:lnTo>
                  <a:lnTo>
                    <a:pt x="15239" y="182117"/>
                  </a:lnTo>
                  <a:lnTo>
                    <a:pt x="14477" y="182117"/>
                  </a:lnTo>
                  <a:lnTo>
                    <a:pt x="14477" y="180593"/>
                  </a:lnTo>
                  <a:lnTo>
                    <a:pt x="13715" y="180593"/>
                  </a:lnTo>
                  <a:lnTo>
                    <a:pt x="13715" y="179070"/>
                  </a:lnTo>
                  <a:lnTo>
                    <a:pt x="12953" y="179070"/>
                  </a:lnTo>
                  <a:lnTo>
                    <a:pt x="12953" y="176783"/>
                  </a:lnTo>
                  <a:lnTo>
                    <a:pt x="12191" y="176783"/>
                  </a:lnTo>
                  <a:lnTo>
                    <a:pt x="12191" y="175259"/>
                  </a:lnTo>
                  <a:lnTo>
                    <a:pt x="11429" y="175259"/>
                  </a:lnTo>
                  <a:lnTo>
                    <a:pt x="11429" y="172974"/>
                  </a:lnTo>
                  <a:lnTo>
                    <a:pt x="10667" y="172974"/>
                  </a:lnTo>
                  <a:lnTo>
                    <a:pt x="10667" y="170687"/>
                  </a:lnTo>
                  <a:lnTo>
                    <a:pt x="9905" y="170687"/>
                  </a:lnTo>
                  <a:lnTo>
                    <a:pt x="9905" y="169163"/>
                  </a:lnTo>
                  <a:lnTo>
                    <a:pt x="9143" y="169163"/>
                  </a:lnTo>
                  <a:lnTo>
                    <a:pt x="9143" y="166115"/>
                  </a:lnTo>
                  <a:lnTo>
                    <a:pt x="8381" y="166115"/>
                  </a:lnTo>
                  <a:lnTo>
                    <a:pt x="8381" y="163067"/>
                  </a:lnTo>
                  <a:lnTo>
                    <a:pt x="7619" y="163067"/>
                  </a:lnTo>
                  <a:lnTo>
                    <a:pt x="7619" y="160020"/>
                  </a:lnTo>
                  <a:lnTo>
                    <a:pt x="6857" y="160020"/>
                  </a:lnTo>
                  <a:lnTo>
                    <a:pt x="6857" y="156209"/>
                  </a:lnTo>
                  <a:lnTo>
                    <a:pt x="6095" y="156209"/>
                  </a:lnTo>
                  <a:lnTo>
                    <a:pt x="6095" y="150875"/>
                  </a:lnTo>
                  <a:lnTo>
                    <a:pt x="5333" y="150875"/>
                  </a:lnTo>
                  <a:lnTo>
                    <a:pt x="5333" y="141731"/>
                  </a:lnTo>
                  <a:lnTo>
                    <a:pt x="4571" y="141731"/>
                  </a:lnTo>
                  <a:lnTo>
                    <a:pt x="4571" y="0"/>
                  </a:lnTo>
                  <a:lnTo>
                    <a:pt x="0" y="0"/>
                  </a:lnTo>
                  <a:lnTo>
                    <a:pt x="0" y="137921"/>
                  </a:lnTo>
                  <a:lnTo>
                    <a:pt x="8382" y="179831"/>
                  </a:lnTo>
                  <a:lnTo>
                    <a:pt x="38862" y="220217"/>
                  </a:lnTo>
                  <a:lnTo>
                    <a:pt x="80724" y="241792"/>
                  </a:lnTo>
                  <a:lnTo>
                    <a:pt x="106680" y="244601"/>
                  </a:lnTo>
                  <a:lnTo>
                    <a:pt x="1534668" y="244601"/>
                  </a:lnTo>
                  <a:lnTo>
                    <a:pt x="1545336" y="242315"/>
                  </a:lnTo>
                  <a:lnTo>
                    <a:pt x="1551354" y="240029"/>
                  </a:lnTo>
                  <a:close/>
                </a:path>
                <a:path w="1630680" h="245110">
                  <a:moveTo>
                    <a:pt x="1630680" y="137921"/>
                  </a:moveTo>
                  <a:lnTo>
                    <a:pt x="1630680" y="0"/>
                  </a:lnTo>
                  <a:lnTo>
                    <a:pt x="1625345" y="0"/>
                  </a:lnTo>
                  <a:lnTo>
                    <a:pt x="1624583" y="149351"/>
                  </a:lnTo>
                  <a:lnTo>
                    <a:pt x="1614709" y="182996"/>
                  </a:lnTo>
                  <a:lnTo>
                    <a:pt x="1594851" y="210569"/>
                  </a:lnTo>
                  <a:lnTo>
                    <a:pt x="1567000" y="230012"/>
                  </a:lnTo>
                  <a:lnTo>
                    <a:pt x="1533143" y="239267"/>
                  </a:lnTo>
                  <a:lnTo>
                    <a:pt x="97535" y="240029"/>
                  </a:lnTo>
                  <a:lnTo>
                    <a:pt x="1551354" y="240029"/>
                  </a:lnTo>
                  <a:lnTo>
                    <a:pt x="1577386" y="230142"/>
                  </a:lnTo>
                  <a:lnTo>
                    <a:pt x="1603067" y="209473"/>
                  </a:lnTo>
                  <a:lnTo>
                    <a:pt x="1621027" y="181794"/>
                  </a:lnTo>
                  <a:lnTo>
                    <a:pt x="1629918" y="148589"/>
                  </a:lnTo>
                  <a:lnTo>
                    <a:pt x="1630680" y="1379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84617" y="2063496"/>
              <a:ext cx="1621155" cy="240029"/>
            </a:xfrm>
            <a:custGeom>
              <a:avLst/>
              <a:gdLst/>
              <a:ahLst/>
              <a:cxnLst/>
              <a:rect l="l" t="t" r="r" b="b"/>
              <a:pathLst>
                <a:path w="1621155" h="240030">
                  <a:moveTo>
                    <a:pt x="1620774" y="137921"/>
                  </a:moveTo>
                  <a:lnTo>
                    <a:pt x="1620774" y="0"/>
                  </a:lnTo>
                  <a:lnTo>
                    <a:pt x="0" y="0"/>
                  </a:lnTo>
                  <a:lnTo>
                    <a:pt x="0" y="137921"/>
                  </a:lnTo>
                  <a:lnTo>
                    <a:pt x="8024" y="177664"/>
                  </a:lnTo>
                  <a:lnTo>
                    <a:pt x="29908" y="210121"/>
                  </a:lnTo>
                  <a:lnTo>
                    <a:pt x="62364" y="232005"/>
                  </a:lnTo>
                  <a:lnTo>
                    <a:pt x="102108" y="240029"/>
                  </a:lnTo>
                  <a:lnTo>
                    <a:pt x="1518666" y="240029"/>
                  </a:lnTo>
                  <a:lnTo>
                    <a:pt x="1558409" y="232005"/>
                  </a:lnTo>
                  <a:lnTo>
                    <a:pt x="1590865" y="210121"/>
                  </a:lnTo>
                  <a:lnTo>
                    <a:pt x="1612749" y="177664"/>
                  </a:lnTo>
                  <a:lnTo>
                    <a:pt x="1620774" y="137921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80045" y="2063496"/>
              <a:ext cx="1630680" cy="245110"/>
            </a:xfrm>
            <a:custGeom>
              <a:avLst/>
              <a:gdLst/>
              <a:ahLst/>
              <a:cxnLst/>
              <a:rect l="l" t="t" r="r" b="b"/>
              <a:pathLst>
                <a:path w="1630680" h="245110">
                  <a:moveTo>
                    <a:pt x="1630680" y="137921"/>
                  </a:moveTo>
                  <a:lnTo>
                    <a:pt x="1630680" y="0"/>
                  </a:lnTo>
                  <a:lnTo>
                    <a:pt x="1620774" y="0"/>
                  </a:lnTo>
                  <a:lnTo>
                    <a:pt x="1620774" y="137921"/>
                  </a:lnTo>
                  <a:lnTo>
                    <a:pt x="1620012" y="147827"/>
                  </a:lnTo>
                  <a:lnTo>
                    <a:pt x="1608005" y="186597"/>
                  </a:lnTo>
                  <a:lnTo>
                    <a:pt x="1562864" y="227021"/>
                  </a:lnTo>
                  <a:lnTo>
                    <a:pt x="1523238" y="235457"/>
                  </a:lnTo>
                  <a:lnTo>
                    <a:pt x="106680" y="235457"/>
                  </a:lnTo>
                  <a:lnTo>
                    <a:pt x="76316" y="230430"/>
                  </a:lnTo>
                  <a:lnTo>
                    <a:pt x="27462" y="194358"/>
                  </a:lnTo>
                  <a:lnTo>
                    <a:pt x="11430" y="157733"/>
                  </a:lnTo>
                  <a:lnTo>
                    <a:pt x="9144" y="0"/>
                  </a:lnTo>
                  <a:lnTo>
                    <a:pt x="0" y="0"/>
                  </a:lnTo>
                  <a:lnTo>
                    <a:pt x="0" y="137921"/>
                  </a:lnTo>
                  <a:lnTo>
                    <a:pt x="8382" y="179831"/>
                  </a:lnTo>
                  <a:lnTo>
                    <a:pt x="38862" y="220217"/>
                  </a:lnTo>
                  <a:lnTo>
                    <a:pt x="80724" y="241792"/>
                  </a:lnTo>
                  <a:lnTo>
                    <a:pt x="106680" y="244601"/>
                  </a:lnTo>
                  <a:lnTo>
                    <a:pt x="1534668" y="244601"/>
                  </a:lnTo>
                  <a:lnTo>
                    <a:pt x="1577386" y="230142"/>
                  </a:lnTo>
                  <a:lnTo>
                    <a:pt x="1621027" y="181794"/>
                  </a:lnTo>
                  <a:lnTo>
                    <a:pt x="1629918" y="148589"/>
                  </a:lnTo>
                  <a:lnTo>
                    <a:pt x="1630680" y="1379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112653" y="2509520"/>
            <a:ext cx="1549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800" dirty="0">
                <a:solidFill>
                  <a:srgbClr val="FFFFFF"/>
                </a:solidFill>
                <a:latin typeface="Symbol"/>
                <a:cs typeface="Symbol"/>
              </a:rPr>
              <a:t></a:t>
            </a:r>
            <a:r>
              <a:rPr sz="1400" dirty="0">
                <a:solidFill>
                  <a:srgbClr val="FFFFFF"/>
                </a:solidFill>
                <a:latin typeface="Symbol"/>
                <a:cs typeface="Symbol"/>
              </a:rPr>
              <a:t></a:t>
            </a:r>
            <a:r>
              <a:rPr sz="14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koef.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ved.tepla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774839" y="2063495"/>
            <a:ext cx="9143712" cy="4689730"/>
            <a:chOff x="774839" y="2063495"/>
            <a:chExt cx="9144000" cy="5143500"/>
          </a:xfrm>
        </p:grpSpPr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83943" y="2373629"/>
              <a:ext cx="1223772" cy="54711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54213" y="2063495"/>
              <a:ext cx="1314450" cy="22098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90027" y="2063495"/>
              <a:ext cx="1305305" cy="20650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14941" y="2063495"/>
              <a:ext cx="4680203" cy="85725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74839" y="2919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083943" y="2920745"/>
              <a:ext cx="1223772" cy="41910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083943" y="3275075"/>
              <a:ext cx="1223772" cy="50291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14941" y="2920745"/>
              <a:ext cx="4680203" cy="85725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774839" y="37772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083943" y="3777995"/>
              <a:ext cx="1223772" cy="85725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14941" y="3777995"/>
              <a:ext cx="4680203" cy="85725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774839" y="46344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083943" y="4635245"/>
              <a:ext cx="1223772" cy="85725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14941" y="4635245"/>
              <a:ext cx="4680203" cy="857250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774839" y="5491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083943" y="5492495"/>
              <a:ext cx="1223772" cy="85725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14941" y="5492495"/>
              <a:ext cx="4680203" cy="857250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774839" y="6348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083943" y="6349745"/>
              <a:ext cx="1223772" cy="18745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114941" y="6349745"/>
              <a:ext cx="4680203" cy="473202"/>
            </a:xfrm>
            <a:prstGeom prst="rect">
              <a:avLst/>
            </a:prstGeom>
          </p:spPr>
        </p:pic>
      </p:grpSp>
      <p:sp>
        <p:nvSpPr>
          <p:cNvPr id="45" name="TextovéPole 44">
            <a:extLst>
              <a:ext uri="{FF2B5EF4-FFF2-40B4-BE49-F238E27FC236}">
                <a16:creationId xmlns:a16="http://schemas.microsoft.com/office/drawing/2014/main" xmlns="" id="{878CAA21-82E1-6305-CAF0-8419EA8B260E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4840">
              <a:lnSpc>
                <a:spcPct val="100000"/>
              </a:lnSpc>
              <a:spcBef>
                <a:spcPts val="100"/>
              </a:spcBef>
            </a:pPr>
            <a:r>
              <a:rPr spc="-45" dirty="0"/>
              <a:t>Tepelný</a:t>
            </a:r>
            <a:r>
              <a:rPr spc="-195" dirty="0"/>
              <a:t> </a:t>
            </a:r>
            <a:r>
              <a:rPr dirty="0"/>
              <a:t>příkon‐příklad</a:t>
            </a:r>
            <a:r>
              <a:rPr spc="-195" dirty="0"/>
              <a:t> </a:t>
            </a:r>
            <a:r>
              <a:rPr spc="-10" dirty="0"/>
              <a:t>výpočtu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774839" y="890408"/>
            <a:ext cx="9144000" cy="1175956"/>
            <a:chOff x="774839" y="1206246"/>
            <a:chExt cx="9144000" cy="85725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127045" y="1515490"/>
              <a:ext cx="5539740" cy="548005"/>
            </a:xfrm>
            <a:custGeom>
              <a:avLst/>
              <a:gdLst/>
              <a:ahLst/>
              <a:cxnLst/>
              <a:rect l="l" t="t" r="r" b="b"/>
              <a:pathLst>
                <a:path w="5539740" h="548005">
                  <a:moveTo>
                    <a:pt x="4737" y="112472"/>
                  </a:moveTo>
                  <a:lnTo>
                    <a:pt x="1594" y="121214"/>
                  </a:lnTo>
                  <a:lnTo>
                    <a:pt x="0" y="134970"/>
                  </a:lnTo>
                  <a:lnTo>
                    <a:pt x="4737" y="112472"/>
                  </a:lnTo>
                  <a:close/>
                </a:path>
                <a:path w="5539740" h="548005">
                  <a:moveTo>
                    <a:pt x="22800" y="68735"/>
                  </a:moveTo>
                  <a:lnTo>
                    <a:pt x="17456" y="77096"/>
                  </a:lnTo>
                  <a:lnTo>
                    <a:pt x="13168" y="89021"/>
                  </a:lnTo>
                  <a:lnTo>
                    <a:pt x="22800" y="68735"/>
                  </a:lnTo>
                  <a:close/>
                </a:path>
                <a:path w="5539740" h="548005">
                  <a:moveTo>
                    <a:pt x="49152" y="31400"/>
                  </a:moveTo>
                  <a:lnTo>
                    <a:pt x="42329" y="38189"/>
                  </a:lnTo>
                  <a:lnTo>
                    <a:pt x="36661" y="47054"/>
                  </a:lnTo>
                  <a:lnTo>
                    <a:pt x="49152" y="31400"/>
                  </a:lnTo>
                  <a:close/>
                </a:path>
                <a:path w="5539740" h="548005">
                  <a:moveTo>
                    <a:pt x="84012" y="0"/>
                  </a:moveTo>
                  <a:lnTo>
                    <a:pt x="74932" y="5747"/>
                  </a:lnTo>
                  <a:lnTo>
                    <a:pt x="68975" y="11676"/>
                  </a:lnTo>
                  <a:lnTo>
                    <a:pt x="84012" y="0"/>
                  </a:lnTo>
                  <a:close/>
                </a:path>
                <a:path w="5539740" h="548005">
                  <a:moveTo>
                    <a:pt x="5493589" y="38227"/>
                  </a:moveTo>
                  <a:lnTo>
                    <a:pt x="5493077" y="37701"/>
                  </a:lnTo>
                  <a:lnTo>
                    <a:pt x="5493077" y="38227"/>
                  </a:lnTo>
                  <a:lnTo>
                    <a:pt x="5493589" y="38227"/>
                  </a:lnTo>
                  <a:close/>
                </a:path>
                <a:path w="5539740" h="548005">
                  <a:moveTo>
                    <a:pt x="5495526" y="41275"/>
                  </a:moveTo>
                  <a:lnTo>
                    <a:pt x="5495376" y="41038"/>
                  </a:lnTo>
                  <a:lnTo>
                    <a:pt x="5495376" y="41275"/>
                  </a:lnTo>
                  <a:lnTo>
                    <a:pt x="5495526" y="41275"/>
                  </a:lnTo>
                  <a:close/>
                </a:path>
                <a:path w="5539740" h="548005">
                  <a:moveTo>
                    <a:pt x="5516832" y="74803"/>
                  </a:moveTo>
                  <a:lnTo>
                    <a:pt x="5516712" y="74613"/>
                  </a:lnTo>
                  <a:lnTo>
                    <a:pt x="5516712" y="74803"/>
                  </a:lnTo>
                  <a:close/>
                </a:path>
                <a:path w="5539740" h="548005">
                  <a:moveTo>
                    <a:pt x="5517801" y="76327"/>
                  </a:moveTo>
                  <a:lnTo>
                    <a:pt x="5517474" y="75812"/>
                  </a:lnTo>
                  <a:lnTo>
                    <a:pt x="5517474" y="76327"/>
                  </a:lnTo>
                  <a:lnTo>
                    <a:pt x="5517801" y="76327"/>
                  </a:lnTo>
                  <a:close/>
                </a:path>
                <a:path w="5539740" h="548005">
                  <a:moveTo>
                    <a:pt x="5518559" y="77851"/>
                  </a:moveTo>
                  <a:lnTo>
                    <a:pt x="5518289" y="77096"/>
                  </a:lnTo>
                  <a:lnTo>
                    <a:pt x="5518236" y="77851"/>
                  </a:lnTo>
                  <a:lnTo>
                    <a:pt x="5518559" y="77851"/>
                  </a:lnTo>
                  <a:close/>
                </a:path>
                <a:path w="5539740" h="548005">
                  <a:moveTo>
                    <a:pt x="5519103" y="79375"/>
                  </a:moveTo>
                  <a:lnTo>
                    <a:pt x="5518998" y="79080"/>
                  </a:lnTo>
                  <a:lnTo>
                    <a:pt x="5518998" y="79375"/>
                  </a:lnTo>
                  <a:close/>
                </a:path>
                <a:path w="5539740" h="548005">
                  <a:moveTo>
                    <a:pt x="5533796" y="120523"/>
                  </a:moveTo>
                  <a:lnTo>
                    <a:pt x="5533476" y="119627"/>
                  </a:lnTo>
                  <a:lnTo>
                    <a:pt x="5533476" y="120523"/>
                  </a:lnTo>
                  <a:lnTo>
                    <a:pt x="5533796" y="120523"/>
                  </a:lnTo>
                  <a:close/>
                </a:path>
                <a:path w="5539740" h="548005">
                  <a:moveTo>
                    <a:pt x="5534314" y="123571"/>
                  </a:moveTo>
                  <a:lnTo>
                    <a:pt x="5534225" y="122803"/>
                  </a:lnTo>
                  <a:lnTo>
                    <a:pt x="5534225" y="123571"/>
                  </a:lnTo>
                  <a:close/>
                </a:path>
                <a:path w="5539740" h="548005">
                  <a:moveTo>
                    <a:pt x="5539572" y="548005"/>
                  </a:moveTo>
                  <a:lnTo>
                    <a:pt x="5539572" y="169291"/>
                  </a:lnTo>
                  <a:lnTo>
                    <a:pt x="5539572" y="548005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18495" y="1469898"/>
              <a:ext cx="5553075" cy="593725"/>
            </a:xfrm>
            <a:custGeom>
              <a:avLst/>
              <a:gdLst/>
              <a:ahLst/>
              <a:cxnLst/>
              <a:rect l="l" t="t" r="r" b="b"/>
              <a:pathLst>
                <a:path w="5553075" h="593725">
                  <a:moveTo>
                    <a:pt x="5380434" y="5333"/>
                  </a:moveTo>
                  <a:lnTo>
                    <a:pt x="5349240" y="761"/>
                  </a:lnTo>
                  <a:lnTo>
                    <a:pt x="5338572" y="0"/>
                  </a:lnTo>
                  <a:lnTo>
                    <a:pt x="214884" y="0"/>
                  </a:lnTo>
                  <a:lnTo>
                    <a:pt x="162922" y="6707"/>
                  </a:lnTo>
                  <a:lnTo>
                    <a:pt x="115857" y="24358"/>
                  </a:lnTo>
                  <a:lnTo>
                    <a:pt x="74976" y="51839"/>
                  </a:lnTo>
                  <a:lnTo>
                    <a:pt x="41562" y="88036"/>
                  </a:lnTo>
                  <a:lnTo>
                    <a:pt x="16904" y="131833"/>
                  </a:lnTo>
                  <a:lnTo>
                    <a:pt x="2285" y="182118"/>
                  </a:lnTo>
                  <a:lnTo>
                    <a:pt x="0" y="204216"/>
                  </a:lnTo>
                  <a:lnTo>
                    <a:pt x="0" y="593597"/>
                  </a:lnTo>
                  <a:lnTo>
                    <a:pt x="4572" y="593597"/>
                  </a:lnTo>
                  <a:lnTo>
                    <a:pt x="4572" y="208025"/>
                  </a:lnTo>
                  <a:lnTo>
                    <a:pt x="5334" y="195833"/>
                  </a:lnTo>
                  <a:lnTo>
                    <a:pt x="15441" y="147833"/>
                  </a:lnTo>
                  <a:lnTo>
                    <a:pt x="36404" y="103684"/>
                  </a:lnTo>
                  <a:lnTo>
                    <a:pt x="66788" y="65605"/>
                  </a:lnTo>
                  <a:lnTo>
                    <a:pt x="105156" y="35813"/>
                  </a:lnTo>
                  <a:lnTo>
                    <a:pt x="105918" y="35051"/>
                  </a:lnTo>
                  <a:lnTo>
                    <a:pt x="108966" y="33527"/>
                  </a:lnTo>
                  <a:lnTo>
                    <a:pt x="109728" y="32765"/>
                  </a:lnTo>
                  <a:lnTo>
                    <a:pt x="112776" y="31241"/>
                  </a:lnTo>
                  <a:lnTo>
                    <a:pt x="113538" y="30479"/>
                  </a:lnTo>
                  <a:lnTo>
                    <a:pt x="125730" y="24383"/>
                  </a:lnTo>
                  <a:lnTo>
                    <a:pt x="128016" y="23621"/>
                  </a:lnTo>
                  <a:lnTo>
                    <a:pt x="132588" y="21335"/>
                  </a:lnTo>
                  <a:lnTo>
                    <a:pt x="134874" y="20573"/>
                  </a:lnTo>
                  <a:lnTo>
                    <a:pt x="136398" y="19811"/>
                  </a:lnTo>
                  <a:lnTo>
                    <a:pt x="138684" y="19049"/>
                  </a:lnTo>
                  <a:lnTo>
                    <a:pt x="140208" y="18287"/>
                  </a:lnTo>
                  <a:lnTo>
                    <a:pt x="156210" y="12953"/>
                  </a:lnTo>
                  <a:lnTo>
                    <a:pt x="159258" y="12191"/>
                  </a:lnTo>
                  <a:lnTo>
                    <a:pt x="161544" y="11429"/>
                  </a:lnTo>
                  <a:lnTo>
                    <a:pt x="165354" y="10667"/>
                  </a:lnTo>
                  <a:lnTo>
                    <a:pt x="171450" y="9143"/>
                  </a:lnTo>
                  <a:lnTo>
                    <a:pt x="176022" y="8381"/>
                  </a:lnTo>
                  <a:lnTo>
                    <a:pt x="179832" y="7619"/>
                  </a:lnTo>
                  <a:lnTo>
                    <a:pt x="184404" y="6857"/>
                  </a:lnTo>
                  <a:lnTo>
                    <a:pt x="190500" y="6095"/>
                  </a:lnTo>
                  <a:lnTo>
                    <a:pt x="198882" y="5333"/>
                  </a:lnTo>
                  <a:lnTo>
                    <a:pt x="5380434" y="5333"/>
                  </a:lnTo>
                  <a:close/>
                </a:path>
                <a:path w="5553075" h="593725">
                  <a:moveTo>
                    <a:pt x="5552694" y="593597"/>
                  </a:moveTo>
                  <a:lnTo>
                    <a:pt x="5552694" y="204215"/>
                  </a:lnTo>
                  <a:lnTo>
                    <a:pt x="5551932" y="192785"/>
                  </a:lnTo>
                  <a:lnTo>
                    <a:pt x="5542972" y="149709"/>
                  </a:lnTo>
                  <a:lnTo>
                    <a:pt x="5525621" y="110057"/>
                  </a:lnTo>
                  <a:lnTo>
                    <a:pt x="5500916" y="74904"/>
                  </a:lnTo>
                  <a:lnTo>
                    <a:pt x="5469890" y="45323"/>
                  </a:lnTo>
                  <a:lnTo>
                    <a:pt x="5433571" y="22387"/>
                  </a:lnTo>
                  <a:lnTo>
                    <a:pt x="5393017" y="7178"/>
                  </a:lnTo>
                  <a:lnTo>
                    <a:pt x="5353812" y="5333"/>
                  </a:lnTo>
                  <a:lnTo>
                    <a:pt x="5362181" y="6095"/>
                  </a:lnTo>
                  <a:lnTo>
                    <a:pt x="5368277" y="6857"/>
                  </a:lnTo>
                  <a:lnTo>
                    <a:pt x="5377434" y="8381"/>
                  </a:lnTo>
                  <a:lnTo>
                    <a:pt x="5385054" y="9905"/>
                  </a:lnTo>
                  <a:lnTo>
                    <a:pt x="5394198" y="12191"/>
                  </a:lnTo>
                  <a:lnTo>
                    <a:pt x="5396484" y="12953"/>
                  </a:lnTo>
                  <a:lnTo>
                    <a:pt x="5399532" y="13715"/>
                  </a:lnTo>
                  <a:lnTo>
                    <a:pt x="5410962" y="17525"/>
                  </a:lnTo>
                  <a:lnTo>
                    <a:pt x="5412486" y="18287"/>
                  </a:lnTo>
                  <a:lnTo>
                    <a:pt x="5414772" y="19049"/>
                  </a:lnTo>
                  <a:lnTo>
                    <a:pt x="5433578" y="27562"/>
                  </a:lnTo>
                  <a:lnTo>
                    <a:pt x="5451794" y="37990"/>
                  </a:lnTo>
                  <a:lnTo>
                    <a:pt x="5468837" y="50191"/>
                  </a:lnTo>
                  <a:lnTo>
                    <a:pt x="5484101" y="64007"/>
                  </a:lnTo>
                  <a:lnTo>
                    <a:pt x="5485625" y="64769"/>
                  </a:lnTo>
                  <a:lnTo>
                    <a:pt x="5488686" y="67817"/>
                  </a:lnTo>
                  <a:lnTo>
                    <a:pt x="5488686" y="69341"/>
                  </a:lnTo>
                  <a:lnTo>
                    <a:pt x="5489448" y="69341"/>
                  </a:lnTo>
                  <a:lnTo>
                    <a:pt x="5497055" y="76961"/>
                  </a:lnTo>
                  <a:lnTo>
                    <a:pt x="5497055" y="78485"/>
                  </a:lnTo>
                  <a:lnTo>
                    <a:pt x="5497830" y="78485"/>
                  </a:lnTo>
                  <a:lnTo>
                    <a:pt x="5501627" y="82295"/>
                  </a:lnTo>
                  <a:lnTo>
                    <a:pt x="5501627" y="83819"/>
                  </a:lnTo>
                  <a:lnTo>
                    <a:pt x="5502402" y="83819"/>
                  </a:lnTo>
                  <a:lnTo>
                    <a:pt x="5503926" y="85343"/>
                  </a:lnTo>
                  <a:lnTo>
                    <a:pt x="5503926" y="86867"/>
                  </a:lnTo>
                  <a:lnTo>
                    <a:pt x="5504675" y="86867"/>
                  </a:lnTo>
                  <a:lnTo>
                    <a:pt x="5506974" y="89153"/>
                  </a:lnTo>
                  <a:lnTo>
                    <a:pt x="5506974" y="90677"/>
                  </a:lnTo>
                  <a:lnTo>
                    <a:pt x="5507736" y="90677"/>
                  </a:lnTo>
                  <a:lnTo>
                    <a:pt x="5508498" y="91439"/>
                  </a:lnTo>
                  <a:lnTo>
                    <a:pt x="5508498" y="92963"/>
                  </a:lnTo>
                  <a:lnTo>
                    <a:pt x="5509260" y="92963"/>
                  </a:lnTo>
                  <a:lnTo>
                    <a:pt x="5510784" y="94487"/>
                  </a:lnTo>
                  <a:lnTo>
                    <a:pt x="5510784" y="96011"/>
                  </a:lnTo>
                  <a:lnTo>
                    <a:pt x="5511546" y="96011"/>
                  </a:lnTo>
                  <a:lnTo>
                    <a:pt x="5512308" y="96773"/>
                  </a:lnTo>
                  <a:lnTo>
                    <a:pt x="5512308" y="98297"/>
                  </a:lnTo>
                  <a:lnTo>
                    <a:pt x="5513070" y="98297"/>
                  </a:lnTo>
                  <a:lnTo>
                    <a:pt x="5513832" y="99059"/>
                  </a:lnTo>
                  <a:lnTo>
                    <a:pt x="5513832" y="100583"/>
                  </a:lnTo>
                  <a:lnTo>
                    <a:pt x="5514581" y="100583"/>
                  </a:lnTo>
                  <a:lnTo>
                    <a:pt x="5515356" y="101345"/>
                  </a:lnTo>
                  <a:lnTo>
                    <a:pt x="5515356" y="102869"/>
                  </a:lnTo>
                  <a:lnTo>
                    <a:pt x="5516105" y="102869"/>
                  </a:lnTo>
                  <a:lnTo>
                    <a:pt x="5516880" y="103631"/>
                  </a:lnTo>
                  <a:lnTo>
                    <a:pt x="5516880" y="105155"/>
                  </a:lnTo>
                  <a:lnTo>
                    <a:pt x="5517629" y="105155"/>
                  </a:lnTo>
                  <a:lnTo>
                    <a:pt x="5517629" y="106679"/>
                  </a:lnTo>
                  <a:lnTo>
                    <a:pt x="5518404" y="106679"/>
                  </a:lnTo>
                  <a:lnTo>
                    <a:pt x="5519153" y="107441"/>
                  </a:lnTo>
                  <a:lnTo>
                    <a:pt x="5519153" y="108965"/>
                  </a:lnTo>
                  <a:lnTo>
                    <a:pt x="5519928" y="108965"/>
                  </a:lnTo>
                  <a:lnTo>
                    <a:pt x="5519928" y="110489"/>
                  </a:lnTo>
                  <a:lnTo>
                    <a:pt x="5520677" y="110489"/>
                  </a:lnTo>
                  <a:lnTo>
                    <a:pt x="5520677" y="112013"/>
                  </a:lnTo>
                  <a:lnTo>
                    <a:pt x="5521452" y="112013"/>
                  </a:lnTo>
                  <a:lnTo>
                    <a:pt x="5522201" y="112775"/>
                  </a:lnTo>
                  <a:lnTo>
                    <a:pt x="5522201" y="114299"/>
                  </a:lnTo>
                  <a:lnTo>
                    <a:pt x="5522976" y="114299"/>
                  </a:lnTo>
                  <a:lnTo>
                    <a:pt x="5522976" y="115823"/>
                  </a:lnTo>
                  <a:lnTo>
                    <a:pt x="5523725" y="115823"/>
                  </a:lnTo>
                  <a:lnTo>
                    <a:pt x="5523725" y="117347"/>
                  </a:lnTo>
                  <a:lnTo>
                    <a:pt x="5524500" y="117347"/>
                  </a:lnTo>
                  <a:lnTo>
                    <a:pt x="5524500" y="118871"/>
                  </a:lnTo>
                  <a:lnTo>
                    <a:pt x="5525262" y="118871"/>
                  </a:lnTo>
                  <a:lnTo>
                    <a:pt x="5525262" y="120395"/>
                  </a:lnTo>
                  <a:lnTo>
                    <a:pt x="5526024" y="120395"/>
                  </a:lnTo>
                  <a:lnTo>
                    <a:pt x="5526024" y="121919"/>
                  </a:lnTo>
                  <a:lnTo>
                    <a:pt x="5526786" y="121919"/>
                  </a:lnTo>
                  <a:lnTo>
                    <a:pt x="5526786" y="123443"/>
                  </a:lnTo>
                  <a:lnTo>
                    <a:pt x="5527548" y="123443"/>
                  </a:lnTo>
                  <a:lnTo>
                    <a:pt x="5527548" y="124967"/>
                  </a:lnTo>
                  <a:lnTo>
                    <a:pt x="5528310" y="124967"/>
                  </a:lnTo>
                  <a:lnTo>
                    <a:pt x="5528310" y="126491"/>
                  </a:lnTo>
                  <a:lnTo>
                    <a:pt x="5529072" y="126491"/>
                  </a:lnTo>
                  <a:lnTo>
                    <a:pt x="5529072" y="128015"/>
                  </a:lnTo>
                  <a:lnTo>
                    <a:pt x="5529834" y="128015"/>
                  </a:lnTo>
                  <a:lnTo>
                    <a:pt x="5529834" y="129539"/>
                  </a:lnTo>
                  <a:lnTo>
                    <a:pt x="5530596" y="129539"/>
                  </a:lnTo>
                  <a:lnTo>
                    <a:pt x="5530596" y="131825"/>
                  </a:lnTo>
                  <a:lnTo>
                    <a:pt x="5531358" y="131825"/>
                  </a:lnTo>
                  <a:lnTo>
                    <a:pt x="5531358" y="133349"/>
                  </a:lnTo>
                  <a:lnTo>
                    <a:pt x="5532120" y="133349"/>
                  </a:lnTo>
                  <a:lnTo>
                    <a:pt x="5532120" y="134873"/>
                  </a:lnTo>
                  <a:lnTo>
                    <a:pt x="5532882" y="134873"/>
                  </a:lnTo>
                  <a:lnTo>
                    <a:pt x="5532882" y="137159"/>
                  </a:lnTo>
                  <a:lnTo>
                    <a:pt x="5533631" y="137159"/>
                  </a:lnTo>
                  <a:lnTo>
                    <a:pt x="5533631" y="138683"/>
                  </a:lnTo>
                  <a:lnTo>
                    <a:pt x="5534406" y="138683"/>
                  </a:lnTo>
                  <a:lnTo>
                    <a:pt x="5534406" y="140969"/>
                  </a:lnTo>
                  <a:lnTo>
                    <a:pt x="5535155" y="140969"/>
                  </a:lnTo>
                  <a:lnTo>
                    <a:pt x="5535155" y="143255"/>
                  </a:lnTo>
                  <a:lnTo>
                    <a:pt x="5535930" y="143255"/>
                  </a:lnTo>
                  <a:lnTo>
                    <a:pt x="5535930" y="144779"/>
                  </a:lnTo>
                  <a:lnTo>
                    <a:pt x="5536679" y="144779"/>
                  </a:lnTo>
                  <a:lnTo>
                    <a:pt x="5536679" y="147065"/>
                  </a:lnTo>
                  <a:lnTo>
                    <a:pt x="5537454" y="147065"/>
                  </a:lnTo>
                  <a:lnTo>
                    <a:pt x="5537454" y="149351"/>
                  </a:lnTo>
                  <a:lnTo>
                    <a:pt x="5538203" y="149351"/>
                  </a:lnTo>
                  <a:lnTo>
                    <a:pt x="5538203" y="151637"/>
                  </a:lnTo>
                  <a:lnTo>
                    <a:pt x="5538978" y="151637"/>
                  </a:lnTo>
                  <a:lnTo>
                    <a:pt x="5538978" y="154685"/>
                  </a:lnTo>
                  <a:lnTo>
                    <a:pt x="5539727" y="154685"/>
                  </a:lnTo>
                  <a:lnTo>
                    <a:pt x="5539727" y="156971"/>
                  </a:lnTo>
                  <a:lnTo>
                    <a:pt x="5540502" y="156971"/>
                  </a:lnTo>
                  <a:lnTo>
                    <a:pt x="5540502" y="160019"/>
                  </a:lnTo>
                  <a:lnTo>
                    <a:pt x="5541251" y="160019"/>
                  </a:lnTo>
                  <a:lnTo>
                    <a:pt x="5541251" y="162305"/>
                  </a:lnTo>
                  <a:lnTo>
                    <a:pt x="5542026" y="162305"/>
                  </a:lnTo>
                  <a:lnTo>
                    <a:pt x="5542026" y="166115"/>
                  </a:lnTo>
                  <a:lnTo>
                    <a:pt x="5542775" y="166115"/>
                  </a:lnTo>
                  <a:lnTo>
                    <a:pt x="5542775" y="169163"/>
                  </a:lnTo>
                  <a:lnTo>
                    <a:pt x="5543550" y="169163"/>
                  </a:lnTo>
                  <a:lnTo>
                    <a:pt x="5543550" y="172211"/>
                  </a:lnTo>
                  <a:lnTo>
                    <a:pt x="5544312" y="172211"/>
                  </a:lnTo>
                  <a:lnTo>
                    <a:pt x="5544312" y="176783"/>
                  </a:lnTo>
                  <a:lnTo>
                    <a:pt x="5545074" y="176783"/>
                  </a:lnTo>
                  <a:lnTo>
                    <a:pt x="5545074" y="180593"/>
                  </a:lnTo>
                  <a:lnTo>
                    <a:pt x="5545836" y="180593"/>
                  </a:lnTo>
                  <a:lnTo>
                    <a:pt x="5545836" y="185927"/>
                  </a:lnTo>
                  <a:lnTo>
                    <a:pt x="5546598" y="185927"/>
                  </a:lnTo>
                  <a:lnTo>
                    <a:pt x="5546598" y="192023"/>
                  </a:lnTo>
                  <a:lnTo>
                    <a:pt x="5547360" y="192023"/>
                  </a:lnTo>
                  <a:lnTo>
                    <a:pt x="5547360" y="200405"/>
                  </a:lnTo>
                  <a:lnTo>
                    <a:pt x="5548122" y="200405"/>
                  </a:lnTo>
                  <a:lnTo>
                    <a:pt x="5548122" y="593597"/>
                  </a:lnTo>
                  <a:lnTo>
                    <a:pt x="5552694" y="5935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23067" y="1475232"/>
              <a:ext cx="5543550" cy="588645"/>
            </a:xfrm>
            <a:custGeom>
              <a:avLst/>
              <a:gdLst/>
              <a:ahLst/>
              <a:cxnLst/>
              <a:rect l="l" t="t" r="r" b="b"/>
              <a:pathLst>
                <a:path w="5543550" h="588644">
                  <a:moveTo>
                    <a:pt x="5543550" y="588263"/>
                  </a:moveTo>
                  <a:lnTo>
                    <a:pt x="5543550" y="209549"/>
                  </a:lnTo>
                  <a:lnTo>
                    <a:pt x="5538020" y="161472"/>
                  </a:lnTo>
                  <a:lnTo>
                    <a:pt x="5522267" y="117354"/>
                  </a:lnTo>
                  <a:lnTo>
                    <a:pt x="5497543" y="78448"/>
                  </a:lnTo>
                  <a:lnTo>
                    <a:pt x="5465101" y="46006"/>
                  </a:lnTo>
                  <a:lnTo>
                    <a:pt x="5426195" y="21282"/>
                  </a:lnTo>
                  <a:lnTo>
                    <a:pt x="5382077" y="5529"/>
                  </a:lnTo>
                  <a:lnTo>
                    <a:pt x="5334000" y="0"/>
                  </a:lnTo>
                  <a:lnTo>
                    <a:pt x="210311" y="0"/>
                  </a:lnTo>
                  <a:lnTo>
                    <a:pt x="162192" y="5529"/>
                  </a:lnTo>
                  <a:lnTo>
                    <a:pt x="117965" y="21282"/>
                  </a:lnTo>
                  <a:lnTo>
                    <a:pt x="78910" y="46006"/>
                  </a:lnTo>
                  <a:lnTo>
                    <a:pt x="46306" y="78448"/>
                  </a:lnTo>
                  <a:lnTo>
                    <a:pt x="21433" y="117354"/>
                  </a:lnTo>
                  <a:lnTo>
                    <a:pt x="5571" y="161472"/>
                  </a:lnTo>
                  <a:lnTo>
                    <a:pt x="0" y="209550"/>
                  </a:lnTo>
                  <a:lnTo>
                    <a:pt x="0" y="588263"/>
                  </a:lnTo>
                  <a:lnTo>
                    <a:pt x="5543550" y="588263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18496" y="1469910"/>
              <a:ext cx="5553075" cy="593725"/>
            </a:xfrm>
            <a:custGeom>
              <a:avLst/>
              <a:gdLst/>
              <a:ahLst/>
              <a:cxnLst/>
              <a:rect l="l" t="t" r="r" b="b"/>
              <a:pathLst>
                <a:path w="5553075" h="593725">
                  <a:moveTo>
                    <a:pt x="2310384" y="576834"/>
                  </a:moveTo>
                  <a:lnTo>
                    <a:pt x="1373886" y="576834"/>
                  </a:lnTo>
                  <a:lnTo>
                    <a:pt x="1373886" y="585978"/>
                  </a:lnTo>
                  <a:lnTo>
                    <a:pt x="2310384" y="585978"/>
                  </a:lnTo>
                  <a:lnTo>
                    <a:pt x="2310384" y="576834"/>
                  </a:lnTo>
                  <a:close/>
                </a:path>
                <a:path w="5553075" h="593725">
                  <a:moveTo>
                    <a:pt x="5552694" y="204216"/>
                  </a:moveTo>
                  <a:lnTo>
                    <a:pt x="5542966" y="149707"/>
                  </a:lnTo>
                  <a:lnTo>
                    <a:pt x="5525617" y="110058"/>
                  </a:lnTo>
                  <a:lnTo>
                    <a:pt x="5500916" y="74904"/>
                  </a:lnTo>
                  <a:lnTo>
                    <a:pt x="5469890" y="45313"/>
                  </a:lnTo>
                  <a:lnTo>
                    <a:pt x="5433568" y="22390"/>
                  </a:lnTo>
                  <a:lnTo>
                    <a:pt x="5393017" y="7175"/>
                  </a:lnTo>
                  <a:lnTo>
                    <a:pt x="5349240" y="762"/>
                  </a:lnTo>
                  <a:lnTo>
                    <a:pt x="5338572" y="0"/>
                  </a:lnTo>
                  <a:lnTo>
                    <a:pt x="214884" y="0"/>
                  </a:lnTo>
                  <a:lnTo>
                    <a:pt x="162915" y="6705"/>
                  </a:lnTo>
                  <a:lnTo>
                    <a:pt x="115849" y="24358"/>
                  </a:lnTo>
                  <a:lnTo>
                    <a:pt x="74968" y="51828"/>
                  </a:lnTo>
                  <a:lnTo>
                    <a:pt x="41554" y="88036"/>
                  </a:lnTo>
                  <a:lnTo>
                    <a:pt x="16903" y="131826"/>
                  </a:lnTo>
                  <a:lnTo>
                    <a:pt x="2286" y="182118"/>
                  </a:lnTo>
                  <a:lnTo>
                    <a:pt x="0" y="204216"/>
                  </a:lnTo>
                  <a:lnTo>
                    <a:pt x="0" y="593598"/>
                  </a:lnTo>
                  <a:lnTo>
                    <a:pt x="9144" y="593598"/>
                  </a:lnTo>
                  <a:lnTo>
                    <a:pt x="9144" y="214884"/>
                  </a:lnTo>
                  <a:lnTo>
                    <a:pt x="10668" y="194310"/>
                  </a:lnTo>
                  <a:lnTo>
                    <a:pt x="22707" y="142659"/>
                  </a:lnTo>
                  <a:lnTo>
                    <a:pt x="54724" y="86702"/>
                  </a:lnTo>
                  <a:lnTo>
                    <a:pt x="84582" y="56388"/>
                  </a:lnTo>
                  <a:lnTo>
                    <a:pt x="120015" y="32842"/>
                  </a:lnTo>
                  <a:lnTo>
                    <a:pt x="182130" y="12255"/>
                  </a:lnTo>
                  <a:lnTo>
                    <a:pt x="214884" y="9906"/>
                  </a:lnTo>
                  <a:lnTo>
                    <a:pt x="5349240" y="9906"/>
                  </a:lnTo>
                  <a:lnTo>
                    <a:pt x="5407444" y="21551"/>
                  </a:lnTo>
                  <a:lnTo>
                    <a:pt x="5450624" y="43103"/>
                  </a:lnTo>
                  <a:lnTo>
                    <a:pt x="5487238" y="73774"/>
                  </a:lnTo>
                  <a:lnTo>
                    <a:pt x="5515864" y="112014"/>
                  </a:lnTo>
                  <a:lnTo>
                    <a:pt x="5535117" y="156273"/>
                  </a:lnTo>
                  <a:lnTo>
                    <a:pt x="5543550" y="204978"/>
                  </a:lnTo>
                  <a:lnTo>
                    <a:pt x="5543550" y="593598"/>
                  </a:lnTo>
                  <a:lnTo>
                    <a:pt x="5552694" y="593598"/>
                  </a:lnTo>
                  <a:lnTo>
                    <a:pt x="5552694" y="2042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678557" y="1717040"/>
            <a:ext cx="4705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I * </a:t>
            </a:r>
            <a:r>
              <a:rPr sz="1800" spc="-50" dirty="0">
                <a:latin typeface="Arial"/>
                <a:cs typeface="Arial"/>
              </a:rPr>
              <a:t>U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95679" y="1860296"/>
            <a:ext cx="986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09905" algn="l"/>
              </a:tabLst>
            </a:pPr>
            <a:r>
              <a:rPr sz="2700" baseline="-9259" dirty="0">
                <a:latin typeface="Arial"/>
                <a:cs typeface="Arial"/>
              </a:rPr>
              <a:t>Q</a:t>
            </a:r>
            <a:r>
              <a:rPr sz="2700" spc="-382" baseline="-9259" dirty="0">
                <a:latin typeface="Arial"/>
                <a:cs typeface="Arial"/>
              </a:rPr>
              <a:t> </a:t>
            </a:r>
            <a:r>
              <a:rPr sz="2700" spc="-75" baseline="-9259" dirty="0">
                <a:latin typeface="Arial"/>
                <a:cs typeface="Arial"/>
              </a:rPr>
              <a:t>=</a:t>
            </a:r>
            <a:r>
              <a:rPr sz="2700" baseline="-9259" dirty="0">
                <a:latin typeface="Arial"/>
                <a:cs typeface="Arial"/>
              </a:rPr>
              <a:t>	</a:t>
            </a:r>
            <a:r>
              <a:rPr sz="1800" dirty="0">
                <a:latin typeface="Arial"/>
                <a:cs typeface="Arial"/>
              </a:rPr>
              <a:t>f</a:t>
            </a:r>
            <a:r>
              <a:rPr sz="1800" spc="-155" dirty="0">
                <a:latin typeface="Arial"/>
                <a:cs typeface="Arial"/>
              </a:rPr>
              <a:t> </a:t>
            </a:r>
            <a:r>
              <a:rPr sz="1400" dirty="0">
                <a:latin typeface="Symbol"/>
                <a:cs typeface="Symbol"/>
              </a:rPr>
              <a:t>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Symbol"/>
                <a:cs typeface="Symbol"/>
              </a:rPr>
              <a:t></a:t>
            </a:r>
            <a:endParaRPr sz="1400" dirty="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62221" y="1790192"/>
            <a:ext cx="57721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10" dirty="0">
                <a:latin typeface="Arial"/>
                <a:cs typeface="Arial"/>
              </a:rPr>
              <a:t>110*20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74839" y="1383030"/>
            <a:ext cx="9144000" cy="1537970"/>
            <a:chOff x="774839" y="1383030"/>
            <a:chExt cx="9144000" cy="1537970"/>
          </a:xfrm>
        </p:grpSpPr>
        <p:sp>
          <p:nvSpPr>
            <p:cNvPr id="16" name="object 16"/>
            <p:cNvSpPr/>
            <p:nvPr/>
          </p:nvSpPr>
          <p:spPr>
            <a:xfrm>
              <a:off x="7434720" y="2044446"/>
              <a:ext cx="792480" cy="10160"/>
            </a:xfrm>
            <a:custGeom>
              <a:avLst/>
              <a:gdLst/>
              <a:ahLst/>
              <a:cxnLst/>
              <a:rect l="l" t="t" r="r" b="b"/>
              <a:pathLst>
                <a:path w="792479" h="10160">
                  <a:moveTo>
                    <a:pt x="792479" y="9906"/>
                  </a:moveTo>
                  <a:lnTo>
                    <a:pt x="792479" y="0"/>
                  </a:lnTo>
                  <a:lnTo>
                    <a:pt x="0" y="0"/>
                  </a:lnTo>
                  <a:lnTo>
                    <a:pt x="0" y="9906"/>
                  </a:lnTo>
                  <a:lnTo>
                    <a:pt x="792479" y="990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3043" y="1402080"/>
              <a:ext cx="1286255" cy="47625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63993" y="1383030"/>
              <a:ext cx="1324610" cy="514350"/>
            </a:xfrm>
            <a:custGeom>
              <a:avLst/>
              <a:gdLst/>
              <a:ahLst/>
              <a:cxnLst/>
              <a:rect l="l" t="t" r="r" b="b"/>
              <a:pathLst>
                <a:path w="1324610" h="514350">
                  <a:moveTo>
                    <a:pt x="1324356" y="514350"/>
                  </a:moveTo>
                  <a:lnTo>
                    <a:pt x="1324356" y="0"/>
                  </a:lnTo>
                  <a:lnTo>
                    <a:pt x="0" y="0"/>
                  </a:lnTo>
                  <a:lnTo>
                    <a:pt x="0" y="514350"/>
                  </a:lnTo>
                  <a:lnTo>
                    <a:pt x="9906" y="514350"/>
                  </a:lnTo>
                  <a:lnTo>
                    <a:pt x="9906" y="19050"/>
                  </a:lnTo>
                  <a:lnTo>
                    <a:pt x="19050" y="9144"/>
                  </a:lnTo>
                  <a:lnTo>
                    <a:pt x="19050" y="19050"/>
                  </a:lnTo>
                  <a:lnTo>
                    <a:pt x="1305306" y="19050"/>
                  </a:lnTo>
                  <a:lnTo>
                    <a:pt x="1305306" y="9144"/>
                  </a:lnTo>
                  <a:lnTo>
                    <a:pt x="1314450" y="19050"/>
                  </a:lnTo>
                  <a:lnTo>
                    <a:pt x="1314450" y="514350"/>
                  </a:lnTo>
                  <a:lnTo>
                    <a:pt x="1324356" y="514350"/>
                  </a:lnTo>
                  <a:close/>
                </a:path>
                <a:path w="1324610" h="514350">
                  <a:moveTo>
                    <a:pt x="19050" y="19050"/>
                  </a:moveTo>
                  <a:lnTo>
                    <a:pt x="19050" y="9144"/>
                  </a:lnTo>
                  <a:lnTo>
                    <a:pt x="9906" y="19050"/>
                  </a:lnTo>
                  <a:lnTo>
                    <a:pt x="19050" y="19050"/>
                  </a:lnTo>
                  <a:close/>
                </a:path>
                <a:path w="1324610" h="514350">
                  <a:moveTo>
                    <a:pt x="19050" y="495300"/>
                  </a:moveTo>
                  <a:lnTo>
                    <a:pt x="19050" y="19050"/>
                  </a:lnTo>
                  <a:lnTo>
                    <a:pt x="9906" y="19050"/>
                  </a:lnTo>
                  <a:lnTo>
                    <a:pt x="9906" y="495300"/>
                  </a:lnTo>
                  <a:lnTo>
                    <a:pt x="19050" y="495300"/>
                  </a:lnTo>
                  <a:close/>
                </a:path>
                <a:path w="1324610" h="514350">
                  <a:moveTo>
                    <a:pt x="1314450" y="495300"/>
                  </a:moveTo>
                  <a:lnTo>
                    <a:pt x="9906" y="495300"/>
                  </a:lnTo>
                  <a:lnTo>
                    <a:pt x="19050" y="504444"/>
                  </a:lnTo>
                  <a:lnTo>
                    <a:pt x="19050" y="514350"/>
                  </a:lnTo>
                  <a:lnTo>
                    <a:pt x="1305306" y="514350"/>
                  </a:lnTo>
                  <a:lnTo>
                    <a:pt x="1305306" y="504444"/>
                  </a:lnTo>
                  <a:lnTo>
                    <a:pt x="1314450" y="495300"/>
                  </a:lnTo>
                  <a:close/>
                </a:path>
                <a:path w="1324610" h="514350">
                  <a:moveTo>
                    <a:pt x="19050" y="514350"/>
                  </a:moveTo>
                  <a:lnTo>
                    <a:pt x="19050" y="504444"/>
                  </a:lnTo>
                  <a:lnTo>
                    <a:pt x="9906" y="495300"/>
                  </a:lnTo>
                  <a:lnTo>
                    <a:pt x="9906" y="514350"/>
                  </a:lnTo>
                  <a:lnTo>
                    <a:pt x="19050" y="514350"/>
                  </a:lnTo>
                  <a:close/>
                </a:path>
                <a:path w="1324610" h="514350">
                  <a:moveTo>
                    <a:pt x="1314450" y="19050"/>
                  </a:moveTo>
                  <a:lnTo>
                    <a:pt x="1305306" y="9144"/>
                  </a:lnTo>
                  <a:lnTo>
                    <a:pt x="1305306" y="19050"/>
                  </a:lnTo>
                  <a:lnTo>
                    <a:pt x="1314450" y="19050"/>
                  </a:lnTo>
                  <a:close/>
                </a:path>
                <a:path w="1324610" h="514350">
                  <a:moveTo>
                    <a:pt x="1314450" y="495300"/>
                  </a:moveTo>
                  <a:lnTo>
                    <a:pt x="1314450" y="19050"/>
                  </a:lnTo>
                  <a:lnTo>
                    <a:pt x="1305306" y="19050"/>
                  </a:lnTo>
                  <a:lnTo>
                    <a:pt x="1305306" y="495300"/>
                  </a:lnTo>
                  <a:lnTo>
                    <a:pt x="1314450" y="495300"/>
                  </a:lnTo>
                  <a:close/>
                </a:path>
                <a:path w="1324610" h="514350">
                  <a:moveTo>
                    <a:pt x="1314450" y="514350"/>
                  </a:moveTo>
                  <a:lnTo>
                    <a:pt x="1314450" y="495300"/>
                  </a:lnTo>
                  <a:lnTo>
                    <a:pt x="1305306" y="504444"/>
                  </a:lnTo>
                  <a:lnTo>
                    <a:pt x="1305306" y="514350"/>
                  </a:lnTo>
                  <a:lnTo>
                    <a:pt x="1314450" y="5143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74839" y="2062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032643" y="1933447"/>
            <a:ext cx="2095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Svařování</a:t>
            </a:r>
            <a:r>
              <a:rPr sz="18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MAG-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135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118495" y="2063495"/>
            <a:ext cx="5553075" cy="676910"/>
            <a:chOff x="4118495" y="2063495"/>
            <a:chExt cx="5553075" cy="676910"/>
          </a:xfrm>
        </p:grpSpPr>
        <p:sp>
          <p:nvSpPr>
            <p:cNvPr id="22" name="object 22"/>
            <p:cNvSpPr/>
            <p:nvPr/>
          </p:nvSpPr>
          <p:spPr>
            <a:xfrm>
              <a:off x="4128273" y="2063495"/>
              <a:ext cx="5538470" cy="672465"/>
            </a:xfrm>
            <a:custGeom>
              <a:avLst/>
              <a:gdLst/>
              <a:ahLst/>
              <a:cxnLst/>
              <a:rect l="l" t="t" r="r" b="b"/>
              <a:pathLst>
                <a:path w="5538470" h="672464">
                  <a:moveTo>
                    <a:pt x="5335369" y="671322"/>
                  </a:moveTo>
                  <a:lnTo>
                    <a:pt x="205097" y="672082"/>
                  </a:lnTo>
                  <a:lnTo>
                    <a:pt x="5328794" y="672083"/>
                  </a:lnTo>
                  <a:lnTo>
                    <a:pt x="5335369" y="671322"/>
                  </a:lnTo>
                  <a:close/>
                </a:path>
                <a:path w="5538470" h="672464">
                  <a:moveTo>
                    <a:pt x="175055" y="668604"/>
                  </a:moveTo>
                  <a:lnTo>
                    <a:pt x="148881" y="663605"/>
                  </a:lnTo>
                  <a:lnTo>
                    <a:pt x="156987" y="666512"/>
                  </a:lnTo>
                  <a:lnTo>
                    <a:pt x="175055" y="668604"/>
                  </a:lnTo>
                  <a:close/>
                </a:path>
                <a:path w="5538470" h="672464">
                  <a:moveTo>
                    <a:pt x="133726" y="658169"/>
                  </a:moveTo>
                  <a:lnTo>
                    <a:pt x="109489" y="648519"/>
                  </a:lnTo>
                  <a:lnTo>
                    <a:pt x="76411" y="627479"/>
                  </a:lnTo>
                  <a:lnTo>
                    <a:pt x="61938" y="614010"/>
                  </a:lnTo>
                  <a:lnTo>
                    <a:pt x="73704" y="625777"/>
                  </a:lnTo>
                  <a:lnTo>
                    <a:pt x="112759" y="650650"/>
                  </a:lnTo>
                  <a:lnTo>
                    <a:pt x="133726" y="658169"/>
                  </a:lnTo>
                  <a:close/>
                </a:path>
                <a:path w="5538470" h="672464">
                  <a:moveTo>
                    <a:pt x="42038" y="594111"/>
                  </a:moveTo>
                  <a:lnTo>
                    <a:pt x="42038" y="593597"/>
                  </a:lnTo>
                  <a:lnTo>
                    <a:pt x="40514" y="592073"/>
                  </a:lnTo>
                  <a:lnTo>
                    <a:pt x="41100" y="593173"/>
                  </a:lnTo>
                  <a:lnTo>
                    <a:pt x="42038" y="594111"/>
                  </a:lnTo>
                  <a:close/>
                </a:path>
                <a:path w="5538470" h="672464">
                  <a:moveTo>
                    <a:pt x="39752" y="591056"/>
                  </a:moveTo>
                  <a:lnTo>
                    <a:pt x="39752" y="590549"/>
                  </a:lnTo>
                  <a:lnTo>
                    <a:pt x="38864" y="589662"/>
                  </a:lnTo>
                  <a:lnTo>
                    <a:pt x="39752" y="591056"/>
                  </a:lnTo>
                  <a:close/>
                </a:path>
                <a:path w="5538470" h="672464">
                  <a:moveTo>
                    <a:pt x="17654" y="556357"/>
                  </a:moveTo>
                  <a:close/>
                </a:path>
                <a:path w="5538470" h="672464">
                  <a:moveTo>
                    <a:pt x="16892" y="555161"/>
                  </a:moveTo>
                  <a:lnTo>
                    <a:pt x="16892" y="554735"/>
                  </a:lnTo>
                  <a:lnTo>
                    <a:pt x="16621" y="554735"/>
                  </a:lnTo>
                  <a:lnTo>
                    <a:pt x="16892" y="555161"/>
                  </a:lnTo>
                  <a:close/>
                </a:path>
                <a:path w="5538470" h="672464">
                  <a:moveTo>
                    <a:pt x="16130" y="553845"/>
                  </a:moveTo>
                  <a:lnTo>
                    <a:pt x="16130" y="553211"/>
                  </a:lnTo>
                  <a:lnTo>
                    <a:pt x="15902" y="553211"/>
                  </a:lnTo>
                  <a:lnTo>
                    <a:pt x="16130" y="553845"/>
                  </a:lnTo>
                  <a:close/>
                </a:path>
                <a:path w="5538470" h="672464">
                  <a:moveTo>
                    <a:pt x="14606" y="549596"/>
                  </a:moveTo>
                  <a:lnTo>
                    <a:pt x="14606" y="549401"/>
                  </a:lnTo>
                  <a:lnTo>
                    <a:pt x="14606" y="549596"/>
                  </a:lnTo>
                  <a:close/>
                </a:path>
                <a:path w="5538470" h="672464">
                  <a:moveTo>
                    <a:pt x="1652" y="513477"/>
                  </a:moveTo>
                  <a:lnTo>
                    <a:pt x="1652" y="512825"/>
                  </a:lnTo>
                  <a:lnTo>
                    <a:pt x="1418" y="512825"/>
                  </a:lnTo>
                  <a:lnTo>
                    <a:pt x="1652" y="513477"/>
                  </a:lnTo>
                  <a:close/>
                </a:path>
                <a:path w="5538470" h="672464">
                  <a:moveTo>
                    <a:pt x="890" y="511353"/>
                  </a:moveTo>
                  <a:lnTo>
                    <a:pt x="890" y="509777"/>
                  </a:lnTo>
                  <a:lnTo>
                    <a:pt x="352" y="509777"/>
                  </a:lnTo>
                  <a:lnTo>
                    <a:pt x="890" y="511353"/>
                  </a:lnTo>
                  <a:close/>
                </a:path>
                <a:path w="5538470" h="672464">
                  <a:moveTo>
                    <a:pt x="128" y="507838"/>
                  </a:moveTo>
                  <a:lnTo>
                    <a:pt x="128" y="506729"/>
                  </a:lnTo>
                  <a:lnTo>
                    <a:pt x="0" y="506729"/>
                  </a:lnTo>
                  <a:lnTo>
                    <a:pt x="128" y="507838"/>
                  </a:lnTo>
                  <a:close/>
                </a:path>
                <a:path w="5538470" h="672464">
                  <a:moveTo>
                    <a:pt x="5538344" y="461772"/>
                  </a:moveTo>
                  <a:lnTo>
                    <a:pt x="5538344" y="0"/>
                  </a:lnTo>
                  <a:lnTo>
                    <a:pt x="5537595" y="468292"/>
                  </a:lnTo>
                  <a:lnTo>
                    <a:pt x="5538344" y="461772"/>
                  </a:lnTo>
                  <a:close/>
                </a:path>
                <a:path w="5538470" h="672464">
                  <a:moveTo>
                    <a:pt x="5534985" y="490999"/>
                  </a:moveTo>
                  <a:lnTo>
                    <a:pt x="5530531" y="516302"/>
                  </a:lnTo>
                  <a:lnTo>
                    <a:pt x="5532814" y="509891"/>
                  </a:lnTo>
                  <a:lnTo>
                    <a:pt x="5534985" y="490999"/>
                  </a:lnTo>
                  <a:close/>
                </a:path>
                <a:path w="5538470" h="672464">
                  <a:moveTo>
                    <a:pt x="5523661" y="535590"/>
                  </a:moveTo>
                  <a:lnTo>
                    <a:pt x="5514333" y="558428"/>
                  </a:lnTo>
                  <a:lnTo>
                    <a:pt x="5517061" y="554118"/>
                  </a:lnTo>
                  <a:lnTo>
                    <a:pt x="5523661" y="535590"/>
                  </a:lnTo>
                  <a:close/>
                </a:path>
                <a:path w="5538470" h="672464">
                  <a:moveTo>
                    <a:pt x="5504107" y="574581"/>
                  </a:moveTo>
                  <a:lnTo>
                    <a:pt x="5489614" y="595910"/>
                  </a:lnTo>
                  <a:lnTo>
                    <a:pt x="5492337" y="593173"/>
                  </a:lnTo>
                  <a:lnTo>
                    <a:pt x="5504107" y="574581"/>
                  </a:lnTo>
                  <a:close/>
                </a:path>
                <a:path w="5538470" h="672464">
                  <a:moveTo>
                    <a:pt x="5480791" y="604777"/>
                  </a:moveTo>
                  <a:lnTo>
                    <a:pt x="5457996" y="626793"/>
                  </a:lnTo>
                  <a:lnTo>
                    <a:pt x="5421442" y="649823"/>
                  </a:lnTo>
                  <a:lnTo>
                    <a:pt x="5380313" y="665001"/>
                  </a:lnTo>
                  <a:lnTo>
                    <a:pt x="5336929" y="671141"/>
                  </a:lnTo>
                  <a:lnTo>
                    <a:pt x="5376871" y="666512"/>
                  </a:lnTo>
                  <a:lnTo>
                    <a:pt x="5420989" y="650650"/>
                  </a:lnTo>
                  <a:lnTo>
                    <a:pt x="5459896" y="625777"/>
                  </a:lnTo>
                  <a:lnTo>
                    <a:pt x="5480791" y="604777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118495" y="2063495"/>
              <a:ext cx="5553075" cy="676910"/>
            </a:xfrm>
            <a:custGeom>
              <a:avLst/>
              <a:gdLst/>
              <a:ahLst/>
              <a:cxnLst/>
              <a:rect l="l" t="t" r="r" b="b"/>
              <a:pathLst>
                <a:path w="5553075" h="676910">
                  <a:moveTo>
                    <a:pt x="5375807" y="672083"/>
                  </a:moveTo>
                  <a:lnTo>
                    <a:pt x="208026" y="672083"/>
                  </a:lnTo>
                  <a:lnTo>
                    <a:pt x="208026" y="671321"/>
                  </a:lnTo>
                  <a:lnTo>
                    <a:pt x="195072" y="670559"/>
                  </a:lnTo>
                  <a:lnTo>
                    <a:pt x="155767" y="663053"/>
                  </a:lnTo>
                  <a:lnTo>
                    <a:pt x="119267" y="648519"/>
                  </a:lnTo>
                  <a:lnTo>
                    <a:pt x="86188" y="627479"/>
                  </a:lnTo>
                  <a:lnTo>
                    <a:pt x="57150" y="600455"/>
                  </a:lnTo>
                  <a:lnTo>
                    <a:pt x="56388" y="600455"/>
                  </a:lnTo>
                  <a:lnTo>
                    <a:pt x="56388" y="598931"/>
                  </a:lnTo>
                  <a:lnTo>
                    <a:pt x="52578" y="595121"/>
                  </a:lnTo>
                  <a:lnTo>
                    <a:pt x="51816" y="595121"/>
                  </a:lnTo>
                  <a:lnTo>
                    <a:pt x="51816" y="593597"/>
                  </a:lnTo>
                  <a:lnTo>
                    <a:pt x="50292" y="592073"/>
                  </a:lnTo>
                  <a:lnTo>
                    <a:pt x="49530" y="592073"/>
                  </a:lnTo>
                  <a:lnTo>
                    <a:pt x="49530" y="590549"/>
                  </a:lnTo>
                  <a:lnTo>
                    <a:pt x="47244" y="588263"/>
                  </a:lnTo>
                  <a:lnTo>
                    <a:pt x="46482" y="588263"/>
                  </a:lnTo>
                  <a:lnTo>
                    <a:pt x="46482" y="586739"/>
                  </a:lnTo>
                  <a:lnTo>
                    <a:pt x="44958" y="585215"/>
                  </a:lnTo>
                  <a:lnTo>
                    <a:pt x="44196" y="585215"/>
                  </a:lnTo>
                  <a:lnTo>
                    <a:pt x="44196" y="583691"/>
                  </a:lnTo>
                  <a:lnTo>
                    <a:pt x="43434" y="582929"/>
                  </a:lnTo>
                  <a:lnTo>
                    <a:pt x="42672" y="582929"/>
                  </a:lnTo>
                  <a:lnTo>
                    <a:pt x="42672" y="581405"/>
                  </a:lnTo>
                  <a:lnTo>
                    <a:pt x="41148" y="579881"/>
                  </a:lnTo>
                  <a:lnTo>
                    <a:pt x="40386" y="579881"/>
                  </a:lnTo>
                  <a:lnTo>
                    <a:pt x="40386" y="578357"/>
                  </a:lnTo>
                  <a:lnTo>
                    <a:pt x="39624" y="578357"/>
                  </a:lnTo>
                  <a:lnTo>
                    <a:pt x="39624" y="576833"/>
                  </a:lnTo>
                  <a:lnTo>
                    <a:pt x="38862" y="576071"/>
                  </a:lnTo>
                  <a:lnTo>
                    <a:pt x="38100" y="576071"/>
                  </a:lnTo>
                  <a:lnTo>
                    <a:pt x="38100" y="574547"/>
                  </a:lnTo>
                  <a:lnTo>
                    <a:pt x="37338" y="573785"/>
                  </a:lnTo>
                  <a:lnTo>
                    <a:pt x="36576" y="573785"/>
                  </a:lnTo>
                  <a:lnTo>
                    <a:pt x="36576" y="572261"/>
                  </a:lnTo>
                  <a:lnTo>
                    <a:pt x="35814" y="571499"/>
                  </a:lnTo>
                  <a:lnTo>
                    <a:pt x="35052" y="571499"/>
                  </a:lnTo>
                  <a:lnTo>
                    <a:pt x="35052" y="569976"/>
                  </a:lnTo>
                  <a:lnTo>
                    <a:pt x="34290" y="569976"/>
                  </a:lnTo>
                  <a:lnTo>
                    <a:pt x="34290" y="568451"/>
                  </a:lnTo>
                  <a:lnTo>
                    <a:pt x="33528" y="568451"/>
                  </a:lnTo>
                  <a:lnTo>
                    <a:pt x="33528" y="566927"/>
                  </a:lnTo>
                  <a:lnTo>
                    <a:pt x="32766" y="566165"/>
                  </a:lnTo>
                  <a:lnTo>
                    <a:pt x="32004" y="566165"/>
                  </a:lnTo>
                  <a:lnTo>
                    <a:pt x="32004" y="564641"/>
                  </a:lnTo>
                  <a:lnTo>
                    <a:pt x="31242" y="564641"/>
                  </a:lnTo>
                  <a:lnTo>
                    <a:pt x="31242" y="563117"/>
                  </a:lnTo>
                  <a:lnTo>
                    <a:pt x="30480" y="562355"/>
                  </a:lnTo>
                  <a:lnTo>
                    <a:pt x="29718" y="562355"/>
                  </a:lnTo>
                  <a:lnTo>
                    <a:pt x="29718" y="560831"/>
                  </a:lnTo>
                  <a:lnTo>
                    <a:pt x="28956" y="560831"/>
                  </a:lnTo>
                  <a:lnTo>
                    <a:pt x="28956" y="559307"/>
                  </a:lnTo>
                  <a:lnTo>
                    <a:pt x="28194" y="559307"/>
                  </a:lnTo>
                  <a:lnTo>
                    <a:pt x="28194" y="557783"/>
                  </a:lnTo>
                  <a:lnTo>
                    <a:pt x="27432" y="557783"/>
                  </a:lnTo>
                  <a:lnTo>
                    <a:pt x="27432" y="556259"/>
                  </a:lnTo>
                  <a:lnTo>
                    <a:pt x="26670" y="556259"/>
                  </a:lnTo>
                  <a:lnTo>
                    <a:pt x="26670" y="554735"/>
                  </a:lnTo>
                  <a:lnTo>
                    <a:pt x="25908" y="554735"/>
                  </a:lnTo>
                  <a:lnTo>
                    <a:pt x="25908" y="553211"/>
                  </a:lnTo>
                  <a:lnTo>
                    <a:pt x="25146" y="553211"/>
                  </a:lnTo>
                  <a:lnTo>
                    <a:pt x="25146" y="551687"/>
                  </a:lnTo>
                  <a:lnTo>
                    <a:pt x="24384" y="551687"/>
                  </a:lnTo>
                  <a:lnTo>
                    <a:pt x="24384" y="549401"/>
                  </a:lnTo>
                  <a:lnTo>
                    <a:pt x="23622" y="549401"/>
                  </a:lnTo>
                  <a:lnTo>
                    <a:pt x="23622" y="547877"/>
                  </a:lnTo>
                  <a:lnTo>
                    <a:pt x="22860" y="547877"/>
                  </a:lnTo>
                  <a:lnTo>
                    <a:pt x="22860" y="546353"/>
                  </a:lnTo>
                  <a:lnTo>
                    <a:pt x="22098" y="546353"/>
                  </a:lnTo>
                  <a:lnTo>
                    <a:pt x="22098" y="544829"/>
                  </a:lnTo>
                  <a:lnTo>
                    <a:pt x="21336" y="544829"/>
                  </a:lnTo>
                  <a:lnTo>
                    <a:pt x="21336" y="542543"/>
                  </a:lnTo>
                  <a:lnTo>
                    <a:pt x="20574" y="542543"/>
                  </a:lnTo>
                  <a:lnTo>
                    <a:pt x="20574" y="541019"/>
                  </a:lnTo>
                  <a:lnTo>
                    <a:pt x="19812" y="541019"/>
                  </a:lnTo>
                  <a:lnTo>
                    <a:pt x="19812" y="538733"/>
                  </a:lnTo>
                  <a:lnTo>
                    <a:pt x="19050" y="538733"/>
                  </a:lnTo>
                  <a:lnTo>
                    <a:pt x="19050" y="537209"/>
                  </a:lnTo>
                  <a:lnTo>
                    <a:pt x="18288" y="537209"/>
                  </a:lnTo>
                  <a:lnTo>
                    <a:pt x="18288" y="534923"/>
                  </a:lnTo>
                  <a:lnTo>
                    <a:pt x="17526" y="534923"/>
                  </a:lnTo>
                  <a:lnTo>
                    <a:pt x="17526" y="532637"/>
                  </a:lnTo>
                  <a:lnTo>
                    <a:pt x="16764" y="532637"/>
                  </a:lnTo>
                  <a:lnTo>
                    <a:pt x="16764" y="530351"/>
                  </a:lnTo>
                  <a:lnTo>
                    <a:pt x="16002" y="530351"/>
                  </a:lnTo>
                  <a:lnTo>
                    <a:pt x="16002" y="528827"/>
                  </a:lnTo>
                  <a:lnTo>
                    <a:pt x="15240" y="528827"/>
                  </a:lnTo>
                  <a:lnTo>
                    <a:pt x="15240" y="526541"/>
                  </a:lnTo>
                  <a:lnTo>
                    <a:pt x="14478" y="526541"/>
                  </a:lnTo>
                  <a:lnTo>
                    <a:pt x="14478" y="524255"/>
                  </a:lnTo>
                  <a:lnTo>
                    <a:pt x="13716" y="524255"/>
                  </a:lnTo>
                  <a:lnTo>
                    <a:pt x="13716" y="521207"/>
                  </a:lnTo>
                  <a:lnTo>
                    <a:pt x="12954" y="521207"/>
                  </a:lnTo>
                  <a:lnTo>
                    <a:pt x="12954" y="518159"/>
                  </a:lnTo>
                  <a:lnTo>
                    <a:pt x="12192" y="518159"/>
                  </a:lnTo>
                  <a:lnTo>
                    <a:pt x="12192" y="515873"/>
                  </a:lnTo>
                  <a:lnTo>
                    <a:pt x="11430" y="515873"/>
                  </a:lnTo>
                  <a:lnTo>
                    <a:pt x="11430" y="512825"/>
                  </a:lnTo>
                  <a:lnTo>
                    <a:pt x="10668" y="512825"/>
                  </a:lnTo>
                  <a:lnTo>
                    <a:pt x="10668" y="509777"/>
                  </a:lnTo>
                  <a:lnTo>
                    <a:pt x="9906" y="509777"/>
                  </a:lnTo>
                  <a:lnTo>
                    <a:pt x="9906" y="506729"/>
                  </a:lnTo>
                  <a:lnTo>
                    <a:pt x="9144" y="506729"/>
                  </a:lnTo>
                  <a:lnTo>
                    <a:pt x="9144" y="502919"/>
                  </a:lnTo>
                  <a:lnTo>
                    <a:pt x="8382" y="502919"/>
                  </a:lnTo>
                  <a:lnTo>
                    <a:pt x="8382" y="498347"/>
                  </a:lnTo>
                  <a:lnTo>
                    <a:pt x="7620" y="498347"/>
                  </a:lnTo>
                  <a:lnTo>
                    <a:pt x="7620" y="493775"/>
                  </a:lnTo>
                  <a:lnTo>
                    <a:pt x="6858" y="493775"/>
                  </a:lnTo>
                  <a:lnTo>
                    <a:pt x="6858" y="488441"/>
                  </a:lnTo>
                  <a:lnTo>
                    <a:pt x="6096" y="488441"/>
                  </a:lnTo>
                  <a:lnTo>
                    <a:pt x="6096" y="482345"/>
                  </a:lnTo>
                  <a:lnTo>
                    <a:pt x="5334" y="482345"/>
                  </a:lnTo>
                  <a:lnTo>
                    <a:pt x="5334" y="470153"/>
                  </a:lnTo>
                  <a:lnTo>
                    <a:pt x="4572" y="470153"/>
                  </a:lnTo>
                  <a:lnTo>
                    <a:pt x="4572" y="0"/>
                  </a:lnTo>
                  <a:lnTo>
                    <a:pt x="0" y="0"/>
                  </a:lnTo>
                  <a:lnTo>
                    <a:pt x="0" y="473202"/>
                  </a:lnTo>
                  <a:lnTo>
                    <a:pt x="13880" y="537892"/>
                  </a:lnTo>
                  <a:lnTo>
                    <a:pt x="46986" y="596151"/>
                  </a:lnTo>
                  <a:lnTo>
                    <a:pt x="78486" y="627888"/>
                  </a:lnTo>
                  <a:lnTo>
                    <a:pt x="115357" y="652152"/>
                  </a:lnTo>
                  <a:lnTo>
                    <a:pt x="180546" y="674031"/>
                  </a:lnTo>
                  <a:lnTo>
                    <a:pt x="214884" y="676656"/>
                  </a:lnTo>
                  <a:lnTo>
                    <a:pt x="5349240" y="676656"/>
                  </a:lnTo>
                  <a:lnTo>
                    <a:pt x="5360670" y="675132"/>
                  </a:lnTo>
                  <a:lnTo>
                    <a:pt x="5375807" y="672083"/>
                  </a:lnTo>
                  <a:close/>
                </a:path>
                <a:path w="5553075" h="676910">
                  <a:moveTo>
                    <a:pt x="5552694" y="472440"/>
                  </a:moveTo>
                  <a:lnTo>
                    <a:pt x="5552694" y="0"/>
                  </a:lnTo>
                  <a:lnTo>
                    <a:pt x="5548122" y="0"/>
                  </a:lnTo>
                  <a:lnTo>
                    <a:pt x="5547360" y="476249"/>
                  </a:lnTo>
                  <a:lnTo>
                    <a:pt x="5539545" y="520639"/>
                  </a:lnTo>
                  <a:lnTo>
                    <a:pt x="5522980" y="561196"/>
                  </a:lnTo>
                  <a:lnTo>
                    <a:pt x="5498709" y="596916"/>
                  </a:lnTo>
                  <a:lnTo>
                    <a:pt x="5467774" y="626793"/>
                  </a:lnTo>
                  <a:lnTo>
                    <a:pt x="5431220" y="649823"/>
                  </a:lnTo>
                  <a:lnTo>
                    <a:pt x="5390091" y="665001"/>
                  </a:lnTo>
                  <a:lnTo>
                    <a:pt x="5345430" y="671321"/>
                  </a:lnTo>
                  <a:lnTo>
                    <a:pt x="208026" y="672083"/>
                  </a:lnTo>
                  <a:lnTo>
                    <a:pt x="5375807" y="672083"/>
                  </a:lnTo>
                  <a:lnTo>
                    <a:pt x="5443564" y="649120"/>
                  </a:lnTo>
                  <a:lnTo>
                    <a:pt x="5478692" y="624313"/>
                  </a:lnTo>
                  <a:lnTo>
                    <a:pt x="5508214" y="593126"/>
                  </a:lnTo>
                  <a:lnTo>
                    <a:pt x="5531085" y="556674"/>
                  </a:lnTo>
                  <a:lnTo>
                    <a:pt x="5546260" y="516073"/>
                  </a:lnTo>
                  <a:lnTo>
                    <a:pt x="5552694" y="4724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123067" y="2063495"/>
              <a:ext cx="5543550" cy="672465"/>
            </a:xfrm>
            <a:custGeom>
              <a:avLst/>
              <a:gdLst/>
              <a:ahLst/>
              <a:cxnLst/>
              <a:rect l="l" t="t" r="r" b="b"/>
              <a:pathLst>
                <a:path w="5543550" h="672464">
                  <a:moveTo>
                    <a:pt x="5543550" y="461772"/>
                  </a:moveTo>
                  <a:lnTo>
                    <a:pt x="5543550" y="0"/>
                  </a:lnTo>
                  <a:lnTo>
                    <a:pt x="0" y="0"/>
                  </a:lnTo>
                  <a:lnTo>
                    <a:pt x="0" y="461772"/>
                  </a:lnTo>
                  <a:lnTo>
                    <a:pt x="5571" y="509891"/>
                  </a:lnTo>
                  <a:lnTo>
                    <a:pt x="21433" y="554118"/>
                  </a:lnTo>
                  <a:lnTo>
                    <a:pt x="46306" y="593173"/>
                  </a:lnTo>
                  <a:lnTo>
                    <a:pt x="78910" y="625777"/>
                  </a:lnTo>
                  <a:lnTo>
                    <a:pt x="117965" y="650650"/>
                  </a:lnTo>
                  <a:lnTo>
                    <a:pt x="162192" y="666512"/>
                  </a:lnTo>
                  <a:lnTo>
                    <a:pt x="210312" y="672084"/>
                  </a:lnTo>
                  <a:lnTo>
                    <a:pt x="5334000" y="672084"/>
                  </a:lnTo>
                  <a:lnTo>
                    <a:pt x="5382077" y="666512"/>
                  </a:lnTo>
                  <a:lnTo>
                    <a:pt x="5426195" y="650650"/>
                  </a:lnTo>
                  <a:lnTo>
                    <a:pt x="5465101" y="625777"/>
                  </a:lnTo>
                  <a:lnTo>
                    <a:pt x="5497543" y="593173"/>
                  </a:lnTo>
                  <a:lnTo>
                    <a:pt x="5522267" y="554118"/>
                  </a:lnTo>
                  <a:lnTo>
                    <a:pt x="5538020" y="509891"/>
                  </a:lnTo>
                  <a:lnTo>
                    <a:pt x="5543550" y="461772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118495" y="2063495"/>
              <a:ext cx="5553075" cy="676910"/>
            </a:xfrm>
            <a:custGeom>
              <a:avLst/>
              <a:gdLst/>
              <a:ahLst/>
              <a:cxnLst/>
              <a:rect l="l" t="t" r="r" b="b"/>
              <a:pathLst>
                <a:path w="5553075" h="676910">
                  <a:moveTo>
                    <a:pt x="5552694" y="472440"/>
                  </a:moveTo>
                  <a:lnTo>
                    <a:pt x="5552694" y="0"/>
                  </a:lnTo>
                  <a:lnTo>
                    <a:pt x="5543550" y="0"/>
                  </a:lnTo>
                  <a:lnTo>
                    <a:pt x="5543550" y="472440"/>
                  </a:lnTo>
                  <a:lnTo>
                    <a:pt x="5542788" y="483108"/>
                  </a:lnTo>
                  <a:lnTo>
                    <a:pt x="5531253" y="531637"/>
                  </a:lnTo>
                  <a:lnTo>
                    <a:pt x="5509762" y="574666"/>
                  </a:lnTo>
                  <a:lnTo>
                    <a:pt x="5479527" y="610943"/>
                  </a:lnTo>
                  <a:lnTo>
                    <a:pt x="5441760" y="639216"/>
                  </a:lnTo>
                  <a:lnTo>
                    <a:pt x="5397673" y="658235"/>
                  </a:lnTo>
                  <a:lnTo>
                    <a:pt x="5348478" y="666750"/>
                  </a:lnTo>
                  <a:lnTo>
                    <a:pt x="214884" y="666750"/>
                  </a:lnTo>
                  <a:lnTo>
                    <a:pt x="166002" y="661195"/>
                  </a:lnTo>
                  <a:lnTo>
                    <a:pt x="120870" y="644344"/>
                  </a:lnTo>
                  <a:lnTo>
                    <a:pt x="81205" y="617648"/>
                  </a:lnTo>
                  <a:lnTo>
                    <a:pt x="48725" y="582560"/>
                  </a:lnTo>
                  <a:lnTo>
                    <a:pt x="25148" y="540531"/>
                  </a:lnTo>
                  <a:lnTo>
                    <a:pt x="12192" y="493014"/>
                  </a:lnTo>
                  <a:lnTo>
                    <a:pt x="9144" y="0"/>
                  </a:lnTo>
                  <a:lnTo>
                    <a:pt x="0" y="0"/>
                  </a:lnTo>
                  <a:lnTo>
                    <a:pt x="0" y="473202"/>
                  </a:lnTo>
                  <a:lnTo>
                    <a:pt x="13880" y="537892"/>
                  </a:lnTo>
                  <a:lnTo>
                    <a:pt x="46986" y="596151"/>
                  </a:lnTo>
                  <a:lnTo>
                    <a:pt x="78486" y="627888"/>
                  </a:lnTo>
                  <a:lnTo>
                    <a:pt x="115357" y="652152"/>
                  </a:lnTo>
                  <a:lnTo>
                    <a:pt x="180546" y="674031"/>
                  </a:lnTo>
                  <a:lnTo>
                    <a:pt x="214884" y="676656"/>
                  </a:lnTo>
                  <a:lnTo>
                    <a:pt x="5349240" y="676656"/>
                  </a:lnTo>
                  <a:lnTo>
                    <a:pt x="5403875" y="666432"/>
                  </a:lnTo>
                  <a:lnTo>
                    <a:pt x="5443564" y="649120"/>
                  </a:lnTo>
                  <a:lnTo>
                    <a:pt x="5478692" y="624313"/>
                  </a:lnTo>
                  <a:lnTo>
                    <a:pt x="5508214" y="593126"/>
                  </a:lnTo>
                  <a:lnTo>
                    <a:pt x="5531085" y="556674"/>
                  </a:lnTo>
                  <a:lnTo>
                    <a:pt x="5546260" y="516073"/>
                  </a:lnTo>
                  <a:lnTo>
                    <a:pt x="5552694" y="4724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425573" y="2128520"/>
            <a:ext cx="862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1000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*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v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578479" y="1933447"/>
            <a:ext cx="159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=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865753" y="1935733"/>
            <a:ext cx="54864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10" dirty="0">
                <a:latin typeface="Arial"/>
                <a:cs typeface="Arial"/>
              </a:rPr>
              <a:t>1</a:t>
            </a:r>
            <a:r>
              <a:rPr sz="1400" spc="-10" dirty="0">
                <a:latin typeface="Symbol"/>
                <a:cs typeface="Symbol"/>
              </a:rPr>
              <a:t></a:t>
            </a:r>
            <a:r>
              <a:rPr sz="1400" spc="-10" dirty="0">
                <a:latin typeface="Arial"/>
                <a:cs typeface="Arial"/>
              </a:rPr>
              <a:t>0,7</a:t>
            </a:r>
            <a:r>
              <a:rPr sz="1400" spc="-10" dirty="0">
                <a:latin typeface="Symbol"/>
                <a:cs typeface="Symbol"/>
              </a:rPr>
              <a:t>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513453" y="2110232"/>
            <a:ext cx="68580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dirty="0">
                <a:latin typeface="Arial"/>
                <a:cs typeface="Arial"/>
              </a:rPr>
              <a:t>1000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*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279771" y="1860296"/>
            <a:ext cx="137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baseline="-18518" dirty="0">
                <a:latin typeface="Arial"/>
                <a:cs typeface="Arial"/>
              </a:rPr>
              <a:t>=</a:t>
            </a:r>
            <a:r>
              <a:rPr sz="2700" spc="202" baseline="-18518" dirty="0">
                <a:latin typeface="Arial"/>
                <a:cs typeface="Arial"/>
              </a:rPr>
              <a:t> </a:t>
            </a:r>
            <a:r>
              <a:rPr sz="2100" baseline="-7936" dirty="0">
                <a:latin typeface="Arial"/>
                <a:cs typeface="Arial"/>
              </a:rPr>
              <a:t>0,77</a:t>
            </a:r>
            <a:r>
              <a:rPr sz="2100" spc="405" baseline="-7936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[</a:t>
            </a:r>
            <a:r>
              <a:rPr sz="1400" spc="-10" dirty="0">
                <a:latin typeface="Arial"/>
                <a:cs typeface="Arial"/>
              </a:rPr>
              <a:t>kJ/mm</a:t>
            </a:r>
            <a:r>
              <a:rPr sz="1800" spc="-10" dirty="0">
                <a:latin typeface="Arial"/>
                <a:cs typeface="Arial"/>
              </a:rPr>
              <a:t>]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774839" y="2919983"/>
            <a:ext cx="9144000" cy="858519"/>
          </a:xfrm>
          <a:custGeom>
            <a:avLst/>
            <a:gdLst/>
            <a:ahLst/>
            <a:cxnLst/>
            <a:rect l="l" t="t" r="r" b="b"/>
            <a:pathLst>
              <a:path w="9144000" h="858520">
                <a:moveTo>
                  <a:pt x="9144000" y="858012"/>
                </a:moveTo>
                <a:lnTo>
                  <a:pt x="9144000" y="0"/>
                </a:lnTo>
                <a:lnTo>
                  <a:pt x="0" y="0"/>
                </a:lnTo>
                <a:lnTo>
                  <a:pt x="0" y="858012"/>
                </a:lnTo>
                <a:lnTo>
                  <a:pt x="9144000" y="858012"/>
                </a:lnTo>
                <a:close/>
              </a:path>
            </a:pathLst>
          </a:custGeom>
          <a:solidFill>
            <a:srgbClr val="254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104271" y="2294636"/>
            <a:ext cx="1712595" cy="1091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35" dirty="0">
                <a:solidFill>
                  <a:srgbClr val="FFFFFF"/>
                </a:solidFill>
                <a:latin typeface="Symbol"/>
                <a:cs typeface="Symbol"/>
              </a:rPr>
              <a:t></a:t>
            </a:r>
            <a:r>
              <a:rPr sz="1400" spc="-35" dirty="0">
                <a:solidFill>
                  <a:srgbClr val="FFFFFF"/>
                </a:solidFill>
                <a:latin typeface="Arial"/>
                <a:cs typeface="Arial"/>
              </a:rPr>
              <a:t>……</a:t>
            </a: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prům.</a:t>
            </a:r>
            <a:r>
              <a:rPr sz="14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drátu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Symbol"/>
                <a:cs typeface="Symbol"/>
              </a:rPr>
              <a:t>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……</a:t>
            </a:r>
            <a:r>
              <a:rPr sz="14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souč.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účinnosti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…….svař.proud</a:t>
            </a:r>
            <a:endParaRPr sz="1400">
              <a:latin typeface="Arial"/>
              <a:cs typeface="Arial"/>
            </a:endParaRPr>
          </a:p>
          <a:p>
            <a:pPr marL="12700" marR="151130">
              <a:lnSpc>
                <a:spcPts val="1680"/>
              </a:lnSpc>
              <a:spcBef>
                <a:spcPts val="50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4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……svař.napětí</a:t>
            </a:r>
            <a:r>
              <a:rPr sz="14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……svař.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rychlost</a:t>
            </a:r>
            <a:endParaRPr sz="14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887549" y="2294636"/>
            <a:ext cx="854710" cy="1091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95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0,8</a:t>
            </a:r>
            <a:r>
              <a:rPr sz="14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Arial"/>
                <a:cs typeface="Arial"/>
              </a:rPr>
              <a:t>[mm]</a:t>
            </a:r>
            <a:endParaRPr sz="1400">
              <a:latin typeface="Arial"/>
              <a:cs typeface="Arial"/>
            </a:endParaRPr>
          </a:p>
          <a:p>
            <a:pPr marL="60960">
              <a:lnSpc>
                <a:spcPts val="1675"/>
              </a:lnSpc>
            </a:pP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0,7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75"/>
              </a:lnSpc>
            </a:pPr>
            <a:r>
              <a:rPr sz="1400" spc="-35" dirty="0">
                <a:solidFill>
                  <a:srgbClr val="FFFFFF"/>
                </a:solidFill>
                <a:latin typeface="Arial"/>
                <a:cs typeface="Arial"/>
              </a:rPr>
              <a:t>110</a:t>
            </a: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[A]</a:t>
            </a:r>
            <a:endParaRPr sz="1400">
              <a:latin typeface="Arial"/>
              <a:cs typeface="Arial"/>
            </a:endParaRPr>
          </a:p>
          <a:p>
            <a:pPr marL="33020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20</a:t>
            </a:r>
            <a:r>
              <a:rPr sz="1400" spc="3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[V]</a:t>
            </a:r>
            <a:endParaRPr sz="1400">
              <a:latin typeface="Arial"/>
              <a:cs typeface="Arial"/>
            </a:endParaRPr>
          </a:p>
          <a:p>
            <a:pPr marL="61594">
              <a:lnSpc>
                <a:spcPct val="100000"/>
              </a:lnSpc>
              <a:tabLst>
                <a:tab pos="307340" algn="l"/>
              </a:tabLst>
            </a:pP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[mm/s]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04289" y="3360667"/>
            <a:ext cx="1983739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f….…</a:t>
            </a:r>
            <a:r>
              <a:rPr sz="14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koef.</a:t>
            </a: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spoje=</a:t>
            </a:r>
            <a:r>
              <a:rPr sz="14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návar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190123" y="2981705"/>
            <a:ext cx="3754754" cy="796290"/>
            <a:chOff x="4190123" y="2981705"/>
            <a:chExt cx="3754754" cy="796290"/>
          </a:xfrm>
        </p:grpSpPr>
        <p:sp>
          <p:nvSpPr>
            <p:cNvPr id="36" name="object 36"/>
            <p:cNvSpPr/>
            <p:nvPr/>
          </p:nvSpPr>
          <p:spPr>
            <a:xfrm>
              <a:off x="4194695" y="3025708"/>
              <a:ext cx="3745229" cy="752475"/>
            </a:xfrm>
            <a:custGeom>
              <a:avLst/>
              <a:gdLst/>
              <a:ahLst/>
              <a:cxnLst/>
              <a:rect l="l" t="t" r="r" b="b"/>
              <a:pathLst>
                <a:path w="3745229" h="752475">
                  <a:moveTo>
                    <a:pt x="0" y="752287"/>
                  </a:moveTo>
                  <a:lnTo>
                    <a:pt x="0" y="164783"/>
                  </a:lnTo>
                  <a:lnTo>
                    <a:pt x="0" y="752287"/>
                  </a:lnTo>
                  <a:close/>
                </a:path>
                <a:path w="3745229" h="752475">
                  <a:moveTo>
                    <a:pt x="8018" y="110619"/>
                  </a:moveTo>
                  <a:lnTo>
                    <a:pt x="5393" y="117963"/>
                  </a:lnTo>
                  <a:lnTo>
                    <a:pt x="4395" y="126632"/>
                  </a:lnTo>
                  <a:lnTo>
                    <a:pt x="8018" y="110619"/>
                  </a:lnTo>
                  <a:close/>
                </a:path>
                <a:path w="3745229" h="752475">
                  <a:moveTo>
                    <a:pt x="25234" y="67939"/>
                  </a:moveTo>
                  <a:lnTo>
                    <a:pt x="20758" y="74980"/>
                  </a:lnTo>
                  <a:lnTo>
                    <a:pt x="17919" y="82921"/>
                  </a:lnTo>
                  <a:lnTo>
                    <a:pt x="25234" y="67939"/>
                  </a:lnTo>
                  <a:close/>
                </a:path>
                <a:path w="3745229" h="752475">
                  <a:moveTo>
                    <a:pt x="51107" y="30821"/>
                  </a:moveTo>
                  <a:lnTo>
                    <a:pt x="44866" y="37062"/>
                  </a:lnTo>
                  <a:lnTo>
                    <a:pt x="40529" y="43884"/>
                  </a:lnTo>
                  <a:lnTo>
                    <a:pt x="51107" y="30821"/>
                  </a:lnTo>
                  <a:close/>
                </a:path>
                <a:path w="3745229" h="752475">
                  <a:moveTo>
                    <a:pt x="85042" y="0"/>
                  </a:moveTo>
                  <a:lnTo>
                    <a:pt x="76493" y="5435"/>
                  </a:lnTo>
                  <a:lnTo>
                    <a:pt x="71051" y="10877"/>
                  </a:lnTo>
                  <a:lnTo>
                    <a:pt x="85042" y="0"/>
                  </a:lnTo>
                  <a:close/>
                </a:path>
                <a:path w="3745229" h="752475">
                  <a:moveTo>
                    <a:pt x="3669541" y="6240"/>
                  </a:moveTo>
                  <a:lnTo>
                    <a:pt x="3668736" y="5435"/>
                  </a:lnTo>
                  <a:lnTo>
                    <a:pt x="3668011" y="4974"/>
                  </a:lnTo>
                  <a:lnTo>
                    <a:pt x="3669541" y="6240"/>
                  </a:lnTo>
                  <a:close/>
                </a:path>
                <a:path w="3745229" h="752475">
                  <a:moveTo>
                    <a:pt x="3699307" y="36007"/>
                  </a:moveTo>
                  <a:lnTo>
                    <a:pt x="3698748" y="35447"/>
                  </a:lnTo>
                  <a:lnTo>
                    <a:pt x="3698748" y="36007"/>
                  </a:lnTo>
                  <a:lnTo>
                    <a:pt x="3699307" y="36007"/>
                  </a:lnTo>
                  <a:close/>
                </a:path>
                <a:path w="3745229" h="752475">
                  <a:moveTo>
                    <a:pt x="3702114" y="39817"/>
                  </a:moveTo>
                  <a:lnTo>
                    <a:pt x="3701796" y="39316"/>
                  </a:lnTo>
                  <a:lnTo>
                    <a:pt x="3701796" y="39817"/>
                  </a:lnTo>
                  <a:lnTo>
                    <a:pt x="3702114" y="39817"/>
                  </a:lnTo>
                  <a:close/>
                </a:path>
                <a:path w="3745229" h="752475">
                  <a:moveTo>
                    <a:pt x="3722463" y="71821"/>
                  </a:moveTo>
                  <a:lnTo>
                    <a:pt x="3722370" y="71674"/>
                  </a:lnTo>
                  <a:lnTo>
                    <a:pt x="3722370" y="71821"/>
                  </a:lnTo>
                  <a:close/>
                </a:path>
                <a:path w="3745229" h="752475">
                  <a:moveTo>
                    <a:pt x="3723432" y="73345"/>
                  </a:moveTo>
                  <a:lnTo>
                    <a:pt x="3723132" y="72873"/>
                  </a:lnTo>
                  <a:lnTo>
                    <a:pt x="3723132" y="73345"/>
                  </a:lnTo>
                  <a:lnTo>
                    <a:pt x="3723432" y="73345"/>
                  </a:lnTo>
                  <a:close/>
                </a:path>
                <a:path w="3745229" h="752475">
                  <a:moveTo>
                    <a:pt x="3724400" y="74869"/>
                  </a:moveTo>
                  <a:lnTo>
                    <a:pt x="3723881" y="74051"/>
                  </a:lnTo>
                  <a:lnTo>
                    <a:pt x="3723881" y="74869"/>
                  </a:lnTo>
                  <a:lnTo>
                    <a:pt x="3724400" y="74869"/>
                  </a:lnTo>
                  <a:close/>
                </a:path>
                <a:path w="3745229" h="752475">
                  <a:moveTo>
                    <a:pt x="3724976" y="76393"/>
                  </a:moveTo>
                  <a:lnTo>
                    <a:pt x="3724643" y="75460"/>
                  </a:lnTo>
                  <a:lnTo>
                    <a:pt x="3724643" y="76393"/>
                  </a:lnTo>
                  <a:lnTo>
                    <a:pt x="3724976" y="76393"/>
                  </a:lnTo>
                  <a:close/>
                </a:path>
                <a:path w="3745229" h="752475">
                  <a:moveTo>
                    <a:pt x="3725521" y="77917"/>
                  </a:moveTo>
                  <a:lnTo>
                    <a:pt x="3725405" y="77592"/>
                  </a:lnTo>
                  <a:lnTo>
                    <a:pt x="3725405" y="77917"/>
                  </a:lnTo>
                  <a:close/>
                </a:path>
                <a:path w="3745229" h="752475">
                  <a:moveTo>
                    <a:pt x="3726338" y="80203"/>
                  </a:moveTo>
                  <a:lnTo>
                    <a:pt x="3726167" y="79724"/>
                  </a:lnTo>
                  <a:lnTo>
                    <a:pt x="3726167" y="80203"/>
                  </a:lnTo>
                  <a:lnTo>
                    <a:pt x="3726338" y="80203"/>
                  </a:lnTo>
                  <a:close/>
                </a:path>
                <a:path w="3745229" h="752475">
                  <a:moveTo>
                    <a:pt x="3738595" y="114493"/>
                  </a:moveTo>
                  <a:lnTo>
                    <a:pt x="3738372" y="113867"/>
                  </a:lnTo>
                  <a:lnTo>
                    <a:pt x="3738372" y="114493"/>
                  </a:lnTo>
                  <a:lnTo>
                    <a:pt x="3738595" y="114493"/>
                  </a:lnTo>
                  <a:close/>
                </a:path>
                <a:path w="3745229" h="752475">
                  <a:moveTo>
                    <a:pt x="3739685" y="117541"/>
                  </a:moveTo>
                  <a:lnTo>
                    <a:pt x="3739134" y="115999"/>
                  </a:lnTo>
                  <a:lnTo>
                    <a:pt x="3739134" y="117541"/>
                  </a:lnTo>
                  <a:lnTo>
                    <a:pt x="3739685" y="117541"/>
                  </a:lnTo>
                  <a:close/>
                </a:path>
                <a:path w="3745229" h="752475">
                  <a:moveTo>
                    <a:pt x="3740226" y="121351"/>
                  </a:moveTo>
                  <a:lnTo>
                    <a:pt x="3739896" y="118485"/>
                  </a:lnTo>
                  <a:lnTo>
                    <a:pt x="3739896" y="121351"/>
                  </a:lnTo>
                  <a:lnTo>
                    <a:pt x="3740226" y="121351"/>
                  </a:lnTo>
                  <a:close/>
                </a:path>
                <a:path w="3745229" h="752475">
                  <a:moveTo>
                    <a:pt x="3744791" y="160975"/>
                  </a:moveTo>
                  <a:lnTo>
                    <a:pt x="3744455" y="158061"/>
                  </a:lnTo>
                  <a:lnTo>
                    <a:pt x="3744455" y="160975"/>
                  </a:lnTo>
                  <a:lnTo>
                    <a:pt x="3744791" y="160975"/>
                  </a:lnTo>
                  <a:close/>
                </a:path>
                <a:path w="3745229" h="752475">
                  <a:moveTo>
                    <a:pt x="3745229" y="752287"/>
                  </a:moveTo>
                  <a:lnTo>
                    <a:pt x="3745217" y="164676"/>
                  </a:lnTo>
                  <a:lnTo>
                    <a:pt x="3745217" y="752287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190123" y="2981705"/>
              <a:ext cx="3754754" cy="796290"/>
            </a:xfrm>
            <a:custGeom>
              <a:avLst/>
              <a:gdLst/>
              <a:ahLst/>
              <a:cxnLst/>
              <a:rect l="l" t="t" r="r" b="b"/>
              <a:pathLst>
                <a:path w="3754754" h="796289">
                  <a:moveTo>
                    <a:pt x="3582844" y="4571"/>
                  </a:moveTo>
                  <a:lnTo>
                    <a:pt x="3556254" y="0"/>
                  </a:lnTo>
                  <a:lnTo>
                    <a:pt x="208788" y="0"/>
                  </a:lnTo>
                  <a:lnTo>
                    <a:pt x="159105" y="5504"/>
                  </a:lnTo>
                  <a:lnTo>
                    <a:pt x="113159" y="22701"/>
                  </a:lnTo>
                  <a:lnTo>
                    <a:pt x="72728" y="50011"/>
                  </a:lnTo>
                  <a:lnTo>
                    <a:pt x="39587" y="85849"/>
                  </a:lnTo>
                  <a:lnTo>
                    <a:pt x="15514" y="128634"/>
                  </a:lnTo>
                  <a:lnTo>
                    <a:pt x="2285" y="176783"/>
                  </a:lnTo>
                  <a:lnTo>
                    <a:pt x="0" y="198119"/>
                  </a:lnTo>
                  <a:lnTo>
                    <a:pt x="0" y="796289"/>
                  </a:lnTo>
                  <a:lnTo>
                    <a:pt x="4572" y="796289"/>
                  </a:lnTo>
                  <a:lnTo>
                    <a:pt x="4572" y="196595"/>
                  </a:lnTo>
                  <a:lnTo>
                    <a:pt x="5334" y="186689"/>
                  </a:lnTo>
                  <a:lnTo>
                    <a:pt x="15720" y="140792"/>
                  </a:lnTo>
                  <a:lnTo>
                    <a:pt x="36161" y="98926"/>
                  </a:lnTo>
                  <a:lnTo>
                    <a:pt x="65382" y="62842"/>
                  </a:lnTo>
                  <a:lnTo>
                    <a:pt x="102108" y="34289"/>
                  </a:lnTo>
                  <a:lnTo>
                    <a:pt x="102870" y="33527"/>
                  </a:lnTo>
                  <a:lnTo>
                    <a:pt x="105918" y="32003"/>
                  </a:lnTo>
                  <a:lnTo>
                    <a:pt x="106680" y="31241"/>
                  </a:lnTo>
                  <a:lnTo>
                    <a:pt x="114300" y="27431"/>
                  </a:lnTo>
                  <a:lnTo>
                    <a:pt x="115062" y="26669"/>
                  </a:lnTo>
                  <a:lnTo>
                    <a:pt x="121158" y="23621"/>
                  </a:lnTo>
                  <a:lnTo>
                    <a:pt x="123444" y="22859"/>
                  </a:lnTo>
                  <a:lnTo>
                    <a:pt x="128016" y="20573"/>
                  </a:lnTo>
                  <a:lnTo>
                    <a:pt x="130302" y="19811"/>
                  </a:lnTo>
                  <a:lnTo>
                    <a:pt x="131826" y="19049"/>
                  </a:lnTo>
                  <a:lnTo>
                    <a:pt x="134112" y="18287"/>
                  </a:lnTo>
                  <a:lnTo>
                    <a:pt x="135636" y="17525"/>
                  </a:lnTo>
                  <a:lnTo>
                    <a:pt x="151638" y="12191"/>
                  </a:lnTo>
                  <a:lnTo>
                    <a:pt x="154686" y="11429"/>
                  </a:lnTo>
                  <a:lnTo>
                    <a:pt x="156972" y="10667"/>
                  </a:lnTo>
                  <a:lnTo>
                    <a:pt x="160782" y="9905"/>
                  </a:lnTo>
                  <a:lnTo>
                    <a:pt x="166878" y="8381"/>
                  </a:lnTo>
                  <a:lnTo>
                    <a:pt x="171450" y="7619"/>
                  </a:lnTo>
                  <a:lnTo>
                    <a:pt x="175260" y="6857"/>
                  </a:lnTo>
                  <a:lnTo>
                    <a:pt x="180594" y="6095"/>
                  </a:lnTo>
                  <a:lnTo>
                    <a:pt x="186690" y="5333"/>
                  </a:lnTo>
                  <a:lnTo>
                    <a:pt x="195834" y="4571"/>
                  </a:lnTo>
                  <a:lnTo>
                    <a:pt x="3582844" y="4571"/>
                  </a:lnTo>
                  <a:close/>
                </a:path>
                <a:path w="3754754" h="796289">
                  <a:moveTo>
                    <a:pt x="3754374" y="796289"/>
                  </a:moveTo>
                  <a:lnTo>
                    <a:pt x="3754374" y="208025"/>
                  </a:lnTo>
                  <a:lnTo>
                    <a:pt x="3752850" y="186689"/>
                  </a:lnTo>
                  <a:lnTo>
                    <a:pt x="3741978" y="137884"/>
                  </a:lnTo>
                  <a:lnTo>
                    <a:pt x="3720194" y="94174"/>
                  </a:lnTo>
                  <a:lnTo>
                    <a:pt x="3689113" y="57045"/>
                  </a:lnTo>
                  <a:lnTo>
                    <a:pt x="3650352" y="27982"/>
                  </a:lnTo>
                  <a:lnTo>
                    <a:pt x="3605527" y="8471"/>
                  </a:lnTo>
                  <a:lnTo>
                    <a:pt x="3557765" y="4571"/>
                  </a:lnTo>
                  <a:lnTo>
                    <a:pt x="3567684" y="5333"/>
                  </a:lnTo>
                  <a:lnTo>
                    <a:pt x="3573780" y="6095"/>
                  </a:lnTo>
                  <a:lnTo>
                    <a:pt x="3582924" y="7619"/>
                  </a:lnTo>
                  <a:lnTo>
                    <a:pt x="3590544" y="9143"/>
                  </a:lnTo>
                  <a:lnTo>
                    <a:pt x="3599675" y="11429"/>
                  </a:lnTo>
                  <a:lnTo>
                    <a:pt x="3601974" y="12191"/>
                  </a:lnTo>
                  <a:lnTo>
                    <a:pt x="3605022" y="12953"/>
                  </a:lnTo>
                  <a:lnTo>
                    <a:pt x="3616439" y="16763"/>
                  </a:lnTo>
                  <a:lnTo>
                    <a:pt x="3617963" y="17525"/>
                  </a:lnTo>
                  <a:lnTo>
                    <a:pt x="3634265" y="24481"/>
                  </a:lnTo>
                  <a:lnTo>
                    <a:pt x="3650559" y="33270"/>
                  </a:lnTo>
                  <a:lnTo>
                    <a:pt x="3665988" y="43522"/>
                  </a:lnTo>
                  <a:lnTo>
                    <a:pt x="3679698" y="54863"/>
                  </a:lnTo>
                  <a:lnTo>
                    <a:pt x="3681222" y="55625"/>
                  </a:lnTo>
                  <a:lnTo>
                    <a:pt x="3698748" y="73151"/>
                  </a:lnTo>
                  <a:lnTo>
                    <a:pt x="3698748" y="74675"/>
                  </a:lnTo>
                  <a:lnTo>
                    <a:pt x="3699497" y="74675"/>
                  </a:lnTo>
                  <a:lnTo>
                    <a:pt x="3703320" y="78485"/>
                  </a:lnTo>
                  <a:lnTo>
                    <a:pt x="3703320" y="80009"/>
                  </a:lnTo>
                  <a:lnTo>
                    <a:pt x="3704082" y="80009"/>
                  </a:lnTo>
                  <a:lnTo>
                    <a:pt x="3706368" y="82295"/>
                  </a:lnTo>
                  <a:lnTo>
                    <a:pt x="3706368" y="83819"/>
                  </a:lnTo>
                  <a:lnTo>
                    <a:pt x="3707130" y="83819"/>
                  </a:lnTo>
                  <a:lnTo>
                    <a:pt x="3708654" y="85343"/>
                  </a:lnTo>
                  <a:lnTo>
                    <a:pt x="3708654" y="86867"/>
                  </a:lnTo>
                  <a:lnTo>
                    <a:pt x="3709403" y="86867"/>
                  </a:lnTo>
                  <a:lnTo>
                    <a:pt x="3710927" y="88391"/>
                  </a:lnTo>
                  <a:lnTo>
                    <a:pt x="3710927" y="89915"/>
                  </a:lnTo>
                  <a:lnTo>
                    <a:pt x="3711689" y="89915"/>
                  </a:lnTo>
                  <a:lnTo>
                    <a:pt x="3712451" y="90677"/>
                  </a:lnTo>
                  <a:lnTo>
                    <a:pt x="3712451" y="92201"/>
                  </a:lnTo>
                  <a:lnTo>
                    <a:pt x="3713213" y="92201"/>
                  </a:lnTo>
                  <a:lnTo>
                    <a:pt x="3714750" y="93725"/>
                  </a:lnTo>
                  <a:lnTo>
                    <a:pt x="3714750" y="95249"/>
                  </a:lnTo>
                  <a:lnTo>
                    <a:pt x="3715499" y="95249"/>
                  </a:lnTo>
                  <a:lnTo>
                    <a:pt x="3715499" y="96773"/>
                  </a:lnTo>
                  <a:lnTo>
                    <a:pt x="3716274" y="96773"/>
                  </a:lnTo>
                  <a:lnTo>
                    <a:pt x="3717023" y="97535"/>
                  </a:lnTo>
                  <a:lnTo>
                    <a:pt x="3717023" y="99059"/>
                  </a:lnTo>
                  <a:lnTo>
                    <a:pt x="3717798" y="99059"/>
                  </a:lnTo>
                  <a:lnTo>
                    <a:pt x="3718547" y="99821"/>
                  </a:lnTo>
                  <a:lnTo>
                    <a:pt x="3718547" y="101345"/>
                  </a:lnTo>
                  <a:lnTo>
                    <a:pt x="3719322" y="101345"/>
                  </a:lnTo>
                  <a:lnTo>
                    <a:pt x="3720084" y="102107"/>
                  </a:lnTo>
                  <a:lnTo>
                    <a:pt x="3720084" y="103631"/>
                  </a:lnTo>
                  <a:lnTo>
                    <a:pt x="3720846" y="103631"/>
                  </a:lnTo>
                  <a:lnTo>
                    <a:pt x="3720846" y="105155"/>
                  </a:lnTo>
                  <a:lnTo>
                    <a:pt x="3721608" y="105155"/>
                  </a:lnTo>
                  <a:lnTo>
                    <a:pt x="3722370" y="105917"/>
                  </a:lnTo>
                  <a:lnTo>
                    <a:pt x="3722370" y="107441"/>
                  </a:lnTo>
                  <a:lnTo>
                    <a:pt x="3723132" y="107441"/>
                  </a:lnTo>
                  <a:lnTo>
                    <a:pt x="3723132" y="108965"/>
                  </a:lnTo>
                  <a:lnTo>
                    <a:pt x="3723894" y="108965"/>
                  </a:lnTo>
                  <a:lnTo>
                    <a:pt x="3723894" y="110489"/>
                  </a:lnTo>
                  <a:lnTo>
                    <a:pt x="3724656" y="110489"/>
                  </a:lnTo>
                  <a:lnTo>
                    <a:pt x="3725418" y="111251"/>
                  </a:lnTo>
                  <a:lnTo>
                    <a:pt x="3725418" y="112775"/>
                  </a:lnTo>
                  <a:lnTo>
                    <a:pt x="3726180" y="112775"/>
                  </a:lnTo>
                  <a:lnTo>
                    <a:pt x="3726180" y="114299"/>
                  </a:lnTo>
                  <a:lnTo>
                    <a:pt x="3726942" y="114299"/>
                  </a:lnTo>
                  <a:lnTo>
                    <a:pt x="3726942" y="115823"/>
                  </a:lnTo>
                  <a:lnTo>
                    <a:pt x="3727704" y="115823"/>
                  </a:lnTo>
                  <a:lnTo>
                    <a:pt x="3727704" y="117347"/>
                  </a:lnTo>
                  <a:lnTo>
                    <a:pt x="3728453" y="117347"/>
                  </a:lnTo>
                  <a:lnTo>
                    <a:pt x="3728453" y="118871"/>
                  </a:lnTo>
                  <a:lnTo>
                    <a:pt x="3729215" y="118871"/>
                  </a:lnTo>
                  <a:lnTo>
                    <a:pt x="3729215" y="120395"/>
                  </a:lnTo>
                  <a:lnTo>
                    <a:pt x="3729977" y="120395"/>
                  </a:lnTo>
                  <a:lnTo>
                    <a:pt x="3729977" y="121919"/>
                  </a:lnTo>
                  <a:lnTo>
                    <a:pt x="3730739" y="121919"/>
                  </a:lnTo>
                  <a:lnTo>
                    <a:pt x="3730739" y="124205"/>
                  </a:lnTo>
                  <a:lnTo>
                    <a:pt x="3731501" y="124205"/>
                  </a:lnTo>
                  <a:lnTo>
                    <a:pt x="3731501" y="125729"/>
                  </a:lnTo>
                  <a:lnTo>
                    <a:pt x="3732263" y="125729"/>
                  </a:lnTo>
                  <a:lnTo>
                    <a:pt x="3732263" y="127253"/>
                  </a:lnTo>
                  <a:lnTo>
                    <a:pt x="3733025" y="127253"/>
                  </a:lnTo>
                  <a:lnTo>
                    <a:pt x="3733025" y="128777"/>
                  </a:lnTo>
                  <a:lnTo>
                    <a:pt x="3733800" y="128777"/>
                  </a:lnTo>
                  <a:lnTo>
                    <a:pt x="3733800" y="131063"/>
                  </a:lnTo>
                  <a:lnTo>
                    <a:pt x="3734549" y="131063"/>
                  </a:lnTo>
                  <a:lnTo>
                    <a:pt x="3734549" y="132587"/>
                  </a:lnTo>
                  <a:lnTo>
                    <a:pt x="3735324" y="132587"/>
                  </a:lnTo>
                  <a:lnTo>
                    <a:pt x="3735324" y="134873"/>
                  </a:lnTo>
                  <a:lnTo>
                    <a:pt x="3736073" y="134873"/>
                  </a:lnTo>
                  <a:lnTo>
                    <a:pt x="3736073" y="136397"/>
                  </a:lnTo>
                  <a:lnTo>
                    <a:pt x="3736848" y="136397"/>
                  </a:lnTo>
                  <a:lnTo>
                    <a:pt x="3736848" y="138683"/>
                  </a:lnTo>
                  <a:lnTo>
                    <a:pt x="3737597" y="138683"/>
                  </a:lnTo>
                  <a:lnTo>
                    <a:pt x="3737597" y="140969"/>
                  </a:lnTo>
                  <a:lnTo>
                    <a:pt x="3738372" y="140969"/>
                  </a:lnTo>
                  <a:lnTo>
                    <a:pt x="3738372" y="143255"/>
                  </a:lnTo>
                  <a:lnTo>
                    <a:pt x="3739134" y="143255"/>
                  </a:lnTo>
                  <a:lnTo>
                    <a:pt x="3739134" y="145541"/>
                  </a:lnTo>
                  <a:lnTo>
                    <a:pt x="3739896" y="145541"/>
                  </a:lnTo>
                  <a:lnTo>
                    <a:pt x="3739896" y="147827"/>
                  </a:lnTo>
                  <a:lnTo>
                    <a:pt x="3740658" y="147827"/>
                  </a:lnTo>
                  <a:lnTo>
                    <a:pt x="3740658" y="150113"/>
                  </a:lnTo>
                  <a:lnTo>
                    <a:pt x="3741420" y="150113"/>
                  </a:lnTo>
                  <a:lnTo>
                    <a:pt x="3741420" y="153161"/>
                  </a:lnTo>
                  <a:lnTo>
                    <a:pt x="3742182" y="153161"/>
                  </a:lnTo>
                  <a:lnTo>
                    <a:pt x="3742182" y="155447"/>
                  </a:lnTo>
                  <a:lnTo>
                    <a:pt x="3742944" y="155447"/>
                  </a:lnTo>
                  <a:lnTo>
                    <a:pt x="3742944" y="158495"/>
                  </a:lnTo>
                  <a:lnTo>
                    <a:pt x="3743706" y="158495"/>
                  </a:lnTo>
                  <a:lnTo>
                    <a:pt x="3743706" y="161543"/>
                  </a:lnTo>
                  <a:lnTo>
                    <a:pt x="3744468" y="161543"/>
                  </a:lnTo>
                  <a:lnTo>
                    <a:pt x="3744468" y="165353"/>
                  </a:lnTo>
                  <a:lnTo>
                    <a:pt x="3745230" y="165353"/>
                  </a:lnTo>
                  <a:lnTo>
                    <a:pt x="3745230" y="168401"/>
                  </a:lnTo>
                  <a:lnTo>
                    <a:pt x="3745992" y="168401"/>
                  </a:lnTo>
                  <a:lnTo>
                    <a:pt x="3745992" y="172973"/>
                  </a:lnTo>
                  <a:lnTo>
                    <a:pt x="3746754" y="172973"/>
                  </a:lnTo>
                  <a:lnTo>
                    <a:pt x="3746754" y="177545"/>
                  </a:lnTo>
                  <a:lnTo>
                    <a:pt x="3747503" y="177545"/>
                  </a:lnTo>
                  <a:lnTo>
                    <a:pt x="3747503" y="182879"/>
                  </a:lnTo>
                  <a:lnTo>
                    <a:pt x="3748265" y="182879"/>
                  </a:lnTo>
                  <a:lnTo>
                    <a:pt x="3748265" y="190499"/>
                  </a:lnTo>
                  <a:lnTo>
                    <a:pt x="3749027" y="190499"/>
                  </a:lnTo>
                  <a:lnTo>
                    <a:pt x="3749027" y="204977"/>
                  </a:lnTo>
                  <a:lnTo>
                    <a:pt x="3749789" y="204977"/>
                  </a:lnTo>
                  <a:lnTo>
                    <a:pt x="3749789" y="796289"/>
                  </a:lnTo>
                  <a:lnTo>
                    <a:pt x="3754374" y="7962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194695" y="2986277"/>
              <a:ext cx="3745229" cy="791845"/>
            </a:xfrm>
            <a:custGeom>
              <a:avLst/>
              <a:gdLst/>
              <a:ahLst/>
              <a:cxnLst/>
              <a:rect l="l" t="t" r="r" b="b"/>
              <a:pathLst>
                <a:path w="3745229" h="791845">
                  <a:moveTo>
                    <a:pt x="3745229" y="791717"/>
                  </a:moveTo>
                  <a:lnTo>
                    <a:pt x="3745229" y="204216"/>
                  </a:lnTo>
                  <a:lnTo>
                    <a:pt x="3739836" y="157394"/>
                  </a:lnTo>
                  <a:lnTo>
                    <a:pt x="3724471" y="114411"/>
                  </a:lnTo>
                  <a:lnTo>
                    <a:pt x="3700363" y="76493"/>
                  </a:lnTo>
                  <a:lnTo>
                    <a:pt x="3668736" y="44866"/>
                  </a:lnTo>
                  <a:lnTo>
                    <a:pt x="3630818" y="20758"/>
                  </a:lnTo>
                  <a:lnTo>
                    <a:pt x="3587835" y="5393"/>
                  </a:lnTo>
                  <a:lnTo>
                    <a:pt x="3541014" y="0"/>
                  </a:lnTo>
                  <a:lnTo>
                    <a:pt x="204215" y="0"/>
                  </a:lnTo>
                  <a:lnTo>
                    <a:pt x="157394" y="5393"/>
                  </a:lnTo>
                  <a:lnTo>
                    <a:pt x="114411" y="20758"/>
                  </a:lnTo>
                  <a:lnTo>
                    <a:pt x="76493" y="44866"/>
                  </a:lnTo>
                  <a:lnTo>
                    <a:pt x="44866" y="76493"/>
                  </a:lnTo>
                  <a:lnTo>
                    <a:pt x="20758" y="114411"/>
                  </a:lnTo>
                  <a:lnTo>
                    <a:pt x="5393" y="157394"/>
                  </a:lnTo>
                  <a:lnTo>
                    <a:pt x="0" y="204216"/>
                  </a:lnTo>
                  <a:lnTo>
                    <a:pt x="0" y="791717"/>
                  </a:lnTo>
                  <a:lnTo>
                    <a:pt x="3745229" y="791717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190123" y="2981705"/>
              <a:ext cx="3754754" cy="796290"/>
            </a:xfrm>
            <a:custGeom>
              <a:avLst/>
              <a:gdLst/>
              <a:ahLst/>
              <a:cxnLst/>
              <a:rect l="l" t="t" r="r" b="b"/>
              <a:pathLst>
                <a:path w="3754754" h="796289">
                  <a:moveTo>
                    <a:pt x="3754374" y="796289"/>
                  </a:moveTo>
                  <a:lnTo>
                    <a:pt x="3754374" y="208025"/>
                  </a:lnTo>
                  <a:lnTo>
                    <a:pt x="3752850" y="186689"/>
                  </a:lnTo>
                  <a:lnTo>
                    <a:pt x="3741978" y="137884"/>
                  </a:lnTo>
                  <a:lnTo>
                    <a:pt x="3720194" y="94174"/>
                  </a:lnTo>
                  <a:lnTo>
                    <a:pt x="3689113" y="57045"/>
                  </a:lnTo>
                  <a:lnTo>
                    <a:pt x="3650352" y="27982"/>
                  </a:lnTo>
                  <a:lnTo>
                    <a:pt x="3605527" y="8471"/>
                  </a:lnTo>
                  <a:lnTo>
                    <a:pt x="3556254" y="0"/>
                  </a:lnTo>
                  <a:lnTo>
                    <a:pt x="208788" y="0"/>
                  </a:lnTo>
                  <a:lnTo>
                    <a:pt x="159105" y="5504"/>
                  </a:lnTo>
                  <a:lnTo>
                    <a:pt x="113159" y="22701"/>
                  </a:lnTo>
                  <a:lnTo>
                    <a:pt x="72728" y="50011"/>
                  </a:lnTo>
                  <a:lnTo>
                    <a:pt x="39587" y="85849"/>
                  </a:lnTo>
                  <a:lnTo>
                    <a:pt x="15514" y="128634"/>
                  </a:lnTo>
                  <a:lnTo>
                    <a:pt x="2285" y="176783"/>
                  </a:lnTo>
                  <a:lnTo>
                    <a:pt x="0" y="198119"/>
                  </a:lnTo>
                  <a:lnTo>
                    <a:pt x="0" y="796289"/>
                  </a:lnTo>
                  <a:lnTo>
                    <a:pt x="9144" y="796289"/>
                  </a:lnTo>
                  <a:lnTo>
                    <a:pt x="9144" y="208787"/>
                  </a:lnTo>
                  <a:lnTo>
                    <a:pt x="11429" y="178307"/>
                  </a:lnTo>
                  <a:lnTo>
                    <a:pt x="21842" y="138658"/>
                  </a:lnTo>
                  <a:lnTo>
                    <a:pt x="53383" y="83444"/>
                  </a:lnTo>
                  <a:lnTo>
                    <a:pt x="82296" y="54863"/>
                  </a:lnTo>
                  <a:lnTo>
                    <a:pt x="89153" y="48767"/>
                  </a:lnTo>
                  <a:lnTo>
                    <a:pt x="145813" y="19283"/>
                  </a:lnTo>
                  <a:lnTo>
                    <a:pt x="208788" y="9143"/>
                  </a:lnTo>
                  <a:lnTo>
                    <a:pt x="3545586" y="9143"/>
                  </a:lnTo>
                  <a:lnTo>
                    <a:pt x="3556254" y="9960"/>
                  </a:lnTo>
                  <a:lnTo>
                    <a:pt x="3566160" y="10667"/>
                  </a:lnTo>
                  <a:lnTo>
                    <a:pt x="3612445" y="20678"/>
                  </a:lnTo>
                  <a:lnTo>
                    <a:pt x="3654244" y="41458"/>
                  </a:lnTo>
                  <a:lnTo>
                    <a:pt x="3689951" y="71299"/>
                  </a:lnTo>
                  <a:lnTo>
                    <a:pt x="3717961" y="108494"/>
                  </a:lnTo>
                  <a:lnTo>
                    <a:pt x="3736668" y="151337"/>
                  </a:lnTo>
                  <a:lnTo>
                    <a:pt x="3744467" y="198119"/>
                  </a:lnTo>
                  <a:lnTo>
                    <a:pt x="3744467" y="796289"/>
                  </a:lnTo>
                  <a:lnTo>
                    <a:pt x="3754374" y="7962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4479931" y="3444494"/>
            <a:ext cx="42608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Q</a:t>
            </a:r>
            <a:r>
              <a:rPr sz="800" dirty="0">
                <a:latin typeface="Arial"/>
                <a:cs typeface="Arial"/>
              </a:rPr>
              <a:t>p</a:t>
            </a:r>
            <a:r>
              <a:rPr sz="800" spc="2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=</a:t>
            </a:r>
            <a:endParaRPr sz="18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563247" y="3557778"/>
            <a:ext cx="791845" cy="9525"/>
          </a:xfrm>
          <a:custGeom>
            <a:avLst/>
            <a:gdLst/>
            <a:ahLst/>
            <a:cxnLst/>
            <a:rect l="l" t="t" r="r" b="b"/>
            <a:pathLst>
              <a:path w="791845" h="9525">
                <a:moveTo>
                  <a:pt x="791717" y="9144"/>
                </a:moveTo>
                <a:lnTo>
                  <a:pt x="791717" y="0"/>
                </a:lnTo>
                <a:lnTo>
                  <a:pt x="0" y="0"/>
                </a:lnTo>
                <a:lnTo>
                  <a:pt x="0" y="9144"/>
                </a:lnTo>
                <a:lnTo>
                  <a:pt x="791717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4993519" y="3302000"/>
            <a:ext cx="1202055" cy="3835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6905">
              <a:lnSpc>
                <a:spcPts val="1410"/>
              </a:lnSpc>
              <a:spcBef>
                <a:spcPts val="95"/>
              </a:spcBef>
            </a:pPr>
            <a:r>
              <a:rPr sz="1400" spc="-10" dirty="0">
                <a:latin typeface="Arial"/>
                <a:cs typeface="Arial"/>
              </a:rPr>
              <a:t>110*20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410"/>
              </a:lnSpc>
            </a:pPr>
            <a:r>
              <a:rPr sz="1400" spc="-10" dirty="0">
                <a:latin typeface="Arial"/>
                <a:cs typeface="Arial"/>
              </a:rPr>
              <a:t>1</a:t>
            </a:r>
            <a:r>
              <a:rPr sz="1400" spc="-10" dirty="0">
                <a:latin typeface="Symbol"/>
                <a:cs typeface="Symbol"/>
              </a:rPr>
              <a:t></a:t>
            </a:r>
            <a:r>
              <a:rPr sz="1400" spc="-10" dirty="0">
                <a:latin typeface="Arial"/>
                <a:cs typeface="Arial"/>
              </a:rPr>
              <a:t>0,7</a:t>
            </a:r>
            <a:r>
              <a:rPr sz="1400" spc="-10" dirty="0">
                <a:latin typeface="Symbol"/>
                <a:cs typeface="Symbol"/>
              </a:rPr>
              <a:t>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569591" y="3622039"/>
            <a:ext cx="68580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dirty="0">
                <a:latin typeface="Arial"/>
                <a:cs typeface="Arial"/>
              </a:rPr>
              <a:t>1000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*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433699" y="3444494"/>
            <a:ext cx="159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=</a:t>
            </a:r>
            <a:endParaRPr sz="18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49345" y="3446017"/>
            <a:ext cx="37211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20" dirty="0">
                <a:latin typeface="Arial"/>
                <a:cs typeface="Arial"/>
              </a:rPr>
              <a:t>0,77</a:t>
            </a:r>
            <a:endParaRPr sz="14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153789" y="3444494"/>
            <a:ext cx="676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[</a:t>
            </a:r>
            <a:r>
              <a:rPr sz="1400" spc="-10" dirty="0">
                <a:latin typeface="Arial"/>
                <a:cs typeface="Arial"/>
              </a:rPr>
              <a:t>kJ/mm</a:t>
            </a:r>
            <a:r>
              <a:rPr sz="1800" spc="-10" dirty="0">
                <a:latin typeface="Arial"/>
                <a:cs typeface="Arial"/>
              </a:rPr>
              <a:t>]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774839" y="2967989"/>
            <a:ext cx="9144000" cy="1667510"/>
            <a:chOff x="774839" y="2967989"/>
            <a:chExt cx="9144000" cy="1667510"/>
          </a:xfrm>
        </p:grpSpPr>
        <p:sp>
          <p:nvSpPr>
            <p:cNvPr id="48" name="object 48"/>
            <p:cNvSpPr/>
            <p:nvPr/>
          </p:nvSpPr>
          <p:spPr>
            <a:xfrm>
              <a:off x="8623427" y="2986277"/>
              <a:ext cx="323850" cy="791845"/>
            </a:xfrm>
            <a:custGeom>
              <a:avLst/>
              <a:gdLst/>
              <a:ahLst/>
              <a:cxnLst/>
              <a:rect l="l" t="t" r="r" b="b"/>
              <a:pathLst>
                <a:path w="323850" h="791845">
                  <a:moveTo>
                    <a:pt x="323849" y="161544"/>
                  </a:moveTo>
                  <a:lnTo>
                    <a:pt x="162305" y="0"/>
                  </a:lnTo>
                  <a:lnTo>
                    <a:pt x="0" y="161544"/>
                  </a:lnTo>
                  <a:lnTo>
                    <a:pt x="81533" y="161544"/>
                  </a:lnTo>
                  <a:lnTo>
                    <a:pt x="81533" y="791718"/>
                  </a:lnTo>
                  <a:lnTo>
                    <a:pt x="243077" y="791718"/>
                  </a:lnTo>
                  <a:lnTo>
                    <a:pt x="243077" y="161544"/>
                  </a:lnTo>
                  <a:lnTo>
                    <a:pt x="323849" y="161544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592947" y="2967989"/>
              <a:ext cx="386080" cy="810260"/>
            </a:xfrm>
            <a:custGeom>
              <a:avLst/>
              <a:gdLst/>
              <a:ahLst/>
              <a:cxnLst/>
              <a:rect l="l" t="t" r="r" b="b"/>
              <a:pathLst>
                <a:path w="386079" h="810260">
                  <a:moveTo>
                    <a:pt x="385571" y="192786"/>
                  </a:moveTo>
                  <a:lnTo>
                    <a:pt x="192785" y="0"/>
                  </a:lnTo>
                  <a:lnTo>
                    <a:pt x="0" y="192786"/>
                  </a:lnTo>
                  <a:lnTo>
                    <a:pt x="30479" y="192786"/>
                  </a:lnTo>
                  <a:lnTo>
                    <a:pt x="30479" y="167639"/>
                  </a:lnTo>
                  <a:lnTo>
                    <a:pt x="61060" y="167639"/>
                  </a:lnTo>
                  <a:lnTo>
                    <a:pt x="183641" y="45634"/>
                  </a:lnTo>
                  <a:lnTo>
                    <a:pt x="183641" y="27432"/>
                  </a:lnTo>
                  <a:lnTo>
                    <a:pt x="201929" y="27432"/>
                  </a:lnTo>
                  <a:lnTo>
                    <a:pt x="201929" y="45634"/>
                  </a:lnTo>
                  <a:lnTo>
                    <a:pt x="324511" y="167639"/>
                  </a:lnTo>
                  <a:lnTo>
                    <a:pt x="354329" y="167639"/>
                  </a:lnTo>
                  <a:lnTo>
                    <a:pt x="354329" y="192786"/>
                  </a:lnTo>
                  <a:lnTo>
                    <a:pt x="385571" y="192786"/>
                  </a:lnTo>
                  <a:close/>
                </a:path>
                <a:path w="386079" h="810260">
                  <a:moveTo>
                    <a:pt x="61060" y="167639"/>
                  </a:moveTo>
                  <a:lnTo>
                    <a:pt x="30479" y="167639"/>
                  </a:lnTo>
                  <a:lnTo>
                    <a:pt x="39623" y="188975"/>
                  </a:lnTo>
                  <a:lnTo>
                    <a:pt x="61060" y="167639"/>
                  </a:lnTo>
                  <a:close/>
                </a:path>
                <a:path w="386079" h="810260">
                  <a:moveTo>
                    <a:pt x="124205" y="810006"/>
                  </a:moveTo>
                  <a:lnTo>
                    <a:pt x="124205" y="167639"/>
                  </a:lnTo>
                  <a:lnTo>
                    <a:pt x="61060" y="167639"/>
                  </a:lnTo>
                  <a:lnTo>
                    <a:pt x="39623" y="188975"/>
                  </a:lnTo>
                  <a:lnTo>
                    <a:pt x="30479" y="167639"/>
                  </a:lnTo>
                  <a:lnTo>
                    <a:pt x="30479" y="192786"/>
                  </a:lnTo>
                  <a:lnTo>
                    <a:pt x="99059" y="192786"/>
                  </a:lnTo>
                  <a:lnTo>
                    <a:pt x="99059" y="179832"/>
                  </a:lnTo>
                  <a:lnTo>
                    <a:pt x="112013" y="192786"/>
                  </a:lnTo>
                  <a:lnTo>
                    <a:pt x="112013" y="810006"/>
                  </a:lnTo>
                  <a:lnTo>
                    <a:pt x="124205" y="810006"/>
                  </a:lnTo>
                  <a:close/>
                </a:path>
                <a:path w="386079" h="810260">
                  <a:moveTo>
                    <a:pt x="112013" y="192786"/>
                  </a:moveTo>
                  <a:lnTo>
                    <a:pt x="99059" y="179832"/>
                  </a:lnTo>
                  <a:lnTo>
                    <a:pt x="99059" y="192786"/>
                  </a:lnTo>
                  <a:lnTo>
                    <a:pt x="112013" y="192786"/>
                  </a:lnTo>
                  <a:close/>
                </a:path>
                <a:path w="386079" h="810260">
                  <a:moveTo>
                    <a:pt x="112013" y="810006"/>
                  </a:moveTo>
                  <a:lnTo>
                    <a:pt x="112013" y="192786"/>
                  </a:lnTo>
                  <a:lnTo>
                    <a:pt x="99059" y="192786"/>
                  </a:lnTo>
                  <a:lnTo>
                    <a:pt x="99059" y="810006"/>
                  </a:lnTo>
                  <a:lnTo>
                    <a:pt x="112013" y="810006"/>
                  </a:lnTo>
                  <a:close/>
                </a:path>
                <a:path w="386079" h="810260">
                  <a:moveTo>
                    <a:pt x="201929" y="27432"/>
                  </a:moveTo>
                  <a:lnTo>
                    <a:pt x="183641" y="27432"/>
                  </a:lnTo>
                  <a:lnTo>
                    <a:pt x="192785" y="36533"/>
                  </a:lnTo>
                  <a:lnTo>
                    <a:pt x="201929" y="27432"/>
                  </a:lnTo>
                  <a:close/>
                </a:path>
                <a:path w="386079" h="810260">
                  <a:moveTo>
                    <a:pt x="192785" y="36533"/>
                  </a:moveTo>
                  <a:lnTo>
                    <a:pt x="183641" y="27432"/>
                  </a:lnTo>
                  <a:lnTo>
                    <a:pt x="183641" y="45634"/>
                  </a:lnTo>
                  <a:lnTo>
                    <a:pt x="192785" y="36533"/>
                  </a:lnTo>
                  <a:close/>
                </a:path>
                <a:path w="386079" h="810260">
                  <a:moveTo>
                    <a:pt x="201929" y="45634"/>
                  </a:moveTo>
                  <a:lnTo>
                    <a:pt x="201929" y="27432"/>
                  </a:lnTo>
                  <a:lnTo>
                    <a:pt x="192785" y="36533"/>
                  </a:lnTo>
                  <a:lnTo>
                    <a:pt x="201929" y="45634"/>
                  </a:lnTo>
                  <a:close/>
                </a:path>
                <a:path w="386079" h="810260">
                  <a:moveTo>
                    <a:pt x="354329" y="192786"/>
                  </a:moveTo>
                  <a:lnTo>
                    <a:pt x="354329" y="167639"/>
                  </a:lnTo>
                  <a:lnTo>
                    <a:pt x="345947" y="188975"/>
                  </a:lnTo>
                  <a:lnTo>
                    <a:pt x="324511" y="167639"/>
                  </a:lnTo>
                  <a:lnTo>
                    <a:pt x="261365" y="167639"/>
                  </a:lnTo>
                  <a:lnTo>
                    <a:pt x="261365" y="810006"/>
                  </a:lnTo>
                  <a:lnTo>
                    <a:pt x="273557" y="810006"/>
                  </a:lnTo>
                  <a:lnTo>
                    <a:pt x="273557" y="192786"/>
                  </a:lnTo>
                  <a:lnTo>
                    <a:pt x="286511" y="179832"/>
                  </a:lnTo>
                  <a:lnTo>
                    <a:pt x="286511" y="192786"/>
                  </a:lnTo>
                  <a:lnTo>
                    <a:pt x="354329" y="192786"/>
                  </a:lnTo>
                  <a:close/>
                </a:path>
                <a:path w="386079" h="810260">
                  <a:moveTo>
                    <a:pt x="286511" y="192786"/>
                  </a:moveTo>
                  <a:lnTo>
                    <a:pt x="286511" y="179832"/>
                  </a:lnTo>
                  <a:lnTo>
                    <a:pt x="273557" y="192786"/>
                  </a:lnTo>
                  <a:lnTo>
                    <a:pt x="286511" y="192786"/>
                  </a:lnTo>
                  <a:close/>
                </a:path>
                <a:path w="386079" h="810260">
                  <a:moveTo>
                    <a:pt x="286511" y="810006"/>
                  </a:moveTo>
                  <a:lnTo>
                    <a:pt x="286511" y="192786"/>
                  </a:lnTo>
                  <a:lnTo>
                    <a:pt x="273557" y="192786"/>
                  </a:lnTo>
                  <a:lnTo>
                    <a:pt x="273557" y="810006"/>
                  </a:lnTo>
                  <a:lnTo>
                    <a:pt x="286511" y="810006"/>
                  </a:lnTo>
                  <a:close/>
                </a:path>
                <a:path w="386079" h="810260">
                  <a:moveTo>
                    <a:pt x="354329" y="167639"/>
                  </a:moveTo>
                  <a:lnTo>
                    <a:pt x="324511" y="167639"/>
                  </a:lnTo>
                  <a:lnTo>
                    <a:pt x="345947" y="188975"/>
                  </a:lnTo>
                  <a:lnTo>
                    <a:pt x="354329" y="167639"/>
                  </a:lnTo>
                  <a:close/>
                </a:path>
              </a:pathLst>
            </a:custGeom>
            <a:solidFill>
              <a:srgbClr val="8C38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74839" y="3777246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7930108" y="0"/>
                  </a:moveTo>
                  <a:lnTo>
                    <a:pt x="0" y="0"/>
                  </a:lnTo>
                  <a:lnTo>
                    <a:pt x="0" y="858012"/>
                  </a:lnTo>
                  <a:lnTo>
                    <a:pt x="7930108" y="858012"/>
                  </a:lnTo>
                  <a:lnTo>
                    <a:pt x="7930108" y="0"/>
                  </a:lnTo>
                  <a:close/>
                </a:path>
                <a:path w="9144000" h="858520">
                  <a:moveTo>
                    <a:pt x="9144000" y="0"/>
                  </a:moveTo>
                  <a:lnTo>
                    <a:pt x="8091665" y="0"/>
                  </a:lnTo>
                  <a:lnTo>
                    <a:pt x="8091665" y="858012"/>
                  </a:lnTo>
                  <a:lnTo>
                    <a:pt x="9144000" y="85801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1032643" y="3949700"/>
            <a:ext cx="2590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Svařování</a:t>
            </a:r>
            <a:r>
              <a:rPr sz="18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MAG-135-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pulz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774839" y="3777996"/>
            <a:ext cx="9144000" cy="1714500"/>
            <a:chOff x="774839" y="3777996"/>
            <a:chExt cx="9144000" cy="1714500"/>
          </a:xfrm>
        </p:grpSpPr>
        <p:sp>
          <p:nvSpPr>
            <p:cNvPr id="53" name="object 53"/>
            <p:cNvSpPr/>
            <p:nvPr/>
          </p:nvSpPr>
          <p:spPr>
            <a:xfrm>
              <a:off x="4199874" y="3777996"/>
              <a:ext cx="3740150" cy="432434"/>
            </a:xfrm>
            <a:custGeom>
              <a:avLst/>
              <a:gdLst/>
              <a:ahLst/>
              <a:cxnLst/>
              <a:rect l="l" t="t" r="r" b="b"/>
              <a:pathLst>
                <a:path w="3740150" h="432435">
                  <a:moveTo>
                    <a:pt x="3542435" y="431293"/>
                  </a:moveTo>
                  <a:lnTo>
                    <a:pt x="199009" y="432050"/>
                  </a:lnTo>
                  <a:lnTo>
                    <a:pt x="3535834" y="432053"/>
                  </a:lnTo>
                  <a:lnTo>
                    <a:pt x="3542435" y="431293"/>
                  </a:lnTo>
                  <a:close/>
                </a:path>
                <a:path w="3740150" h="432435">
                  <a:moveTo>
                    <a:pt x="163459" y="427955"/>
                  </a:moveTo>
                  <a:lnTo>
                    <a:pt x="145885" y="424397"/>
                  </a:lnTo>
                  <a:lnTo>
                    <a:pt x="152214" y="426660"/>
                  </a:lnTo>
                  <a:lnTo>
                    <a:pt x="163459" y="427955"/>
                  </a:lnTo>
                  <a:close/>
                </a:path>
                <a:path w="3740150" h="432435">
                  <a:moveTo>
                    <a:pt x="119009" y="414790"/>
                  </a:moveTo>
                  <a:lnTo>
                    <a:pt x="107529" y="410213"/>
                  </a:lnTo>
                  <a:lnTo>
                    <a:pt x="109231" y="411295"/>
                  </a:lnTo>
                  <a:lnTo>
                    <a:pt x="119009" y="414790"/>
                  </a:lnTo>
                  <a:close/>
                </a:path>
                <a:path w="3740150" h="432435">
                  <a:moveTo>
                    <a:pt x="74539" y="389237"/>
                  </a:moveTo>
                  <a:lnTo>
                    <a:pt x="64473" y="380346"/>
                  </a:lnTo>
                  <a:lnTo>
                    <a:pt x="71313" y="387187"/>
                  </a:lnTo>
                  <a:lnTo>
                    <a:pt x="74539" y="389237"/>
                  </a:lnTo>
                  <a:close/>
                </a:path>
                <a:path w="3740150" h="432435">
                  <a:moveTo>
                    <a:pt x="39778" y="355652"/>
                  </a:moveTo>
                  <a:lnTo>
                    <a:pt x="39778" y="355091"/>
                  </a:lnTo>
                  <a:lnTo>
                    <a:pt x="38709" y="354022"/>
                  </a:lnTo>
                  <a:lnTo>
                    <a:pt x="39687" y="355560"/>
                  </a:lnTo>
                  <a:close/>
                </a:path>
                <a:path w="3740150" h="432435">
                  <a:moveTo>
                    <a:pt x="16156" y="318551"/>
                  </a:moveTo>
                  <a:close/>
                </a:path>
                <a:path w="3740150" h="432435">
                  <a:moveTo>
                    <a:pt x="15394" y="317127"/>
                  </a:moveTo>
                  <a:lnTo>
                    <a:pt x="15394" y="316991"/>
                  </a:lnTo>
                  <a:lnTo>
                    <a:pt x="15394" y="317127"/>
                  </a:lnTo>
                  <a:close/>
                </a:path>
                <a:path w="3740150" h="432435">
                  <a:moveTo>
                    <a:pt x="154" y="274140"/>
                  </a:moveTo>
                  <a:lnTo>
                    <a:pt x="154" y="272795"/>
                  </a:lnTo>
                  <a:lnTo>
                    <a:pt x="0" y="272795"/>
                  </a:lnTo>
                  <a:lnTo>
                    <a:pt x="154" y="274140"/>
                  </a:lnTo>
                  <a:close/>
                </a:path>
                <a:path w="3740150" h="432435">
                  <a:moveTo>
                    <a:pt x="637" y="275843"/>
                  </a:moveTo>
                  <a:lnTo>
                    <a:pt x="154" y="274140"/>
                  </a:lnTo>
                  <a:lnTo>
                    <a:pt x="154" y="275843"/>
                  </a:lnTo>
                  <a:lnTo>
                    <a:pt x="637" y="275843"/>
                  </a:lnTo>
                  <a:close/>
                </a:path>
                <a:path w="3740150" h="432435">
                  <a:moveTo>
                    <a:pt x="916" y="276624"/>
                  </a:moveTo>
                  <a:lnTo>
                    <a:pt x="916" y="275843"/>
                  </a:lnTo>
                  <a:lnTo>
                    <a:pt x="637" y="275843"/>
                  </a:lnTo>
                  <a:lnTo>
                    <a:pt x="916" y="276624"/>
                  </a:lnTo>
                  <a:close/>
                </a:path>
                <a:path w="3740150" h="432435">
                  <a:moveTo>
                    <a:pt x="3740050" y="227838"/>
                  </a:moveTo>
                  <a:lnTo>
                    <a:pt x="3740050" y="0"/>
                  </a:lnTo>
                  <a:lnTo>
                    <a:pt x="3739276" y="231647"/>
                  </a:lnTo>
                  <a:lnTo>
                    <a:pt x="3733790" y="275645"/>
                  </a:lnTo>
                  <a:lnTo>
                    <a:pt x="3719404" y="316259"/>
                  </a:lnTo>
                  <a:lnTo>
                    <a:pt x="3697133" y="352426"/>
                  </a:lnTo>
                  <a:lnTo>
                    <a:pt x="3674331" y="376413"/>
                  </a:lnTo>
                  <a:lnTo>
                    <a:pt x="3695183" y="355560"/>
                  </a:lnTo>
                  <a:lnTo>
                    <a:pt x="3719292" y="317642"/>
                  </a:lnTo>
                  <a:lnTo>
                    <a:pt x="3734656" y="274659"/>
                  </a:lnTo>
                  <a:lnTo>
                    <a:pt x="3740050" y="227838"/>
                  </a:lnTo>
                  <a:close/>
                </a:path>
                <a:path w="3740150" h="432435">
                  <a:moveTo>
                    <a:pt x="3666940" y="383803"/>
                  </a:moveTo>
                  <a:lnTo>
                    <a:pt x="3643322" y="400052"/>
                  </a:lnTo>
                  <a:lnTo>
                    <a:pt x="3663557" y="387187"/>
                  </a:lnTo>
                  <a:lnTo>
                    <a:pt x="3666940" y="383803"/>
                  </a:lnTo>
                  <a:close/>
                </a:path>
                <a:path w="3740150" h="432435">
                  <a:moveTo>
                    <a:pt x="3630596" y="408144"/>
                  </a:moveTo>
                  <a:lnTo>
                    <a:pt x="3605519" y="418487"/>
                  </a:lnTo>
                  <a:lnTo>
                    <a:pt x="3625639" y="411295"/>
                  </a:lnTo>
                  <a:lnTo>
                    <a:pt x="3630596" y="408144"/>
                  </a:lnTo>
                  <a:close/>
                </a:path>
                <a:path w="3740150" h="432435">
                  <a:moveTo>
                    <a:pt x="3589424" y="424240"/>
                  </a:moveTo>
                  <a:lnTo>
                    <a:pt x="3562800" y="428947"/>
                  </a:lnTo>
                  <a:lnTo>
                    <a:pt x="3582656" y="426660"/>
                  </a:lnTo>
                  <a:lnTo>
                    <a:pt x="3589424" y="424240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190123" y="3777996"/>
              <a:ext cx="3754754" cy="436880"/>
            </a:xfrm>
            <a:custGeom>
              <a:avLst/>
              <a:gdLst/>
              <a:ahLst/>
              <a:cxnLst/>
              <a:rect l="l" t="t" r="r" b="b"/>
              <a:pathLst>
                <a:path w="3754754" h="436879">
                  <a:moveTo>
                    <a:pt x="3583964" y="432053"/>
                  </a:moveTo>
                  <a:lnTo>
                    <a:pt x="195072" y="432053"/>
                  </a:lnTo>
                  <a:lnTo>
                    <a:pt x="195072" y="431291"/>
                  </a:lnTo>
                  <a:lnTo>
                    <a:pt x="185928" y="430529"/>
                  </a:lnTo>
                  <a:lnTo>
                    <a:pt x="149984" y="423253"/>
                  </a:lnTo>
                  <a:lnTo>
                    <a:pt x="116790" y="410017"/>
                  </a:lnTo>
                  <a:lnTo>
                    <a:pt x="86542" y="391226"/>
                  </a:lnTo>
                  <a:lnTo>
                    <a:pt x="59436" y="367283"/>
                  </a:lnTo>
                  <a:lnTo>
                    <a:pt x="58674" y="367283"/>
                  </a:lnTo>
                  <a:lnTo>
                    <a:pt x="58674" y="365759"/>
                  </a:lnTo>
                  <a:lnTo>
                    <a:pt x="54102" y="361188"/>
                  </a:lnTo>
                  <a:lnTo>
                    <a:pt x="53340" y="361188"/>
                  </a:lnTo>
                  <a:lnTo>
                    <a:pt x="53340" y="359663"/>
                  </a:lnTo>
                  <a:lnTo>
                    <a:pt x="50292" y="356615"/>
                  </a:lnTo>
                  <a:lnTo>
                    <a:pt x="49530" y="356615"/>
                  </a:lnTo>
                  <a:lnTo>
                    <a:pt x="49530" y="355091"/>
                  </a:lnTo>
                  <a:lnTo>
                    <a:pt x="47244" y="352805"/>
                  </a:lnTo>
                  <a:lnTo>
                    <a:pt x="46482" y="352805"/>
                  </a:lnTo>
                  <a:lnTo>
                    <a:pt x="46482" y="351281"/>
                  </a:lnTo>
                  <a:lnTo>
                    <a:pt x="44958" y="349757"/>
                  </a:lnTo>
                  <a:lnTo>
                    <a:pt x="44196" y="349757"/>
                  </a:lnTo>
                  <a:lnTo>
                    <a:pt x="44196" y="348233"/>
                  </a:lnTo>
                  <a:lnTo>
                    <a:pt x="43434" y="347471"/>
                  </a:lnTo>
                  <a:lnTo>
                    <a:pt x="42672" y="347471"/>
                  </a:lnTo>
                  <a:lnTo>
                    <a:pt x="42672" y="345948"/>
                  </a:lnTo>
                  <a:lnTo>
                    <a:pt x="41148" y="344424"/>
                  </a:lnTo>
                  <a:lnTo>
                    <a:pt x="40386" y="344424"/>
                  </a:lnTo>
                  <a:lnTo>
                    <a:pt x="40386" y="342900"/>
                  </a:lnTo>
                  <a:lnTo>
                    <a:pt x="39624" y="342138"/>
                  </a:lnTo>
                  <a:lnTo>
                    <a:pt x="38862" y="342138"/>
                  </a:lnTo>
                  <a:lnTo>
                    <a:pt x="38862" y="340613"/>
                  </a:lnTo>
                  <a:lnTo>
                    <a:pt x="38100" y="339851"/>
                  </a:lnTo>
                  <a:lnTo>
                    <a:pt x="37338" y="339851"/>
                  </a:lnTo>
                  <a:lnTo>
                    <a:pt x="37338" y="338327"/>
                  </a:lnTo>
                  <a:lnTo>
                    <a:pt x="36576" y="337565"/>
                  </a:lnTo>
                  <a:lnTo>
                    <a:pt x="35814" y="337565"/>
                  </a:lnTo>
                  <a:lnTo>
                    <a:pt x="35814" y="336041"/>
                  </a:lnTo>
                  <a:lnTo>
                    <a:pt x="35052" y="336041"/>
                  </a:lnTo>
                  <a:lnTo>
                    <a:pt x="35052" y="334517"/>
                  </a:lnTo>
                  <a:lnTo>
                    <a:pt x="34290" y="333755"/>
                  </a:lnTo>
                  <a:lnTo>
                    <a:pt x="33528" y="333755"/>
                  </a:lnTo>
                  <a:lnTo>
                    <a:pt x="33528" y="332231"/>
                  </a:lnTo>
                  <a:lnTo>
                    <a:pt x="32766" y="332231"/>
                  </a:lnTo>
                  <a:lnTo>
                    <a:pt x="32766" y="330707"/>
                  </a:lnTo>
                  <a:lnTo>
                    <a:pt x="32004" y="329945"/>
                  </a:lnTo>
                  <a:lnTo>
                    <a:pt x="31242" y="329945"/>
                  </a:lnTo>
                  <a:lnTo>
                    <a:pt x="31242" y="328421"/>
                  </a:lnTo>
                  <a:lnTo>
                    <a:pt x="30480" y="328421"/>
                  </a:lnTo>
                  <a:lnTo>
                    <a:pt x="30480" y="326898"/>
                  </a:lnTo>
                  <a:lnTo>
                    <a:pt x="29718" y="326898"/>
                  </a:lnTo>
                  <a:lnTo>
                    <a:pt x="29718" y="325374"/>
                  </a:lnTo>
                  <a:lnTo>
                    <a:pt x="28956" y="325374"/>
                  </a:lnTo>
                  <a:lnTo>
                    <a:pt x="28956" y="323850"/>
                  </a:lnTo>
                  <a:lnTo>
                    <a:pt x="28194" y="323088"/>
                  </a:lnTo>
                  <a:lnTo>
                    <a:pt x="27432" y="323088"/>
                  </a:lnTo>
                  <a:lnTo>
                    <a:pt x="27432" y="321563"/>
                  </a:lnTo>
                  <a:lnTo>
                    <a:pt x="26670" y="321563"/>
                  </a:lnTo>
                  <a:lnTo>
                    <a:pt x="26670" y="320039"/>
                  </a:lnTo>
                  <a:lnTo>
                    <a:pt x="25908" y="320039"/>
                  </a:lnTo>
                  <a:lnTo>
                    <a:pt x="25908" y="318515"/>
                  </a:lnTo>
                  <a:lnTo>
                    <a:pt x="25146" y="318515"/>
                  </a:lnTo>
                  <a:lnTo>
                    <a:pt x="25146" y="316991"/>
                  </a:lnTo>
                  <a:lnTo>
                    <a:pt x="24384" y="316991"/>
                  </a:lnTo>
                  <a:lnTo>
                    <a:pt x="24384" y="315467"/>
                  </a:lnTo>
                  <a:lnTo>
                    <a:pt x="23622" y="315467"/>
                  </a:lnTo>
                  <a:lnTo>
                    <a:pt x="23622" y="313181"/>
                  </a:lnTo>
                  <a:lnTo>
                    <a:pt x="22860" y="313181"/>
                  </a:lnTo>
                  <a:lnTo>
                    <a:pt x="22860" y="311657"/>
                  </a:lnTo>
                  <a:lnTo>
                    <a:pt x="22098" y="311657"/>
                  </a:lnTo>
                  <a:lnTo>
                    <a:pt x="22098" y="310133"/>
                  </a:lnTo>
                  <a:lnTo>
                    <a:pt x="21336" y="310133"/>
                  </a:lnTo>
                  <a:lnTo>
                    <a:pt x="21336" y="308609"/>
                  </a:lnTo>
                  <a:lnTo>
                    <a:pt x="20574" y="308609"/>
                  </a:lnTo>
                  <a:lnTo>
                    <a:pt x="20574" y="306324"/>
                  </a:lnTo>
                  <a:lnTo>
                    <a:pt x="19812" y="306324"/>
                  </a:lnTo>
                  <a:lnTo>
                    <a:pt x="19812" y="304800"/>
                  </a:lnTo>
                  <a:lnTo>
                    <a:pt x="19050" y="304800"/>
                  </a:lnTo>
                  <a:lnTo>
                    <a:pt x="19050" y="302513"/>
                  </a:lnTo>
                  <a:lnTo>
                    <a:pt x="18288" y="302513"/>
                  </a:lnTo>
                  <a:lnTo>
                    <a:pt x="18288" y="300989"/>
                  </a:lnTo>
                  <a:lnTo>
                    <a:pt x="17526" y="300989"/>
                  </a:lnTo>
                  <a:lnTo>
                    <a:pt x="17526" y="298703"/>
                  </a:lnTo>
                  <a:lnTo>
                    <a:pt x="16764" y="298703"/>
                  </a:lnTo>
                  <a:lnTo>
                    <a:pt x="16764" y="296417"/>
                  </a:lnTo>
                  <a:lnTo>
                    <a:pt x="16002" y="296417"/>
                  </a:lnTo>
                  <a:lnTo>
                    <a:pt x="16002" y="294131"/>
                  </a:lnTo>
                  <a:lnTo>
                    <a:pt x="15240" y="294131"/>
                  </a:lnTo>
                  <a:lnTo>
                    <a:pt x="15240" y="291845"/>
                  </a:lnTo>
                  <a:lnTo>
                    <a:pt x="14478" y="291845"/>
                  </a:lnTo>
                  <a:lnTo>
                    <a:pt x="14478" y="289559"/>
                  </a:lnTo>
                  <a:lnTo>
                    <a:pt x="13716" y="289559"/>
                  </a:lnTo>
                  <a:lnTo>
                    <a:pt x="13716" y="287274"/>
                  </a:lnTo>
                  <a:lnTo>
                    <a:pt x="12954" y="287274"/>
                  </a:lnTo>
                  <a:lnTo>
                    <a:pt x="12954" y="284988"/>
                  </a:lnTo>
                  <a:lnTo>
                    <a:pt x="12192" y="284988"/>
                  </a:lnTo>
                  <a:lnTo>
                    <a:pt x="12192" y="281939"/>
                  </a:lnTo>
                  <a:lnTo>
                    <a:pt x="11430" y="281939"/>
                  </a:lnTo>
                  <a:lnTo>
                    <a:pt x="11430" y="279653"/>
                  </a:lnTo>
                  <a:lnTo>
                    <a:pt x="10668" y="279653"/>
                  </a:lnTo>
                  <a:lnTo>
                    <a:pt x="10668" y="275843"/>
                  </a:lnTo>
                  <a:lnTo>
                    <a:pt x="9906" y="275843"/>
                  </a:lnTo>
                  <a:lnTo>
                    <a:pt x="9906" y="272795"/>
                  </a:lnTo>
                  <a:lnTo>
                    <a:pt x="9144" y="272795"/>
                  </a:lnTo>
                  <a:lnTo>
                    <a:pt x="9144" y="269748"/>
                  </a:lnTo>
                  <a:lnTo>
                    <a:pt x="8382" y="269748"/>
                  </a:lnTo>
                  <a:lnTo>
                    <a:pt x="8382" y="265175"/>
                  </a:lnTo>
                  <a:lnTo>
                    <a:pt x="7620" y="265175"/>
                  </a:lnTo>
                  <a:lnTo>
                    <a:pt x="7620" y="261365"/>
                  </a:lnTo>
                  <a:lnTo>
                    <a:pt x="6858" y="261365"/>
                  </a:lnTo>
                  <a:lnTo>
                    <a:pt x="6858" y="256031"/>
                  </a:lnTo>
                  <a:lnTo>
                    <a:pt x="6096" y="256031"/>
                  </a:lnTo>
                  <a:lnTo>
                    <a:pt x="6096" y="249936"/>
                  </a:lnTo>
                  <a:lnTo>
                    <a:pt x="5334" y="249936"/>
                  </a:lnTo>
                  <a:lnTo>
                    <a:pt x="5334" y="240029"/>
                  </a:lnTo>
                  <a:lnTo>
                    <a:pt x="4572" y="240029"/>
                  </a:lnTo>
                  <a:lnTo>
                    <a:pt x="4572" y="0"/>
                  </a:lnTo>
                  <a:lnTo>
                    <a:pt x="0" y="0"/>
                  </a:lnTo>
                  <a:lnTo>
                    <a:pt x="0" y="239268"/>
                  </a:lnTo>
                  <a:lnTo>
                    <a:pt x="762" y="249936"/>
                  </a:lnTo>
                  <a:lnTo>
                    <a:pt x="2286" y="259842"/>
                  </a:lnTo>
                  <a:lnTo>
                    <a:pt x="3810" y="270510"/>
                  </a:lnTo>
                  <a:lnTo>
                    <a:pt x="27179" y="331793"/>
                  </a:lnTo>
                  <a:lnTo>
                    <a:pt x="68580" y="382524"/>
                  </a:lnTo>
                  <a:lnTo>
                    <a:pt x="112175" y="413319"/>
                  </a:lnTo>
                  <a:lnTo>
                    <a:pt x="175345" y="434329"/>
                  </a:lnTo>
                  <a:lnTo>
                    <a:pt x="208788" y="436626"/>
                  </a:lnTo>
                  <a:lnTo>
                    <a:pt x="3556254" y="436626"/>
                  </a:lnTo>
                  <a:lnTo>
                    <a:pt x="3566922" y="435864"/>
                  </a:lnTo>
                  <a:lnTo>
                    <a:pt x="3583964" y="432053"/>
                  </a:lnTo>
                  <a:close/>
                </a:path>
                <a:path w="3754754" h="436879">
                  <a:moveTo>
                    <a:pt x="3754374" y="227838"/>
                  </a:moveTo>
                  <a:lnTo>
                    <a:pt x="3754374" y="0"/>
                  </a:lnTo>
                  <a:lnTo>
                    <a:pt x="3749789" y="0"/>
                  </a:lnTo>
                  <a:lnTo>
                    <a:pt x="3749027" y="231647"/>
                  </a:lnTo>
                  <a:lnTo>
                    <a:pt x="3743541" y="275645"/>
                  </a:lnTo>
                  <a:lnTo>
                    <a:pt x="3729155" y="316259"/>
                  </a:lnTo>
                  <a:lnTo>
                    <a:pt x="3706884" y="352426"/>
                  </a:lnTo>
                  <a:lnTo>
                    <a:pt x="3677746" y="383078"/>
                  </a:lnTo>
                  <a:lnTo>
                    <a:pt x="3642757" y="407150"/>
                  </a:lnTo>
                  <a:lnTo>
                    <a:pt x="3602932" y="423576"/>
                  </a:lnTo>
                  <a:lnTo>
                    <a:pt x="3559289" y="431292"/>
                  </a:lnTo>
                  <a:lnTo>
                    <a:pt x="195072" y="432053"/>
                  </a:lnTo>
                  <a:lnTo>
                    <a:pt x="3583964" y="432053"/>
                  </a:lnTo>
                  <a:lnTo>
                    <a:pt x="3659668" y="403030"/>
                  </a:lnTo>
                  <a:lnTo>
                    <a:pt x="3696995" y="371779"/>
                  </a:lnTo>
                  <a:lnTo>
                    <a:pt x="3726160" y="332841"/>
                  </a:lnTo>
                  <a:lnTo>
                    <a:pt x="3745565" y="287866"/>
                  </a:lnTo>
                  <a:lnTo>
                    <a:pt x="3753612" y="238506"/>
                  </a:lnTo>
                  <a:lnTo>
                    <a:pt x="3754374" y="2278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194695" y="3777996"/>
              <a:ext cx="3745229" cy="432434"/>
            </a:xfrm>
            <a:custGeom>
              <a:avLst/>
              <a:gdLst/>
              <a:ahLst/>
              <a:cxnLst/>
              <a:rect l="l" t="t" r="r" b="b"/>
              <a:pathLst>
                <a:path w="3745229" h="432435">
                  <a:moveTo>
                    <a:pt x="3745229" y="227838"/>
                  </a:moveTo>
                  <a:lnTo>
                    <a:pt x="3745229" y="0"/>
                  </a:lnTo>
                  <a:lnTo>
                    <a:pt x="0" y="0"/>
                  </a:lnTo>
                  <a:lnTo>
                    <a:pt x="0" y="227838"/>
                  </a:lnTo>
                  <a:lnTo>
                    <a:pt x="5393" y="274659"/>
                  </a:lnTo>
                  <a:lnTo>
                    <a:pt x="20758" y="317642"/>
                  </a:lnTo>
                  <a:lnTo>
                    <a:pt x="44866" y="355560"/>
                  </a:lnTo>
                  <a:lnTo>
                    <a:pt x="76493" y="387187"/>
                  </a:lnTo>
                  <a:lnTo>
                    <a:pt x="114411" y="411295"/>
                  </a:lnTo>
                  <a:lnTo>
                    <a:pt x="157394" y="426660"/>
                  </a:lnTo>
                  <a:lnTo>
                    <a:pt x="204216" y="432054"/>
                  </a:lnTo>
                  <a:lnTo>
                    <a:pt x="3541014" y="432054"/>
                  </a:lnTo>
                  <a:lnTo>
                    <a:pt x="3587835" y="426660"/>
                  </a:lnTo>
                  <a:lnTo>
                    <a:pt x="3630818" y="411295"/>
                  </a:lnTo>
                  <a:lnTo>
                    <a:pt x="3668736" y="387187"/>
                  </a:lnTo>
                  <a:lnTo>
                    <a:pt x="3700363" y="355560"/>
                  </a:lnTo>
                  <a:lnTo>
                    <a:pt x="3724471" y="317642"/>
                  </a:lnTo>
                  <a:lnTo>
                    <a:pt x="3739836" y="274659"/>
                  </a:lnTo>
                  <a:lnTo>
                    <a:pt x="3745229" y="227838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190123" y="3777996"/>
              <a:ext cx="3754754" cy="436880"/>
            </a:xfrm>
            <a:custGeom>
              <a:avLst/>
              <a:gdLst/>
              <a:ahLst/>
              <a:cxnLst/>
              <a:rect l="l" t="t" r="r" b="b"/>
              <a:pathLst>
                <a:path w="3754754" h="436879">
                  <a:moveTo>
                    <a:pt x="3754374" y="227838"/>
                  </a:moveTo>
                  <a:lnTo>
                    <a:pt x="3754374" y="0"/>
                  </a:lnTo>
                  <a:lnTo>
                    <a:pt x="3744467" y="0"/>
                  </a:lnTo>
                  <a:lnTo>
                    <a:pt x="3744467" y="238506"/>
                  </a:lnTo>
                  <a:lnTo>
                    <a:pt x="3743705" y="248412"/>
                  </a:lnTo>
                  <a:lnTo>
                    <a:pt x="3733143" y="295393"/>
                  </a:lnTo>
                  <a:lnTo>
                    <a:pt x="3712294" y="337207"/>
                  </a:lnTo>
                  <a:lnTo>
                    <a:pt x="3682631" y="372589"/>
                  </a:lnTo>
                  <a:lnTo>
                    <a:pt x="3645628" y="400272"/>
                  </a:lnTo>
                  <a:lnTo>
                    <a:pt x="3602757" y="418992"/>
                  </a:lnTo>
                  <a:lnTo>
                    <a:pt x="3555491" y="427482"/>
                  </a:lnTo>
                  <a:lnTo>
                    <a:pt x="208788" y="427482"/>
                  </a:lnTo>
                  <a:lnTo>
                    <a:pt x="161145" y="421843"/>
                  </a:lnTo>
                  <a:lnTo>
                    <a:pt x="117350" y="405358"/>
                  </a:lnTo>
                  <a:lnTo>
                    <a:pt x="78943" y="379395"/>
                  </a:lnTo>
                  <a:lnTo>
                    <a:pt x="47461" y="345321"/>
                  </a:lnTo>
                  <a:lnTo>
                    <a:pt x="24443" y="304506"/>
                  </a:lnTo>
                  <a:lnTo>
                    <a:pt x="11430" y="258318"/>
                  </a:lnTo>
                  <a:lnTo>
                    <a:pt x="9144" y="0"/>
                  </a:lnTo>
                  <a:lnTo>
                    <a:pt x="0" y="0"/>
                  </a:lnTo>
                  <a:lnTo>
                    <a:pt x="0" y="239268"/>
                  </a:lnTo>
                  <a:lnTo>
                    <a:pt x="762" y="249936"/>
                  </a:lnTo>
                  <a:lnTo>
                    <a:pt x="2286" y="259842"/>
                  </a:lnTo>
                  <a:lnTo>
                    <a:pt x="3810" y="270510"/>
                  </a:lnTo>
                  <a:lnTo>
                    <a:pt x="27179" y="331793"/>
                  </a:lnTo>
                  <a:lnTo>
                    <a:pt x="68580" y="382524"/>
                  </a:lnTo>
                  <a:lnTo>
                    <a:pt x="112175" y="413319"/>
                  </a:lnTo>
                  <a:lnTo>
                    <a:pt x="175345" y="434329"/>
                  </a:lnTo>
                  <a:lnTo>
                    <a:pt x="208788" y="436626"/>
                  </a:lnTo>
                  <a:lnTo>
                    <a:pt x="3556254" y="436626"/>
                  </a:lnTo>
                  <a:lnTo>
                    <a:pt x="3615778" y="424942"/>
                  </a:lnTo>
                  <a:lnTo>
                    <a:pt x="3659668" y="403030"/>
                  </a:lnTo>
                  <a:lnTo>
                    <a:pt x="3696995" y="371779"/>
                  </a:lnTo>
                  <a:lnTo>
                    <a:pt x="3726160" y="332841"/>
                  </a:lnTo>
                  <a:lnTo>
                    <a:pt x="3745565" y="287866"/>
                  </a:lnTo>
                  <a:lnTo>
                    <a:pt x="3753612" y="238506"/>
                  </a:lnTo>
                  <a:lnTo>
                    <a:pt x="3754374" y="2278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194695" y="4399061"/>
              <a:ext cx="3745229" cy="236220"/>
            </a:xfrm>
            <a:custGeom>
              <a:avLst/>
              <a:gdLst/>
              <a:ahLst/>
              <a:cxnLst/>
              <a:rect l="l" t="t" r="r" b="b"/>
              <a:pathLst>
                <a:path w="3745229" h="236220">
                  <a:moveTo>
                    <a:pt x="0" y="236184"/>
                  </a:moveTo>
                  <a:lnTo>
                    <a:pt x="0" y="159220"/>
                  </a:lnTo>
                  <a:lnTo>
                    <a:pt x="0" y="236184"/>
                  </a:lnTo>
                  <a:close/>
                </a:path>
                <a:path w="3745229" h="236220">
                  <a:moveTo>
                    <a:pt x="3669608" y="1445"/>
                  </a:moveTo>
                  <a:lnTo>
                    <a:pt x="3668736" y="575"/>
                  </a:lnTo>
                  <a:lnTo>
                    <a:pt x="3667829" y="0"/>
                  </a:lnTo>
                  <a:lnTo>
                    <a:pt x="3669608" y="1445"/>
                  </a:lnTo>
                  <a:close/>
                </a:path>
                <a:path w="3745229" h="236220">
                  <a:moveTo>
                    <a:pt x="3700211" y="31968"/>
                  </a:moveTo>
                  <a:lnTo>
                    <a:pt x="3699510" y="31268"/>
                  </a:lnTo>
                  <a:lnTo>
                    <a:pt x="3699510" y="31968"/>
                  </a:lnTo>
                  <a:lnTo>
                    <a:pt x="3700211" y="31968"/>
                  </a:lnTo>
                  <a:close/>
                </a:path>
                <a:path w="3745229" h="236220">
                  <a:moveTo>
                    <a:pt x="3702211" y="35016"/>
                  </a:moveTo>
                  <a:lnTo>
                    <a:pt x="3701796" y="34365"/>
                  </a:lnTo>
                  <a:lnTo>
                    <a:pt x="3701796" y="35016"/>
                  </a:lnTo>
                  <a:lnTo>
                    <a:pt x="3702211" y="35016"/>
                  </a:lnTo>
                  <a:close/>
                </a:path>
                <a:path w="3745229" h="236220">
                  <a:moveTo>
                    <a:pt x="3721660" y="65496"/>
                  </a:moveTo>
                  <a:close/>
                </a:path>
                <a:path w="3745229" h="236220">
                  <a:moveTo>
                    <a:pt x="3722633" y="67020"/>
                  </a:moveTo>
                  <a:lnTo>
                    <a:pt x="3722370" y="66608"/>
                  </a:lnTo>
                  <a:lnTo>
                    <a:pt x="3722370" y="67020"/>
                  </a:lnTo>
                  <a:lnTo>
                    <a:pt x="3722633" y="67020"/>
                  </a:lnTo>
                  <a:close/>
                </a:path>
                <a:path w="3745229" h="236220">
                  <a:moveTo>
                    <a:pt x="3723605" y="68544"/>
                  </a:moveTo>
                  <a:lnTo>
                    <a:pt x="3723132" y="67802"/>
                  </a:lnTo>
                  <a:lnTo>
                    <a:pt x="3723132" y="68544"/>
                  </a:lnTo>
                  <a:lnTo>
                    <a:pt x="3723605" y="68544"/>
                  </a:lnTo>
                  <a:close/>
                </a:path>
                <a:path w="3745229" h="236220">
                  <a:moveTo>
                    <a:pt x="3724531" y="70068"/>
                  </a:moveTo>
                  <a:lnTo>
                    <a:pt x="3724471" y="69901"/>
                  </a:lnTo>
                  <a:lnTo>
                    <a:pt x="3723881" y="68977"/>
                  </a:lnTo>
                  <a:lnTo>
                    <a:pt x="3723881" y="70068"/>
                  </a:lnTo>
                  <a:lnTo>
                    <a:pt x="3724531" y="70068"/>
                  </a:lnTo>
                  <a:close/>
                </a:path>
                <a:path w="3745229" h="236220">
                  <a:moveTo>
                    <a:pt x="3725078" y="71592"/>
                  </a:moveTo>
                  <a:lnTo>
                    <a:pt x="3724643" y="70380"/>
                  </a:lnTo>
                  <a:lnTo>
                    <a:pt x="3724643" y="71592"/>
                  </a:lnTo>
                  <a:lnTo>
                    <a:pt x="3725078" y="71592"/>
                  </a:lnTo>
                  <a:close/>
                </a:path>
                <a:path w="3745229" h="236220">
                  <a:moveTo>
                    <a:pt x="3725626" y="73116"/>
                  </a:moveTo>
                  <a:lnTo>
                    <a:pt x="3725405" y="72502"/>
                  </a:lnTo>
                  <a:lnTo>
                    <a:pt x="3725405" y="73116"/>
                  </a:lnTo>
                  <a:lnTo>
                    <a:pt x="3725626" y="73116"/>
                  </a:lnTo>
                  <a:close/>
                </a:path>
                <a:path w="3745229" h="236220">
                  <a:moveTo>
                    <a:pt x="3726173" y="74640"/>
                  </a:moveTo>
                  <a:close/>
                </a:path>
                <a:path w="3745229" h="236220">
                  <a:moveTo>
                    <a:pt x="3726994" y="76926"/>
                  </a:moveTo>
                  <a:lnTo>
                    <a:pt x="3726929" y="76745"/>
                  </a:lnTo>
                  <a:lnTo>
                    <a:pt x="3726929" y="76926"/>
                  </a:lnTo>
                  <a:close/>
                </a:path>
                <a:path w="3745229" h="236220">
                  <a:moveTo>
                    <a:pt x="3737667" y="106644"/>
                  </a:moveTo>
                  <a:lnTo>
                    <a:pt x="3737610" y="106485"/>
                  </a:lnTo>
                  <a:lnTo>
                    <a:pt x="3737610" y="106644"/>
                  </a:lnTo>
                  <a:close/>
                </a:path>
                <a:path w="3745229" h="236220">
                  <a:moveTo>
                    <a:pt x="3738762" y="109692"/>
                  </a:moveTo>
                  <a:lnTo>
                    <a:pt x="3738372" y="108606"/>
                  </a:lnTo>
                  <a:lnTo>
                    <a:pt x="3738372" y="109692"/>
                  </a:lnTo>
                  <a:lnTo>
                    <a:pt x="3738762" y="109692"/>
                  </a:lnTo>
                  <a:close/>
                </a:path>
                <a:path w="3745229" h="236220">
                  <a:moveTo>
                    <a:pt x="3739842" y="112740"/>
                  </a:moveTo>
                  <a:lnTo>
                    <a:pt x="3739134" y="110728"/>
                  </a:lnTo>
                  <a:lnTo>
                    <a:pt x="3739134" y="112740"/>
                  </a:lnTo>
                  <a:lnTo>
                    <a:pt x="3739842" y="112740"/>
                  </a:lnTo>
                  <a:close/>
                </a:path>
                <a:path w="3745229" h="236220">
                  <a:moveTo>
                    <a:pt x="3740284" y="116550"/>
                  </a:moveTo>
                  <a:lnTo>
                    <a:pt x="3739896" y="113201"/>
                  </a:lnTo>
                  <a:lnTo>
                    <a:pt x="3739896" y="116550"/>
                  </a:lnTo>
                  <a:lnTo>
                    <a:pt x="3740284" y="116550"/>
                  </a:lnTo>
                  <a:close/>
                </a:path>
                <a:path w="3745229" h="236220">
                  <a:moveTo>
                    <a:pt x="3744876" y="156174"/>
                  </a:moveTo>
                  <a:lnTo>
                    <a:pt x="3744455" y="152540"/>
                  </a:lnTo>
                  <a:lnTo>
                    <a:pt x="3744455" y="156174"/>
                  </a:lnTo>
                  <a:lnTo>
                    <a:pt x="3744876" y="156174"/>
                  </a:lnTo>
                  <a:close/>
                </a:path>
                <a:path w="3745229" h="236220">
                  <a:moveTo>
                    <a:pt x="3745229" y="236184"/>
                  </a:moveTo>
                  <a:lnTo>
                    <a:pt x="3745217" y="159114"/>
                  </a:lnTo>
                  <a:lnTo>
                    <a:pt x="3745217" y="236184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190123" y="4349496"/>
              <a:ext cx="3754754" cy="285750"/>
            </a:xfrm>
            <a:custGeom>
              <a:avLst/>
              <a:gdLst/>
              <a:ahLst/>
              <a:cxnLst/>
              <a:rect l="l" t="t" r="r" b="b"/>
              <a:pathLst>
                <a:path w="3754754" h="285750">
                  <a:moveTo>
                    <a:pt x="3583461" y="5334"/>
                  </a:moveTo>
                  <a:lnTo>
                    <a:pt x="3556254" y="761"/>
                  </a:lnTo>
                  <a:lnTo>
                    <a:pt x="3545586" y="0"/>
                  </a:lnTo>
                  <a:lnTo>
                    <a:pt x="208788" y="0"/>
                  </a:lnTo>
                  <a:lnTo>
                    <a:pt x="158611" y="6417"/>
                  </a:lnTo>
                  <a:lnTo>
                    <a:pt x="112646" y="23754"/>
                  </a:lnTo>
                  <a:lnTo>
                    <a:pt x="72461" y="50773"/>
                  </a:lnTo>
                  <a:lnTo>
                    <a:pt x="39626" y="86235"/>
                  </a:lnTo>
                  <a:lnTo>
                    <a:pt x="15711" y="128905"/>
                  </a:lnTo>
                  <a:lnTo>
                    <a:pt x="2285" y="177545"/>
                  </a:lnTo>
                  <a:lnTo>
                    <a:pt x="0" y="198881"/>
                  </a:lnTo>
                  <a:lnTo>
                    <a:pt x="0" y="285750"/>
                  </a:lnTo>
                  <a:lnTo>
                    <a:pt x="4572" y="285750"/>
                  </a:lnTo>
                  <a:lnTo>
                    <a:pt x="4572" y="197358"/>
                  </a:lnTo>
                  <a:lnTo>
                    <a:pt x="5334" y="187452"/>
                  </a:lnTo>
                  <a:lnTo>
                    <a:pt x="18497" y="134088"/>
                  </a:lnTo>
                  <a:lnTo>
                    <a:pt x="41910" y="91440"/>
                  </a:lnTo>
                  <a:lnTo>
                    <a:pt x="42672" y="89916"/>
                  </a:lnTo>
                  <a:lnTo>
                    <a:pt x="43434" y="89154"/>
                  </a:lnTo>
                  <a:lnTo>
                    <a:pt x="55621" y="73758"/>
                  </a:lnTo>
                  <a:lnTo>
                    <a:pt x="69370" y="59636"/>
                  </a:lnTo>
                  <a:lnTo>
                    <a:pt x="84439" y="46938"/>
                  </a:lnTo>
                  <a:lnTo>
                    <a:pt x="100584" y="35814"/>
                  </a:lnTo>
                  <a:lnTo>
                    <a:pt x="101346" y="35052"/>
                  </a:lnTo>
                  <a:lnTo>
                    <a:pt x="104394" y="33528"/>
                  </a:lnTo>
                  <a:lnTo>
                    <a:pt x="105156" y="32766"/>
                  </a:lnTo>
                  <a:lnTo>
                    <a:pt x="109728" y="30480"/>
                  </a:lnTo>
                  <a:lnTo>
                    <a:pt x="154995" y="11887"/>
                  </a:lnTo>
                  <a:lnTo>
                    <a:pt x="194310" y="5334"/>
                  </a:lnTo>
                  <a:lnTo>
                    <a:pt x="3583461" y="5334"/>
                  </a:lnTo>
                  <a:close/>
                </a:path>
                <a:path w="3754754" h="285750">
                  <a:moveTo>
                    <a:pt x="3754374" y="285750"/>
                  </a:moveTo>
                  <a:lnTo>
                    <a:pt x="3754374" y="208787"/>
                  </a:lnTo>
                  <a:lnTo>
                    <a:pt x="3752850" y="187451"/>
                  </a:lnTo>
                  <a:lnTo>
                    <a:pt x="3742085" y="138791"/>
                  </a:lnTo>
                  <a:lnTo>
                    <a:pt x="3720284" y="95027"/>
                  </a:lnTo>
                  <a:lnTo>
                    <a:pt x="3689122" y="57750"/>
                  </a:lnTo>
                  <a:lnTo>
                    <a:pt x="3650279" y="28552"/>
                  </a:lnTo>
                  <a:lnTo>
                    <a:pt x="3605430" y="9025"/>
                  </a:lnTo>
                  <a:lnTo>
                    <a:pt x="3560051" y="5334"/>
                  </a:lnTo>
                  <a:lnTo>
                    <a:pt x="3568446" y="6096"/>
                  </a:lnTo>
                  <a:lnTo>
                    <a:pt x="3574542" y="6858"/>
                  </a:lnTo>
                  <a:lnTo>
                    <a:pt x="3605022" y="13716"/>
                  </a:lnTo>
                  <a:lnTo>
                    <a:pt x="3608070" y="14478"/>
                  </a:lnTo>
                  <a:lnTo>
                    <a:pt x="3610356" y="15240"/>
                  </a:lnTo>
                  <a:lnTo>
                    <a:pt x="3611880" y="16002"/>
                  </a:lnTo>
                  <a:lnTo>
                    <a:pt x="3629567" y="22876"/>
                  </a:lnTo>
                  <a:lnTo>
                    <a:pt x="3647373" y="32037"/>
                  </a:lnTo>
                  <a:lnTo>
                    <a:pt x="3664193" y="42896"/>
                  </a:lnTo>
                  <a:lnTo>
                    <a:pt x="3678923" y="54864"/>
                  </a:lnTo>
                  <a:lnTo>
                    <a:pt x="3680447" y="55626"/>
                  </a:lnTo>
                  <a:lnTo>
                    <a:pt x="3699497" y="74676"/>
                  </a:lnTo>
                  <a:lnTo>
                    <a:pt x="3699497" y="76200"/>
                  </a:lnTo>
                  <a:lnTo>
                    <a:pt x="3700272" y="76200"/>
                  </a:lnTo>
                  <a:lnTo>
                    <a:pt x="3704082" y="80010"/>
                  </a:lnTo>
                  <a:lnTo>
                    <a:pt x="3704082" y="81534"/>
                  </a:lnTo>
                  <a:lnTo>
                    <a:pt x="3704844" y="81534"/>
                  </a:lnTo>
                  <a:lnTo>
                    <a:pt x="3706368" y="83058"/>
                  </a:lnTo>
                  <a:lnTo>
                    <a:pt x="3706368" y="84582"/>
                  </a:lnTo>
                  <a:lnTo>
                    <a:pt x="3707130" y="84582"/>
                  </a:lnTo>
                  <a:lnTo>
                    <a:pt x="3709403" y="86868"/>
                  </a:lnTo>
                  <a:lnTo>
                    <a:pt x="3709403" y="88392"/>
                  </a:lnTo>
                  <a:lnTo>
                    <a:pt x="3710165" y="88392"/>
                  </a:lnTo>
                  <a:lnTo>
                    <a:pt x="3710927" y="89154"/>
                  </a:lnTo>
                  <a:lnTo>
                    <a:pt x="3710927" y="90678"/>
                  </a:lnTo>
                  <a:lnTo>
                    <a:pt x="3711689" y="90678"/>
                  </a:lnTo>
                  <a:lnTo>
                    <a:pt x="3713213" y="92202"/>
                  </a:lnTo>
                  <a:lnTo>
                    <a:pt x="3713213" y="93726"/>
                  </a:lnTo>
                  <a:lnTo>
                    <a:pt x="3713975" y="93726"/>
                  </a:lnTo>
                  <a:lnTo>
                    <a:pt x="3714750" y="94488"/>
                  </a:lnTo>
                  <a:lnTo>
                    <a:pt x="3714750" y="96012"/>
                  </a:lnTo>
                  <a:lnTo>
                    <a:pt x="3715499" y="96012"/>
                  </a:lnTo>
                  <a:lnTo>
                    <a:pt x="3716274" y="96774"/>
                  </a:lnTo>
                  <a:lnTo>
                    <a:pt x="3716274" y="98298"/>
                  </a:lnTo>
                  <a:lnTo>
                    <a:pt x="3717023" y="98298"/>
                  </a:lnTo>
                  <a:lnTo>
                    <a:pt x="3717798" y="99060"/>
                  </a:lnTo>
                  <a:lnTo>
                    <a:pt x="3717798" y="100584"/>
                  </a:lnTo>
                  <a:lnTo>
                    <a:pt x="3718547" y="100584"/>
                  </a:lnTo>
                  <a:lnTo>
                    <a:pt x="3718547" y="102108"/>
                  </a:lnTo>
                  <a:lnTo>
                    <a:pt x="3719322" y="102108"/>
                  </a:lnTo>
                  <a:lnTo>
                    <a:pt x="3720084" y="102870"/>
                  </a:lnTo>
                  <a:lnTo>
                    <a:pt x="3720084" y="104394"/>
                  </a:lnTo>
                  <a:lnTo>
                    <a:pt x="3720846" y="104394"/>
                  </a:lnTo>
                  <a:lnTo>
                    <a:pt x="3720846" y="105918"/>
                  </a:lnTo>
                  <a:lnTo>
                    <a:pt x="3721608" y="105918"/>
                  </a:lnTo>
                  <a:lnTo>
                    <a:pt x="3722370" y="106680"/>
                  </a:lnTo>
                  <a:lnTo>
                    <a:pt x="3722370" y="108204"/>
                  </a:lnTo>
                  <a:lnTo>
                    <a:pt x="3723132" y="108204"/>
                  </a:lnTo>
                  <a:lnTo>
                    <a:pt x="3723132" y="109728"/>
                  </a:lnTo>
                  <a:lnTo>
                    <a:pt x="3723894" y="109728"/>
                  </a:lnTo>
                  <a:lnTo>
                    <a:pt x="3724656" y="110490"/>
                  </a:lnTo>
                  <a:lnTo>
                    <a:pt x="3724656" y="112014"/>
                  </a:lnTo>
                  <a:lnTo>
                    <a:pt x="3725418" y="112014"/>
                  </a:lnTo>
                  <a:lnTo>
                    <a:pt x="3725418" y="113538"/>
                  </a:lnTo>
                  <a:lnTo>
                    <a:pt x="3726180" y="113538"/>
                  </a:lnTo>
                  <a:lnTo>
                    <a:pt x="3726180" y="115062"/>
                  </a:lnTo>
                  <a:lnTo>
                    <a:pt x="3726942" y="115062"/>
                  </a:lnTo>
                  <a:lnTo>
                    <a:pt x="3726942" y="116586"/>
                  </a:lnTo>
                  <a:lnTo>
                    <a:pt x="3727704" y="116586"/>
                  </a:lnTo>
                  <a:lnTo>
                    <a:pt x="3727704" y="118110"/>
                  </a:lnTo>
                  <a:lnTo>
                    <a:pt x="3728453" y="118110"/>
                  </a:lnTo>
                  <a:lnTo>
                    <a:pt x="3728453" y="119634"/>
                  </a:lnTo>
                  <a:lnTo>
                    <a:pt x="3729215" y="119634"/>
                  </a:lnTo>
                  <a:lnTo>
                    <a:pt x="3729215" y="121158"/>
                  </a:lnTo>
                  <a:lnTo>
                    <a:pt x="3729977" y="121158"/>
                  </a:lnTo>
                  <a:lnTo>
                    <a:pt x="3729977" y="122682"/>
                  </a:lnTo>
                  <a:lnTo>
                    <a:pt x="3730739" y="122682"/>
                  </a:lnTo>
                  <a:lnTo>
                    <a:pt x="3730739" y="124206"/>
                  </a:lnTo>
                  <a:lnTo>
                    <a:pt x="3731501" y="124206"/>
                  </a:lnTo>
                  <a:lnTo>
                    <a:pt x="3731501" y="126492"/>
                  </a:lnTo>
                  <a:lnTo>
                    <a:pt x="3732263" y="126492"/>
                  </a:lnTo>
                  <a:lnTo>
                    <a:pt x="3732263" y="128016"/>
                  </a:lnTo>
                  <a:lnTo>
                    <a:pt x="3733025" y="128016"/>
                  </a:lnTo>
                  <a:lnTo>
                    <a:pt x="3733025" y="129540"/>
                  </a:lnTo>
                  <a:lnTo>
                    <a:pt x="3733800" y="129540"/>
                  </a:lnTo>
                  <a:lnTo>
                    <a:pt x="3733800" y="131826"/>
                  </a:lnTo>
                  <a:lnTo>
                    <a:pt x="3734549" y="131826"/>
                  </a:lnTo>
                  <a:lnTo>
                    <a:pt x="3734549" y="133350"/>
                  </a:lnTo>
                  <a:lnTo>
                    <a:pt x="3735324" y="133350"/>
                  </a:lnTo>
                  <a:lnTo>
                    <a:pt x="3735324" y="135636"/>
                  </a:lnTo>
                  <a:lnTo>
                    <a:pt x="3736073" y="135636"/>
                  </a:lnTo>
                  <a:lnTo>
                    <a:pt x="3736073" y="137160"/>
                  </a:lnTo>
                  <a:lnTo>
                    <a:pt x="3736848" y="137160"/>
                  </a:lnTo>
                  <a:lnTo>
                    <a:pt x="3736848" y="139446"/>
                  </a:lnTo>
                  <a:lnTo>
                    <a:pt x="3737597" y="139446"/>
                  </a:lnTo>
                  <a:lnTo>
                    <a:pt x="3737597" y="141732"/>
                  </a:lnTo>
                  <a:lnTo>
                    <a:pt x="3738372" y="141732"/>
                  </a:lnTo>
                  <a:lnTo>
                    <a:pt x="3738372" y="144018"/>
                  </a:lnTo>
                  <a:lnTo>
                    <a:pt x="3739134" y="144018"/>
                  </a:lnTo>
                  <a:lnTo>
                    <a:pt x="3739134" y="146304"/>
                  </a:lnTo>
                  <a:lnTo>
                    <a:pt x="3739896" y="146304"/>
                  </a:lnTo>
                  <a:lnTo>
                    <a:pt x="3739896" y="148590"/>
                  </a:lnTo>
                  <a:lnTo>
                    <a:pt x="3740658" y="148590"/>
                  </a:lnTo>
                  <a:lnTo>
                    <a:pt x="3740658" y="150876"/>
                  </a:lnTo>
                  <a:lnTo>
                    <a:pt x="3741420" y="150876"/>
                  </a:lnTo>
                  <a:lnTo>
                    <a:pt x="3741420" y="153924"/>
                  </a:lnTo>
                  <a:lnTo>
                    <a:pt x="3742182" y="153924"/>
                  </a:lnTo>
                  <a:lnTo>
                    <a:pt x="3742182" y="156210"/>
                  </a:lnTo>
                  <a:lnTo>
                    <a:pt x="3742944" y="156210"/>
                  </a:lnTo>
                  <a:lnTo>
                    <a:pt x="3742944" y="159258"/>
                  </a:lnTo>
                  <a:lnTo>
                    <a:pt x="3743706" y="159258"/>
                  </a:lnTo>
                  <a:lnTo>
                    <a:pt x="3743706" y="162306"/>
                  </a:lnTo>
                  <a:lnTo>
                    <a:pt x="3744468" y="162306"/>
                  </a:lnTo>
                  <a:lnTo>
                    <a:pt x="3744468" y="166116"/>
                  </a:lnTo>
                  <a:lnTo>
                    <a:pt x="3745230" y="166116"/>
                  </a:lnTo>
                  <a:lnTo>
                    <a:pt x="3745230" y="169164"/>
                  </a:lnTo>
                  <a:lnTo>
                    <a:pt x="3745992" y="169164"/>
                  </a:lnTo>
                  <a:lnTo>
                    <a:pt x="3745992" y="173736"/>
                  </a:lnTo>
                  <a:lnTo>
                    <a:pt x="3746754" y="173736"/>
                  </a:lnTo>
                  <a:lnTo>
                    <a:pt x="3746754" y="177546"/>
                  </a:lnTo>
                  <a:lnTo>
                    <a:pt x="3747503" y="177546"/>
                  </a:lnTo>
                  <a:lnTo>
                    <a:pt x="3747503" y="183642"/>
                  </a:lnTo>
                  <a:lnTo>
                    <a:pt x="3748265" y="183642"/>
                  </a:lnTo>
                  <a:lnTo>
                    <a:pt x="3748265" y="191262"/>
                  </a:lnTo>
                  <a:lnTo>
                    <a:pt x="3749027" y="191262"/>
                  </a:lnTo>
                  <a:lnTo>
                    <a:pt x="3749027" y="205740"/>
                  </a:lnTo>
                  <a:lnTo>
                    <a:pt x="3749789" y="205740"/>
                  </a:lnTo>
                  <a:lnTo>
                    <a:pt x="3749789" y="285750"/>
                  </a:lnTo>
                  <a:lnTo>
                    <a:pt x="3754374" y="285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194695" y="4354830"/>
              <a:ext cx="3745229" cy="280670"/>
            </a:xfrm>
            <a:custGeom>
              <a:avLst/>
              <a:gdLst/>
              <a:ahLst/>
              <a:cxnLst/>
              <a:rect l="l" t="t" r="r" b="b"/>
              <a:pathLst>
                <a:path w="3745229" h="280670">
                  <a:moveTo>
                    <a:pt x="3745229" y="280416"/>
                  </a:moveTo>
                  <a:lnTo>
                    <a:pt x="3745229" y="203454"/>
                  </a:lnTo>
                  <a:lnTo>
                    <a:pt x="3739836" y="156914"/>
                  </a:lnTo>
                  <a:lnTo>
                    <a:pt x="3724471" y="114133"/>
                  </a:lnTo>
                  <a:lnTo>
                    <a:pt x="3700363" y="76351"/>
                  </a:lnTo>
                  <a:lnTo>
                    <a:pt x="3668736" y="44806"/>
                  </a:lnTo>
                  <a:lnTo>
                    <a:pt x="3630818" y="20740"/>
                  </a:lnTo>
                  <a:lnTo>
                    <a:pt x="3587835" y="5391"/>
                  </a:lnTo>
                  <a:lnTo>
                    <a:pt x="3541014" y="0"/>
                  </a:lnTo>
                  <a:lnTo>
                    <a:pt x="204215" y="0"/>
                  </a:lnTo>
                  <a:lnTo>
                    <a:pt x="157394" y="5391"/>
                  </a:lnTo>
                  <a:lnTo>
                    <a:pt x="114411" y="20740"/>
                  </a:lnTo>
                  <a:lnTo>
                    <a:pt x="76493" y="44806"/>
                  </a:lnTo>
                  <a:lnTo>
                    <a:pt x="44866" y="76351"/>
                  </a:lnTo>
                  <a:lnTo>
                    <a:pt x="20758" y="114133"/>
                  </a:lnTo>
                  <a:lnTo>
                    <a:pt x="5393" y="156914"/>
                  </a:lnTo>
                  <a:lnTo>
                    <a:pt x="0" y="203454"/>
                  </a:lnTo>
                  <a:lnTo>
                    <a:pt x="0" y="280416"/>
                  </a:lnTo>
                  <a:lnTo>
                    <a:pt x="3745229" y="280416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190123" y="4349496"/>
              <a:ext cx="3754754" cy="285750"/>
            </a:xfrm>
            <a:custGeom>
              <a:avLst/>
              <a:gdLst/>
              <a:ahLst/>
              <a:cxnLst/>
              <a:rect l="l" t="t" r="r" b="b"/>
              <a:pathLst>
                <a:path w="3754754" h="285750">
                  <a:moveTo>
                    <a:pt x="3754374" y="285750"/>
                  </a:moveTo>
                  <a:lnTo>
                    <a:pt x="3754374" y="208787"/>
                  </a:lnTo>
                  <a:lnTo>
                    <a:pt x="3752850" y="187451"/>
                  </a:lnTo>
                  <a:lnTo>
                    <a:pt x="3742085" y="138791"/>
                  </a:lnTo>
                  <a:lnTo>
                    <a:pt x="3720284" y="95027"/>
                  </a:lnTo>
                  <a:lnTo>
                    <a:pt x="3689122" y="57750"/>
                  </a:lnTo>
                  <a:lnTo>
                    <a:pt x="3650279" y="28552"/>
                  </a:lnTo>
                  <a:lnTo>
                    <a:pt x="3605430" y="9025"/>
                  </a:lnTo>
                  <a:lnTo>
                    <a:pt x="3556254" y="761"/>
                  </a:lnTo>
                  <a:lnTo>
                    <a:pt x="3545586" y="0"/>
                  </a:lnTo>
                  <a:lnTo>
                    <a:pt x="208788" y="0"/>
                  </a:lnTo>
                  <a:lnTo>
                    <a:pt x="158611" y="6417"/>
                  </a:lnTo>
                  <a:lnTo>
                    <a:pt x="112646" y="23754"/>
                  </a:lnTo>
                  <a:lnTo>
                    <a:pt x="72461" y="50773"/>
                  </a:lnTo>
                  <a:lnTo>
                    <a:pt x="39626" y="86235"/>
                  </a:lnTo>
                  <a:lnTo>
                    <a:pt x="15711" y="128905"/>
                  </a:lnTo>
                  <a:lnTo>
                    <a:pt x="2285" y="177545"/>
                  </a:lnTo>
                  <a:lnTo>
                    <a:pt x="0" y="198881"/>
                  </a:lnTo>
                  <a:lnTo>
                    <a:pt x="0" y="285750"/>
                  </a:lnTo>
                  <a:lnTo>
                    <a:pt x="9144" y="285750"/>
                  </a:lnTo>
                  <a:lnTo>
                    <a:pt x="9144" y="208787"/>
                  </a:lnTo>
                  <a:lnTo>
                    <a:pt x="11429" y="179069"/>
                  </a:lnTo>
                  <a:lnTo>
                    <a:pt x="21562" y="139971"/>
                  </a:lnTo>
                  <a:lnTo>
                    <a:pt x="53699" y="83671"/>
                  </a:lnTo>
                  <a:lnTo>
                    <a:pt x="82296" y="55625"/>
                  </a:lnTo>
                  <a:lnTo>
                    <a:pt x="89153" y="49529"/>
                  </a:lnTo>
                  <a:lnTo>
                    <a:pt x="116299" y="32564"/>
                  </a:lnTo>
                  <a:lnTo>
                    <a:pt x="145756" y="19959"/>
                  </a:lnTo>
                  <a:lnTo>
                    <a:pt x="176820" y="12234"/>
                  </a:lnTo>
                  <a:lnTo>
                    <a:pt x="208788" y="9905"/>
                  </a:lnTo>
                  <a:lnTo>
                    <a:pt x="3556254" y="9960"/>
                  </a:lnTo>
                  <a:lnTo>
                    <a:pt x="3612870" y="21694"/>
                  </a:lnTo>
                  <a:lnTo>
                    <a:pt x="3654631" y="42559"/>
                  </a:lnTo>
                  <a:lnTo>
                    <a:pt x="3690056" y="71985"/>
                  </a:lnTo>
                  <a:lnTo>
                    <a:pt x="3717761" y="108697"/>
                  </a:lnTo>
                  <a:lnTo>
                    <a:pt x="3736360" y="151421"/>
                  </a:lnTo>
                  <a:lnTo>
                    <a:pt x="3744467" y="198881"/>
                  </a:lnTo>
                  <a:lnTo>
                    <a:pt x="3744467" y="285750"/>
                  </a:lnTo>
                  <a:lnTo>
                    <a:pt x="3754374" y="285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8704961" y="3777996"/>
              <a:ext cx="161925" cy="857250"/>
            </a:xfrm>
            <a:custGeom>
              <a:avLst/>
              <a:gdLst/>
              <a:ahLst/>
              <a:cxnLst/>
              <a:rect l="l" t="t" r="r" b="b"/>
              <a:pathLst>
                <a:path w="161925" h="857250">
                  <a:moveTo>
                    <a:pt x="161544" y="857250"/>
                  </a:moveTo>
                  <a:lnTo>
                    <a:pt x="0" y="857249"/>
                  </a:lnTo>
                  <a:lnTo>
                    <a:pt x="0" y="0"/>
                  </a:lnTo>
                  <a:lnTo>
                    <a:pt x="161544" y="0"/>
                  </a:lnTo>
                  <a:lnTo>
                    <a:pt x="161544" y="85725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8692007" y="3778008"/>
              <a:ext cx="187960" cy="857250"/>
            </a:xfrm>
            <a:custGeom>
              <a:avLst/>
              <a:gdLst/>
              <a:ahLst/>
              <a:cxnLst/>
              <a:rect l="l" t="t" r="r" b="b"/>
              <a:pathLst>
                <a:path w="187959" h="857250">
                  <a:moveTo>
                    <a:pt x="25146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25146" y="857250"/>
                  </a:lnTo>
                  <a:lnTo>
                    <a:pt x="25146" y="0"/>
                  </a:lnTo>
                  <a:close/>
                </a:path>
                <a:path w="187959" h="857250">
                  <a:moveTo>
                    <a:pt x="187452" y="0"/>
                  </a:moveTo>
                  <a:lnTo>
                    <a:pt x="162306" y="0"/>
                  </a:lnTo>
                  <a:lnTo>
                    <a:pt x="162306" y="857250"/>
                  </a:lnTo>
                  <a:lnTo>
                    <a:pt x="187452" y="857250"/>
                  </a:lnTo>
                  <a:lnTo>
                    <a:pt x="187452" y="0"/>
                  </a:lnTo>
                  <a:close/>
                </a:path>
              </a:pathLst>
            </a:custGeom>
            <a:solidFill>
              <a:srgbClr val="8C38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74839" y="4634496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7930108" y="0"/>
                  </a:moveTo>
                  <a:lnTo>
                    <a:pt x="0" y="0"/>
                  </a:lnTo>
                  <a:lnTo>
                    <a:pt x="0" y="858012"/>
                  </a:lnTo>
                  <a:lnTo>
                    <a:pt x="7930108" y="858012"/>
                  </a:lnTo>
                  <a:lnTo>
                    <a:pt x="7930108" y="0"/>
                  </a:lnTo>
                  <a:close/>
                </a:path>
                <a:path w="9144000" h="858520">
                  <a:moveTo>
                    <a:pt x="9144000" y="0"/>
                  </a:moveTo>
                  <a:lnTo>
                    <a:pt x="8091665" y="0"/>
                  </a:lnTo>
                  <a:lnTo>
                    <a:pt x="8091665" y="858012"/>
                  </a:lnTo>
                  <a:lnTo>
                    <a:pt x="9144000" y="85801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1104271" y="4383277"/>
            <a:ext cx="1890395" cy="664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35" dirty="0">
                <a:solidFill>
                  <a:srgbClr val="FFFFFF"/>
                </a:solidFill>
                <a:latin typeface="Symbol"/>
                <a:cs typeface="Symbol"/>
              </a:rPr>
              <a:t></a:t>
            </a:r>
            <a:r>
              <a:rPr sz="1400" spc="-35" dirty="0">
                <a:solidFill>
                  <a:srgbClr val="FFFFFF"/>
                </a:solidFill>
                <a:latin typeface="Arial"/>
                <a:cs typeface="Arial"/>
              </a:rPr>
              <a:t>……</a:t>
            </a: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prům.</a:t>
            </a:r>
            <a:r>
              <a:rPr sz="14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drátu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Symbol"/>
                <a:cs typeface="Symbol"/>
              </a:rPr>
              <a:t>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……</a:t>
            </a:r>
            <a:r>
              <a:rPr sz="14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souč.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účinnosti Ip…….svař.proud</a:t>
            </a:r>
            <a:r>
              <a:rPr sz="14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pulzu</a:t>
            </a:r>
            <a:endParaRPr sz="14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143934" y="4383277"/>
            <a:ext cx="715645" cy="664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0,8</a:t>
            </a:r>
            <a:r>
              <a:rPr sz="14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Arial"/>
                <a:cs typeface="Arial"/>
              </a:rPr>
              <a:t>[mm]</a:t>
            </a:r>
            <a:endParaRPr sz="1400">
              <a:latin typeface="Arial"/>
              <a:cs typeface="Arial"/>
            </a:endParaRPr>
          </a:p>
          <a:p>
            <a:pPr marL="50800">
              <a:lnSpc>
                <a:spcPts val="1675"/>
              </a:lnSpc>
            </a:pP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0,7</a:t>
            </a:r>
            <a:endParaRPr sz="1400">
              <a:latin typeface="Arial"/>
              <a:cs typeface="Arial"/>
            </a:endParaRPr>
          </a:p>
          <a:p>
            <a:pPr marL="31750">
              <a:lnSpc>
                <a:spcPts val="1675"/>
              </a:lnSpc>
            </a:pPr>
            <a:r>
              <a:rPr sz="1400" spc="-35" dirty="0">
                <a:solidFill>
                  <a:srgbClr val="FFFFFF"/>
                </a:solidFill>
                <a:latin typeface="Arial"/>
                <a:cs typeface="Arial"/>
              </a:rPr>
              <a:t>110</a:t>
            </a: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[A]</a:t>
            </a:r>
            <a:endParaRPr sz="14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104271" y="5022588"/>
            <a:ext cx="2589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Ib…….svař.proud</a:t>
            </a:r>
            <a:r>
              <a:rPr sz="14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základu</a:t>
            </a:r>
            <a:r>
              <a:rPr sz="14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20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 [A]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50%</a:t>
            </a:r>
            <a:r>
              <a:rPr sz="14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Ip,</a:t>
            </a:r>
            <a:r>
              <a:rPr sz="14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50%</a:t>
            </a:r>
            <a:r>
              <a:rPr sz="14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Ib</a:t>
            </a:r>
            <a:r>
              <a:rPr sz="14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(resp.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čas</a:t>
            </a:r>
            <a:r>
              <a:rPr sz="14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pulzu)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4190123" y="4635246"/>
            <a:ext cx="3754754" cy="857250"/>
            <a:chOff x="4190123" y="4635246"/>
            <a:chExt cx="3754754" cy="857250"/>
          </a:xfrm>
        </p:grpSpPr>
        <p:sp>
          <p:nvSpPr>
            <p:cNvPr id="68" name="object 68"/>
            <p:cNvSpPr/>
            <p:nvPr/>
          </p:nvSpPr>
          <p:spPr>
            <a:xfrm>
              <a:off x="4194695" y="4635246"/>
              <a:ext cx="3745229" cy="842644"/>
            </a:xfrm>
            <a:custGeom>
              <a:avLst/>
              <a:gdLst/>
              <a:ahLst/>
              <a:cxnLst/>
              <a:rect l="l" t="t" r="r" b="b"/>
              <a:pathLst>
                <a:path w="3745229" h="842645">
                  <a:moveTo>
                    <a:pt x="22860" y="832250"/>
                  </a:moveTo>
                  <a:lnTo>
                    <a:pt x="22860" y="832104"/>
                  </a:lnTo>
                  <a:lnTo>
                    <a:pt x="22604" y="831848"/>
                  </a:lnTo>
                  <a:lnTo>
                    <a:pt x="22860" y="832250"/>
                  </a:lnTo>
                  <a:close/>
                </a:path>
                <a:path w="3745229" h="842645">
                  <a:moveTo>
                    <a:pt x="21336" y="829853"/>
                  </a:moveTo>
                  <a:close/>
                </a:path>
                <a:path w="3745229" h="842645">
                  <a:moveTo>
                    <a:pt x="20574" y="828429"/>
                  </a:moveTo>
                  <a:lnTo>
                    <a:pt x="20574" y="828294"/>
                  </a:lnTo>
                  <a:lnTo>
                    <a:pt x="20574" y="828429"/>
                  </a:lnTo>
                  <a:close/>
                </a:path>
                <a:path w="3745229" h="842645">
                  <a:moveTo>
                    <a:pt x="19812" y="826297"/>
                  </a:moveTo>
                  <a:lnTo>
                    <a:pt x="19812" y="826008"/>
                  </a:lnTo>
                  <a:lnTo>
                    <a:pt x="19812" y="826297"/>
                  </a:lnTo>
                  <a:close/>
                </a:path>
                <a:path w="3745229" h="842645">
                  <a:moveTo>
                    <a:pt x="5334" y="785442"/>
                  </a:moveTo>
                  <a:lnTo>
                    <a:pt x="5334" y="784098"/>
                  </a:lnTo>
                  <a:lnTo>
                    <a:pt x="5179" y="784098"/>
                  </a:lnTo>
                  <a:lnTo>
                    <a:pt x="5334" y="785442"/>
                  </a:lnTo>
                  <a:close/>
                </a:path>
                <a:path w="3745229" h="842645">
                  <a:moveTo>
                    <a:pt x="5817" y="787146"/>
                  </a:moveTo>
                  <a:lnTo>
                    <a:pt x="5334" y="785442"/>
                  </a:lnTo>
                  <a:lnTo>
                    <a:pt x="5334" y="787146"/>
                  </a:lnTo>
                  <a:lnTo>
                    <a:pt x="5817" y="787146"/>
                  </a:lnTo>
                  <a:close/>
                </a:path>
                <a:path w="3745229" h="842645">
                  <a:moveTo>
                    <a:pt x="6096" y="787926"/>
                  </a:moveTo>
                  <a:lnTo>
                    <a:pt x="6096" y="787146"/>
                  </a:lnTo>
                  <a:lnTo>
                    <a:pt x="5817" y="787146"/>
                  </a:lnTo>
                  <a:lnTo>
                    <a:pt x="6096" y="787926"/>
                  </a:lnTo>
                  <a:close/>
                </a:path>
                <a:path w="3745229" h="842645">
                  <a:moveTo>
                    <a:pt x="0" y="739141"/>
                  </a:moveTo>
                  <a:lnTo>
                    <a:pt x="0" y="0"/>
                  </a:lnTo>
                  <a:lnTo>
                    <a:pt x="0" y="739141"/>
                  </a:lnTo>
                  <a:close/>
                </a:path>
                <a:path w="3745229" h="842645">
                  <a:moveTo>
                    <a:pt x="3745229" y="739139"/>
                  </a:moveTo>
                  <a:lnTo>
                    <a:pt x="3745229" y="0"/>
                  </a:lnTo>
                  <a:lnTo>
                    <a:pt x="3744455" y="742950"/>
                  </a:lnTo>
                  <a:lnTo>
                    <a:pt x="3743326" y="755665"/>
                  </a:lnTo>
                  <a:lnTo>
                    <a:pt x="3745229" y="739139"/>
                  </a:lnTo>
                  <a:close/>
                </a:path>
                <a:path w="3745229" h="842645">
                  <a:moveTo>
                    <a:pt x="3740944" y="776337"/>
                  </a:moveTo>
                  <a:lnTo>
                    <a:pt x="3736014" y="796653"/>
                  </a:lnTo>
                  <a:lnTo>
                    <a:pt x="3739836" y="785961"/>
                  </a:lnTo>
                  <a:lnTo>
                    <a:pt x="3740944" y="776337"/>
                  </a:lnTo>
                  <a:close/>
                </a:path>
                <a:path w="3745229" h="842645">
                  <a:moveTo>
                    <a:pt x="3729358" y="815273"/>
                  </a:moveTo>
                  <a:lnTo>
                    <a:pt x="3723259" y="830262"/>
                  </a:lnTo>
                  <a:lnTo>
                    <a:pt x="3716157" y="842022"/>
                  </a:lnTo>
                  <a:lnTo>
                    <a:pt x="3724471" y="828944"/>
                  </a:lnTo>
                  <a:lnTo>
                    <a:pt x="3729358" y="815273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190123" y="4635246"/>
              <a:ext cx="3754754" cy="857250"/>
            </a:xfrm>
            <a:custGeom>
              <a:avLst/>
              <a:gdLst/>
              <a:ahLst/>
              <a:cxnLst/>
              <a:rect l="l" t="t" r="r" b="b"/>
              <a:pathLst>
                <a:path w="3754754" h="857250">
                  <a:moveTo>
                    <a:pt x="41148" y="856488"/>
                  </a:moveTo>
                  <a:lnTo>
                    <a:pt x="41148" y="854964"/>
                  </a:lnTo>
                  <a:lnTo>
                    <a:pt x="39624" y="853440"/>
                  </a:lnTo>
                  <a:lnTo>
                    <a:pt x="38862" y="853440"/>
                  </a:lnTo>
                  <a:lnTo>
                    <a:pt x="38862" y="851916"/>
                  </a:lnTo>
                  <a:lnTo>
                    <a:pt x="38100" y="851154"/>
                  </a:lnTo>
                  <a:lnTo>
                    <a:pt x="37338" y="851154"/>
                  </a:lnTo>
                  <a:lnTo>
                    <a:pt x="37338" y="849630"/>
                  </a:lnTo>
                  <a:lnTo>
                    <a:pt x="36576" y="849630"/>
                  </a:lnTo>
                  <a:lnTo>
                    <a:pt x="36576" y="848106"/>
                  </a:lnTo>
                  <a:lnTo>
                    <a:pt x="35814" y="847344"/>
                  </a:lnTo>
                  <a:lnTo>
                    <a:pt x="35052" y="847344"/>
                  </a:lnTo>
                  <a:lnTo>
                    <a:pt x="35052" y="845820"/>
                  </a:lnTo>
                  <a:lnTo>
                    <a:pt x="34290" y="845058"/>
                  </a:lnTo>
                  <a:lnTo>
                    <a:pt x="33528" y="845058"/>
                  </a:lnTo>
                  <a:lnTo>
                    <a:pt x="33528" y="843534"/>
                  </a:lnTo>
                  <a:lnTo>
                    <a:pt x="32766" y="843534"/>
                  </a:lnTo>
                  <a:lnTo>
                    <a:pt x="32766" y="842010"/>
                  </a:lnTo>
                  <a:lnTo>
                    <a:pt x="32004" y="842010"/>
                  </a:lnTo>
                  <a:lnTo>
                    <a:pt x="32004" y="840486"/>
                  </a:lnTo>
                  <a:lnTo>
                    <a:pt x="31242" y="839724"/>
                  </a:lnTo>
                  <a:lnTo>
                    <a:pt x="30480" y="839724"/>
                  </a:lnTo>
                  <a:lnTo>
                    <a:pt x="30480" y="838200"/>
                  </a:lnTo>
                  <a:lnTo>
                    <a:pt x="29718" y="838200"/>
                  </a:lnTo>
                  <a:lnTo>
                    <a:pt x="29718" y="836676"/>
                  </a:lnTo>
                  <a:lnTo>
                    <a:pt x="28956" y="836676"/>
                  </a:lnTo>
                  <a:lnTo>
                    <a:pt x="28956" y="835152"/>
                  </a:lnTo>
                  <a:lnTo>
                    <a:pt x="28194" y="835152"/>
                  </a:lnTo>
                  <a:lnTo>
                    <a:pt x="28194" y="833628"/>
                  </a:lnTo>
                  <a:lnTo>
                    <a:pt x="27432" y="833628"/>
                  </a:lnTo>
                  <a:lnTo>
                    <a:pt x="27432" y="832104"/>
                  </a:lnTo>
                  <a:lnTo>
                    <a:pt x="26670" y="831342"/>
                  </a:lnTo>
                  <a:lnTo>
                    <a:pt x="25908" y="831342"/>
                  </a:lnTo>
                  <a:lnTo>
                    <a:pt x="25908" y="829818"/>
                  </a:lnTo>
                  <a:lnTo>
                    <a:pt x="25146" y="829818"/>
                  </a:lnTo>
                  <a:lnTo>
                    <a:pt x="25146" y="828294"/>
                  </a:lnTo>
                  <a:lnTo>
                    <a:pt x="24384" y="828294"/>
                  </a:lnTo>
                  <a:lnTo>
                    <a:pt x="24384" y="826008"/>
                  </a:lnTo>
                  <a:lnTo>
                    <a:pt x="23622" y="826008"/>
                  </a:lnTo>
                  <a:lnTo>
                    <a:pt x="23622" y="824484"/>
                  </a:lnTo>
                  <a:lnTo>
                    <a:pt x="22860" y="824484"/>
                  </a:lnTo>
                  <a:lnTo>
                    <a:pt x="22860" y="822960"/>
                  </a:lnTo>
                  <a:lnTo>
                    <a:pt x="22098" y="822960"/>
                  </a:lnTo>
                  <a:lnTo>
                    <a:pt x="22098" y="821436"/>
                  </a:lnTo>
                  <a:lnTo>
                    <a:pt x="21336" y="821436"/>
                  </a:lnTo>
                  <a:lnTo>
                    <a:pt x="21336" y="819150"/>
                  </a:lnTo>
                  <a:lnTo>
                    <a:pt x="20574" y="819150"/>
                  </a:lnTo>
                  <a:lnTo>
                    <a:pt x="20574" y="817626"/>
                  </a:lnTo>
                  <a:lnTo>
                    <a:pt x="19812" y="817626"/>
                  </a:lnTo>
                  <a:lnTo>
                    <a:pt x="19812" y="816102"/>
                  </a:lnTo>
                  <a:lnTo>
                    <a:pt x="19050" y="816102"/>
                  </a:lnTo>
                  <a:lnTo>
                    <a:pt x="19050" y="813816"/>
                  </a:lnTo>
                  <a:lnTo>
                    <a:pt x="18288" y="813816"/>
                  </a:lnTo>
                  <a:lnTo>
                    <a:pt x="18288" y="812292"/>
                  </a:lnTo>
                  <a:lnTo>
                    <a:pt x="17526" y="812292"/>
                  </a:lnTo>
                  <a:lnTo>
                    <a:pt x="17526" y="810006"/>
                  </a:lnTo>
                  <a:lnTo>
                    <a:pt x="16764" y="810006"/>
                  </a:lnTo>
                  <a:lnTo>
                    <a:pt x="16764" y="807720"/>
                  </a:lnTo>
                  <a:lnTo>
                    <a:pt x="16002" y="807720"/>
                  </a:lnTo>
                  <a:lnTo>
                    <a:pt x="16002" y="805434"/>
                  </a:lnTo>
                  <a:lnTo>
                    <a:pt x="15240" y="805434"/>
                  </a:lnTo>
                  <a:lnTo>
                    <a:pt x="15240" y="803148"/>
                  </a:lnTo>
                  <a:lnTo>
                    <a:pt x="14478" y="803148"/>
                  </a:lnTo>
                  <a:lnTo>
                    <a:pt x="14478" y="800862"/>
                  </a:lnTo>
                  <a:lnTo>
                    <a:pt x="13716" y="800862"/>
                  </a:lnTo>
                  <a:lnTo>
                    <a:pt x="13716" y="798576"/>
                  </a:lnTo>
                  <a:lnTo>
                    <a:pt x="12954" y="798576"/>
                  </a:lnTo>
                  <a:lnTo>
                    <a:pt x="12954" y="795528"/>
                  </a:lnTo>
                  <a:lnTo>
                    <a:pt x="12192" y="795528"/>
                  </a:lnTo>
                  <a:lnTo>
                    <a:pt x="12192" y="793242"/>
                  </a:lnTo>
                  <a:lnTo>
                    <a:pt x="11430" y="793242"/>
                  </a:lnTo>
                  <a:lnTo>
                    <a:pt x="11430" y="790194"/>
                  </a:lnTo>
                  <a:lnTo>
                    <a:pt x="10668" y="790194"/>
                  </a:lnTo>
                  <a:lnTo>
                    <a:pt x="10668" y="787146"/>
                  </a:lnTo>
                  <a:lnTo>
                    <a:pt x="9906" y="787146"/>
                  </a:lnTo>
                  <a:lnTo>
                    <a:pt x="9906" y="784098"/>
                  </a:lnTo>
                  <a:lnTo>
                    <a:pt x="9144" y="784098"/>
                  </a:lnTo>
                  <a:lnTo>
                    <a:pt x="9144" y="781050"/>
                  </a:lnTo>
                  <a:lnTo>
                    <a:pt x="8382" y="781050"/>
                  </a:lnTo>
                  <a:lnTo>
                    <a:pt x="8382" y="776478"/>
                  </a:lnTo>
                  <a:lnTo>
                    <a:pt x="7620" y="776478"/>
                  </a:lnTo>
                  <a:lnTo>
                    <a:pt x="7620" y="771906"/>
                  </a:lnTo>
                  <a:lnTo>
                    <a:pt x="6858" y="771906"/>
                  </a:lnTo>
                  <a:lnTo>
                    <a:pt x="6858" y="767334"/>
                  </a:lnTo>
                  <a:lnTo>
                    <a:pt x="6096" y="767334"/>
                  </a:lnTo>
                  <a:lnTo>
                    <a:pt x="6096" y="761238"/>
                  </a:lnTo>
                  <a:lnTo>
                    <a:pt x="5334" y="761238"/>
                  </a:lnTo>
                  <a:lnTo>
                    <a:pt x="5334" y="751332"/>
                  </a:lnTo>
                  <a:lnTo>
                    <a:pt x="4572" y="751332"/>
                  </a:lnTo>
                  <a:lnTo>
                    <a:pt x="4572" y="0"/>
                  </a:lnTo>
                  <a:lnTo>
                    <a:pt x="0" y="0"/>
                  </a:lnTo>
                  <a:lnTo>
                    <a:pt x="0" y="749807"/>
                  </a:lnTo>
                  <a:lnTo>
                    <a:pt x="12790" y="812440"/>
                  </a:lnTo>
                  <a:lnTo>
                    <a:pt x="36463" y="856489"/>
                  </a:lnTo>
                  <a:lnTo>
                    <a:pt x="41148" y="856488"/>
                  </a:lnTo>
                  <a:close/>
                </a:path>
                <a:path w="3754754" h="857250">
                  <a:moveTo>
                    <a:pt x="3754374" y="739139"/>
                  </a:moveTo>
                  <a:lnTo>
                    <a:pt x="3754374" y="0"/>
                  </a:lnTo>
                  <a:lnTo>
                    <a:pt x="3749789" y="0"/>
                  </a:lnTo>
                  <a:lnTo>
                    <a:pt x="3749027" y="742950"/>
                  </a:lnTo>
                  <a:lnTo>
                    <a:pt x="3746376" y="772792"/>
                  </a:lnTo>
                  <a:lnTo>
                    <a:pt x="3739226" y="802257"/>
                  </a:lnTo>
                  <a:lnTo>
                    <a:pt x="3727831" y="830262"/>
                  </a:lnTo>
                  <a:lnTo>
                    <a:pt x="3712451" y="855726"/>
                  </a:lnTo>
                  <a:lnTo>
                    <a:pt x="3712451" y="857250"/>
                  </a:lnTo>
                  <a:lnTo>
                    <a:pt x="3716170" y="857250"/>
                  </a:lnTo>
                  <a:lnTo>
                    <a:pt x="3726160" y="843957"/>
                  </a:lnTo>
                  <a:lnTo>
                    <a:pt x="3745639" y="799012"/>
                  </a:lnTo>
                  <a:lnTo>
                    <a:pt x="3753612" y="749807"/>
                  </a:lnTo>
                  <a:lnTo>
                    <a:pt x="3754374" y="7391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194695" y="4635246"/>
              <a:ext cx="3745229" cy="857250"/>
            </a:xfrm>
            <a:custGeom>
              <a:avLst/>
              <a:gdLst/>
              <a:ahLst/>
              <a:cxnLst/>
              <a:rect l="l" t="t" r="r" b="b"/>
              <a:pathLst>
                <a:path w="3745229" h="857250">
                  <a:moveTo>
                    <a:pt x="3745229" y="739139"/>
                  </a:moveTo>
                  <a:lnTo>
                    <a:pt x="3745229" y="0"/>
                  </a:lnTo>
                  <a:lnTo>
                    <a:pt x="0" y="0"/>
                  </a:lnTo>
                  <a:lnTo>
                    <a:pt x="0" y="739139"/>
                  </a:lnTo>
                  <a:lnTo>
                    <a:pt x="5393" y="785961"/>
                  </a:lnTo>
                  <a:lnTo>
                    <a:pt x="20758" y="828944"/>
                  </a:lnTo>
                  <a:lnTo>
                    <a:pt x="38755" y="857250"/>
                  </a:lnTo>
                  <a:lnTo>
                    <a:pt x="3706474" y="857250"/>
                  </a:lnTo>
                  <a:lnTo>
                    <a:pt x="3724471" y="828944"/>
                  </a:lnTo>
                  <a:lnTo>
                    <a:pt x="3739836" y="785961"/>
                  </a:lnTo>
                  <a:lnTo>
                    <a:pt x="3745229" y="739139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190123" y="4635246"/>
              <a:ext cx="3754754" cy="857250"/>
            </a:xfrm>
            <a:custGeom>
              <a:avLst/>
              <a:gdLst/>
              <a:ahLst/>
              <a:cxnLst/>
              <a:rect l="l" t="t" r="r" b="b"/>
              <a:pathLst>
                <a:path w="3754754" h="857250">
                  <a:moveTo>
                    <a:pt x="48008" y="857250"/>
                  </a:moveTo>
                  <a:lnTo>
                    <a:pt x="24693" y="816095"/>
                  </a:lnTo>
                  <a:lnTo>
                    <a:pt x="11430" y="769619"/>
                  </a:lnTo>
                  <a:lnTo>
                    <a:pt x="9144" y="0"/>
                  </a:lnTo>
                  <a:lnTo>
                    <a:pt x="0" y="0"/>
                  </a:lnTo>
                  <a:lnTo>
                    <a:pt x="0" y="749807"/>
                  </a:lnTo>
                  <a:lnTo>
                    <a:pt x="12790" y="812440"/>
                  </a:lnTo>
                  <a:lnTo>
                    <a:pt x="36979" y="857250"/>
                  </a:lnTo>
                  <a:lnTo>
                    <a:pt x="48008" y="857250"/>
                  </a:lnTo>
                  <a:close/>
                </a:path>
                <a:path w="3754754" h="857250">
                  <a:moveTo>
                    <a:pt x="3754374" y="739139"/>
                  </a:moveTo>
                  <a:lnTo>
                    <a:pt x="3754374" y="0"/>
                  </a:lnTo>
                  <a:lnTo>
                    <a:pt x="3744467" y="0"/>
                  </a:lnTo>
                  <a:lnTo>
                    <a:pt x="3744467" y="749807"/>
                  </a:lnTo>
                  <a:lnTo>
                    <a:pt x="3743705" y="759713"/>
                  </a:lnTo>
                  <a:lnTo>
                    <a:pt x="3733236" y="806476"/>
                  </a:lnTo>
                  <a:lnTo>
                    <a:pt x="3712362" y="848359"/>
                  </a:lnTo>
                  <a:lnTo>
                    <a:pt x="3704924" y="857250"/>
                  </a:lnTo>
                  <a:lnTo>
                    <a:pt x="3716170" y="857250"/>
                  </a:lnTo>
                  <a:lnTo>
                    <a:pt x="3726160" y="843957"/>
                  </a:lnTo>
                  <a:lnTo>
                    <a:pt x="3745639" y="799012"/>
                  </a:lnTo>
                  <a:lnTo>
                    <a:pt x="3753612" y="749807"/>
                  </a:lnTo>
                  <a:lnTo>
                    <a:pt x="3754374" y="7391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4479931" y="4813045"/>
            <a:ext cx="42290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Q</a:t>
            </a:r>
            <a:r>
              <a:rPr sz="800" dirty="0">
                <a:latin typeface="Arial"/>
                <a:cs typeface="Arial"/>
              </a:rPr>
              <a:t>b </a:t>
            </a:r>
            <a:r>
              <a:rPr sz="1800" spc="-50" dirty="0">
                <a:latin typeface="Arial"/>
                <a:cs typeface="Arial"/>
              </a:rPr>
              <a:t>=</a:t>
            </a:r>
            <a:endParaRPr sz="18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993519" y="4815332"/>
            <a:ext cx="54864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10" dirty="0">
                <a:latin typeface="Arial"/>
                <a:cs typeface="Arial"/>
              </a:rPr>
              <a:t>1</a:t>
            </a:r>
            <a:r>
              <a:rPr sz="1400" spc="-10" dirty="0">
                <a:latin typeface="Symbol"/>
                <a:cs typeface="Symbol"/>
              </a:rPr>
              <a:t></a:t>
            </a:r>
            <a:r>
              <a:rPr sz="1400" spc="-10" dirty="0">
                <a:latin typeface="Arial"/>
                <a:cs typeface="Arial"/>
              </a:rPr>
              <a:t>0,7</a:t>
            </a:r>
            <a:r>
              <a:rPr sz="1400" spc="-10" dirty="0">
                <a:latin typeface="Symbol"/>
                <a:cs typeface="Symbol"/>
              </a:rPr>
              <a:t>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5563247" y="4925567"/>
            <a:ext cx="791845" cy="10160"/>
          </a:xfrm>
          <a:custGeom>
            <a:avLst/>
            <a:gdLst/>
            <a:ahLst/>
            <a:cxnLst/>
            <a:rect l="l" t="t" r="r" b="b"/>
            <a:pathLst>
              <a:path w="791845" h="10160">
                <a:moveTo>
                  <a:pt x="791717" y="9906"/>
                </a:moveTo>
                <a:lnTo>
                  <a:pt x="791717" y="0"/>
                </a:lnTo>
                <a:lnTo>
                  <a:pt x="0" y="0"/>
                </a:lnTo>
                <a:lnTo>
                  <a:pt x="0" y="9906"/>
                </a:lnTo>
                <a:lnTo>
                  <a:pt x="791717" y="9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5618359" y="4670552"/>
            <a:ext cx="49085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10" dirty="0">
                <a:latin typeface="Arial"/>
                <a:cs typeface="Arial"/>
              </a:rPr>
              <a:t>20*20</a:t>
            </a:r>
            <a:endParaRPr sz="14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569587" y="4990596"/>
            <a:ext cx="68580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dirty="0">
                <a:latin typeface="Arial"/>
                <a:cs typeface="Arial"/>
              </a:rPr>
              <a:t>1000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*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408299" y="4763516"/>
            <a:ext cx="539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baseline="-12345" dirty="0">
                <a:latin typeface="Arial"/>
                <a:cs typeface="Arial"/>
              </a:rPr>
              <a:t>=</a:t>
            </a:r>
            <a:r>
              <a:rPr sz="2700" spc="217" baseline="-1234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0,2</a:t>
            </a:r>
            <a:endParaRPr sz="14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153789" y="4813045"/>
            <a:ext cx="676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[</a:t>
            </a:r>
            <a:r>
              <a:rPr sz="1400" spc="-10" dirty="0">
                <a:latin typeface="Arial"/>
                <a:cs typeface="Arial"/>
              </a:rPr>
              <a:t>kJ/mm</a:t>
            </a:r>
            <a:r>
              <a:rPr sz="1800" spc="-10" dirty="0">
                <a:latin typeface="Arial"/>
                <a:cs typeface="Arial"/>
              </a:rPr>
              <a:t>]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774839" y="4635246"/>
            <a:ext cx="9144000" cy="1714500"/>
            <a:chOff x="774839" y="4635246"/>
            <a:chExt cx="9144000" cy="1714500"/>
          </a:xfrm>
        </p:grpSpPr>
        <p:sp>
          <p:nvSpPr>
            <p:cNvPr id="80" name="object 80"/>
            <p:cNvSpPr/>
            <p:nvPr/>
          </p:nvSpPr>
          <p:spPr>
            <a:xfrm>
              <a:off x="8704961" y="4635246"/>
              <a:ext cx="161925" cy="857250"/>
            </a:xfrm>
            <a:custGeom>
              <a:avLst/>
              <a:gdLst/>
              <a:ahLst/>
              <a:cxnLst/>
              <a:rect l="l" t="t" r="r" b="b"/>
              <a:pathLst>
                <a:path w="161925" h="857250">
                  <a:moveTo>
                    <a:pt x="161544" y="857250"/>
                  </a:moveTo>
                  <a:lnTo>
                    <a:pt x="0" y="857250"/>
                  </a:lnTo>
                  <a:lnTo>
                    <a:pt x="0" y="0"/>
                  </a:lnTo>
                  <a:lnTo>
                    <a:pt x="161544" y="0"/>
                  </a:lnTo>
                  <a:lnTo>
                    <a:pt x="161544" y="85725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8692007" y="4635258"/>
              <a:ext cx="187960" cy="857250"/>
            </a:xfrm>
            <a:custGeom>
              <a:avLst/>
              <a:gdLst/>
              <a:ahLst/>
              <a:cxnLst/>
              <a:rect l="l" t="t" r="r" b="b"/>
              <a:pathLst>
                <a:path w="187959" h="857250">
                  <a:moveTo>
                    <a:pt x="25146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25146" y="857250"/>
                  </a:lnTo>
                  <a:lnTo>
                    <a:pt x="25146" y="0"/>
                  </a:lnTo>
                  <a:close/>
                </a:path>
                <a:path w="187959" h="857250">
                  <a:moveTo>
                    <a:pt x="187452" y="0"/>
                  </a:moveTo>
                  <a:lnTo>
                    <a:pt x="162306" y="0"/>
                  </a:lnTo>
                  <a:lnTo>
                    <a:pt x="162306" y="857250"/>
                  </a:lnTo>
                  <a:lnTo>
                    <a:pt x="187452" y="857250"/>
                  </a:lnTo>
                  <a:lnTo>
                    <a:pt x="187452" y="0"/>
                  </a:lnTo>
                  <a:close/>
                </a:path>
              </a:pathLst>
            </a:custGeom>
            <a:solidFill>
              <a:srgbClr val="8C38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74839" y="5491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3" name="object 83"/>
          <p:cNvSpPr txBox="1"/>
          <p:nvPr/>
        </p:nvSpPr>
        <p:spPr>
          <a:xfrm>
            <a:off x="3203137" y="5449315"/>
            <a:ext cx="8350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20</a:t>
            </a:r>
            <a:r>
              <a:rPr sz="1400" spc="3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[V]</a:t>
            </a:r>
            <a:endParaRPr sz="1400">
              <a:latin typeface="Arial"/>
              <a:cs typeface="Arial"/>
            </a:endParaRPr>
          </a:p>
          <a:p>
            <a:pPr marL="41275">
              <a:lnSpc>
                <a:spcPct val="100000"/>
              </a:lnSpc>
              <a:tabLst>
                <a:tab pos="287655" algn="l"/>
              </a:tabLst>
            </a:pP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[mm/s]</a:t>
            </a:r>
            <a:endParaRPr sz="14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104271" y="5449315"/>
            <a:ext cx="1983105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22275">
              <a:lnSpc>
                <a:spcPct val="100000"/>
              </a:lnSpc>
              <a:spcBef>
                <a:spcPts val="95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4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……svař.napětí</a:t>
            </a:r>
            <a:r>
              <a:rPr sz="14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……svař.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rychlost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f….…</a:t>
            </a:r>
            <a:r>
              <a:rPr sz="14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koef.</a:t>
            </a: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spoje=</a:t>
            </a:r>
            <a:r>
              <a:rPr sz="14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návar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4190123" y="5492496"/>
            <a:ext cx="3754754" cy="857250"/>
            <a:chOff x="4190123" y="5492496"/>
            <a:chExt cx="3754754" cy="857250"/>
          </a:xfrm>
        </p:grpSpPr>
        <p:sp>
          <p:nvSpPr>
            <p:cNvPr id="86" name="object 86"/>
            <p:cNvSpPr/>
            <p:nvPr/>
          </p:nvSpPr>
          <p:spPr>
            <a:xfrm>
              <a:off x="4237254" y="5494967"/>
              <a:ext cx="3662679" cy="83820"/>
            </a:xfrm>
            <a:custGeom>
              <a:avLst/>
              <a:gdLst/>
              <a:ahLst/>
              <a:cxnLst/>
              <a:rect l="l" t="t" r="r" b="b"/>
              <a:pathLst>
                <a:path w="3662679" h="83820">
                  <a:moveTo>
                    <a:pt x="127389" y="79687"/>
                  </a:moveTo>
                  <a:lnTo>
                    <a:pt x="108176" y="75860"/>
                  </a:lnTo>
                  <a:lnTo>
                    <a:pt x="114835" y="78241"/>
                  </a:lnTo>
                  <a:lnTo>
                    <a:pt x="127389" y="79687"/>
                  </a:lnTo>
                  <a:close/>
                </a:path>
                <a:path w="3662679" h="83820">
                  <a:moveTo>
                    <a:pt x="82078" y="66532"/>
                  </a:moveTo>
                  <a:lnTo>
                    <a:pt x="71850" y="62580"/>
                  </a:lnTo>
                  <a:lnTo>
                    <a:pt x="63018" y="57260"/>
                  </a:lnTo>
                  <a:lnTo>
                    <a:pt x="71852" y="62876"/>
                  </a:lnTo>
                  <a:lnTo>
                    <a:pt x="82078" y="66532"/>
                  </a:lnTo>
                  <a:close/>
                </a:path>
                <a:path w="3662679" h="83820">
                  <a:moveTo>
                    <a:pt x="39104" y="42055"/>
                  </a:moveTo>
                  <a:lnTo>
                    <a:pt x="26712" y="31546"/>
                  </a:lnTo>
                  <a:lnTo>
                    <a:pt x="33934" y="38768"/>
                  </a:lnTo>
                  <a:lnTo>
                    <a:pt x="39104" y="42055"/>
                  </a:lnTo>
                  <a:close/>
                </a:path>
                <a:path w="3662679" h="83820">
                  <a:moveTo>
                    <a:pt x="2399" y="7233"/>
                  </a:moveTo>
                  <a:lnTo>
                    <a:pt x="2399" y="6673"/>
                  </a:lnTo>
                  <a:lnTo>
                    <a:pt x="1330" y="5604"/>
                  </a:lnTo>
                  <a:lnTo>
                    <a:pt x="2307" y="7141"/>
                  </a:lnTo>
                  <a:close/>
                </a:path>
                <a:path w="3662679" h="83820">
                  <a:moveTo>
                    <a:pt x="113" y="3690"/>
                  </a:moveTo>
                  <a:lnTo>
                    <a:pt x="0" y="3511"/>
                  </a:lnTo>
                  <a:lnTo>
                    <a:pt x="113" y="3690"/>
                  </a:lnTo>
                  <a:close/>
                </a:path>
                <a:path w="3662679" h="83820">
                  <a:moveTo>
                    <a:pt x="3662345" y="0"/>
                  </a:moveTo>
                  <a:lnTo>
                    <a:pt x="3639971" y="24974"/>
                  </a:lnTo>
                  <a:lnTo>
                    <a:pt x="3657804" y="7141"/>
                  </a:lnTo>
                  <a:lnTo>
                    <a:pt x="3662345" y="0"/>
                  </a:lnTo>
                  <a:close/>
                </a:path>
                <a:path w="3662679" h="83820">
                  <a:moveTo>
                    <a:pt x="3631814" y="33131"/>
                  </a:moveTo>
                  <a:lnTo>
                    <a:pt x="3604290" y="52684"/>
                  </a:lnTo>
                  <a:lnTo>
                    <a:pt x="3626177" y="38768"/>
                  </a:lnTo>
                  <a:lnTo>
                    <a:pt x="3631814" y="33131"/>
                  </a:lnTo>
                  <a:close/>
                </a:path>
                <a:path w="3662679" h="83820">
                  <a:moveTo>
                    <a:pt x="3594800" y="58718"/>
                  </a:moveTo>
                  <a:lnTo>
                    <a:pt x="3564194" y="71478"/>
                  </a:lnTo>
                  <a:lnTo>
                    <a:pt x="3588259" y="62876"/>
                  </a:lnTo>
                  <a:lnTo>
                    <a:pt x="3594800" y="58718"/>
                  </a:lnTo>
                  <a:close/>
                </a:path>
                <a:path w="3662679" h="83820">
                  <a:moveTo>
                    <a:pt x="3552459" y="75673"/>
                  </a:moveTo>
                  <a:lnTo>
                    <a:pt x="3520148" y="81135"/>
                  </a:lnTo>
                  <a:lnTo>
                    <a:pt x="3545276" y="78241"/>
                  </a:lnTo>
                  <a:lnTo>
                    <a:pt x="3552459" y="75673"/>
                  </a:lnTo>
                  <a:close/>
                </a:path>
                <a:path w="3662679" h="83820">
                  <a:moveTo>
                    <a:pt x="3505059" y="82874"/>
                  </a:moveTo>
                  <a:lnTo>
                    <a:pt x="161633" y="83632"/>
                  </a:lnTo>
                  <a:lnTo>
                    <a:pt x="3498455" y="83635"/>
                  </a:lnTo>
                  <a:lnTo>
                    <a:pt x="3505059" y="82874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227103" y="5492496"/>
              <a:ext cx="3679190" cy="90805"/>
            </a:xfrm>
            <a:custGeom>
              <a:avLst/>
              <a:gdLst/>
              <a:ahLst/>
              <a:cxnLst/>
              <a:rect l="l" t="t" r="r" b="b"/>
              <a:pathLst>
                <a:path w="3679190" h="90804">
                  <a:moveTo>
                    <a:pt x="3546911" y="86106"/>
                  </a:moveTo>
                  <a:lnTo>
                    <a:pt x="159616" y="86106"/>
                  </a:lnTo>
                  <a:lnTo>
                    <a:pt x="159616" y="85343"/>
                  </a:lnTo>
                  <a:lnTo>
                    <a:pt x="149710" y="84581"/>
                  </a:lnTo>
                  <a:lnTo>
                    <a:pt x="114292" y="77528"/>
                  </a:lnTo>
                  <a:lnTo>
                    <a:pt x="82001" y="65050"/>
                  </a:lnTo>
                  <a:lnTo>
                    <a:pt x="52514" y="47289"/>
                  </a:lnTo>
                  <a:lnTo>
                    <a:pt x="25504" y="24383"/>
                  </a:lnTo>
                  <a:lnTo>
                    <a:pt x="24742" y="24383"/>
                  </a:lnTo>
                  <a:lnTo>
                    <a:pt x="24742" y="22859"/>
                  </a:lnTo>
                  <a:lnTo>
                    <a:pt x="17122" y="15240"/>
                  </a:lnTo>
                  <a:lnTo>
                    <a:pt x="16360" y="15240"/>
                  </a:lnTo>
                  <a:lnTo>
                    <a:pt x="16360" y="13716"/>
                  </a:lnTo>
                  <a:lnTo>
                    <a:pt x="13312" y="10668"/>
                  </a:lnTo>
                  <a:lnTo>
                    <a:pt x="12550" y="10668"/>
                  </a:lnTo>
                  <a:lnTo>
                    <a:pt x="12550" y="9143"/>
                  </a:lnTo>
                  <a:lnTo>
                    <a:pt x="11026" y="7619"/>
                  </a:lnTo>
                  <a:lnTo>
                    <a:pt x="10264" y="7619"/>
                  </a:lnTo>
                  <a:lnTo>
                    <a:pt x="10264" y="6095"/>
                  </a:lnTo>
                  <a:lnTo>
                    <a:pt x="7978" y="3809"/>
                  </a:lnTo>
                  <a:lnTo>
                    <a:pt x="7216" y="3809"/>
                  </a:lnTo>
                  <a:lnTo>
                    <a:pt x="7216" y="2286"/>
                  </a:lnTo>
                  <a:lnTo>
                    <a:pt x="6454" y="1524"/>
                  </a:lnTo>
                  <a:lnTo>
                    <a:pt x="5692" y="1524"/>
                  </a:lnTo>
                  <a:lnTo>
                    <a:pt x="5692" y="0"/>
                  </a:lnTo>
                  <a:lnTo>
                    <a:pt x="0" y="0"/>
                  </a:lnTo>
                  <a:lnTo>
                    <a:pt x="9332" y="13762"/>
                  </a:lnTo>
                  <a:lnTo>
                    <a:pt x="39220" y="43433"/>
                  </a:lnTo>
                  <a:lnTo>
                    <a:pt x="75196" y="67371"/>
                  </a:lnTo>
                  <a:lnTo>
                    <a:pt x="138366" y="88381"/>
                  </a:lnTo>
                  <a:lnTo>
                    <a:pt x="171808" y="90677"/>
                  </a:lnTo>
                  <a:lnTo>
                    <a:pt x="3520023" y="90624"/>
                  </a:lnTo>
                  <a:lnTo>
                    <a:pt x="3529942" y="89915"/>
                  </a:lnTo>
                  <a:lnTo>
                    <a:pt x="3546911" y="86106"/>
                  </a:lnTo>
                  <a:close/>
                </a:path>
                <a:path w="3679190" h="90804">
                  <a:moveTo>
                    <a:pt x="3679191" y="0"/>
                  </a:moveTo>
                  <a:lnTo>
                    <a:pt x="3674709" y="0"/>
                  </a:lnTo>
                  <a:lnTo>
                    <a:pt x="3644301" y="33942"/>
                  </a:lnTo>
                  <a:lnTo>
                    <a:pt x="3607363" y="60183"/>
                  </a:lnTo>
                  <a:lnTo>
                    <a:pt x="3565426" y="77668"/>
                  </a:lnTo>
                  <a:lnTo>
                    <a:pt x="3520023" y="85343"/>
                  </a:lnTo>
                  <a:lnTo>
                    <a:pt x="159616" y="86106"/>
                  </a:lnTo>
                  <a:lnTo>
                    <a:pt x="3546911" y="86106"/>
                  </a:lnTo>
                  <a:lnTo>
                    <a:pt x="3578576" y="78996"/>
                  </a:lnTo>
                  <a:lnTo>
                    <a:pt x="3622451" y="57022"/>
                  </a:lnTo>
                  <a:lnTo>
                    <a:pt x="3659882" y="25693"/>
                  </a:lnTo>
                  <a:lnTo>
                    <a:pt x="36791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233450" y="5492496"/>
              <a:ext cx="3667760" cy="86360"/>
            </a:xfrm>
            <a:custGeom>
              <a:avLst/>
              <a:gdLst/>
              <a:ahLst/>
              <a:cxnLst/>
              <a:rect l="l" t="t" r="r" b="b"/>
              <a:pathLst>
                <a:path w="3667759" h="86360">
                  <a:moveTo>
                    <a:pt x="3667719" y="0"/>
                  </a:moveTo>
                  <a:lnTo>
                    <a:pt x="0" y="0"/>
                  </a:lnTo>
                  <a:lnTo>
                    <a:pt x="6111" y="9612"/>
                  </a:lnTo>
                  <a:lnTo>
                    <a:pt x="37738" y="41239"/>
                  </a:lnTo>
                  <a:lnTo>
                    <a:pt x="75656" y="65347"/>
                  </a:lnTo>
                  <a:lnTo>
                    <a:pt x="118639" y="80711"/>
                  </a:lnTo>
                  <a:lnTo>
                    <a:pt x="165460" y="86105"/>
                  </a:lnTo>
                  <a:lnTo>
                    <a:pt x="3502258" y="86105"/>
                  </a:lnTo>
                  <a:lnTo>
                    <a:pt x="3549080" y="80711"/>
                  </a:lnTo>
                  <a:lnTo>
                    <a:pt x="3592063" y="65347"/>
                  </a:lnTo>
                  <a:lnTo>
                    <a:pt x="3629981" y="41239"/>
                  </a:lnTo>
                  <a:lnTo>
                    <a:pt x="3661608" y="9612"/>
                  </a:lnTo>
                  <a:lnTo>
                    <a:pt x="3667719" y="0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227103" y="5492496"/>
              <a:ext cx="3679190" cy="90805"/>
            </a:xfrm>
            <a:custGeom>
              <a:avLst/>
              <a:gdLst/>
              <a:ahLst/>
              <a:cxnLst/>
              <a:rect l="l" t="t" r="r" b="b"/>
              <a:pathLst>
                <a:path w="3679190" h="90804">
                  <a:moveTo>
                    <a:pt x="3679191" y="0"/>
                  </a:moveTo>
                  <a:lnTo>
                    <a:pt x="3667944" y="0"/>
                  </a:lnTo>
                  <a:lnTo>
                    <a:pt x="3645637" y="26660"/>
                  </a:lnTo>
                  <a:lnTo>
                    <a:pt x="3608555" y="54423"/>
                  </a:lnTo>
                  <a:lnTo>
                    <a:pt x="3565669" y="72945"/>
                  </a:lnTo>
                  <a:lnTo>
                    <a:pt x="3518512" y="80771"/>
                  </a:lnTo>
                  <a:lnTo>
                    <a:pt x="3508606" y="81533"/>
                  </a:lnTo>
                  <a:lnTo>
                    <a:pt x="171808" y="81533"/>
                  </a:lnTo>
                  <a:lnTo>
                    <a:pt x="123762" y="75491"/>
                  </a:lnTo>
                  <a:lnTo>
                    <a:pt x="79987" y="59040"/>
                  </a:lnTo>
                  <a:lnTo>
                    <a:pt x="41825" y="33342"/>
                  </a:lnTo>
                  <a:lnTo>
                    <a:pt x="11029" y="0"/>
                  </a:lnTo>
                  <a:lnTo>
                    <a:pt x="0" y="0"/>
                  </a:lnTo>
                  <a:lnTo>
                    <a:pt x="31600" y="36575"/>
                  </a:lnTo>
                  <a:lnTo>
                    <a:pt x="75196" y="67371"/>
                  </a:lnTo>
                  <a:lnTo>
                    <a:pt x="138366" y="88381"/>
                  </a:lnTo>
                  <a:lnTo>
                    <a:pt x="171808" y="90677"/>
                  </a:lnTo>
                  <a:lnTo>
                    <a:pt x="3519274" y="90677"/>
                  </a:lnTo>
                  <a:lnTo>
                    <a:pt x="3529942" y="89915"/>
                  </a:lnTo>
                  <a:lnTo>
                    <a:pt x="3578576" y="78996"/>
                  </a:lnTo>
                  <a:lnTo>
                    <a:pt x="3622451" y="57022"/>
                  </a:lnTo>
                  <a:lnTo>
                    <a:pt x="3659882" y="25693"/>
                  </a:lnTo>
                  <a:lnTo>
                    <a:pt x="36791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194695" y="5902846"/>
              <a:ext cx="3745229" cy="447040"/>
            </a:xfrm>
            <a:custGeom>
              <a:avLst/>
              <a:gdLst/>
              <a:ahLst/>
              <a:cxnLst/>
              <a:rect l="l" t="t" r="r" b="b"/>
              <a:pathLst>
                <a:path w="3745229" h="447039">
                  <a:moveTo>
                    <a:pt x="0" y="446900"/>
                  </a:moveTo>
                  <a:lnTo>
                    <a:pt x="0" y="167244"/>
                  </a:lnTo>
                  <a:lnTo>
                    <a:pt x="0" y="446900"/>
                  </a:lnTo>
                  <a:close/>
                </a:path>
                <a:path w="3745229" h="447039">
                  <a:moveTo>
                    <a:pt x="8414" y="111973"/>
                  </a:moveTo>
                  <a:lnTo>
                    <a:pt x="5393" y="120424"/>
                  </a:lnTo>
                  <a:lnTo>
                    <a:pt x="4229" y="130535"/>
                  </a:lnTo>
                  <a:lnTo>
                    <a:pt x="8414" y="111973"/>
                  </a:lnTo>
                  <a:close/>
                </a:path>
                <a:path w="3745229" h="447039">
                  <a:moveTo>
                    <a:pt x="26449" y="68490"/>
                  </a:moveTo>
                  <a:lnTo>
                    <a:pt x="20758" y="77441"/>
                  </a:lnTo>
                  <a:lnTo>
                    <a:pt x="17428" y="86755"/>
                  </a:lnTo>
                  <a:lnTo>
                    <a:pt x="26449" y="68490"/>
                  </a:lnTo>
                  <a:close/>
                </a:path>
                <a:path w="3745229" h="447039">
                  <a:moveTo>
                    <a:pt x="53288" y="31102"/>
                  </a:moveTo>
                  <a:lnTo>
                    <a:pt x="44866" y="39523"/>
                  </a:lnTo>
                  <a:lnTo>
                    <a:pt x="39898" y="47337"/>
                  </a:lnTo>
                  <a:lnTo>
                    <a:pt x="53288" y="31102"/>
                  </a:lnTo>
                  <a:close/>
                </a:path>
                <a:path w="3745229" h="447039">
                  <a:moveTo>
                    <a:pt x="88913" y="0"/>
                  </a:moveTo>
                  <a:lnTo>
                    <a:pt x="76493" y="7897"/>
                  </a:lnTo>
                  <a:lnTo>
                    <a:pt x="70676" y="13713"/>
                  </a:lnTo>
                  <a:lnTo>
                    <a:pt x="88913" y="0"/>
                  </a:lnTo>
                  <a:close/>
                </a:path>
                <a:path w="3745229" h="447039">
                  <a:moveTo>
                    <a:pt x="3669833" y="9132"/>
                  </a:moveTo>
                  <a:lnTo>
                    <a:pt x="3668594" y="7897"/>
                  </a:lnTo>
                  <a:lnTo>
                    <a:pt x="3667630" y="7286"/>
                  </a:lnTo>
                  <a:lnTo>
                    <a:pt x="3669833" y="9132"/>
                  </a:lnTo>
                  <a:close/>
                </a:path>
                <a:path w="3745229" h="447039">
                  <a:moveTo>
                    <a:pt x="3697717" y="36944"/>
                  </a:moveTo>
                  <a:lnTo>
                    <a:pt x="3697224" y="36452"/>
                  </a:lnTo>
                  <a:lnTo>
                    <a:pt x="3697224" y="36944"/>
                  </a:lnTo>
                  <a:lnTo>
                    <a:pt x="3697717" y="36944"/>
                  </a:lnTo>
                  <a:close/>
                </a:path>
                <a:path w="3745229" h="447039">
                  <a:moveTo>
                    <a:pt x="3701179" y="40899"/>
                  </a:moveTo>
                  <a:lnTo>
                    <a:pt x="3700272" y="39492"/>
                  </a:lnTo>
                  <a:lnTo>
                    <a:pt x="3700272" y="40754"/>
                  </a:lnTo>
                  <a:lnTo>
                    <a:pt x="3701034" y="40754"/>
                  </a:lnTo>
                  <a:lnTo>
                    <a:pt x="3701179" y="40899"/>
                  </a:lnTo>
                  <a:close/>
                </a:path>
                <a:path w="3745229" h="447039">
                  <a:moveTo>
                    <a:pt x="3703513" y="44564"/>
                  </a:moveTo>
                  <a:lnTo>
                    <a:pt x="3703320" y="44260"/>
                  </a:lnTo>
                  <a:lnTo>
                    <a:pt x="3703320" y="44564"/>
                  </a:lnTo>
                  <a:lnTo>
                    <a:pt x="3703513" y="44564"/>
                  </a:lnTo>
                  <a:close/>
                </a:path>
                <a:path w="3745229" h="447039">
                  <a:moveTo>
                    <a:pt x="3720985" y="71996"/>
                  </a:moveTo>
                  <a:lnTo>
                    <a:pt x="3720846" y="71776"/>
                  </a:lnTo>
                  <a:lnTo>
                    <a:pt x="3720846" y="71996"/>
                  </a:lnTo>
                  <a:lnTo>
                    <a:pt x="3720985" y="71996"/>
                  </a:lnTo>
                  <a:close/>
                </a:path>
                <a:path w="3745229" h="447039">
                  <a:moveTo>
                    <a:pt x="3721956" y="73520"/>
                  </a:moveTo>
                  <a:lnTo>
                    <a:pt x="3721608" y="72973"/>
                  </a:lnTo>
                  <a:lnTo>
                    <a:pt x="3721608" y="73520"/>
                  </a:lnTo>
                  <a:lnTo>
                    <a:pt x="3721956" y="73520"/>
                  </a:lnTo>
                  <a:close/>
                </a:path>
                <a:path w="3745229" h="447039">
                  <a:moveTo>
                    <a:pt x="3722927" y="75044"/>
                  </a:moveTo>
                  <a:lnTo>
                    <a:pt x="3722370" y="74169"/>
                  </a:lnTo>
                  <a:lnTo>
                    <a:pt x="3722370" y="75044"/>
                  </a:lnTo>
                  <a:lnTo>
                    <a:pt x="3722927" y="75044"/>
                  </a:lnTo>
                  <a:close/>
                </a:path>
                <a:path w="3745229" h="447039">
                  <a:moveTo>
                    <a:pt x="3725232" y="79616"/>
                  </a:moveTo>
                  <a:lnTo>
                    <a:pt x="3724453" y="77441"/>
                  </a:lnTo>
                  <a:lnTo>
                    <a:pt x="3723132" y="75366"/>
                  </a:lnTo>
                  <a:lnTo>
                    <a:pt x="3723132" y="76568"/>
                  </a:lnTo>
                  <a:lnTo>
                    <a:pt x="3723881" y="76568"/>
                  </a:lnTo>
                  <a:lnTo>
                    <a:pt x="3723881" y="78092"/>
                  </a:lnTo>
                  <a:lnTo>
                    <a:pt x="3724643" y="78092"/>
                  </a:lnTo>
                  <a:lnTo>
                    <a:pt x="3724643" y="79616"/>
                  </a:lnTo>
                  <a:lnTo>
                    <a:pt x="3725232" y="79616"/>
                  </a:lnTo>
                  <a:close/>
                </a:path>
                <a:path w="3745229" h="447039">
                  <a:moveTo>
                    <a:pt x="3725777" y="81140"/>
                  </a:moveTo>
                  <a:lnTo>
                    <a:pt x="3725405" y="80100"/>
                  </a:lnTo>
                  <a:lnTo>
                    <a:pt x="3725405" y="81140"/>
                  </a:lnTo>
                  <a:lnTo>
                    <a:pt x="3725777" y="81140"/>
                  </a:lnTo>
                  <a:close/>
                </a:path>
                <a:path w="3745229" h="447039">
                  <a:moveTo>
                    <a:pt x="3726322" y="82664"/>
                  </a:moveTo>
                  <a:lnTo>
                    <a:pt x="3726167" y="82230"/>
                  </a:lnTo>
                  <a:lnTo>
                    <a:pt x="3726167" y="82664"/>
                  </a:lnTo>
                  <a:lnTo>
                    <a:pt x="3726322" y="82664"/>
                  </a:lnTo>
                  <a:close/>
                </a:path>
                <a:path w="3745229" h="447039">
                  <a:moveTo>
                    <a:pt x="3737774" y="114668"/>
                  </a:moveTo>
                  <a:lnTo>
                    <a:pt x="3737610" y="114209"/>
                  </a:lnTo>
                  <a:lnTo>
                    <a:pt x="3737610" y="114668"/>
                  </a:lnTo>
                  <a:lnTo>
                    <a:pt x="3737774" y="114668"/>
                  </a:lnTo>
                  <a:close/>
                </a:path>
                <a:path w="3745229" h="447039">
                  <a:moveTo>
                    <a:pt x="3738864" y="117716"/>
                  </a:moveTo>
                  <a:lnTo>
                    <a:pt x="3738372" y="116339"/>
                  </a:lnTo>
                  <a:lnTo>
                    <a:pt x="3738372" y="117716"/>
                  </a:lnTo>
                  <a:lnTo>
                    <a:pt x="3738864" y="117716"/>
                  </a:lnTo>
                  <a:close/>
                </a:path>
                <a:path w="3745229" h="447039">
                  <a:moveTo>
                    <a:pt x="3739872" y="120764"/>
                  </a:moveTo>
                  <a:lnTo>
                    <a:pt x="3739833" y="120424"/>
                  </a:lnTo>
                  <a:lnTo>
                    <a:pt x="3739134" y="118468"/>
                  </a:lnTo>
                  <a:lnTo>
                    <a:pt x="3739134" y="120764"/>
                  </a:lnTo>
                  <a:lnTo>
                    <a:pt x="3739872" y="120764"/>
                  </a:lnTo>
                  <a:close/>
                </a:path>
                <a:path w="3745229" h="447039">
                  <a:moveTo>
                    <a:pt x="3740224" y="123812"/>
                  </a:moveTo>
                  <a:lnTo>
                    <a:pt x="3739896" y="120965"/>
                  </a:lnTo>
                  <a:lnTo>
                    <a:pt x="3739896" y="123812"/>
                  </a:lnTo>
                  <a:lnTo>
                    <a:pt x="3740224" y="123812"/>
                  </a:lnTo>
                  <a:close/>
                </a:path>
                <a:path w="3745229" h="447039">
                  <a:moveTo>
                    <a:pt x="3740663" y="127622"/>
                  </a:moveTo>
                  <a:close/>
                </a:path>
                <a:path w="3745229" h="447039">
                  <a:moveTo>
                    <a:pt x="3744878" y="164198"/>
                  </a:moveTo>
                  <a:lnTo>
                    <a:pt x="3744455" y="160525"/>
                  </a:lnTo>
                  <a:lnTo>
                    <a:pt x="3744455" y="164198"/>
                  </a:lnTo>
                  <a:lnTo>
                    <a:pt x="3744878" y="164198"/>
                  </a:lnTo>
                  <a:close/>
                </a:path>
                <a:path w="3745229" h="447039">
                  <a:moveTo>
                    <a:pt x="3745229" y="446900"/>
                  </a:moveTo>
                  <a:lnTo>
                    <a:pt x="3745217" y="167137"/>
                  </a:lnTo>
                  <a:lnTo>
                    <a:pt x="3745217" y="446900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190123" y="5861304"/>
              <a:ext cx="3754754" cy="488950"/>
            </a:xfrm>
            <a:custGeom>
              <a:avLst/>
              <a:gdLst/>
              <a:ahLst/>
              <a:cxnLst/>
              <a:rect l="l" t="t" r="r" b="b"/>
              <a:pathLst>
                <a:path w="3754754" h="488950">
                  <a:moveTo>
                    <a:pt x="3583292" y="4572"/>
                  </a:moveTo>
                  <a:lnTo>
                    <a:pt x="3556254" y="0"/>
                  </a:lnTo>
                  <a:lnTo>
                    <a:pt x="208788" y="0"/>
                  </a:lnTo>
                  <a:lnTo>
                    <a:pt x="159073" y="5765"/>
                  </a:lnTo>
                  <a:lnTo>
                    <a:pt x="113066" y="23088"/>
                  </a:lnTo>
                  <a:lnTo>
                    <a:pt x="72575" y="50449"/>
                  </a:lnTo>
                  <a:lnTo>
                    <a:pt x="39409" y="86326"/>
                  </a:lnTo>
                  <a:lnTo>
                    <a:pt x="15376" y="129198"/>
                  </a:lnTo>
                  <a:lnTo>
                    <a:pt x="2285" y="177545"/>
                  </a:lnTo>
                  <a:lnTo>
                    <a:pt x="0" y="198119"/>
                  </a:lnTo>
                  <a:lnTo>
                    <a:pt x="0" y="488442"/>
                  </a:lnTo>
                  <a:lnTo>
                    <a:pt x="4572" y="488442"/>
                  </a:lnTo>
                  <a:lnTo>
                    <a:pt x="4572" y="197358"/>
                  </a:lnTo>
                  <a:lnTo>
                    <a:pt x="5334" y="187452"/>
                  </a:lnTo>
                  <a:lnTo>
                    <a:pt x="15876" y="140697"/>
                  </a:lnTo>
                  <a:lnTo>
                    <a:pt x="36985" y="97955"/>
                  </a:lnTo>
                  <a:lnTo>
                    <a:pt x="67223" y="61289"/>
                  </a:lnTo>
                  <a:lnTo>
                    <a:pt x="105156" y="32766"/>
                  </a:lnTo>
                  <a:lnTo>
                    <a:pt x="105918" y="32004"/>
                  </a:lnTo>
                  <a:lnTo>
                    <a:pt x="110490" y="29718"/>
                  </a:lnTo>
                  <a:lnTo>
                    <a:pt x="111252" y="28956"/>
                  </a:lnTo>
                  <a:lnTo>
                    <a:pt x="123444" y="22860"/>
                  </a:lnTo>
                  <a:lnTo>
                    <a:pt x="167640" y="8382"/>
                  </a:lnTo>
                  <a:lnTo>
                    <a:pt x="197358" y="4572"/>
                  </a:lnTo>
                  <a:lnTo>
                    <a:pt x="3583292" y="4572"/>
                  </a:lnTo>
                  <a:close/>
                </a:path>
                <a:path w="3754754" h="488950">
                  <a:moveTo>
                    <a:pt x="3754374" y="488442"/>
                  </a:moveTo>
                  <a:lnTo>
                    <a:pt x="3754374" y="208787"/>
                  </a:lnTo>
                  <a:lnTo>
                    <a:pt x="3752850" y="187451"/>
                  </a:lnTo>
                  <a:lnTo>
                    <a:pt x="3742301" y="138930"/>
                  </a:lnTo>
                  <a:lnTo>
                    <a:pt x="3720467" y="95049"/>
                  </a:lnTo>
                  <a:lnTo>
                    <a:pt x="3689146" y="57511"/>
                  </a:lnTo>
                  <a:lnTo>
                    <a:pt x="3650138" y="28021"/>
                  </a:lnTo>
                  <a:lnTo>
                    <a:pt x="3605240" y="8283"/>
                  </a:lnTo>
                  <a:lnTo>
                    <a:pt x="3583292" y="4572"/>
                  </a:lnTo>
                  <a:lnTo>
                    <a:pt x="3555492" y="4572"/>
                  </a:lnTo>
                  <a:lnTo>
                    <a:pt x="3566147" y="5334"/>
                  </a:lnTo>
                  <a:lnTo>
                    <a:pt x="3572256" y="6096"/>
                  </a:lnTo>
                  <a:lnTo>
                    <a:pt x="3601199" y="12192"/>
                  </a:lnTo>
                  <a:lnTo>
                    <a:pt x="3604247" y="12954"/>
                  </a:lnTo>
                  <a:lnTo>
                    <a:pt x="3617963" y="17526"/>
                  </a:lnTo>
                  <a:lnTo>
                    <a:pt x="3619500" y="18288"/>
                  </a:lnTo>
                  <a:lnTo>
                    <a:pt x="3621773" y="19050"/>
                  </a:lnTo>
                  <a:lnTo>
                    <a:pt x="3637775" y="26450"/>
                  </a:lnTo>
                  <a:lnTo>
                    <a:pt x="3653216" y="35152"/>
                  </a:lnTo>
                  <a:lnTo>
                    <a:pt x="3667798" y="45137"/>
                  </a:lnTo>
                  <a:lnTo>
                    <a:pt x="3681222" y="56388"/>
                  </a:lnTo>
                  <a:lnTo>
                    <a:pt x="3682746" y="57150"/>
                  </a:lnTo>
                  <a:lnTo>
                    <a:pt x="3696449" y="70866"/>
                  </a:lnTo>
                  <a:lnTo>
                    <a:pt x="3696449" y="72390"/>
                  </a:lnTo>
                  <a:lnTo>
                    <a:pt x="3697224" y="72390"/>
                  </a:lnTo>
                  <a:lnTo>
                    <a:pt x="3701796" y="76962"/>
                  </a:lnTo>
                  <a:lnTo>
                    <a:pt x="3701796" y="78486"/>
                  </a:lnTo>
                  <a:lnTo>
                    <a:pt x="3702558" y="78486"/>
                  </a:lnTo>
                  <a:lnTo>
                    <a:pt x="3704844" y="80772"/>
                  </a:lnTo>
                  <a:lnTo>
                    <a:pt x="3704844" y="82296"/>
                  </a:lnTo>
                  <a:lnTo>
                    <a:pt x="3705606" y="82296"/>
                  </a:lnTo>
                  <a:lnTo>
                    <a:pt x="3707892" y="84582"/>
                  </a:lnTo>
                  <a:lnTo>
                    <a:pt x="3707892" y="86106"/>
                  </a:lnTo>
                  <a:lnTo>
                    <a:pt x="3708654" y="86106"/>
                  </a:lnTo>
                  <a:lnTo>
                    <a:pt x="3710165" y="87630"/>
                  </a:lnTo>
                  <a:lnTo>
                    <a:pt x="3710165" y="89154"/>
                  </a:lnTo>
                  <a:lnTo>
                    <a:pt x="3710927" y="89154"/>
                  </a:lnTo>
                  <a:lnTo>
                    <a:pt x="3711689" y="89916"/>
                  </a:lnTo>
                  <a:lnTo>
                    <a:pt x="3711689" y="91440"/>
                  </a:lnTo>
                  <a:lnTo>
                    <a:pt x="3712451" y="91440"/>
                  </a:lnTo>
                  <a:lnTo>
                    <a:pt x="3713975" y="92964"/>
                  </a:lnTo>
                  <a:lnTo>
                    <a:pt x="3713975" y="94488"/>
                  </a:lnTo>
                  <a:lnTo>
                    <a:pt x="3714750" y="94488"/>
                  </a:lnTo>
                  <a:lnTo>
                    <a:pt x="3715499" y="95250"/>
                  </a:lnTo>
                  <a:lnTo>
                    <a:pt x="3715499" y="96774"/>
                  </a:lnTo>
                  <a:lnTo>
                    <a:pt x="3716274" y="96774"/>
                  </a:lnTo>
                  <a:lnTo>
                    <a:pt x="3717023" y="97536"/>
                  </a:lnTo>
                  <a:lnTo>
                    <a:pt x="3717023" y="99060"/>
                  </a:lnTo>
                  <a:lnTo>
                    <a:pt x="3717798" y="99060"/>
                  </a:lnTo>
                  <a:lnTo>
                    <a:pt x="3717798" y="100584"/>
                  </a:lnTo>
                  <a:lnTo>
                    <a:pt x="3718547" y="100584"/>
                  </a:lnTo>
                  <a:lnTo>
                    <a:pt x="3719322" y="101346"/>
                  </a:lnTo>
                  <a:lnTo>
                    <a:pt x="3719322" y="102870"/>
                  </a:lnTo>
                  <a:lnTo>
                    <a:pt x="3720084" y="102870"/>
                  </a:lnTo>
                  <a:lnTo>
                    <a:pt x="3720846" y="103632"/>
                  </a:lnTo>
                  <a:lnTo>
                    <a:pt x="3720846" y="105156"/>
                  </a:lnTo>
                  <a:lnTo>
                    <a:pt x="3721608" y="105156"/>
                  </a:lnTo>
                  <a:lnTo>
                    <a:pt x="3721608" y="106680"/>
                  </a:lnTo>
                  <a:lnTo>
                    <a:pt x="3722370" y="106680"/>
                  </a:lnTo>
                  <a:lnTo>
                    <a:pt x="3722370" y="108204"/>
                  </a:lnTo>
                  <a:lnTo>
                    <a:pt x="3723132" y="108204"/>
                  </a:lnTo>
                  <a:lnTo>
                    <a:pt x="3723894" y="108966"/>
                  </a:lnTo>
                  <a:lnTo>
                    <a:pt x="3723894" y="110490"/>
                  </a:lnTo>
                  <a:lnTo>
                    <a:pt x="3724656" y="110490"/>
                  </a:lnTo>
                  <a:lnTo>
                    <a:pt x="3724656" y="112014"/>
                  </a:lnTo>
                  <a:lnTo>
                    <a:pt x="3725418" y="112014"/>
                  </a:lnTo>
                  <a:lnTo>
                    <a:pt x="3725418" y="113538"/>
                  </a:lnTo>
                  <a:lnTo>
                    <a:pt x="3726180" y="113538"/>
                  </a:lnTo>
                  <a:lnTo>
                    <a:pt x="3726180" y="115062"/>
                  </a:lnTo>
                  <a:lnTo>
                    <a:pt x="3726942" y="115062"/>
                  </a:lnTo>
                  <a:lnTo>
                    <a:pt x="3726942" y="116586"/>
                  </a:lnTo>
                  <a:lnTo>
                    <a:pt x="3727704" y="116586"/>
                  </a:lnTo>
                  <a:lnTo>
                    <a:pt x="3727704" y="118110"/>
                  </a:lnTo>
                  <a:lnTo>
                    <a:pt x="3728453" y="118110"/>
                  </a:lnTo>
                  <a:lnTo>
                    <a:pt x="3728453" y="119634"/>
                  </a:lnTo>
                  <a:lnTo>
                    <a:pt x="3729215" y="119634"/>
                  </a:lnTo>
                  <a:lnTo>
                    <a:pt x="3729215" y="121158"/>
                  </a:lnTo>
                  <a:lnTo>
                    <a:pt x="3729977" y="121158"/>
                  </a:lnTo>
                  <a:lnTo>
                    <a:pt x="3729977" y="122682"/>
                  </a:lnTo>
                  <a:lnTo>
                    <a:pt x="3730739" y="122682"/>
                  </a:lnTo>
                  <a:lnTo>
                    <a:pt x="3730739" y="124206"/>
                  </a:lnTo>
                  <a:lnTo>
                    <a:pt x="3731501" y="124206"/>
                  </a:lnTo>
                  <a:lnTo>
                    <a:pt x="3731501" y="125730"/>
                  </a:lnTo>
                  <a:lnTo>
                    <a:pt x="3732263" y="125730"/>
                  </a:lnTo>
                  <a:lnTo>
                    <a:pt x="3732263" y="127254"/>
                  </a:lnTo>
                  <a:lnTo>
                    <a:pt x="3733025" y="127254"/>
                  </a:lnTo>
                  <a:lnTo>
                    <a:pt x="3733025" y="129540"/>
                  </a:lnTo>
                  <a:lnTo>
                    <a:pt x="3733800" y="129540"/>
                  </a:lnTo>
                  <a:lnTo>
                    <a:pt x="3733800" y="131064"/>
                  </a:lnTo>
                  <a:lnTo>
                    <a:pt x="3734549" y="131064"/>
                  </a:lnTo>
                  <a:lnTo>
                    <a:pt x="3734549" y="133350"/>
                  </a:lnTo>
                  <a:lnTo>
                    <a:pt x="3735324" y="133350"/>
                  </a:lnTo>
                  <a:lnTo>
                    <a:pt x="3735324" y="134874"/>
                  </a:lnTo>
                  <a:lnTo>
                    <a:pt x="3736073" y="134874"/>
                  </a:lnTo>
                  <a:lnTo>
                    <a:pt x="3736073" y="137160"/>
                  </a:lnTo>
                  <a:lnTo>
                    <a:pt x="3736848" y="137160"/>
                  </a:lnTo>
                  <a:lnTo>
                    <a:pt x="3736848" y="138684"/>
                  </a:lnTo>
                  <a:lnTo>
                    <a:pt x="3737597" y="138684"/>
                  </a:lnTo>
                  <a:lnTo>
                    <a:pt x="3737597" y="140970"/>
                  </a:lnTo>
                  <a:lnTo>
                    <a:pt x="3738372" y="140970"/>
                  </a:lnTo>
                  <a:lnTo>
                    <a:pt x="3738372" y="143256"/>
                  </a:lnTo>
                  <a:lnTo>
                    <a:pt x="3739134" y="143256"/>
                  </a:lnTo>
                  <a:lnTo>
                    <a:pt x="3739134" y="145542"/>
                  </a:lnTo>
                  <a:lnTo>
                    <a:pt x="3739896" y="145542"/>
                  </a:lnTo>
                  <a:lnTo>
                    <a:pt x="3739896" y="147828"/>
                  </a:lnTo>
                  <a:lnTo>
                    <a:pt x="3740658" y="147828"/>
                  </a:lnTo>
                  <a:lnTo>
                    <a:pt x="3740658" y="150876"/>
                  </a:lnTo>
                  <a:lnTo>
                    <a:pt x="3741420" y="150876"/>
                  </a:lnTo>
                  <a:lnTo>
                    <a:pt x="3741420" y="153162"/>
                  </a:lnTo>
                  <a:lnTo>
                    <a:pt x="3742182" y="153162"/>
                  </a:lnTo>
                  <a:lnTo>
                    <a:pt x="3742182" y="156210"/>
                  </a:lnTo>
                  <a:lnTo>
                    <a:pt x="3742944" y="156210"/>
                  </a:lnTo>
                  <a:lnTo>
                    <a:pt x="3742944" y="159258"/>
                  </a:lnTo>
                  <a:lnTo>
                    <a:pt x="3743706" y="159258"/>
                  </a:lnTo>
                  <a:lnTo>
                    <a:pt x="3743706" y="162306"/>
                  </a:lnTo>
                  <a:lnTo>
                    <a:pt x="3744468" y="162306"/>
                  </a:lnTo>
                  <a:lnTo>
                    <a:pt x="3744468" y="165354"/>
                  </a:lnTo>
                  <a:lnTo>
                    <a:pt x="3745230" y="165354"/>
                  </a:lnTo>
                  <a:lnTo>
                    <a:pt x="3745230" y="169164"/>
                  </a:lnTo>
                  <a:lnTo>
                    <a:pt x="3745992" y="169164"/>
                  </a:lnTo>
                  <a:lnTo>
                    <a:pt x="3745992" y="173736"/>
                  </a:lnTo>
                  <a:lnTo>
                    <a:pt x="3746754" y="173736"/>
                  </a:lnTo>
                  <a:lnTo>
                    <a:pt x="3746754" y="177546"/>
                  </a:lnTo>
                  <a:lnTo>
                    <a:pt x="3747503" y="177546"/>
                  </a:lnTo>
                  <a:lnTo>
                    <a:pt x="3747503" y="183642"/>
                  </a:lnTo>
                  <a:lnTo>
                    <a:pt x="3748265" y="183642"/>
                  </a:lnTo>
                  <a:lnTo>
                    <a:pt x="3748265" y="190500"/>
                  </a:lnTo>
                  <a:lnTo>
                    <a:pt x="3749027" y="190500"/>
                  </a:lnTo>
                  <a:lnTo>
                    <a:pt x="3749027" y="205740"/>
                  </a:lnTo>
                  <a:lnTo>
                    <a:pt x="3749789" y="205740"/>
                  </a:lnTo>
                  <a:lnTo>
                    <a:pt x="3749789" y="488442"/>
                  </a:lnTo>
                  <a:lnTo>
                    <a:pt x="3754374" y="4884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194695" y="5865876"/>
              <a:ext cx="3745229" cy="483870"/>
            </a:xfrm>
            <a:custGeom>
              <a:avLst/>
              <a:gdLst/>
              <a:ahLst/>
              <a:cxnLst/>
              <a:rect l="l" t="t" r="r" b="b"/>
              <a:pathLst>
                <a:path w="3745229" h="483870">
                  <a:moveTo>
                    <a:pt x="3745229" y="483870"/>
                  </a:moveTo>
                  <a:lnTo>
                    <a:pt x="3745229" y="204215"/>
                  </a:lnTo>
                  <a:lnTo>
                    <a:pt x="3739833" y="157394"/>
                  </a:lnTo>
                  <a:lnTo>
                    <a:pt x="3724453" y="114411"/>
                  </a:lnTo>
                  <a:lnTo>
                    <a:pt x="3700303" y="76493"/>
                  </a:lnTo>
                  <a:lnTo>
                    <a:pt x="3668594" y="44866"/>
                  </a:lnTo>
                  <a:lnTo>
                    <a:pt x="3630541" y="20758"/>
                  </a:lnTo>
                  <a:lnTo>
                    <a:pt x="3587356" y="5393"/>
                  </a:lnTo>
                  <a:lnTo>
                    <a:pt x="3540252" y="0"/>
                  </a:lnTo>
                  <a:lnTo>
                    <a:pt x="204215" y="0"/>
                  </a:lnTo>
                  <a:lnTo>
                    <a:pt x="157394" y="5393"/>
                  </a:lnTo>
                  <a:lnTo>
                    <a:pt x="114411" y="20758"/>
                  </a:lnTo>
                  <a:lnTo>
                    <a:pt x="76493" y="44866"/>
                  </a:lnTo>
                  <a:lnTo>
                    <a:pt x="44866" y="76493"/>
                  </a:lnTo>
                  <a:lnTo>
                    <a:pt x="20758" y="114411"/>
                  </a:lnTo>
                  <a:lnTo>
                    <a:pt x="5393" y="157394"/>
                  </a:lnTo>
                  <a:lnTo>
                    <a:pt x="0" y="204215"/>
                  </a:lnTo>
                  <a:lnTo>
                    <a:pt x="0" y="483870"/>
                  </a:lnTo>
                  <a:lnTo>
                    <a:pt x="3745229" y="483870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190123" y="5861304"/>
              <a:ext cx="3754754" cy="488950"/>
            </a:xfrm>
            <a:custGeom>
              <a:avLst/>
              <a:gdLst/>
              <a:ahLst/>
              <a:cxnLst/>
              <a:rect l="l" t="t" r="r" b="b"/>
              <a:pathLst>
                <a:path w="3754754" h="488950">
                  <a:moveTo>
                    <a:pt x="3754374" y="488442"/>
                  </a:moveTo>
                  <a:lnTo>
                    <a:pt x="3754374" y="208787"/>
                  </a:lnTo>
                  <a:lnTo>
                    <a:pt x="3752850" y="187451"/>
                  </a:lnTo>
                  <a:lnTo>
                    <a:pt x="3742301" y="138930"/>
                  </a:lnTo>
                  <a:lnTo>
                    <a:pt x="3720467" y="95049"/>
                  </a:lnTo>
                  <a:lnTo>
                    <a:pt x="3689146" y="57511"/>
                  </a:lnTo>
                  <a:lnTo>
                    <a:pt x="3650138" y="28021"/>
                  </a:lnTo>
                  <a:lnTo>
                    <a:pt x="3605240" y="8283"/>
                  </a:lnTo>
                  <a:lnTo>
                    <a:pt x="3556254" y="0"/>
                  </a:lnTo>
                  <a:lnTo>
                    <a:pt x="208788" y="0"/>
                  </a:lnTo>
                  <a:lnTo>
                    <a:pt x="159073" y="5765"/>
                  </a:lnTo>
                  <a:lnTo>
                    <a:pt x="113066" y="23088"/>
                  </a:lnTo>
                  <a:lnTo>
                    <a:pt x="72575" y="50449"/>
                  </a:lnTo>
                  <a:lnTo>
                    <a:pt x="39409" y="86326"/>
                  </a:lnTo>
                  <a:lnTo>
                    <a:pt x="15376" y="129198"/>
                  </a:lnTo>
                  <a:lnTo>
                    <a:pt x="2285" y="177545"/>
                  </a:lnTo>
                  <a:lnTo>
                    <a:pt x="0" y="198119"/>
                  </a:lnTo>
                  <a:lnTo>
                    <a:pt x="0" y="488442"/>
                  </a:lnTo>
                  <a:lnTo>
                    <a:pt x="9144" y="488442"/>
                  </a:lnTo>
                  <a:lnTo>
                    <a:pt x="9144" y="208787"/>
                  </a:lnTo>
                  <a:lnTo>
                    <a:pt x="11429" y="178307"/>
                  </a:lnTo>
                  <a:lnTo>
                    <a:pt x="21958" y="138400"/>
                  </a:lnTo>
                  <a:lnTo>
                    <a:pt x="53403" y="83725"/>
                  </a:lnTo>
                  <a:lnTo>
                    <a:pt x="89915" y="48767"/>
                  </a:lnTo>
                  <a:lnTo>
                    <a:pt x="146146" y="19511"/>
                  </a:lnTo>
                  <a:lnTo>
                    <a:pt x="208788" y="9143"/>
                  </a:lnTo>
                  <a:lnTo>
                    <a:pt x="3545586" y="9143"/>
                  </a:lnTo>
                  <a:lnTo>
                    <a:pt x="3556254" y="9960"/>
                  </a:lnTo>
                  <a:lnTo>
                    <a:pt x="3566160" y="10667"/>
                  </a:lnTo>
                  <a:lnTo>
                    <a:pt x="3612536" y="20879"/>
                  </a:lnTo>
                  <a:lnTo>
                    <a:pt x="3654382" y="41802"/>
                  </a:lnTo>
                  <a:lnTo>
                    <a:pt x="3690099" y="71751"/>
                  </a:lnTo>
                  <a:lnTo>
                    <a:pt x="3718085" y="109039"/>
                  </a:lnTo>
                  <a:lnTo>
                    <a:pt x="3736742" y="151978"/>
                  </a:lnTo>
                  <a:lnTo>
                    <a:pt x="3744467" y="198881"/>
                  </a:lnTo>
                  <a:lnTo>
                    <a:pt x="3744467" y="488442"/>
                  </a:lnTo>
                  <a:lnTo>
                    <a:pt x="3754374" y="4884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 txBox="1"/>
          <p:nvPr/>
        </p:nvSpPr>
        <p:spPr>
          <a:xfrm>
            <a:off x="4969897" y="6182359"/>
            <a:ext cx="61595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dirty="0">
                <a:latin typeface="Arial"/>
                <a:cs typeface="Arial"/>
              </a:rPr>
              <a:t>Q</a:t>
            </a:r>
            <a:r>
              <a:rPr sz="800" dirty="0">
                <a:latin typeface="Arial"/>
                <a:cs typeface="Arial"/>
              </a:rPr>
              <a:t>p</a:t>
            </a:r>
            <a:r>
              <a:rPr sz="800" spc="1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+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Q</a:t>
            </a:r>
            <a:r>
              <a:rPr sz="800" spc="-35" dirty="0">
                <a:latin typeface="Arial"/>
                <a:cs typeface="Arial"/>
              </a:rPr>
              <a:t>b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774839" y="5492496"/>
            <a:ext cx="9144000" cy="1714500"/>
            <a:chOff x="774839" y="5492496"/>
            <a:chExt cx="9144000" cy="1714500"/>
          </a:xfrm>
        </p:grpSpPr>
        <p:sp>
          <p:nvSpPr>
            <p:cNvPr id="96" name="object 96"/>
            <p:cNvSpPr/>
            <p:nvPr/>
          </p:nvSpPr>
          <p:spPr>
            <a:xfrm>
              <a:off x="8446571" y="5492496"/>
              <a:ext cx="420370" cy="857250"/>
            </a:xfrm>
            <a:custGeom>
              <a:avLst/>
              <a:gdLst/>
              <a:ahLst/>
              <a:cxnLst/>
              <a:rect l="l" t="t" r="r" b="b"/>
              <a:pathLst>
                <a:path w="420370" h="857250">
                  <a:moveTo>
                    <a:pt x="15311" y="857249"/>
                  </a:moveTo>
                  <a:lnTo>
                    <a:pt x="15311" y="842009"/>
                  </a:lnTo>
                  <a:lnTo>
                    <a:pt x="0" y="857249"/>
                  </a:lnTo>
                  <a:lnTo>
                    <a:pt x="15311" y="857249"/>
                  </a:lnTo>
                  <a:close/>
                </a:path>
                <a:path w="420370" h="857250">
                  <a:moveTo>
                    <a:pt x="419933" y="857249"/>
                  </a:moveTo>
                  <a:lnTo>
                    <a:pt x="419933" y="0"/>
                  </a:lnTo>
                  <a:lnTo>
                    <a:pt x="258389" y="0"/>
                  </a:lnTo>
                  <a:lnTo>
                    <a:pt x="258389" y="857249"/>
                  </a:lnTo>
                  <a:lnTo>
                    <a:pt x="419933" y="857249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8428354" y="5492496"/>
              <a:ext cx="451484" cy="857250"/>
            </a:xfrm>
            <a:custGeom>
              <a:avLst/>
              <a:gdLst/>
              <a:ahLst/>
              <a:cxnLst/>
              <a:rect l="l" t="t" r="r" b="b"/>
              <a:pathLst>
                <a:path w="451484" h="857250">
                  <a:moveTo>
                    <a:pt x="46482" y="857249"/>
                  </a:moveTo>
                  <a:lnTo>
                    <a:pt x="46482" y="810767"/>
                  </a:lnTo>
                  <a:lnTo>
                    <a:pt x="0" y="857249"/>
                  </a:lnTo>
                  <a:lnTo>
                    <a:pt x="20574" y="857249"/>
                  </a:lnTo>
                  <a:lnTo>
                    <a:pt x="20574" y="842009"/>
                  </a:lnTo>
                  <a:lnTo>
                    <a:pt x="42672" y="850391"/>
                  </a:lnTo>
                  <a:lnTo>
                    <a:pt x="42672" y="857249"/>
                  </a:lnTo>
                  <a:lnTo>
                    <a:pt x="46482" y="857249"/>
                  </a:lnTo>
                  <a:close/>
                </a:path>
                <a:path w="451484" h="857250">
                  <a:moveTo>
                    <a:pt x="42672" y="850391"/>
                  </a:moveTo>
                  <a:lnTo>
                    <a:pt x="20574" y="842009"/>
                  </a:lnTo>
                  <a:lnTo>
                    <a:pt x="20574" y="857249"/>
                  </a:lnTo>
                  <a:lnTo>
                    <a:pt x="35814" y="857249"/>
                  </a:lnTo>
                  <a:lnTo>
                    <a:pt x="42672" y="850391"/>
                  </a:lnTo>
                  <a:close/>
                </a:path>
                <a:path w="451484" h="857250">
                  <a:moveTo>
                    <a:pt x="42672" y="857249"/>
                  </a:moveTo>
                  <a:lnTo>
                    <a:pt x="42672" y="850391"/>
                  </a:lnTo>
                  <a:lnTo>
                    <a:pt x="35814" y="857249"/>
                  </a:lnTo>
                  <a:lnTo>
                    <a:pt x="42672" y="857249"/>
                  </a:lnTo>
                  <a:close/>
                </a:path>
                <a:path w="451484" h="857250">
                  <a:moveTo>
                    <a:pt x="288798" y="857249"/>
                  </a:moveTo>
                  <a:lnTo>
                    <a:pt x="288798" y="0"/>
                  </a:lnTo>
                  <a:lnTo>
                    <a:pt x="263652" y="0"/>
                  </a:lnTo>
                  <a:lnTo>
                    <a:pt x="263652" y="857249"/>
                  </a:lnTo>
                  <a:lnTo>
                    <a:pt x="288798" y="857249"/>
                  </a:lnTo>
                  <a:close/>
                </a:path>
                <a:path w="451484" h="857250">
                  <a:moveTo>
                    <a:pt x="451104" y="857250"/>
                  </a:moveTo>
                  <a:lnTo>
                    <a:pt x="451104" y="0"/>
                  </a:lnTo>
                  <a:lnTo>
                    <a:pt x="425958" y="0"/>
                  </a:lnTo>
                  <a:lnTo>
                    <a:pt x="425958" y="857250"/>
                  </a:lnTo>
                  <a:lnTo>
                    <a:pt x="451104" y="857250"/>
                  </a:lnTo>
                  <a:close/>
                </a:path>
              </a:pathLst>
            </a:custGeom>
            <a:solidFill>
              <a:srgbClr val="8C38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774839" y="63489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199874" y="6349746"/>
              <a:ext cx="3740150" cy="741680"/>
            </a:xfrm>
            <a:custGeom>
              <a:avLst/>
              <a:gdLst/>
              <a:ahLst/>
              <a:cxnLst/>
              <a:rect l="l" t="t" r="r" b="b"/>
              <a:pathLst>
                <a:path w="3740150" h="741679">
                  <a:moveTo>
                    <a:pt x="161304" y="737079"/>
                  </a:moveTo>
                  <a:lnTo>
                    <a:pt x="146219" y="733889"/>
                  </a:lnTo>
                  <a:lnTo>
                    <a:pt x="152214" y="736032"/>
                  </a:lnTo>
                  <a:lnTo>
                    <a:pt x="161304" y="737079"/>
                  </a:lnTo>
                  <a:close/>
                </a:path>
                <a:path w="3740150" h="741679">
                  <a:moveTo>
                    <a:pt x="118135" y="723850"/>
                  </a:moveTo>
                  <a:lnTo>
                    <a:pt x="107279" y="719426"/>
                  </a:lnTo>
                  <a:lnTo>
                    <a:pt x="109231" y="720667"/>
                  </a:lnTo>
                  <a:lnTo>
                    <a:pt x="118135" y="723850"/>
                  </a:lnTo>
                  <a:close/>
                </a:path>
                <a:path w="3740150" h="741679">
                  <a:moveTo>
                    <a:pt x="73766" y="698118"/>
                  </a:moveTo>
                  <a:lnTo>
                    <a:pt x="65293" y="690538"/>
                  </a:lnTo>
                  <a:lnTo>
                    <a:pt x="71313" y="696559"/>
                  </a:lnTo>
                  <a:lnTo>
                    <a:pt x="73766" y="698118"/>
                  </a:lnTo>
                  <a:close/>
                </a:path>
                <a:path w="3740150" h="741679">
                  <a:moveTo>
                    <a:pt x="39778" y="665024"/>
                  </a:moveTo>
                  <a:lnTo>
                    <a:pt x="39778" y="664463"/>
                  </a:lnTo>
                  <a:lnTo>
                    <a:pt x="38709" y="663395"/>
                  </a:lnTo>
                  <a:lnTo>
                    <a:pt x="39687" y="664932"/>
                  </a:lnTo>
                  <a:close/>
                </a:path>
                <a:path w="3740150" h="741679">
                  <a:moveTo>
                    <a:pt x="16156" y="627923"/>
                  </a:moveTo>
                  <a:close/>
                </a:path>
                <a:path w="3740150" h="741679">
                  <a:moveTo>
                    <a:pt x="15394" y="626499"/>
                  </a:moveTo>
                  <a:lnTo>
                    <a:pt x="15394" y="626363"/>
                  </a:lnTo>
                  <a:lnTo>
                    <a:pt x="15394" y="626499"/>
                  </a:lnTo>
                  <a:close/>
                </a:path>
                <a:path w="3740150" h="741679">
                  <a:moveTo>
                    <a:pt x="14632" y="624367"/>
                  </a:moveTo>
                  <a:lnTo>
                    <a:pt x="14632" y="624077"/>
                  </a:lnTo>
                  <a:lnTo>
                    <a:pt x="14632" y="624367"/>
                  </a:lnTo>
                  <a:close/>
                </a:path>
                <a:path w="3740150" h="741679">
                  <a:moveTo>
                    <a:pt x="154" y="583512"/>
                  </a:moveTo>
                  <a:lnTo>
                    <a:pt x="154" y="582168"/>
                  </a:lnTo>
                  <a:lnTo>
                    <a:pt x="0" y="582168"/>
                  </a:lnTo>
                  <a:lnTo>
                    <a:pt x="154" y="583512"/>
                  </a:lnTo>
                  <a:close/>
                </a:path>
                <a:path w="3740150" h="741679">
                  <a:moveTo>
                    <a:pt x="637" y="585215"/>
                  </a:moveTo>
                  <a:lnTo>
                    <a:pt x="154" y="583512"/>
                  </a:lnTo>
                  <a:lnTo>
                    <a:pt x="154" y="585215"/>
                  </a:lnTo>
                  <a:lnTo>
                    <a:pt x="637" y="585215"/>
                  </a:lnTo>
                  <a:close/>
                </a:path>
                <a:path w="3740150" h="741679">
                  <a:moveTo>
                    <a:pt x="916" y="585996"/>
                  </a:moveTo>
                  <a:lnTo>
                    <a:pt x="916" y="585215"/>
                  </a:lnTo>
                  <a:lnTo>
                    <a:pt x="637" y="585215"/>
                  </a:lnTo>
                  <a:lnTo>
                    <a:pt x="916" y="585996"/>
                  </a:lnTo>
                  <a:close/>
                </a:path>
                <a:path w="3740150" h="741679">
                  <a:moveTo>
                    <a:pt x="3740050" y="537209"/>
                  </a:moveTo>
                  <a:lnTo>
                    <a:pt x="3740050" y="0"/>
                  </a:lnTo>
                  <a:lnTo>
                    <a:pt x="3739276" y="541019"/>
                  </a:lnTo>
                  <a:lnTo>
                    <a:pt x="3732192" y="590911"/>
                  </a:lnTo>
                  <a:lnTo>
                    <a:pt x="3734654" y="584031"/>
                  </a:lnTo>
                  <a:lnTo>
                    <a:pt x="3740050" y="537209"/>
                  </a:lnTo>
                  <a:close/>
                </a:path>
                <a:path w="3740150" h="741679">
                  <a:moveTo>
                    <a:pt x="3730779" y="594861"/>
                  </a:moveTo>
                  <a:lnTo>
                    <a:pt x="3714345" y="634753"/>
                  </a:lnTo>
                  <a:lnTo>
                    <a:pt x="3719274" y="627014"/>
                  </a:lnTo>
                  <a:lnTo>
                    <a:pt x="3730779" y="594861"/>
                  </a:lnTo>
                  <a:close/>
                </a:path>
                <a:path w="3740150" h="741679">
                  <a:moveTo>
                    <a:pt x="3708326" y="644203"/>
                  </a:moveTo>
                  <a:lnTo>
                    <a:pt x="3687451" y="672584"/>
                  </a:lnTo>
                  <a:lnTo>
                    <a:pt x="3695123" y="664932"/>
                  </a:lnTo>
                  <a:lnTo>
                    <a:pt x="3708326" y="644203"/>
                  </a:lnTo>
                  <a:close/>
                </a:path>
                <a:path w="3740150" h="741679">
                  <a:moveTo>
                    <a:pt x="3676569" y="683439"/>
                  </a:moveTo>
                  <a:lnTo>
                    <a:pt x="3652895" y="703223"/>
                  </a:lnTo>
                  <a:lnTo>
                    <a:pt x="3663415" y="696559"/>
                  </a:lnTo>
                  <a:lnTo>
                    <a:pt x="3676569" y="683439"/>
                  </a:lnTo>
                  <a:close/>
                </a:path>
                <a:path w="3740150" h="741679">
                  <a:moveTo>
                    <a:pt x="3637591" y="712919"/>
                  </a:moveTo>
                  <a:lnTo>
                    <a:pt x="3611682" y="725534"/>
                  </a:lnTo>
                  <a:lnTo>
                    <a:pt x="3625361" y="720667"/>
                  </a:lnTo>
                  <a:lnTo>
                    <a:pt x="3637591" y="712919"/>
                  </a:lnTo>
                  <a:close/>
                </a:path>
                <a:path w="3740150" h="741679">
                  <a:moveTo>
                    <a:pt x="3593193" y="732112"/>
                  </a:moveTo>
                  <a:lnTo>
                    <a:pt x="3564365" y="738071"/>
                  </a:lnTo>
                  <a:lnTo>
                    <a:pt x="3582176" y="736032"/>
                  </a:lnTo>
                  <a:lnTo>
                    <a:pt x="3593193" y="732112"/>
                  </a:lnTo>
                  <a:close/>
                </a:path>
                <a:path w="3740150" h="741679">
                  <a:moveTo>
                    <a:pt x="3541706" y="740666"/>
                  </a:moveTo>
                  <a:lnTo>
                    <a:pt x="199005" y="741422"/>
                  </a:lnTo>
                  <a:lnTo>
                    <a:pt x="3535072" y="741425"/>
                  </a:lnTo>
                  <a:lnTo>
                    <a:pt x="3541706" y="740666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190123" y="6349746"/>
              <a:ext cx="3754754" cy="746760"/>
            </a:xfrm>
            <a:custGeom>
              <a:avLst/>
              <a:gdLst/>
              <a:ahLst/>
              <a:cxnLst/>
              <a:rect l="l" t="t" r="r" b="b"/>
              <a:pathLst>
                <a:path w="3754754" h="746759">
                  <a:moveTo>
                    <a:pt x="3583897" y="741426"/>
                  </a:moveTo>
                  <a:lnTo>
                    <a:pt x="192786" y="741426"/>
                  </a:lnTo>
                  <a:lnTo>
                    <a:pt x="192786" y="740663"/>
                  </a:lnTo>
                  <a:lnTo>
                    <a:pt x="184404" y="739902"/>
                  </a:lnTo>
                  <a:lnTo>
                    <a:pt x="148799" y="732372"/>
                  </a:lnTo>
                  <a:lnTo>
                    <a:pt x="115690" y="718880"/>
                  </a:lnTo>
                  <a:lnTo>
                    <a:pt x="85505" y="699897"/>
                  </a:lnTo>
                  <a:lnTo>
                    <a:pt x="58674" y="675894"/>
                  </a:lnTo>
                  <a:lnTo>
                    <a:pt x="57912" y="675894"/>
                  </a:lnTo>
                  <a:lnTo>
                    <a:pt x="57912" y="674370"/>
                  </a:lnTo>
                  <a:lnTo>
                    <a:pt x="54102" y="670559"/>
                  </a:lnTo>
                  <a:lnTo>
                    <a:pt x="53340" y="670559"/>
                  </a:lnTo>
                  <a:lnTo>
                    <a:pt x="53340" y="669035"/>
                  </a:lnTo>
                  <a:lnTo>
                    <a:pt x="50292" y="665987"/>
                  </a:lnTo>
                  <a:lnTo>
                    <a:pt x="49530" y="665987"/>
                  </a:lnTo>
                  <a:lnTo>
                    <a:pt x="49530" y="664463"/>
                  </a:lnTo>
                  <a:lnTo>
                    <a:pt x="47244" y="662178"/>
                  </a:lnTo>
                  <a:lnTo>
                    <a:pt x="46482" y="662178"/>
                  </a:lnTo>
                  <a:lnTo>
                    <a:pt x="46482" y="660654"/>
                  </a:lnTo>
                  <a:lnTo>
                    <a:pt x="44958" y="659130"/>
                  </a:lnTo>
                  <a:lnTo>
                    <a:pt x="44196" y="659130"/>
                  </a:lnTo>
                  <a:lnTo>
                    <a:pt x="44196" y="657606"/>
                  </a:lnTo>
                  <a:lnTo>
                    <a:pt x="43434" y="656844"/>
                  </a:lnTo>
                  <a:lnTo>
                    <a:pt x="42672" y="656844"/>
                  </a:lnTo>
                  <a:lnTo>
                    <a:pt x="42672" y="655320"/>
                  </a:lnTo>
                  <a:lnTo>
                    <a:pt x="41148" y="653796"/>
                  </a:lnTo>
                  <a:lnTo>
                    <a:pt x="40386" y="653796"/>
                  </a:lnTo>
                  <a:lnTo>
                    <a:pt x="40386" y="652272"/>
                  </a:lnTo>
                  <a:lnTo>
                    <a:pt x="39624" y="651509"/>
                  </a:lnTo>
                  <a:lnTo>
                    <a:pt x="38862" y="651509"/>
                  </a:lnTo>
                  <a:lnTo>
                    <a:pt x="38862" y="649985"/>
                  </a:lnTo>
                  <a:lnTo>
                    <a:pt x="38100" y="649224"/>
                  </a:lnTo>
                  <a:lnTo>
                    <a:pt x="37338" y="649224"/>
                  </a:lnTo>
                  <a:lnTo>
                    <a:pt x="37338" y="647700"/>
                  </a:lnTo>
                  <a:lnTo>
                    <a:pt x="36576" y="646937"/>
                  </a:lnTo>
                  <a:lnTo>
                    <a:pt x="35814" y="646937"/>
                  </a:lnTo>
                  <a:lnTo>
                    <a:pt x="35814" y="645413"/>
                  </a:lnTo>
                  <a:lnTo>
                    <a:pt x="35052" y="645413"/>
                  </a:lnTo>
                  <a:lnTo>
                    <a:pt x="35052" y="643889"/>
                  </a:lnTo>
                  <a:lnTo>
                    <a:pt x="34290" y="643128"/>
                  </a:lnTo>
                  <a:lnTo>
                    <a:pt x="33528" y="643128"/>
                  </a:lnTo>
                  <a:lnTo>
                    <a:pt x="33528" y="641604"/>
                  </a:lnTo>
                  <a:lnTo>
                    <a:pt x="32766" y="641604"/>
                  </a:lnTo>
                  <a:lnTo>
                    <a:pt x="32766" y="640080"/>
                  </a:lnTo>
                  <a:lnTo>
                    <a:pt x="32004" y="639318"/>
                  </a:lnTo>
                  <a:lnTo>
                    <a:pt x="31242" y="639318"/>
                  </a:lnTo>
                  <a:lnTo>
                    <a:pt x="31242" y="637794"/>
                  </a:lnTo>
                  <a:lnTo>
                    <a:pt x="30480" y="637794"/>
                  </a:lnTo>
                  <a:lnTo>
                    <a:pt x="30480" y="636270"/>
                  </a:lnTo>
                  <a:lnTo>
                    <a:pt x="29718" y="636270"/>
                  </a:lnTo>
                  <a:lnTo>
                    <a:pt x="29718" y="634746"/>
                  </a:lnTo>
                  <a:lnTo>
                    <a:pt x="28956" y="634746"/>
                  </a:lnTo>
                  <a:lnTo>
                    <a:pt x="28956" y="633222"/>
                  </a:lnTo>
                  <a:lnTo>
                    <a:pt x="28194" y="633222"/>
                  </a:lnTo>
                  <a:lnTo>
                    <a:pt x="28194" y="631698"/>
                  </a:lnTo>
                  <a:lnTo>
                    <a:pt x="27432" y="630935"/>
                  </a:lnTo>
                  <a:lnTo>
                    <a:pt x="26670" y="630935"/>
                  </a:lnTo>
                  <a:lnTo>
                    <a:pt x="26670" y="629411"/>
                  </a:lnTo>
                  <a:lnTo>
                    <a:pt x="25908" y="629411"/>
                  </a:lnTo>
                  <a:lnTo>
                    <a:pt x="25908" y="627887"/>
                  </a:lnTo>
                  <a:lnTo>
                    <a:pt x="25146" y="627887"/>
                  </a:lnTo>
                  <a:lnTo>
                    <a:pt x="25146" y="626363"/>
                  </a:lnTo>
                  <a:lnTo>
                    <a:pt x="24384" y="626363"/>
                  </a:lnTo>
                  <a:lnTo>
                    <a:pt x="24384" y="624078"/>
                  </a:lnTo>
                  <a:lnTo>
                    <a:pt x="23622" y="624078"/>
                  </a:lnTo>
                  <a:lnTo>
                    <a:pt x="23622" y="622554"/>
                  </a:lnTo>
                  <a:lnTo>
                    <a:pt x="22860" y="622554"/>
                  </a:lnTo>
                  <a:lnTo>
                    <a:pt x="22860" y="621030"/>
                  </a:lnTo>
                  <a:lnTo>
                    <a:pt x="22098" y="621030"/>
                  </a:lnTo>
                  <a:lnTo>
                    <a:pt x="22098" y="619506"/>
                  </a:lnTo>
                  <a:lnTo>
                    <a:pt x="21336" y="619506"/>
                  </a:lnTo>
                  <a:lnTo>
                    <a:pt x="21336" y="617982"/>
                  </a:lnTo>
                  <a:lnTo>
                    <a:pt x="20574" y="617982"/>
                  </a:lnTo>
                  <a:lnTo>
                    <a:pt x="20574" y="615696"/>
                  </a:lnTo>
                  <a:lnTo>
                    <a:pt x="19812" y="615696"/>
                  </a:lnTo>
                  <a:lnTo>
                    <a:pt x="19812" y="614172"/>
                  </a:lnTo>
                  <a:lnTo>
                    <a:pt x="19050" y="614172"/>
                  </a:lnTo>
                  <a:lnTo>
                    <a:pt x="19050" y="611885"/>
                  </a:lnTo>
                  <a:lnTo>
                    <a:pt x="18288" y="611885"/>
                  </a:lnTo>
                  <a:lnTo>
                    <a:pt x="18288" y="610361"/>
                  </a:lnTo>
                  <a:lnTo>
                    <a:pt x="17526" y="610361"/>
                  </a:lnTo>
                  <a:lnTo>
                    <a:pt x="17526" y="608076"/>
                  </a:lnTo>
                  <a:lnTo>
                    <a:pt x="16764" y="608076"/>
                  </a:lnTo>
                  <a:lnTo>
                    <a:pt x="16764" y="605789"/>
                  </a:lnTo>
                  <a:lnTo>
                    <a:pt x="16002" y="605789"/>
                  </a:lnTo>
                  <a:lnTo>
                    <a:pt x="16002" y="603504"/>
                  </a:lnTo>
                  <a:lnTo>
                    <a:pt x="15240" y="603504"/>
                  </a:lnTo>
                  <a:lnTo>
                    <a:pt x="15240" y="601218"/>
                  </a:lnTo>
                  <a:lnTo>
                    <a:pt x="14478" y="601218"/>
                  </a:lnTo>
                  <a:lnTo>
                    <a:pt x="14478" y="598932"/>
                  </a:lnTo>
                  <a:lnTo>
                    <a:pt x="13716" y="598932"/>
                  </a:lnTo>
                  <a:lnTo>
                    <a:pt x="13716" y="596646"/>
                  </a:lnTo>
                  <a:lnTo>
                    <a:pt x="12954" y="596646"/>
                  </a:lnTo>
                  <a:lnTo>
                    <a:pt x="12954" y="594359"/>
                  </a:lnTo>
                  <a:lnTo>
                    <a:pt x="12192" y="594359"/>
                  </a:lnTo>
                  <a:lnTo>
                    <a:pt x="12192" y="591311"/>
                  </a:lnTo>
                  <a:lnTo>
                    <a:pt x="11430" y="591311"/>
                  </a:lnTo>
                  <a:lnTo>
                    <a:pt x="11430" y="589026"/>
                  </a:lnTo>
                  <a:lnTo>
                    <a:pt x="10668" y="589026"/>
                  </a:lnTo>
                  <a:lnTo>
                    <a:pt x="10668" y="585215"/>
                  </a:lnTo>
                  <a:lnTo>
                    <a:pt x="9906" y="585215"/>
                  </a:lnTo>
                  <a:lnTo>
                    <a:pt x="9906" y="582168"/>
                  </a:lnTo>
                  <a:lnTo>
                    <a:pt x="9144" y="582168"/>
                  </a:lnTo>
                  <a:lnTo>
                    <a:pt x="9144" y="579120"/>
                  </a:lnTo>
                  <a:lnTo>
                    <a:pt x="8382" y="579120"/>
                  </a:lnTo>
                  <a:lnTo>
                    <a:pt x="8382" y="574548"/>
                  </a:lnTo>
                  <a:lnTo>
                    <a:pt x="7620" y="574548"/>
                  </a:lnTo>
                  <a:lnTo>
                    <a:pt x="7620" y="570737"/>
                  </a:lnTo>
                  <a:lnTo>
                    <a:pt x="6858" y="570737"/>
                  </a:lnTo>
                  <a:lnTo>
                    <a:pt x="6858" y="565404"/>
                  </a:lnTo>
                  <a:lnTo>
                    <a:pt x="6096" y="565404"/>
                  </a:lnTo>
                  <a:lnTo>
                    <a:pt x="6096" y="559307"/>
                  </a:lnTo>
                  <a:lnTo>
                    <a:pt x="5334" y="559307"/>
                  </a:lnTo>
                  <a:lnTo>
                    <a:pt x="5334" y="549402"/>
                  </a:lnTo>
                  <a:lnTo>
                    <a:pt x="4572" y="549402"/>
                  </a:lnTo>
                  <a:lnTo>
                    <a:pt x="4572" y="0"/>
                  </a:lnTo>
                  <a:lnTo>
                    <a:pt x="0" y="0"/>
                  </a:lnTo>
                  <a:lnTo>
                    <a:pt x="0" y="548639"/>
                  </a:lnTo>
                  <a:lnTo>
                    <a:pt x="13212" y="611494"/>
                  </a:lnTo>
                  <a:lnTo>
                    <a:pt x="45975" y="668632"/>
                  </a:lnTo>
                  <a:lnTo>
                    <a:pt x="83820" y="704849"/>
                  </a:lnTo>
                  <a:lnTo>
                    <a:pt x="142870" y="735849"/>
                  </a:lnTo>
                  <a:lnTo>
                    <a:pt x="208788" y="746759"/>
                  </a:lnTo>
                  <a:lnTo>
                    <a:pt x="3545586" y="746759"/>
                  </a:lnTo>
                  <a:lnTo>
                    <a:pt x="3566922" y="745235"/>
                  </a:lnTo>
                  <a:lnTo>
                    <a:pt x="3583897" y="741426"/>
                  </a:lnTo>
                  <a:close/>
                </a:path>
                <a:path w="3754754" h="746759">
                  <a:moveTo>
                    <a:pt x="3754374" y="537209"/>
                  </a:moveTo>
                  <a:lnTo>
                    <a:pt x="3754374" y="0"/>
                  </a:lnTo>
                  <a:lnTo>
                    <a:pt x="3749789" y="0"/>
                  </a:lnTo>
                  <a:lnTo>
                    <a:pt x="3749027" y="541020"/>
                  </a:lnTo>
                  <a:lnTo>
                    <a:pt x="3741831" y="591703"/>
                  </a:lnTo>
                  <a:lnTo>
                    <a:pt x="3722910" y="637633"/>
                  </a:lnTo>
                  <a:lnTo>
                    <a:pt x="3693844" y="677151"/>
                  </a:lnTo>
                  <a:lnTo>
                    <a:pt x="3656212" y="708600"/>
                  </a:lnTo>
                  <a:lnTo>
                    <a:pt x="3611596" y="730324"/>
                  </a:lnTo>
                  <a:lnTo>
                    <a:pt x="3561575" y="740663"/>
                  </a:lnTo>
                  <a:lnTo>
                    <a:pt x="192786" y="741426"/>
                  </a:lnTo>
                  <a:lnTo>
                    <a:pt x="3583897" y="741426"/>
                  </a:lnTo>
                  <a:lnTo>
                    <a:pt x="3659708" y="712365"/>
                  </a:lnTo>
                  <a:lnTo>
                    <a:pt x="3697000" y="681166"/>
                  </a:lnTo>
                  <a:lnTo>
                    <a:pt x="3726129" y="642275"/>
                  </a:lnTo>
                  <a:lnTo>
                    <a:pt x="3745523" y="597308"/>
                  </a:lnTo>
                  <a:lnTo>
                    <a:pt x="3753612" y="547877"/>
                  </a:lnTo>
                  <a:lnTo>
                    <a:pt x="3754374" y="5372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194695" y="6349746"/>
              <a:ext cx="3745229" cy="741680"/>
            </a:xfrm>
            <a:custGeom>
              <a:avLst/>
              <a:gdLst/>
              <a:ahLst/>
              <a:cxnLst/>
              <a:rect l="l" t="t" r="r" b="b"/>
              <a:pathLst>
                <a:path w="3745229" h="741679">
                  <a:moveTo>
                    <a:pt x="3745229" y="537209"/>
                  </a:moveTo>
                  <a:lnTo>
                    <a:pt x="3745229" y="0"/>
                  </a:lnTo>
                  <a:lnTo>
                    <a:pt x="0" y="0"/>
                  </a:lnTo>
                  <a:lnTo>
                    <a:pt x="0" y="537209"/>
                  </a:lnTo>
                  <a:lnTo>
                    <a:pt x="5393" y="584031"/>
                  </a:lnTo>
                  <a:lnTo>
                    <a:pt x="20758" y="627014"/>
                  </a:lnTo>
                  <a:lnTo>
                    <a:pt x="44866" y="664932"/>
                  </a:lnTo>
                  <a:lnTo>
                    <a:pt x="76493" y="696559"/>
                  </a:lnTo>
                  <a:lnTo>
                    <a:pt x="114411" y="720667"/>
                  </a:lnTo>
                  <a:lnTo>
                    <a:pt x="157394" y="736032"/>
                  </a:lnTo>
                  <a:lnTo>
                    <a:pt x="204216" y="741425"/>
                  </a:lnTo>
                  <a:lnTo>
                    <a:pt x="3540252" y="741425"/>
                  </a:lnTo>
                  <a:lnTo>
                    <a:pt x="3587356" y="736032"/>
                  </a:lnTo>
                  <a:lnTo>
                    <a:pt x="3630541" y="720667"/>
                  </a:lnTo>
                  <a:lnTo>
                    <a:pt x="3668594" y="696559"/>
                  </a:lnTo>
                  <a:lnTo>
                    <a:pt x="3700303" y="664932"/>
                  </a:lnTo>
                  <a:lnTo>
                    <a:pt x="3724453" y="627014"/>
                  </a:lnTo>
                  <a:lnTo>
                    <a:pt x="3739833" y="584031"/>
                  </a:lnTo>
                  <a:lnTo>
                    <a:pt x="3745229" y="537209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190123" y="6349746"/>
              <a:ext cx="3754754" cy="746760"/>
            </a:xfrm>
            <a:custGeom>
              <a:avLst/>
              <a:gdLst/>
              <a:ahLst/>
              <a:cxnLst/>
              <a:rect l="l" t="t" r="r" b="b"/>
              <a:pathLst>
                <a:path w="3754754" h="746759">
                  <a:moveTo>
                    <a:pt x="3754374" y="537209"/>
                  </a:moveTo>
                  <a:lnTo>
                    <a:pt x="3754374" y="0"/>
                  </a:lnTo>
                  <a:lnTo>
                    <a:pt x="3744467" y="0"/>
                  </a:lnTo>
                  <a:lnTo>
                    <a:pt x="3744467" y="547877"/>
                  </a:lnTo>
                  <a:lnTo>
                    <a:pt x="3743705" y="557783"/>
                  </a:lnTo>
                  <a:lnTo>
                    <a:pt x="3733067" y="604746"/>
                  </a:lnTo>
                  <a:lnTo>
                    <a:pt x="3712246" y="646571"/>
                  </a:lnTo>
                  <a:lnTo>
                    <a:pt x="3682660" y="681975"/>
                  </a:lnTo>
                  <a:lnTo>
                    <a:pt x="3645726" y="709678"/>
                  </a:lnTo>
                  <a:lnTo>
                    <a:pt x="3602864" y="728398"/>
                  </a:lnTo>
                  <a:lnTo>
                    <a:pt x="3555491" y="736853"/>
                  </a:lnTo>
                  <a:lnTo>
                    <a:pt x="208788" y="736853"/>
                  </a:lnTo>
                  <a:lnTo>
                    <a:pt x="161342" y="731367"/>
                  </a:lnTo>
                  <a:lnTo>
                    <a:pt x="117514" y="714835"/>
                  </a:lnTo>
                  <a:lnTo>
                    <a:pt x="78957" y="688728"/>
                  </a:lnTo>
                  <a:lnTo>
                    <a:pt x="47323" y="654521"/>
                  </a:lnTo>
                  <a:lnTo>
                    <a:pt x="24263" y="613684"/>
                  </a:lnTo>
                  <a:lnTo>
                    <a:pt x="11430" y="567689"/>
                  </a:lnTo>
                  <a:lnTo>
                    <a:pt x="9144" y="0"/>
                  </a:lnTo>
                  <a:lnTo>
                    <a:pt x="0" y="0"/>
                  </a:lnTo>
                  <a:lnTo>
                    <a:pt x="0" y="548639"/>
                  </a:lnTo>
                  <a:lnTo>
                    <a:pt x="13212" y="611494"/>
                  </a:lnTo>
                  <a:lnTo>
                    <a:pt x="45975" y="668632"/>
                  </a:lnTo>
                  <a:lnTo>
                    <a:pt x="83820" y="704849"/>
                  </a:lnTo>
                  <a:lnTo>
                    <a:pt x="142870" y="735849"/>
                  </a:lnTo>
                  <a:lnTo>
                    <a:pt x="208788" y="746759"/>
                  </a:lnTo>
                  <a:lnTo>
                    <a:pt x="3545586" y="746759"/>
                  </a:lnTo>
                  <a:lnTo>
                    <a:pt x="3615824" y="734260"/>
                  </a:lnTo>
                  <a:lnTo>
                    <a:pt x="3659708" y="712365"/>
                  </a:lnTo>
                  <a:lnTo>
                    <a:pt x="3697000" y="681166"/>
                  </a:lnTo>
                  <a:lnTo>
                    <a:pt x="3726129" y="642275"/>
                  </a:lnTo>
                  <a:lnTo>
                    <a:pt x="3745523" y="597308"/>
                  </a:lnTo>
                  <a:lnTo>
                    <a:pt x="3753612" y="547877"/>
                  </a:lnTo>
                  <a:lnTo>
                    <a:pt x="3754374" y="5372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3" name="object 103"/>
          <p:cNvSpPr txBox="1"/>
          <p:nvPr/>
        </p:nvSpPr>
        <p:spPr>
          <a:xfrm>
            <a:off x="4479931" y="6324853"/>
            <a:ext cx="394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85" dirty="0">
                <a:latin typeface="Arial"/>
                <a:cs typeface="Arial"/>
              </a:rPr>
              <a:t>Q= 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04" name="object 104"/>
          <p:cNvGrpSpPr/>
          <p:nvPr/>
        </p:nvGrpSpPr>
        <p:grpSpPr>
          <a:xfrm>
            <a:off x="4987175" y="6349746"/>
            <a:ext cx="3892550" cy="339090"/>
            <a:chOff x="4987175" y="6349746"/>
            <a:chExt cx="3892550" cy="339090"/>
          </a:xfrm>
        </p:grpSpPr>
        <p:sp>
          <p:nvSpPr>
            <p:cNvPr id="105" name="object 105"/>
            <p:cNvSpPr/>
            <p:nvPr/>
          </p:nvSpPr>
          <p:spPr>
            <a:xfrm>
              <a:off x="4987175" y="6438138"/>
              <a:ext cx="791845" cy="9525"/>
            </a:xfrm>
            <a:custGeom>
              <a:avLst/>
              <a:gdLst/>
              <a:ahLst/>
              <a:cxnLst/>
              <a:rect l="l" t="t" r="r" b="b"/>
              <a:pathLst>
                <a:path w="791845" h="9525">
                  <a:moveTo>
                    <a:pt x="791717" y="9144"/>
                  </a:moveTo>
                  <a:lnTo>
                    <a:pt x="791717" y="0"/>
                  </a:lnTo>
                  <a:lnTo>
                    <a:pt x="0" y="0"/>
                  </a:lnTo>
                  <a:lnTo>
                    <a:pt x="0" y="9144"/>
                  </a:lnTo>
                  <a:lnTo>
                    <a:pt x="791717" y="91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8299577" y="6349746"/>
              <a:ext cx="567055" cy="308610"/>
            </a:xfrm>
            <a:custGeom>
              <a:avLst/>
              <a:gdLst/>
              <a:ahLst/>
              <a:cxnLst/>
              <a:rect l="l" t="t" r="r" b="b"/>
              <a:pathLst>
                <a:path w="567054" h="308609">
                  <a:moveTo>
                    <a:pt x="162306" y="308610"/>
                  </a:moveTo>
                  <a:lnTo>
                    <a:pt x="162306" y="0"/>
                  </a:lnTo>
                  <a:lnTo>
                    <a:pt x="146994" y="0"/>
                  </a:lnTo>
                  <a:lnTo>
                    <a:pt x="0" y="146304"/>
                  </a:lnTo>
                  <a:lnTo>
                    <a:pt x="162306" y="308610"/>
                  </a:lnTo>
                  <a:close/>
                </a:path>
                <a:path w="567054" h="308609">
                  <a:moveTo>
                    <a:pt x="566928" y="227076"/>
                  </a:moveTo>
                  <a:lnTo>
                    <a:pt x="566928" y="0"/>
                  </a:lnTo>
                  <a:lnTo>
                    <a:pt x="405384" y="0"/>
                  </a:lnTo>
                  <a:lnTo>
                    <a:pt x="405384" y="65532"/>
                  </a:lnTo>
                  <a:lnTo>
                    <a:pt x="162306" y="65532"/>
                  </a:lnTo>
                  <a:lnTo>
                    <a:pt x="162306" y="227076"/>
                  </a:lnTo>
                  <a:lnTo>
                    <a:pt x="566928" y="227076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8282051" y="6349746"/>
              <a:ext cx="597535" cy="339090"/>
            </a:xfrm>
            <a:custGeom>
              <a:avLst/>
              <a:gdLst/>
              <a:ahLst/>
              <a:cxnLst/>
              <a:rect l="l" t="t" r="r" b="b"/>
              <a:pathLst>
                <a:path w="597534" h="339089">
                  <a:moveTo>
                    <a:pt x="182117" y="0"/>
                  </a:moveTo>
                  <a:lnTo>
                    <a:pt x="146303" y="0"/>
                  </a:lnTo>
                  <a:lnTo>
                    <a:pt x="0" y="146303"/>
                  </a:lnTo>
                  <a:lnTo>
                    <a:pt x="26669" y="172973"/>
                  </a:lnTo>
                  <a:lnTo>
                    <a:pt x="26670" y="137159"/>
                  </a:lnTo>
                  <a:lnTo>
                    <a:pt x="35814" y="146303"/>
                  </a:lnTo>
                  <a:lnTo>
                    <a:pt x="182117" y="0"/>
                  </a:lnTo>
                  <a:close/>
                </a:path>
                <a:path w="597534" h="339089">
                  <a:moveTo>
                    <a:pt x="35814" y="146303"/>
                  </a:moveTo>
                  <a:lnTo>
                    <a:pt x="26670" y="137159"/>
                  </a:lnTo>
                  <a:lnTo>
                    <a:pt x="26670" y="155447"/>
                  </a:lnTo>
                  <a:lnTo>
                    <a:pt x="35814" y="146303"/>
                  </a:lnTo>
                  <a:close/>
                </a:path>
                <a:path w="597534" h="339089">
                  <a:moveTo>
                    <a:pt x="188976" y="299465"/>
                  </a:moveTo>
                  <a:lnTo>
                    <a:pt x="35814" y="146303"/>
                  </a:lnTo>
                  <a:lnTo>
                    <a:pt x="26670" y="155447"/>
                  </a:lnTo>
                  <a:lnTo>
                    <a:pt x="26669" y="172973"/>
                  </a:lnTo>
                  <a:lnTo>
                    <a:pt x="166878" y="313181"/>
                  </a:lnTo>
                  <a:lnTo>
                    <a:pt x="166878" y="308609"/>
                  </a:lnTo>
                  <a:lnTo>
                    <a:pt x="188976" y="299465"/>
                  </a:lnTo>
                  <a:close/>
                </a:path>
                <a:path w="597534" h="339089">
                  <a:moveTo>
                    <a:pt x="192786" y="52577"/>
                  </a:moveTo>
                  <a:lnTo>
                    <a:pt x="192786" y="0"/>
                  </a:lnTo>
                  <a:lnTo>
                    <a:pt x="182117" y="0"/>
                  </a:lnTo>
                  <a:lnTo>
                    <a:pt x="166878" y="15239"/>
                  </a:lnTo>
                  <a:lnTo>
                    <a:pt x="166878" y="78485"/>
                  </a:lnTo>
                  <a:lnTo>
                    <a:pt x="179832" y="78485"/>
                  </a:lnTo>
                  <a:lnTo>
                    <a:pt x="179832" y="52577"/>
                  </a:lnTo>
                  <a:lnTo>
                    <a:pt x="192786" y="52577"/>
                  </a:lnTo>
                  <a:close/>
                </a:path>
                <a:path w="597534" h="339089">
                  <a:moveTo>
                    <a:pt x="584454" y="214883"/>
                  </a:moveTo>
                  <a:lnTo>
                    <a:pt x="166878" y="214883"/>
                  </a:lnTo>
                  <a:lnTo>
                    <a:pt x="166878" y="277367"/>
                  </a:lnTo>
                  <a:lnTo>
                    <a:pt x="179832" y="290321"/>
                  </a:lnTo>
                  <a:lnTo>
                    <a:pt x="179832" y="240029"/>
                  </a:lnTo>
                  <a:lnTo>
                    <a:pt x="192786" y="227075"/>
                  </a:lnTo>
                  <a:lnTo>
                    <a:pt x="192786" y="240029"/>
                  </a:lnTo>
                  <a:lnTo>
                    <a:pt x="572262" y="240029"/>
                  </a:lnTo>
                  <a:lnTo>
                    <a:pt x="572262" y="227075"/>
                  </a:lnTo>
                  <a:lnTo>
                    <a:pt x="584454" y="214883"/>
                  </a:lnTo>
                  <a:close/>
                </a:path>
                <a:path w="597534" h="339089">
                  <a:moveTo>
                    <a:pt x="188976" y="335279"/>
                  </a:moveTo>
                  <a:lnTo>
                    <a:pt x="188976" y="299465"/>
                  </a:lnTo>
                  <a:lnTo>
                    <a:pt x="166878" y="308609"/>
                  </a:lnTo>
                  <a:lnTo>
                    <a:pt x="166878" y="313181"/>
                  </a:lnTo>
                  <a:lnTo>
                    <a:pt x="188976" y="335279"/>
                  </a:lnTo>
                  <a:close/>
                </a:path>
                <a:path w="597534" h="339089">
                  <a:moveTo>
                    <a:pt x="422909" y="52577"/>
                  </a:moveTo>
                  <a:lnTo>
                    <a:pt x="179832" y="52577"/>
                  </a:lnTo>
                  <a:lnTo>
                    <a:pt x="192786" y="65531"/>
                  </a:lnTo>
                  <a:lnTo>
                    <a:pt x="192786" y="78485"/>
                  </a:lnTo>
                  <a:lnTo>
                    <a:pt x="409956" y="78485"/>
                  </a:lnTo>
                  <a:lnTo>
                    <a:pt x="409956" y="65531"/>
                  </a:lnTo>
                  <a:lnTo>
                    <a:pt x="422909" y="52577"/>
                  </a:lnTo>
                  <a:close/>
                </a:path>
                <a:path w="597534" h="339089">
                  <a:moveTo>
                    <a:pt x="192786" y="78485"/>
                  </a:moveTo>
                  <a:lnTo>
                    <a:pt x="192786" y="65531"/>
                  </a:lnTo>
                  <a:lnTo>
                    <a:pt x="179832" y="52577"/>
                  </a:lnTo>
                  <a:lnTo>
                    <a:pt x="179832" y="78485"/>
                  </a:lnTo>
                  <a:lnTo>
                    <a:pt x="192786" y="78485"/>
                  </a:lnTo>
                  <a:close/>
                </a:path>
                <a:path w="597534" h="339089">
                  <a:moveTo>
                    <a:pt x="192786" y="240029"/>
                  </a:moveTo>
                  <a:lnTo>
                    <a:pt x="192786" y="227075"/>
                  </a:lnTo>
                  <a:lnTo>
                    <a:pt x="179832" y="240029"/>
                  </a:lnTo>
                  <a:lnTo>
                    <a:pt x="192786" y="240029"/>
                  </a:lnTo>
                  <a:close/>
                </a:path>
                <a:path w="597534" h="339089">
                  <a:moveTo>
                    <a:pt x="192786" y="339089"/>
                  </a:moveTo>
                  <a:lnTo>
                    <a:pt x="192786" y="240029"/>
                  </a:lnTo>
                  <a:lnTo>
                    <a:pt x="179832" y="240029"/>
                  </a:lnTo>
                  <a:lnTo>
                    <a:pt x="179832" y="290321"/>
                  </a:lnTo>
                  <a:lnTo>
                    <a:pt x="188976" y="299465"/>
                  </a:lnTo>
                  <a:lnTo>
                    <a:pt x="188976" y="335279"/>
                  </a:lnTo>
                  <a:lnTo>
                    <a:pt x="192786" y="339089"/>
                  </a:lnTo>
                  <a:close/>
                </a:path>
                <a:path w="597534" h="339089">
                  <a:moveTo>
                    <a:pt x="435102" y="78485"/>
                  </a:moveTo>
                  <a:lnTo>
                    <a:pt x="435102" y="0"/>
                  </a:lnTo>
                  <a:lnTo>
                    <a:pt x="409956" y="0"/>
                  </a:lnTo>
                  <a:lnTo>
                    <a:pt x="409956" y="52577"/>
                  </a:lnTo>
                  <a:lnTo>
                    <a:pt x="422909" y="52577"/>
                  </a:lnTo>
                  <a:lnTo>
                    <a:pt x="422909" y="78485"/>
                  </a:lnTo>
                  <a:lnTo>
                    <a:pt x="435102" y="78485"/>
                  </a:lnTo>
                  <a:close/>
                </a:path>
                <a:path w="597534" h="339089">
                  <a:moveTo>
                    <a:pt x="422909" y="78485"/>
                  </a:moveTo>
                  <a:lnTo>
                    <a:pt x="422909" y="52577"/>
                  </a:lnTo>
                  <a:lnTo>
                    <a:pt x="409956" y="65531"/>
                  </a:lnTo>
                  <a:lnTo>
                    <a:pt x="409956" y="78485"/>
                  </a:lnTo>
                  <a:lnTo>
                    <a:pt x="422909" y="78485"/>
                  </a:lnTo>
                  <a:close/>
                </a:path>
                <a:path w="597534" h="339089">
                  <a:moveTo>
                    <a:pt x="597408" y="240029"/>
                  </a:moveTo>
                  <a:lnTo>
                    <a:pt x="597408" y="0"/>
                  </a:lnTo>
                  <a:lnTo>
                    <a:pt x="572262" y="0"/>
                  </a:lnTo>
                  <a:lnTo>
                    <a:pt x="572262" y="214883"/>
                  </a:lnTo>
                  <a:lnTo>
                    <a:pt x="584454" y="214883"/>
                  </a:lnTo>
                  <a:lnTo>
                    <a:pt x="584454" y="240029"/>
                  </a:lnTo>
                  <a:lnTo>
                    <a:pt x="597408" y="240029"/>
                  </a:lnTo>
                  <a:close/>
                </a:path>
                <a:path w="597534" h="339089">
                  <a:moveTo>
                    <a:pt x="584454" y="240029"/>
                  </a:moveTo>
                  <a:lnTo>
                    <a:pt x="584454" y="214883"/>
                  </a:lnTo>
                  <a:lnTo>
                    <a:pt x="572262" y="227075"/>
                  </a:lnTo>
                  <a:lnTo>
                    <a:pt x="572262" y="240029"/>
                  </a:lnTo>
                  <a:lnTo>
                    <a:pt x="584454" y="240029"/>
                  </a:lnTo>
                  <a:close/>
                </a:path>
              </a:pathLst>
            </a:custGeom>
            <a:solidFill>
              <a:srgbClr val="8C38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" name="object 108"/>
          <p:cNvSpPr txBox="1"/>
          <p:nvPr/>
        </p:nvSpPr>
        <p:spPr>
          <a:xfrm>
            <a:off x="5216023" y="6502400"/>
            <a:ext cx="12446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5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5857627" y="6324853"/>
            <a:ext cx="159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=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6145663" y="6398766"/>
            <a:ext cx="37211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20" dirty="0">
                <a:latin typeface="Arial"/>
                <a:cs typeface="Arial"/>
              </a:rPr>
              <a:t>0,49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7153789" y="6324853"/>
            <a:ext cx="676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[</a:t>
            </a:r>
            <a:r>
              <a:rPr sz="1400" spc="-10" dirty="0">
                <a:latin typeface="Arial"/>
                <a:cs typeface="Arial"/>
              </a:rPr>
              <a:t>kJ/mm</a:t>
            </a:r>
            <a:r>
              <a:rPr sz="1800" spc="-10" dirty="0">
                <a:latin typeface="Arial"/>
                <a:cs typeface="Arial"/>
              </a:rPr>
              <a:t>]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4840">
              <a:lnSpc>
                <a:spcPct val="100000"/>
              </a:lnSpc>
              <a:spcBef>
                <a:spcPts val="100"/>
              </a:spcBef>
            </a:pPr>
            <a:r>
              <a:rPr spc="-45" dirty="0"/>
              <a:t>Tepelný</a:t>
            </a:r>
            <a:r>
              <a:rPr spc="-195" dirty="0"/>
              <a:t> </a:t>
            </a:r>
            <a:r>
              <a:rPr dirty="0"/>
              <a:t>příkon‐příklad</a:t>
            </a:r>
            <a:r>
              <a:rPr spc="-195" dirty="0"/>
              <a:t> </a:t>
            </a:r>
            <a:r>
              <a:rPr spc="-10" dirty="0"/>
              <a:t>výpočtu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774839" y="1206246"/>
            <a:ext cx="9144000" cy="857250"/>
            <a:chOff x="774839" y="1206246"/>
            <a:chExt cx="9144000" cy="85725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32643" y="1573021"/>
            <a:ext cx="20948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Svařování</a:t>
            </a:r>
            <a:r>
              <a:rPr sz="18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MAG-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135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74839" y="1978151"/>
            <a:ext cx="9144000" cy="3514725"/>
            <a:chOff x="774839" y="1978151"/>
            <a:chExt cx="9144000" cy="351472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83649" y="1978151"/>
              <a:ext cx="6748271" cy="853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8689" y="1978151"/>
              <a:ext cx="1384553" cy="8534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74839" y="2062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83649" y="2063495"/>
              <a:ext cx="6748271" cy="8572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8689" y="2063495"/>
              <a:ext cx="1384553" cy="85725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74839" y="2919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83649" y="2920745"/>
              <a:ext cx="6748271" cy="85725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98689" y="2920745"/>
              <a:ext cx="1384553" cy="85725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74839" y="37772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83649" y="3777995"/>
              <a:ext cx="6748271" cy="14325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98689" y="3777995"/>
              <a:ext cx="1384553" cy="17983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83576" y="4157472"/>
              <a:ext cx="857394" cy="47777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05615" y="4127753"/>
              <a:ext cx="347514" cy="50749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74839" y="46344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12955" y="4635245"/>
              <a:ext cx="584938" cy="22783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82703" y="4635245"/>
              <a:ext cx="138683" cy="12989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26299" y="4878342"/>
              <a:ext cx="3739515" cy="614680"/>
            </a:xfrm>
            <a:custGeom>
              <a:avLst/>
              <a:gdLst/>
              <a:ahLst/>
              <a:cxnLst/>
              <a:rect l="l" t="t" r="r" b="b"/>
              <a:pathLst>
                <a:path w="3739515" h="614679">
                  <a:moveTo>
                    <a:pt x="0" y="614153"/>
                  </a:moveTo>
                  <a:lnTo>
                    <a:pt x="0" y="183623"/>
                  </a:lnTo>
                  <a:lnTo>
                    <a:pt x="0" y="614153"/>
                  </a:lnTo>
                  <a:close/>
                </a:path>
                <a:path w="3739515" h="614679">
                  <a:moveTo>
                    <a:pt x="7734" y="130088"/>
                  </a:moveTo>
                  <a:lnTo>
                    <a:pt x="5351" y="136801"/>
                  </a:lnTo>
                  <a:lnTo>
                    <a:pt x="4564" y="143686"/>
                  </a:lnTo>
                  <a:lnTo>
                    <a:pt x="7734" y="130088"/>
                  </a:lnTo>
                  <a:close/>
                </a:path>
                <a:path w="3739515" h="614679">
                  <a:moveTo>
                    <a:pt x="25329" y="86345"/>
                  </a:moveTo>
                  <a:lnTo>
                    <a:pt x="20607" y="93818"/>
                  </a:lnTo>
                  <a:lnTo>
                    <a:pt x="18046" y="101033"/>
                  </a:lnTo>
                  <a:lnTo>
                    <a:pt x="25329" y="86345"/>
                  </a:lnTo>
                  <a:close/>
                </a:path>
                <a:path w="3739515" h="614679">
                  <a:moveTo>
                    <a:pt x="52347" y="48079"/>
                  </a:moveTo>
                  <a:lnTo>
                    <a:pt x="44567" y="55900"/>
                  </a:lnTo>
                  <a:lnTo>
                    <a:pt x="39834" y="63389"/>
                  </a:lnTo>
                  <a:lnTo>
                    <a:pt x="52347" y="48079"/>
                  </a:lnTo>
                  <a:close/>
                </a:path>
                <a:path w="3739515" h="614679">
                  <a:moveTo>
                    <a:pt x="87195" y="17148"/>
                  </a:moveTo>
                  <a:lnTo>
                    <a:pt x="76031" y="24274"/>
                  </a:lnTo>
                  <a:lnTo>
                    <a:pt x="69336" y="31003"/>
                  </a:lnTo>
                  <a:lnTo>
                    <a:pt x="87195" y="17148"/>
                  </a:lnTo>
                  <a:close/>
                </a:path>
                <a:path w="3739515" h="614679">
                  <a:moveTo>
                    <a:pt x="114262" y="0"/>
                  </a:moveTo>
                  <a:lnTo>
                    <a:pt x="113800" y="165"/>
                  </a:lnTo>
                  <a:lnTo>
                    <a:pt x="113326" y="468"/>
                  </a:lnTo>
                  <a:lnTo>
                    <a:pt x="114262" y="0"/>
                  </a:lnTo>
                  <a:close/>
                </a:path>
                <a:path w="3739515" h="614679">
                  <a:moveTo>
                    <a:pt x="3699958" y="56369"/>
                  </a:moveTo>
                  <a:lnTo>
                    <a:pt x="3699661" y="55900"/>
                  </a:lnTo>
                  <a:lnTo>
                    <a:pt x="3699510" y="55749"/>
                  </a:lnTo>
                  <a:lnTo>
                    <a:pt x="3699510" y="56369"/>
                  </a:lnTo>
                  <a:lnTo>
                    <a:pt x="3699958" y="56369"/>
                  </a:lnTo>
                  <a:close/>
                </a:path>
                <a:path w="3739515" h="614679">
                  <a:moveTo>
                    <a:pt x="3723173" y="92945"/>
                  </a:moveTo>
                  <a:close/>
                </a:path>
                <a:path w="3739515" h="614679">
                  <a:moveTo>
                    <a:pt x="3723959" y="94469"/>
                  </a:moveTo>
                  <a:lnTo>
                    <a:pt x="3723894" y="94285"/>
                  </a:lnTo>
                  <a:lnTo>
                    <a:pt x="3723894" y="94469"/>
                  </a:lnTo>
                  <a:close/>
                </a:path>
                <a:path w="3739515" h="614679">
                  <a:moveTo>
                    <a:pt x="3738381" y="134855"/>
                  </a:moveTo>
                  <a:close/>
                </a:path>
                <a:path w="3739515" h="614679">
                  <a:moveTo>
                    <a:pt x="3739203" y="137903"/>
                  </a:moveTo>
                  <a:lnTo>
                    <a:pt x="3739134" y="137303"/>
                  </a:lnTo>
                  <a:lnTo>
                    <a:pt x="3739134" y="137903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20965" y="4853177"/>
              <a:ext cx="3754754" cy="639445"/>
            </a:xfrm>
            <a:custGeom>
              <a:avLst/>
              <a:gdLst/>
              <a:ahLst/>
              <a:cxnLst/>
              <a:rect l="l" t="t" r="r" b="b"/>
              <a:pathLst>
                <a:path w="3754754" h="639445">
                  <a:moveTo>
                    <a:pt x="3582968" y="4571"/>
                  </a:moveTo>
                  <a:lnTo>
                    <a:pt x="3556254" y="0"/>
                  </a:lnTo>
                  <a:lnTo>
                    <a:pt x="208788" y="0"/>
                  </a:lnTo>
                  <a:lnTo>
                    <a:pt x="159181" y="6007"/>
                  </a:lnTo>
                  <a:lnTo>
                    <a:pt x="113385" y="23263"/>
                  </a:lnTo>
                  <a:lnTo>
                    <a:pt x="73137" y="50368"/>
                  </a:lnTo>
                  <a:lnTo>
                    <a:pt x="40174" y="85922"/>
                  </a:lnTo>
                  <a:lnTo>
                    <a:pt x="16232" y="128527"/>
                  </a:lnTo>
                  <a:lnTo>
                    <a:pt x="3047" y="176783"/>
                  </a:lnTo>
                  <a:lnTo>
                    <a:pt x="0" y="208787"/>
                  </a:lnTo>
                  <a:lnTo>
                    <a:pt x="0" y="639317"/>
                  </a:lnTo>
                  <a:lnTo>
                    <a:pt x="5334" y="639317"/>
                  </a:lnTo>
                  <a:lnTo>
                    <a:pt x="5334" y="193547"/>
                  </a:lnTo>
                  <a:lnTo>
                    <a:pt x="6096" y="185165"/>
                  </a:lnTo>
                  <a:lnTo>
                    <a:pt x="16700" y="139671"/>
                  </a:lnTo>
                  <a:lnTo>
                    <a:pt x="37228" y="98269"/>
                  </a:lnTo>
                  <a:lnTo>
                    <a:pt x="66383" y="62597"/>
                  </a:lnTo>
                  <a:lnTo>
                    <a:pt x="102870" y="34289"/>
                  </a:lnTo>
                  <a:lnTo>
                    <a:pt x="103632" y="33527"/>
                  </a:lnTo>
                  <a:lnTo>
                    <a:pt x="108204" y="31241"/>
                  </a:lnTo>
                  <a:lnTo>
                    <a:pt x="108966" y="30479"/>
                  </a:lnTo>
                  <a:lnTo>
                    <a:pt x="127254" y="21335"/>
                  </a:lnTo>
                  <a:lnTo>
                    <a:pt x="136607" y="17686"/>
                  </a:lnTo>
                  <a:lnTo>
                    <a:pt x="145970" y="14330"/>
                  </a:lnTo>
                  <a:lnTo>
                    <a:pt x="155500" y="11429"/>
                  </a:lnTo>
                  <a:lnTo>
                    <a:pt x="165354" y="9143"/>
                  </a:lnTo>
                  <a:lnTo>
                    <a:pt x="168402" y="8381"/>
                  </a:lnTo>
                  <a:lnTo>
                    <a:pt x="172974" y="7619"/>
                  </a:lnTo>
                  <a:lnTo>
                    <a:pt x="176784" y="6857"/>
                  </a:lnTo>
                  <a:lnTo>
                    <a:pt x="188976" y="5333"/>
                  </a:lnTo>
                  <a:lnTo>
                    <a:pt x="200406" y="4571"/>
                  </a:lnTo>
                  <a:lnTo>
                    <a:pt x="3582968" y="4571"/>
                  </a:lnTo>
                  <a:close/>
                </a:path>
                <a:path w="3754754" h="639445">
                  <a:moveTo>
                    <a:pt x="3754374" y="639317"/>
                  </a:moveTo>
                  <a:lnTo>
                    <a:pt x="3754374" y="198119"/>
                  </a:lnTo>
                  <a:lnTo>
                    <a:pt x="3753612" y="187451"/>
                  </a:lnTo>
                  <a:lnTo>
                    <a:pt x="3742571" y="138408"/>
                  </a:lnTo>
                  <a:lnTo>
                    <a:pt x="3720730" y="94504"/>
                  </a:lnTo>
                  <a:lnTo>
                    <a:pt x="3689632" y="57226"/>
                  </a:lnTo>
                  <a:lnTo>
                    <a:pt x="3650823" y="28058"/>
                  </a:lnTo>
                  <a:lnTo>
                    <a:pt x="3605849" y="8487"/>
                  </a:lnTo>
                  <a:lnTo>
                    <a:pt x="3554730" y="4571"/>
                  </a:lnTo>
                  <a:lnTo>
                    <a:pt x="3566160" y="5333"/>
                  </a:lnTo>
                  <a:lnTo>
                    <a:pt x="3578352" y="6857"/>
                  </a:lnTo>
                  <a:lnTo>
                    <a:pt x="3582162" y="7619"/>
                  </a:lnTo>
                  <a:lnTo>
                    <a:pt x="3586734" y="8381"/>
                  </a:lnTo>
                  <a:lnTo>
                    <a:pt x="3589782" y="9143"/>
                  </a:lnTo>
                  <a:lnTo>
                    <a:pt x="3593592" y="9905"/>
                  </a:lnTo>
                  <a:lnTo>
                    <a:pt x="3599688" y="11429"/>
                  </a:lnTo>
                  <a:lnTo>
                    <a:pt x="3601974" y="12191"/>
                  </a:lnTo>
                  <a:lnTo>
                    <a:pt x="3605022" y="12953"/>
                  </a:lnTo>
                  <a:lnTo>
                    <a:pt x="3616452" y="16763"/>
                  </a:lnTo>
                  <a:lnTo>
                    <a:pt x="3617976" y="17525"/>
                  </a:lnTo>
                  <a:lnTo>
                    <a:pt x="3635878" y="25193"/>
                  </a:lnTo>
                  <a:lnTo>
                    <a:pt x="3654004" y="35299"/>
                  </a:lnTo>
                  <a:lnTo>
                    <a:pt x="3671070" y="47186"/>
                  </a:lnTo>
                  <a:lnTo>
                    <a:pt x="3685794" y="60197"/>
                  </a:lnTo>
                  <a:lnTo>
                    <a:pt x="3687318" y="60959"/>
                  </a:lnTo>
                  <a:lnTo>
                    <a:pt x="3694176" y="67817"/>
                  </a:lnTo>
                  <a:lnTo>
                    <a:pt x="3694176" y="69341"/>
                  </a:lnTo>
                  <a:lnTo>
                    <a:pt x="3694938" y="69341"/>
                  </a:lnTo>
                  <a:lnTo>
                    <a:pt x="3701034" y="75437"/>
                  </a:lnTo>
                  <a:lnTo>
                    <a:pt x="3701034" y="76961"/>
                  </a:lnTo>
                  <a:lnTo>
                    <a:pt x="3701796" y="76961"/>
                  </a:lnTo>
                  <a:lnTo>
                    <a:pt x="3704844" y="80009"/>
                  </a:lnTo>
                  <a:lnTo>
                    <a:pt x="3704844" y="81533"/>
                  </a:lnTo>
                  <a:lnTo>
                    <a:pt x="3705606" y="81533"/>
                  </a:lnTo>
                  <a:lnTo>
                    <a:pt x="3707892" y="83819"/>
                  </a:lnTo>
                  <a:lnTo>
                    <a:pt x="3707892" y="85343"/>
                  </a:lnTo>
                  <a:lnTo>
                    <a:pt x="3708654" y="85343"/>
                  </a:lnTo>
                  <a:lnTo>
                    <a:pt x="3710178" y="86867"/>
                  </a:lnTo>
                  <a:lnTo>
                    <a:pt x="3710178" y="88391"/>
                  </a:lnTo>
                  <a:lnTo>
                    <a:pt x="3710940" y="88391"/>
                  </a:lnTo>
                  <a:lnTo>
                    <a:pt x="3711702" y="89153"/>
                  </a:lnTo>
                  <a:lnTo>
                    <a:pt x="3711702" y="90677"/>
                  </a:lnTo>
                  <a:lnTo>
                    <a:pt x="3712464" y="90677"/>
                  </a:lnTo>
                  <a:lnTo>
                    <a:pt x="3713988" y="92201"/>
                  </a:lnTo>
                  <a:lnTo>
                    <a:pt x="3713988" y="93725"/>
                  </a:lnTo>
                  <a:lnTo>
                    <a:pt x="3714750" y="93725"/>
                  </a:lnTo>
                  <a:lnTo>
                    <a:pt x="3715512" y="94487"/>
                  </a:lnTo>
                  <a:lnTo>
                    <a:pt x="3715512" y="96011"/>
                  </a:lnTo>
                  <a:lnTo>
                    <a:pt x="3716274" y="96011"/>
                  </a:lnTo>
                  <a:lnTo>
                    <a:pt x="3717036" y="96773"/>
                  </a:lnTo>
                  <a:lnTo>
                    <a:pt x="3717036" y="98297"/>
                  </a:lnTo>
                  <a:lnTo>
                    <a:pt x="3717798" y="98297"/>
                  </a:lnTo>
                  <a:lnTo>
                    <a:pt x="3718560" y="99059"/>
                  </a:lnTo>
                  <a:lnTo>
                    <a:pt x="3718560" y="100583"/>
                  </a:lnTo>
                  <a:lnTo>
                    <a:pt x="3719322" y="100583"/>
                  </a:lnTo>
                  <a:lnTo>
                    <a:pt x="3719322" y="102107"/>
                  </a:lnTo>
                  <a:lnTo>
                    <a:pt x="3720084" y="102107"/>
                  </a:lnTo>
                  <a:lnTo>
                    <a:pt x="3720846" y="102869"/>
                  </a:lnTo>
                  <a:lnTo>
                    <a:pt x="3720846" y="104393"/>
                  </a:lnTo>
                  <a:lnTo>
                    <a:pt x="3721608" y="104393"/>
                  </a:lnTo>
                  <a:lnTo>
                    <a:pt x="3721608" y="105917"/>
                  </a:lnTo>
                  <a:lnTo>
                    <a:pt x="3722370" y="105917"/>
                  </a:lnTo>
                  <a:lnTo>
                    <a:pt x="3723132" y="106679"/>
                  </a:lnTo>
                  <a:lnTo>
                    <a:pt x="3723132" y="108203"/>
                  </a:lnTo>
                  <a:lnTo>
                    <a:pt x="3723894" y="108203"/>
                  </a:lnTo>
                  <a:lnTo>
                    <a:pt x="3723894" y="109727"/>
                  </a:lnTo>
                  <a:lnTo>
                    <a:pt x="3724656" y="109727"/>
                  </a:lnTo>
                  <a:lnTo>
                    <a:pt x="3724656" y="111251"/>
                  </a:lnTo>
                  <a:lnTo>
                    <a:pt x="3725418" y="111251"/>
                  </a:lnTo>
                  <a:lnTo>
                    <a:pt x="3726180" y="112013"/>
                  </a:lnTo>
                  <a:lnTo>
                    <a:pt x="3726180" y="113537"/>
                  </a:lnTo>
                  <a:lnTo>
                    <a:pt x="3726942" y="113537"/>
                  </a:lnTo>
                  <a:lnTo>
                    <a:pt x="3726942" y="115061"/>
                  </a:lnTo>
                  <a:lnTo>
                    <a:pt x="3727704" y="115061"/>
                  </a:lnTo>
                  <a:lnTo>
                    <a:pt x="3727704" y="116585"/>
                  </a:lnTo>
                  <a:lnTo>
                    <a:pt x="3728466" y="116585"/>
                  </a:lnTo>
                  <a:lnTo>
                    <a:pt x="3728466" y="118109"/>
                  </a:lnTo>
                  <a:lnTo>
                    <a:pt x="3729228" y="118109"/>
                  </a:lnTo>
                  <a:lnTo>
                    <a:pt x="3729228" y="119633"/>
                  </a:lnTo>
                  <a:lnTo>
                    <a:pt x="3729990" y="119633"/>
                  </a:lnTo>
                  <a:lnTo>
                    <a:pt x="3729990" y="121157"/>
                  </a:lnTo>
                  <a:lnTo>
                    <a:pt x="3730752" y="121157"/>
                  </a:lnTo>
                  <a:lnTo>
                    <a:pt x="3730752" y="122681"/>
                  </a:lnTo>
                  <a:lnTo>
                    <a:pt x="3731514" y="122681"/>
                  </a:lnTo>
                  <a:lnTo>
                    <a:pt x="3731514" y="124967"/>
                  </a:lnTo>
                  <a:lnTo>
                    <a:pt x="3732276" y="124967"/>
                  </a:lnTo>
                  <a:lnTo>
                    <a:pt x="3732276" y="126491"/>
                  </a:lnTo>
                  <a:lnTo>
                    <a:pt x="3733038" y="126491"/>
                  </a:lnTo>
                  <a:lnTo>
                    <a:pt x="3733038" y="128015"/>
                  </a:lnTo>
                  <a:lnTo>
                    <a:pt x="3733800" y="128015"/>
                  </a:lnTo>
                  <a:lnTo>
                    <a:pt x="3733800" y="129539"/>
                  </a:lnTo>
                  <a:lnTo>
                    <a:pt x="3734562" y="129539"/>
                  </a:lnTo>
                  <a:lnTo>
                    <a:pt x="3734562" y="131825"/>
                  </a:lnTo>
                  <a:lnTo>
                    <a:pt x="3735324" y="131825"/>
                  </a:lnTo>
                  <a:lnTo>
                    <a:pt x="3735324" y="134111"/>
                  </a:lnTo>
                  <a:lnTo>
                    <a:pt x="3736086" y="134111"/>
                  </a:lnTo>
                  <a:lnTo>
                    <a:pt x="3736086" y="135635"/>
                  </a:lnTo>
                  <a:lnTo>
                    <a:pt x="3736848" y="135635"/>
                  </a:lnTo>
                  <a:lnTo>
                    <a:pt x="3736848" y="137921"/>
                  </a:lnTo>
                  <a:lnTo>
                    <a:pt x="3737610" y="137921"/>
                  </a:lnTo>
                  <a:lnTo>
                    <a:pt x="3737610" y="139445"/>
                  </a:lnTo>
                  <a:lnTo>
                    <a:pt x="3738372" y="139445"/>
                  </a:lnTo>
                  <a:lnTo>
                    <a:pt x="3738372" y="141731"/>
                  </a:lnTo>
                  <a:lnTo>
                    <a:pt x="3739134" y="141731"/>
                  </a:lnTo>
                  <a:lnTo>
                    <a:pt x="3739134" y="144017"/>
                  </a:lnTo>
                  <a:lnTo>
                    <a:pt x="3739896" y="144017"/>
                  </a:lnTo>
                  <a:lnTo>
                    <a:pt x="3739896" y="146303"/>
                  </a:lnTo>
                  <a:lnTo>
                    <a:pt x="3740658" y="146303"/>
                  </a:lnTo>
                  <a:lnTo>
                    <a:pt x="3740658" y="148589"/>
                  </a:lnTo>
                  <a:lnTo>
                    <a:pt x="3741420" y="148589"/>
                  </a:lnTo>
                  <a:lnTo>
                    <a:pt x="3741420" y="151637"/>
                  </a:lnTo>
                  <a:lnTo>
                    <a:pt x="3742182" y="151637"/>
                  </a:lnTo>
                  <a:lnTo>
                    <a:pt x="3742182" y="153923"/>
                  </a:lnTo>
                  <a:lnTo>
                    <a:pt x="3742944" y="153923"/>
                  </a:lnTo>
                  <a:lnTo>
                    <a:pt x="3742944" y="156971"/>
                  </a:lnTo>
                  <a:lnTo>
                    <a:pt x="3743706" y="156971"/>
                  </a:lnTo>
                  <a:lnTo>
                    <a:pt x="3743706" y="160019"/>
                  </a:lnTo>
                  <a:lnTo>
                    <a:pt x="3744468" y="160019"/>
                  </a:lnTo>
                  <a:lnTo>
                    <a:pt x="3744468" y="163067"/>
                  </a:lnTo>
                  <a:lnTo>
                    <a:pt x="3745230" y="163067"/>
                  </a:lnTo>
                  <a:lnTo>
                    <a:pt x="3745230" y="166877"/>
                  </a:lnTo>
                  <a:lnTo>
                    <a:pt x="3745992" y="166877"/>
                  </a:lnTo>
                  <a:lnTo>
                    <a:pt x="3745992" y="170687"/>
                  </a:lnTo>
                  <a:lnTo>
                    <a:pt x="3746754" y="170687"/>
                  </a:lnTo>
                  <a:lnTo>
                    <a:pt x="3746754" y="174497"/>
                  </a:lnTo>
                  <a:lnTo>
                    <a:pt x="3747516" y="174497"/>
                  </a:lnTo>
                  <a:lnTo>
                    <a:pt x="3747516" y="179831"/>
                  </a:lnTo>
                  <a:lnTo>
                    <a:pt x="3748278" y="179831"/>
                  </a:lnTo>
                  <a:lnTo>
                    <a:pt x="3748278" y="185927"/>
                  </a:lnTo>
                  <a:lnTo>
                    <a:pt x="3749040" y="185927"/>
                  </a:lnTo>
                  <a:lnTo>
                    <a:pt x="3749040" y="194309"/>
                  </a:lnTo>
                  <a:lnTo>
                    <a:pt x="3749802" y="194309"/>
                  </a:lnTo>
                  <a:lnTo>
                    <a:pt x="3749802" y="639317"/>
                  </a:lnTo>
                  <a:lnTo>
                    <a:pt x="3754374" y="6393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26299" y="4857750"/>
              <a:ext cx="3744595" cy="635000"/>
            </a:xfrm>
            <a:custGeom>
              <a:avLst/>
              <a:gdLst/>
              <a:ahLst/>
              <a:cxnLst/>
              <a:rect l="l" t="t" r="r" b="b"/>
              <a:pathLst>
                <a:path w="3744595" h="635000">
                  <a:moveTo>
                    <a:pt x="3744467" y="634745"/>
                  </a:moveTo>
                  <a:lnTo>
                    <a:pt x="3744467" y="204215"/>
                  </a:lnTo>
                  <a:lnTo>
                    <a:pt x="3739076" y="157394"/>
                  </a:lnTo>
                  <a:lnTo>
                    <a:pt x="3723727" y="114411"/>
                  </a:lnTo>
                  <a:lnTo>
                    <a:pt x="3699661" y="76493"/>
                  </a:lnTo>
                  <a:lnTo>
                    <a:pt x="3668116" y="44866"/>
                  </a:lnTo>
                  <a:lnTo>
                    <a:pt x="3630334" y="20758"/>
                  </a:lnTo>
                  <a:lnTo>
                    <a:pt x="3587553" y="5393"/>
                  </a:lnTo>
                  <a:lnTo>
                    <a:pt x="3541014" y="0"/>
                  </a:lnTo>
                  <a:lnTo>
                    <a:pt x="203454" y="0"/>
                  </a:lnTo>
                  <a:lnTo>
                    <a:pt x="156674" y="5393"/>
                  </a:lnTo>
                  <a:lnTo>
                    <a:pt x="113800" y="20758"/>
                  </a:lnTo>
                  <a:lnTo>
                    <a:pt x="76031" y="44866"/>
                  </a:lnTo>
                  <a:lnTo>
                    <a:pt x="44567" y="76493"/>
                  </a:lnTo>
                  <a:lnTo>
                    <a:pt x="20607" y="114411"/>
                  </a:lnTo>
                  <a:lnTo>
                    <a:pt x="5351" y="157394"/>
                  </a:lnTo>
                  <a:lnTo>
                    <a:pt x="0" y="204215"/>
                  </a:lnTo>
                  <a:lnTo>
                    <a:pt x="0" y="634745"/>
                  </a:lnTo>
                  <a:lnTo>
                    <a:pt x="3744467" y="634745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20965" y="4853177"/>
              <a:ext cx="3754754" cy="639445"/>
            </a:xfrm>
            <a:custGeom>
              <a:avLst/>
              <a:gdLst/>
              <a:ahLst/>
              <a:cxnLst/>
              <a:rect l="l" t="t" r="r" b="b"/>
              <a:pathLst>
                <a:path w="3754754" h="639445">
                  <a:moveTo>
                    <a:pt x="3754374" y="639317"/>
                  </a:moveTo>
                  <a:lnTo>
                    <a:pt x="3754374" y="198119"/>
                  </a:lnTo>
                  <a:lnTo>
                    <a:pt x="3753612" y="187451"/>
                  </a:lnTo>
                  <a:lnTo>
                    <a:pt x="3742571" y="138408"/>
                  </a:lnTo>
                  <a:lnTo>
                    <a:pt x="3720730" y="94504"/>
                  </a:lnTo>
                  <a:lnTo>
                    <a:pt x="3689632" y="57226"/>
                  </a:lnTo>
                  <a:lnTo>
                    <a:pt x="3650823" y="28058"/>
                  </a:lnTo>
                  <a:lnTo>
                    <a:pt x="3605849" y="8487"/>
                  </a:lnTo>
                  <a:lnTo>
                    <a:pt x="3556254" y="0"/>
                  </a:lnTo>
                  <a:lnTo>
                    <a:pt x="208788" y="0"/>
                  </a:lnTo>
                  <a:lnTo>
                    <a:pt x="159181" y="6007"/>
                  </a:lnTo>
                  <a:lnTo>
                    <a:pt x="113385" y="23263"/>
                  </a:lnTo>
                  <a:lnTo>
                    <a:pt x="73137" y="50368"/>
                  </a:lnTo>
                  <a:lnTo>
                    <a:pt x="40174" y="85922"/>
                  </a:lnTo>
                  <a:lnTo>
                    <a:pt x="16232" y="128527"/>
                  </a:lnTo>
                  <a:lnTo>
                    <a:pt x="3047" y="176783"/>
                  </a:lnTo>
                  <a:lnTo>
                    <a:pt x="0" y="208787"/>
                  </a:lnTo>
                  <a:lnTo>
                    <a:pt x="0" y="639317"/>
                  </a:lnTo>
                  <a:lnTo>
                    <a:pt x="9905" y="639317"/>
                  </a:lnTo>
                  <a:lnTo>
                    <a:pt x="9905" y="198120"/>
                  </a:lnTo>
                  <a:lnTo>
                    <a:pt x="10667" y="188213"/>
                  </a:lnTo>
                  <a:lnTo>
                    <a:pt x="22815" y="138292"/>
                  </a:lnTo>
                  <a:lnTo>
                    <a:pt x="53858" y="83861"/>
                  </a:lnTo>
                  <a:lnTo>
                    <a:pt x="82296" y="54863"/>
                  </a:lnTo>
                  <a:lnTo>
                    <a:pt x="117111" y="31836"/>
                  </a:lnTo>
                  <a:lnTo>
                    <a:pt x="177660" y="12016"/>
                  </a:lnTo>
                  <a:lnTo>
                    <a:pt x="3546348" y="9143"/>
                  </a:lnTo>
                  <a:lnTo>
                    <a:pt x="3566160" y="10667"/>
                  </a:lnTo>
                  <a:lnTo>
                    <a:pt x="3613038" y="20886"/>
                  </a:lnTo>
                  <a:lnTo>
                    <a:pt x="3654899" y="41715"/>
                  </a:lnTo>
                  <a:lnTo>
                    <a:pt x="3690394" y="71542"/>
                  </a:lnTo>
                  <a:lnTo>
                    <a:pt x="3718179" y="108754"/>
                  </a:lnTo>
                  <a:lnTo>
                    <a:pt x="3736906" y="151738"/>
                  </a:lnTo>
                  <a:lnTo>
                    <a:pt x="3745229" y="198881"/>
                  </a:lnTo>
                  <a:lnTo>
                    <a:pt x="3745229" y="639317"/>
                  </a:lnTo>
                  <a:lnTo>
                    <a:pt x="3754374" y="6393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310773" y="5316728"/>
            <a:ext cx="3657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Q</a:t>
            </a:r>
            <a:r>
              <a:rPr sz="1800" spc="-27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=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01501" y="5245861"/>
            <a:ext cx="132588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dirty="0">
                <a:latin typeface="Arial"/>
                <a:cs typeface="Arial"/>
              </a:rPr>
              <a:t>Q</a:t>
            </a:r>
            <a:r>
              <a:rPr sz="800" dirty="0">
                <a:latin typeface="Arial"/>
                <a:cs typeface="Arial"/>
              </a:rPr>
              <a:t>1</a:t>
            </a:r>
            <a:r>
              <a:rPr sz="800" spc="1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+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</a:t>
            </a:r>
            <a:r>
              <a:rPr sz="800" dirty="0">
                <a:latin typeface="Arial"/>
                <a:cs typeface="Arial"/>
              </a:rPr>
              <a:t>2 </a:t>
            </a:r>
            <a:r>
              <a:rPr sz="1400" dirty="0">
                <a:latin typeface="Arial"/>
                <a:cs typeface="Arial"/>
              </a:rPr>
              <a:t>+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….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Q</a:t>
            </a:r>
            <a:r>
              <a:rPr sz="800" spc="-25" dirty="0">
                <a:latin typeface="Arial"/>
                <a:cs typeface="Arial"/>
              </a:rPr>
              <a:t>10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774839" y="5491734"/>
            <a:ext cx="9144000" cy="858519"/>
            <a:chOff x="774839" y="5491734"/>
            <a:chExt cx="9144000" cy="858519"/>
          </a:xfrm>
        </p:grpSpPr>
        <p:sp>
          <p:nvSpPr>
            <p:cNvPr id="33" name="object 33"/>
            <p:cNvSpPr/>
            <p:nvPr/>
          </p:nvSpPr>
          <p:spPr>
            <a:xfrm>
              <a:off x="774839" y="5491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031530" y="5492516"/>
              <a:ext cx="3739515" cy="589280"/>
            </a:xfrm>
            <a:custGeom>
              <a:avLst/>
              <a:gdLst/>
              <a:ahLst/>
              <a:cxnLst/>
              <a:rect l="l" t="t" r="r" b="b"/>
              <a:pathLst>
                <a:path w="3739515" h="589279">
                  <a:moveTo>
                    <a:pt x="3542391" y="588246"/>
                  </a:moveTo>
                  <a:lnTo>
                    <a:pt x="198191" y="589002"/>
                  </a:lnTo>
                  <a:lnTo>
                    <a:pt x="3535783" y="589006"/>
                  </a:lnTo>
                  <a:lnTo>
                    <a:pt x="3542391" y="588246"/>
                  </a:lnTo>
                  <a:close/>
                </a:path>
                <a:path w="3739515" h="589279">
                  <a:moveTo>
                    <a:pt x="162253" y="584890"/>
                  </a:moveTo>
                  <a:lnTo>
                    <a:pt x="144377" y="581139"/>
                  </a:lnTo>
                  <a:lnTo>
                    <a:pt x="151443" y="583654"/>
                  </a:lnTo>
                  <a:lnTo>
                    <a:pt x="162253" y="584890"/>
                  </a:lnTo>
                  <a:close/>
                </a:path>
                <a:path w="3739515" h="589279">
                  <a:moveTo>
                    <a:pt x="122477" y="573347"/>
                  </a:moveTo>
                  <a:lnTo>
                    <a:pt x="104887" y="566062"/>
                  </a:lnTo>
                  <a:lnTo>
                    <a:pt x="108569" y="568398"/>
                  </a:lnTo>
                  <a:lnTo>
                    <a:pt x="122477" y="573347"/>
                  </a:lnTo>
                  <a:close/>
                </a:path>
                <a:path w="3739515" h="589279">
                  <a:moveTo>
                    <a:pt x="83897" y="552747"/>
                  </a:moveTo>
                  <a:lnTo>
                    <a:pt x="72904" y="545660"/>
                  </a:lnTo>
                  <a:lnTo>
                    <a:pt x="59962" y="533600"/>
                  </a:lnTo>
                  <a:lnTo>
                    <a:pt x="70800" y="544439"/>
                  </a:lnTo>
                  <a:lnTo>
                    <a:pt x="83897" y="552747"/>
                  </a:lnTo>
                  <a:close/>
                </a:path>
                <a:path w="3739515" h="589279">
                  <a:moveTo>
                    <a:pt x="40489" y="514127"/>
                  </a:moveTo>
                  <a:lnTo>
                    <a:pt x="40489" y="513568"/>
                  </a:lnTo>
                  <a:lnTo>
                    <a:pt x="38965" y="512044"/>
                  </a:lnTo>
                  <a:lnTo>
                    <a:pt x="38745" y="512044"/>
                  </a:lnTo>
                  <a:lnTo>
                    <a:pt x="39336" y="512974"/>
                  </a:lnTo>
                  <a:lnTo>
                    <a:pt x="40489" y="514127"/>
                  </a:lnTo>
                  <a:close/>
                </a:path>
                <a:path w="3739515" h="589279">
                  <a:moveTo>
                    <a:pt x="38203" y="511188"/>
                  </a:moveTo>
                  <a:lnTo>
                    <a:pt x="38203" y="510520"/>
                  </a:lnTo>
                  <a:lnTo>
                    <a:pt x="37042" y="509359"/>
                  </a:lnTo>
                  <a:lnTo>
                    <a:pt x="38203" y="511188"/>
                  </a:lnTo>
                  <a:close/>
                </a:path>
                <a:path w="3739515" h="589279">
                  <a:moveTo>
                    <a:pt x="17629" y="478757"/>
                  </a:moveTo>
                  <a:lnTo>
                    <a:pt x="17629" y="478516"/>
                  </a:lnTo>
                  <a:lnTo>
                    <a:pt x="17211" y="478097"/>
                  </a:lnTo>
                  <a:lnTo>
                    <a:pt x="17629" y="478757"/>
                  </a:lnTo>
                  <a:close/>
                </a:path>
                <a:path w="3739515" h="589279">
                  <a:moveTo>
                    <a:pt x="16105" y="476354"/>
                  </a:moveTo>
                  <a:close/>
                </a:path>
                <a:path w="3739515" h="589279">
                  <a:moveTo>
                    <a:pt x="15343" y="475112"/>
                  </a:moveTo>
                  <a:lnTo>
                    <a:pt x="15343" y="474706"/>
                  </a:lnTo>
                  <a:lnTo>
                    <a:pt x="15198" y="474706"/>
                  </a:lnTo>
                  <a:lnTo>
                    <a:pt x="15343" y="475112"/>
                  </a:lnTo>
                  <a:close/>
                </a:path>
                <a:path w="3739515" h="589279">
                  <a:moveTo>
                    <a:pt x="865" y="434423"/>
                  </a:moveTo>
                  <a:close/>
                </a:path>
                <a:path w="3739515" h="589279">
                  <a:moveTo>
                    <a:pt x="103" y="432176"/>
                  </a:moveTo>
                  <a:lnTo>
                    <a:pt x="103" y="431272"/>
                  </a:lnTo>
                  <a:lnTo>
                    <a:pt x="103" y="432176"/>
                  </a:lnTo>
                  <a:close/>
                </a:path>
                <a:path w="3739515" h="589279">
                  <a:moveTo>
                    <a:pt x="3739237" y="385552"/>
                  </a:moveTo>
                  <a:lnTo>
                    <a:pt x="3739237" y="0"/>
                  </a:lnTo>
                  <a:lnTo>
                    <a:pt x="3738490" y="392030"/>
                  </a:lnTo>
                  <a:lnTo>
                    <a:pt x="3739237" y="385552"/>
                  </a:lnTo>
                  <a:close/>
                </a:path>
                <a:path w="3739515" h="589279">
                  <a:moveTo>
                    <a:pt x="3736239" y="411566"/>
                  </a:moveTo>
                  <a:lnTo>
                    <a:pt x="3730286" y="442274"/>
                  </a:lnTo>
                  <a:lnTo>
                    <a:pt x="3733845" y="432331"/>
                  </a:lnTo>
                  <a:lnTo>
                    <a:pt x="3736239" y="411566"/>
                  </a:lnTo>
                  <a:close/>
                </a:path>
                <a:path w="3739515" h="589279">
                  <a:moveTo>
                    <a:pt x="3724707" y="457856"/>
                  </a:moveTo>
                  <a:lnTo>
                    <a:pt x="3712133" y="485191"/>
                  </a:lnTo>
                  <a:lnTo>
                    <a:pt x="3718496" y="475205"/>
                  </a:lnTo>
                  <a:lnTo>
                    <a:pt x="3724707" y="457856"/>
                  </a:lnTo>
                  <a:close/>
                </a:path>
                <a:path w="3739515" h="589279">
                  <a:moveTo>
                    <a:pt x="3703089" y="499385"/>
                  </a:moveTo>
                  <a:lnTo>
                    <a:pt x="3685192" y="522189"/>
                  </a:lnTo>
                  <a:lnTo>
                    <a:pt x="3694430" y="512974"/>
                  </a:lnTo>
                  <a:lnTo>
                    <a:pt x="3703089" y="499385"/>
                  </a:lnTo>
                  <a:close/>
                </a:path>
                <a:path w="3739515" h="589279">
                  <a:moveTo>
                    <a:pt x="3672852" y="534498"/>
                  </a:moveTo>
                  <a:lnTo>
                    <a:pt x="3650729" y="552148"/>
                  </a:lnTo>
                  <a:lnTo>
                    <a:pt x="3662886" y="544439"/>
                  </a:lnTo>
                  <a:lnTo>
                    <a:pt x="3672852" y="534498"/>
                  </a:lnTo>
                  <a:close/>
                </a:path>
                <a:path w="3739515" h="589279">
                  <a:moveTo>
                    <a:pt x="3635549" y="561774"/>
                  </a:moveTo>
                  <a:lnTo>
                    <a:pt x="3609916" y="573814"/>
                  </a:lnTo>
                  <a:lnTo>
                    <a:pt x="3625104" y="568398"/>
                  </a:lnTo>
                  <a:lnTo>
                    <a:pt x="3635549" y="561774"/>
                  </a:lnTo>
                  <a:close/>
                </a:path>
                <a:path w="3739515" h="589279">
                  <a:moveTo>
                    <a:pt x="3592565" y="580001"/>
                  </a:moveTo>
                  <a:lnTo>
                    <a:pt x="3564160" y="585742"/>
                  </a:lnTo>
                  <a:lnTo>
                    <a:pt x="3582323" y="583654"/>
                  </a:lnTo>
                  <a:lnTo>
                    <a:pt x="3592565" y="580001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020965" y="5492496"/>
              <a:ext cx="3754754" cy="594360"/>
            </a:xfrm>
            <a:custGeom>
              <a:avLst/>
              <a:gdLst/>
              <a:ahLst/>
              <a:cxnLst/>
              <a:rect l="l" t="t" r="r" b="b"/>
              <a:pathLst>
                <a:path w="3754754" h="594360">
                  <a:moveTo>
                    <a:pt x="3584848" y="589026"/>
                  </a:moveTo>
                  <a:lnTo>
                    <a:pt x="192786" y="589026"/>
                  </a:lnTo>
                  <a:lnTo>
                    <a:pt x="192786" y="588263"/>
                  </a:lnTo>
                  <a:lnTo>
                    <a:pt x="185166" y="587501"/>
                  </a:lnTo>
                  <a:lnTo>
                    <a:pt x="148690" y="579848"/>
                  </a:lnTo>
                  <a:lnTo>
                    <a:pt x="114514" y="565694"/>
                  </a:lnTo>
                  <a:lnTo>
                    <a:pt x="83469" y="545680"/>
                  </a:lnTo>
                  <a:lnTo>
                    <a:pt x="56388" y="520445"/>
                  </a:lnTo>
                  <a:lnTo>
                    <a:pt x="55626" y="520445"/>
                  </a:lnTo>
                  <a:lnTo>
                    <a:pt x="55626" y="518921"/>
                  </a:lnTo>
                  <a:lnTo>
                    <a:pt x="51816" y="515112"/>
                  </a:lnTo>
                  <a:lnTo>
                    <a:pt x="51054" y="515112"/>
                  </a:lnTo>
                  <a:lnTo>
                    <a:pt x="51054" y="513588"/>
                  </a:lnTo>
                  <a:lnTo>
                    <a:pt x="49530" y="512063"/>
                  </a:lnTo>
                  <a:lnTo>
                    <a:pt x="48768" y="512063"/>
                  </a:lnTo>
                  <a:lnTo>
                    <a:pt x="48768" y="510539"/>
                  </a:lnTo>
                  <a:lnTo>
                    <a:pt x="46482" y="508253"/>
                  </a:lnTo>
                  <a:lnTo>
                    <a:pt x="45720" y="508253"/>
                  </a:lnTo>
                  <a:lnTo>
                    <a:pt x="45720" y="506729"/>
                  </a:lnTo>
                  <a:lnTo>
                    <a:pt x="44196" y="505205"/>
                  </a:lnTo>
                  <a:lnTo>
                    <a:pt x="43434" y="505205"/>
                  </a:lnTo>
                  <a:lnTo>
                    <a:pt x="43434" y="503681"/>
                  </a:lnTo>
                  <a:lnTo>
                    <a:pt x="42672" y="502919"/>
                  </a:lnTo>
                  <a:lnTo>
                    <a:pt x="41910" y="502919"/>
                  </a:lnTo>
                  <a:lnTo>
                    <a:pt x="41910" y="501395"/>
                  </a:lnTo>
                  <a:lnTo>
                    <a:pt x="41148" y="500633"/>
                  </a:lnTo>
                  <a:lnTo>
                    <a:pt x="40386" y="500633"/>
                  </a:lnTo>
                  <a:lnTo>
                    <a:pt x="40386" y="499109"/>
                  </a:lnTo>
                  <a:lnTo>
                    <a:pt x="39624" y="498348"/>
                  </a:lnTo>
                  <a:lnTo>
                    <a:pt x="38862" y="498348"/>
                  </a:lnTo>
                  <a:lnTo>
                    <a:pt x="38862" y="496824"/>
                  </a:lnTo>
                  <a:lnTo>
                    <a:pt x="38100" y="496062"/>
                  </a:lnTo>
                  <a:lnTo>
                    <a:pt x="37338" y="496062"/>
                  </a:lnTo>
                  <a:lnTo>
                    <a:pt x="37338" y="494538"/>
                  </a:lnTo>
                  <a:lnTo>
                    <a:pt x="36576" y="493775"/>
                  </a:lnTo>
                  <a:lnTo>
                    <a:pt x="35814" y="493775"/>
                  </a:lnTo>
                  <a:lnTo>
                    <a:pt x="35814" y="492251"/>
                  </a:lnTo>
                  <a:lnTo>
                    <a:pt x="35052" y="491489"/>
                  </a:lnTo>
                  <a:lnTo>
                    <a:pt x="34290" y="491489"/>
                  </a:lnTo>
                  <a:lnTo>
                    <a:pt x="34290" y="489965"/>
                  </a:lnTo>
                  <a:lnTo>
                    <a:pt x="33528" y="489965"/>
                  </a:lnTo>
                  <a:lnTo>
                    <a:pt x="33528" y="488441"/>
                  </a:lnTo>
                  <a:lnTo>
                    <a:pt x="32766" y="488441"/>
                  </a:lnTo>
                  <a:lnTo>
                    <a:pt x="32766" y="486917"/>
                  </a:lnTo>
                  <a:lnTo>
                    <a:pt x="32004" y="486155"/>
                  </a:lnTo>
                  <a:lnTo>
                    <a:pt x="31242" y="486155"/>
                  </a:lnTo>
                  <a:lnTo>
                    <a:pt x="31242" y="484631"/>
                  </a:lnTo>
                  <a:lnTo>
                    <a:pt x="30480" y="484631"/>
                  </a:lnTo>
                  <a:lnTo>
                    <a:pt x="30480" y="483107"/>
                  </a:lnTo>
                  <a:lnTo>
                    <a:pt x="29718" y="483107"/>
                  </a:lnTo>
                  <a:lnTo>
                    <a:pt x="29718" y="481583"/>
                  </a:lnTo>
                  <a:lnTo>
                    <a:pt x="28956" y="481583"/>
                  </a:lnTo>
                  <a:lnTo>
                    <a:pt x="28956" y="480059"/>
                  </a:lnTo>
                  <a:lnTo>
                    <a:pt x="28194" y="480059"/>
                  </a:lnTo>
                  <a:lnTo>
                    <a:pt x="28194" y="478536"/>
                  </a:lnTo>
                  <a:lnTo>
                    <a:pt x="27432" y="477774"/>
                  </a:lnTo>
                  <a:lnTo>
                    <a:pt x="26670" y="477774"/>
                  </a:lnTo>
                  <a:lnTo>
                    <a:pt x="26670" y="476250"/>
                  </a:lnTo>
                  <a:lnTo>
                    <a:pt x="25908" y="476250"/>
                  </a:lnTo>
                  <a:lnTo>
                    <a:pt x="25908" y="474725"/>
                  </a:lnTo>
                  <a:lnTo>
                    <a:pt x="25146" y="474725"/>
                  </a:lnTo>
                  <a:lnTo>
                    <a:pt x="25146" y="473201"/>
                  </a:lnTo>
                  <a:lnTo>
                    <a:pt x="24384" y="473201"/>
                  </a:lnTo>
                  <a:lnTo>
                    <a:pt x="24384" y="470915"/>
                  </a:lnTo>
                  <a:lnTo>
                    <a:pt x="23622" y="470915"/>
                  </a:lnTo>
                  <a:lnTo>
                    <a:pt x="23622" y="469391"/>
                  </a:lnTo>
                  <a:lnTo>
                    <a:pt x="22860" y="469391"/>
                  </a:lnTo>
                  <a:lnTo>
                    <a:pt x="22860" y="467867"/>
                  </a:lnTo>
                  <a:lnTo>
                    <a:pt x="22098" y="467867"/>
                  </a:lnTo>
                  <a:lnTo>
                    <a:pt x="22098" y="466343"/>
                  </a:lnTo>
                  <a:lnTo>
                    <a:pt x="21336" y="466343"/>
                  </a:lnTo>
                  <a:lnTo>
                    <a:pt x="21336" y="464057"/>
                  </a:lnTo>
                  <a:lnTo>
                    <a:pt x="20574" y="464057"/>
                  </a:lnTo>
                  <a:lnTo>
                    <a:pt x="20574" y="462533"/>
                  </a:lnTo>
                  <a:lnTo>
                    <a:pt x="19812" y="462533"/>
                  </a:lnTo>
                  <a:lnTo>
                    <a:pt x="19812" y="460248"/>
                  </a:lnTo>
                  <a:lnTo>
                    <a:pt x="19050" y="460248"/>
                  </a:lnTo>
                  <a:lnTo>
                    <a:pt x="19050" y="458724"/>
                  </a:lnTo>
                  <a:lnTo>
                    <a:pt x="18288" y="458724"/>
                  </a:lnTo>
                  <a:lnTo>
                    <a:pt x="18288" y="456438"/>
                  </a:lnTo>
                  <a:lnTo>
                    <a:pt x="17526" y="456438"/>
                  </a:lnTo>
                  <a:lnTo>
                    <a:pt x="17526" y="454151"/>
                  </a:lnTo>
                  <a:lnTo>
                    <a:pt x="16764" y="454151"/>
                  </a:lnTo>
                  <a:lnTo>
                    <a:pt x="16764" y="451865"/>
                  </a:lnTo>
                  <a:lnTo>
                    <a:pt x="16002" y="451865"/>
                  </a:lnTo>
                  <a:lnTo>
                    <a:pt x="16002" y="450341"/>
                  </a:lnTo>
                  <a:lnTo>
                    <a:pt x="15240" y="450341"/>
                  </a:lnTo>
                  <a:lnTo>
                    <a:pt x="15240" y="448055"/>
                  </a:lnTo>
                  <a:lnTo>
                    <a:pt x="14478" y="448055"/>
                  </a:lnTo>
                  <a:lnTo>
                    <a:pt x="14478" y="445007"/>
                  </a:lnTo>
                  <a:lnTo>
                    <a:pt x="13716" y="445007"/>
                  </a:lnTo>
                  <a:lnTo>
                    <a:pt x="13716" y="442721"/>
                  </a:lnTo>
                  <a:lnTo>
                    <a:pt x="12954" y="442721"/>
                  </a:lnTo>
                  <a:lnTo>
                    <a:pt x="12954" y="439674"/>
                  </a:lnTo>
                  <a:lnTo>
                    <a:pt x="12192" y="439674"/>
                  </a:lnTo>
                  <a:lnTo>
                    <a:pt x="12192" y="437388"/>
                  </a:lnTo>
                  <a:lnTo>
                    <a:pt x="11430" y="437388"/>
                  </a:lnTo>
                  <a:lnTo>
                    <a:pt x="11430" y="434339"/>
                  </a:lnTo>
                  <a:lnTo>
                    <a:pt x="10668" y="434339"/>
                  </a:lnTo>
                  <a:lnTo>
                    <a:pt x="10668" y="431291"/>
                  </a:lnTo>
                  <a:lnTo>
                    <a:pt x="9906" y="431291"/>
                  </a:lnTo>
                  <a:lnTo>
                    <a:pt x="9906" y="427481"/>
                  </a:lnTo>
                  <a:lnTo>
                    <a:pt x="9144" y="427481"/>
                  </a:lnTo>
                  <a:lnTo>
                    <a:pt x="9144" y="423671"/>
                  </a:lnTo>
                  <a:lnTo>
                    <a:pt x="8382" y="423671"/>
                  </a:lnTo>
                  <a:lnTo>
                    <a:pt x="8382" y="419862"/>
                  </a:lnTo>
                  <a:lnTo>
                    <a:pt x="7620" y="419862"/>
                  </a:lnTo>
                  <a:lnTo>
                    <a:pt x="7620" y="415289"/>
                  </a:lnTo>
                  <a:lnTo>
                    <a:pt x="6858" y="415289"/>
                  </a:lnTo>
                  <a:lnTo>
                    <a:pt x="6858" y="409193"/>
                  </a:lnTo>
                  <a:lnTo>
                    <a:pt x="6096" y="409193"/>
                  </a:lnTo>
                  <a:lnTo>
                    <a:pt x="6096" y="400050"/>
                  </a:lnTo>
                  <a:lnTo>
                    <a:pt x="5334" y="400050"/>
                  </a:lnTo>
                  <a:lnTo>
                    <a:pt x="5334" y="0"/>
                  </a:lnTo>
                  <a:lnTo>
                    <a:pt x="0" y="0"/>
                  </a:lnTo>
                  <a:lnTo>
                    <a:pt x="0" y="385572"/>
                  </a:lnTo>
                  <a:lnTo>
                    <a:pt x="4572" y="427482"/>
                  </a:lnTo>
                  <a:lnTo>
                    <a:pt x="27708" y="488884"/>
                  </a:lnTo>
                  <a:lnTo>
                    <a:pt x="68580" y="540258"/>
                  </a:lnTo>
                  <a:lnTo>
                    <a:pt x="112479" y="570594"/>
                  </a:lnTo>
                  <a:lnTo>
                    <a:pt x="175646" y="591310"/>
                  </a:lnTo>
                  <a:lnTo>
                    <a:pt x="208788" y="594360"/>
                  </a:lnTo>
                  <a:lnTo>
                    <a:pt x="3546348" y="594360"/>
                  </a:lnTo>
                  <a:lnTo>
                    <a:pt x="3567684" y="592836"/>
                  </a:lnTo>
                  <a:lnTo>
                    <a:pt x="3584848" y="589026"/>
                  </a:lnTo>
                  <a:close/>
                </a:path>
                <a:path w="3754754" h="594360">
                  <a:moveTo>
                    <a:pt x="3754374" y="396240"/>
                  </a:moveTo>
                  <a:lnTo>
                    <a:pt x="3754374" y="0"/>
                  </a:lnTo>
                  <a:lnTo>
                    <a:pt x="3749802" y="0"/>
                  </a:lnTo>
                  <a:lnTo>
                    <a:pt x="3749040" y="400050"/>
                  </a:lnTo>
                  <a:lnTo>
                    <a:pt x="3739693" y="448265"/>
                  </a:lnTo>
                  <a:lnTo>
                    <a:pt x="3719731" y="491662"/>
                  </a:lnTo>
                  <a:lnTo>
                    <a:pt x="3690585" y="528799"/>
                  </a:lnTo>
                  <a:lnTo>
                    <a:pt x="3653685" y="558238"/>
                  </a:lnTo>
                  <a:lnTo>
                    <a:pt x="3610463" y="578539"/>
                  </a:lnTo>
                  <a:lnTo>
                    <a:pt x="3562350" y="588264"/>
                  </a:lnTo>
                  <a:lnTo>
                    <a:pt x="192786" y="589026"/>
                  </a:lnTo>
                  <a:lnTo>
                    <a:pt x="3584848" y="589026"/>
                  </a:lnTo>
                  <a:lnTo>
                    <a:pt x="3660094" y="560194"/>
                  </a:lnTo>
                  <a:lnTo>
                    <a:pt x="3697333" y="529008"/>
                  </a:lnTo>
                  <a:lnTo>
                    <a:pt x="3726504" y="490163"/>
                  </a:lnTo>
                  <a:lnTo>
                    <a:pt x="3746040" y="445344"/>
                  </a:lnTo>
                  <a:lnTo>
                    <a:pt x="3754374" y="3962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026299" y="5492496"/>
              <a:ext cx="3744595" cy="589280"/>
            </a:xfrm>
            <a:custGeom>
              <a:avLst/>
              <a:gdLst/>
              <a:ahLst/>
              <a:cxnLst/>
              <a:rect l="l" t="t" r="r" b="b"/>
              <a:pathLst>
                <a:path w="3744595" h="589279">
                  <a:moveTo>
                    <a:pt x="3744467" y="385572"/>
                  </a:moveTo>
                  <a:lnTo>
                    <a:pt x="3744467" y="0"/>
                  </a:lnTo>
                  <a:lnTo>
                    <a:pt x="0" y="0"/>
                  </a:lnTo>
                  <a:lnTo>
                    <a:pt x="0" y="385572"/>
                  </a:lnTo>
                  <a:lnTo>
                    <a:pt x="5351" y="432351"/>
                  </a:lnTo>
                  <a:lnTo>
                    <a:pt x="20607" y="475225"/>
                  </a:lnTo>
                  <a:lnTo>
                    <a:pt x="44567" y="512994"/>
                  </a:lnTo>
                  <a:lnTo>
                    <a:pt x="76031" y="544459"/>
                  </a:lnTo>
                  <a:lnTo>
                    <a:pt x="113800" y="568418"/>
                  </a:lnTo>
                  <a:lnTo>
                    <a:pt x="156674" y="583674"/>
                  </a:lnTo>
                  <a:lnTo>
                    <a:pt x="203454" y="589026"/>
                  </a:lnTo>
                  <a:lnTo>
                    <a:pt x="3541014" y="589026"/>
                  </a:lnTo>
                  <a:lnTo>
                    <a:pt x="3587553" y="583674"/>
                  </a:lnTo>
                  <a:lnTo>
                    <a:pt x="3630334" y="568418"/>
                  </a:lnTo>
                  <a:lnTo>
                    <a:pt x="3668116" y="544459"/>
                  </a:lnTo>
                  <a:lnTo>
                    <a:pt x="3699661" y="512994"/>
                  </a:lnTo>
                  <a:lnTo>
                    <a:pt x="3723727" y="475225"/>
                  </a:lnTo>
                  <a:lnTo>
                    <a:pt x="3739076" y="432351"/>
                  </a:lnTo>
                  <a:lnTo>
                    <a:pt x="3744467" y="385572"/>
                  </a:lnTo>
                  <a:close/>
                </a:path>
              </a:pathLst>
            </a:custGeom>
            <a:solidFill>
              <a:srgbClr val="FEFC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020965" y="5492508"/>
              <a:ext cx="3754754" cy="594360"/>
            </a:xfrm>
            <a:custGeom>
              <a:avLst/>
              <a:gdLst/>
              <a:ahLst/>
              <a:cxnLst/>
              <a:rect l="l" t="t" r="r" b="b"/>
              <a:pathLst>
                <a:path w="3754754" h="594360">
                  <a:moveTo>
                    <a:pt x="2093214" y="8382"/>
                  </a:moveTo>
                  <a:lnTo>
                    <a:pt x="653034" y="8382"/>
                  </a:lnTo>
                  <a:lnTo>
                    <a:pt x="653034" y="18288"/>
                  </a:lnTo>
                  <a:lnTo>
                    <a:pt x="2093214" y="18288"/>
                  </a:lnTo>
                  <a:lnTo>
                    <a:pt x="2093214" y="8382"/>
                  </a:lnTo>
                  <a:close/>
                </a:path>
                <a:path w="3754754" h="594360">
                  <a:moveTo>
                    <a:pt x="3754374" y="0"/>
                  </a:moveTo>
                  <a:lnTo>
                    <a:pt x="3745230" y="0"/>
                  </a:lnTo>
                  <a:lnTo>
                    <a:pt x="3745230" y="395478"/>
                  </a:lnTo>
                  <a:lnTo>
                    <a:pt x="3744468" y="406146"/>
                  </a:lnTo>
                  <a:lnTo>
                    <a:pt x="3733304" y="453021"/>
                  </a:lnTo>
                  <a:lnTo>
                    <a:pt x="3712451" y="494665"/>
                  </a:lnTo>
                  <a:lnTo>
                    <a:pt x="3683114" y="529869"/>
                  </a:lnTo>
                  <a:lnTo>
                    <a:pt x="3646500" y="557390"/>
                  </a:lnTo>
                  <a:lnTo>
                    <a:pt x="3603802" y="575983"/>
                  </a:lnTo>
                  <a:lnTo>
                    <a:pt x="3556254" y="584454"/>
                  </a:lnTo>
                  <a:lnTo>
                    <a:pt x="208788" y="584454"/>
                  </a:lnTo>
                  <a:lnTo>
                    <a:pt x="161772" y="579132"/>
                  </a:lnTo>
                  <a:lnTo>
                    <a:pt x="118021" y="562483"/>
                  </a:lnTo>
                  <a:lnTo>
                    <a:pt x="79362" y="536130"/>
                  </a:lnTo>
                  <a:lnTo>
                    <a:pt x="47612" y="501726"/>
                  </a:lnTo>
                  <a:lnTo>
                    <a:pt x="24612" y="460895"/>
                  </a:lnTo>
                  <a:lnTo>
                    <a:pt x="12192" y="415290"/>
                  </a:lnTo>
                  <a:lnTo>
                    <a:pt x="9906" y="395478"/>
                  </a:lnTo>
                  <a:lnTo>
                    <a:pt x="9906" y="0"/>
                  </a:lnTo>
                  <a:lnTo>
                    <a:pt x="0" y="0"/>
                  </a:lnTo>
                  <a:lnTo>
                    <a:pt x="0" y="385572"/>
                  </a:lnTo>
                  <a:lnTo>
                    <a:pt x="1524" y="406908"/>
                  </a:lnTo>
                  <a:lnTo>
                    <a:pt x="14033" y="459943"/>
                  </a:lnTo>
                  <a:lnTo>
                    <a:pt x="45796" y="515302"/>
                  </a:lnTo>
                  <a:lnTo>
                    <a:pt x="76200" y="546354"/>
                  </a:lnTo>
                  <a:lnTo>
                    <a:pt x="112471" y="570585"/>
                  </a:lnTo>
                  <a:lnTo>
                    <a:pt x="175641" y="591299"/>
                  </a:lnTo>
                  <a:lnTo>
                    <a:pt x="208788" y="594360"/>
                  </a:lnTo>
                  <a:lnTo>
                    <a:pt x="3546348" y="594360"/>
                  </a:lnTo>
                  <a:lnTo>
                    <a:pt x="3616350" y="582028"/>
                  </a:lnTo>
                  <a:lnTo>
                    <a:pt x="3660089" y="560184"/>
                  </a:lnTo>
                  <a:lnTo>
                    <a:pt x="3697325" y="529005"/>
                  </a:lnTo>
                  <a:lnTo>
                    <a:pt x="3726497" y="490156"/>
                  </a:lnTo>
                  <a:lnTo>
                    <a:pt x="3746030" y="445338"/>
                  </a:lnTo>
                  <a:lnTo>
                    <a:pt x="3754374" y="396240"/>
                  </a:lnTo>
                  <a:lnTo>
                    <a:pt x="37543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2342521" y="5565902"/>
            <a:ext cx="223520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25" dirty="0">
                <a:latin typeface="Arial"/>
                <a:cs typeface="Arial"/>
              </a:rPr>
              <a:t>10</a:t>
            </a:r>
            <a:endParaRPr sz="14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480949" y="5388355"/>
            <a:ext cx="676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[</a:t>
            </a:r>
            <a:r>
              <a:rPr sz="1400" spc="-10" dirty="0">
                <a:latin typeface="Arial"/>
                <a:cs typeface="Arial"/>
              </a:rPr>
              <a:t>kJ/mm</a:t>
            </a:r>
            <a:r>
              <a:rPr sz="1800" spc="-10" dirty="0">
                <a:latin typeface="Arial"/>
                <a:cs typeface="Arial"/>
              </a:rPr>
              <a:t>]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927099" y="6348984"/>
            <a:ext cx="8991739" cy="467233"/>
          </a:xfrm>
          <a:custGeom>
            <a:avLst/>
            <a:gdLst/>
            <a:ahLst/>
            <a:cxnLst/>
            <a:rect l="l" t="t" r="r" b="b"/>
            <a:pathLst>
              <a:path w="9144000" h="858520">
                <a:moveTo>
                  <a:pt x="9143999" y="858012"/>
                </a:moveTo>
                <a:lnTo>
                  <a:pt x="9143999" y="0"/>
                </a:lnTo>
                <a:lnTo>
                  <a:pt x="0" y="0"/>
                </a:lnTo>
                <a:lnTo>
                  <a:pt x="0" y="858012"/>
                </a:lnTo>
                <a:lnTo>
                  <a:pt x="9143999" y="858012"/>
                </a:lnTo>
                <a:close/>
              </a:path>
            </a:pathLst>
          </a:custGeom>
          <a:solidFill>
            <a:srgbClr val="254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5497201" y="4858003"/>
            <a:ext cx="350964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00" marR="5080" indent="-685800">
              <a:lnSpc>
                <a:spcPct val="100000"/>
              </a:lnSpc>
              <a:spcBef>
                <a:spcPts val="100"/>
              </a:spcBef>
            </a:pP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Podmínka</a:t>
            </a:r>
            <a:r>
              <a:rPr sz="4000" spc="-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spc="-25" dirty="0">
                <a:solidFill>
                  <a:srgbClr val="FFFFFF"/>
                </a:solidFill>
                <a:latin typeface="Calibri"/>
                <a:cs typeface="Calibri"/>
              </a:rPr>
              <a:t>max.Q </a:t>
            </a: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Q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max</a:t>
            </a: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4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≤</a:t>
            </a:r>
            <a:r>
              <a:rPr sz="4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spc="-50" dirty="0">
                <a:solidFill>
                  <a:srgbClr val="FFFFFF"/>
                </a:solidFill>
                <a:latin typeface="Calibri"/>
                <a:cs typeface="Calibri"/>
              </a:rPr>
              <a:t>Q</a:t>
            </a:r>
            <a:endParaRPr sz="4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Q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1400" spc="2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400" spc="2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Q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……..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nebo</a:t>
            </a:r>
            <a:r>
              <a:rPr sz="1400" spc="14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4000" spc="-50" dirty="0">
                <a:solidFill>
                  <a:srgbClr val="FFFFFF"/>
                </a:solidFill>
                <a:latin typeface="Calibri"/>
                <a:cs typeface="Calibri"/>
              </a:rPr>
              <a:t>Q</a:t>
            </a:r>
            <a:endParaRPr sz="4000" dirty="0">
              <a:latin typeface="Calibri"/>
              <a:cs typeface="Calibri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1098689" y="6229840"/>
            <a:ext cx="6602095" cy="698500"/>
            <a:chOff x="1139837" y="6424421"/>
            <a:chExt cx="6602095" cy="698500"/>
          </a:xfrm>
        </p:grpSpPr>
        <p:sp>
          <p:nvSpPr>
            <p:cNvPr id="43" name="object 43"/>
            <p:cNvSpPr/>
            <p:nvPr/>
          </p:nvSpPr>
          <p:spPr>
            <a:xfrm>
              <a:off x="1170317" y="6441947"/>
              <a:ext cx="6553200" cy="649605"/>
            </a:xfrm>
            <a:custGeom>
              <a:avLst/>
              <a:gdLst/>
              <a:ahLst/>
              <a:cxnLst/>
              <a:rect l="l" t="t" r="r" b="b"/>
              <a:pathLst>
                <a:path w="6553200" h="649604">
                  <a:moveTo>
                    <a:pt x="6553200" y="486917"/>
                  </a:moveTo>
                  <a:lnTo>
                    <a:pt x="6390894" y="324611"/>
                  </a:lnTo>
                  <a:lnTo>
                    <a:pt x="6390894" y="406145"/>
                  </a:lnTo>
                  <a:lnTo>
                    <a:pt x="243839" y="406146"/>
                  </a:lnTo>
                  <a:lnTo>
                    <a:pt x="243839" y="162306"/>
                  </a:lnTo>
                  <a:lnTo>
                    <a:pt x="324612" y="162306"/>
                  </a:lnTo>
                  <a:lnTo>
                    <a:pt x="162305" y="0"/>
                  </a:lnTo>
                  <a:lnTo>
                    <a:pt x="0" y="162306"/>
                  </a:lnTo>
                  <a:lnTo>
                    <a:pt x="81534" y="162306"/>
                  </a:lnTo>
                  <a:lnTo>
                    <a:pt x="81534" y="568452"/>
                  </a:lnTo>
                  <a:lnTo>
                    <a:pt x="6390894" y="568451"/>
                  </a:lnTo>
                  <a:lnTo>
                    <a:pt x="6390894" y="649223"/>
                  </a:lnTo>
                  <a:lnTo>
                    <a:pt x="6553200" y="486917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139837" y="6424421"/>
              <a:ext cx="6602095" cy="698500"/>
            </a:xfrm>
            <a:custGeom>
              <a:avLst/>
              <a:gdLst/>
              <a:ahLst/>
              <a:cxnLst/>
              <a:rect l="l" t="t" r="r" b="b"/>
              <a:pathLst>
                <a:path w="6602095" h="698500">
                  <a:moveTo>
                    <a:pt x="385571" y="192785"/>
                  </a:moveTo>
                  <a:lnTo>
                    <a:pt x="192785" y="0"/>
                  </a:lnTo>
                  <a:lnTo>
                    <a:pt x="0" y="192785"/>
                  </a:lnTo>
                  <a:lnTo>
                    <a:pt x="30479" y="192785"/>
                  </a:lnTo>
                  <a:lnTo>
                    <a:pt x="30479" y="167639"/>
                  </a:lnTo>
                  <a:lnTo>
                    <a:pt x="60959" y="167639"/>
                  </a:lnTo>
                  <a:lnTo>
                    <a:pt x="183641" y="44958"/>
                  </a:lnTo>
                  <a:lnTo>
                    <a:pt x="183641" y="26669"/>
                  </a:lnTo>
                  <a:lnTo>
                    <a:pt x="201929" y="26669"/>
                  </a:lnTo>
                  <a:lnTo>
                    <a:pt x="201929" y="44958"/>
                  </a:lnTo>
                  <a:lnTo>
                    <a:pt x="324611" y="167639"/>
                  </a:lnTo>
                  <a:lnTo>
                    <a:pt x="355091" y="167639"/>
                  </a:lnTo>
                  <a:lnTo>
                    <a:pt x="355091" y="192785"/>
                  </a:lnTo>
                  <a:lnTo>
                    <a:pt x="385571" y="192785"/>
                  </a:lnTo>
                  <a:close/>
                </a:path>
                <a:path w="6602095" h="698500">
                  <a:moveTo>
                    <a:pt x="60959" y="167639"/>
                  </a:moveTo>
                  <a:lnTo>
                    <a:pt x="30479" y="167639"/>
                  </a:lnTo>
                  <a:lnTo>
                    <a:pt x="39624" y="188975"/>
                  </a:lnTo>
                  <a:lnTo>
                    <a:pt x="60959" y="167639"/>
                  </a:lnTo>
                  <a:close/>
                </a:path>
                <a:path w="6602095" h="698500">
                  <a:moveTo>
                    <a:pt x="124205" y="573023"/>
                  </a:moveTo>
                  <a:lnTo>
                    <a:pt x="124205" y="167639"/>
                  </a:lnTo>
                  <a:lnTo>
                    <a:pt x="60959" y="167639"/>
                  </a:lnTo>
                  <a:lnTo>
                    <a:pt x="39624" y="188975"/>
                  </a:lnTo>
                  <a:lnTo>
                    <a:pt x="30479" y="167639"/>
                  </a:lnTo>
                  <a:lnTo>
                    <a:pt x="30479" y="192785"/>
                  </a:lnTo>
                  <a:lnTo>
                    <a:pt x="99059" y="192785"/>
                  </a:lnTo>
                  <a:lnTo>
                    <a:pt x="99059" y="179831"/>
                  </a:lnTo>
                  <a:lnTo>
                    <a:pt x="112013" y="192785"/>
                  </a:lnTo>
                  <a:lnTo>
                    <a:pt x="112013" y="573023"/>
                  </a:lnTo>
                  <a:lnTo>
                    <a:pt x="124205" y="573023"/>
                  </a:lnTo>
                  <a:close/>
                </a:path>
                <a:path w="6602095" h="698500">
                  <a:moveTo>
                    <a:pt x="112013" y="192785"/>
                  </a:moveTo>
                  <a:lnTo>
                    <a:pt x="99059" y="179831"/>
                  </a:lnTo>
                  <a:lnTo>
                    <a:pt x="99059" y="192785"/>
                  </a:lnTo>
                  <a:lnTo>
                    <a:pt x="112013" y="192785"/>
                  </a:lnTo>
                  <a:close/>
                </a:path>
                <a:path w="6602095" h="698500">
                  <a:moveTo>
                    <a:pt x="124205" y="598931"/>
                  </a:moveTo>
                  <a:lnTo>
                    <a:pt x="124205" y="585977"/>
                  </a:lnTo>
                  <a:lnTo>
                    <a:pt x="112013" y="573023"/>
                  </a:lnTo>
                  <a:lnTo>
                    <a:pt x="112013" y="192785"/>
                  </a:lnTo>
                  <a:lnTo>
                    <a:pt x="99059" y="192785"/>
                  </a:lnTo>
                  <a:lnTo>
                    <a:pt x="99059" y="598931"/>
                  </a:lnTo>
                  <a:lnTo>
                    <a:pt x="124205" y="598931"/>
                  </a:lnTo>
                  <a:close/>
                </a:path>
                <a:path w="6602095" h="698500">
                  <a:moveTo>
                    <a:pt x="6434327" y="636269"/>
                  </a:moveTo>
                  <a:lnTo>
                    <a:pt x="6434327" y="573023"/>
                  </a:lnTo>
                  <a:lnTo>
                    <a:pt x="112013" y="573023"/>
                  </a:lnTo>
                  <a:lnTo>
                    <a:pt x="124205" y="585977"/>
                  </a:lnTo>
                  <a:lnTo>
                    <a:pt x="124205" y="598931"/>
                  </a:lnTo>
                  <a:lnTo>
                    <a:pt x="6409181" y="598931"/>
                  </a:lnTo>
                  <a:lnTo>
                    <a:pt x="6409181" y="585977"/>
                  </a:lnTo>
                  <a:lnTo>
                    <a:pt x="6421373" y="598931"/>
                  </a:lnTo>
                  <a:lnTo>
                    <a:pt x="6421373" y="649223"/>
                  </a:lnTo>
                  <a:lnTo>
                    <a:pt x="6434327" y="636269"/>
                  </a:lnTo>
                  <a:close/>
                </a:path>
                <a:path w="6602095" h="698500">
                  <a:moveTo>
                    <a:pt x="201929" y="26669"/>
                  </a:moveTo>
                  <a:lnTo>
                    <a:pt x="183641" y="26669"/>
                  </a:lnTo>
                  <a:lnTo>
                    <a:pt x="192785" y="35814"/>
                  </a:lnTo>
                  <a:lnTo>
                    <a:pt x="201929" y="26669"/>
                  </a:lnTo>
                  <a:close/>
                </a:path>
                <a:path w="6602095" h="698500">
                  <a:moveTo>
                    <a:pt x="192785" y="35814"/>
                  </a:moveTo>
                  <a:lnTo>
                    <a:pt x="183641" y="26669"/>
                  </a:lnTo>
                  <a:lnTo>
                    <a:pt x="183641" y="44958"/>
                  </a:lnTo>
                  <a:lnTo>
                    <a:pt x="192785" y="35814"/>
                  </a:lnTo>
                  <a:close/>
                </a:path>
                <a:path w="6602095" h="698500">
                  <a:moveTo>
                    <a:pt x="201929" y="44958"/>
                  </a:moveTo>
                  <a:lnTo>
                    <a:pt x="201929" y="26669"/>
                  </a:lnTo>
                  <a:lnTo>
                    <a:pt x="192785" y="35814"/>
                  </a:lnTo>
                  <a:lnTo>
                    <a:pt x="201929" y="44958"/>
                  </a:lnTo>
                  <a:close/>
                </a:path>
                <a:path w="6602095" h="698500">
                  <a:moveTo>
                    <a:pt x="355091" y="192785"/>
                  </a:moveTo>
                  <a:lnTo>
                    <a:pt x="355091" y="167639"/>
                  </a:lnTo>
                  <a:lnTo>
                    <a:pt x="345947" y="188975"/>
                  </a:lnTo>
                  <a:lnTo>
                    <a:pt x="324611" y="167639"/>
                  </a:lnTo>
                  <a:lnTo>
                    <a:pt x="261365" y="167639"/>
                  </a:lnTo>
                  <a:lnTo>
                    <a:pt x="261365" y="436625"/>
                  </a:lnTo>
                  <a:lnTo>
                    <a:pt x="274319" y="436625"/>
                  </a:lnTo>
                  <a:lnTo>
                    <a:pt x="274319" y="192785"/>
                  </a:lnTo>
                  <a:lnTo>
                    <a:pt x="286511" y="179831"/>
                  </a:lnTo>
                  <a:lnTo>
                    <a:pt x="286511" y="192785"/>
                  </a:lnTo>
                  <a:lnTo>
                    <a:pt x="355091" y="192785"/>
                  </a:lnTo>
                  <a:close/>
                </a:path>
                <a:path w="6602095" h="698500">
                  <a:moveTo>
                    <a:pt x="286511" y="192785"/>
                  </a:moveTo>
                  <a:lnTo>
                    <a:pt x="286511" y="179831"/>
                  </a:lnTo>
                  <a:lnTo>
                    <a:pt x="274319" y="192785"/>
                  </a:lnTo>
                  <a:lnTo>
                    <a:pt x="286511" y="192785"/>
                  </a:lnTo>
                  <a:close/>
                </a:path>
                <a:path w="6602095" h="698500">
                  <a:moveTo>
                    <a:pt x="286511" y="410717"/>
                  </a:moveTo>
                  <a:lnTo>
                    <a:pt x="286511" y="192785"/>
                  </a:lnTo>
                  <a:lnTo>
                    <a:pt x="274319" y="192785"/>
                  </a:lnTo>
                  <a:lnTo>
                    <a:pt x="274319" y="410717"/>
                  </a:lnTo>
                  <a:lnTo>
                    <a:pt x="286511" y="410717"/>
                  </a:lnTo>
                  <a:close/>
                </a:path>
                <a:path w="6602095" h="698500">
                  <a:moveTo>
                    <a:pt x="6421373" y="410717"/>
                  </a:moveTo>
                  <a:lnTo>
                    <a:pt x="274319" y="410717"/>
                  </a:lnTo>
                  <a:lnTo>
                    <a:pt x="286511" y="423671"/>
                  </a:lnTo>
                  <a:lnTo>
                    <a:pt x="286512" y="436625"/>
                  </a:lnTo>
                  <a:lnTo>
                    <a:pt x="6409181" y="436625"/>
                  </a:lnTo>
                  <a:lnTo>
                    <a:pt x="6409181" y="423671"/>
                  </a:lnTo>
                  <a:lnTo>
                    <a:pt x="6421373" y="410717"/>
                  </a:lnTo>
                  <a:close/>
                </a:path>
                <a:path w="6602095" h="698500">
                  <a:moveTo>
                    <a:pt x="286512" y="436625"/>
                  </a:moveTo>
                  <a:lnTo>
                    <a:pt x="286511" y="423671"/>
                  </a:lnTo>
                  <a:lnTo>
                    <a:pt x="274319" y="410717"/>
                  </a:lnTo>
                  <a:lnTo>
                    <a:pt x="274319" y="436625"/>
                  </a:lnTo>
                  <a:lnTo>
                    <a:pt x="286512" y="436625"/>
                  </a:lnTo>
                  <a:close/>
                </a:path>
                <a:path w="6602095" h="698500">
                  <a:moveTo>
                    <a:pt x="355091" y="167639"/>
                  </a:moveTo>
                  <a:lnTo>
                    <a:pt x="324611" y="167639"/>
                  </a:lnTo>
                  <a:lnTo>
                    <a:pt x="345947" y="188975"/>
                  </a:lnTo>
                  <a:lnTo>
                    <a:pt x="355091" y="167639"/>
                  </a:lnTo>
                  <a:close/>
                </a:path>
                <a:path w="6602095" h="698500">
                  <a:moveTo>
                    <a:pt x="6601967" y="504443"/>
                  </a:moveTo>
                  <a:lnTo>
                    <a:pt x="6409181" y="311657"/>
                  </a:lnTo>
                  <a:lnTo>
                    <a:pt x="6409181" y="410717"/>
                  </a:lnTo>
                  <a:lnTo>
                    <a:pt x="6412230" y="410717"/>
                  </a:lnTo>
                  <a:lnTo>
                    <a:pt x="6412230" y="351281"/>
                  </a:lnTo>
                  <a:lnTo>
                    <a:pt x="6434327" y="342137"/>
                  </a:lnTo>
                  <a:lnTo>
                    <a:pt x="6434327" y="373379"/>
                  </a:lnTo>
                  <a:lnTo>
                    <a:pt x="6565772" y="504824"/>
                  </a:lnTo>
                  <a:lnTo>
                    <a:pt x="6574535" y="496061"/>
                  </a:lnTo>
                  <a:lnTo>
                    <a:pt x="6574535" y="531984"/>
                  </a:lnTo>
                  <a:lnTo>
                    <a:pt x="6601967" y="504443"/>
                  </a:lnTo>
                  <a:close/>
                </a:path>
                <a:path w="6602095" h="698500">
                  <a:moveTo>
                    <a:pt x="6421373" y="436625"/>
                  </a:moveTo>
                  <a:lnTo>
                    <a:pt x="6421373" y="410717"/>
                  </a:lnTo>
                  <a:lnTo>
                    <a:pt x="6409181" y="423671"/>
                  </a:lnTo>
                  <a:lnTo>
                    <a:pt x="6409181" y="436625"/>
                  </a:lnTo>
                  <a:lnTo>
                    <a:pt x="6421373" y="436625"/>
                  </a:lnTo>
                  <a:close/>
                </a:path>
                <a:path w="6602095" h="698500">
                  <a:moveTo>
                    <a:pt x="6421373" y="598931"/>
                  </a:moveTo>
                  <a:lnTo>
                    <a:pt x="6409181" y="585977"/>
                  </a:lnTo>
                  <a:lnTo>
                    <a:pt x="6409181" y="598931"/>
                  </a:lnTo>
                  <a:lnTo>
                    <a:pt x="6421373" y="598931"/>
                  </a:lnTo>
                  <a:close/>
                </a:path>
                <a:path w="6602095" h="698500">
                  <a:moveTo>
                    <a:pt x="6421373" y="649223"/>
                  </a:moveTo>
                  <a:lnTo>
                    <a:pt x="6421373" y="598931"/>
                  </a:lnTo>
                  <a:lnTo>
                    <a:pt x="6409181" y="598931"/>
                  </a:lnTo>
                  <a:lnTo>
                    <a:pt x="6409181" y="697991"/>
                  </a:lnTo>
                  <a:lnTo>
                    <a:pt x="6412230" y="694931"/>
                  </a:lnTo>
                  <a:lnTo>
                    <a:pt x="6412230" y="658367"/>
                  </a:lnTo>
                  <a:lnTo>
                    <a:pt x="6421373" y="649223"/>
                  </a:lnTo>
                  <a:close/>
                </a:path>
                <a:path w="6602095" h="698500">
                  <a:moveTo>
                    <a:pt x="6434327" y="373379"/>
                  </a:moveTo>
                  <a:lnTo>
                    <a:pt x="6434327" y="342137"/>
                  </a:lnTo>
                  <a:lnTo>
                    <a:pt x="6412230" y="351281"/>
                  </a:lnTo>
                  <a:lnTo>
                    <a:pt x="6434327" y="373379"/>
                  </a:lnTo>
                  <a:close/>
                </a:path>
                <a:path w="6602095" h="698500">
                  <a:moveTo>
                    <a:pt x="6434327" y="436625"/>
                  </a:moveTo>
                  <a:lnTo>
                    <a:pt x="6434327" y="373379"/>
                  </a:lnTo>
                  <a:lnTo>
                    <a:pt x="6412230" y="351281"/>
                  </a:lnTo>
                  <a:lnTo>
                    <a:pt x="6412230" y="410717"/>
                  </a:lnTo>
                  <a:lnTo>
                    <a:pt x="6421373" y="410717"/>
                  </a:lnTo>
                  <a:lnTo>
                    <a:pt x="6421373" y="436625"/>
                  </a:lnTo>
                  <a:lnTo>
                    <a:pt x="6434327" y="436625"/>
                  </a:lnTo>
                  <a:close/>
                </a:path>
                <a:path w="6602095" h="698500">
                  <a:moveTo>
                    <a:pt x="6574535" y="531984"/>
                  </a:moveTo>
                  <a:lnTo>
                    <a:pt x="6574535" y="513587"/>
                  </a:lnTo>
                  <a:lnTo>
                    <a:pt x="6565772" y="504824"/>
                  </a:lnTo>
                  <a:lnTo>
                    <a:pt x="6412230" y="658367"/>
                  </a:lnTo>
                  <a:lnTo>
                    <a:pt x="6434327" y="666749"/>
                  </a:lnTo>
                  <a:lnTo>
                    <a:pt x="6434327" y="672746"/>
                  </a:lnTo>
                  <a:lnTo>
                    <a:pt x="6574535" y="531984"/>
                  </a:lnTo>
                  <a:close/>
                </a:path>
                <a:path w="6602095" h="698500">
                  <a:moveTo>
                    <a:pt x="6434327" y="672746"/>
                  </a:moveTo>
                  <a:lnTo>
                    <a:pt x="6434327" y="666749"/>
                  </a:lnTo>
                  <a:lnTo>
                    <a:pt x="6412230" y="658367"/>
                  </a:lnTo>
                  <a:lnTo>
                    <a:pt x="6412230" y="694931"/>
                  </a:lnTo>
                  <a:lnTo>
                    <a:pt x="6434327" y="672746"/>
                  </a:lnTo>
                  <a:close/>
                </a:path>
                <a:path w="6602095" h="698500">
                  <a:moveTo>
                    <a:pt x="6574535" y="513587"/>
                  </a:moveTo>
                  <a:lnTo>
                    <a:pt x="6574535" y="496061"/>
                  </a:lnTo>
                  <a:lnTo>
                    <a:pt x="6565772" y="504824"/>
                  </a:lnTo>
                  <a:lnTo>
                    <a:pt x="6574535" y="513587"/>
                  </a:lnTo>
                  <a:close/>
                </a:path>
              </a:pathLst>
            </a:custGeom>
            <a:solidFill>
              <a:srgbClr val="8C38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TextovéPole 44">
            <a:extLst>
              <a:ext uri="{FF2B5EF4-FFF2-40B4-BE49-F238E27FC236}">
                <a16:creationId xmlns:a16="http://schemas.microsoft.com/office/drawing/2014/main" xmlns="" id="{E60E7A17-A3C9-A702-12F3-CED15AD8776F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30251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" dirty="0"/>
              <a:t>Tepelný</a:t>
            </a:r>
            <a:r>
              <a:rPr spc="-165" dirty="0"/>
              <a:t> </a:t>
            </a:r>
            <a:r>
              <a:rPr spc="-10" dirty="0"/>
              <a:t>příkon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774839" y="1206246"/>
            <a:ext cx="9144000" cy="857250"/>
            <a:chOff x="774839" y="1206246"/>
            <a:chExt cx="9144000" cy="85725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32643" y="1573021"/>
            <a:ext cx="2995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Vliv</a:t>
            </a:r>
            <a:r>
              <a:rPr sz="18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polohy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svařování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na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1800" spc="48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74839" y="2039873"/>
            <a:ext cx="9144000" cy="2595880"/>
            <a:chOff x="774839" y="2039873"/>
            <a:chExt cx="9144000" cy="259588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67241" y="2049779"/>
              <a:ext cx="2808732" cy="1371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458097" y="2039873"/>
              <a:ext cx="2827020" cy="24130"/>
            </a:xfrm>
            <a:custGeom>
              <a:avLst/>
              <a:gdLst/>
              <a:ahLst/>
              <a:cxnLst/>
              <a:rect l="l" t="t" r="r" b="b"/>
              <a:pathLst>
                <a:path w="2827020" h="24130">
                  <a:moveTo>
                    <a:pt x="2827019" y="23621"/>
                  </a:moveTo>
                  <a:lnTo>
                    <a:pt x="2827019" y="0"/>
                  </a:lnTo>
                  <a:lnTo>
                    <a:pt x="0" y="0"/>
                  </a:lnTo>
                  <a:lnTo>
                    <a:pt x="0" y="23621"/>
                  </a:lnTo>
                  <a:lnTo>
                    <a:pt x="4572" y="23621"/>
                  </a:lnTo>
                  <a:lnTo>
                    <a:pt x="4572" y="9906"/>
                  </a:lnTo>
                  <a:lnTo>
                    <a:pt x="9143" y="4572"/>
                  </a:lnTo>
                  <a:lnTo>
                    <a:pt x="9143" y="9906"/>
                  </a:lnTo>
                  <a:lnTo>
                    <a:pt x="2817876" y="9905"/>
                  </a:lnTo>
                  <a:lnTo>
                    <a:pt x="2817876" y="4571"/>
                  </a:lnTo>
                  <a:lnTo>
                    <a:pt x="2822448" y="9905"/>
                  </a:lnTo>
                  <a:lnTo>
                    <a:pt x="2822448" y="23621"/>
                  </a:lnTo>
                  <a:lnTo>
                    <a:pt x="2827019" y="23621"/>
                  </a:lnTo>
                  <a:close/>
                </a:path>
                <a:path w="2827020" h="24130">
                  <a:moveTo>
                    <a:pt x="9143" y="9906"/>
                  </a:moveTo>
                  <a:lnTo>
                    <a:pt x="9143" y="4572"/>
                  </a:lnTo>
                  <a:lnTo>
                    <a:pt x="4572" y="9906"/>
                  </a:lnTo>
                  <a:lnTo>
                    <a:pt x="9143" y="9906"/>
                  </a:lnTo>
                  <a:close/>
                </a:path>
                <a:path w="2827020" h="24130">
                  <a:moveTo>
                    <a:pt x="9143" y="23621"/>
                  </a:moveTo>
                  <a:lnTo>
                    <a:pt x="9143" y="9906"/>
                  </a:lnTo>
                  <a:lnTo>
                    <a:pt x="4572" y="9906"/>
                  </a:lnTo>
                  <a:lnTo>
                    <a:pt x="4572" y="23621"/>
                  </a:lnTo>
                  <a:lnTo>
                    <a:pt x="9143" y="23621"/>
                  </a:lnTo>
                  <a:close/>
                </a:path>
                <a:path w="2827020" h="24130">
                  <a:moveTo>
                    <a:pt x="2822448" y="9905"/>
                  </a:moveTo>
                  <a:lnTo>
                    <a:pt x="2817876" y="4571"/>
                  </a:lnTo>
                  <a:lnTo>
                    <a:pt x="2817876" y="9905"/>
                  </a:lnTo>
                  <a:lnTo>
                    <a:pt x="2822448" y="9905"/>
                  </a:lnTo>
                  <a:close/>
                </a:path>
                <a:path w="2827020" h="24130">
                  <a:moveTo>
                    <a:pt x="2822448" y="23621"/>
                  </a:moveTo>
                  <a:lnTo>
                    <a:pt x="2822448" y="9905"/>
                  </a:lnTo>
                  <a:lnTo>
                    <a:pt x="2817876" y="9905"/>
                  </a:lnTo>
                  <a:lnTo>
                    <a:pt x="2817876" y="23621"/>
                  </a:lnTo>
                  <a:lnTo>
                    <a:pt x="2822448" y="236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4839" y="2062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7241" y="2063495"/>
              <a:ext cx="2808732" cy="85725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458097" y="2063508"/>
              <a:ext cx="2827020" cy="857250"/>
            </a:xfrm>
            <a:custGeom>
              <a:avLst/>
              <a:gdLst/>
              <a:ahLst/>
              <a:cxnLst/>
              <a:rect l="l" t="t" r="r" b="b"/>
              <a:pathLst>
                <a:path w="2827020" h="857250">
                  <a:moveTo>
                    <a:pt x="9144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9144" y="857250"/>
                  </a:lnTo>
                  <a:lnTo>
                    <a:pt x="9144" y="0"/>
                  </a:lnTo>
                  <a:close/>
                </a:path>
                <a:path w="2827020" h="857250">
                  <a:moveTo>
                    <a:pt x="2827007" y="0"/>
                  </a:moveTo>
                  <a:lnTo>
                    <a:pt x="2817876" y="0"/>
                  </a:lnTo>
                  <a:lnTo>
                    <a:pt x="2817876" y="857250"/>
                  </a:lnTo>
                  <a:lnTo>
                    <a:pt x="2827007" y="857250"/>
                  </a:lnTo>
                  <a:lnTo>
                    <a:pt x="28270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74839" y="2919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67241" y="2920745"/>
              <a:ext cx="2808732" cy="85725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458097" y="2920758"/>
              <a:ext cx="2827020" cy="857250"/>
            </a:xfrm>
            <a:custGeom>
              <a:avLst/>
              <a:gdLst/>
              <a:ahLst/>
              <a:cxnLst/>
              <a:rect l="l" t="t" r="r" b="b"/>
              <a:pathLst>
                <a:path w="2827020" h="857250">
                  <a:moveTo>
                    <a:pt x="9144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9144" y="857250"/>
                  </a:lnTo>
                  <a:lnTo>
                    <a:pt x="9144" y="0"/>
                  </a:lnTo>
                  <a:close/>
                </a:path>
                <a:path w="2827020" h="857250">
                  <a:moveTo>
                    <a:pt x="2827007" y="0"/>
                  </a:moveTo>
                  <a:lnTo>
                    <a:pt x="2817876" y="0"/>
                  </a:lnTo>
                  <a:lnTo>
                    <a:pt x="2817876" y="857250"/>
                  </a:lnTo>
                  <a:lnTo>
                    <a:pt x="2827007" y="857250"/>
                  </a:lnTo>
                  <a:lnTo>
                    <a:pt x="28270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74839" y="37772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104271" y="4092194"/>
            <a:ext cx="5457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Vliv</a:t>
            </a:r>
            <a:r>
              <a:rPr sz="18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pomocných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operací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drážkování,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broušení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na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1800" spc="4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74839" y="3777996"/>
            <a:ext cx="9144000" cy="2899029"/>
            <a:chOff x="774839" y="3777996"/>
            <a:chExt cx="9144000" cy="3429000"/>
          </a:xfrm>
        </p:grpSpPr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7241" y="3777996"/>
              <a:ext cx="2808732" cy="18135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458097" y="3778008"/>
              <a:ext cx="5636260" cy="856615"/>
            </a:xfrm>
            <a:custGeom>
              <a:avLst/>
              <a:gdLst/>
              <a:ahLst/>
              <a:cxnLst/>
              <a:rect l="l" t="t" r="r" b="b"/>
              <a:pathLst>
                <a:path w="5636259" h="856614">
                  <a:moveTo>
                    <a:pt x="2827007" y="0"/>
                  </a:moveTo>
                  <a:lnTo>
                    <a:pt x="2817876" y="0"/>
                  </a:lnTo>
                  <a:lnTo>
                    <a:pt x="2817876" y="181356"/>
                  </a:lnTo>
                  <a:lnTo>
                    <a:pt x="9144" y="181356"/>
                  </a:lnTo>
                  <a:lnTo>
                    <a:pt x="9144" y="0"/>
                  </a:lnTo>
                  <a:lnTo>
                    <a:pt x="0" y="0"/>
                  </a:lnTo>
                  <a:lnTo>
                    <a:pt x="0" y="190500"/>
                  </a:lnTo>
                  <a:lnTo>
                    <a:pt x="4572" y="190500"/>
                  </a:lnTo>
                  <a:lnTo>
                    <a:pt x="9144" y="190500"/>
                  </a:lnTo>
                  <a:lnTo>
                    <a:pt x="2817876" y="190500"/>
                  </a:lnTo>
                  <a:lnTo>
                    <a:pt x="2822448" y="190500"/>
                  </a:lnTo>
                  <a:lnTo>
                    <a:pt x="2827007" y="190500"/>
                  </a:lnTo>
                  <a:lnTo>
                    <a:pt x="2827007" y="0"/>
                  </a:lnTo>
                  <a:close/>
                </a:path>
                <a:path w="5636259" h="856614">
                  <a:moveTo>
                    <a:pt x="5635739" y="854202"/>
                  </a:moveTo>
                  <a:lnTo>
                    <a:pt x="2951226" y="854202"/>
                  </a:lnTo>
                  <a:lnTo>
                    <a:pt x="2951226" y="856488"/>
                  </a:lnTo>
                  <a:lnTo>
                    <a:pt x="5635739" y="856488"/>
                  </a:lnTo>
                  <a:lnTo>
                    <a:pt x="5635739" y="8542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74839" y="46344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18467" y="4642104"/>
              <a:ext cx="2665476" cy="85039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409323" y="4635246"/>
              <a:ext cx="2684780" cy="857250"/>
            </a:xfrm>
            <a:custGeom>
              <a:avLst/>
              <a:gdLst/>
              <a:ahLst/>
              <a:cxnLst/>
              <a:rect l="l" t="t" r="r" b="b"/>
              <a:pathLst>
                <a:path w="2684779" h="857250">
                  <a:moveTo>
                    <a:pt x="2684525" y="857250"/>
                  </a:moveTo>
                  <a:lnTo>
                    <a:pt x="2684525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4572" y="857250"/>
                  </a:lnTo>
                  <a:lnTo>
                    <a:pt x="4572" y="6858"/>
                  </a:lnTo>
                  <a:lnTo>
                    <a:pt x="9144" y="2286"/>
                  </a:lnTo>
                  <a:lnTo>
                    <a:pt x="9144" y="6858"/>
                  </a:lnTo>
                  <a:lnTo>
                    <a:pt x="2674619" y="6857"/>
                  </a:lnTo>
                  <a:lnTo>
                    <a:pt x="2674619" y="2286"/>
                  </a:lnTo>
                  <a:lnTo>
                    <a:pt x="2679191" y="6857"/>
                  </a:lnTo>
                  <a:lnTo>
                    <a:pt x="2679191" y="857250"/>
                  </a:lnTo>
                  <a:lnTo>
                    <a:pt x="2684525" y="857250"/>
                  </a:lnTo>
                  <a:close/>
                </a:path>
                <a:path w="2684779" h="857250">
                  <a:moveTo>
                    <a:pt x="9144" y="6858"/>
                  </a:moveTo>
                  <a:lnTo>
                    <a:pt x="9144" y="2286"/>
                  </a:lnTo>
                  <a:lnTo>
                    <a:pt x="4572" y="6858"/>
                  </a:lnTo>
                  <a:lnTo>
                    <a:pt x="9144" y="6858"/>
                  </a:lnTo>
                  <a:close/>
                </a:path>
                <a:path w="2684779" h="857250">
                  <a:moveTo>
                    <a:pt x="9144" y="857250"/>
                  </a:moveTo>
                  <a:lnTo>
                    <a:pt x="9144" y="6858"/>
                  </a:lnTo>
                  <a:lnTo>
                    <a:pt x="4572" y="6858"/>
                  </a:lnTo>
                  <a:lnTo>
                    <a:pt x="4572" y="857250"/>
                  </a:lnTo>
                  <a:lnTo>
                    <a:pt x="9144" y="857250"/>
                  </a:lnTo>
                  <a:close/>
                </a:path>
                <a:path w="2684779" h="857250">
                  <a:moveTo>
                    <a:pt x="2679191" y="6857"/>
                  </a:moveTo>
                  <a:lnTo>
                    <a:pt x="2674619" y="2286"/>
                  </a:lnTo>
                  <a:lnTo>
                    <a:pt x="2674619" y="6857"/>
                  </a:lnTo>
                  <a:lnTo>
                    <a:pt x="2679191" y="6857"/>
                  </a:lnTo>
                  <a:close/>
                </a:path>
                <a:path w="2684779" h="857250">
                  <a:moveTo>
                    <a:pt x="2679191" y="857250"/>
                  </a:moveTo>
                  <a:lnTo>
                    <a:pt x="2679191" y="6857"/>
                  </a:lnTo>
                  <a:lnTo>
                    <a:pt x="2674619" y="6857"/>
                  </a:lnTo>
                  <a:lnTo>
                    <a:pt x="2674619" y="857250"/>
                  </a:lnTo>
                  <a:lnTo>
                    <a:pt x="2679191" y="8572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4839" y="5491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18467" y="5492496"/>
              <a:ext cx="2665476" cy="85725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409323" y="5492508"/>
              <a:ext cx="2684780" cy="857250"/>
            </a:xfrm>
            <a:custGeom>
              <a:avLst/>
              <a:gdLst/>
              <a:ahLst/>
              <a:cxnLst/>
              <a:rect l="l" t="t" r="r" b="b"/>
              <a:pathLst>
                <a:path w="2684779" h="857250">
                  <a:moveTo>
                    <a:pt x="9144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9144" y="857250"/>
                  </a:lnTo>
                  <a:lnTo>
                    <a:pt x="9144" y="0"/>
                  </a:lnTo>
                  <a:close/>
                </a:path>
                <a:path w="2684779" h="857250">
                  <a:moveTo>
                    <a:pt x="2684513" y="0"/>
                  </a:moveTo>
                  <a:lnTo>
                    <a:pt x="2674620" y="0"/>
                  </a:lnTo>
                  <a:lnTo>
                    <a:pt x="2674620" y="857250"/>
                  </a:lnTo>
                  <a:lnTo>
                    <a:pt x="2684513" y="857250"/>
                  </a:lnTo>
                  <a:lnTo>
                    <a:pt x="268451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74839" y="63489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18467" y="6349746"/>
              <a:ext cx="2665476" cy="50368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409323" y="6349746"/>
              <a:ext cx="2684780" cy="513080"/>
            </a:xfrm>
            <a:custGeom>
              <a:avLst/>
              <a:gdLst/>
              <a:ahLst/>
              <a:cxnLst/>
              <a:rect l="l" t="t" r="r" b="b"/>
              <a:pathLst>
                <a:path w="2684779" h="513079">
                  <a:moveTo>
                    <a:pt x="9144" y="503682"/>
                  </a:moveTo>
                  <a:lnTo>
                    <a:pt x="9144" y="0"/>
                  </a:lnTo>
                  <a:lnTo>
                    <a:pt x="0" y="0"/>
                  </a:lnTo>
                  <a:lnTo>
                    <a:pt x="0" y="512826"/>
                  </a:lnTo>
                  <a:lnTo>
                    <a:pt x="4572" y="512826"/>
                  </a:lnTo>
                  <a:lnTo>
                    <a:pt x="4572" y="503682"/>
                  </a:lnTo>
                  <a:lnTo>
                    <a:pt x="9144" y="503682"/>
                  </a:lnTo>
                  <a:close/>
                </a:path>
                <a:path w="2684779" h="513079">
                  <a:moveTo>
                    <a:pt x="2679191" y="503682"/>
                  </a:moveTo>
                  <a:lnTo>
                    <a:pt x="4572" y="503682"/>
                  </a:lnTo>
                  <a:lnTo>
                    <a:pt x="9144" y="508254"/>
                  </a:lnTo>
                  <a:lnTo>
                    <a:pt x="9143" y="512826"/>
                  </a:lnTo>
                  <a:lnTo>
                    <a:pt x="2674619" y="512826"/>
                  </a:lnTo>
                  <a:lnTo>
                    <a:pt x="2674619" y="508254"/>
                  </a:lnTo>
                  <a:lnTo>
                    <a:pt x="2679191" y="503682"/>
                  </a:lnTo>
                  <a:close/>
                </a:path>
                <a:path w="2684779" h="513079">
                  <a:moveTo>
                    <a:pt x="9143" y="512826"/>
                  </a:moveTo>
                  <a:lnTo>
                    <a:pt x="9144" y="508254"/>
                  </a:lnTo>
                  <a:lnTo>
                    <a:pt x="4572" y="503682"/>
                  </a:lnTo>
                  <a:lnTo>
                    <a:pt x="4572" y="512826"/>
                  </a:lnTo>
                  <a:lnTo>
                    <a:pt x="9143" y="512826"/>
                  </a:lnTo>
                  <a:close/>
                </a:path>
                <a:path w="2684779" h="513079">
                  <a:moveTo>
                    <a:pt x="2684525" y="512826"/>
                  </a:moveTo>
                  <a:lnTo>
                    <a:pt x="2684525" y="0"/>
                  </a:lnTo>
                  <a:lnTo>
                    <a:pt x="2674619" y="0"/>
                  </a:lnTo>
                  <a:lnTo>
                    <a:pt x="2674619" y="503682"/>
                  </a:lnTo>
                  <a:lnTo>
                    <a:pt x="2679191" y="503682"/>
                  </a:lnTo>
                  <a:lnTo>
                    <a:pt x="2679191" y="512826"/>
                  </a:lnTo>
                  <a:lnTo>
                    <a:pt x="2684525" y="512826"/>
                  </a:lnTo>
                  <a:close/>
                </a:path>
                <a:path w="2684779" h="513079">
                  <a:moveTo>
                    <a:pt x="2679191" y="512826"/>
                  </a:moveTo>
                  <a:lnTo>
                    <a:pt x="2679191" y="503682"/>
                  </a:lnTo>
                  <a:lnTo>
                    <a:pt x="2674619" y="508254"/>
                  </a:lnTo>
                  <a:lnTo>
                    <a:pt x="2674619" y="512826"/>
                  </a:lnTo>
                  <a:lnTo>
                    <a:pt x="2679191" y="5128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TextovéPole 31">
            <a:extLst>
              <a:ext uri="{FF2B5EF4-FFF2-40B4-BE49-F238E27FC236}">
                <a16:creationId xmlns:a16="http://schemas.microsoft.com/office/drawing/2014/main" xmlns="" id="{7421DDF0-3A4D-4564-78E2-6389542C844D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65786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" dirty="0"/>
              <a:t>Tepelný</a:t>
            </a:r>
            <a:r>
              <a:rPr spc="-140" dirty="0"/>
              <a:t> </a:t>
            </a:r>
            <a:r>
              <a:rPr dirty="0"/>
              <a:t>příkon‐vliv</a:t>
            </a:r>
            <a:r>
              <a:rPr spc="-114" dirty="0"/>
              <a:t> </a:t>
            </a:r>
            <a:r>
              <a:rPr dirty="0"/>
              <a:t>na</a:t>
            </a:r>
            <a:r>
              <a:rPr spc="-114" dirty="0"/>
              <a:t> </a:t>
            </a:r>
            <a:r>
              <a:rPr spc="-10" dirty="0"/>
              <a:t>vlastnosti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003300" y="1435129"/>
            <a:ext cx="8991739" cy="5470779"/>
            <a:chOff x="774839" y="1206246"/>
            <a:chExt cx="9144000" cy="600075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4075" y="1475232"/>
              <a:ext cx="4174997" cy="58826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025025" y="1456182"/>
              <a:ext cx="4213225" cy="607695"/>
            </a:xfrm>
            <a:custGeom>
              <a:avLst/>
              <a:gdLst/>
              <a:ahLst/>
              <a:cxnLst/>
              <a:rect l="l" t="t" r="r" b="b"/>
              <a:pathLst>
                <a:path w="4213225" h="607694">
                  <a:moveTo>
                    <a:pt x="4213098" y="607313"/>
                  </a:moveTo>
                  <a:lnTo>
                    <a:pt x="4213098" y="0"/>
                  </a:lnTo>
                  <a:lnTo>
                    <a:pt x="0" y="0"/>
                  </a:lnTo>
                  <a:lnTo>
                    <a:pt x="0" y="607314"/>
                  </a:lnTo>
                  <a:lnTo>
                    <a:pt x="9143" y="607314"/>
                  </a:lnTo>
                  <a:lnTo>
                    <a:pt x="9143" y="19050"/>
                  </a:lnTo>
                  <a:lnTo>
                    <a:pt x="19050" y="9144"/>
                  </a:lnTo>
                  <a:lnTo>
                    <a:pt x="19050" y="19050"/>
                  </a:lnTo>
                  <a:lnTo>
                    <a:pt x="4194048" y="19050"/>
                  </a:lnTo>
                  <a:lnTo>
                    <a:pt x="4194048" y="9143"/>
                  </a:lnTo>
                  <a:lnTo>
                    <a:pt x="4203191" y="19050"/>
                  </a:lnTo>
                  <a:lnTo>
                    <a:pt x="4203191" y="607313"/>
                  </a:lnTo>
                  <a:lnTo>
                    <a:pt x="4213098" y="607313"/>
                  </a:lnTo>
                  <a:close/>
                </a:path>
                <a:path w="4213225" h="607694">
                  <a:moveTo>
                    <a:pt x="19050" y="19050"/>
                  </a:moveTo>
                  <a:lnTo>
                    <a:pt x="19050" y="9144"/>
                  </a:lnTo>
                  <a:lnTo>
                    <a:pt x="9143" y="19050"/>
                  </a:lnTo>
                  <a:lnTo>
                    <a:pt x="19050" y="19050"/>
                  </a:lnTo>
                  <a:close/>
                </a:path>
                <a:path w="4213225" h="607694">
                  <a:moveTo>
                    <a:pt x="19050" y="607314"/>
                  </a:moveTo>
                  <a:lnTo>
                    <a:pt x="19050" y="19050"/>
                  </a:lnTo>
                  <a:lnTo>
                    <a:pt x="9143" y="19050"/>
                  </a:lnTo>
                  <a:lnTo>
                    <a:pt x="9143" y="607314"/>
                  </a:lnTo>
                  <a:lnTo>
                    <a:pt x="19050" y="607314"/>
                  </a:lnTo>
                  <a:close/>
                </a:path>
                <a:path w="4213225" h="607694">
                  <a:moveTo>
                    <a:pt x="4203191" y="19050"/>
                  </a:moveTo>
                  <a:lnTo>
                    <a:pt x="4194048" y="9143"/>
                  </a:lnTo>
                  <a:lnTo>
                    <a:pt x="4194048" y="19050"/>
                  </a:lnTo>
                  <a:lnTo>
                    <a:pt x="4203191" y="19050"/>
                  </a:lnTo>
                  <a:close/>
                </a:path>
                <a:path w="4213225" h="607694">
                  <a:moveTo>
                    <a:pt x="4203191" y="607313"/>
                  </a:moveTo>
                  <a:lnTo>
                    <a:pt x="4203191" y="19050"/>
                  </a:lnTo>
                  <a:lnTo>
                    <a:pt x="4194048" y="19050"/>
                  </a:lnTo>
                  <a:lnTo>
                    <a:pt x="4194048" y="607313"/>
                  </a:lnTo>
                  <a:lnTo>
                    <a:pt x="4203191" y="607313"/>
                  </a:lnTo>
                  <a:close/>
                </a:path>
              </a:pathLst>
            </a:custGeom>
            <a:solidFill>
              <a:srgbClr val="B7DE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74839" y="2062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4075" y="2063496"/>
              <a:ext cx="4174997" cy="85725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025025" y="2063508"/>
              <a:ext cx="4213225" cy="857250"/>
            </a:xfrm>
            <a:custGeom>
              <a:avLst/>
              <a:gdLst/>
              <a:ahLst/>
              <a:cxnLst/>
              <a:rect l="l" t="t" r="r" b="b"/>
              <a:pathLst>
                <a:path w="4213225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213225" h="857250">
                  <a:moveTo>
                    <a:pt x="4213098" y="0"/>
                  </a:moveTo>
                  <a:lnTo>
                    <a:pt x="4194048" y="0"/>
                  </a:lnTo>
                  <a:lnTo>
                    <a:pt x="4194048" y="857250"/>
                  </a:lnTo>
                  <a:lnTo>
                    <a:pt x="4213098" y="857250"/>
                  </a:lnTo>
                  <a:lnTo>
                    <a:pt x="4213098" y="0"/>
                  </a:lnTo>
                  <a:close/>
                </a:path>
              </a:pathLst>
            </a:custGeom>
            <a:solidFill>
              <a:srgbClr val="B7DE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4839" y="29199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4075" y="2920746"/>
              <a:ext cx="4174997" cy="85725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025025" y="2920758"/>
              <a:ext cx="4213225" cy="857250"/>
            </a:xfrm>
            <a:custGeom>
              <a:avLst/>
              <a:gdLst/>
              <a:ahLst/>
              <a:cxnLst/>
              <a:rect l="l" t="t" r="r" b="b"/>
              <a:pathLst>
                <a:path w="4213225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213225" h="857250">
                  <a:moveTo>
                    <a:pt x="4213098" y="0"/>
                  </a:moveTo>
                  <a:lnTo>
                    <a:pt x="4194048" y="0"/>
                  </a:lnTo>
                  <a:lnTo>
                    <a:pt x="4194048" y="857250"/>
                  </a:lnTo>
                  <a:lnTo>
                    <a:pt x="4213098" y="857250"/>
                  </a:lnTo>
                  <a:lnTo>
                    <a:pt x="4213098" y="0"/>
                  </a:lnTo>
                  <a:close/>
                </a:path>
              </a:pathLst>
            </a:custGeom>
            <a:solidFill>
              <a:srgbClr val="B7DE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74839" y="37772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4075" y="3777996"/>
              <a:ext cx="4174997" cy="85725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025025" y="3778008"/>
              <a:ext cx="4213225" cy="857250"/>
            </a:xfrm>
            <a:custGeom>
              <a:avLst/>
              <a:gdLst/>
              <a:ahLst/>
              <a:cxnLst/>
              <a:rect l="l" t="t" r="r" b="b"/>
              <a:pathLst>
                <a:path w="4213225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213225" h="857250">
                  <a:moveTo>
                    <a:pt x="4213098" y="0"/>
                  </a:moveTo>
                  <a:lnTo>
                    <a:pt x="4194048" y="0"/>
                  </a:lnTo>
                  <a:lnTo>
                    <a:pt x="4194048" y="857250"/>
                  </a:lnTo>
                  <a:lnTo>
                    <a:pt x="4213098" y="857250"/>
                  </a:lnTo>
                  <a:lnTo>
                    <a:pt x="4213098" y="0"/>
                  </a:lnTo>
                  <a:close/>
                </a:path>
              </a:pathLst>
            </a:custGeom>
            <a:solidFill>
              <a:srgbClr val="B7DE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74839" y="46344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44075" y="4635246"/>
              <a:ext cx="4174997" cy="85725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025025" y="4635258"/>
              <a:ext cx="4213225" cy="857250"/>
            </a:xfrm>
            <a:custGeom>
              <a:avLst/>
              <a:gdLst/>
              <a:ahLst/>
              <a:cxnLst/>
              <a:rect l="l" t="t" r="r" b="b"/>
              <a:pathLst>
                <a:path w="4213225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213225" h="857250">
                  <a:moveTo>
                    <a:pt x="4213098" y="0"/>
                  </a:moveTo>
                  <a:lnTo>
                    <a:pt x="4194048" y="0"/>
                  </a:lnTo>
                  <a:lnTo>
                    <a:pt x="4194048" y="857250"/>
                  </a:lnTo>
                  <a:lnTo>
                    <a:pt x="4213098" y="857250"/>
                  </a:lnTo>
                  <a:lnTo>
                    <a:pt x="4213098" y="0"/>
                  </a:lnTo>
                  <a:close/>
                </a:path>
              </a:pathLst>
            </a:custGeom>
            <a:solidFill>
              <a:srgbClr val="B7DE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74839" y="5491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44075" y="5492496"/>
              <a:ext cx="4174997" cy="37033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3025025" y="5492496"/>
              <a:ext cx="4213225" cy="389890"/>
            </a:xfrm>
            <a:custGeom>
              <a:avLst/>
              <a:gdLst/>
              <a:ahLst/>
              <a:cxnLst/>
              <a:rect l="l" t="t" r="r" b="b"/>
              <a:pathLst>
                <a:path w="4213225" h="389889">
                  <a:moveTo>
                    <a:pt x="19050" y="370332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389382"/>
                  </a:lnTo>
                  <a:lnTo>
                    <a:pt x="9144" y="389382"/>
                  </a:lnTo>
                  <a:lnTo>
                    <a:pt x="9143" y="370332"/>
                  </a:lnTo>
                  <a:lnTo>
                    <a:pt x="19050" y="370332"/>
                  </a:lnTo>
                  <a:close/>
                </a:path>
                <a:path w="4213225" h="389889">
                  <a:moveTo>
                    <a:pt x="4203191" y="370331"/>
                  </a:moveTo>
                  <a:lnTo>
                    <a:pt x="9143" y="370332"/>
                  </a:lnTo>
                  <a:lnTo>
                    <a:pt x="19050" y="379476"/>
                  </a:lnTo>
                  <a:lnTo>
                    <a:pt x="19050" y="389382"/>
                  </a:lnTo>
                  <a:lnTo>
                    <a:pt x="4194048" y="389381"/>
                  </a:lnTo>
                  <a:lnTo>
                    <a:pt x="4194048" y="379475"/>
                  </a:lnTo>
                  <a:lnTo>
                    <a:pt x="4203191" y="370331"/>
                  </a:lnTo>
                  <a:close/>
                </a:path>
                <a:path w="4213225" h="389889">
                  <a:moveTo>
                    <a:pt x="19050" y="389382"/>
                  </a:moveTo>
                  <a:lnTo>
                    <a:pt x="19050" y="379476"/>
                  </a:lnTo>
                  <a:lnTo>
                    <a:pt x="9143" y="370332"/>
                  </a:lnTo>
                  <a:lnTo>
                    <a:pt x="9144" y="389382"/>
                  </a:lnTo>
                  <a:lnTo>
                    <a:pt x="19050" y="389382"/>
                  </a:lnTo>
                  <a:close/>
                </a:path>
                <a:path w="4213225" h="389889">
                  <a:moveTo>
                    <a:pt x="4213098" y="389381"/>
                  </a:moveTo>
                  <a:lnTo>
                    <a:pt x="4213098" y="0"/>
                  </a:lnTo>
                  <a:lnTo>
                    <a:pt x="4194048" y="0"/>
                  </a:lnTo>
                  <a:lnTo>
                    <a:pt x="4194048" y="370331"/>
                  </a:lnTo>
                  <a:lnTo>
                    <a:pt x="4203191" y="370331"/>
                  </a:lnTo>
                  <a:lnTo>
                    <a:pt x="4203191" y="389381"/>
                  </a:lnTo>
                  <a:lnTo>
                    <a:pt x="4213098" y="389381"/>
                  </a:lnTo>
                  <a:close/>
                </a:path>
                <a:path w="4213225" h="389889">
                  <a:moveTo>
                    <a:pt x="4203191" y="389381"/>
                  </a:moveTo>
                  <a:lnTo>
                    <a:pt x="4203191" y="370331"/>
                  </a:lnTo>
                  <a:lnTo>
                    <a:pt x="4194048" y="379475"/>
                  </a:lnTo>
                  <a:lnTo>
                    <a:pt x="4194048" y="389381"/>
                  </a:lnTo>
                  <a:lnTo>
                    <a:pt x="4203191" y="389381"/>
                  </a:lnTo>
                  <a:close/>
                </a:path>
              </a:pathLst>
            </a:custGeom>
            <a:solidFill>
              <a:srgbClr val="B7DE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74839" y="63489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152015" y="6036817"/>
            <a:ext cx="810196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algn="just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Vliv</a:t>
            </a:r>
            <a:r>
              <a:rPr sz="1800" i="1" spc="140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tepelného</a:t>
            </a:r>
            <a:r>
              <a:rPr sz="1800" i="1" spc="140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příkonu</a:t>
            </a:r>
            <a:r>
              <a:rPr sz="1800" i="1" spc="135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na</a:t>
            </a:r>
            <a:r>
              <a:rPr sz="1800" i="1" spc="140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mez</a:t>
            </a:r>
            <a:r>
              <a:rPr sz="1800" i="1" spc="140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kluzu</a:t>
            </a:r>
            <a:r>
              <a:rPr sz="1800" i="1" spc="140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Rp</a:t>
            </a:r>
            <a:r>
              <a:rPr sz="1800" i="1" baseline="-20833" dirty="0">
                <a:solidFill>
                  <a:srgbClr val="DCE6F2"/>
                </a:solidFill>
                <a:latin typeface="Arial"/>
                <a:cs typeface="Arial"/>
              </a:rPr>
              <a:t>0,2</a:t>
            </a:r>
            <a:r>
              <a:rPr sz="1800" i="1" spc="450" baseline="-20833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a</a:t>
            </a:r>
            <a:r>
              <a:rPr sz="1800" i="1" spc="140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mez</a:t>
            </a:r>
            <a:r>
              <a:rPr sz="1800" i="1" spc="145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pevnosti</a:t>
            </a:r>
            <a:r>
              <a:rPr sz="1800" i="1" spc="140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v</a:t>
            </a:r>
            <a:r>
              <a:rPr sz="1800" i="1" spc="145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tahu</a:t>
            </a:r>
            <a:r>
              <a:rPr sz="1800" i="1" spc="140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Rm</a:t>
            </a:r>
            <a:r>
              <a:rPr sz="1800" i="1" spc="140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u</a:t>
            </a:r>
            <a:r>
              <a:rPr sz="1800" i="1" spc="140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DCE6F2"/>
                </a:solidFill>
                <a:latin typeface="Arial"/>
                <a:cs typeface="Arial"/>
              </a:rPr>
              <a:t>svaru </a:t>
            </a: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technologií</a:t>
            </a:r>
            <a:r>
              <a:rPr sz="1800" i="1" spc="195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MAG</a:t>
            </a:r>
            <a:r>
              <a:rPr sz="1800" i="1" spc="190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(135),</a:t>
            </a:r>
            <a:r>
              <a:rPr sz="1800" i="1" spc="200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přídavný</a:t>
            </a:r>
            <a:r>
              <a:rPr sz="1800" i="1" spc="195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materiál</a:t>
            </a:r>
            <a:r>
              <a:rPr sz="1800" i="1" spc="195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OK</a:t>
            </a:r>
            <a:r>
              <a:rPr sz="1800" i="1" spc="195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Autrod</a:t>
            </a:r>
            <a:r>
              <a:rPr sz="1800" i="1" spc="200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12.58,</a:t>
            </a:r>
            <a:r>
              <a:rPr sz="1800" i="1" spc="195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základní</a:t>
            </a:r>
            <a:r>
              <a:rPr sz="1800" i="1" spc="200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DCE6F2"/>
                </a:solidFill>
                <a:latin typeface="Arial"/>
                <a:cs typeface="Arial"/>
              </a:rPr>
              <a:t>materiál </a:t>
            </a: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uhlíková</a:t>
            </a:r>
            <a:r>
              <a:rPr sz="1800" i="1" spc="470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DCE6F2"/>
                </a:solidFill>
                <a:latin typeface="Arial"/>
                <a:cs typeface="Arial"/>
              </a:rPr>
              <a:t>konstrukční</a:t>
            </a:r>
            <a:r>
              <a:rPr sz="1800" i="1" spc="-5" dirty="0">
                <a:solidFill>
                  <a:srgbClr val="DCE6F2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DCE6F2"/>
                </a:solidFill>
                <a:latin typeface="Arial"/>
                <a:cs typeface="Arial"/>
              </a:rPr>
              <a:t>ocel.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xmlns="" id="{2175B68D-A7D9-EC64-03A0-564F71409886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51054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9285" algn="l"/>
              </a:tabLst>
            </a:pPr>
            <a:r>
              <a:rPr spc="-10" dirty="0"/>
              <a:t>Teplotní</a:t>
            </a:r>
            <a:r>
              <a:rPr dirty="0"/>
              <a:t>	režim</a:t>
            </a:r>
            <a:r>
              <a:rPr spc="-130" dirty="0"/>
              <a:t> </a:t>
            </a:r>
            <a:r>
              <a:rPr spc="-30" dirty="0"/>
              <a:t>svařování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231899" y="1206246"/>
            <a:ext cx="8686939" cy="5165979"/>
            <a:chOff x="774839" y="1206246"/>
            <a:chExt cx="9144000" cy="600075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74839" y="2062746"/>
              <a:ext cx="9144000" cy="1715770"/>
            </a:xfrm>
            <a:custGeom>
              <a:avLst/>
              <a:gdLst/>
              <a:ahLst/>
              <a:cxnLst/>
              <a:rect l="l" t="t" r="r" b="b"/>
              <a:pathLst>
                <a:path w="9144000" h="1715770">
                  <a:moveTo>
                    <a:pt x="914400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0" y="858012"/>
                  </a:lnTo>
                  <a:lnTo>
                    <a:pt x="0" y="1715262"/>
                  </a:lnTo>
                  <a:lnTo>
                    <a:pt x="9144000" y="1715262"/>
                  </a:lnTo>
                  <a:lnTo>
                    <a:pt x="9144000" y="858012"/>
                  </a:lnTo>
                  <a:lnTo>
                    <a:pt x="9144000" y="8572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59103" y="2929128"/>
              <a:ext cx="5247894" cy="5440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23946" y="2933700"/>
              <a:ext cx="2235941" cy="66598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86951" y="3226308"/>
              <a:ext cx="202692" cy="8991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74839" y="37772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6302" y="3860291"/>
              <a:ext cx="2842227" cy="65379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74839" y="4634496"/>
              <a:ext cx="9144000" cy="2573020"/>
            </a:xfrm>
            <a:custGeom>
              <a:avLst/>
              <a:gdLst/>
              <a:ahLst/>
              <a:cxnLst/>
              <a:rect l="l" t="t" r="r" b="b"/>
              <a:pathLst>
                <a:path w="9144000" h="2573020">
                  <a:moveTo>
                    <a:pt x="914400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0" y="858012"/>
                  </a:lnTo>
                  <a:lnTo>
                    <a:pt x="0" y="1714500"/>
                  </a:lnTo>
                  <a:lnTo>
                    <a:pt x="0" y="1715262"/>
                  </a:lnTo>
                  <a:lnTo>
                    <a:pt x="0" y="2572512"/>
                  </a:lnTo>
                  <a:lnTo>
                    <a:pt x="9144000" y="2572512"/>
                  </a:lnTo>
                  <a:lnTo>
                    <a:pt x="9144000" y="1715262"/>
                  </a:lnTo>
                  <a:lnTo>
                    <a:pt x="9144000" y="1714500"/>
                  </a:lnTo>
                  <a:lnTo>
                    <a:pt x="9144000" y="858012"/>
                  </a:lnTo>
                  <a:lnTo>
                    <a:pt x="9144000" y="8572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1920239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Interpass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774839" y="1206246"/>
            <a:ext cx="9144000" cy="4286250"/>
            <a:chOff x="774839" y="1206246"/>
            <a:chExt cx="9144000" cy="428625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74839" y="2062746"/>
              <a:ext cx="9144000" cy="1715770"/>
            </a:xfrm>
            <a:custGeom>
              <a:avLst/>
              <a:gdLst/>
              <a:ahLst/>
              <a:cxnLst/>
              <a:rect l="l" t="t" r="r" b="b"/>
              <a:pathLst>
                <a:path w="9144000" h="1715770">
                  <a:moveTo>
                    <a:pt x="914400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0" y="858012"/>
                  </a:lnTo>
                  <a:lnTo>
                    <a:pt x="0" y="1715262"/>
                  </a:lnTo>
                  <a:lnTo>
                    <a:pt x="9144000" y="1715262"/>
                  </a:lnTo>
                  <a:lnTo>
                    <a:pt x="9144000" y="858012"/>
                  </a:lnTo>
                  <a:lnTo>
                    <a:pt x="9144000" y="8572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6299" y="3130296"/>
              <a:ext cx="4255770" cy="6476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007249" y="3111246"/>
              <a:ext cx="4293870" cy="666750"/>
            </a:xfrm>
            <a:custGeom>
              <a:avLst/>
              <a:gdLst/>
              <a:ahLst/>
              <a:cxnLst/>
              <a:rect l="l" t="t" r="r" b="b"/>
              <a:pathLst>
                <a:path w="4293870" h="666750">
                  <a:moveTo>
                    <a:pt x="4293870" y="666750"/>
                  </a:moveTo>
                  <a:lnTo>
                    <a:pt x="4293870" y="0"/>
                  </a:lnTo>
                  <a:lnTo>
                    <a:pt x="0" y="0"/>
                  </a:lnTo>
                  <a:lnTo>
                    <a:pt x="0" y="666750"/>
                  </a:lnTo>
                  <a:lnTo>
                    <a:pt x="9143" y="666750"/>
                  </a:lnTo>
                  <a:lnTo>
                    <a:pt x="9143" y="19049"/>
                  </a:lnTo>
                  <a:lnTo>
                    <a:pt x="19049" y="9906"/>
                  </a:lnTo>
                  <a:lnTo>
                    <a:pt x="19049" y="19049"/>
                  </a:lnTo>
                  <a:lnTo>
                    <a:pt x="4274820" y="19049"/>
                  </a:lnTo>
                  <a:lnTo>
                    <a:pt x="4274820" y="9905"/>
                  </a:lnTo>
                  <a:lnTo>
                    <a:pt x="4284725" y="19049"/>
                  </a:lnTo>
                  <a:lnTo>
                    <a:pt x="4284725" y="666750"/>
                  </a:lnTo>
                  <a:lnTo>
                    <a:pt x="4293870" y="666750"/>
                  </a:lnTo>
                  <a:close/>
                </a:path>
                <a:path w="4293870" h="666750">
                  <a:moveTo>
                    <a:pt x="19049" y="19049"/>
                  </a:moveTo>
                  <a:lnTo>
                    <a:pt x="19049" y="9906"/>
                  </a:lnTo>
                  <a:lnTo>
                    <a:pt x="9143" y="19049"/>
                  </a:lnTo>
                  <a:lnTo>
                    <a:pt x="19049" y="19049"/>
                  </a:lnTo>
                  <a:close/>
                </a:path>
                <a:path w="4293870" h="666750">
                  <a:moveTo>
                    <a:pt x="19049" y="666750"/>
                  </a:moveTo>
                  <a:lnTo>
                    <a:pt x="19049" y="19049"/>
                  </a:lnTo>
                  <a:lnTo>
                    <a:pt x="9143" y="19049"/>
                  </a:lnTo>
                  <a:lnTo>
                    <a:pt x="9143" y="666750"/>
                  </a:lnTo>
                  <a:lnTo>
                    <a:pt x="19049" y="666750"/>
                  </a:lnTo>
                  <a:close/>
                </a:path>
                <a:path w="4293870" h="666750">
                  <a:moveTo>
                    <a:pt x="4284725" y="19049"/>
                  </a:moveTo>
                  <a:lnTo>
                    <a:pt x="4274820" y="9905"/>
                  </a:lnTo>
                  <a:lnTo>
                    <a:pt x="4274820" y="19049"/>
                  </a:lnTo>
                  <a:lnTo>
                    <a:pt x="4284725" y="19049"/>
                  </a:lnTo>
                  <a:close/>
                </a:path>
                <a:path w="4293870" h="666750">
                  <a:moveTo>
                    <a:pt x="4284725" y="666750"/>
                  </a:moveTo>
                  <a:lnTo>
                    <a:pt x="4284725" y="19049"/>
                  </a:lnTo>
                  <a:lnTo>
                    <a:pt x="4274820" y="19049"/>
                  </a:lnTo>
                  <a:lnTo>
                    <a:pt x="4274820" y="666750"/>
                  </a:lnTo>
                  <a:lnTo>
                    <a:pt x="4284725" y="66675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4839" y="37772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6299" y="3777996"/>
              <a:ext cx="4255770" cy="85725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07249" y="3778008"/>
              <a:ext cx="4293870" cy="857250"/>
            </a:xfrm>
            <a:custGeom>
              <a:avLst/>
              <a:gdLst/>
              <a:ahLst/>
              <a:cxnLst/>
              <a:rect l="l" t="t" r="r" b="b"/>
              <a:pathLst>
                <a:path w="429387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293870" h="857250">
                  <a:moveTo>
                    <a:pt x="4293870" y="0"/>
                  </a:moveTo>
                  <a:lnTo>
                    <a:pt x="4274820" y="0"/>
                  </a:lnTo>
                  <a:lnTo>
                    <a:pt x="4274820" y="857250"/>
                  </a:lnTo>
                  <a:lnTo>
                    <a:pt x="4293870" y="857250"/>
                  </a:lnTo>
                  <a:lnTo>
                    <a:pt x="429387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74839" y="46344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6299" y="4635246"/>
              <a:ext cx="4255770" cy="8572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07249" y="4635258"/>
              <a:ext cx="4293870" cy="857250"/>
            </a:xfrm>
            <a:custGeom>
              <a:avLst/>
              <a:gdLst/>
              <a:ahLst/>
              <a:cxnLst/>
              <a:rect l="l" t="t" r="r" b="b"/>
              <a:pathLst>
                <a:path w="429387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293870" h="857250">
                  <a:moveTo>
                    <a:pt x="4293870" y="0"/>
                  </a:moveTo>
                  <a:lnTo>
                    <a:pt x="4274820" y="0"/>
                  </a:lnTo>
                  <a:lnTo>
                    <a:pt x="4274820" y="857250"/>
                  </a:lnTo>
                  <a:lnTo>
                    <a:pt x="4293870" y="857250"/>
                  </a:lnTo>
                  <a:lnTo>
                    <a:pt x="429387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104263" y="1428241"/>
            <a:ext cx="8735060" cy="40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r">
              <a:lnSpc>
                <a:spcPct val="100000"/>
              </a:lnSpc>
              <a:spcBef>
                <a:spcPts val="100"/>
              </a:spcBef>
              <a:tabLst>
                <a:tab pos="1101090" algn="l"/>
                <a:tab pos="1936114" algn="l"/>
                <a:tab pos="2593340" algn="l"/>
                <a:tab pos="3174365" algn="l"/>
                <a:tab pos="5037455" algn="l"/>
                <a:tab pos="5871210" algn="l"/>
                <a:tab pos="6198870" algn="l"/>
                <a:tab pos="7033895" algn="l"/>
                <a:tab pos="8236584" algn="l"/>
              </a:tabLst>
            </a:pP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Interpass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teplota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nebo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také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mezihousenková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teplota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je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teplota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svarového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kovu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bezprostředně</a:t>
            </a:r>
            <a:r>
              <a:rPr sz="1800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před</a:t>
            </a:r>
            <a:r>
              <a:rPr sz="18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započetím</a:t>
            </a:r>
            <a:r>
              <a:rPr sz="18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svařování</a:t>
            </a:r>
            <a:r>
              <a:rPr sz="18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následující</a:t>
            </a:r>
            <a:r>
              <a:rPr sz="18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vrstvy</a:t>
            </a:r>
            <a:r>
              <a:rPr sz="18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8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vícevrstvého</a:t>
            </a:r>
            <a:r>
              <a:rPr sz="18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svařování.</a:t>
            </a:r>
            <a:endParaRPr sz="1800" dirty="0">
              <a:latin typeface="Arial"/>
              <a:cs typeface="Arial"/>
            </a:endParaRPr>
          </a:p>
          <a:p>
            <a:pPr marL="12700" marR="5080" indent="914400" algn="just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Při</a:t>
            </a:r>
            <a:r>
              <a:rPr sz="1800" spc="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svařování</a:t>
            </a:r>
            <a:r>
              <a:rPr sz="1800" spc="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uhlíkových</a:t>
            </a:r>
            <a:r>
              <a:rPr sz="1800" spc="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feritických</a:t>
            </a:r>
            <a:r>
              <a:rPr sz="1800" spc="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ocelí</a:t>
            </a:r>
            <a:r>
              <a:rPr sz="1800" spc="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je</a:t>
            </a:r>
            <a:r>
              <a:rPr sz="1800" spc="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běžně</a:t>
            </a:r>
            <a:r>
              <a:rPr sz="1800" spc="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předepisována</a:t>
            </a:r>
            <a:r>
              <a:rPr sz="1800" spc="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interpass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teplota</a:t>
            </a:r>
            <a:r>
              <a:rPr sz="1800" spc="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stejná</a:t>
            </a:r>
            <a:r>
              <a:rPr sz="1800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jako</a:t>
            </a:r>
            <a:r>
              <a:rPr sz="1800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teplota</a:t>
            </a:r>
            <a:r>
              <a:rPr sz="1800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předehřevu.</a:t>
            </a:r>
            <a:r>
              <a:rPr sz="1800" spc="1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Překročení</a:t>
            </a:r>
            <a:r>
              <a:rPr sz="1800" spc="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interpass</a:t>
            </a:r>
            <a:r>
              <a:rPr sz="1800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teploty</a:t>
            </a:r>
            <a:r>
              <a:rPr sz="1800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může</a:t>
            </a:r>
            <a:r>
              <a:rPr sz="18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nepříznivě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ovlivnit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mechanické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vlastnosti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900" dirty="0">
              <a:latin typeface="Arial"/>
              <a:cs typeface="Arial"/>
            </a:endParaRPr>
          </a:p>
          <a:p>
            <a:pPr marL="4405630" marR="186055" indent="1040765" algn="just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spc="4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vysokou</a:t>
            </a:r>
            <a:r>
              <a:rPr sz="1800" spc="4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teplotou</a:t>
            </a:r>
            <a:r>
              <a:rPr sz="1800" spc="4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interpass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hrozí</a:t>
            </a:r>
            <a:r>
              <a:rPr sz="1800" spc="40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800" spc="40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uhlíkových</a:t>
            </a:r>
            <a:r>
              <a:rPr sz="1800" spc="40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feritických</a:t>
            </a:r>
            <a:r>
              <a:rPr sz="1800" spc="40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ocelí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pokles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meze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kluzu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meze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pevnosti.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 dirty="0">
              <a:latin typeface="Arial"/>
              <a:cs typeface="Arial"/>
            </a:endParaRPr>
          </a:p>
          <a:p>
            <a:pPr marL="4405630" marR="185420" algn="just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(pozn.</a:t>
            </a:r>
            <a:r>
              <a:rPr sz="1800" spc="30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800" i="1" dirty="0">
                <a:solidFill>
                  <a:srgbClr val="FFFFFF"/>
                </a:solidFill>
                <a:latin typeface="Arial"/>
                <a:cs typeface="Arial"/>
              </a:rPr>
              <a:t>Předepisování</a:t>
            </a:r>
            <a:r>
              <a:rPr sz="1800" i="1" spc="31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800" i="1" dirty="0">
                <a:solidFill>
                  <a:srgbClr val="FFFFFF"/>
                </a:solidFill>
                <a:latin typeface="Arial"/>
                <a:cs typeface="Arial"/>
              </a:rPr>
              <a:t>max.</a:t>
            </a:r>
            <a:r>
              <a:rPr sz="1800" i="1" spc="30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800" i="1" spc="-10" dirty="0">
                <a:solidFill>
                  <a:srgbClr val="FFFFFF"/>
                </a:solidFill>
                <a:latin typeface="Arial"/>
                <a:cs typeface="Arial"/>
              </a:rPr>
              <a:t>interpass </a:t>
            </a:r>
            <a:r>
              <a:rPr sz="1800" i="1" dirty="0">
                <a:solidFill>
                  <a:srgbClr val="FFFFFF"/>
                </a:solidFill>
                <a:latin typeface="Arial"/>
                <a:cs typeface="Arial"/>
              </a:rPr>
              <a:t>teploty</a:t>
            </a:r>
            <a:r>
              <a:rPr sz="1800" i="1" spc="17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800" i="1" dirty="0">
                <a:solidFill>
                  <a:srgbClr val="FFFFFF"/>
                </a:solidFill>
                <a:latin typeface="Arial"/>
                <a:cs typeface="Arial"/>
              </a:rPr>
              <a:t>je</a:t>
            </a:r>
            <a:r>
              <a:rPr sz="1800" i="1" spc="18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800" i="1" dirty="0">
                <a:solidFill>
                  <a:srgbClr val="FFFFFF"/>
                </a:solidFill>
                <a:latin typeface="Arial"/>
                <a:cs typeface="Arial"/>
              </a:rPr>
              <a:t>charakteristické</a:t>
            </a:r>
            <a:r>
              <a:rPr sz="1800" i="1" spc="18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800" i="1" dirty="0">
                <a:solidFill>
                  <a:srgbClr val="FFFFFF"/>
                </a:solidFill>
                <a:latin typeface="Arial"/>
                <a:cs typeface="Arial"/>
              </a:rPr>
              <a:t>zejména</a:t>
            </a:r>
            <a:r>
              <a:rPr sz="1800" i="1" spc="18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800" i="1" spc="-50" dirty="0">
                <a:solidFill>
                  <a:srgbClr val="FFFFFF"/>
                </a:solidFill>
                <a:latin typeface="Arial"/>
                <a:cs typeface="Arial"/>
              </a:rPr>
              <a:t>u </a:t>
            </a:r>
            <a:r>
              <a:rPr sz="1800" i="1" dirty="0">
                <a:solidFill>
                  <a:srgbClr val="FFFFFF"/>
                </a:solidFill>
                <a:latin typeface="Arial"/>
                <a:cs typeface="Arial"/>
              </a:rPr>
              <a:t>austenitických</a:t>
            </a:r>
            <a:r>
              <a:rPr sz="1800" i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FFFFFF"/>
                </a:solidFill>
                <a:latin typeface="Arial"/>
                <a:cs typeface="Arial"/>
              </a:rPr>
              <a:t>ocelí</a:t>
            </a:r>
            <a:r>
              <a:rPr sz="1800" i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r>
              <a:rPr sz="1800" i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FFFFFF"/>
                </a:solidFill>
                <a:latin typeface="Arial"/>
                <a:cs typeface="Arial"/>
              </a:rPr>
              <a:t>důvodu</a:t>
            </a:r>
            <a:r>
              <a:rPr sz="1800" i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FFFFFF"/>
                </a:solidFill>
                <a:latin typeface="Arial"/>
                <a:cs typeface="Arial"/>
              </a:rPr>
              <a:t>zachování </a:t>
            </a:r>
            <a:r>
              <a:rPr sz="1800" i="1" dirty="0">
                <a:solidFill>
                  <a:srgbClr val="FFFFFF"/>
                </a:solidFill>
                <a:latin typeface="Arial"/>
                <a:cs typeface="Arial"/>
              </a:rPr>
              <a:t>antikorozních</a:t>
            </a:r>
            <a:r>
              <a:rPr sz="1800" i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i="1" spc="-10" dirty="0">
                <a:solidFill>
                  <a:srgbClr val="FFFFFF"/>
                </a:solidFill>
                <a:latin typeface="Arial"/>
                <a:cs typeface="Arial"/>
              </a:rPr>
              <a:t>vlastností).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74700" y="5323216"/>
            <a:ext cx="9144000" cy="1715770"/>
            <a:chOff x="774839" y="5491734"/>
            <a:chExt cx="9144000" cy="1715770"/>
          </a:xfrm>
        </p:grpSpPr>
        <p:sp>
          <p:nvSpPr>
            <p:cNvPr id="19" name="object 19"/>
            <p:cNvSpPr/>
            <p:nvPr/>
          </p:nvSpPr>
          <p:spPr>
            <a:xfrm>
              <a:off x="774839" y="5491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6299" y="5492496"/>
              <a:ext cx="4255770" cy="85725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007249" y="5492508"/>
              <a:ext cx="4293870" cy="857250"/>
            </a:xfrm>
            <a:custGeom>
              <a:avLst/>
              <a:gdLst/>
              <a:ahLst/>
              <a:cxnLst/>
              <a:rect l="l" t="t" r="r" b="b"/>
              <a:pathLst>
                <a:path w="429387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293870" h="857250">
                  <a:moveTo>
                    <a:pt x="4293870" y="0"/>
                  </a:moveTo>
                  <a:lnTo>
                    <a:pt x="4274820" y="0"/>
                  </a:lnTo>
                  <a:lnTo>
                    <a:pt x="4274820" y="857250"/>
                  </a:lnTo>
                  <a:lnTo>
                    <a:pt x="4293870" y="857250"/>
                  </a:lnTo>
                  <a:lnTo>
                    <a:pt x="429387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74839" y="63489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6299" y="6349746"/>
              <a:ext cx="4255770" cy="38100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007249" y="6349746"/>
              <a:ext cx="4293870" cy="400050"/>
            </a:xfrm>
            <a:custGeom>
              <a:avLst/>
              <a:gdLst/>
              <a:ahLst/>
              <a:cxnLst/>
              <a:rect l="l" t="t" r="r" b="b"/>
              <a:pathLst>
                <a:path w="4293870" h="400050">
                  <a:moveTo>
                    <a:pt x="19050" y="381000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400050"/>
                  </a:lnTo>
                  <a:lnTo>
                    <a:pt x="9143" y="400050"/>
                  </a:lnTo>
                  <a:lnTo>
                    <a:pt x="9143" y="381000"/>
                  </a:lnTo>
                  <a:lnTo>
                    <a:pt x="19050" y="381000"/>
                  </a:lnTo>
                  <a:close/>
                </a:path>
                <a:path w="4293870" h="400050">
                  <a:moveTo>
                    <a:pt x="4284726" y="381000"/>
                  </a:moveTo>
                  <a:lnTo>
                    <a:pt x="9143" y="381000"/>
                  </a:lnTo>
                  <a:lnTo>
                    <a:pt x="19050" y="390905"/>
                  </a:lnTo>
                  <a:lnTo>
                    <a:pt x="19049" y="400050"/>
                  </a:lnTo>
                  <a:lnTo>
                    <a:pt x="4274820" y="400050"/>
                  </a:lnTo>
                  <a:lnTo>
                    <a:pt x="4274820" y="390905"/>
                  </a:lnTo>
                  <a:lnTo>
                    <a:pt x="4284726" y="381000"/>
                  </a:lnTo>
                  <a:close/>
                </a:path>
                <a:path w="4293870" h="400050">
                  <a:moveTo>
                    <a:pt x="19049" y="400050"/>
                  </a:moveTo>
                  <a:lnTo>
                    <a:pt x="19050" y="390905"/>
                  </a:lnTo>
                  <a:lnTo>
                    <a:pt x="9143" y="381000"/>
                  </a:lnTo>
                  <a:lnTo>
                    <a:pt x="9143" y="400050"/>
                  </a:lnTo>
                  <a:lnTo>
                    <a:pt x="19049" y="400050"/>
                  </a:lnTo>
                  <a:close/>
                </a:path>
                <a:path w="4293870" h="400050">
                  <a:moveTo>
                    <a:pt x="4293870" y="400050"/>
                  </a:moveTo>
                  <a:lnTo>
                    <a:pt x="4293870" y="0"/>
                  </a:lnTo>
                  <a:lnTo>
                    <a:pt x="4274820" y="0"/>
                  </a:lnTo>
                  <a:lnTo>
                    <a:pt x="4274820" y="381000"/>
                  </a:lnTo>
                  <a:lnTo>
                    <a:pt x="4284726" y="381000"/>
                  </a:lnTo>
                  <a:lnTo>
                    <a:pt x="4284726" y="400050"/>
                  </a:lnTo>
                  <a:lnTo>
                    <a:pt x="4293870" y="400050"/>
                  </a:lnTo>
                  <a:close/>
                </a:path>
                <a:path w="4293870" h="400050">
                  <a:moveTo>
                    <a:pt x="4284726" y="400050"/>
                  </a:moveTo>
                  <a:lnTo>
                    <a:pt x="4284726" y="381000"/>
                  </a:lnTo>
                  <a:lnTo>
                    <a:pt x="4274820" y="390905"/>
                  </a:lnTo>
                  <a:lnTo>
                    <a:pt x="4274820" y="400050"/>
                  </a:lnTo>
                  <a:lnTo>
                    <a:pt x="4284726" y="40005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TextovéPole 24">
            <a:extLst>
              <a:ext uri="{FF2B5EF4-FFF2-40B4-BE49-F238E27FC236}">
                <a16:creationId xmlns:a16="http://schemas.microsoft.com/office/drawing/2014/main" xmlns="" id="{5B644FE2-C050-8E5D-BFB5-DF1938A9FA3D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51054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9285" algn="l"/>
              </a:tabLst>
            </a:pPr>
            <a:r>
              <a:rPr spc="-10" dirty="0"/>
              <a:t>Teplotní</a:t>
            </a:r>
            <a:r>
              <a:rPr dirty="0"/>
              <a:t>	režim</a:t>
            </a:r>
            <a:r>
              <a:rPr spc="-130" dirty="0"/>
              <a:t> </a:t>
            </a:r>
            <a:r>
              <a:rPr spc="-30" dirty="0"/>
              <a:t>svařování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460499" y="1206246"/>
            <a:ext cx="8458339" cy="5089779"/>
            <a:chOff x="774839" y="1206246"/>
            <a:chExt cx="9144000" cy="600075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74839" y="2062746"/>
              <a:ext cx="9144000" cy="1715770"/>
            </a:xfrm>
            <a:custGeom>
              <a:avLst/>
              <a:gdLst/>
              <a:ahLst/>
              <a:cxnLst/>
              <a:rect l="l" t="t" r="r" b="b"/>
              <a:pathLst>
                <a:path w="9144000" h="1715770">
                  <a:moveTo>
                    <a:pt x="914400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0" y="858012"/>
                  </a:lnTo>
                  <a:lnTo>
                    <a:pt x="0" y="1715262"/>
                  </a:lnTo>
                  <a:lnTo>
                    <a:pt x="9144000" y="1715262"/>
                  </a:lnTo>
                  <a:lnTo>
                    <a:pt x="9144000" y="858012"/>
                  </a:lnTo>
                  <a:lnTo>
                    <a:pt x="9144000" y="8572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3521" y="2929128"/>
              <a:ext cx="4667250" cy="67056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74839" y="37772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42295" y="3843324"/>
              <a:ext cx="3009137" cy="54427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74839" y="4634496"/>
              <a:ext cx="9144000" cy="2573020"/>
            </a:xfrm>
            <a:custGeom>
              <a:avLst/>
              <a:gdLst/>
              <a:ahLst/>
              <a:cxnLst/>
              <a:rect l="l" t="t" r="r" b="b"/>
              <a:pathLst>
                <a:path w="9144000" h="2573020">
                  <a:moveTo>
                    <a:pt x="914400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0" y="858012"/>
                  </a:lnTo>
                  <a:lnTo>
                    <a:pt x="0" y="1714500"/>
                  </a:lnTo>
                  <a:lnTo>
                    <a:pt x="0" y="1715262"/>
                  </a:lnTo>
                  <a:lnTo>
                    <a:pt x="0" y="2572512"/>
                  </a:lnTo>
                  <a:lnTo>
                    <a:pt x="9144000" y="2572512"/>
                  </a:lnTo>
                  <a:lnTo>
                    <a:pt x="9144000" y="1715262"/>
                  </a:lnTo>
                  <a:lnTo>
                    <a:pt x="9144000" y="1714500"/>
                  </a:lnTo>
                  <a:lnTo>
                    <a:pt x="9144000" y="858012"/>
                  </a:lnTo>
                  <a:lnTo>
                    <a:pt x="9144000" y="8572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522033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9285" algn="l"/>
              </a:tabLst>
            </a:pPr>
            <a:r>
              <a:rPr spc="-10" dirty="0"/>
              <a:t>Teplotní</a:t>
            </a:r>
            <a:r>
              <a:rPr dirty="0"/>
              <a:t>	cyklus</a:t>
            </a:r>
            <a:r>
              <a:rPr spc="-65" dirty="0"/>
              <a:t> </a:t>
            </a:r>
            <a:r>
              <a:rPr spc="-30" dirty="0"/>
              <a:t>svařování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74839" y="1206246"/>
            <a:ext cx="8610461" cy="1636712"/>
            <a:chOff x="774839" y="1206246"/>
            <a:chExt cx="9144000" cy="1714500"/>
          </a:xfrm>
        </p:grpSpPr>
        <p:sp>
          <p:nvSpPr>
            <p:cNvPr id="4" name="object 4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6299" y="2049780"/>
              <a:ext cx="2717292" cy="1371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07249" y="2030730"/>
              <a:ext cx="2755900" cy="33020"/>
            </a:xfrm>
            <a:custGeom>
              <a:avLst/>
              <a:gdLst/>
              <a:ahLst/>
              <a:cxnLst/>
              <a:rect l="l" t="t" r="r" b="b"/>
              <a:pathLst>
                <a:path w="2755900" h="33019">
                  <a:moveTo>
                    <a:pt x="2755391" y="32765"/>
                  </a:moveTo>
                  <a:lnTo>
                    <a:pt x="2755391" y="0"/>
                  </a:lnTo>
                  <a:lnTo>
                    <a:pt x="0" y="0"/>
                  </a:lnTo>
                  <a:lnTo>
                    <a:pt x="0" y="32766"/>
                  </a:lnTo>
                  <a:lnTo>
                    <a:pt x="9143" y="32766"/>
                  </a:lnTo>
                  <a:lnTo>
                    <a:pt x="9143" y="19050"/>
                  </a:lnTo>
                  <a:lnTo>
                    <a:pt x="19049" y="9144"/>
                  </a:lnTo>
                  <a:lnTo>
                    <a:pt x="19050" y="19050"/>
                  </a:lnTo>
                  <a:lnTo>
                    <a:pt x="2736341" y="19050"/>
                  </a:lnTo>
                  <a:lnTo>
                    <a:pt x="2736341" y="9143"/>
                  </a:lnTo>
                  <a:lnTo>
                    <a:pt x="2746247" y="19050"/>
                  </a:lnTo>
                  <a:lnTo>
                    <a:pt x="2746247" y="32765"/>
                  </a:lnTo>
                  <a:lnTo>
                    <a:pt x="2755391" y="32765"/>
                  </a:lnTo>
                  <a:close/>
                </a:path>
                <a:path w="2755900" h="33019">
                  <a:moveTo>
                    <a:pt x="19049" y="19050"/>
                  </a:moveTo>
                  <a:lnTo>
                    <a:pt x="19049" y="9144"/>
                  </a:lnTo>
                  <a:lnTo>
                    <a:pt x="9143" y="19050"/>
                  </a:lnTo>
                  <a:lnTo>
                    <a:pt x="19049" y="19050"/>
                  </a:lnTo>
                  <a:close/>
                </a:path>
                <a:path w="2755900" h="33019">
                  <a:moveTo>
                    <a:pt x="19049" y="32766"/>
                  </a:moveTo>
                  <a:lnTo>
                    <a:pt x="19049" y="19050"/>
                  </a:lnTo>
                  <a:lnTo>
                    <a:pt x="9143" y="19050"/>
                  </a:lnTo>
                  <a:lnTo>
                    <a:pt x="9143" y="32766"/>
                  </a:lnTo>
                  <a:lnTo>
                    <a:pt x="19049" y="32766"/>
                  </a:lnTo>
                  <a:close/>
                </a:path>
                <a:path w="2755900" h="33019">
                  <a:moveTo>
                    <a:pt x="2746247" y="19050"/>
                  </a:moveTo>
                  <a:lnTo>
                    <a:pt x="2736341" y="9143"/>
                  </a:lnTo>
                  <a:lnTo>
                    <a:pt x="2736341" y="19050"/>
                  </a:lnTo>
                  <a:lnTo>
                    <a:pt x="2746247" y="19050"/>
                  </a:lnTo>
                  <a:close/>
                </a:path>
                <a:path w="2755900" h="33019">
                  <a:moveTo>
                    <a:pt x="2746247" y="32765"/>
                  </a:moveTo>
                  <a:lnTo>
                    <a:pt x="2746247" y="19050"/>
                  </a:lnTo>
                  <a:lnTo>
                    <a:pt x="2736341" y="19050"/>
                  </a:lnTo>
                  <a:lnTo>
                    <a:pt x="2736341" y="32765"/>
                  </a:lnTo>
                  <a:lnTo>
                    <a:pt x="2746247" y="32765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74839" y="2062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04271" y="1500632"/>
            <a:ext cx="7511415" cy="1245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42669" algn="l"/>
                <a:tab pos="1887855" algn="l"/>
                <a:tab pos="4013835" algn="l"/>
              </a:tabLst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Teplotní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cyklus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	svařování</a:t>
            </a:r>
            <a:r>
              <a:rPr sz="20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20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T=f</a:t>
            </a:r>
            <a:r>
              <a:rPr sz="20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(t)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	nebo</a:t>
            </a:r>
            <a:r>
              <a:rPr sz="20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T=f</a:t>
            </a:r>
            <a:r>
              <a:rPr sz="20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(x)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Arial"/>
              <a:cs typeface="Arial"/>
            </a:endParaRPr>
          </a:p>
          <a:p>
            <a:pPr marL="3015615">
              <a:lnSpc>
                <a:spcPct val="100000"/>
              </a:lnSpc>
              <a:tabLst>
                <a:tab pos="4913630" algn="l"/>
              </a:tabLst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charakteristiky</a:t>
            </a:r>
            <a:r>
              <a:rPr sz="20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	T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max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0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ohř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ochl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300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endParaRPr sz="2000">
              <a:latin typeface="Arial"/>
              <a:cs typeface="Arial"/>
            </a:endParaRPr>
          </a:p>
          <a:p>
            <a:pPr marL="497078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FFFFFF"/>
                </a:solidFill>
                <a:latin typeface="Symbol"/>
                <a:cs typeface="Symbol"/>
              </a:rPr>
              <a:t></a:t>
            </a:r>
            <a:r>
              <a:rPr sz="20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8/5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0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Symbol"/>
                <a:cs typeface="Symbol"/>
              </a:rPr>
              <a:t></a:t>
            </a:r>
            <a:r>
              <a:rPr sz="20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3/1,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74839" y="2063495"/>
            <a:ext cx="8610461" cy="4683634"/>
            <a:chOff x="774839" y="2063495"/>
            <a:chExt cx="9144000" cy="514350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6299" y="2063495"/>
              <a:ext cx="2717292" cy="85725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07249" y="2063508"/>
              <a:ext cx="2755900" cy="857250"/>
            </a:xfrm>
            <a:custGeom>
              <a:avLst/>
              <a:gdLst/>
              <a:ahLst/>
              <a:cxnLst/>
              <a:rect l="l" t="t" r="r" b="b"/>
              <a:pathLst>
                <a:path w="275590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755900" h="857250">
                  <a:moveTo>
                    <a:pt x="2755392" y="0"/>
                  </a:moveTo>
                  <a:lnTo>
                    <a:pt x="2736342" y="0"/>
                  </a:lnTo>
                  <a:lnTo>
                    <a:pt x="2736342" y="857250"/>
                  </a:lnTo>
                  <a:lnTo>
                    <a:pt x="2755392" y="857250"/>
                  </a:lnTo>
                  <a:lnTo>
                    <a:pt x="2755392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74839" y="2919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6299" y="2920745"/>
              <a:ext cx="2717292" cy="8572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07249" y="2920758"/>
              <a:ext cx="2755900" cy="857250"/>
            </a:xfrm>
            <a:custGeom>
              <a:avLst/>
              <a:gdLst/>
              <a:ahLst/>
              <a:cxnLst/>
              <a:rect l="l" t="t" r="r" b="b"/>
              <a:pathLst>
                <a:path w="275590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755900" h="857250">
                  <a:moveTo>
                    <a:pt x="2755392" y="0"/>
                  </a:moveTo>
                  <a:lnTo>
                    <a:pt x="2736342" y="0"/>
                  </a:lnTo>
                  <a:lnTo>
                    <a:pt x="2736342" y="857250"/>
                  </a:lnTo>
                  <a:lnTo>
                    <a:pt x="2755392" y="857250"/>
                  </a:lnTo>
                  <a:lnTo>
                    <a:pt x="2755392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07421" y="3057905"/>
              <a:ext cx="5785103" cy="72009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888371" y="3038855"/>
              <a:ext cx="5823585" cy="739140"/>
            </a:xfrm>
            <a:custGeom>
              <a:avLst/>
              <a:gdLst/>
              <a:ahLst/>
              <a:cxnLst/>
              <a:rect l="l" t="t" r="r" b="b"/>
              <a:pathLst>
                <a:path w="5823584" h="739139">
                  <a:moveTo>
                    <a:pt x="5823204" y="739140"/>
                  </a:moveTo>
                  <a:lnTo>
                    <a:pt x="5823204" y="0"/>
                  </a:lnTo>
                  <a:lnTo>
                    <a:pt x="0" y="0"/>
                  </a:lnTo>
                  <a:lnTo>
                    <a:pt x="0" y="739140"/>
                  </a:lnTo>
                  <a:lnTo>
                    <a:pt x="9144" y="739140"/>
                  </a:lnTo>
                  <a:lnTo>
                    <a:pt x="9144" y="19050"/>
                  </a:lnTo>
                  <a:lnTo>
                    <a:pt x="19049" y="9144"/>
                  </a:lnTo>
                  <a:lnTo>
                    <a:pt x="19049" y="19050"/>
                  </a:lnTo>
                  <a:lnTo>
                    <a:pt x="5804154" y="19050"/>
                  </a:lnTo>
                  <a:lnTo>
                    <a:pt x="5804154" y="9144"/>
                  </a:lnTo>
                  <a:lnTo>
                    <a:pt x="5813297" y="19050"/>
                  </a:lnTo>
                  <a:lnTo>
                    <a:pt x="5813297" y="739140"/>
                  </a:lnTo>
                  <a:lnTo>
                    <a:pt x="5823204" y="739140"/>
                  </a:lnTo>
                  <a:close/>
                </a:path>
                <a:path w="5823584" h="739139">
                  <a:moveTo>
                    <a:pt x="19049" y="19050"/>
                  </a:moveTo>
                  <a:lnTo>
                    <a:pt x="19049" y="9144"/>
                  </a:lnTo>
                  <a:lnTo>
                    <a:pt x="9144" y="19050"/>
                  </a:lnTo>
                  <a:lnTo>
                    <a:pt x="19049" y="19050"/>
                  </a:lnTo>
                  <a:close/>
                </a:path>
                <a:path w="5823584" h="739139">
                  <a:moveTo>
                    <a:pt x="19049" y="739140"/>
                  </a:moveTo>
                  <a:lnTo>
                    <a:pt x="19049" y="19050"/>
                  </a:lnTo>
                  <a:lnTo>
                    <a:pt x="9144" y="19050"/>
                  </a:lnTo>
                  <a:lnTo>
                    <a:pt x="9144" y="739140"/>
                  </a:lnTo>
                  <a:lnTo>
                    <a:pt x="19049" y="739140"/>
                  </a:lnTo>
                  <a:close/>
                </a:path>
                <a:path w="5823584" h="739139">
                  <a:moveTo>
                    <a:pt x="5813297" y="19050"/>
                  </a:moveTo>
                  <a:lnTo>
                    <a:pt x="5804154" y="9144"/>
                  </a:lnTo>
                  <a:lnTo>
                    <a:pt x="5804154" y="19050"/>
                  </a:lnTo>
                  <a:lnTo>
                    <a:pt x="5813297" y="19050"/>
                  </a:lnTo>
                  <a:close/>
                </a:path>
                <a:path w="5823584" h="739139">
                  <a:moveTo>
                    <a:pt x="5813297" y="739140"/>
                  </a:moveTo>
                  <a:lnTo>
                    <a:pt x="5813297" y="19050"/>
                  </a:lnTo>
                  <a:lnTo>
                    <a:pt x="5804154" y="19050"/>
                  </a:lnTo>
                  <a:lnTo>
                    <a:pt x="5804154" y="739140"/>
                  </a:lnTo>
                  <a:lnTo>
                    <a:pt x="5813297" y="73914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74839" y="37772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6299" y="3777995"/>
              <a:ext cx="2717292" cy="57683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007249" y="3777995"/>
              <a:ext cx="2755900" cy="596265"/>
            </a:xfrm>
            <a:custGeom>
              <a:avLst/>
              <a:gdLst/>
              <a:ahLst/>
              <a:cxnLst/>
              <a:rect l="l" t="t" r="r" b="b"/>
              <a:pathLst>
                <a:path w="2755900" h="596264">
                  <a:moveTo>
                    <a:pt x="19050" y="576833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595883"/>
                  </a:lnTo>
                  <a:lnTo>
                    <a:pt x="9143" y="595883"/>
                  </a:lnTo>
                  <a:lnTo>
                    <a:pt x="9143" y="576833"/>
                  </a:lnTo>
                  <a:lnTo>
                    <a:pt x="19050" y="576833"/>
                  </a:lnTo>
                  <a:close/>
                </a:path>
                <a:path w="2755900" h="596264">
                  <a:moveTo>
                    <a:pt x="2746247" y="576833"/>
                  </a:moveTo>
                  <a:lnTo>
                    <a:pt x="9143" y="576833"/>
                  </a:lnTo>
                  <a:lnTo>
                    <a:pt x="19050" y="585977"/>
                  </a:lnTo>
                  <a:lnTo>
                    <a:pt x="19049" y="595883"/>
                  </a:lnTo>
                  <a:lnTo>
                    <a:pt x="2736341" y="595883"/>
                  </a:lnTo>
                  <a:lnTo>
                    <a:pt x="2736341" y="585978"/>
                  </a:lnTo>
                  <a:lnTo>
                    <a:pt x="2746247" y="576833"/>
                  </a:lnTo>
                  <a:close/>
                </a:path>
                <a:path w="2755900" h="596264">
                  <a:moveTo>
                    <a:pt x="19049" y="595883"/>
                  </a:moveTo>
                  <a:lnTo>
                    <a:pt x="19050" y="585977"/>
                  </a:lnTo>
                  <a:lnTo>
                    <a:pt x="9143" y="576833"/>
                  </a:lnTo>
                  <a:lnTo>
                    <a:pt x="9143" y="595883"/>
                  </a:lnTo>
                  <a:lnTo>
                    <a:pt x="19049" y="595883"/>
                  </a:lnTo>
                  <a:close/>
                </a:path>
                <a:path w="2755900" h="596264">
                  <a:moveTo>
                    <a:pt x="2755391" y="595883"/>
                  </a:moveTo>
                  <a:lnTo>
                    <a:pt x="2755391" y="0"/>
                  </a:lnTo>
                  <a:lnTo>
                    <a:pt x="2736341" y="0"/>
                  </a:lnTo>
                  <a:lnTo>
                    <a:pt x="2736341" y="576833"/>
                  </a:lnTo>
                  <a:lnTo>
                    <a:pt x="2746247" y="576833"/>
                  </a:lnTo>
                  <a:lnTo>
                    <a:pt x="2746247" y="595883"/>
                  </a:lnTo>
                  <a:lnTo>
                    <a:pt x="2755391" y="595883"/>
                  </a:lnTo>
                  <a:close/>
                </a:path>
                <a:path w="2755900" h="596264">
                  <a:moveTo>
                    <a:pt x="2746247" y="595883"/>
                  </a:moveTo>
                  <a:lnTo>
                    <a:pt x="2746247" y="576833"/>
                  </a:lnTo>
                  <a:lnTo>
                    <a:pt x="2736341" y="585978"/>
                  </a:lnTo>
                  <a:lnTo>
                    <a:pt x="2736341" y="595883"/>
                  </a:lnTo>
                  <a:lnTo>
                    <a:pt x="2746247" y="595883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07421" y="3777995"/>
              <a:ext cx="5785103" cy="8572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888371" y="3778008"/>
              <a:ext cx="5823585" cy="857250"/>
            </a:xfrm>
            <a:custGeom>
              <a:avLst/>
              <a:gdLst/>
              <a:ahLst/>
              <a:cxnLst/>
              <a:rect l="l" t="t" r="r" b="b"/>
              <a:pathLst>
                <a:path w="582358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5823584" h="857250">
                  <a:moveTo>
                    <a:pt x="5823204" y="0"/>
                  </a:moveTo>
                  <a:lnTo>
                    <a:pt x="5804154" y="0"/>
                  </a:lnTo>
                  <a:lnTo>
                    <a:pt x="5804154" y="857250"/>
                  </a:lnTo>
                  <a:lnTo>
                    <a:pt x="5823204" y="857250"/>
                  </a:lnTo>
                  <a:lnTo>
                    <a:pt x="582320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74839" y="46344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07421" y="4635245"/>
              <a:ext cx="5785103" cy="85725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888371" y="4635258"/>
              <a:ext cx="5823585" cy="857250"/>
            </a:xfrm>
            <a:custGeom>
              <a:avLst/>
              <a:gdLst/>
              <a:ahLst/>
              <a:cxnLst/>
              <a:rect l="l" t="t" r="r" b="b"/>
              <a:pathLst>
                <a:path w="582358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5823584" h="857250">
                  <a:moveTo>
                    <a:pt x="5823204" y="0"/>
                  </a:moveTo>
                  <a:lnTo>
                    <a:pt x="5804154" y="0"/>
                  </a:lnTo>
                  <a:lnTo>
                    <a:pt x="5804154" y="857250"/>
                  </a:lnTo>
                  <a:lnTo>
                    <a:pt x="5823204" y="857250"/>
                  </a:lnTo>
                  <a:lnTo>
                    <a:pt x="582320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74839" y="5491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07421" y="5492495"/>
              <a:ext cx="5785103" cy="85725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888371" y="5492508"/>
              <a:ext cx="5823585" cy="857250"/>
            </a:xfrm>
            <a:custGeom>
              <a:avLst/>
              <a:gdLst/>
              <a:ahLst/>
              <a:cxnLst/>
              <a:rect l="l" t="t" r="r" b="b"/>
              <a:pathLst>
                <a:path w="582358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5823584" h="857250">
                  <a:moveTo>
                    <a:pt x="5823204" y="0"/>
                  </a:moveTo>
                  <a:lnTo>
                    <a:pt x="5804154" y="0"/>
                  </a:lnTo>
                  <a:lnTo>
                    <a:pt x="5804154" y="857250"/>
                  </a:lnTo>
                  <a:lnTo>
                    <a:pt x="5823204" y="857250"/>
                  </a:lnTo>
                  <a:lnTo>
                    <a:pt x="582320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74839" y="6348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07421" y="6349745"/>
              <a:ext cx="5785103" cy="597408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888371" y="6349745"/>
              <a:ext cx="5823585" cy="616585"/>
            </a:xfrm>
            <a:custGeom>
              <a:avLst/>
              <a:gdLst/>
              <a:ahLst/>
              <a:cxnLst/>
              <a:rect l="l" t="t" r="r" b="b"/>
              <a:pathLst>
                <a:path w="5823584" h="616584">
                  <a:moveTo>
                    <a:pt x="19050" y="597408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616458"/>
                  </a:lnTo>
                  <a:lnTo>
                    <a:pt x="9144" y="616458"/>
                  </a:lnTo>
                  <a:lnTo>
                    <a:pt x="9144" y="597408"/>
                  </a:lnTo>
                  <a:lnTo>
                    <a:pt x="19050" y="597408"/>
                  </a:lnTo>
                  <a:close/>
                </a:path>
                <a:path w="5823584" h="616584">
                  <a:moveTo>
                    <a:pt x="5813297" y="597408"/>
                  </a:moveTo>
                  <a:lnTo>
                    <a:pt x="9144" y="597408"/>
                  </a:lnTo>
                  <a:lnTo>
                    <a:pt x="19050" y="606552"/>
                  </a:lnTo>
                  <a:lnTo>
                    <a:pt x="19050" y="616458"/>
                  </a:lnTo>
                  <a:lnTo>
                    <a:pt x="5804154" y="616458"/>
                  </a:lnTo>
                  <a:lnTo>
                    <a:pt x="5804154" y="606552"/>
                  </a:lnTo>
                  <a:lnTo>
                    <a:pt x="5813297" y="597408"/>
                  </a:lnTo>
                  <a:close/>
                </a:path>
                <a:path w="5823584" h="616584">
                  <a:moveTo>
                    <a:pt x="19050" y="616458"/>
                  </a:moveTo>
                  <a:lnTo>
                    <a:pt x="19050" y="606552"/>
                  </a:lnTo>
                  <a:lnTo>
                    <a:pt x="9144" y="597408"/>
                  </a:lnTo>
                  <a:lnTo>
                    <a:pt x="9144" y="616458"/>
                  </a:lnTo>
                  <a:lnTo>
                    <a:pt x="19050" y="616458"/>
                  </a:lnTo>
                  <a:close/>
                </a:path>
                <a:path w="5823584" h="616584">
                  <a:moveTo>
                    <a:pt x="5823204" y="616458"/>
                  </a:moveTo>
                  <a:lnTo>
                    <a:pt x="5823204" y="0"/>
                  </a:lnTo>
                  <a:lnTo>
                    <a:pt x="5804154" y="0"/>
                  </a:lnTo>
                  <a:lnTo>
                    <a:pt x="5804154" y="597408"/>
                  </a:lnTo>
                  <a:lnTo>
                    <a:pt x="5813297" y="597408"/>
                  </a:lnTo>
                  <a:lnTo>
                    <a:pt x="5813297" y="616458"/>
                  </a:lnTo>
                  <a:lnTo>
                    <a:pt x="5823204" y="616458"/>
                  </a:lnTo>
                  <a:close/>
                </a:path>
                <a:path w="5823584" h="616584">
                  <a:moveTo>
                    <a:pt x="5813297" y="616458"/>
                  </a:moveTo>
                  <a:lnTo>
                    <a:pt x="5813297" y="597408"/>
                  </a:lnTo>
                  <a:lnTo>
                    <a:pt x="5804154" y="606552"/>
                  </a:lnTo>
                  <a:lnTo>
                    <a:pt x="5804154" y="616458"/>
                  </a:lnTo>
                  <a:lnTo>
                    <a:pt x="5813297" y="616458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TextovéPole 32">
            <a:extLst>
              <a:ext uri="{FF2B5EF4-FFF2-40B4-BE49-F238E27FC236}">
                <a16:creationId xmlns:a16="http://schemas.microsoft.com/office/drawing/2014/main" xmlns="" id="{B039CF5D-AF40-0335-A582-DEE9A2836477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472823" y="465074"/>
            <a:ext cx="522033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9285" algn="l"/>
              </a:tabLst>
            </a:pPr>
            <a:r>
              <a:rPr sz="4000" spc="-10" dirty="0">
                <a:solidFill>
                  <a:srgbClr val="FFFFFF"/>
                </a:solidFill>
                <a:latin typeface="Calibri"/>
                <a:cs typeface="Calibri"/>
              </a:rPr>
              <a:t>Teplotní</a:t>
            </a: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	cyklus</a:t>
            </a:r>
            <a:r>
              <a:rPr sz="4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spc="-30" dirty="0">
                <a:solidFill>
                  <a:srgbClr val="FFFFFF"/>
                </a:solidFill>
                <a:latin typeface="Calibri"/>
                <a:cs typeface="Calibri"/>
              </a:rPr>
              <a:t>svařování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74839" y="1206246"/>
            <a:ext cx="9144000" cy="857250"/>
            <a:chOff x="774839" y="1206246"/>
            <a:chExt cx="9144000" cy="85725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04271" y="1500632"/>
            <a:ext cx="539686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42669" algn="l"/>
                <a:tab pos="1887855" algn="l"/>
                <a:tab pos="4013835" algn="l"/>
              </a:tabLst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Teplotní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cyklus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	svařování</a:t>
            </a:r>
            <a:r>
              <a:rPr sz="20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20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T=f</a:t>
            </a:r>
            <a:r>
              <a:rPr sz="20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(t)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	nebo</a:t>
            </a:r>
            <a:r>
              <a:rPr sz="20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T=f</a:t>
            </a:r>
            <a:r>
              <a:rPr sz="20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(x)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74839" y="2062733"/>
            <a:ext cx="9144000" cy="4690492"/>
            <a:chOff x="774839" y="2062733"/>
            <a:chExt cx="9144000" cy="5144770"/>
          </a:xfrm>
        </p:grpSpPr>
        <p:sp>
          <p:nvSpPr>
            <p:cNvPr id="10" name="object 10"/>
            <p:cNvSpPr/>
            <p:nvPr/>
          </p:nvSpPr>
          <p:spPr>
            <a:xfrm>
              <a:off x="774839" y="2062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6299" y="2554223"/>
              <a:ext cx="3666744" cy="36652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007249" y="2535173"/>
              <a:ext cx="3705225" cy="386080"/>
            </a:xfrm>
            <a:custGeom>
              <a:avLst/>
              <a:gdLst/>
              <a:ahLst/>
              <a:cxnLst/>
              <a:rect l="l" t="t" r="r" b="b"/>
              <a:pathLst>
                <a:path w="3705225" h="386080">
                  <a:moveTo>
                    <a:pt x="3704844" y="385571"/>
                  </a:moveTo>
                  <a:lnTo>
                    <a:pt x="3704844" y="0"/>
                  </a:lnTo>
                  <a:lnTo>
                    <a:pt x="0" y="0"/>
                  </a:lnTo>
                  <a:lnTo>
                    <a:pt x="0" y="385572"/>
                  </a:lnTo>
                  <a:lnTo>
                    <a:pt x="9143" y="385572"/>
                  </a:lnTo>
                  <a:lnTo>
                    <a:pt x="9143" y="19050"/>
                  </a:lnTo>
                  <a:lnTo>
                    <a:pt x="19049" y="9906"/>
                  </a:lnTo>
                  <a:lnTo>
                    <a:pt x="19049" y="19050"/>
                  </a:lnTo>
                  <a:lnTo>
                    <a:pt x="3685793" y="19049"/>
                  </a:lnTo>
                  <a:lnTo>
                    <a:pt x="3685793" y="9905"/>
                  </a:lnTo>
                  <a:lnTo>
                    <a:pt x="3695699" y="19049"/>
                  </a:lnTo>
                  <a:lnTo>
                    <a:pt x="3695699" y="385571"/>
                  </a:lnTo>
                  <a:lnTo>
                    <a:pt x="3704844" y="385571"/>
                  </a:lnTo>
                  <a:close/>
                </a:path>
                <a:path w="3705225" h="386080">
                  <a:moveTo>
                    <a:pt x="19049" y="19050"/>
                  </a:moveTo>
                  <a:lnTo>
                    <a:pt x="19049" y="9906"/>
                  </a:lnTo>
                  <a:lnTo>
                    <a:pt x="9143" y="19050"/>
                  </a:lnTo>
                  <a:lnTo>
                    <a:pt x="19049" y="19050"/>
                  </a:lnTo>
                  <a:close/>
                </a:path>
                <a:path w="3705225" h="386080">
                  <a:moveTo>
                    <a:pt x="19049" y="385572"/>
                  </a:moveTo>
                  <a:lnTo>
                    <a:pt x="19049" y="19050"/>
                  </a:lnTo>
                  <a:lnTo>
                    <a:pt x="9143" y="19050"/>
                  </a:lnTo>
                  <a:lnTo>
                    <a:pt x="9143" y="385572"/>
                  </a:lnTo>
                  <a:lnTo>
                    <a:pt x="19049" y="385572"/>
                  </a:lnTo>
                  <a:close/>
                </a:path>
                <a:path w="3705225" h="386080">
                  <a:moveTo>
                    <a:pt x="3695699" y="19049"/>
                  </a:moveTo>
                  <a:lnTo>
                    <a:pt x="3685793" y="9905"/>
                  </a:lnTo>
                  <a:lnTo>
                    <a:pt x="3685793" y="19049"/>
                  </a:lnTo>
                  <a:lnTo>
                    <a:pt x="3695699" y="19049"/>
                  </a:lnTo>
                  <a:close/>
                </a:path>
                <a:path w="3705225" h="386080">
                  <a:moveTo>
                    <a:pt x="3695699" y="385571"/>
                  </a:moveTo>
                  <a:lnTo>
                    <a:pt x="3695699" y="19049"/>
                  </a:lnTo>
                  <a:lnTo>
                    <a:pt x="3685793" y="19049"/>
                  </a:lnTo>
                  <a:lnTo>
                    <a:pt x="3685793" y="385571"/>
                  </a:lnTo>
                  <a:lnTo>
                    <a:pt x="3695699" y="385571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10975" y="2554223"/>
              <a:ext cx="4777740" cy="36652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891925" y="2535173"/>
              <a:ext cx="4815840" cy="386080"/>
            </a:xfrm>
            <a:custGeom>
              <a:avLst/>
              <a:gdLst/>
              <a:ahLst/>
              <a:cxnLst/>
              <a:rect l="l" t="t" r="r" b="b"/>
              <a:pathLst>
                <a:path w="4815840" h="386080">
                  <a:moveTo>
                    <a:pt x="4815840" y="385572"/>
                  </a:moveTo>
                  <a:lnTo>
                    <a:pt x="4815840" y="0"/>
                  </a:lnTo>
                  <a:lnTo>
                    <a:pt x="0" y="0"/>
                  </a:lnTo>
                  <a:lnTo>
                    <a:pt x="0" y="385572"/>
                  </a:lnTo>
                  <a:lnTo>
                    <a:pt x="9144" y="385572"/>
                  </a:lnTo>
                  <a:lnTo>
                    <a:pt x="9144" y="19050"/>
                  </a:lnTo>
                  <a:lnTo>
                    <a:pt x="19049" y="9906"/>
                  </a:lnTo>
                  <a:lnTo>
                    <a:pt x="19049" y="19050"/>
                  </a:lnTo>
                  <a:lnTo>
                    <a:pt x="4796790" y="19050"/>
                  </a:lnTo>
                  <a:lnTo>
                    <a:pt x="4796790" y="9906"/>
                  </a:lnTo>
                  <a:lnTo>
                    <a:pt x="4806696" y="19050"/>
                  </a:lnTo>
                  <a:lnTo>
                    <a:pt x="4806696" y="385572"/>
                  </a:lnTo>
                  <a:lnTo>
                    <a:pt x="4815840" y="385572"/>
                  </a:lnTo>
                  <a:close/>
                </a:path>
                <a:path w="4815840" h="386080">
                  <a:moveTo>
                    <a:pt x="19049" y="19050"/>
                  </a:moveTo>
                  <a:lnTo>
                    <a:pt x="19049" y="9906"/>
                  </a:lnTo>
                  <a:lnTo>
                    <a:pt x="9144" y="19050"/>
                  </a:lnTo>
                  <a:lnTo>
                    <a:pt x="19049" y="19050"/>
                  </a:lnTo>
                  <a:close/>
                </a:path>
                <a:path w="4815840" h="386080">
                  <a:moveTo>
                    <a:pt x="19049" y="385572"/>
                  </a:moveTo>
                  <a:lnTo>
                    <a:pt x="19049" y="19050"/>
                  </a:lnTo>
                  <a:lnTo>
                    <a:pt x="9144" y="19050"/>
                  </a:lnTo>
                  <a:lnTo>
                    <a:pt x="9144" y="385572"/>
                  </a:lnTo>
                  <a:lnTo>
                    <a:pt x="19049" y="385572"/>
                  </a:lnTo>
                  <a:close/>
                </a:path>
                <a:path w="4815840" h="386080">
                  <a:moveTo>
                    <a:pt x="4806696" y="19050"/>
                  </a:moveTo>
                  <a:lnTo>
                    <a:pt x="4796790" y="9906"/>
                  </a:lnTo>
                  <a:lnTo>
                    <a:pt x="4796790" y="19050"/>
                  </a:lnTo>
                  <a:lnTo>
                    <a:pt x="4806696" y="19050"/>
                  </a:lnTo>
                  <a:close/>
                </a:path>
                <a:path w="4815840" h="386080">
                  <a:moveTo>
                    <a:pt x="4806696" y="385572"/>
                  </a:moveTo>
                  <a:lnTo>
                    <a:pt x="4806696" y="19050"/>
                  </a:lnTo>
                  <a:lnTo>
                    <a:pt x="4796790" y="19050"/>
                  </a:lnTo>
                  <a:lnTo>
                    <a:pt x="4796790" y="385572"/>
                  </a:lnTo>
                  <a:lnTo>
                    <a:pt x="4806696" y="385572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74839" y="2919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6299" y="2920745"/>
              <a:ext cx="3666744" cy="85725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007249" y="2920758"/>
              <a:ext cx="3705225" cy="857250"/>
            </a:xfrm>
            <a:custGeom>
              <a:avLst/>
              <a:gdLst/>
              <a:ahLst/>
              <a:cxnLst/>
              <a:rect l="l" t="t" r="r" b="b"/>
              <a:pathLst>
                <a:path w="3705225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3705225" h="857250">
                  <a:moveTo>
                    <a:pt x="3704844" y="0"/>
                  </a:moveTo>
                  <a:lnTo>
                    <a:pt x="3685794" y="0"/>
                  </a:lnTo>
                  <a:lnTo>
                    <a:pt x="3685794" y="857250"/>
                  </a:lnTo>
                  <a:lnTo>
                    <a:pt x="3704844" y="857250"/>
                  </a:lnTo>
                  <a:lnTo>
                    <a:pt x="370484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10975" y="2920745"/>
              <a:ext cx="4777740" cy="85725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891926" y="2920758"/>
              <a:ext cx="4815840" cy="857250"/>
            </a:xfrm>
            <a:custGeom>
              <a:avLst/>
              <a:gdLst/>
              <a:ahLst/>
              <a:cxnLst/>
              <a:rect l="l" t="t" r="r" b="b"/>
              <a:pathLst>
                <a:path w="481584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815840" h="857250">
                  <a:moveTo>
                    <a:pt x="4815840" y="0"/>
                  </a:moveTo>
                  <a:lnTo>
                    <a:pt x="4796790" y="0"/>
                  </a:lnTo>
                  <a:lnTo>
                    <a:pt x="4796790" y="857250"/>
                  </a:lnTo>
                  <a:lnTo>
                    <a:pt x="4815840" y="857250"/>
                  </a:lnTo>
                  <a:lnTo>
                    <a:pt x="481584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74839" y="37772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6299" y="3777995"/>
              <a:ext cx="3666744" cy="85725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07249" y="3778008"/>
              <a:ext cx="3705225" cy="857250"/>
            </a:xfrm>
            <a:custGeom>
              <a:avLst/>
              <a:gdLst/>
              <a:ahLst/>
              <a:cxnLst/>
              <a:rect l="l" t="t" r="r" b="b"/>
              <a:pathLst>
                <a:path w="3705225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3705225" h="857250">
                  <a:moveTo>
                    <a:pt x="3704844" y="0"/>
                  </a:moveTo>
                  <a:lnTo>
                    <a:pt x="3685794" y="0"/>
                  </a:lnTo>
                  <a:lnTo>
                    <a:pt x="3685794" y="857250"/>
                  </a:lnTo>
                  <a:lnTo>
                    <a:pt x="3704844" y="857250"/>
                  </a:lnTo>
                  <a:lnTo>
                    <a:pt x="370484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10975" y="3777995"/>
              <a:ext cx="4777740" cy="85725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891926" y="3778008"/>
              <a:ext cx="4815840" cy="857250"/>
            </a:xfrm>
            <a:custGeom>
              <a:avLst/>
              <a:gdLst/>
              <a:ahLst/>
              <a:cxnLst/>
              <a:rect l="l" t="t" r="r" b="b"/>
              <a:pathLst>
                <a:path w="481584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815840" h="857250">
                  <a:moveTo>
                    <a:pt x="4815840" y="0"/>
                  </a:moveTo>
                  <a:lnTo>
                    <a:pt x="4796790" y="0"/>
                  </a:lnTo>
                  <a:lnTo>
                    <a:pt x="4796790" y="857250"/>
                  </a:lnTo>
                  <a:lnTo>
                    <a:pt x="4815840" y="857250"/>
                  </a:lnTo>
                  <a:lnTo>
                    <a:pt x="481584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74839" y="46344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26299" y="4635245"/>
              <a:ext cx="3666744" cy="85725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007249" y="4635258"/>
              <a:ext cx="3705225" cy="857250"/>
            </a:xfrm>
            <a:custGeom>
              <a:avLst/>
              <a:gdLst/>
              <a:ahLst/>
              <a:cxnLst/>
              <a:rect l="l" t="t" r="r" b="b"/>
              <a:pathLst>
                <a:path w="3705225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3705225" h="857250">
                  <a:moveTo>
                    <a:pt x="3704844" y="0"/>
                  </a:moveTo>
                  <a:lnTo>
                    <a:pt x="3685794" y="0"/>
                  </a:lnTo>
                  <a:lnTo>
                    <a:pt x="3685794" y="857250"/>
                  </a:lnTo>
                  <a:lnTo>
                    <a:pt x="3704844" y="857250"/>
                  </a:lnTo>
                  <a:lnTo>
                    <a:pt x="370484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10975" y="4635245"/>
              <a:ext cx="4777740" cy="85725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891926" y="4635258"/>
              <a:ext cx="4815840" cy="857250"/>
            </a:xfrm>
            <a:custGeom>
              <a:avLst/>
              <a:gdLst/>
              <a:ahLst/>
              <a:cxnLst/>
              <a:rect l="l" t="t" r="r" b="b"/>
              <a:pathLst>
                <a:path w="481584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815840" h="857250">
                  <a:moveTo>
                    <a:pt x="4815840" y="0"/>
                  </a:moveTo>
                  <a:lnTo>
                    <a:pt x="4796790" y="0"/>
                  </a:lnTo>
                  <a:lnTo>
                    <a:pt x="4796790" y="857250"/>
                  </a:lnTo>
                  <a:lnTo>
                    <a:pt x="4815840" y="857250"/>
                  </a:lnTo>
                  <a:lnTo>
                    <a:pt x="481584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74839" y="5491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26299" y="5492495"/>
              <a:ext cx="3666744" cy="493776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007249" y="5492495"/>
              <a:ext cx="3705225" cy="513080"/>
            </a:xfrm>
            <a:custGeom>
              <a:avLst/>
              <a:gdLst/>
              <a:ahLst/>
              <a:cxnLst/>
              <a:rect l="l" t="t" r="r" b="b"/>
              <a:pathLst>
                <a:path w="3705225" h="513079">
                  <a:moveTo>
                    <a:pt x="19050" y="493775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512825"/>
                  </a:lnTo>
                  <a:lnTo>
                    <a:pt x="9144" y="512825"/>
                  </a:lnTo>
                  <a:lnTo>
                    <a:pt x="9143" y="493775"/>
                  </a:lnTo>
                  <a:lnTo>
                    <a:pt x="19050" y="493775"/>
                  </a:lnTo>
                  <a:close/>
                </a:path>
                <a:path w="3705225" h="513079">
                  <a:moveTo>
                    <a:pt x="3695700" y="493775"/>
                  </a:moveTo>
                  <a:lnTo>
                    <a:pt x="9143" y="493775"/>
                  </a:lnTo>
                  <a:lnTo>
                    <a:pt x="19050" y="503681"/>
                  </a:lnTo>
                  <a:lnTo>
                    <a:pt x="19050" y="512825"/>
                  </a:lnTo>
                  <a:lnTo>
                    <a:pt x="3685794" y="512825"/>
                  </a:lnTo>
                  <a:lnTo>
                    <a:pt x="3685794" y="503681"/>
                  </a:lnTo>
                  <a:lnTo>
                    <a:pt x="3695700" y="493775"/>
                  </a:lnTo>
                  <a:close/>
                </a:path>
                <a:path w="3705225" h="513079">
                  <a:moveTo>
                    <a:pt x="19050" y="512825"/>
                  </a:moveTo>
                  <a:lnTo>
                    <a:pt x="19050" y="503681"/>
                  </a:lnTo>
                  <a:lnTo>
                    <a:pt x="9143" y="493775"/>
                  </a:lnTo>
                  <a:lnTo>
                    <a:pt x="9144" y="512825"/>
                  </a:lnTo>
                  <a:lnTo>
                    <a:pt x="19050" y="512825"/>
                  </a:lnTo>
                  <a:close/>
                </a:path>
                <a:path w="3705225" h="513079">
                  <a:moveTo>
                    <a:pt x="3704844" y="512825"/>
                  </a:moveTo>
                  <a:lnTo>
                    <a:pt x="3704844" y="0"/>
                  </a:lnTo>
                  <a:lnTo>
                    <a:pt x="3685793" y="0"/>
                  </a:lnTo>
                  <a:lnTo>
                    <a:pt x="3685794" y="493775"/>
                  </a:lnTo>
                  <a:lnTo>
                    <a:pt x="3695700" y="493775"/>
                  </a:lnTo>
                  <a:lnTo>
                    <a:pt x="3695700" y="512825"/>
                  </a:lnTo>
                  <a:lnTo>
                    <a:pt x="3704844" y="512825"/>
                  </a:lnTo>
                  <a:close/>
                </a:path>
                <a:path w="3705225" h="513079">
                  <a:moveTo>
                    <a:pt x="3695700" y="512825"/>
                  </a:moveTo>
                  <a:lnTo>
                    <a:pt x="3695700" y="493775"/>
                  </a:lnTo>
                  <a:lnTo>
                    <a:pt x="3685794" y="503681"/>
                  </a:lnTo>
                  <a:lnTo>
                    <a:pt x="3685794" y="512825"/>
                  </a:lnTo>
                  <a:lnTo>
                    <a:pt x="3695700" y="512825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10975" y="5492495"/>
              <a:ext cx="4777740" cy="51816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4891925" y="5492495"/>
              <a:ext cx="4815840" cy="537210"/>
            </a:xfrm>
            <a:custGeom>
              <a:avLst/>
              <a:gdLst/>
              <a:ahLst/>
              <a:cxnLst/>
              <a:rect l="l" t="t" r="r" b="b"/>
              <a:pathLst>
                <a:path w="4815840" h="537210">
                  <a:moveTo>
                    <a:pt x="19050" y="518160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537210"/>
                  </a:lnTo>
                  <a:lnTo>
                    <a:pt x="9144" y="537210"/>
                  </a:lnTo>
                  <a:lnTo>
                    <a:pt x="9144" y="518160"/>
                  </a:lnTo>
                  <a:lnTo>
                    <a:pt x="19050" y="518160"/>
                  </a:lnTo>
                  <a:close/>
                </a:path>
                <a:path w="4815840" h="537210">
                  <a:moveTo>
                    <a:pt x="4806696" y="518159"/>
                  </a:moveTo>
                  <a:lnTo>
                    <a:pt x="9144" y="518160"/>
                  </a:lnTo>
                  <a:lnTo>
                    <a:pt x="19050" y="527304"/>
                  </a:lnTo>
                  <a:lnTo>
                    <a:pt x="19050" y="537210"/>
                  </a:lnTo>
                  <a:lnTo>
                    <a:pt x="4796790" y="537209"/>
                  </a:lnTo>
                  <a:lnTo>
                    <a:pt x="4796790" y="527303"/>
                  </a:lnTo>
                  <a:lnTo>
                    <a:pt x="4806696" y="518159"/>
                  </a:lnTo>
                  <a:close/>
                </a:path>
                <a:path w="4815840" h="537210">
                  <a:moveTo>
                    <a:pt x="19050" y="537210"/>
                  </a:moveTo>
                  <a:lnTo>
                    <a:pt x="19050" y="527304"/>
                  </a:lnTo>
                  <a:lnTo>
                    <a:pt x="9144" y="518160"/>
                  </a:lnTo>
                  <a:lnTo>
                    <a:pt x="9144" y="537210"/>
                  </a:lnTo>
                  <a:lnTo>
                    <a:pt x="19050" y="537210"/>
                  </a:lnTo>
                  <a:close/>
                </a:path>
                <a:path w="4815840" h="537210">
                  <a:moveTo>
                    <a:pt x="4815840" y="537209"/>
                  </a:moveTo>
                  <a:lnTo>
                    <a:pt x="4815840" y="0"/>
                  </a:lnTo>
                  <a:lnTo>
                    <a:pt x="4796790" y="0"/>
                  </a:lnTo>
                  <a:lnTo>
                    <a:pt x="4796790" y="518159"/>
                  </a:lnTo>
                  <a:lnTo>
                    <a:pt x="4806696" y="518159"/>
                  </a:lnTo>
                  <a:lnTo>
                    <a:pt x="4806696" y="537209"/>
                  </a:lnTo>
                  <a:lnTo>
                    <a:pt x="4815840" y="537209"/>
                  </a:lnTo>
                  <a:close/>
                </a:path>
                <a:path w="4815840" h="537210">
                  <a:moveTo>
                    <a:pt x="4806696" y="537209"/>
                  </a:moveTo>
                  <a:lnTo>
                    <a:pt x="4806696" y="518159"/>
                  </a:lnTo>
                  <a:lnTo>
                    <a:pt x="4796790" y="527303"/>
                  </a:lnTo>
                  <a:lnTo>
                    <a:pt x="4796790" y="537209"/>
                  </a:lnTo>
                  <a:lnTo>
                    <a:pt x="4806696" y="537209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74839" y="6348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TextovéPole 35">
            <a:extLst>
              <a:ext uri="{FF2B5EF4-FFF2-40B4-BE49-F238E27FC236}">
                <a16:creationId xmlns:a16="http://schemas.microsoft.com/office/drawing/2014/main" xmlns="" id="{61EBD6A7-2979-B1EE-7A4C-5D62C482054A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51054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9285" algn="l"/>
              </a:tabLst>
            </a:pPr>
            <a:r>
              <a:rPr spc="-10" dirty="0"/>
              <a:t>Teplotní</a:t>
            </a:r>
            <a:r>
              <a:rPr dirty="0"/>
              <a:t>	režim</a:t>
            </a:r>
            <a:r>
              <a:rPr spc="-130" dirty="0"/>
              <a:t> </a:t>
            </a:r>
            <a:r>
              <a:rPr spc="-30" dirty="0"/>
              <a:t>svařování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774839" y="1206246"/>
            <a:ext cx="9144000" cy="857250"/>
            <a:chOff x="774839" y="1206246"/>
            <a:chExt cx="9144000" cy="85725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04271" y="1572260"/>
            <a:ext cx="388874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42669" algn="l"/>
                <a:tab pos="1887855" algn="l"/>
              </a:tabLst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Teplotní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cyklus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	svařování</a:t>
            </a:r>
            <a:r>
              <a:rPr sz="20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20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T=f</a:t>
            </a:r>
            <a:r>
              <a:rPr sz="20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(t)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74839" y="2062733"/>
            <a:ext cx="9144000" cy="3430270"/>
            <a:chOff x="774839" y="2062733"/>
            <a:chExt cx="9144000" cy="3430270"/>
          </a:xfrm>
        </p:grpSpPr>
        <p:sp>
          <p:nvSpPr>
            <p:cNvPr id="10" name="object 10"/>
            <p:cNvSpPr/>
            <p:nvPr/>
          </p:nvSpPr>
          <p:spPr>
            <a:xfrm>
              <a:off x="774839" y="2062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62925" y="2346959"/>
              <a:ext cx="7748016" cy="57378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440065" y="2319527"/>
              <a:ext cx="7790180" cy="601345"/>
            </a:xfrm>
            <a:custGeom>
              <a:avLst/>
              <a:gdLst/>
              <a:ahLst/>
              <a:cxnLst/>
              <a:rect l="l" t="t" r="r" b="b"/>
              <a:pathLst>
                <a:path w="7790180" h="601344">
                  <a:moveTo>
                    <a:pt x="7789925" y="601217"/>
                  </a:moveTo>
                  <a:lnTo>
                    <a:pt x="7789925" y="0"/>
                  </a:lnTo>
                  <a:lnTo>
                    <a:pt x="0" y="0"/>
                  </a:lnTo>
                  <a:lnTo>
                    <a:pt x="0" y="601218"/>
                  </a:lnTo>
                  <a:lnTo>
                    <a:pt x="9906" y="601218"/>
                  </a:lnTo>
                  <a:lnTo>
                    <a:pt x="9906" y="19050"/>
                  </a:lnTo>
                  <a:lnTo>
                    <a:pt x="19049" y="9144"/>
                  </a:lnTo>
                  <a:lnTo>
                    <a:pt x="19049" y="19050"/>
                  </a:lnTo>
                  <a:lnTo>
                    <a:pt x="7770875" y="19050"/>
                  </a:lnTo>
                  <a:lnTo>
                    <a:pt x="7770875" y="9144"/>
                  </a:lnTo>
                  <a:lnTo>
                    <a:pt x="7780782" y="19050"/>
                  </a:lnTo>
                  <a:lnTo>
                    <a:pt x="7780782" y="601217"/>
                  </a:lnTo>
                  <a:lnTo>
                    <a:pt x="7789925" y="601217"/>
                  </a:lnTo>
                  <a:close/>
                </a:path>
                <a:path w="7790180" h="601344">
                  <a:moveTo>
                    <a:pt x="19049" y="19050"/>
                  </a:moveTo>
                  <a:lnTo>
                    <a:pt x="19049" y="9144"/>
                  </a:lnTo>
                  <a:lnTo>
                    <a:pt x="9906" y="19050"/>
                  </a:lnTo>
                  <a:lnTo>
                    <a:pt x="19049" y="19050"/>
                  </a:lnTo>
                  <a:close/>
                </a:path>
                <a:path w="7790180" h="601344">
                  <a:moveTo>
                    <a:pt x="19049" y="601218"/>
                  </a:moveTo>
                  <a:lnTo>
                    <a:pt x="19049" y="19050"/>
                  </a:lnTo>
                  <a:lnTo>
                    <a:pt x="9906" y="19050"/>
                  </a:lnTo>
                  <a:lnTo>
                    <a:pt x="9906" y="601218"/>
                  </a:lnTo>
                  <a:lnTo>
                    <a:pt x="19049" y="601218"/>
                  </a:lnTo>
                  <a:close/>
                </a:path>
                <a:path w="7790180" h="601344">
                  <a:moveTo>
                    <a:pt x="7780782" y="19050"/>
                  </a:moveTo>
                  <a:lnTo>
                    <a:pt x="7770875" y="9144"/>
                  </a:lnTo>
                  <a:lnTo>
                    <a:pt x="7770875" y="19050"/>
                  </a:lnTo>
                  <a:lnTo>
                    <a:pt x="7780782" y="19050"/>
                  </a:lnTo>
                  <a:close/>
                </a:path>
                <a:path w="7790180" h="601344">
                  <a:moveTo>
                    <a:pt x="7780782" y="601217"/>
                  </a:moveTo>
                  <a:lnTo>
                    <a:pt x="7780782" y="19050"/>
                  </a:lnTo>
                  <a:lnTo>
                    <a:pt x="7770875" y="19050"/>
                  </a:lnTo>
                  <a:lnTo>
                    <a:pt x="7770875" y="601217"/>
                  </a:lnTo>
                  <a:lnTo>
                    <a:pt x="7780782" y="601217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4839" y="2919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2925" y="2920745"/>
              <a:ext cx="7748016" cy="85725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440065" y="2920758"/>
              <a:ext cx="7790180" cy="857250"/>
            </a:xfrm>
            <a:custGeom>
              <a:avLst/>
              <a:gdLst/>
              <a:ahLst/>
              <a:cxnLst/>
              <a:rect l="l" t="t" r="r" b="b"/>
              <a:pathLst>
                <a:path w="7790180" h="857250">
                  <a:moveTo>
                    <a:pt x="19037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37" y="857250"/>
                  </a:lnTo>
                  <a:lnTo>
                    <a:pt x="19037" y="0"/>
                  </a:lnTo>
                  <a:close/>
                </a:path>
                <a:path w="7790180" h="857250">
                  <a:moveTo>
                    <a:pt x="7789926" y="0"/>
                  </a:moveTo>
                  <a:lnTo>
                    <a:pt x="7770876" y="0"/>
                  </a:lnTo>
                  <a:lnTo>
                    <a:pt x="7770876" y="857250"/>
                  </a:lnTo>
                  <a:lnTo>
                    <a:pt x="7789926" y="857250"/>
                  </a:lnTo>
                  <a:lnTo>
                    <a:pt x="7789926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891169" y="3742182"/>
              <a:ext cx="274320" cy="35560"/>
            </a:xfrm>
            <a:custGeom>
              <a:avLst/>
              <a:gdLst/>
              <a:ahLst/>
              <a:cxnLst/>
              <a:rect l="l" t="t" r="r" b="b"/>
              <a:pathLst>
                <a:path w="274319" h="35560">
                  <a:moveTo>
                    <a:pt x="0" y="35051"/>
                  </a:moveTo>
                  <a:lnTo>
                    <a:pt x="274319" y="35051"/>
                  </a:lnTo>
                  <a:lnTo>
                    <a:pt x="274319" y="0"/>
                  </a:lnTo>
                  <a:lnTo>
                    <a:pt x="0" y="0"/>
                  </a:lnTo>
                  <a:lnTo>
                    <a:pt x="0" y="350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74839" y="3777246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1116330" y="0"/>
                  </a:moveTo>
                  <a:lnTo>
                    <a:pt x="0" y="0"/>
                  </a:lnTo>
                  <a:lnTo>
                    <a:pt x="0" y="858012"/>
                  </a:lnTo>
                  <a:lnTo>
                    <a:pt x="1116330" y="858012"/>
                  </a:lnTo>
                  <a:lnTo>
                    <a:pt x="1116330" y="0"/>
                  </a:lnTo>
                  <a:close/>
                </a:path>
                <a:path w="9144000" h="858520">
                  <a:moveTo>
                    <a:pt x="9144000" y="0"/>
                  </a:moveTo>
                  <a:lnTo>
                    <a:pt x="1390650" y="0"/>
                  </a:lnTo>
                  <a:lnTo>
                    <a:pt x="1390650" y="858012"/>
                  </a:lnTo>
                  <a:lnTo>
                    <a:pt x="9144000" y="85801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62925" y="3777995"/>
              <a:ext cx="7748016" cy="85725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440065" y="3778008"/>
              <a:ext cx="7790180" cy="857250"/>
            </a:xfrm>
            <a:custGeom>
              <a:avLst/>
              <a:gdLst/>
              <a:ahLst/>
              <a:cxnLst/>
              <a:rect l="l" t="t" r="r" b="b"/>
              <a:pathLst>
                <a:path w="7790180" h="857250">
                  <a:moveTo>
                    <a:pt x="19037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37" y="857250"/>
                  </a:lnTo>
                  <a:lnTo>
                    <a:pt x="19037" y="0"/>
                  </a:lnTo>
                  <a:close/>
                </a:path>
                <a:path w="7790180" h="857250">
                  <a:moveTo>
                    <a:pt x="7789926" y="0"/>
                  </a:moveTo>
                  <a:lnTo>
                    <a:pt x="7770876" y="0"/>
                  </a:lnTo>
                  <a:lnTo>
                    <a:pt x="7770876" y="857250"/>
                  </a:lnTo>
                  <a:lnTo>
                    <a:pt x="7789926" y="857250"/>
                  </a:lnTo>
                  <a:lnTo>
                    <a:pt x="7789926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891169" y="3777233"/>
              <a:ext cx="274320" cy="858519"/>
            </a:xfrm>
            <a:custGeom>
              <a:avLst/>
              <a:gdLst/>
              <a:ahLst/>
              <a:cxnLst/>
              <a:rect l="l" t="t" r="r" b="b"/>
              <a:pathLst>
                <a:path w="274319" h="858520">
                  <a:moveTo>
                    <a:pt x="274319" y="858012"/>
                  </a:moveTo>
                  <a:lnTo>
                    <a:pt x="27431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274319" y="8580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74839" y="46344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62925" y="4635245"/>
              <a:ext cx="7748016" cy="8572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440065" y="4635258"/>
              <a:ext cx="7790180" cy="857250"/>
            </a:xfrm>
            <a:custGeom>
              <a:avLst/>
              <a:gdLst/>
              <a:ahLst/>
              <a:cxnLst/>
              <a:rect l="l" t="t" r="r" b="b"/>
              <a:pathLst>
                <a:path w="7790180" h="857250">
                  <a:moveTo>
                    <a:pt x="19037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37" y="857250"/>
                  </a:lnTo>
                  <a:lnTo>
                    <a:pt x="19037" y="0"/>
                  </a:lnTo>
                  <a:close/>
                </a:path>
                <a:path w="7790180" h="857250">
                  <a:moveTo>
                    <a:pt x="7789926" y="0"/>
                  </a:moveTo>
                  <a:lnTo>
                    <a:pt x="7770876" y="0"/>
                  </a:lnTo>
                  <a:lnTo>
                    <a:pt x="7770876" y="857250"/>
                  </a:lnTo>
                  <a:lnTo>
                    <a:pt x="7789926" y="857250"/>
                  </a:lnTo>
                  <a:lnTo>
                    <a:pt x="7789926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891169" y="4634483"/>
              <a:ext cx="274320" cy="296545"/>
            </a:xfrm>
            <a:custGeom>
              <a:avLst/>
              <a:gdLst/>
              <a:ahLst/>
              <a:cxnLst/>
              <a:rect l="l" t="t" r="r" b="b"/>
              <a:pathLst>
                <a:path w="274319" h="296545">
                  <a:moveTo>
                    <a:pt x="274319" y="296417"/>
                  </a:moveTo>
                  <a:lnTo>
                    <a:pt x="274319" y="0"/>
                  </a:lnTo>
                  <a:lnTo>
                    <a:pt x="0" y="0"/>
                  </a:lnTo>
                  <a:lnTo>
                    <a:pt x="0" y="296417"/>
                  </a:lnTo>
                  <a:lnTo>
                    <a:pt x="274319" y="2964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934047" y="3930765"/>
            <a:ext cx="196215" cy="8128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20" dirty="0">
                <a:latin typeface="Arial"/>
                <a:cs typeface="Arial"/>
              </a:rPr>
              <a:t>Teplota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[°C]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74839" y="5491734"/>
            <a:ext cx="9144000" cy="858519"/>
            <a:chOff x="774839" y="5491734"/>
            <a:chExt cx="9144000" cy="858519"/>
          </a:xfrm>
        </p:grpSpPr>
        <p:sp>
          <p:nvSpPr>
            <p:cNvPr id="27" name="object 27"/>
            <p:cNvSpPr/>
            <p:nvPr/>
          </p:nvSpPr>
          <p:spPr>
            <a:xfrm>
              <a:off x="774839" y="5491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62925" y="5492496"/>
              <a:ext cx="7748016" cy="82296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440065" y="5492496"/>
              <a:ext cx="7790180" cy="842010"/>
            </a:xfrm>
            <a:custGeom>
              <a:avLst/>
              <a:gdLst/>
              <a:ahLst/>
              <a:cxnLst/>
              <a:rect l="l" t="t" r="r" b="b"/>
              <a:pathLst>
                <a:path w="7790180" h="842010">
                  <a:moveTo>
                    <a:pt x="19050" y="822960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842010"/>
                  </a:lnTo>
                  <a:lnTo>
                    <a:pt x="9906" y="842010"/>
                  </a:lnTo>
                  <a:lnTo>
                    <a:pt x="9906" y="822960"/>
                  </a:lnTo>
                  <a:lnTo>
                    <a:pt x="19050" y="822960"/>
                  </a:lnTo>
                  <a:close/>
                </a:path>
                <a:path w="7790180" h="842010">
                  <a:moveTo>
                    <a:pt x="7780782" y="822959"/>
                  </a:moveTo>
                  <a:lnTo>
                    <a:pt x="9906" y="822960"/>
                  </a:lnTo>
                  <a:lnTo>
                    <a:pt x="19050" y="832104"/>
                  </a:lnTo>
                  <a:lnTo>
                    <a:pt x="19050" y="842010"/>
                  </a:lnTo>
                  <a:lnTo>
                    <a:pt x="7770875" y="842009"/>
                  </a:lnTo>
                  <a:lnTo>
                    <a:pt x="7770875" y="832104"/>
                  </a:lnTo>
                  <a:lnTo>
                    <a:pt x="7780782" y="822959"/>
                  </a:lnTo>
                  <a:close/>
                </a:path>
                <a:path w="7790180" h="842010">
                  <a:moveTo>
                    <a:pt x="19050" y="842010"/>
                  </a:moveTo>
                  <a:lnTo>
                    <a:pt x="19050" y="832104"/>
                  </a:lnTo>
                  <a:lnTo>
                    <a:pt x="9906" y="822960"/>
                  </a:lnTo>
                  <a:lnTo>
                    <a:pt x="9906" y="842010"/>
                  </a:lnTo>
                  <a:lnTo>
                    <a:pt x="19050" y="842010"/>
                  </a:lnTo>
                  <a:close/>
                </a:path>
                <a:path w="7790180" h="842010">
                  <a:moveTo>
                    <a:pt x="7789926" y="842009"/>
                  </a:moveTo>
                  <a:lnTo>
                    <a:pt x="7789926" y="0"/>
                  </a:lnTo>
                  <a:lnTo>
                    <a:pt x="7770875" y="0"/>
                  </a:lnTo>
                  <a:lnTo>
                    <a:pt x="7770875" y="822959"/>
                  </a:lnTo>
                  <a:lnTo>
                    <a:pt x="7780782" y="822959"/>
                  </a:lnTo>
                  <a:lnTo>
                    <a:pt x="7780782" y="842009"/>
                  </a:lnTo>
                  <a:lnTo>
                    <a:pt x="7789926" y="842009"/>
                  </a:lnTo>
                  <a:close/>
                </a:path>
                <a:path w="7790180" h="842010">
                  <a:moveTo>
                    <a:pt x="7780782" y="842009"/>
                  </a:moveTo>
                  <a:lnTo>
                    <a:pt x="7780782" y="822959"/>
                  </a:lnTo>
                  <a:lnTo>
                    <a:pt x="7770875" y="832104"/>
                  </a:lnTo>
                  <a:lnTo>
                    <a:pt x="7770875" y="842009"/>
                  </a:lnTo>
                  <a:lnTo>
                    <a:pt x="7780782" y="842009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005975" y="5721096"/>
            <a:ext cx="1188720" cy="27559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275" rIns="0" bIns="0" rtlCol="0">
            <a:spAutoFit/>
          </a:bodyPr>
          <a:lstStyle/>
          <a:p>
            <a:pPr marL="356870">
              <a:lnSpc>
                <a:spcPct val="100000"/>
              </a:lnSpc>
              <a:spcBef>
                <a:spcPts val="325"/>
              </a:spcBef>
            </a:pPr>
            <a:r>
              <a:rPr sz="1200" dirty="0">
                <a:latin typeface="Arial"/>
                <a:cs typeface="Arial"/>
              </a:rPr>
              <a:t>Čas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[s]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774839" y="6348984"/>
            <a:ext cx="9144000" cy="328041"/>
          </a:xfrm>
          <a:custGeom>
            <a:avLst/>
            <a:gdLst/>
            <a:ahLst/>
            <a:cxnLst/>
            <a:rect l="l" t="t" r="r" b="b"/>
            <a:pathLst>
              <a:path w="9144000" h="858520">
                <a:moveTo>
                  <a:pt x="9143999" y="858012"/>
                </a:moveTo>
                <a:lnTo>
                  <a:pt x="9143999" y="0"/>
                </a:lnTo>
                <a:lnTo>
                  <a:pt x="0" y="0"/>
                </a:lnTo>
                <a:lnTo>
                  <a:pt x="0" y="858012"/>
                </a:lnTo>
                <a:lnTo>
                  <a:pt x="9143999" y="858012"/>
                </a:lnTo>
                <a:close/>
              </a:path>
            </a:pathLst>
          </a:custGeom>
          <a:solidFill>
            <a:srgbClr val="254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TextovéPole 31">
            <a:extLst>
              <a:ext uri="{FF2B5EF4-FFF2-40B4-BE49-F238E27FC236}">
                <a16:creationId xmlns:a16="http://schemas.microsoft.com/office/drawing/2014/main" xmlns="" id="{74C724FF-C448-994A-C3A1-36D21ACD59BC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472823" y="465074"/>
            <a:ext cx="522033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9285" algn="l"/>
              </a:tabLst>
            </a:pPr>
            <a:r>
              <a:rPr sz="4000" spc="-10" dirty="0">
                <a:solidFill>
                  <a:srgbClr val="FFFFFF"/>
                </a:solidFill>
                <a:latin typeface="Calibri"/>
                <a:cs typeface="Calibri"/>
              </a:rPr>
              <a:t>Teplotní</a:t>
            </a: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	cyklus</a:t>
            </a:r>
            <a:r>
              <a:rPr sz="4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spc="-30" dirty="0">
                <a:solidFill>
                  <a:srgbClr val="FFFFFF"/>
                </a:solidFill>
                <a:latin typeface="Calibri"/>
                <a:cs typeface="Calibri"/>
              </a:rPr>
              <a:t>svařování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74839" y="1206246"/>
            <a:ext cx="9144000" cy="857250"/>
            <a:chOff x="774839" y="1206246"/>
            <a:chExt cx="9144000" cy="85725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04271" y="1500632"/>
            <a:ext cx="34556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ARA</a:t>
            </a:r>
            <a:r>
              <a:rPr sz="2000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diagram-</a:t>
            </a:r>
            <a:r>
              <a:rPr sz="20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vliv</a:t>
            </a: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na</a:t>
            </a: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strukturu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04271" y="2062733"/>
            <a:ext cx="8814568" cy="4653055"/>
            <a:chOff x="774839" y="2062733"/>
            <a:chExt cx="9144000" cy="5144770"/>
          </a:xfrm>
        </p:grpSpPr>
        <p:sp>
          <p:nvSpPr>
            <p:cNvPr id="10" name="object 10"/>
            <p:cNvSpPr/>
            <p:nvPr/>
          </p:nvSpPr>
          <p:spPr>
            <a:xfrm>
              <a:off x="774839" y="2062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6299" y="2193797"/>
              <a:ext cx="3960876" cy="72694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007249" y="2174747"/>
              <a:ext cx="3999229" cy="746125"/>
            </a:xfrm>
            <a:custGeom>
              <a:avLst/>
              <a:gdLst/>
              <a:ahLst/>
              <a:cxnLst/>
              <a:rect l="l" t="t" r="r" b="b"/>
              <a:pathLst>
                <a:path w="3999229" h="746125">
                  <a:moveTo>
                    <a:pt x="3998976" y="745997"/>
                  </a:moveTo>
                  <a:lnTo>
                    <a:pt x="3998976" y="0"/>
                  </a:lnTo>
                  <a:lnTo>
                    <a:pt x="0" y="0"/>
                  </a:lnTo>
                  <a:lnTo>
                    <a:pt x="0" y="745998"/>
                  </a:lnTo>
                  <a:lnTo>
                    <a:pt x="9143" y="745998"/>
                  </a:lnTo>
                  <a:lnTo>
                    <a:pt x="9143" y="19050"/>
                  </a:lnTo>
                  <a:lnTo>
                    <a:pt x="19049" y="9906"/>
                  </a:lnTo>
                  <a:lnTo>
                    <a:pt x="19049" y="19050"/>
                  </a:lnTo>
                  <a:lnTo>
                    <a:pt x="3979925" y="19049"/>
                  </a:lnTo>
                  <a:lnTo>
                    <a:pt x="3979925" y="9905"/>
                  </a:lnTo>
                  <a:lnTo>
                    <a:pt x="3989069" y="19049"/>
                  </a:lnTo>
                  <a:lnTo>
                    <a:pt x="3989069" y="745997"/>
                  </a:lnTo>
                  <a:lnTo>
                    <a:pt x="3998976" y="745997"/>
                  </a:lnTo>
                  <a:close/>
                </a:path>
                <a:path w="3999229" h="746125">
                  <a:moveTo>
                    <a:pt x="19049" y="19050"/>
                  </a:moveTo>
                  <a:lnTo>
                    <a:pt x="19049" y="9906"/>
                  </a:lnTo>
                  <a:lnTo>
                    <a:pt x="9143" y="19050"/>
                  </a:lnTo>
                  <a:lnTo>
                    <a:pt x="19049" y="19050"/>
                  </a:lnTo>
                  <a:close/>
                </a:path>
                <a:path w="3999229" h="746125">
                  <a:moveTo>
                    <a:pt x="19049" y="745998"/>
                  </a:moveTo>
                  <a:lnTo>
                    <a:pt x="19049" y="19050"/>
                  </a:lnTo>
                  <a:lnTo>
                    <a:pt x="9143" y="19050"/>
                  </a:lnTo>
                  <a:lnTo>
                    <a:pt x="9143" y="745998"/>
                  </a:lnTo>
                  <a:lnTo>
                    <a:pt x="19049" y="745998"/>
                  </a:lnTo>
                  <a:close/>
                </a:path>
                <a:path w="3999229" h="746125">
                  <a:moveTo>
                    <a:pt x="3989069" y="19049"/>
                  </a:moveTo>
                  <a:lnTo>
                    <a:pt x="3979925" y="9905"/>
                  </a:lnTo>
                  <a:lnTo>
                    <a:pt x="3979925" y="19049"/>
                  </a:lnTo>
                  <a:lnTo>
                    <a:pt x="3989069" y="19049"/>
                  </a:lnTo>
                  <a:close/>
                </a:path>
                <a:path w="3999229" h="746125">
                  <a:moveTo>
                    <a:pt x="3989069" y="745997"/>
                  </a:moveTo>
                  <a:lnTo>
                    <a:pt x="3989069" y="19049"/>
                  </a:lnTo>
                  <a:lnTo>
                    <a:pt x="3979925" y="19049"/>
                  </a:lnTo>
                  <a:lnTo>
                    <a:pt x="3979925" y="745997"/>
                  </a:lnTo>
                  <a:lnTo>
                    <a:pt x="3989069" y="745997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59565" y="2193797"/>
              <a:ext cx="4618482" cy="72694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040515" y="2174747"/>
              <a:ext cx="4657090" cy="746125"/>
            </a:xfrm>
            <a:custGeom>
              <a:avLst/>
              <a:gdLst/>
              <a:ahLst/>
              <a:cxnLst/>
              <a:rect l="l" t="t" r="r" b="b"/>
              <a:pathLst>
                <a:path w="4657090" h="746125">
                  <a:moveTo>
                    <a:pt x="4656582" y="745998"/>
                  </a:moveTo>
                  <a:lnTo>
                    <a:pt x="4656582" y="0"/>
                  </a:lnTo>
                  <a:lnTo>
                    <a:pt x="0" y="0"/>
                  </a:lnTo>
                  <a:lnTo>
                    <a:pt x="0" y="745998"/>
                  </a:lnTo>
                  <a:lnTo>
                    <a:pt x="9905" y="745998"/>
                  </a:lnTo>
                  <a:lnTo>
                    <a:pt x="9905" y="19050"/>
                  </a:lnTo>
                  <a:lnTo>
                    <a:pt x="19049" y="9906"/>
                  </a:lnTo>
                  <a:lnTo>
                    <a:pt x="19049" y="19050"/>
                  </a:lnTo>
                  <a:lnTo>
                    <a:pt x="4637532" y="19050"/>
                  </a:lnTo>
                  <a:lnTo>
                    <a:pt x="4637532" y="9906"/>
                  </a:lnTo>
                  <a:lnTo>
                    <a:pt x="4646675" y="19050"/>
                  </a:lnTo>
                  <a:lnTo>
                    <a:pt x="4646675" y="745998"/>
                  </a:lnTo>
                  <a:lnTo>
                    <a:pt x="4656582" y="745998"/>
                  </a:lnTo>
                  <a:close/>
                </a:path>
                <a:path w="4657090" h="746125">
                  <a:moveTo>
                    <a:pt x="19049" y="19050"/>
                  </a:moveTo>
                  <a:lnTo>
                    <a:pt x="19049" y="9906"/>
                  </a:lnTo>
                  <a:lnTo>
                    <a:pt x="9905" y="19050"/>
                  </a:lnTo>
                  <a:lnTo>
                    <a:pt x="19049" y="19050"/>
                  </a:lnTo>
                  <a:close/>
                </a:path>
                <a:path w="4657090" h="746125">
                  <a:moveTo>
                    <a:pt x="19049" y="745998"/>
                  </a:moveTo>
                  <a:lnTo>
                    <a:pt x="19049" y="19050"/>
                  </a:lnTo>
                  <a:lnTo>
                    <a:pt x="9905" y="19050"/>
                  </a:lnTo>
                  <a:lnTo>
                    <a:pt x="9905" y="745998"/>
                  </a:lnTo>
                  <a:lnTo>
                    <a:pt x="19049" y="745998"/>
                  </a:lnTo>
                  <a:close/>
                </a:path>
                <a:path w="4657090" h="746125">
                  <a:moveTo>
                    <a:pt x="4646675" y="19050"/>
                  </a:moveTo>
                  <a:lnTo>
                    <a:pt x="4637532" y="9906"/>
                  </a:lnTo>
                  <a:lnTo>
                    <a:pt x="4637532" y="19050"/>
                  </a:lnTo>
                  <a:lnTo>
                    <a:pt x="4646675" y="19050"/>
                  </a:lnTo>
                  <a:close/>
                </a:path>
                <a:path w="4657090" h="746125">
                  <a:moveTo>
                    <a:pt x="4646675" y="745998"/>
                  </a:moveTo>
                  <a:lnTo>
                    <a:pt x="4646675" y="19050"/>
                  </a:lnTo>
                  <a:lnTo>
                    <a:pt x="4637532" y="19050"/>
                  </a:lnTo>
                  <a:lnTo>
                    <a:pt x="4637532" y="745998"/>
                  </a:lnTo>
                  <a:lnTo>
                    <a:pt x="4646675" y="745998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74839" y="2919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6299" y="2920745"/>
              <a:ext cx="3960876" cy="85725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007249" y="2920758"/>
              <a:ext cx="3999229" cy="857250"/>
            </a:xfrm>
            <a:custGeom>
              <a:avLst/>
              <a:gdLst/>
              <a:ahLst/>
              <a:cxnLst/>
              <a:rect l="l" t="t" r="r" b="b"/>
              <a:pathLst>
                <a:path w="3999229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3999229" h="857250">
                  <a:moveTo>
                    <a:pt x="3998976" y="0"/>
                  </a:moveTo>
                  <a:lnTo>
                    <a:pt x="3979926" y="0"/>
                  </a:lnTo>
                  <a:lnTo>
                    <a:pt x="3979926" y="857250"/>
                  </a:lnTo>
                  <a:lnTo>
                    <a:pt x="3998976" y="857250"/>
                  </a:lnTo>
                  <a:lnTo>
                    <a:pt x="3998976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59565" y="2920745"/>
              <a:ext cx="4618482" cy="85725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040515" y="2920758"/>
              <a:ext cx="4657090" cy="857250"/>
            </a:xfrm>
            <a:custGeom>
              <a:avLst/>
              <a:gdLst/>
              <a:ahLst/>
              <a:cxnLst/>
              <a:rect l="l" t="t" r="r" b="b"/>
              <a:pathLst>
                <a:path w="465709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657090" h="857250">
                  <a:moveTo>
                    <a:pt x="4656582" y="0"/>
                  </a:moveTo>
                  <a:lnTo>
                    <a:pt x="4637519" y="0"/>
                  </a:lnTo>
                  <a:lnTo>
                    <a:pt x="4637519" y="857250"/>
                  </a:lnTo>
                  <a:lnTo>
                    <a:pt x="4656582" y="857250"/>
                  </a:lnTo>
                  <a:lnTo>
                    <a:pt x="4656582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74839" y="37772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6299" y="3777995"/>
              <a:ext cx="3960876" cy="85725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07249" y="3778008"/>
              <a:ext cx="3999229" cy="857250"/>
            </a:xfrm>
            <a:custGeom>
              <a:avLst/>
              <a:gdLst/>
              <a:ahLst/>
              <a:cxnLst/>
              <a:rect l="l" t="t" r="r" b="b"/>
              <a:pathLst>
                <a:path w="3999229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3999229" h="857250">
                  <a:moveTo>
                    <a:pt x="3998976" y="0"/>
                  </a:moveTo>
                  <a:lnTo>
                    <a:pt x="3979926" y="0"/>
                  </a:lnTo>
                  <a:lnTo>
                    <a:pt x="3979926" y="857250"/>
                  </a:lnTo>
                  <a:lnTo>
                    <a:pt x="3998976" y="857250"/>
                  </a:lnTo>
                  <a:lnTo>
                    <a:pt x="3998976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59565" y="3777995"/>
              <a:ext cx="4618482" cy="85725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040515" y="3778008"/>
              <a:ext cx="4657090" cy="857250"/>
            </a:xfrm>
            <a:custGeom>
              <a:avLst/>
              <a:gdLst/>
              <a:ahLst/>
              <a:cxnLst/>
              <a:rect l="l" t="t" r="r" b="b"/>
              <a:pathLst>
                <a:path w="465709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657090" h="857250">
                  <a:moveTo>
                    <a:pt x="4656582" y="0"/>
                  </a:moveTo>
                  <a:lnTo>
                    <a:pt x="4637532" y="0"/>
                  </a:lnTo>
                  <a:lnTo>
                    <a:pt x="4637532" y="857250"/>
                  </a:lnTo>
                  <a:lnTo>
                    <a:pt x="4656582" y="857250"/>
                  </a:lnTo>
                  <a:lnTo>
                    <a:pt x="4656582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74839" y="46344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26299" y="4635245"/>
              <a:ext cx="3960876" cy="364236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007249" y="4635245"/>
              <a:ext cx="3999229" cy="383540"/>
            </a:xfrm>
            <a:custGeom>
              <a:avLst/>
              <a:gdLst/>
              <a:ahLst/>
              <a:cxnLst/>
              <a:rect l="l" t="t" r="r" b="b"/>
              <a:pathLst>
                <a:path w="3999229" h="383539">
                  <a:moveTo>
                    <a:pt x="19050" y="364236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383286"/>
                  </a:lnTo>
                  <a:lnTo>
                    <a:pt x="9144" y="383286"/>
                  </a:lnTo>
                  <a:lnTo>
                    <a:pt x="9143" y="364236"/>
                  </a:lnTo>
                  <a:lnTo>
                    <a:pt x="19050" y="364236"/>
                  </a:lnTo>
                  <a:close/>
                </a:path>
                <a:path w="3999229" h="383539">
                  <a:moveTo>
                    <a:pt x="3989069" y="364236"/>
                  </a:moveTo>
                  <a:lnTo>
                    <a:pt x="9143" y="364236"/>
                  </a:lnTo>
                  <a:lnTo>
                    <a:pt x="19050" y="373379"/>
                  </a:lnTo>
                  <a:lnTo>
                    <a:pt x="19050" y="383286"/>
                  </a:lnTo>
                  <a:lnTo>
                    <a:pt x="3979925" y="383286"/>
                  </a:lnTo>
                  <a:lnTo>
                    <a:pt x="3979925" y="373379"/>
                  </a:lnTo>
                  <a:lnTo>
                    <a:pt x="3989069" y="364236"/>
                  </a:lnTo>
                  <a:close/>
                </a:path>
                <a:path w="3999229" h="383539">
                  <a:moveTo>
                    <a:pt x="19050" y="383286"/>
                  </a:moveTo>
                  <a:lnTo>
                    <a:pt x="19050" y="373379"/>
                  </a:lnTo>
                  <a:lnTo>
                    <a:pt x="9143" y="364236"/>
                  </a:lnTo>
                  <a:lnTo>
                    <a:pt x="9144" y="383286"/>
                  </a:lnTo>
                  <a:lnTo>
                    <a:pt x="19050" y="383286"/>
                  </a:lnTo>
                  <a:close/>
                </a:path>
                <a:path w="3999229" h="383539">
                  <a:moveTo>
                    <a:pt x="3998976" y="383286"/>
                  </a:moveTo>
                  <a:lnTo>
                    <a:pt x="3998976" y="0"/>
                  </a:lnTo>
                  <a:lnTo>
                    <a:pt x="3979925" y="0"/>
                  </a:lnTo>
                  <a:lnTo>
                    <a:pt x="3979925" y="364236"/>
                  </a:lnTo>
                  <a:lnTo>
                    <a:pt x="3989069" y="364236"/>
                  </a:lnTo>
                  <a:lnTo>
                    <a:pt x="3989069" y="383286"/>
                  </a:lnTo>
                  <a:lnTo>
                    <a:pt x="3998976" y="383286"/>
                  </a:lnTo>
                  <a:close/>
                </a:path>
                <a:path w="3999229" h="383539">
                  <a:moveTo>
                    <a:pt x="3989069" y="383286"/>
                  </a:moveTo>
                  <a:lnTo>
                    <a:pt x="3989069" y="364236"/>
                  </a:lnTo>
                  <a:lnTo>
                    <a:pt x="3979925" y="373379"/>
                  </a:lnTo>
                  <a:lnTo>
                    <a:pt x="3979925" y="383286"/>
                  </a:lnTo>
                  <a:lnTo>
                    <a:pt x="3989069" y="383286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99295" y="5210555"/>
              <a:ext cx="5113020" cy="28193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880245" y="5191505"/>
              <a:ext cx="5151120" cy="300990"/>
            </a:xfrm>
            <a:custGeom>
              <a:avLst/>
              <a:gdLst/>
              <a:ahLst/>
              <a:cxnLst/>
              <a:rect l="l" t="t" r="r" b="b"/>
              <a:pathLst>
                <a:path w="5151120" h="300989">
                  <a:moveTo>
                    <a:pt x="5151120" y="300990"/>
                  </a:moveTo>
                  <a:lnTo>
                    <a:pt x="5151120" y="0"/>
                  </a:lnTo>
                  <a:lnTo>
                    <a:pt x="0" y="0"/>
                  </a:lnTo>
                  <a:lnTo>
                    <a:pt x="0" y="300990"/>
                  </a:lnTo>
                  <a:lnTo>
                    <a:pt x="9143" y="300990"/>
                  </a:lnTo>
                  <a:lnTo>
                    <a:pt x="9143" y="19050"/>
                  </a:lnTo>
                  <a:lnTo>
                    <a:pt x="19050" y="9144"/>
                  </a:lnTo>
                  <a:lnTo>
                    <a:pt x="19050" y="19050"/>
                  </a:lnTo>
                  <a:lnTo>
                    <a:pt x="5132069" y="19050"/>
                  </a:lnTo>
                  <a:lnTo>
                    <a:pt x="5132069" y="9144"/>
                  </a:lnTo>
                  <a:lnTo>
                    <a:pt x="5141976" y="19050"/>
                  </a:lnTo>
                  <a:lnTo>
                    <a:pt x="5141976" y="300990"/>
                  </a:lnTo>
                  <a:lnTo>
                    <a:pt x="5151120" y="300990"/>
                  </a:lnTo>
                  <a:close/>
                </a:path>
                <a:path w="5151120" h="300989">
                  <a:moveTo>
                    <a:pt x="19050" y="19050"/>
                  </a:moveTo>
                  <a:lnTo>
                    <a:pt x="19050" y="9144"/>
                  </a:lnTo>
                  <a:lnTo>
                    <a:pt x="9143" y="19050"/>
                  </a:lnTo>
                  <a:lnTo>
                    <a:pt x="19050" y="19050"/>
                  </a:lnTo>
                  <a:close/>
                </a:path>
                <a:path w="5151120" h="300989">
                  <a:moveTo>
                    <a:pt x="19050" y="300990"/>
                  </a:moveTo>
                  <a:lnTo>
                    <a:pt x="19050" y="19050"/>
                  </a:lnTo>
                  <a:lnTo>
                    <a:pt x="9143" y="19050"/>
                  </a:lnTo>
                  <a:lnTo>
                    <a:pt x="9143" y="300990"/>
                  </a:lnTo>
                  <a:lnTo>
                    <a:pt x="19050" y="300990"/>
                  </a:lnTo>
                  <a:close/>
                </a:path>
                <a:path w="5151120" h="300989">
                  <a:moveTo>
                    <a:pt x="5141976" y="19050"/>
                  </a:moveTo>
                  <a:lnTo>
                    <a:pt x="5132069" y="9144"/>
                  </a:lnTo>
                  <a:lnTo>
                    <a:pt x="5132069" y="19050"/>
                  </a:lnTo>
                  <a:lnTo>
                    <a:pt x="5141976" y="19050"/>
                  </a:lnTo>
                  <a:close/>
                </a:path>
                <a:path w="5151120" h="300989">
                  <a:moveTo>
                    <a:pt x="5141976" y="300990"/>
                  </a:moveTo>
                  <a:lnTo>
                    <a:pt x="5141976" y="19050"/>
                  </a:lnTo>
                  <a:lnTo>
                    <a:pt x="5132069" y="19050"/>
                  </a:lnTo>
                  <a:lnTo>
                    <a:pt x="5132069" y="300990"/>
                  </a:lnTo>
                  <a:lnTo>
                    <a:pt x="5141976" y="30099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59565" y="4635245"/>
              <a:ext cx="4618482" cy="367284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040515" y="4635245"/>
              <a:ext cx="4657090" cy="386715"/>
            </a:xfrm>
            <a:custGeom>
              <a:avLst/>
              <a:gdLst/>
              <a:ahLst/>
              <a:cxnLst/>
              <a:rect l="l" t="t" r="r" b="b"/>
              <a:pathLst>
                <a:path w="4657090" h="386714">
                  <a:moveTo>
                    <a:pt x="19050" y="367284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386334"/>
                  </a:lnTo>
                  <a:lnTo>
                    <a:pt x="9905" y="386334"/>
                  </a:lnTo>
                  <a:lnTo>
                    <a:pt x="9905" y="367284"/>
                  </a:lnTo>
                  <a:lnTo>
                    <a:pt x="19050" y="367284"/>
                  </a:lnTo>
                  <a:close/>
                </a:path>
                <a:path w="4657090" h="386714">
                  <a:moveTo>
                    <a:pt x="4646675" y="367283"/>
                  </a:moveTo>
                  <a:lnTo>
                    <a:pt x="9905" y="367284"/>
                  </a:lnTo>
                  <a:lnTo>
                    <a:pt x="19050" y="376428"/>
                  </a:lnTo>
                  <a:lnTo>
                    <a:pt x="19050" y="386334"/>
                  </a:lnTo>
                  <a:lnTo>
                    <a:pt x="4637532" y="386333"/>
                  </a:lnTo>
                  <a:lnTo>
                    <a:pt x="4637532" y="376427"/>
                  </a:lnTo>
                  <a:lnTo>
                    <a:pt x="4646675" y="367283"/>
                  </a:lnTo>
                  <a:close/>
                </a:path>
                <a:path w="4657090" h="386714">
                  <a:moveTo>
                    <a:pt x="19050" y="386334"/>
                  </a:moveTo>
                  <a:lnTo>
                    <a:pt x="19050" y="376428"/>
                  </a:lnTo>
                  <a:lnTo>
                    <a:pt x="9905" y="367284"/>
                  </a:lnTo>
                  <a:lnTo>
                    <a:pt x="9905" y="386334"/>
                  </a:lnTo>
                  <a:lnTo>
                    <a:pt x="19050" y="386334"/>
                  </a:lnTo>
                  <a:close/>
                </a:path>
                <a:path w="4657090" h="386714">
                  <a:moveTo>
                    <a:pt x="4656582" y="386333"/>
                  </a:moveTo>
                  <a:lnTo>
                    <a:pt x="4656582" y="0"/>
                  </a:lnTo>
                  <a:lnTo>
                    <a:pt x="4637532" y="0"/>
                  </a:lnTo>
                  <a:lnTo>
                    <a:pt x="4637532" y="367283"/>
                  </a:lnTo>
                  <a:lnTo>
                    <a:pt x="4646675" y="367283"/>
                  </a:lnTo>
                  <a:lnTo>
                    <a:pt x="4646675" y="386333"/>
                  </a:lnTo>
                  <a:lnTo>
                    <a:pt x="4656582" y="386333"/>
                  </a:lnTo>
                  <a:close/>
                </a:path>
                <a:path w="4657090" h="386714">
                  <a:moveTo>
                    <a:pt x="4646675" y="386333"/>
                  </a:moveTo>
                  <a:lnTo>
                    <a:pt x="4646675" y="367283"/>
                  </a:lnTo>
                  <a:lnTo>
                    <a:pt x="4637532" y="376427"/>
                  </a:lnTo>
                  <a:lnTo>
                    <a:pt x="4637532" y="386333"/>
                  </a:lnTo>
                  <a:lnTo>
                    <a:pt x="4646675" y="386333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74839" y="5491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899295" y="5492495"/>
              <a:ext cx="5113020" cy="85725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880245" y="5492508"/>
              <a:ext cx="5151120" cy="857250"/>
            </a:xfrm>
            <a:custGeom>
              <a:avLst/>
              <a:gdLst/>
              <a:ahLst/>
              <a:cxnLst/>
              <a:rect l="l" t="t" r="r" b="b"/>
              <a:pathLst>
                <a:path w="515112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5151120" h="857250">
                  <a:moveTo>
                    <a:pt x="5151120" y="0"/>
                  </a:moveTo>
                  <a:lnTo>
                    <a:pt x="5132070" y="0"/>
                  </a:lnTo>
                  <a:lnTo>
                    <a:pt x="5132070" y="857250"/>
                  </a:lnTo>
                  <a:lnTo>
                    <a:pt x="5151120" y="857250"/>
                  </a:lnTo>
                  <a:lnTo>
                    <a:pt x="515112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74839" y="6348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99295" y="6349745"/>
              <a:ext cx="5113020" cy="603504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2880245" y="6349745"/>
              <a:ext cx="5151120" cy="622935"/>
            </a:xfrm>
            <a:custGeom>
              <a:avLst/>
              <a:gdLst/>
              <a:ahLst/>
              <a:cxnLst/>
              <a:rect l="l" t="t" r="r" b="b"/>
              <a:pathLst>
                <a:path w="5151120" h="622934">
                  <a:moveTo>
                    <a:pt x="19050" y="603504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622554"/>
                  </a:lnTo>
                  <a:lnTo>
                    <a:pt x="9143" y="622554"/>
                  </a:lnTo>
                  <a:lnTo>
                    <a:pt x="9143" y="603504"/>
                  </a:lnTo>
                  <a:lnTo>
                    <a:pt x="19050" y="603504"/>
                  </a:lnTo>
                  <a:close/>
                </a:path>
                <a:path w="5151120" h="622934">
                  <a:moveTo>
                    <a:pt x="5141976" y="603504"/>
                  </a:moveTo>
                  <a:lnTo>
                    <a:pt x="9143" y="603504"/>
                  </a:lnTo>
                  <a:lnTo>
                    <a:pt x="19050" y="613410"/>
                  </a:lnTo>
                  <a:lnTo>
                    <a:pt x="19050" y="622554"/>
                  </a:lnTo>
                  <a:lnTo>
                    <a:pt x="5132069" y="622554"/>
                  </a:lnTo>
                  <a:lnTo>
                    <a:pt x="5132069" y="613410"/>
                  </a:lnTo>
                  <a:lnTo>
                    <a:pt x="5141976" y="603504"/>
                  </a:lnTo>
                  <a:close/>
                </a:path>
                <a:path w="5151120" h="622934">
                  <a:moveTo>
                    <a:pt x="19050" y="622554"/>
                  </a:moveTo>
                  <a:lnTo>
                    <a:pt x="19050" y="613410"/>
                  </a:lnTo>
                  <a:lnTo>
                    <a:pt x="9143" y="603504"/>
                  </a:lnTo>
                  <a:lnTo>
                    <a:pt x="9143" y="622554"/>
                  </a:lnTo>
                  <a:lnTo>
                    <a:pt x="19050" y="622554"/>
                  </a:lnTo>
                  <a:close/>
                </a:path>
                <a:path w="5151120" h="622934">
                  <a:moveTo>
                    <a:pt x="5151120" y="622554"/>
                  </a:moveTo>
                  <a:lnTo>
                    <a:pt x="5151120" y="0"/>
                  </a:lnTo>
                  <a:lnTo>
                    <a:pt x="5132069" y="0"/>
                  </a:lnTo>
                  <a:lnTo>
                    <a:pt x="5132069" y="603504"/>
                  </a:lnTo>
                  <a:lnTo>
                    <a:pt x="5141976" y="603504"/>
                  </a:lnTo>
                  <a:lnTo>
                    <a:pt x="5141976" y="622554"/>
                  </a:lnTo>
                  <a:lnTo>
                    <a:pt x="5151120" y="622554"/>
                  </a:lnTo>
                  <a:close/>
                </a:path>
                <a:path w="5151120" h="622934">
                  <a:moveTo>
                    <a:pt x="5141976" y="622554"/>
                  </a:moveTo>
                  <a:lnTo>
                    <a:pt x="5141976" y="603504"/>
                  </a:lnTo>
                  <a:lnTo>
                    <a:pt x="5132069" y="613410"/>
                  </a:lnTo>
                  <a:lnTo>
                    <a:pt x="5132069" y="622554"/>
                  </a:lnTo>
                  <a:lnTo>
                    <a:pt x="5141976" y="622554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409321" y="6948452"/>
            <a:ext cx="1410335" cy="222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25"/>
              </a:lnSpc>
            </a:pP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Tepelné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zpracování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995599" y="6948452"/>
            <a:ext cx="746760" cy="222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25"/>
              </a:lnSpc>
            </a:pP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Svařování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0" name="TextovéPole 39">
            <a:extLst>
              <a:ext uri="{FF2B5EF4-FFF2-40B4-BE49-F238E27FC236}">
                <a16:creationId xmlns:a16="http://schemas.microsoft.com/office/drawing/2014/main" xmlns="" id="{B15ED07F-0651-6C58-0C48-997F4614E93A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522033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9285" algn="l"/>
              </a:tabLst>
            </a:pPr>
            <a:r>
              <a:rPr spc="-10" dirty="0"/>
              <a:t>Teplotní</a:t>
            </a:r>
            <a:r>
              <a:rPr dirty="0"/>
              <a:t>	cyklus</a:t>
            </a:r>
            <a:r>
              <a:rPr spc="-65" dirty="0"/>
              <a:t> </a:t>
            </a:r>
            <a:r>
              <a:rPr spc="-30" dirty="0"/>
              <a:t>svařování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774839" y="1206246"/>
            <a:ext cx="9144000" cy="857250"/>
            <a:chOff x="774839" y="1206246"/>
            <a:chExt cx="9144000" cy="85725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04271" y="1500632"/>
            <a:ext cx="34556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ARA</a:t>
            </a:r>
            <a:r>
              <a:rPr sz="2000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diagram-</a:t>
            </a:r>
            <a:r>
              <a:rPr sz="20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vliv</a:t>
            </a: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na</a:t>
            </a: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strukturu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74839" y="2062733"/>
            <a:ext cx="9144000" cy="4287520"/>
            <a:chOff x="774839" y="2062733"/>
            <a:chExt cx="9144000" cy="4287520"/>
          </a:xfrm>
        </p:grpSpPr>
        <p:sp>
          <p:nvSpPr>
            <p:cNvPr id="10" name="object 10"/>
            <p:cNvSpPr/>
            <p:nvPr/>
          </p:nvSpPr>
          <p:spPr>
            <a:xfrm>
              <a:off x="774839" y="2062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18467" y="2122931"/>
              <a:ext cx="4321810" cy="798195"/>
            </a:xfrm>
            <a:custGeom>
              <a:avLst/>
              <a:gdLst/>
              <a:ahLst/>
              <a:cxnLst/>
              <a:rect l="l" t="t" r="r" b="b"/>
              <a:pathLst>
                <a:path w="4321809" h="798194">
                  <a:moveTo>
                    <a:pt x="4321302" y="797813"/>
                  </a:moveTo>
                  <a:lnTo>
                    <a:pt x="4321302" y="0"/>
                  </a:lnTo>
                  <a:lnTo>
                    <a:pt x="0" y="0"/>
                  </a:lnTo>
                  <a:lnTo>
                    <a:pt x="0" y="797813"/>
                  </a:lnTo>
                  <a:lnTo>
                    <a:pt x="4321302" y="7978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98299" y="2122931"/>
              <a:ext cx="3140201" cy="79781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490839" y="2916173"/>
              <a:ext cx="49530" cy="0"/>
            </a:xfrm>
            <a:custGeom>
              <a:avLst/>
              <a:gdLst/>
              <a:ahLst/>
              <a:cxnLst/>
              <a:rect l="l" t="t" r="r" b="b"/>
              <a:pathLst>
                <a:path w="49529">
                  <a:moveTo>
                    <a:pt x="0" y="0"/>
                  </a:moveTo>
                  <a:lnTo>
                    <a:pt x="49530" y="0"/>
                  </a:lnTo>
                </a:path>
              </a:pathLst>
            </a:custGeom>
            <a:ln w="7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99417" y="2103881"/>
              <a:ext cx="4359910" cy="817244"/>
            </a:xfrm>
            <a:custGeom>
              <a:avLst/>
              <a:gdLst/>
              <a:ahLst/>
              <a:cxnLst/>
              <a:rect l="l" t="t" r="r" b="b"/>
              <a:pathLst>
                <a:path w="4359909" h="817244">
                  <a:moveTo>
                    <a:pt x="4359402" y="816863"/>
                  </a:moveTo>
                  <a:lnTo>
                    <a:pt x="4359402" y="0"/>
                  </a:lnTo>
                  <a:lnTo>
                    <a:pt x="0" y="0"/>
                  </a:lnTo>
                  <a:lnTo>
                    <a:pt x="0" y="816864"/>
                  </a:lnTo>
                  <a:lnTo>
                    <a:pt x="9905" y="816864"/>
                  </a:lnTo>
                  <a:lnTo>
                    <a:pt x="9905" y="19050"/>
                  </a:lnTo>
                  <a:lnTo>
                    <a:pt x="19049" y="9144"/>
                  </a:lnTo>
                  <a:lnTo>
                    <a:pt x="19049" y="19050"/>
                  </a:lnTo>
                  <a:lnTo>
                    <a:pt x="4340351" y="19050"/>
                  </a:lnTo>
                  <a:lnTo>
                    <a:pt x="4340351" y="9144"/>
                  </a:lnTo>
                  <a:lnTo>
                    <a:pt x="4350258" y="19050"/>
                  </a:lnTo>
                  <a:lnTo>
                    <a:pt x="4350258" y="816863"/>
                  </a:lnTo>
                  <a:lnTo>
                    <a:pt x="4359402" y="816863"/>
                  </a:lnTo>
                  <a:close/>
                </a:path>
                <a:path w="4359909" h="817244">
                  <a:moveTo>
                    <a:pt x="19049" y="19050"/>
                  </a:moveTo>
                  <a:lnTo>
                    <a:pt x="19049" y="9144"/>
                  </a:lnTo>
                  <a:lnTo>
                    <a:pt x="9905" y="19050"/>
                  </a:lnTo>
                  <a:lnTo>
                    <a:pt x="19049" y="19050"/>
                  </a:lnTo>
                  <a:close/>
                </a:path>
                <a:path w="4359909" h="817244">
                  <a:moveTo>
                    <a:pt x="19049" y="816864"/>
                  </a:moveTo>
                  <a:lnTo>
                    <a:pt x="19049" y="19050"/>
                  </a:lnTo>
                  <a:lnTo>
                    <a:pt x="9905" y="19050"/>
                  </a:lnTo>
                  <a:lnTo>
                    <a:pt x="9905" y="816864"/>
                  </a:lnTo>
                  <a:lnTo>
                    <a:pt x="19049" y="816864"/>
                  </a:lnTo>
                  <a:close/>
                </a:path>
                <a:path w="4359909" h="817244">
                  <a:moveTo>
                    <a:pt x="4350258" y="19050"/>
                  </a:moveTo>
                  <a:lnTo>
                    <a:pt x="4340351" y="9144"/>
                  </a:lnTo>
                  <a:lnTo>
                    <a:pt x="4340351" y="19050"/>
                  </a:lnTo>
                  <a:lnTo>
                    <a:pt x="4350258" y="19050"/>
                  </a:lnTo>
                  <a:close/>
                </a:path>
                <a:path w="4359909" h="817244">
                  <a:moveTo>
                    <a:pt x="4350258" y="816863"/>
                  </a:moveTo>
                  <a:lnTo>
                    <a:pt x="4350258" y="19050"/>
                  </a:lnTo>
                  <a:lnTo>
                    <a:pt x="4340351" y="19050"/>
                  </a:lnTo>
                  <a:lnTo>
                    <a:pt x="4340351" y="816863"/>
                  </a:lnTo>
                  <a:lnTo>
                    <a:pt x="4350258" y="816863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54671" y="2122931"/>
              <a:ext cx="4329430" cy="798195"/>
            </a:xfrm>
            <a:custGeom>
              <a:avLst/>
              <a:gdLst/>
              <a:ahLst/>
              <a:cxnLst/>
              <a:rect l="l" t="t" r="r" b="b"/>
              <a:pathLst>
                <a:path w="4329430" h="798194">
                  <a:moveTo>
                    <a:pt x="4328922" y="797813"/>
                  </a:moveTo>
                  <a:lnTo>
                    <a:pt x="4328922" y="0"/>
                  </a:lnTo>
                  <a:lnTo>
                    <a:pt x="0" y="0"/>
                  </a:lnTo>
                  <a:lnTo>
                    <a:pt x="0" y="797814"/>
                  </a:lnTo>
                  <a:lnTo>
                    <a:pt x="4328922" y="7978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0693" y="2122931"/>
              <a:ext cx="2793492" cy="79781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032645" y="2916173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9905" y="0"/>
                  </a:lnTo>
                </a:path>
              </a:pathLst>
            </a:custGeom>
            <a:ln w="7619">
              <a:solidFill>
                <a:srgbClr val="FE070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35621" y="2103881"/>
              <a:ext cx="4367530" cy="817244"/>
            </a:xfrm>
            <a:custGeom>
              <a:avLst/>
              <a:gdLst/>
              <a:ahLst/>
              <a:cxnLst/>
              <a:rect l="l" t="t" r="r" b="b"/>
              <a:pathLst>
                <a:path w="4367530" h="817244">
                  <a:moveTo>
                    <a:pt x="4367022" y="816863"/>
                  </a:moveTo>
                  <a:lnTo>
                    <a:pt x="4367022" y="0"/>
                  </a:lnTo>
                  <a:lnTo>
                    <a:pt x="0" y="0"/>
                  </a:lnTo>
                  <a:lnTo>
                    <a:pt x="0" y="816864"/>
                  </a:lnTo>
                  <a:lnTo>
                    <a:pt x="9143" y="816864"/>
                  </a:lnTo>
                  <a:lnTo>
                    <a:pt x="9143" y="19050"/>
                  </a:lnTo>
                  <a:lnTo>
                    <a:pt x="19049" y="9144"/>
                  </a:lnTo>
                  <a:lnTo>
                    <a:pt x="19049" y="19050"/>
                  </a:lnTo>
                  <a:lnTo>
                    <a:pt x="4347972" y="19050"/>
                  </a:lnTo>
                  <a:lnTo>
                    <a:pt x="4347972" y="9143"/>
                  </a:lnTo>
                  <a:lnTo>
                    <a:pt x="4357878" y="19050"/>
                  </a:lnTo>
                  <a:lnTo>
                    <a:pt x="4357878" y="816863"/>
                  </a:lnTo>
                  <a:lnTo>
                    <a:pt x="4367022" y="816863"/>
                  </a:lnTo>
                  <a:close/>
                </a:path>
                <a:path w="4367530" h="817244">
                  <a:moveTo>
                    <a:pt x="19049" y="19050"/>
                  </a:moveTo>
                  <a:lnTo>
                    <a:pt x="19049" y="9144"/>
                  </a:lnTo>
                  <a:lnTo>
                    <a:pt x="9143" y="19050"/>
                  </a:lnTo>
                  <a:lnTo>
                    <a:pt x="19049" y="19050"/>
                  </a:lnTo>
                  <a:close/>
                </a:path>
                <a:path w="4367530" h="817244">
                  <a:moveTo>
                    <a:pt x="19049" y="816864"/>
                  </a:moveTo>
                  <a:lnTo>
                    <a:pt x="19049" y="19050"/>
                  </a:lnTo>
                  <a:lnTo>
                    <a:pt x="9143" y="19050"/>
                  </a:lnTo>
                  <a:lnTo>
                    <a:pt x="9143" y="816864"/>
                  </a:lnTo>
                  <a:lnTo>
                    <a:pt x="19049" y="816864"/>
                  </a:lnTo>
                  <a:close/>
                </a:path>
                <a:path w="4367530" h="817244">
                  <a:moveTo>
                    <a:pt x="4357878" y="19050"/>
                  </a:moveTo>
                  <a:lnTo>
                    <a:pt x="4347972" y="9143"/>
                  </a:lnTo>
                  <a:lnTo>
                    <a:pt x="4347972" y="19050"/>
                  </a:lnTo>
                  <a:lnTo>
                    <a:pt x="4357878" y="19050"/>
                  </a:lnTo>
                  <a:close/>
                </a:path>
                <a:path w="4367530" h="817244">
                  <a:moveTo>
                    <a:pt x="4357878" y="816863"/>
                  </a:moveTo>
                  <a:lnTo>
                    <a:pt x="4357878" y="19050"/>
                  </a:lnTo>
                  <a:lnTo>
                    <a:pt x="4347972" y="19050"/>
                  </a:lnTo>
                  <a:lnTo>
                    <a:pt x="4347972" y="816863"/>
                  </a:lnTo>
                  <a:lnTo>
                    <a:pt x="4357878" y="816863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74839" y="2919996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179832" y="0"/>
                  </a:moveTo>
                  <a:lnTo>
                    <a:pt x="0" y="0"/>
                  </a:lnTo>
                  <a:lnTo>
                    <a:pt x="0" y="858012"/>
                  </a:lnTo>
                  <a:lnTo>
                    <a:pt x="179832" y="858012"/>
                  </a:lnTo>
                  <a:lnTo>
                    <a:pt x="179832" y="0"/>
                  </a:lnTo>
                  <a:close/>
                </a:path>
                <a:path w="9144000" h="858520">
                  <a:moveTo>
                    <a:pt x="4643628" y="0"/>
                  </a:moveTo>
                  <a:lnTo>
                    <a:pt x="4508754" y="0"/>
                  </a:lnTo>
                  <a:lnTo>
                    <a:pt x="4508754" y="858012"/>
                  </a:lnTo>
                  <a:lnTo>
                    <a:pt x="4643628" y="858012"/>
                  </a:lnTo>
                  <a:lnTo>
                    <a:pt x="4643628" y="0"/>
                  </a:lnTo>
                  <a:close/>
                </a:path>
                <a:path w="9144000" h="858520">
                  <a:moveTo>
                    <a:pt x="9144000" y="0"/>
                  </a:moveTo>
                  <a:lnTo>
                    <a:pt x="8964930" y="0"/>
                  </a:lnTo>
                  <a:lnTo>
                    <a:pt x="8964930" y="858012"/>
                  </a:lnTo>
                  <a:lnTo>
                    <a:pt x="9144000" y="85801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8467" y="2920745"/>
              <a:ext cx="3696462" cy="85725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778113" y="3775710"/>
              <a:ext cx="40005" cy="0"/>
            </a:xfrm>
            <a:custGeom>
              <a:avLst/>
              <a:gdLst/>
              <a:ahLst/>
              <a:cxnLst/>
              <a:rect l="l" t="t" r="r" b="b"/>
              <a:pathLst>
                <a:path w="40004">
                  <a:moveTo>
                    <a:pt x="0" y="0"/>
                  </a:moveTo>
                  <a:lnTo>
                    <a:pt x="396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399417" y="2920758"/>
              <a:ext cx="4359910" cy="857250"/>
            </a:xfrm>
            <a:custGeom>
              <a:avLst/>
              <a:gdLst/>
              <a:ahLst/>
              <a:cxnLst/>
              <a:rect l="l" t="t" r="r" b="b"/>
              <a:pathLst>
                <a:path w="4359909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359909" h="857250">
                  <a:moveTo>
                    <a:pt x="4359402" y="0"/>
                  </a:moveTo>
                  <a:lnTo>
                    <a:pt x="4340352" y="0"/>
                  </a:lnTo>
                  <a:lnTo>
                    <a:pt x="4340352" y="857250"/>
                  </a:lnTo>
                  <a:lnTo>
                    <a:pt x="4359402" y="857250"/>
                  </a:lnTo>
                  <a:lnTo>
                    <a:pt x="4359402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4671" y="2920745"/>
              <a:ext cx="3979925" cy="85725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409579" y="3775710"/>
              <a:ext cx="49530" cy="0"/>
            </a:xfrm>
            <a:custGeom>
              <a:avLst/>
              <a:gdLst/>
              <a:ahLst/>
              <a:cxnLst/>
              <a:rect l="l" t="t" r="r" b="b"/>
              <a:pathLst>
                <a:path w="49529">
                  <a:moveTo>
                    <a:pt x="0" y="0"/>
                  </a:moveTo>
                  <a:lnTo>
                    <a:pt x="4953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35621" y="2920758"/>
              <a:ext cx="4367530" cy="857250"/>
            </a:xfrm>
            <a:custGeom>
              <a:avLst/>
              <a:gdLst/>
              <a:ahLst/>
              <a:cxnLst/>
              <a:rect l="l" t="t" r="r" b="b"/>
              <a:pathLst>
                <a:path w="436753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367530" h="857250">
                  <a:moveTo>
                    <a:pt x="4367022" y="0"/>
                  </a:moveTo>
                  <a:lnTo>
                    <a:pt x="4347972" y="0"/>
                  </a:lnTo>
                  <a:lnTo>
                    <a:pt x="4347972" y="857250"/>
                  </a:lnTo>
                  <a:lnTo>
                    <a:pt x="4367022" y="857250"/>
                  </a:lnTo>
                  <a:lnTo>
                    <a:pt x="4367022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4839" y="3777246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179832" y="0"/>
                  </a:moveTo>
                  <a:lnTo>
                    <a:pt x="0" y="0"/>
                  </a:lnTo>
                  <a:lnTo>
                    <a:pt x="0" y="858012"/>
                  </a:lnTo>
                  <a:lnTo>
                    <a:pt x="179832" y="858012"/>
                  </a:lnTo>
                  <a:lnTo>
                    <a:pt x="179832" y="0"/>
                  </a:lnTo>
                  <a:close/>
                </a:path>
                <a:path w="9144000" h="858520">
                  <a:moveTo>
                    <a:pt x="4643628" y="0"/>
                  </a:moveTo>
                  <a:lnTo>
                    <a:pt x="4508754" y="0"/>
                  </a:lnTo>
                  <a:lnTo>
                    <a:pt x="4508754" y="858012"/>
                  </a:lnTo>
                  <a:lnTo>
                    <a:pt x="4643628" y="858012"/>
                  </a:lnTo>
                  <a:lnTo>
                    <a:pt x="4643628" y="0"/>
                  </a:lnTo>
                  <a:close/>
                </a:path>
                <a:path w="9144000" h="858520">
                  <a:moveTo>
                    <a:pt x="9144000" y="0"/>
                  </a:moveTo>
                  <a:lnTo>
                    <a:pt x="8964930" y="0"/>
                  </a:lnTo>
                  <a:lnTo>
                    <a:pt x="8964930" y="858012"/>
                  </a:lnTo>
                  <a:lnTo>
                    <a:pt x="9144000" y="85801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18467" y="3777995"/>
              <a:ext cx="3419094" cy="85725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876679" y="46302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59">
                  <a:moveTo>
                    <a:pt x="0" y="0"/>
                  </a:moveTo>
                  <a:lnTo>
                    <a:pt x="9905" y="0"/>
                  </a:lnTo>
                </a:path>
              </a:pathLst>
            </a:custGeom>
            <a:ln w="8381">
              <a:solidFill>
                <a:srgbClr val="FE070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399417" y="3778008"/>
              <a:ext cx="4359910" cy="857250"/>
            </a:xfrm>
            <a:custGeom>
              <a:avLst/>
              <a:gdLst/>
              <a:ahLst/>
              <a:cxnLst/>
              <a:rect l="l" t="t" r="r" b="b"/>
              <a:pathLst>
                <a:path w="4359909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359909" h="857250">
                  <a:moveTo>
                    <a:pt x="4359402" y="0"/>
                  </a:moveTo>
                  <a:lnTo>
                    <a:pt x="4340352" y="0"/>
                  </a:lnTo>
                  <a:lnTo>
                    <a:pt x="4340352" y="857250"/>
                  </a:lnTo>
                  <a:lnTo>
                    <a:pt x="4359402" y="857250"/>
                  </a:lnTo>
                  <a:lnTo>
                    <a:pt x="4359402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4671" y="3777995"/>
              <a:ext cx="3950207" cy="85725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3537851" y="4630292"/>
              <a:ext cx="10160" cy="0"/>
            </a:xfrm>
            <a:custGeom>
              <a:avLst/>
              <a:gdLst/>
              <a:ahLst/>
              <a:cxnLst/>
              <a:rect l="l" t="t" r="r" b="b"/>
              <a:pathLst>
                <a:path w="10160">
                  <a:moveTo>
                    <a:pt x="0" y="0"/>
                  </a:moveTo>
                  <a:lnTo>
                    <a:pt x="9905" y="0"/>
                  </a:lnTo>
                </a:path>
              </a:pathLst>
            </a:custGeom>
            <a:ln w="838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35621" y="3778008"/>
              <a:ext cx="4367530" cy="857250"/>
            </a:xfrm>
            <a:custGeom>
              <a:avLst/>
              <a:gdLst/>
              <a:ahLst/>
              <a:cxnLst/>
              <a:rect l="l" t="t" r="r" b="b"/>
              <a:pathLst>
                <a:path w="436753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367530" h="857250">
                  <a:moveTo>
                    <a:pt x="4367022" y="0"/>
                  </a:moveTo>
                  <a:lnTo>
                    <a:pt x="4347972" y="0"/>
                  </a:lnTo>
                  <a:lnTo>
                    <a:pt x="4347972" y="857250"/>
                  </a:lnTo>
                  <a:lnTo>
                    <a:pt x="4367022" y="857250"/>
                  </a:lnTo>
                  <a:lnTo>
                    <a:pt x="4367022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74839" y="46344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418467" y="4634483"/>
              <a:ext cx="4321810" cy="577850"/>
            </a:xfrm>
            <a:custGeom>
              <a:avLst/>
              <a:gdLst/>
              <a:ahLst/>
              <a:cxnLst/>
              <a:rect l="l" t="t" r="r" b="b"/>
              <a:pathLst>
                <a:path w="4321809" h="577850">
                  <a:moveTo>
                    <a:pt x="4321302" y="577596"/>
                  </a:moveTo>
                  <a:lnTo>
                    <a:pt x="4321302" y="0"/>
                  </a:lnTo>
                  <a:lnTo>
                    <a:pt x="0" y="0"/>
                  </a:lnTo>
                  <a:lnTo>
                    <a:pt x="0" y="577596"/>
                  </a:lnTo>
                  <a:lnTo>
                    <a:pt x="4321302" y="5775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45949" y="4635245"/>
              <a:ext cx="3893820" cy="48615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7817243" y="5200650"/>
              <a:ext cx="10160" cy="11430"/>
            </a:xfrm>
            <a:custGeom>
              <a:avLst/>
              <a:gdLst/>
              <a:ahLst/>
              <a:cxnLst/>
              <a:rect l="l" t="t" r="r" b="b"/>
              <a:pathLst>
                <a:path w="10159" h="11429">
                  <a:moveTo>
                    <a:pt x="0" y="11429"/>
                  </a:moveTo>
                  <a:lnTo>
                    <a:pt x="9905" y="11429"/>
                  </a:lnTo>
                  <a:lnTo>
                    <a:pt x="9905" y="0"/>
                  </a:lnTo>
                  <a:lnTo>
                    <a:pt x="0" y="0"/>
                  </a:lnTo>
                  <a:lnTo>
                    <a:pt x="0" y="11429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399417" y="4635245"/>
              <a:ext cx="4359910" cy="596265"/>
            </a:xfrm>
            <a:custGeom>
              <a:avLst/>
              <a:gdLst/>
              <a:ahLst/>
              <a:cxnLst/>
              <a:rect l="l" t="t" r="r" b="b"/>
              <a:pathLst>
                <a:path w="4359909" h="596264">
                  <a:moveTo>
                    <a:pt x="19050" y="576834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595884"/>
                  </a:lnTo>
                  <a:lnTo>
                    <a:pt x="9905" y="595884"/>
                  </a:lnTo>
                  <a:lnTo>
                    <a:pt x="9905" y="576834"/>
                  </a:lnTo>
                  <a:lnTo>
                    <a:pt x="19050" y="576834"/>
                  </a:lnTo>
                  <a:close/>
                </a:path>
                <a:path w="4359909" h="596264">
                  <a:moveTo>
                    <a:pt x="4350258" y="576833"/>
                  </a:moveTo>
                  <a:lnTo>
                    <a:pt x="9905" y="576834"/>
                  </a:lnTo>
                  <a:lnTo>
                    <a:pt x="19050" y="585978"/>
                  </a:lnTo>
                  <a:lnTo>
                    <a:pt x="19050" y="595884"/>
                  </a:lnTo>
                  <a:lnTo>
                    <a:pt x="4340351" y="595883"/>
                  </a:lnTo>
                  <a:lnTo>
                    <a:pt x="4340351" y="585977"/>
                  </a:lnTo>
                  <a:lnTo>
                    <a:pt x="4350258" y="576833"/>
                  </a:lnTo>
                  <a:close/>
                </a:path>
                <a:path w="4359909" h="596264">
                  <a:moveTo>
                    <a:pt x="19050" y="595884"/>
                  </a:moveTo>
                  <a:lnTo>
                    <a:pt x="19050" y="585978"/>
                  </a:lnTo>
                  <a:lnTo>
                    <a:pt x="9905" y="576834"/>
                  </a:lnTo>
                  <a:lnTo>
                    <a:pt x="9905" y="595884"/>
                  </a:lnTo>
                  <a:lnTo>
                    <a:pt x="19050" y="595884"/>
                  </a:lnTo>
                  <a:close/>
                </a:path>
                <a:path w="4359909" h="596264">
                  <a:moveTo>
                    <a:pt x="4359402" y="595883"/>
                  </a:moveTo>
                  <a:lnTo>
                    <a:pt x="4359402" y="0"/>
                  </a:lnTo>
                  <a:lnTo>
                    <a:pt x="4340351" y="0"/>
                  </a:lnTo>
                  <a:lnTo>
                    <a:pt x="4340351" y="576833"/>
                  </a:lnTo>
                  <a:lnTo>
                    <a:pt x="4350258" y="576833"/>
                  </a:lnTo>
                  <a:lnTo>
                    <a:pt x="4350258" y="595883"/>
                  </a:lnTo>
                  <a:lnTo>
                    <a:pt x="4359402" y="595883"/>
                  </a:lnTo>
                  <a:close/>
                </a:path>
                <a:path w="4359909" h="596264">
                  <a:moveTo>
                    <a:pt x="4350258" y="595883"/>
                  </a:moveTo>
                  <a:lnTo>
                    <a:pt x="4350258" y="576833"/>
                  </a:lnTo>
                  <a:lnTo>
                    <a:pt x="4340351" y="585977"/>
                  </a:lnTo>
                  <a:lnTo>
                    <a:pt x="4340351" y="595883"/>
                  </a:lnTo>
                  <a:lnTo>
                    <a:pt x="4350258" y="595883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54671" y="4634483"/>
              <a:ext cx="4329430" cy="584200"/>
            </a:xfrm>
            <a:custGeom>
              <a:avLst/>
              <a:gdLst/>
              <a:ahLst/>
              <a:cxnLst/>
              <a:rect l="l" t="t" r="r" b="b"/>
              <a:pathLst>
                <a:path w="4329430" h="584200">
                  <a:moveTo>
                    <a:pt x="4328921" y="583691"/>
                  </a:moveTo>
                  <a:lnTo>
                    <a:pt x="4328921" y="0"/>
                  </a:lnTo>
                  <a:lnTo>
                    <a:pt x="0" y="0"/>
                  </a:lnTo>
                  <a:lnTo>
                    <a:pt x="0" y="583691"/>
                  </a:lnTo>
                  <a:lnTo>
                    <a:pt x="4328921" y="5836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78343" y="4635245"/>
              <a:ext cx="3905250" cy="496062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935621" y="4635245"/>
              <a:ext cx="4367530" cy="601980"/>
            </a:xfrm>
            <a:custGeom>
              <a:avLst/>
              <a:gdLst/>
              <a:ahLst/>
              <a:cxnLst/>
              <a:rect l="l" t="t" r="r" b="b"/>
              <a:pathLst>
                <a:path w="4367530" h="601979">
                  <a:moveTo>
                    <a:pt x="19050" y="582929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601979"/>
                  </a:lnTo>
                  <a:lnTo>
                    <a:pt x="9143" y="601979"/>
                  </a:lnTo>
                  <a:lnTo>
                    <a:pt x="9144" y="582929"/>
                  </a:lnTo>
                  <a:lnTo>
                    <a:pt x="19050" y="582929"/>
                  </a:lnTo>
                  <a:close/>
                </a:path>
                <a:path w="4367530" h="601979">
                  <a:moveTo>
                    <a:pt x="4357878" y="582929"/>
                  </a:moveTo>
                  <a:lnTo>
                    <a:pt x="9144" y="582929"/>
                  </a:lnTo>
                  <a:lnTo>
                    <a:pt x="19050" y="592836"/>
                  </a:lnTo>
                  <a:lnTo>
                    <a:pt x="19050" y="601979"/>
                  </a:lnTo>
                  <a:lnTo>
                    <a:pt x="4347972" y="601979"/>
                  </a:lnTo>
                  <a:lnTo>
                    <a:pt x="4347972" y="592836"/>
                  </a:lnTo>
                  <a:lnTo>
                    <a:pt x="4357878" y="582929"/>
                  </a:lnTo>
                  <a:close/>
                </a:path>
                <a:path w="4367530" h="601979">
                  <a:moveTo>
                    <a:pt x="19050" y="601979"/>
                  </a:moveTo>
                  <a:lnTo>
                    <a:pt x="19050" y="592836"/>
                  </a:lnTo>
                  <a:lnTo>
                    <a:pt x="9144" y="582929"/>
                  </a:lnTo>
                  <a:lnTo>
                    <a:pt x="9143" y="601979"/>
                  </a:lnTo>
                  <a:lnTo>
                    <a:pt x="19050" y="601979"/>
                  </a:lnTo>
                  <a:close/>
                </a:path>
                <a:path w="4367530" h="601979">
                  <a:moveTo>
                    <a:pt x="4367022" y="601979"/>
                  </a:moveTo>
                  <a:lnTo>
                    <a:pt x="4367022" y="0"/>
                  </a:lnTo>
                  <a:lnTo>
                    <a:pt x="4347972" y="0"/>
                  </a:lnTo>
                  <a:lnTo>
                    <a:pt x="4347972" y="582929"/>
                  </a:lnTo>
                  <a:lnTo>
                    <a:pt x="4357878" y="582929"/>
                  </a:lnTo>
                  <a:lnTo>
                    <a:pt x="4357878" y="601979"/>
                  </a:lnTo>
                  <a:lnTo>
                    <a:pt x="4367022" y="601979"/>
                  </a:lnTo>
                  <a:close/>
                </a:path>
                <a:path w="4367530" h="601979">
                  <a:moveTo>
                    <a:pt x="4357878" y="601979"/>
                  </a:moveTo>
                  <a:lnTo>
                    <a:pt x="4357878" y="582929"/>
                  </a:lnTo>
                  <a:lnTo>
                    <a:pt x="4347972" y="592836"/>
                  </a:lnTo>
                  <a:lnTo>
                    <a:pt x="4347972" y="601979"/>
                  </a:lnTo>
                  <a:lnTo>
                    <a:pt x="4357878" y="601979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74839" y="5491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2978029" y="5676391"/>
            <a:ext cx="459930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Vliv</a:t>
            </a:r>
            <a:r>
              <a:rPr sz="14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rychlosti</a:t>
            </a:r>
            <a:r>
              <a:rPr sz="1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ochlazování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na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strukturu</a:t>
            </a:r>
            <a:r>
              <a:rPr sz="14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podíl</a:t>
            </a:r>
            <a:r>
              <a:rPr sz="1400" spc="2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strukturních</a:t>
            </a:r>
            <a:r>
              <a:rPr sz="14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fází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/>
          <p:nvPr/>
        </p:nvSpPr>
        <p:spPr>
          <a:xfrm flipV="1">
            <a:off x="774839" y="6303265"/>
            <a:ext cx="9144000" cy="45719"/>
          </a:xfrm>
          <a:custGeom>
            <a:avLst/>
            <a:gdLst/>
            <a:ahLst/>
            <a:cxnLst/>
            <a:rect l="l" t="t" r="r" b="b"/>
            <a:pathLst>
              <a:path w="9144000" h="858520">
                <a:moveTo>
                  <a:pt x="9143999" y="858012"/>
                </a:moveTo>
                <a:lnTo>
                  <a:pt x="9143999" y="0"/>
                </a:lnTo>
                <a:lnTo>
                  <a:pt x="0" y="0"/>
                </a:lnTo>
                <a:lnTo>
                  <a:pt x="0" y="858012"/>
                </a:lnTo>
                <a:lnTo>
                  <a:pt x="9143999" y="858012"/>
                </a:lnTo>
                <a:close/>
              </a:path>
            </a:pathLst>
          </a:custGeom>
          <a:solidFill>
            <a:srgbClr val="254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TextovéPole 43">
            <a:extLst>
              <a:ext uri="{FF2B5EF4-FFF2-40B4-BE49-F238E27FC236}">
                <a16:creationId xmlns:a16="http://schemas.microsoft.com/office/drawing/2014/main" xmlns="" id="{DE5AA675-E074-1994-C489-18A6D1853A79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472823" y="465074"/>
            <a:ext cx="522033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9285" algn="l"/>
              </a:tabLst>
            </a:pPr>
            <a:r>
              <a:rPr sz="4000" spc="-10" dirty="0">
                <a:solidFill>
                  <a:srgbClr val="FFFFFF"/>
                </a:solidFill>
                <a:latin typeface="Calibri"/>
                <a:cs typeface="Calibri"/>
              </a:rPr>
              <a:t>Teplotní</a:t>
            </a: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	cyklus</a:t>
            </a:r>
            <a:r>
              <a:rPr sz="4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spc="-30" dirty="0">
                <a:solidFill>
                  <a:srgbClr val="FFFFFF"/>
                </a:solidFill>
                <a:latin typeface="Calibri"/>
                <a:cs typeface="Calibri"/>
              </a:rPr>
              <a:t>svařování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74839" y="1206246"/>
            <a:ext cx="9144000" cy="857250"/>
            <a:chOff x="774839" y="1206246"/>
            <a:chExt cx="9144000" cy="85725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04271" y="1500632"/>
            <a:ext cx="46621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013835" algn="l"/>
              </a:tabLst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Možnost</a:t>
            </a:r>
            <a:r>
              <a:rPr sz="20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ovlivnění</a:t>
            </a:r>
            <a:r>
              <a:rPr sz="20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teplotního</a:t>
            </a:r>
            <a:r>
              <a:rPr sz="20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cyklu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	Tp</a:t>
            </a:r>
            <a:r>
              <a:rPr sz="20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/Q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384299" y="2062733"/>
            <a:ext cx="8534539" cy="4461892"/>
            <a:chOff x="774839" y="2062733"/>
            <a:chExt cx="9144000" cy="5144770"/>
          </a:xfrm>
        </p:grpSpPr>
        <p:sp>
          <p:nvSpPr>
            <p:cNvPr id="10" name="object 10"/>
            <p:cNvSpPr/>
            <p:nvPr/>
          </p:nvSpPr>
          <p:spPr>
            <a:xfrm>
              <a:off x="774839" y="2062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4671" y="2265425"/>
              <a:ext cx="8762238" cy="65531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35621" y="2246375"/>
              <a:ext cx="8801100" cy="674370"/>
            </a:xfrm>
            <a:custGeom>
              <a:avLst/>
              <a:gdLst/>
              <a:ahLst/>
              <a:cxnLst/>
              <a:rect l="l" t="t" r="r" b="b"/>
              <a:pathLst>
                <a:path w="8801100" h="674369">
                  <a:moveTo>
                    <a:pt x="8801100" y="674369"/>
                  </a:moveTo>
                  <a:lnTo>
                    <a:pt x="8801100" y="0"/>
                  </a:lnTo>
                  <a:lnTo>
                    <a:pt x="0" y="0"/>
                  </a:lnTo>
                  <a:lnTo>
                    <a:pt x="0" y="674370"/>
                  </a:lnTo>
                  <a:lnTo>
                    <a:pt x="9143" y="674370"/>
                  </a:lnTo>
                  <a:lnTo>
                    <a:pt x="9143" y="19050"/>
                  </a:lnTo>
                  <a:lnTo>
                    <a:pt x="19050" y="9906"/>
                  </a:lnTo>
                  <a:lnTo>
                    <a:pt x="19050" y="19050"/>
                  </a:lnTo>
                  <a:lnTo>
                    <a:pt x="8782050" y="19050"/>
                  </a:lnTo>
                  <a:lnTo>
                    <a:pt x="8782050" y="9906"/>
                  </a:lnTo>
                  <a:lnTo>
                    <a:pt x="8791193" y="19050"/>
                  </a:lnTo>
                  <a:lnTo>
                    <a:pt x="8791193" y="674369"/>
                  </a:lnTo>
                  <a:lnTo>
                    <a:pt x="8801100" y="674369"/>
                  </a:lnTo>
                  <a:close/>
                </a:path>
                <a:path w="8801100" h="674369">
                  <a:moveTo>
                    <a:pt x="19050" y="19050"/>
                  </a:moveTo>
                  <a:lnTo>
                    <a:pt x="19050" y="9906"/>
                  </a:lnTo>
                  <a:lnTo>
                    <a:pt x="9143" y="19050"/>
                  </a:lnTo>
                  <a:lnTo>
                    <a:pt x="19050" y="19050"/>
                  </a:lnTo>
                  <a:close/>
                </a:path>
                <a:path w="8801100" h="674369">
                  <a:moveTo>
                    <a:pt x="19050" y="674370"/>
                  </a:moveTo>
                  <a:lnTo>
                    <a:pt x="19050" y="19050"/>
                  </a:lnTo>
                  <a:lnTo>
                    <a:pt x="9143" y="19050"/>
                  </a:lnTo>
                  <a:lnTo>
                    <a:pt x="9143" y="674370"/>
                  </a:lnTo>
                  <a:lnTo>
                    <a:pt x="19050" y="674370"/>
                  </a:lnTo>
                  <a:close/>
                </a:path>
                <a:path w="8801100" h="674369">
                  <a:moveTo>
                    <a:pt x="8791193" y="19050"/>
                  </a:moveTo>
                  <a:lnTo>
                    <a:pt x="8782050" y="9906"/>
                  </a:lnTo>
                  <a:lnTo>
                    <a:pt x="8782050" y="19050"/>
                  </a:lnTo>
                  <a:lnTo>
                    <a:pt x="8791193" y="19050"/>
                  </a:lnTo>
                  <a:close/>
                </a:path>
                <a:path w="8801100" h="674369">
                  <a:moveTo>
                    <a:pt x="8791193" y="674369"/>
                  </a:moveTo>
                  <a:lnTo>
                    <a:pt x="8791193" y="19050"/>
                  </a:lnTo>
                  <a:lnTo>
                    <a:pt x="8782050" y="19050"/>
                  </a:lnTo>
                  <a:lnTo>
                    <a:pt x="8782050" y="674369"/>
                  </a:lnTo>
                  <a:lnTo>
                    <a:pt x="8791193" y="674369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4839" y="2919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4671" y="2920745"/>
              <a:ext cx="8762238" cy="85725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35621" y="2920758"/>
              <a:ext cx="8801100" cy="857250"/>
            </a:xfrm>
            <a:custGeom>
              <a:avLst/>
              <a:gdLst/>
              <a:ahLst/>
              <a:cxnLst/>
              <a:rect l="l" t="t" r="r" b="b"/>
              <a:pathLst>
                <a:path w="880110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8801100" h="857250">
                  <a:moveTo>
                    <a:pt x="8801100" y="0"/>
                  </a:moveTo>
                  <a:lnTo>
                    <a:pt x="8782050" y="0"/>
                  </a:lnTo>
                  <a:lnTo>
                    <a:pt x="8782050" y="857250"/>
                  </a:lnTo>
                  <a:lnTo>
                    <a:pt x="8801100" y="857250"/>
                  </a:lnTo>
                  <a:lnTo>
                    <a:pt x="880110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74839" y="37772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4671" y="3777995"/>
              <a:ext cx="8762238" cy="85725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935621" y="3778008"/>
              <a:ext cx="8801100" cy="857250"/>
            </a:xfrm>
            <a:custGeom>
              <a:avLst/>
              <a:gdLst/>
              <a:ahLst/>
              <a:cxnLst/>
              <a:rect l="l" t="t" r="r" b="b"/>
              <a:pathLst>
                <a:path w="880110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8801100" h="857250">
                  <a:moveTo>
                    <a:pt x="8801100" y="0"/>
                  </a:moveTo>
                  <a:lnTo>
                    <a:pt x="8782050" y="0"/>
                  </a:lnTo>
                  <a:lnTo>
                    <a:pt x="8782050" y="857250"/>
                  </a:lnTo>
                  <a:lnTo>
                    <a:pt x="8801100" y="857250"/>
                  </a:lnTo>
                  <a:lnTo>
                    <a:pt x="880110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74839" y="46344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4671" y="4635245"/>
              <a:ext cx="8762238" cy="85725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935621" y="4635258"/>
              <a:ext cx="8801100" cy="857250"/>
            </a:xfrm>
            <a:custGeom>
              <a:avLst/>
              <a:gdLst/>
              <a:ahLst/>
              <a:cxnLst/>
              <a:rect l="l" t="t" r="r" b="b"/>
              <a:pathLst>
                <a:path w="880110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8801100" h="857250">
                  <a:moveTo>
                    <a:pt x="8801100" y="0"/>
                  </a:moveTo>
                  <a:lnTo>
                    <a:pt x="8782050" y="0"/>
                  </a:lnTo>
                  <a:lnTo>
                    <a:pt x="8782050" y="857250"/>
                  </a:lnTo>
                  <a:lnTo>
                    <a:pt x="8801100" y="857250"/>
                  </a:lnTo>
                  <a:lnTo>
                    <a:pt x="880110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74839" y="5491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4671" y="5492495"/>
              <a:ext cx="8762238" cy="84658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935621" y="5492495"/>
              <a:ext cx="8801100" cy="857250"/>
            </a:xfrm>
            <a:custGeom>
              <a:avLst/>
              <a:gdLst/>
              <a:ahLst/>
              <a:cxnLst/>
              <a:rect l="l" t="t" r="r" b="b"/>
              <a:pathLst>
                <a:path w="8801100" h="857250">
                  <a:moveTo>
                    <a:pt x="19050" y="846581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" y="857250"/>
                  </a:lnTo>
                  <a:lnTo>
                    <a:pt x="9144" y="846581"/>
                  </a:lnTo>
                  <a:lnTo>
                    <a:pt x="19050" y="846581"/>
                  </a:lnTo>
                  <a:close/>
                </a:path>
                <a:path w="8801100" h="857250">
                  <a:moveTo>
                    <a:pt x="8791194" y="846581"/>
                  </a:moveTo>
                  <a:lnTo>
                    <a:pt x="9144" y="846581"/>
                  </a:lnTo>
                  <a:lnTo>
                    <a:pt x="19050" y="855726"/>
                  </a:lnTo>
                  <a:lnTo>
                    <a:pt x="19050" y="857250"/>
                  </a:lnTo>
                  <a:lnTo>
                    <a:pt x="8782050" y="857250"/>
                  </a:lnTo>
                  <a:lnTo>
                    <a:pt x="8782050" y="855726"/>
                  </a:lnTo>
                  <a:lnTo>
                    <a:pt x="8791194" y="846581"/>
                  </a:lnTo>
                  <a:close/>
                </a:path>
                <a:path w="8801100" h="857250">
                  <a:moveTo>
                    <a:pt x="19050" y="857250"/>
                  </a:moveTo>
                  <a:lnTo>
                    <a:pt x="19050" y="855726"/>
                  </a:lnTo>
                  <a:lnTo>
                    <a:pt x="9144" y="846581"/>
                  </a:lnTo>
                  <a:lnTo>
                    <a:pt x="9144" y="857250"/>
                  </a:lnTo>
                  <a:lnTo>
                    <a:pt x="19050" y="857250"/>
                  </a:lnTo>
                  <a:close/>
                </a:path>
                <a:path w="8801100" h="857250">
                  <a:moveTo>
                    <a:pt x="8801100" y="857250"/>
                  </a:moveTo>
                  <a:lnTo>
                    <a:pt x="8801100" y="0"/>
                  </a:lnTo>
                  <a:lnTo>
                    <a:pt x="8782050" y="0"/>
                  </a:lnTo>
                  <a:lnTo>
                    <a:pt x="8782050" y="846581"/>
                  </a:lnTo>
                  <a:lnTo>
                    <a:pt x="8791194" y="846581"/>
                  </a:lnTo>
                  <a:lnTo>
                    <a:pt x="8791194" y="857250"/>
                  </a:lnTo>
                  <a:lnTo>
                    <a:pt x="8801100" y="857250"/>
                  </a:lnTo>
                  <a:close/>
                </a:path>
                <a:path w="8801100" h="857250">
                  <a:moveTo>
                    <a:pt x="8791194" y="857250"/>
                  </a:moveTo>
                  <a:lnTo>
                    <a:pt x="8791194" y="846581"/>
                  </a:lnTo>
                  <a:lnTo>
                    <a:pt x="8782050" y="855726"/>
                  </a:lnTo>
                  <a:lnTo>
                    <a:pt x="8782050" y="857250"/>
                  </a:lnTo>
                  <a:lnTo>
                    <a:pt x="8791194" y="85725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74839" y="6348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35621" y="6349745"/>
              <a:ext cx="8801100" cy="8890"/>
            </a:xfrm>
            <a:custGeom>
              <a:avLst/>
              <a:gdLst/>
              <a:ahLst/>
              <a:cxnLst/>
              <a:rect l="l" t="t" r="r" b="b"/>
              <a:pathLst>
                <a:path w="8801100" h="8889">
                  <a:moveTo>
                    <a:pt x="0" y="8381"/>
                  </a:moveTo>
                  <a:lnTo>
                    <a:pt x="0" y="0"/>
                  </a:lnTo>
                  <a:lnTo>
                    <a:pt x="8801100" y="0"/>
                  </a:lnTo>
                  <a:lnTo>
                    <a:pt x="8801100" y="8381"/>
                  </a:lnTo>
                  <a:lnTo>
                    <a:pt x="0" y="8381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TextovéPole 26">
            <a:extLst>
              <a:ext uri="{FF2B5EF4-FFF2-40B4-BE49-F238E27FC236}">
                <a16:creationId xmlns:a16="http://schemas.microsoft.com/office/drawing/2014/main" xmlns="" id="{146A8EE7-28A8-6EE4-A553-DA74040312CE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51054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9285" algn="l"/>
              </a:tabLst>
            </a:pPr>
            <a:r>
              <a:rPr spc="-10" dirty="0"/>
              <a:t>Teplotní</a:t>
            </a:r>
            <a:r>
              <a:rPr dirty="0"/>
              <a:t>	režim</a:t>
            </a:r>
            <a:r>
              <a:rPr spc="-130" dirty="0"/>
              <a:t> </a:t>
            </a:r>
            <a:r>
              <a:rPr spc="-30" dirty="0"/>
              <a:t>svařování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003300" y="1100709"/>
            <a:ext cx="8305800" cy="4953000"/>
            <a:chOff x="774839" y="1206246"/>
            <a:chExt cx="9144000" cy="600075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74839" y="2062746"/>
              <a:ext cx="9144000" cy="1715770"/>
            </a:xfrm>
            <a:custGeom>
              <a:avLst/>
              <a:gdLst/>
              <a:ahLst/>
              <a:cxnLst/>
              <a:rect l="l" t="t" r="r" b="b"/>
              <a:pathLst>
                <a:path w="9144000" h="1715770">
                  <a:moveTo>
                    <a:pt x="914400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0" y="858012"/>
                  </a:lnTo>
                  <a:lnTo>
                    <a:pt x="0" y="1715262"/>
                  </a:lnTo>
                  <a:lnTo>
                    <a:pt x="9144000" y="1715262"/>
                  </a:lnTo>
                  <a:lnTo>
                    <a:pt x="9144000" y="858012"/>
                  </a:lnTo>
                  <a:lnTo>
                    <a:pt x="9144000" y="8572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21749" y="2928924"/>
              <a:ext cx="5616701" cy="67076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74839" y="37772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35646" y="3823716"/>
              <a:ext cx="4822567" cy="68989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74839" y="4634496"/>
              <a:ext cx="9144000" cy="2573020"/>
            </a:xfrm>
            <a:custGeom>
              <a:avLst/>
              <a:gdLst/>
              <a:ahLst/>
              <a:cxnLst/>
              <a:rect l="l" t="t" r="r" b="b"/>
              <a:pathLst>
                <a:path w="9144000" h="2573020">
                  <a:moveTo>
                    <a:pt x="914400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0" y="858012"/>
                  </a:lnTo>
                  <a:lnTo>
                    <a:pt x="0" y="1714500"/>
                  </a:lnTo>
                  <a:lnTo>
                    <a:pt x="0" y="1715262"/>
                  </a:lnTo>
                  <a:lnTo>
                    <a:pt x="0" y="2572512"/>
                  </a:lnTo>
                  <a:lnTo>
                    <a:pt x="9144000" y="2572512"/>
                  </a:lnTo>
                  <a:lnTo>
                    <a:pt x="9144000" y="1715262"/>
                  </a:lnTo>
                  <a:lnTo>
                    <a:pt x="9144000" y="1714500"/>
                  </a:lnTo>
                  <a:lnTo>
                    <a:pt x="9144000" y="858012"/>
                  </a:lnTo>
                  <a:lnTo>
                    <a:pt x="9144000" y="8572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TextovéPole 12">
            <a:extLst>
              <a:ext uri="{FF2B5EF4-FFF2-40B4-BE49-F238E27FC236}">
                <a16:creationId xmlns:a16="http://schemas.microsoft.com/office/drawing/2014/main" xmlns="" id="{C37D4B5A-99CE-A5E4-F7F8-AE0C3E819034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9477" y="465074"/>
            <a:ext cx="684466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9285" algn="l"/>
              </a:tabLst>
            </a:pPr>
            <a:r>
              <a:rPr spc="-10" dirty="0"/>
              <a:t>Teplotní</a:t>
            </a:r>
            <a:r>
              <a:rPr dirty="0"/>
              <a:t>	cyklus</a:t>
            </a:r>
            <a:r>
              <a:rPr spc="-55" dirty="0"/>
              <a:t> </a:t>
            </a:r>
            <a:r>
              <a:rPr spc="-20" dirty="0"/>
              <a:t>svařování‐měření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74839" y="1206246"/>
            <a:ext cx="9144000" cy="857250"/>
            <a:chOff x="774839" y="1206246"/>
            <a:chExt cx="9144000" cy="857250"/>
          </a:xfrm>
        </p:grpSpPr>
        <p:sp>
          <p:nvSpPr>
            <p:cNvPr id="4" name="object 4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04271" y="1500632"/>
            <a:ext cx="37014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Kontaktní</a:t>
            </a:r>
            <a:r>
              <a:rPr sz="20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měření</a:t>
            </a: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(termočlánky)</a:t>
            </a:r>
            <a:r>
              <a:rPr sz="20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74839" y="1959101"/>
            <a:ext cx="9144000" cy="962025"/>
            <a:chOff x="774839" y="1959101"/>
            <a:chExt cx="9144000" cy="9620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31193" y="1978151"/>
              <a:ext cx="4594097" cy="8534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112143" y="1959101"/>
              <a:ext cx="4632325" cy="104775"/>
            </a:xfrm>
            <a:custGeom>
              <a:avLst/>
              <a:gdLst/>
              <a:ahLst/>
              <a:cxnLst/>
              <a:rect l="l" t="t" r="r" b="b"/>
              <a:pathLst>
                <a:path w="4632325" h="104775">
                  <a:moveTo>
                    <a:pt x="4632197" y="104393"/>
                  </a:moveTo>
                  <a:lnTo>
                    <a:pt x="4632197" y="0"/>
                  </a:lnTo>
                  <a:lnTo>
                    <a:pt x="0" y="0"/>
                  </a:lnTo>
                  <a:lnTo>
                    <a:pt x="0" y="104394"/>
                  </a:lnTo>
                  <a:lnTo>
                    <a:pt x="9905" y="104394"/>
                  </a:lnTo>
                  <a:lnTo>
                    <a:pt x="9905" y="19050"/>
                  </a:lnTo>
                  <a:lnTo>
                    <a:pt x="19050" y="9144"/>
                  </a:lnTo>
                  <a:lnTo>
                    <a:pt x="19050" y="19050"/>
                  </a:lnTo>
                  <a:lnTo>
                    <a:pt x="4613147" y="19050"/>
                  </a:lnTo>
                  <a:lnTo>
                    <a:pt x="4613147" y="9143"/>
                  </a:lnTo>
                  <a:lnTo>
                    <a:pt x="4623054" y="19050"/>
                  </a:lnTo>
                  <a:lnTo>
                    <a:pt x="4623054" y="104393"/>
                  </a:lnTo>
                  <a:lnTo>
                    <a:pt x="4632197" y="104393"/>
                  </a:lnTo>
                  <a:close/>
                </a:path>
                <a:path w="4632325" h="104775">
                  <a:moveTo>
                    <a:pt x="19050" y="19050"/>
                  </a:moveTo>
                  <a:lnTo>
                    <a:pt x="19050" y="9144"/>
                  </a:lnTo>
                  <a:lnTo>
                    <a:pt x="9905" y="19050"/>
                  </a:lnTo>
                  <a:lnTo>
                    <a:pt x="19050" y="19050"/>
                  </a:lnTo>
                  <a:close/>
                </a:path>
                <a:path w="4632325" h="104775">
                  <a:moveTo>
                    <a:pt x="19050" y="104394"/>
                  </a:moveTo>
                  <a:lnTo>
                    <a:pt x="19050" y="19050"/>
                  </a:lnTo>
                  <a:lnTo>
                    <a:pt x="9905" y="19050"/>
                  </a:lnTo>
                  <a:lnTo>
                    <a:pt x="9905" y="104394"/>
                  </a:lnTo>
                  <a:lnTo>
                    <a:pt x="19050" y="104394"/>
                  </a:lnTo>
                  <a:close/>
                </a:path>
                <a:path w="4632325" h="104775">
                  <a:moveTo>
                    <a:pt x="4623054" y="19050"/>
                  </a:moveTo>
                  <a:lnTo>
                    <a:pt x="4613147" y="9143"/>
                  </a:lnTo>
                  <a:lnTo>
                    <a:pt x="4613147" y="19050"/>
                  </a:lnTo>
                  <a:lnTo>
                    <a:pt x="4623054" y="19050"/>
                  </a:lnTo>
                  <a:close/>
                </a:path>
                <a:path w="4632325" h="104775">
                  <a:moveTo>
                    <a:pt x="4623054" y="104393"/>
                  </a:moveTo>
                  <a:lnTo>
                    <a:pt x="4623054" y="19050"/>
                  </a:lnTo>
                  <a:lnTo>
                    <a:pt x="4613147" y="19050"/>
                  </a:lnTo>
                  <a:lnTo>
                    <a:pt x="4613147" y="104393"/>
                  </a:lnTo>
                  <a:lnTo>
                    <a:pt x="4623054" y="104393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571361" y="1978151"/>
              <a:ext cx="1439545" cy="85725"/>
            </a:xfrm>
            <a:custGeom>
              <a:avLst/>
              <a:gdLst/>
              <a:ahLst/>
              <a:cxnLst/>
              <a:rect l="l" t="t" r="r" b="b"/>
              <a:pathLst>
                <a:path w="1439545" h="85725">
                  <a:moveTo>
                    <a:pt x="1439418" y="85343"/>
                  </a:moveTo>
                  <a:lnTo>
                    <a:pt x="1439418" y="0"/>
                  </a:lnTo>
                  <a:lnTo>
                    <a:pt x="0" y="0"/>
                  </a:lnTo>
                  <a:lnTo>
                    <a:pt x="0" y="85343"/>
                  </a:lnTo>
                  <a:lnTo>
                    <a:pt x="1439418" y="853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4839" y="2062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6815" y="2265425"/>
              <a:ext cx="2820161" cy="65532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087765" y="2246375"/>
              <a:ext cx="2859405" cy="674370"/>
            </a:xfrm>
            <a:custGeom>
              <a:avLst/>
              <a:gdLst/>
              <a:ahLst/>
              <a:cxnLst/>
              <a:rect l="l" t="t" r="r" b="b"/>
              <a:pathLst>
                <a:path w="2859404" h="674369">
                  <a:moveTo>
                    <a:pt x="2859023" y="674369"/>
                  </a:moveTo>
                  <a:lnTo>
                    <a:pt x="2859023" y="0"/>
                  </a:lnTo>
                  <a:lnTo>
                    <a:pt x="0" y="0"/>
                  </a:lnTo>
                  <a:lnTo>
                    <a:pt x="0" y="674370"/>
                  </a:lnTo>
                  <a:lnTo>
                    <a:pt x="9906" y="674370"/>
                  </a:lnTo>
                  <a:lnTo>
                    <a:pt x="9906" y="19050"/>
                  </a:lnTo>
                  <a:lnTo>
                    <a:pt x="19050" y="9906"/>
                  </a:lnTo>
                  <a:lnTo>
                    <a:pt x="19050" y="19050"/>
                  </a:lnTo>
                  <a:lnTo>
                    <a:pt x="2839974" y="19049"/>
                  </a:lnTo>
                  <a:lnTo>
                    <a:pt x="2839974" y="9905"/>
                  </a:lnTo>
                  <a:lnTo>
                    <a:pt x="2849880" y="19049"/>
                  </a:lnTo>
                  <a:lnTo>
                    <a:pt x="2849880" y="674369"/>
                  </a:lnTo>
                  <a:lnTo>
                    <a:pt x="2859023" y="674369"/>
                  </a:lnTo>
                  <a:close/>
                </a:path>
                <a:path w="2859404" h="674369">
                  <a:moveTo>
                    <a:pt x="19050" y="19050"/>
                  </a:moveTo>
                  <a:lnTo>
                    <a:pt x="19050" y="9906"/>
                  </a:lnTo>
                  <a:lnTo>
                    <a:pt x="9906" y="19050"/>
                  </a:lnTo>
                  <a:lnTo>
                    <a:pt x="19050" y="19050"/>
                  </a:lnTo>
                  <a:close/>
                </a:path>
                <a:path w="2859404" h="674369">
                  <a:moveTo>
                    <a:pt x="19050" y="674370"/>
                  </a:moveTo>
                  <a:lnTo>
                    <a:pt x="19050" y="19050"/>
                  </a:lnTo>
                  <a:lnTo>
                    <a:pt x="9906" y="19050"/>
                  </a:lnTo>
                  <a:lnTo>
                    <a:pt x="9906" y="674370"/>
                  </a:lnTo>
                  <a:lnTo>
                    <a:pt x="19050" y="674370"/>
                  </a:lnTo>
                  <a:close/>
                </a:path>
                <a:path w="2859404" h="674369">
                  <a:moveTo>
                    <a:pt x="2849880" y="19049"/>
                  </a:moveTo>
                  <a:lnTo>
                    <a:pt x="2839974" y="9905"/>
                  </a:lnTo>
                  <a:lnTo>
                    <a:pt x="2839974" y="19049"/>
                  </a:lnTo>
                  <a:lnTo>
                    <a:pt x="2849880" y="19049"/>
                  </a:lnTo>
                  <a:close/>
                </a:path>
                <a:path w="2859404" h="674369">
                  <a:moveTo>
                    <a:pt x="2849880" y="674369"/>
                  </a:moveTo>
                  <a:lnTo>
                    <a:pt x="2849880" y="19049"/>
                  </a:lnTo>
                  <a:lnTo>
                    <a:pt x="2839974" y="19049"/>
                  </a:lnTo>
                  <a:lnTo>
                    <a:pt x="2839974" y="674369"/>
                  </a:lnTo>
                  <a:lnTo>
                    <a:pt x="2849880" y="674369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31193" y="2063495"/>
              <a:ext cx="4594097" cy="8572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112143" y="2063507"/>
              <a:ext cx="4632325" cy="857250"/>
            </a:xfrm>
            <a:custGeom>
              <a:avLst/>
              <a:gdLst/>
              <a:ahLst/>
              <a:cxnLst/>
              <a:rect l="l" t="t" r="r" b="b"/>
              <a:pathLst>
                <a:path w="4632325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632325" h="857250">
                  <a:moveTo>
                    <a:pt x="4632198" y="0"/>
                  </a:moveTo>
                  <a:lnTo>
                    <a:pt x="4613148" y="0"/>
                  </a:lnTo>
                  <a:lnTo>
                    <a:pt x="4613148" y="857250"/>
                  </a:lnTo>
                  <a:lnTo>
                    <a:pt x="4632198" y="857250"/>
                  </a:lnTo>
                  <a:lnTo>
                    <a:pt x="4632198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571361" y="2062733"/>
              <a:ext cx="1439545" cy="223520"/>
            </a:xfrm>
            <a:custGeom>
              <a:avLst/>
              <a:gdLst/>
              <a:ahLst/>
              <a:cxnLst/>
              <a:rect l="l" t="t" r="r" b="b"/>
              <a:pathLst>
                <a:path w="1439545" h="223519">
                  <a:moveTo>
                    <a:pt x="1439418" y="223266"/>
                  </a:moveTo>
                  <a:lnTo>
                    <a:pt x="1439418" y="0"/>
                  </a:lnTo>
                  <a:lnTo>
                    <a:pt x="0" y="0"/>
                  </a:lnTo>
                  <a:lnTo>
                    <a:pt x="0" y="223266"/>
                  </a:lnTo>
                  <a:lnTo>
                    <a:pt x="1439418" y="2232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649345" y="2006600"/>
            <a:ext cx="489584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spc="-10" dirty="0">
                <a:latin typeface="Arial"/>
                <a:cs typeface="Arial"/>
              </a:rPr>
              <a:t>Kov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60" dirty="0"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74839" y="2919983"/>
            <a:ext cx="9144000" cy="858519"/>
            <a:chOff x="774839" y="2919983"/>
            <a:chExt cx="9144000" cy="858519"/>
          </a:xfrm>
        </p:grpSpPr>
        <p:sp>
          <p:nvSpPr>
            <p:cNvPr id="20" name="object 20"/>
            <p:cNvSpPr/>
            <p:nvPr/>
          </p:nvSpPr>
          <p:spPr>
            <a:xfrm>
              <a:off x="774839" y="2919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8689" y="2986277"/>
              <a:ext cx="3064001" cy="79171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79639" y="2967227"/>
              <a:ext cx="3102610" cy="810895"/>
            </a:xfrm>
            <a:custGeom>
              <a:avLst/>
              <a:gdLst/>
              <a:ahLst/>
              <a:cxnLst/>
              <a:rect l="l" t="t" r="r" b="b"/>
              <a:pathLst>
                <a:path w="3102610" h="810895">
                  <a:moveTo>
                    <a:pt x="3102101" y="810768"/>
                  </a:moveTo>
                  <a:lnTo>
                    <a:pt x="3102101" y="0"/>
                  </a:lnTo>
                  <a:lnTo>
                    <a:pt x="0" y="0"/>
                  </a:lnTo>
                  <a:lnTo>
                    <a:pt x="0" y="810768"/>
                  </a:lnTo>
                  <a:lnTo>
                    <a:pt x="9906" y="810768"/>
                  </a:lnTo>
                  <a:lnTo>
                    <a:pt x="9906" y="19050"/>
                  </a:lnTo>
                  <a:lnTo>
                    <a:pt x="19050" y="9144"/>
                  </a:lnTo>
                  <a:lnTo>
                    <a:pt x="19049" y="19050"/>
                  </a:lnTo>
                  <a:lnTo>
                    <a:pt x="3083052" y="19049"/>
                  </a:lnTo>
                  <a:lnTo>
                    <a:pt x="3083052" y="9143"/>
                  </a:lnTo>
                  <a:lnTo>
                    <a:pt x="3092957" y="19049"/>
                  </a:lnTo>
                  <a:lnTo>
                    <a:pt x="3092957" y="810768"/>
                  </a:lnTo>
                  <a:lnTo>
                    <a:pt x="3102101" y="810768"/>
                  </a:lnTo>
                  <a:close/>
                </a:path>
                <a:path w="3102610" h="810895">
                  <a:moveTo>
                    <a:pt x="19050" y="19050"/>
                  </a:moveTo>
                  <a:lnTo>
                    <a:pt x="19050" y="9144"/>
                  </a:lnTo>
                  <a:lnTo>
                    <a:pt x="9906" y="19050"/>
                  </a:lnTo>
                  <a:lnTo>
                    <a:pt x="19050" y="19050"/>
                  </a:lnTo>
                  <a:close/>
                </a:path>
                <a:path w="3102610" h="810895">
                  <a:moveTo>
                    <a:pt x="19050" y="810768"/>
                  </a:moveTo>
                  <a:lnTo>
                    <a:pt x="19050" y="19050"/>
                  </a:lnTo>
                  <a:lnTo>
                    <a:pt x="9906" y="19050"/>
                  </a:lnTo>
                  <a:lnTo>
                    <a:pt x="9906" y="810768"/>
                  </a:lnTo>
                  <a:lnTo>
                    <a:pt x="19050" y="810768"/>
                  </a:lnTo>
                  <a:close/>
                </a:path>
                <a:path w="3102610" h="810895">
                  <a:moveTo>
                    <a:pt x="3092957" y="19049"/>
                  </a:moveTo>
                  <a:lnTo>
                    <a:pt x="3083052" y="9143"/>
                  </a:lnTo>
                  <a:lnTo>
                    <a:pt x="3083052" y="19049"/>
                  </a:lnTo>
                  <a:lnTo>
                    <a:pt x="3092957" y="19049"/>
                  </a:lnTo>
                  <a:close/>
                </a:path>
                <a:path w="3102610" h="810895">
                  <a:moveTo>
                    <a:pt x="3092957" y="810768"/>
                  </a:moveTo>
                  <a:lnTo>
                    <a:pt x="3092957" y="19049"/>
                  </a:lnTo>
                  <a:lnTo>
                    <a:pt x="3083052" y="19049"/>
                  </a:lnTo>
                  <a:lnTo>
                    <a:pt x="3083052" y="810768"/>
                  </a:lnTo>
                  <a:lnTo>
                    <a:pt x="3092957" y="810768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06815" y="2920745"/>
              <a:ext cx="2820161" cy="85725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087765" y="2920758"/>
              <a:ext cx="2859405" cy="857250"/>
            </a:xfrm>
            <a:custGeom>
              <a:avLst/>
              <a:gdLst/>
              <a:ahLst/>
              <a:cxnLst/>
              <a:rect l="l" t="t" r="r" b="b"/>
              <a:pathLst>
                <a:path w="285940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859404" h="857250">
                  <a:moveTo>
                    <a:pt x="2859011" y="0"/>
                  </a:moveTo>
                  <a:lnTo>
                    <a:pt x="2839974" y="0"/>
                  </a:lnTo>
                  <a:lnTo>
                    <a:pt x="2839974" y="857250"/>
                  </a:lnTo>
                  <a:lnTo>
                    <a:pt x="2859011" y="857250"/>
                  </a:lnTo>
                  <a:lnTo>
                    <a:pt x="2859011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31193" y="2920745"/>
              <a:ext cx="4594097" cy="85725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112143" y="2920758"/>
              <a:ext cx="4632325" cy="857250"/>
            </a:xfrm>
            <a:custGeom>
              <a:avLst/>
              <a:gdLst/>
              <a:ahLst/>
              <a:cxnLst/>
              <a:rect l="l" t="t" r="r" b="b"/>
              <a:pathLst>
                <a:path w="4632325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632325" h="857250">
                  <a:moveTo>
                    <a:pt x="4632198" y="0"/>
                  </a:moveTo>
                  <a:lnTo>
                    <a:pt x="4613148" y="0"/>
                  </a:lnTo>
                  <a:lnTo>
                    <a:pt x="4613148" y="857250"/>
                  </a:lnTo>
                  <a:lnTo>
                    <a:pt x="4632198" y="857250"/>
                  </a:lnTo>
                  <a:lnTo>
                    <a:pt x="4632198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6571360" y="3130295"/>
            <a:ext cx="1369060" cy="30861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64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20"/>
              </a:spcBef>
            </a:pPr>
            <a:r>
              <a:rPr sz="1400" dirty="0">
                <a:latin typeface="Arial"/>
                <a:cs typeface="Arial"/>
              </a:rPr>
              <a:t>Kov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B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74839" y="3633978"/>
            <a:ext cx="9144000" cy="1001394"/>
            <a:chOff x="774839" y="3633978"/>
            <a:chExt cx="9144000" cy="1001394"/>
          </a:xfrm>
        </p:grpSpPr>
        <p:sp>
          <p:nvSpPr>
            <p:cNvPr id="29" name="object 29"/>
            <p:cNvSpPr/>
            <p:nvPr/>
          </p:nvSpPr>
          <p:spPr>
            <a:xfrm>
              <a:off x="6787019" y="3633978"/>
              <a:ext cx="2232025" cy="144145"/>
            </a:xfrm>
            <a:custGeom>
              <a:avLst/>
              <a:gdLst/>
              <a:ahLst/>
              <a:cxnLst/>
              <a:rect l="l" t="t" r="r" b="b"/>
              <a:pathLst>
                <a:path w="2232025" h="144145">
                  <a:moveTo>
                    <a:pt x="2231898" y="144017"/>
                  </a:moveTo>
                  <a:lnTo>
                    <a:pt x="2231898" y="0"/>
                  </a:lnTo>
                  <a:lnTo>
                    <a:pt x="0" y="0"/>
                  </a:lnTo>
                  <a:lnTo>
                    <a:pt x="0" y="144017"/>
                  </a:lnTo>
                  <a:lnTo>
                    <a:pt x="2231898" y="1440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74839" y="37772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98689" y="3777996"/>
              <a:ext cx="3064001" cy="85725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079639" y="3778008"/>
              <a:ext cx="3102610" cy="857250"/>
            </a:xfrm>
            <a:custGeom>
              <a:avLst/>
              <a:gdLst/>
              <a:ahLst/>
              <a:cxnLst/>
              <a:rect l="l" t="t" r="r" b="b"/>
              <a:pathLst>
                <a:path w="310261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3102610" h="857250">
                  <a:moveTo>
                    <a:pt x="3102089" y="0"/>
                  </a:moveTo>
                  <a:lnTo>
                    <a:pt x="3083052" y="0"/>
                  </a:lnTo>
                  <a:lnTo>
                    <a:pt x="3083052" y="857250"/>
                  </a:lnTo>
                  <a:lnTo>
                    <a:pt x="3102089" y="857250"/>
                  </a:lnTo>
                  <a:lnTo>
                    <a:pt x="3102089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06815" y="3777996"/>
              <a:ext cx="2820161" cy="333755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087765" y="3777996"/>
              <a:ext cx="2859405" cy="353060"/>
            </a:xfrm>
            <a:custGeom>
              <a:avLst/>
              <a:gdLst/>
              <a:ahLst/>
              <a:cxnLst/>
              <a:rect l="l" t="t" r="r" b="b"/>
              <a:pathLst>
                <a:path w="2859404" h="353060">
                  <a:moveTo>
                    <a:pt x="19050" y="333755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352805"/>
                  </a:lnTo>
                  <a:lnTo>
                    <a:pt x="9905" y="352805"/>
                  </a:lnTo>
                  <a:lnTo>
                    <a:pt x="9906" y="333755"/>
                  </a:lnTo>
                  <a:lnTo>
                    <a:pt x="19050" y="333755"/>
                  </a:lnTo>
                  <a:close/>
                </a:path>
                <a:path w="2859404" h="353060">
                  <a:moveTo>
                    <a:pt x="2849879" y="333755"/>
                  </a:moveTo>
                  <a:lnTo>
                    <a:pt x="9906" y="333755"/>
                  </a:lnTo>
                  <a:lnTo>
                    <a:pt x="19050" y="342900"/>
                  </a:lnTo>
                  <a:lnTo>
                    <a:pt x="19050" y="352805"/>
                  </a:lnTo>
                  <a:lnTo>
                    <a:pt x="2839973" y="352805"/>
                  </a:lnTo>
                  <a:lnTo>
                    <a:pt x="2839973" y="342900"/>
                  </a:lnTo>
                  <a:lnTo>
                    <a:pt x="2849879" y="333755"/>
                  </a:lnTo>
                  <a:close/>
                </a:path>
                <a:path w="2859404" h="353060">
                  <a:moveTo>
                    <a:pt x="19050" y="352805"/>
                  </a:moveTo>
                  <a:lnTo>
                    <a:pt x="19050" y="342900"/>
                  </a:lnTo>
                  <a:lnTo>
                    <a:pt x="9906" y="333755"/>
                  </a:lnTo>
                  <a:lnTo>
                    <a:pt x="9905" y="352805"/>
                  </a:lnTo>
                  <a:lnTo>
                    <a:pt x="19050" y="352805"/>
                  </a:lnTo>
                  <a:close/>
                </a:path>
                <a:path w="2859404" h="353060">
                  <a:moveTo>
                    <a:pt x="2859023" y="352805"/>
                  </a:moveTo>
                  <a:lnTo>
                    <a:pt x="2859023" y="0"/>
                  </a:lnTo>
                  <a:lnTo>
                    <a:pt x="2839973" y="0"/>
                  </a:lnTo>
                  <a:lnTo>
                    <a:pt x="2839973" y="333755"/>
                  </a:lnTo>
                  <a:lnTo>
                    <a:pt x="2849879" y="333755"/>
                  </a:lnTo>
                  <a:lnTo>
                    <a:pt x="2849879" y="352805"/>
                  </a:lnTo>
                  <a:lnTo>
                    <a:pt x="2859023" y="352805"/>
                  </a:lnTo>
                  <a:close/>
                </a:path>
                <a:path w="2859404" h="353060">
                  <a:moveTo>
                    <a:pt x="2849879" y="352805"/>
                  </a:moveTo>
                  <a:lnTo>
                    <a:pt x="2849879" y="333755"/>
                  </a:lnTo>
                  <a:lnTo>
                    <a:pt x="2839973" y="342900"/>
                  </a:lnTo>
                  <a:lnTo>
                    <a:pt x="2839973" y="352805"/>
                  </a:lnTo>
                  <a:lnTo>
                    <a:pt x="2849879" y="352805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31193" y="3777996"/>
              <a:ext cx="4594097" cy="20193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112143" y="3777996"/>
              <a:ext cx="4632325" cy="220979"/>
            </a:xfrm>
            <a:custGeom>
              <a:avLst/>
              <a:gdLst/>
              <a:ahLst/>
              <a:cxnLst/>
              <a:rect l="l" t="t" r="r" b="b"/>
              <a:pathLst>
                <a:path w="4632325" h="220979">
                  <a:moveTo>
                    <a:pt x="19050" y="201930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220980"/>
                  </a:lnTo>
                  <a:lnTo>
                    <a:pt x="9906" y="220980"/>
                  </a:lnTo>
                  <a:lnTo>
                    <a:pt x="9905" y="201930"/>
                  </a:lnTo>
                  <a:lnTo>
                    <a:pt x="19050" y="201930"/>
                  </a:lnTo>
                  <a:close/>
                </a:path>
                <a:path w="4632325" h="220979">
                  <a:moveTo>
                    <a:pt x="4623054" y="201929"/>
                  </a:moveTo>
                  <a:lnTo>
                    <a:pt x="9905" y="201930"/>
                  </a:lnTo>
                  <a:lnTo>
                    <a:pt x="19050" y="211836"/>
                  </a:lnTo>
                  <a:lnTo>
                    <a:pt x="19050" y="220980"/>
                  </a:lnTo>
                  <a:lnTo>
                    <a:pt x="4613147" y="220979"/>
                  </a:lnTo>
                  <a:lnTo>
                    <a:pt x="4613147" y="211836"/>
                  </a:lnTo>
                  <a:lnTo>
                    <a:pt x="4623054" y="201929"/>
                  </a:lnTo>
                  <a:close/>
                </a:path>
                <a:path w="4632325" h="220979">
                  <a:moveTo>
                    <a:pt x="19050" y="220980"/>
                  </a:moveTo>
                  <a:lnTo>
                    <a:pt x="19050" y="211836"/>
                  </a:lnTo>
                  <a:lnTo>
                    <a:pt x="9905" y="201930"/>
                  </a:lnTo>
                  <a:lnTo>
                    <a:pt x="9906" y="220980"/>
                  </a:lnTo>
                  <a:lnTo>
                    <a:pt x="19050" y="220980"/>
                  </a:lnTo>
                  <a:close/>
                </a:path>
                <a:path w="4632325" h="220979">
                  <a:moveTo>
                    <a:pt x="4632197" y="220979"/>
                  </a:moveTo>
                  <a:lnTo>
                    <a:pt x="4632197" y="0"/>
                  </a:lnTo>
                  <a:lnTo>
                    <a:pt x="4613147" y="0"/>
                  </a:lnTo>
                  <a:lnTo>
                    <a:pt x="4613147" y="201929"/>
                  </a:lnTo>
                  <a:lnTo>
                    <a:pt x="4623054" y="201929"/>
                  </a:lnTo>
                  <a:lnTo>
                    <a:pt x="4623054" y="220979"/>
                  </a:lnTo>
                  <a:lnTo>
                    <a:pt x="4632197" y="220979"/>
                  </a:lnTo>
                  <a:close/>
                </a:path>
                <a:path w="4632325" h="220979">
                  <a:moveTo>
                    <a:pt x="4623054" y="220979"/>
                  </a:moveTo>
                  <a:lnTo>
                    <a:pt x="4623054" y="201929"/>
                  </a:lnTo>
                  <a:lnTo>
                    <a:pt x="4613147" y="211836"/>
                  </a:lnTo>
                  <a:lnTo>
                    <a:pt x="4613147" y="220979"/>
                  </a:lnTo>
                  <a:lnTo>
                    <a:pt x="4623054" y="220979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6787019" y="3777234"/>
            <a:ext cx="2232025" cy="1651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90805">
              <a:lnSpc>
                <a:spcPts val="869"/>
              </a:lnSpc>
            </a:pPr>
            <a:r>
              <a:rPr sz="1400" dirty="0">
                <a:latin typeface="Arial"/>
                <a:cs typeface="Arial"/>
              </a:rPr>
              <a:t>Sebekovo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napětí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993899" y="4264152"/>
            <a:ext cx="7924939" cy="2031873"/>
            <a:chOff x="774839" y="4264152"/>
            <a:chExt cx="9144000" cy="2943225"/>
          </a:xfrm>
        </p:grpSpPr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70767" y="4283202"/>
              <a:ext cx="4981955" cy="352044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4751717" y="4264152"/>
              <a:ext cx="5020310" cy="371475"/>
            </a:xfrm>
            <a:custGeom>
              <a:avLst/>
              <a:gdLst/>
              <a:ahLst/>
              <a:cxnLst/>
              <a:rect l="l" t="t" r="r" b="b"/>
              <a:pathLst>
                <a:path w="5020309" h="371475">
                  <a:moveTo>
                    <a:pt x="5020056" y="371094"/>
                  </a:moveTo>
                  <a:lnTo>
                    <a:pt x="5020056" y="0"/>
                  </a:lnTo>
                  <a:lnTo>
                    <a:pt x="0" y="0"/>
                  </a:lnTo>
                  <a:lnTo>
                    <a:pt x="0" y="371094"/>
                  </a:lnTo>
                  <a:lnTo>
                    <a:pt x="9905" y="371094"/>
                  </a:lnTo>
                  <a:lnTo>
                    <a:pt x="9905" y="19050"/>
                  </a:lnTo>
                  <a:lnTo>
                    <a:pt x="19050" y="9144"/>
                  </a:lnTo>
                  <a:lnTo>
                    <a:pt x="19050" y="19050"/>
                  </a:lnTo>
                  <a:lnTo>
                    <a:pt x="5001006" y="19050"/>
                  </a:lnTo>
                  <a:lnTo>
                    <a:pt x="5001006" y="9144"/>
                  </a:lnTo>
                  <a:lnTo>
                    <a:pt x="5010149" y="19050"/>
                  </a:lnTo>
                  <a:lnTo>
                    <a:pt x="5010149" y="371094"/>
                  </a:lnTo>
                  <a:lnTo>
                    <a:pt x="5020056" y="371094"/>
                  </a:lnTo>
                  <a:close/>
                </a:path>
                <a:path w="5020309" h="371475">
                  <a:moveTo>
                    <a:pt x="19050" y="19050"/>
                  </a:moveTo>
                  <a:lnTo>
                    <a:pt x="19050" y="9144"/>
                  </a:lnTo>
                  <a:lnTo>
                    <a:pt x="9905" y="19050"/>
                  </a:lnTo>
                  <a:lnTo>
                    <a:pt x="19050" y="19050"/>
                  </a:lnTo>
                  <a:close/>
                </a:path>
                <a:path w="5020309" h="371475">
                  <a:moveTo>
                    <a:pt x="19050" y="371094"/>
                  </a:moveTo>
                  <a:lnTo>
                    <a:pt x="19050" y="19050"/>
                  </a:lnTo>
                  <a:lnTo>
                    <a:pt x="9905" y="19050"/>
                  </a:lnTo>
                  <a:lnTo>
                    <a:pt x="9905" y="371094"/>
                  </a:lnTo>
                  <a:lnTo>
                    <a:pt x="19050" y="371094"/>
                  </a:lnTo>
                  <a:close/>
                </a:path>
                <a:path w="5020309" h="371475">
                  <a:moveTo>
                    <a:pt x="5010149" y="19050"/>
                  </a:moveTo>
                  <a:lnTo>
                    <a:pt x="5001006" y="9144"/>
                  </a:lnTo>
                  <a:lnTo>
                    <a:pt x="5001006" y="19050"/>
                  </a:lnTo>
                  <a:lnTo>
                    <a:pt x="5010149" y="19050"/>
                  </a:lnTo>
                  <a:close/>
                </a:path>
                <a:path w="5020309" h="371475">
                  <a:moveTo>
                    <a:pt x="5010149" y="371094"/>
                  </a:moveTo>
                  <a:lnTo>
                    <a:pt x="5010149" y="19050"/>
                  </a:lnTo>
                  <a:lnTo>
                    <a:pt x="5001006" y="19050"/>
                  </a:lnTo>
                  <a:lnTo>
                    <a:pt x="5001006" y="371094"/>
                  </a:lnTo>
                  <a:lnTo>
                    <a:pt x="5010149" y="371094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74839" y="46344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98689" y="4635246"/>
              <a:ext cx="3064001" cy="857250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079639" y="4635258"/>
              <a:ext cx="3102610" cy="857250"/>
            </a:xfrm>
            <a:custGeom>
              <a:avLst/>
              <a:gdLst/>
              <a:ahLst/>
              <a:cxnLst/>
              <a:rect l="l" t="t" r="r" b="b"/>
              <a:pathLst>
                <a:path w="310261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3102610" h="857250">
                  <a:moveTo>
                    <a:pt x="3102089" y="0"/>
                  </a:moveTo>
                  <a:lnTo>
                    <a:pt x="3083052" y="0"/>
                  </a:lnTo>
                  <a:lnTo>
                    <a:pt x="3083052" y="857250"/>
                  </a:lnTo>
                  <a:lnTo>
                    <a:pt x="3102089" y="857250"/>
                  </a:lnTo>
                  <a:lnTo>
                    <a:pt x="3102089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770767" y="4635246"/>
              <a:ext cx="4981955" cy="857250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4751717" y="4635258"/>
              <a:ext cx="5020310" cy="857250"/>
            </a:xfrm>
            <a:custGeom>
              <a:avLst/>
              <a:gdLst/>
              <a:ahLst/>
              <a:cxnLst/>
              <a:rect l="l" t="t" r="r" b="b"/>
              <a:pathLst>
                <a:path w="5020309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5020309" h="857250">
                  <a:moveTo>
                    <a:pt x="5020056" y="0"/>
                  </a:moveTo>
                  <a:lnTo>
                    <a:pt x="5001006" y="0"/>
                  </a:lnTo>
                  <a:lnTo>
                    <a:pt x="5001006" y="857250"/>
                  </a:lnTo>
                  <a:lnTo>
                    <a:pt x="5020056" y="857250"/>
                  </a:lnTo>
                  <a:lnTo>
                    <a:pt x="5020056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74839" y="5491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98689" y="5492496"/>
              <a:ext cx="3064002" cy="857250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079639" y="5492508"/>
              <a:ext cx="3102610" cy="857250"/>
            </a:xfrm>
            <a:custGeom>
              <a:avLst/>
              <a:gdLst/>
              <a:ahLst/>
              <a:cxnLst/>
              <a:rect l="l" t="t" r="r" b="b"/>
              <a:pathLst>
                <a:path w="310261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3102610" h="857250">
                  <a:moveTo>
                    <a:pt x="3102102" y="857250"/>
                  </a:moveTo>
                  <a:lnTo>
                    <a:pt x="3102089" y="0"/>
                  </a:lnTo>
                  <a:lnTo>
                    <a:pt x="3083052" y="0"/>
                  </a:lnTo>
                  <a:lnTo>
                    <a:pt x="3083052" y="857250"/>
                  </a:lnTo>
                  <a:lnTo>
                    <a:pt x="3102102" y="85725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770767" y="5492496"/>
              <a:ext cx="4981955" cy="857250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4751717" y="5492508"/>
              <a:ext cx="5020310" cy="857250"/>
            </a:xfrm>
            <a:custGeom>
              <a:avLst/>
              <a:gdLst/>
              <a:ahLst/>
              <a:cxnLst/>
              <a:rect l="l" t="t" r="r" b="b"/>
              <a:pathLst>
                <a:path w="5020309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5020309" h="857250">
                  <a:moveTo>
                    <a:pt x="5020056" y="0"/>
                  </a:moveTo>
                  <a:lnTo>
                    <a:pt x="5001006" y="0"/>
                  </a:lnTo>
                  <a:lnTo>
                    <a:pt x="5001006" y="857250"/>
                  </a:lnTo>
                  <a:lnTo>
                    <a:pt x="5020056" y="857250"/>
                  </a:lnTo>
                  <a:lnTo>
                    <a:pt x="5020056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74839" y="63489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98689" y="6349746"/>
              <a:ext cx="3064002" cy="552450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079639" y="6349746"/>
              <a:ext cx="3102610" cy="571500"/>
            </a:xfrm>
            <a:custGeom>
              <a:avLst/>
              <a:gdLst/>
              <a:ahLst/>
              <a:cxnLst/>
              <a:rect l="l" t="t" r="r" b="b"/>
              <a:pathLst>
                <a:path w="3102610" h="571500">
                  <a:moveTo>
                    <a:pt x="19050" y="552450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571500"/>
                  </a:lnTo>
                  <a:lnTo>
                    <a:pt x="9906" y="571500"/>
                  </a:lnTo>
                  <a:lnTo>
                    <a:pt x="9906" y="552450"/>
                  </a:lnTo>
                  <a:lnTo>
                    <a:pt x="19050" y="552450"/>
                  </a:lnTo>
                  <a:close/>
                </a:path>
                <a:path w="3102610" h="571500">
                  <a:moveTo>
                    <a:pt x="3092958" y="552450"/>
                  </a:moveTo>
                  <a:lnTo>
                    <a:pt x="9906" y="552450"/>
                  </a:lnTo>
                  <a:lnTo>
                    <a:pt x="19050" y="562355"/>
                  </a:lnTo>
                  <a:lnTo>
                    <a:pt x="19050" y="571500"/>
                  </a:lnTo>
                  <a:lnTo>
                    <a:pt x="3083052" y="571500"/>
                  </a:lnTo>
                  <a:lnTo>
                    <a:pt x="3083052" y="562355"/>
                  </a:lnTo>
                  <a:lnTo>
                    <a:pt x="3092958" y="552450"/>
                  </a:lnTo>
                  <a:close/>
                </a:path>
                <a:path w="3102610" h="571500">
                  <a:moveTo>
                    <a:pt x="19050" y="571500"/>
                  </a:moveTo>
                  <a:lnTo>
                    <a:pt x="19050" y="562355"/>
                  </a:lnTo>
                  <a:lnTo>
                    <a:pt x="9906" y="552450"/>
                  </a:lnTo>
                  <a:lnTo>
                    <a:pt x="9906" y="571500"/>
                  </a:lnTo>
                  <a:lnTo>
                    <a:pt x="19050" y="571500"/>
                  </a:lnTo>
                  <a:close/>
                </a:path>
                <a:path w="3102610" h="571500">
                  <a:moveTo>
                    <a:pt x="3102102" y="571500"/>
                  </a:moveTo>
                  <a:lnTo>
                    <a:pt x="3102102" y="0"/>
                  </a:lnTo>
                  <a:lnTo>
                    <a:pt x="3083052" y="0"/>
                  </a:lnTo>
                  <a:lnTo>
                    <a:pt x="3083052" y="552450"/>
                  </a:lnTo>
                  <a:lnTo>
                    <a:pt x="3092958" y="552450"/>
                  </a:lnTo>
                  <a:lnTo>
                    <a:pt x="3092958" y="571500"/>
                  </a:lnTo>
                  <a:lnTo>
                    <a:pt x="3102102" y="571500"/>
                  </a:lnTo>
                  <a:close/>
                </a:path>
                <a:path w="3102610" h="571500">
                  <a:moveTo>
                    <a:pt x="3092958" y="571500"/>
                  </a:moveTo>
                  <a:lnTo>
                    <a:pt x="3092958" y="552450"/>
                  </a:lnTo>
                  <a:lnTo>
                    <a:pt x="3083052" y="562355"/>
                  </a:lnTo>
                  <a:lnTo>
                    <a:pt x="3083052" y="571500"/>
                  </a:lnTo>
                  <a:lnTo>
                    <a:pt x="3092958" y="57150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770767" y="6349746"/>
              <a:ext cx="4981955" cy="495300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4751717" y="6349746"/>
              <a:ext cx="5020310" cy="514350"/>
            </a:xfrm>
            <a:custGeom>
              <a:avLst/>
              <a:gdLst/>
              <a:ahLst/>
              <a:cxnLst/>
              <a:rect l="l" t="t" r="r" b="b"/>
              <a:pathLst>
                <a:path w="5020309" h="514350">
                  <a:moveTo>
                    <a:pt x="19050" y="495300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514350"/>
                  </a:lnTo>
                  <a:lnTo>
                    <a:pt x="9905" y="514350"/>
                  </a:lnTo>
                  <a:lnTo>
                    <a:pt x="9905" y="495300"/>
                  </a:lnTo>
                  <a:lnTo>
                    <a:pt x="19050" y="495300"/>
                  </a:lnTo>
                  <a:close/>
                </a:path>
                <a:path w="5020309" h="514350">
                  <a:moveTo>
                    <a:pt x="5010149" y="495300"/>
                  </a:moveTo>
                  <a:lnTo>
                    <a:pt x="9905" y="495300"/>
                  </a:lnTo>
                  <a:lnTo>
                    <a:pt x="19050" y="505206"/>
                  </a:lnTo>
                  <a:lnTo>
                    <a:pt x="19050" y="514350"/>
                  </a:lnTo>
                  <a:lnTo>
                    <a:pt x="5001006" y="514350"/>
                  </a:lnTo>
                  <a:lnTo>
                    <a:pt x="5001006" y="505206"/>
                  </a:lnTo>
                  <a:lnTo>
                    <a:pt x="5010149" y="495300"/>
                  </a:lnTo>
                  <a:close/>
                </a:path>
                <a:path w="5020309" h="514350">
                  <a:moveTo>
                    <a:pt x="19050" y="514350"/>
                  </a:moveTo>
                  <a:lnTo>
                    <a:pt x="19050" y="505206"/>
                  </a:lnTo>
                  <a:lnTo>
                    <a:pt x="9905" y="495300"/>
                  </a:lnTo>
                  <a:lnTo>
                    <a:pt x="9905" y="514350"/>
                  </a:lnTo>
                  <a:lnTo>
                    <a:pt x="19050" y="514350"/>
                  </a:lnTo>
                  <a:close/>
                </a:path>
                <a:path w="5020309" h="514350">
                  <a:moveTo>
                    <a:pt x="5020056" y="514350"/>
                  </a:moveTo>
                  <a:lnTo>
                    <a:pt x="5020056" y="0"/>
                  </a:lnTo>
                  <a:lnTo>
                    <a:pt x="5001006" y="0"/>
                  </a:lnTo>
                  <a:lnTo>
                    <a:pt x="5001006" y="495300"/>
                  </a:lnTo>
                  <a:lnTo>
                    <a:pt x="5010149" y="495300"/>
                  </a:lnTo>
                  <a:lnTo>
                    <a:pt x="5010149" y="514350"/>
                  </a:lnTo>
                  <a:lnTo>
                    <a:pt x="5020056" y="514350"/>
                  </a:lnTo>
                  <a:close/>
                </a:path>
                <a:path w="5020309" h="514350">
                  <a:moveTo>
                    <a:pt x="5010149" y="514350"/>
                  </a:moveTo>
                  <a:lnTo>
                    <a:pt x="5010149" y="495300"/>
                  </a:lnTo>
                  <a:lnTo>
                    <a:pt x="5001006" y="505206"/>
                  </a:lnTo>
                  <a:lnTo>
                    <a:pt x="5001006" y="514350"/>
                  </a:lnTo>
                  <a:lnTo>
                    <a:pt x="5010149" y="51435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TextovéPole 55">
            <a:extLst>
              <a:ext uri="{FF2B5EF4-FFF2-40B4-BE49-F238E27FC236}">
                <a16:creationId xmlns:a16="http://schemas.microsoft.com/office/drawing/2014/main" xmlns="" id="{F5761C41-D6DA-0569-DF9E-032A43F7CC5F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09477" y="465074"/>
            <a:ext cx="707326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9285" algn="l"/>
              </a:tabLst>
            </a:pPr>
            <a:r>
              <a:rPr sz="4000" spc="-10" dirty="0">
                <a:solidFill>
                  <a:srgbClr val="FFFFFF"/>
                </a:solidFill>
                <a:latin typeface="Calibri"/>
                <a:cs typeface="Calibri"/>
              </a:rPr>
              <a:t>Teplotní</a:t>
            </a: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	cyklus</a:t>
            </a:r>
            <a:r>
              <a:rPr sz="40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spc="-10" dirty="0">
                <a:solidFill>
                  <a:srgbClr val="FFFFFF"/>
                </a:solidFill>
                <a:latin typeface="Calibri"/>
                <a:cs typeface="Calibri"/>
              </a:rPr>
              <a:t>svařování</a:t>
            </a:r>
            <a:r>
              <a:rPr sz="4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‐</a:t>
            </a:r>
            <a:r>
              <a:rPr sz="4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spc="-10" dirty="0">
                <a:solidFill>
                  <a:srgbClr val="FFFFFF"/>
                </a:solidFill>
                <a:latin typeface="Calibri"/>
                <a:cs typeface="Calibri"/>
              </a:rPr>
              <a:t>měření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74839" y="1206246"/>
            <a:ext cx="9144000" cy="857250"/>
            <a:chOff x="774839" y="1206246"/>
            <a:chExt cx="9144000" cy="857250"/>
          </a:xfrm>
        </p:grpSpPr>
        <p:sp>
          <p:nvSpPr>
            <p:cNvPr id="4" name="object 4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04271" y="1572260"/>
            <a:ext cx="26320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Umístění</a:t>
            </a:r>
            <a:r>
              <a:rPr sz="2000" spc="-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termočlánků</a:t>
            </a:r>
            <a:r>
              <a:rPr sz="2000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991428" y="2409825"/>
            <a:ext cx="8309362" cy="4080892"/>
            <a:chOff x="774839" y="2062733"/>
            <a:chExt cx="9144000" cy="5144770"/>
          </a:xfrm>
        </p:grpSpPr>
        <p:sp>
          <p:nvSpPr>
            <p:cNvPr id="9" name="object 9"/>
            <p:cNvSpPr/>
            <p:nvPr/>
          </p:nvSpPr>
          <p:spPr>
            <a:xfrm>
              <a:off x="774839" y="2062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7165" y="2122931"/>
              <a:ext cx="3861054" cy="79781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84973" y="2109977"/>
              <a:ext cx="3886200" cy="810895"/>
            </a:xfrm>
            <a:custGeom>
              <a:avLst/>
              <a:gdLst/>
              <a:ahLst/>
              <a:cxnLst/>
              <a:rect l="l" t="t" r="r" b="b"/>
              <a:pathLst>
                <a:path w="3886200" h="810894">
                  <a:moveTo>
                    <a:pt x="3886200" y="810767"/>
                  </a:moveTo>
                  <a:lnTo>
                    <a:pt x="3886200" y="0"/>
                  </a:lnTo>
                  <a:lnTo>
                    <a:pt x="0" y="0"/>
                  </a:lnTo>
                  <a:lnTo>
                    <a:pt x="0" y="810768"/>
                  </a:lnTo>
                  <a:lnTo>
                    <a:pt x="12192" y="810768"/>
                  </a:lnTo>
                  <a:lnTo>
                    <a:pt x="12192" y="25146"/>
                  </a:lnTo>
                  <a:lnTo>
                    <a:pt x="25146" y="12954"/>
                  </a:lnTo>
                  <a:lnTo>
                    <a:pt x="25146" y="25146"/>
                  </a:lnTo>
                  <a:lnTo>
                    <a:pt x="3860292" y="25145"/>
                  </a:lnTo>
                  <a:lnTo>
                    <a:pt x="3860292" y="12953"/>
                  </a:lnTo>
                  <a:lnTo>
                    <a:pt x="3873246" y="25145"/>
                  </a:lnTo>
                  <a:lnTo>
                    <a:pt x="3873246" y="810767"/>
                  </a:lnTo>
                  <a:lnTo>
                    <a:pt x="3886200" y="810767"/>
                  </a:lnTo>
                  <a:close/>
                </a:path>
                <a:path w="3886200" h="810894">
                  <a:moveTo>
                    <a:pt x="25146" y="25146"/>
                  </a:moveTo>
                  <a:lnTo>
                    <a:pt x="25146" y="12954"/>
                  </a:lnTo>
                  <a:lnTo>
                    <a:pt x="12192" y="25146"/>
                  </a:lnTo>
                  <a:lnTo>
                    <a:pt x="25146" y="25146"/>
                  </a:lnTo>
                  <a:close/>
                </a:path>
                <a:path w="3886200" h="810894">
                  <a:moveTo>
                    <a:pt x="25146" y="810768"/>
                  </a:moveTo>
                  <a:lnTo>
                    <a:pt x="25146" y="25146"/>
                  </a:lnTo>
                  <a:lnTo>
                    <a:pt x="12192" y="25146"/>
                  </a:lnTo>
                  <a:lnTo>
                    <a:pt x="12192" y="810768"/>
                  </a:lnTo>
                  <a:lnTo>
                    <a:pt x="25146" y="810768"/>
                  </a:lnTo>
                  <a:close/>
                </a:path>
                <a:path w="3886200" h="810894">
                  <a:moveTo>
                    <a:pt x="3873246" y="25145"/>
                  </a:moveTo>
                  <a:lnTo>
                    <a:pt x="3860292" y="12953"/>
                  </a:lnTo>
                  <a:lnTo>
                    <a:pt x="3860292" y="25145"/>
                  </a:lnTo>
                  <a:lnTo>
                    <a:pt x="3873246" y="25145"/>
                  </a:lnTo>
                  <a:close/>
                </a:path>
                <a:path w="3886200" h="810894">
                  <a:moveTo>
                    <a:pt x="3873246" y="810767"/>
                  </a:moveTo>
                  <a:lnTo>
                    <a:pt x="3873246" y="25145"/>
                  </a:lnTo>
                  <a:lnTo>
                    <a:pt x="3860292" y="25145"/>
                  </a:lnTo>
                  <a:lnTo>
                    <a:pt x="3860292" y="810767"/>
                  </a:lnTo>
                  <a:lnTo>
                    <a:pt x="3873246" y="810767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02821" y="2699003"/>
              <a:ext cx="4454652" cy="22174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173865" y="2670047"/>
              <a:ext cx="4512310" cy="250825"/>
            </a:xfrm>
            <a:custGeom>
              <a:avLst/>
              <a:gdLst/>
              <a:ahLst/>
              <a:cxnLst/>
              <a:rect l="l" t="t" r="r" b="b"/>
              <a:pathLst>
                <a:path w="4512309" h="250825">
                  <a:moveTo>
                    <a:pt x="4511802" y="250697"/>
                  </a:moveTo>
                  <a:lnTo>
                    <a:pt x="4511802" y="0"/>
                  </a:lnTo>
                  <a:lnTo>
                    <a:pt x="0" y="0"/>
                  </a:lnTo>
                  <a:lnTo>
                    <a:pt x="0" y="250697"/>
                  </a:lnTo>
                  <a:lnTo>
                    <a:pt x="14477" y="250697"/>
                  </a:lnTo>
                  <a:lnTo>
                    <a:pt x="14477" y="28956"/>
                  </a:lnTo>
                  <a:lnTo>
                    <a:pt x="28955" y="14478"/>
                  </a:lnTo>
                  <a:lnTo>
                    <a:pt x="28955" y="28956"/>
                  </a:lnTo>
                  <a:lnTo>
                    <a:pt x="4483608" y="28956"/>
                  </a:lnTo>
                  <a:lnTo>
                    <a:pt x="4483608" y="14477"/>
                  </a:lnTo>
                  <a:lnTo>
                    <a:pt x="4497311" y="28956"/>
                  </a:lnTo>
                  <a:lnTo>
                    <a:pt x="4497311" y="250697"/>
                  </a:lnTo>
                  <a:lnTo>
                    <a:pt x="4511802" y="250697"/>
                  </a:lnTo>
                  <a:close/>
                </a:path>
                <a:path w="4512309" h="250825">
                  <a:moveTo>
                    <a:pt x="28955" y="28956"/>
                  </a:moveTo>
                  <a:lnTo>
                    <a:pt x="28955" y="14478"/>
                  </a:lnTo>
                  <a:lnTo>
                    <a:pt x="14477" y="28956"/>
                  </a:lnTo>
                  <a:lnTo>
                    <a:pt x="28955" y="28956"/>
                  </a:lnTo>
                  <a:close/>
                </a:path>
                <a:path w="4512309" h="250825">
                  <a:moveTo>
                    <a:pt x="28955" y="250697"/>
                  </a:moveTo>
                  <a:lnTo>
                    <a:pt x="28955" y="28956"/>
                  </a:lnTo>
                  <a:lnTo>
                    <a:pt x="14477" y="28956"/>
                  </a:lnTo>
                  <a:lnTo>
                    <a:pt x="14477" y="250697"/>
                  </a:lnTo>
                  <a:lnTo>
                    <a:pt x="28955" y="250697"/>
                  </a:lnTo>
                  <a:close/>
                </a:path>
                <a:path w="4512309" h="250825">
                  <a:moveTo>
                    <a:pt x="4497311" y="28956"/>
                  </a:moveTo>
                  <a:lnTo>
                    <a:pt x="4483608" y="14477"/>
                  </a:lnTo>
                  <a:lnTo>
                    <a:pt x="4483608" y="28956"/>
                  </a:lnTo>
                  <a:lnTo>
                    <a:pt x="4497311" y="28956"/>
                  </a:lnTo>
                  <a:close/>
                </a:path>
                <a:path w="4512309" h="250825">
                  <a:moveTo>
                    <a:pt x="4497311" y="250697"/>
                  </a:moveTo>
                  <a:lnTo>
                    <a:pt x="4497311" y="28956"/>
                  </a:lnTo>
                  <a:lnTo>
                    <a:pt x="4483608" y="28956"/>
                  </a:lnTo>
                  <a:lnTo>
                    <a:pt x="4483608" y="250697"/>
                  </a:lnTo>
                  <a:lnTo>
                    <a:pt x="4497311" y="250697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74839" y="2919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7165" y="2920745"/>
              <a:ext cx="3861054" cy="8572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84973" y="2920758"/>
              <a:ext cx="3886200" cy="857250"/>
            </a:xfrm>
            <a:custGeom>
              <a:avLst/>
              <a:gdLst/>
              <a:ahLst/>
              <a:cxnLst/>
              <a:rect l="l" t="t" r="r" b="b"/>
              <a:pathLst>
                <a:path w="3886200" h="857250">
                  <a:moveTo>
                    <a:pt x="25146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25146" y="857250"/>
                  </a:lnTo>
                  <a:lnTo>
                    <a:pt x="25146" y="0"/>
                  </a:lnTo>
                  <a:close/>
                </a:path>
                <a:path w="3886200" h="857250">
                  <a:moveTo>
                    <a:pt x="3886200" y="0"/>
                  </a:moveTo>
                  <a:lnTo>
                    <a:pt x="3860292" y="0"/>
                  </a:lnTo>
                  <a:lnTo>
                    <a:pt x="3860292" y="857250"/>
                  </a:lnTo>
                  <a:lnTo>
                    <a:pt x="3886200" y="857250"/>
                  </a:lnTo>
                  <a:lnTo>
                    <a:pt x="388620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02821" y="2920745"/>
              <a:ext cx="4454652" cy="85725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173865" y="2920758"/>
              <a:ext cx="4512310" cy="857250"/>
            </a:xfrm>
            <a:custGeom>
              <a:avLst/>
              <a:gdLst/>
              <a:ahLst/>
              <a:cxnLst/>
              <a:rect l="l" t="t" r="r" b="b"/>
              <a:pathLst>
                <a:path w="4512309" h="857250">
                  <a:moveTo>
                    <a:pt x="28956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28956" y="857250"/>
                  </a:lnTo>
                  <a:lnTo>
                    <a:pt x="28956" y="0"/>
                  </a:lnTo>
                  <a:close/>
                </a:path>
                <a:path w="4512309" h="857250">
                  <a:moveTo>
                    <a:pt x="4511802" y="0"/>
                  </a:moveTo>
                  <a:lnTo>
                    <a:pt x="4483608" y="0"/>
                  </a:lnTo>
                  <a:lnTo>
                    <a:pt x="4483608" y="857250"/>
                  </a:lnTo>
                  <a:lnTo>
                    <a:pt x="4511802" y="857250"/>
                  </a:lnTo>
                  <a:lnTo>
                    <a:pt x="4511802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74839" y="37772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97165" y="3777995"/>
              <a:ext cx="3861054" cy="68122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084973" y="3777995"/>
              <a:ext cx="3886200" cy="694690"/>
            </a:xfrm>
            <a:custGeom>
              <a:avLst/>
              <a:gdLst/>
              <a:ahLst/>
              <a:cxnLst/>
              <a:rect l="l" t="t" r="r" b="b"/>
              <a:pathLst>
                <a:path w="3886200" h="694689">
                  <a:moveTo>
                    <a:pt x="25146" y="669036"/>
                  </a:moveTo>
                  <a:lnTo>
                    <a:pt x="25146" y="0"/>
                  </a:lnTo>
                  <a:lnTo>
                    <a:pt x="0" y="0"/>
                  </a:lnTo>
                  <a:lnTo>
                    <a:pt x="0" y="694181"/>
                  </a:lnTo>
                  <a:lnTo>
                    <a:pt x="12192" y="694181"/>
                  </a:lnTo>
                  <a:lnTo>
                    <a:pt x="12192" y="669036"/>
                  </a:lnTo>
                  <a:lnTo>
                    <a:pt x="25146" y="669036"/>
                  </a:lnTo>
                  <a:close/>
                </a:path>
                <a:path w="3886200" h="694689">
                  <a:moveTo>
                    <a:pt x="3873246" y="669036"/>
                  </a:moveTo>
                  <a:lnTo>
                    <a:pt x="12192" y="669036"/>
                  </a:lnTo>
                  <a:lnTo>
                    <a:pt x="25146" y="681227"/>
                  </a:lnTo>
                  <a:lnTo>
                    <a:pt x="25146" y="694181"/>
                  </a:lnTo>
                  <a:lnTo>
                    <a:pt x="3860292" y="694181"/>
                  </a:lnTo>
                  <a:lnTo>
                    <a:pt x="3860292" y="681227"/>
                  </a:lnTo>
                  <a:lnTo>
                    <a:pt x="3873246" y="669036"/>
                  </a:lnTo>
                  <a:close/>
                </a:path>
                <a:path w="3886200" h="694689">
                  <a:moveTo>
                    <a:pt x="25146" y="694181"/>
                  </a:moveTo>
                  <a:lnTo>
                    <a:pt x="25146" y="681227"/>
                  </a:lnTo>
                  <a:lnTo>
                    <a:pt x="12192" y="669036"/>
                  </a:lnTo>
                  <a:lnTo>
                    <a:pt x="12192" y="694181"/>
                  </a:lnTo>
                  <a:lnTo>
                    <a:pt x="25146" y="694181"/>
                  </a:lnTo>
                  <a:close/>
                </a:path>
                <a:path w="3886200" h="694689">
                  <a:moveTo>
                    <a:pt x="3886200" y="694181"/>
                  </a:moveTo>
                  <a:lnTo>
                    <a:pt x="3886200" y="0"/>
                  </a:lnTo>
                  <a:lnTo>
                    <a:pt x="3860292" y="0"/>
                  </a:lnTo>
                  <a:lnTo>
                    <a:pt x="3860292" y="669036"/>
                  </a:lnTo>
                  <a:lnTo>
                    <a:pt x="3873246" y="669036"/>
                  </a:lnTo>
                  <a:lnTo>
                    <a:pt x="3873246" y="694181"/>
                  </a:lnTo>
                  <a:lnTo>
                    <a:pt x="3886200" y="694181"/>
                  </a:lnTo>
                  <a:close/>
                </a:path>
                <a:path w="3886200" h="694689">
                  <a:moveTo>
                    <a:pt x="3873246" y="694181"/>
                  </a:moveTo>
                  <a:lnTo>
                    <a:pt x="3873246" y="669036"/>
                  </a:lnTo>
                  <a:lnTo>
                    <a:pt x="3860292" y="681227"/>
                  </a:lnTo>
                  <a:lnTo>
                    <a:pt x="3860292" y="694181"/>
                  </a:lnTo>
                  <a:lnTo>
                    <a:pt x="3873246" y="694181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02821" y="3777995"/>
              <a:ext cx="4454652" cy="8572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173865" y="3778008"/>
              <a:ext cx="4512310" cy="857250"/>
            </a:xfrm>
            <a:custGeom>
              <a:avLst/>
              <a:gdLst/>
              <a:ahLst/>
              <a:cxnLst/>
              <a:rect l="l" t="t" r="r" b="b"/>
              <a:pathLst>
                <a:path w="4512309" h="857250">
                  <a:moveTo>
                    <a:pt x="28956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28956" y="857250"/>
                  </a:lnTo>
                  <a:lnTo>
                    <a:pt x="28956" y="0"/>
                  </a:lnTo>
                  <a:close/>
                </a:path>
                <a:path w="4512309" h="857250">
                  <a:moveTo>
                    <a:pt x="4511802" y="0"/>
                  </a:moveTo>
                  <a:lnTo>
                    <a:pt x="4483608" y="0"/>
                  </a:lnTo>
                  <a:lnTo>
                    <a:pt x="4483608" y="857250"/>
                  </a:lnTo>
                  <a:lnTo>
                    <a:pt x="4511802" y="857250"/>
                  </a:lnTo>
                  <a:lnTo>
                    <a:pt x="4511802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74839" y="46344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04835" y="4792979"/>
              <a:ext cx="3179825" cy="69951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491881" y="4780026"/>
              <a:ext cx="3206115" cy="712470"/>
            </a:xfrm>
            <a:custGeom>
              <a:avLst/>
              <a:gdLst/>
              <a:ahLst/>
              <a:cxnLst/>
              <a:rect l="l" t="t" r="r" b="b"/>
              <a:pathLst>
                <a:path w="3206115" h="712470">
                  <a:moveTo>
                    <a:pt x="3205733" y="712470"/>
                  </a:moveTo>
                  <a:lnTo>
                    <a:pt x="3205733" y="0"/>
                  </a:lnTo>
                  <a:lnTo>
                    <a:pt x="0" y="0"/>
                  </a:lnTo>
                  <a:lnTo>
                    <a:pt x="0" y="712470"/>
                  </a:lnTo>
                  <a:lnTo>
                    <a:pt x="12953" y="712470"/>
                  </a:lnTo>
                  <a:lnTo>
                    <a:pt x="12953" y="25146"/>
                  </a:lnTo>
                  <a:lnTo>
                    <a:pt x="25907" y="12953"/>
                  </a:lnTo>
                  <a:lnTo>
                    <a:pt x="25907" y="25146"/>
                  </a:lnTo>
                  <a:lnTo>
                    <a:pt x="3179825" y="25146"/>
                  </a:lnTo>
                  <a:lnTo>
                    <a:pt x="3179825" y="12953"/>
                  </a:lnTo>
                  <a:lnTo>
                    <a:pt x="3192779" y="25146"/>
                  </a:lnTo>
                  <a:lnTo>
                    <a:pt x="3192779" y="712470"/>
                  </a:lnTo>
                  <a:lnTo>
                    <a:pt x="3205733" y="712470"/>
                  </a:lnTo>
                  <a:close/>
                </a:path>
                <a:path w="3206115" h="712470">
                  <a:moveTo>
                    <a:pt x="25907" y="25146"/>
                  </a:moveTo>
                  <a:lnTo>
                    <a:pt x="25907" y="12953"/>
                  </a:lnTo>
                  <a:lnTo>
                    <a:pt x="12953" y="25146"/>
                  </a:lnTo>
                  <a:lnTo>
                    <a:pt x="25907" y="25146"/>
                  </a:lnTo>
                  <a:close/>
                </a:path>
                <a:path w="3206115" h="712470">
                  <a:moveTo>
                    <a:pt x="25907" y="712470"/>
                  </a:moveTo>
                  <a:lnTo>
                    <a:pt x="25907" y="25146"/>
                  </a:lnTo>
                  <a:lnTo>
                    <a:pt x="12953" y="25146"/>
                  </a:lnTo>
                  <a:lnTo>
                    <a:pt x="12953" y="712470"/>
                  </a:lnTo>
                  <a:lnTo>
                    <a:pt x="25907" y="712470"/>
                  </a:lnTo>
                  <a:close/>
                </a:path>
                <a:path w="3206115" h="712470">
                  <a:moveTo>
                    <a:pt x="3192779" y="25146"/>
                  </a:moveTo>
                  <a:lnTo>
                    <a:pt x="3179825" y="12953"/>
                  </a:lnTo>
                  <a:lnTo>
                    <a:pt x="3179825" y="25146"/>
                  </a:lnTo>
                  <a:lnTo>
                    <a:pt x="3192779" y="25146"/>
                  </a:lnTo>
                  <a:close/>
                </a:path>
                <a:path w="3206115" h="712470">
                  <a:moveTo>
                    <a:pt x="3192779" y="712470"/>
                  </a:moveTo>
                  <a:lnTo>
                    <a:pt x="3192779" y="25146"/>
                  </a:lnTo>
                  <a:lnTo>
                    <a:pt x="3179825" y="25146"/>
                  </a:lnTo>
                  <a:lnTo>
                    <a:pt x="3179825" y="712470"/>
                  </a:lnTo>
                  <a:lnTo>
                    <a:pt x="3192779" y="71247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02821" y="4635245"/>
              <a:ext cx="4454652" cy="85725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173865" y="4635258"/>
              <a:ext cx="4512310" cy="857250"/>
            </a:xfrm>
            <a:custGeom>
              <a:avLst/>
              <a:gdLst/>
              <a:ahLst/>
              <a:cxnLst/>
              <a:rect l="l" t="t" r="r" b="b"/>
              <a:pathLst>
                <a:path w="4512309" h="857250">
                  <a:moveTo>
                    <a:pt x="28956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28956" y="857250"/>
                  </a:lnTo>
                  <a:lnTo>
                    <a:pt x="28956" y="0"/>
                  </a:lnTo>
                  <a:close/>
                </a:path>
                <a:path w="4512309" h="857250">
                  <a:moveTo>
                    <a:pt x="4511802" y="0"/>
                  </a:moveTo>
                  <a:lnTo>
                    <a:pt x="4483608" y="0"/>
                  </a:lnTo>
                  <a:lnTo>
                    <a:pt x="4483608" y="857250"/>
                  </a:lnTo>
                  <a:lnTo>
                    <a:pt x="4511802" y="857250"/>
                  </a:lnTo>
                  <a:lnTo>
                    <a:pt x="4511802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74839" y="5491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04835" y="5492495"/>
              <a:ext cx="3179826" cy="85725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491881" y="5492508"/>
              <a:ext cx="3206115" cy="857250"/>
            </a:xfrm>
            <a:custGeom>
              <a:avLst/>
              <a:gdLst/>
              <a:ahLst/>
              <a:cxnLst/>
              <a:rect l="l" t="t" r="r" b="b"/>
              <a:pathLst>
                <a:path w="3206115" h="857250">
                  <a:moveTo>
                    <a:pt x="25908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25908" y="857250"/>
                  </a:lnTo>
                  <a:lnTo>
                    <a:pt x="25908" y="0"/>
                  </a:lnTo>
                  <a:close/>
                </a:path>
                <a:path w="3206115" h="857250">
                  <a:moveTo>
                    <a:pt x="3205734" y="857250"/>
                  </a:moveTo>
                  <a:lnTo>
                    <a:pt x="3205721" y="0"/>
                  </a:lnTo>
                  <a:lnTo>
                    <a:pt x="3179826" y="0"/>
                  </a:lnTo>
                  <a:lnTo>
                    <a:pt x="3179826" y="857250"/>
                  </a:lnTo>
                  <a:lnTo>
                    <a:pt x="3205734" y="85725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02821" y="5492495"/>
              <a:ext cx="4454652" cy="755904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173865" y="5492495"/>
              <a:ext cx="4512310" cy="784225"/>
            </a:xfrm>
            <a:custGeom>
              <a:avLst/>
              <a:gdLst/>
              <a:ahLst/>
              <a:cxnLst/>
              <a:rect l="l" t="t" r="r" b="b"/>
              <a:pathLst>
                <a:path w="4512309" h="784225">
                  <a:moveTo>
                    <a:pt x="28956" y="755904"/>
                  </a:moveTo>
                  <a:lnTo>
                    <a:pt x="28955" y="0"/>
                  </a:lnTo>
                  <a:lnTo>
                    <a:pt x="0" y="0"/>
                  </a:lnTo>
                  <a:lnTo>
                    <a:pt x="0" y="784098"/>
                  </a:lnTo>
                  <a:lnTo>
                    <a:pt x="14478" y="784098"/>
                  </a:lnTo>
                  <a:lnTo>
                    <a:pt x="14478" y="755904"/>
                  </a:lnTo>
                  <a:lnTo>
                    <a:pt x="28956" y="755904"/>
                  </a:lnTo>
                  <a:close/>
                </a:path>
                <a:path w="4512309" h="784225">
                  <a:moveTo>
                    <a:pt x="4497311" y="755903"/>
                  </a:moveTo>
                  <a:lnTo>
                    <a:pt x="14478" y="755904"/>
                  </a:lnTo>
                  <a:lnTo>
                    <a:pt x="28956" y="770382"/>
                  </a:lnTo>
                  <a:lnTo>
                    <a:pt x="28956" y="784098"/>
                  </a:lnTo>
                  <a:lnTo>
                    <a:pt x="4483608" y="784098"/>
                  </a:lnTo>
                  <a:lnTo>
                    <a:pt x="4483608" y="770381"/>
                  </a:lnTo>
                  <a:lnTo>
                    <a:pt x="4497311" y="755903"/>
                  </a:lnTo>
                  <a:close/>
                </a:path>
                <a:path w="4512309" h="784225">
                  <a:moveTo>
                    <a:pt x="28956" y="784098"/>
                  </a:moveTo>
                  <a:lnTo>
                    <a:pt x="28956" y="770382"/>
                  </a:lnTo>
                  <a:lnTo>
                    <a:pt x="14478" y="755904"/>
                  </a:lnTo>
                  <a:lnTo>
                    <a:pt x="14478" y="784098"/>
                  </a:lnTo>
                  <a:lnTo>
                    <a:pt x="28956" y="784098"/>
                  </a:lnTo>
                  <a:close/>
                </a:path>
                <a:path w="4512309" h="784225">
                  <a:moveTo>
                    <a:pt x="4511802" y="784098"/>
                  </a:moveTo>
                  <a:lnTo>
                    <a:pt x="4511802" y="0"/>
                  </a:lnTo>
                  <a:lnTo>
                    <a:pt x="4483608" y="0"/>
                  </a:lnTo>
                  <a:lnTo>
                    <a:pt x="4483608" y="755903"/>
                  </a:lnTo>
                  <a:lnTo>
                    <a:pt x="4497311" y="755903"/>
                  </a:lnTo>
                  <a:lnTo>
                    <a:pt x="4497311" y="784098"/>
                  </a:lnTo>
                  <a:lnTo>
                    <a:pt x="4511802" y="784098"/>
                  </a:lnTo>
                  <a:close/>
                </a:path>
                <a:path w="4512309" h="784225">
                  <a:moveTo>
                    <a:pt x="4497311" y="784098"/>
                  </a:moveTo>
                  <a:lnTo>
                    <a:pt x="4497311" y="755903"/>
                  </a:lnTo>
                  <a:lnTo>
                    <a:pt x="4483608" y="770381"/>
                  </a:lnTo>
                  <a:lnTo>
                    <a:pt x="4483608" y="784098"/>
                  </a:lnTo>
                  <a:lnTo>
                    <a:pt x="4497311" y="784098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74839" y="6348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505216" y="6349745"/>
              <a:ext cx="3179445" cy="187960"/>
            </a:xfrm>
            <a:custGeom>
              <a:avLst/>
              <a:gdLst/>
              <a:ahLst/>
              <a:cxnLst/>
              <a:rect l="l" t="t" r="r" b="b"/>
              <a:pathLst>
                <a:path w="3179445" h="187959">
                  <a:moveTo>
                    <a:pt x="3179445" y="187451"/>
                  </a:moveTo>
                  <a:lnTo>
                    <a:pt x="3179445" y="0"/>
                  </a:lnTo>
                  <a:lnTo>
                    <a:pt x="0" y="0"/>
                  </a:lnTo>
                  <a:lnTo>
                    <a:pt x="0" y="187451"/>
                  </a:lnTo>
                  <a:lnTo>
                    <a:pt x="3179445" y="1874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491881" y="6349745"/>
              <a:ext cx="3206115" cy="200660"/>
            </a:xfrm>
            <a:custGeom>
              <a:avLst/>
              <a:gdLst/>
              <a:ahLst/>
              <a:cxnLst/>
              <a:rect l="l" t="t" r="r" b="b"/>
              <a:pathLst>
                <a:path w="3206115" h="200659">
                  <a:moveTo>
                    <a:pt x="25907" y="174498"/>
                  </a:moveTo>
                  <a:lnTo>
                    <a:pt x="25907" y="0"/>
                  </a:lnTo>
                  <a:lnTo>
                    <a:pt x="0" y="0"/>
                  </a:lnTo>
                  <a:lnTo>
                    <a:pt x="0" y="200405"/>
                  </a:lnTo>
                  <a:lnTo>
                    <a:pt x="12953" y="200405"/>
                  </a:lnTo>
                  <a:lnTo>
                    <a:pt x="12953" y="174498"/>
                  </a:lnTo>
                  <a:lnTo>
                    <a:pt x="25907" y="174498"/>
                  </a:lnTo>
                  <a:close/>
                </a:path>
                <a:path w="3206115" h="200659">
                  <a:moveTo>
                    <a:pt x="3192780" y="174498"/>
                  </a:moveTo>
                  <a:lnTo>
                    <a:pt x="12953" y="174498"/>
                  </a:lnTo>
                  <a:lnTo>
                    <a:pt x="25907" y="187451"/>
                  </a:lnTo>
                  <a:lnTo>
                    <a:pt x="25907" y="200405"/>
                  </a:lnTo>
                  <a:lnTo>
                    <a:pt x="3179826" y="200405"/>
                  </a:lnTo>
                  <a:lnTo>
                    <a:pt x="3179826" y="187451"/>
                  </a:lnTo>
                  <a:lnTo>
                    <a:pt x="3192780" y="174498"/>
                  </a:lnTo>
                  <a:close/>
                </a:path>
                <a:path w="3206115" h="200659">
                  <a:moveTo>
                    <a:pt x="25907" y="200405"/>
                  </a:moveTo>
                  <a:lnTo>
                    <a:pt x="25907" y="187451"/>
                  </a:lnTo>
                  <a:lnTo>
                    <a:pt x="12953" y="174498"/>
                  </a:lnTo>
                  <a:lnTo>
                    <a:pt x="12953" y="200405"/>
                  </a:lnTo>
                  <a:lnTo>
                    <a:pt x="25907" y="200405"/>
                  </a:lnTo>
                  <a:close/>
                </a:path>
                <a:path w="3206115" h="200659">
                  <a:moveTo>
                    <a:pt x="3205734" y="200405"/>
                  </a:moveTo>
                  <a:lnTo>
                    <a:pt x="3205734" y="0"/>
                  </a:lnTo>
                  <a:lnTo>
                    <a:pt x="3179826" y="0"/>
                  </a:lnTo>
                  <a:lnTo>
                    <a:pt x="3179826" y="174498"/>
                  </a:lnTo>
                  <a:lnTo>
                    <a:pt x="3192780" y="174498"/>
                  </a:lnTo>
                  <a:lnTo>
                    <a:pt x="3192780" y="200405"/>
                  </a:lnTo>
                  <a:lnTo>
                    <a:pt x="3205734" y="200405"/>
                  </a:lnTo>
                  <a:close/>
                </a:path>
                <a:path w="3206115" h="200659">
                  <a:moveTo>
                    <a:pt x="3192780" y="200405"/>
                  </a:moveTo>
                  <a:lnTo>
                    <a:pt x="3192780" y="174498"/>
                  </a:lnTo>
                  <a:lnTo>
                    <a:pt x="3179826" y="187451"/>
                  </a:lnTo>
                  <a:lnTo>
                    <a:pt x="3179826" y="200405"/>
                  </a:lnTo>
                  <a:lnTo>
                    <a:pt x="3192780" y="200405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TextovéPole 36">
            <a:extLst>
              <a:ext uri="{FF2B5EF4-FFF2-40B4-BE49-F238E27FC236}">
                <a16:creationId xmlns:a16="http://schemas.microsoft.com/office/drawing/2014/main" xmlns="" id="{E6D4D938-5CE9-5A35-3A22-21302541965C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9477" y="465074"/>
            <a:ext cx="707326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9285" algn="l"/>
              </a:tabLst>
            </a:pPr>
            <a:r>
              <a:rPr spc="-10" dirty="0"/>
              <a:t>Teplotní</a:t>
            </a:r>
            <a:r>
              <a:rPr dirty="0"/>
              <a:t>	cyklus</a:t>
            </a:r>
            <a:r>
              <a:rPr spc="-105" dirty="0"/>
              <a:t> </a:t>
            </a:r>
            <a:r>
              <a:rPr spc="-10" dirty="0"/>
              <a:t>svařování</a:t>
            </a:r>
            <a:r>
              <a:rPr spc="-80" dirty="0"/>
              <a:t> </a:t>
            </a:r>
            <a:r>
              <a:rPr dirty="0"/>
              <a:t>‐</a:t>
            </a:r>
            <a:r>
              <a:rPr spc="-75" dirty="0"/>
              <a:t> </a:t>
            </a:r>
            <a:r>
              <a:rPr spc="-10" dirty="0"/>
              <a:t>měření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74839" y="1206246"/>
            <a:ext cx="9144000" cy="857250"/>
            <a:chOff x="774839" y="1206246"/>
            <a:chExt cx="9144000" cy="857250"/>
          </a:xfrm>
        </p:grpSpPr>
        <p:sp>
          <p:nvSpPr>
            <p:cNvPr id="4" name="object 4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04271" y="1572260"/>
            <a:ext cx="73831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49095" algn="l"/>
                <a:tab pos="3538220" algn="l"/>
              </a:tabLst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ARA</a:t>
            </a:r>
            <a:r>
              <a:rPr sz="2000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diagram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(experimentální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	„in</a:t>
            </a:r>
            <a:r>
              <a:rPr sz="20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situ“</a:t>
            </a: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pro</a:t>
            </a:r>
            <a:r>
              <a:rPr sz="20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podmínky</a:t>
            </a: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svařování)</a:t>
            </a:r>
            <a:r>
              <a:rPr sz="20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231899" y="2218733"/>
            <a:ext cx="8686939" cy="2504192"/>
            <a:chOff x="774839" y="2062733"/>
            <a:chExt cx="9144000" cy="2573020"/>
          </a:xfrm>
        </p:grpSpPr>
        <p:sp>
          <p:nvSpPr>
            <p:cNvPr id="9" name="object 9"/>
            <p:cNvSpPr/>
            <p:nvPr/>
          </p:nvSpPr>
          <p:spPr>
            <a:xfrm>
              <a:off x="774839" y="2062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9723" y="2481071"/>
              <a:ext cx="3087623" cy="43967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70673" y="2462021"/>
              <a:ext cx="3126105" cy="459105"/>
            </a:xfrm>
            <a:custGeom>
              <a:avLst/>
              <a:gdLst/>
              <a:ahLst/>
              <a:cxnLst/>
              <a:rect l="l" t="t" r="r" b="b"/>
              <a:pathLst>
                <a:path w="3126104" h="459105">
                  <a:moveTo>
                    <a:pt x="3125723" y="458723"/>
                  </a:moveTo>
                  <a:lnTo>
                    <a:pt x="3125723" y="0"/>
                  </a:lnTo>
                  <a:lnTo>
                    <a:pt x="0" y="0"/>
                  </a:lnTo>
                  <a:lnTo>
                    <a:pt x="0" y="458724"/>
                  </a:lnTo>
                  <a:lnTo>
                    <a:pt x="9143" y="458724"/>
                  </a:lnTo>
                  <a:lnTo>
                    <a:pt x="9143" y="19050"/>
                  </a:lnTo>
                  <a:lnTo>
                    <a:pt x="19049" y="9905"/>
                  </a:lnTo>
                  <a:lnTo>
                    <a:pt x="19049" y="19050"/>
                  </a:lnTo>
                  <a:lnTo>
                    <a:pt x="3106673" y="19049"/>
                  </a:lnTo>
                  <a:lnTo>
                    <a:pt x="3106673" y="9905"/>
                  </a:lnTo>
                  <a:lnTo>
                    <a:pt x="3115818" y="19049"/>
                  </a:lnTo>
                  <a:lnTo>
                    <a:pt x="3115818" y="458723"/>
                  </a:lnTo>
                  <a:lnTo>
                    <a:pt x="3125723" y="458723"/>
                  </a:lnTo>
                  <a:close/>
                </a:path>
                <a:path w="3126104" h="459105">
                  <a:moveTo>
                    <a:pt x="19049" y="19050"/>
                  </a:moveTo>
                  <a:lnTo>
                    <a:pt x="19049" y="9905"/>
                  </a:lnTo>
                  <a:lnTo>
                    <a:pt x="9143" y="19050"/>
                  </a:lnTo>
                  <a:lnTo>
                    <a:pt x="19049" y="19050"/>
                  </a:lnTo>
                  <a:close/>
                </a:path>
                <a:path w="3126104" h="459105">
                  <a:moveTo>
                    <a:pt x="19049" y="458724"/>
                  </a:moveTo>
                  <a:lnTo>
                    <a:pt x="19049" y="19050"/>
                  </a:lnTo>
                  <a:lnTo>
                    <a:pt x="9143" y="19050"/>
                  </a:lnTo>
                  <a:lnTo>
                    <a:pt x="9143" y="458724"/>
                  </a:lnTo>
                  <a:lnTo>
                    <a:pt x="19049" y="458724"/>
                  </a:lnTo>
                  <a:close/>
                </a:path>
                <a:path w="3126104" h="459105">
                  <a:moveTo>
                    <a:pt x="3115818" y="19049"/>
                  </a:moveTo>
                  <a:lnTo>
                    <a:pt x="3106673" y="9905"/>
                  </a:lnTo>
                  <a:lnTo>
                    <a:pt x="3106673" y="19049"/>
                  </a:lnTo>
                  <a:lnTo>
                    <a:pt x="3115818" y="19049"/>
                  </a:lnTo>
                  <a:close/>
                </a:path>
                <a:path w="3126104" h="459105">
                  <a:moveTo>
                    <a:pt x="3115818" y="458723"/>
                  </a:moveTo>
                  <a:lnTo>
                    <a:pt x="3115818" y="19049"/>
                  </a:lnTo>
                  <a:lnTo>
                    <a:pt x="3106673" y="19049"/>
                  </a:lnTo>
                  <a:lnTo>
                    <a:pt x="3106673" y="458723"/>
                  </a:lnTo>
                  <a:lnTo>
                    <a:pt x="3115818" y="458723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39475" y="2482595"/>
              <a:ext cx="2295144" cy="43815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320425" y="2463545"/>
              <a:ext cx="2333625" cy="457200"/>
            </a:xfrm>
            <a:custGeom>
              <a:avLst/>
              <a:gdLst/>
              <a:ahLst/>
              <a:cxnLst/>
              <a:rect l="l" t="t" r="r" b="b"/>
              <a:pathLst>
                <a:path w="2333625" h="457200">
                  <a:moveTo>
                    <a:pt x="2333243" y="457199"/>
                  </a:moveTo>
                  <a:lnTo>
                    <a:pt x="2333243" y="0"/>
                  </a:lnTo>
                  <a:lnTo>
                    <a:pt x="0" y="0"/>
                  </a:lnTo>
                  <a:lnTo>
                    <a:pt x="0" y="457200"/>
                  </a:lnTo>
                  <a:lnTo>
                    <a:pt x="9144" y="457200"/>
                  </a:lnTo>
                  <a:lnTo>
                    <a:pt x="9144" y="19050"/>
                  </a:lnTo>
                  <a:lnTo>
                    <a:pt x="19050" y="9906"/>
                  </a:lnTo>
                  <a:lnTo>
                    <a:pt x="19050" y="19050"/>
                  </a:lnTo>
                  <a:lnTo>
                    <a:pt x="2314193" y="19050"/>
                  </a:lnTo>
                  <a:lnTo>
                    <a:pt x="2314193" y="9906"/>
                  </a:lnTo>
                  <a:lnTo>
                    <a:pt x="2324087" y="19050"/>
                  </a:lnTo>
                  <a:lnTo>
                    <a:pt x="2324087" y="457199"/>
                  </a:lnTo>
                  <a:lnTo>
                    <a:pt x="2333243" y="457199"/>
                  </a:lnTo>
                  <a:close/>
                </a:path>
                <a:path w="2333625" h="457200">
                  <a:moveTo>
                    <a:pt x="19050" y="19050"/>
                  </a:moveTo>
                  <a:lnTo>
                    <a:pt x="19050" y="9906"/>
                  </a:lnTo>
                  <a:lnTo>
                    <a:pt x="9144" y="19050"/>
                  </a:lnTo>
                  <a:lnTo>
                    <a:pt x="19050" y="19050"/>
                  </a:lnTo>
                  <a:close/>
                </a:path>
                <a:path w="2333625" h="457200">
                  <a:moveTo>
                    <a:pt x="19050" y="457200"/>
                  </a:moveTo>
                  <a:lnTo>
                    <a:pt x="19050" y="19050"/>
                  </a:lnTo>
                  <a:lnTo>
                    <a:pt x="9144" y="19050"/>
                  </a:lnTo>
                  <a:lnTo>
                    <a:pt x="9144" y="457200"/>
                  </a:lnTo>
                  <a:lnTo>
                    <a:pt x="19050" y="457200"/>
                  </a:lnTo>
                  <a:close/>
                </a:path>
                <a:path w="2333625" h="457200">
                  <a:moveTo>
                    <a:pt x="2324087" y="19050"/>
                  </a:moveTo>
                  <a:lnTo>
                    <a:pt x="2314193" y="9906"/>
                  </a:lnTo>
                  <a:lnTo>
                    <a:pt x="2314193" y="19050"/>
                  </a:lnTo>
                  <a:lnTo>
                    <a:pt x="2324087" y="19050"/>
                  </a:lnTo>
                  <a:close/>
                </a:path>
                <a:path w="2333625" h="457200">
                  <a:moveTo>
                    <a:pt x="2324087" y="457199"/>
                  </a:moveTo>
                  <a:lnTo>
                    <a:pt x="2324087" y="19050"/>
                  </a:lnTo>
                  <a:lnTo>
                    <a:pt x="2314193" y="19050"/>
                  </a:lnTo>
                  <a:lnTo>
                    <a:pt x="2314193" y="457199"/>
                  </a:lnTo>
                  <a:lnTo>
                    <a:pt x="2324087" y="457199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74839" y="2919996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215265" y="0"/>
                  </a:moveTo>
                  <a:lnTo>
                    <a:pt x="0" y="0"/>
                  </a:lnTo>
                  <a:lnTo>
                    <a:pt x="0" y="858012"/>
                  </a:lnTo>
                  <a:lnTo>
                    <a:pt x="215265" y="858012"/>
                  </a:lnTo>
                  <a:lnTo>
                    <a:pt x="215265" y="0"/>
                  </a:lnTo>
                  <a:close/>
                </a:path>
                <a:path w="9144000" h="858520">
                  <a:moveTo>
                    <a:pt x="9144000" y="0"/>
                  </a:moveTo>
                  <a:lnTo>
                    <a:pt x="3302127" y="0"/>
                  </a:lnTo>
                  <a:lnTo>
                    <a:pt x="3302127" y="858012"/>
                  </a:lnTo>
                  <a:lnTo>
                    <a:pt x="9144000" y="85801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7902" y="2920745"/>
              <a:ext cx="1928206" cy="8572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970673" y="2920758"/>
              <a:ext cx="3126105" cy="857250"/>
            </a:xfrm>
            <a:custGeom>
              <a:avLst/>
              <a:gdLst/>
              <a:ahLst/>
              <a:cxnLst/>
              <a:rect l="l" t="t" r="r" b="b"/>
              <a:pathLst>
                <a:path w="312610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3126104" h="857250">
                  <a:moveTo>
                    <a:pt x="3125724" y="0"/>
                  </a:moveTo>
                  <a:lnTo>
                    <a:pt x="3106674" y="0"/>
                  </a:lnTo>
                  <a:lnTo>
                    <a:pt x="3106674" y="857250"/>
                  </a:lnTo>
                  <a:lnTo>
                    <a:pt x="3125724" y="857250"/>
                  </a:lnTo>
                  <a:lnTo>
                    <a:pt x="312572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39475" y="2919983"/>
              <a:ext cx="2295144" cy="79171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320425" y="2920745"/>
              <a:ext cx="2333625" cy="810260"/>
            </a:xfrm>
            <a:custGeom>
              <a:avLst/>
              <a:gdLst/>
              <a:ahLst/>
              <a:cxnLst/>
              <a:rect l="l" t="t" r="r" b="b"/>
              <a:pathLst>
                <a:path w="2333625" h="810260">
                  <a:moveTo>
                    <a:pt x="19050" y="790955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810005"/>
                  </a:lnTo>
                  <a:lnTo>
                    <a:pt x="9143" y="810005"/>
                  </a:lnTo>
                  <a:lnTo>
                    <a:pt x="9144" y="790955"/>
                  </a:lnTo>
                  <a:lnTo>
                    <a:pt x="19050" y="790955"/>
                  </a:lnTo>
                  <a:close/>
                </a:path>
                <a:path w="2333625" h="810260">
                  <a:moveTo>
                    <a:pt x="2324087" y="790955"/>
                  </a:moveTo>
                  <a:lnTo>
                    <a:pt x="9144" y="790955"/>
                  </a:lnTo>
                  <a:lnTo>
                    <a:pt x="19050" y="800100"/>
                  </a:lnTo>
                  <a:lnTo>
                    <a:pt x="19050" y="810005"/>
                  </a:lnTo>
                  <a:lnTo>
                    <a:pt x="2314193" y="810005"/>
                  </a:lnTo>
                  <a:lnTo>
                    <a:pt x="2314193" y="800099"/>
                  </a:lnTo>
                  <a:lnTo>
                    <a:pt x="2324087" y="790955"/>
                  </a:lnTo>
                  <a:close/>
                </a:path>
                <a:path w="2333625" h="810260">
                  <a:moveTo>
                    <a:pt x="19050" y="810005"/>
                  </a:moveTo>
                  <a:lnTo>
                    <a:pt x="19050" y="800100"/>
                  </a:lnTo>
                  <a:lnTo>
                    <a:pt x="9144" y="790955"/>
                  </a:lnTo>
                  <a:lnTo>
                    <a:pt x="9143" y="810005"/>
                  </a:lnTo>
                  <a:lnTo>
                    <a:pt x="19050" y="810005"/>
                  </a:lnTo>
                  <a:close/>
                </a:path>
                <a:path w="2333625" h="810260">
                  <a:moveTo>
                    <a:pt x="2333243" y="810005"/>
                  </a:moveTo>
                  <a:lnTo>
                    <a:pt x="2333243" y="0"/>
                  </a:lnTo>
                  <a:lnTo>
                    <a:pt x="2314193" y="0"/>
                  </a:lnTo>
                  <a:lnTo>
                    <a:pt x="2314193" y="790955"/>
                  </a:lnTo>
                  <a:lnTo>
                    <a:pt x="2324087" y="790955"/>
                  </a:lnTo>
                  <a:lnTo>
                    <a:pt x="2324087" y="810005"/>
                  </a:lnTo>
                  <a:lnTo>
                    <a:pt x="2333243" y="810005"/>
                  </a:lnTo>
                  <a:close/>
                </a:path>
                <a:path w="2333625" h="810260">
                  <a:moveTo>
                    <a:pt x="2324087" y="810005"/>
                  </a:moveTo>
                  <a:lnTo>
                    <a:pt x="2324087" y="790955"/>
                  </a:lnTo>
                  <a:lnTo>
                    <a:pt x="2314193" y="800099"/>
                  </a:lnTo>
                  <a:lnTo>
                    <a:pt x="2314193" y="810005"/>
                  </a:lnTo>
                  <a:lnTo>
                    <a:pt x="2324087" y="810005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74839" y="3777246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215265" y="0"/>
                  </a:moveTo>
                  <a:lnTo>
                    <a:pt x="0" y="0"/>
                  </a:lnTo>
                  <a:lnTo>
                    <a:pt x="0" y="858012"/>
                  </a:lnTo>
                  <a:lnTo>
                    <a:pt x="215265" y="858012"/>
                  </a:lnTo>
                  <a:lnTo>
                    <a:pt x="215265" y="0"/>
                  </a:lnTo>
                  <a:close/>
                </a:path>
                <a:path w="9144000" h="858520">
                  <a:moveTo>
                    <a:pt x="9144000" y="0"/>
                  </a:moveTo>
                  <a:lnTo>
                    <a:pt x="3302127" y="0"/>
                  </a:lnTo>
                  <a:lnTo>
                    <a:pt x="3302127" y="858012"/>
                  </a:lnTo>
                  <a:lnTo>
                    <a:pt x="9144000" y="85801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7902" y="3777995"/>
              <a:ext cx="1836783" cy="85725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970673" y="3778008"/>
              <a:ext cx="3126105" cy="857250"/>
            </a:xfrm>
            <a:custGeom>
              <a:avLst/>
              <a:gdLst/>
              <a:ahLst/>
              <a:cxnLst/>
              <a:rect l="l" t="t" r="r" b="b"/>
              <a:pathLst>
                <a:path w="312610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3126104" h="857250">
                  <a:moveTo>
                    <a:pt x="3125724" y="0"/>
                  </a:moveTo>
                  <a:lnTo>
                    <a:pt x="3106674" y="0"/>
                  </a:lnTo>
                  <a:lnTo>
                    <a:pt x="3106674" y="857250"/>
                  </a:lnTo>
                  <a:lnTo>
                    <a:pt x="3125724" y="857250"/>
                  </a:lnTo>
                  <a:lnTo>
                    <a:pt x="312572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81969" y="4354829"/>
              <a:ext cx="2553461" cy="28041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462919" y="4335779"/>
              <a:ext cx="2592705" cy="299720"/>
            </a:xfrm>
            <a:custGeom>
              <a:avLst/>
              <a:gdLst/>
              <a:ahLst/>
              <a:cxnLst/>
              <a:rect l="l" t="t" r="r" b="b"/>
              <a:pathLst>
                <a:path w="2592704" h="299720">
                  <a:moveTo>
                    <a:pt x="2592323" y="299466"/>
                  </a:moveTo>
                  <a:lnTo>
                    <a:pt x="2592323" y="0"/>
                  </a:lnTo>
                  <a:lnTo>
                    <a:pt x="0" y="0"/>
                  </a:lnTo>
                  <a:lnTo>
                    <a:pt x="0" y="299466"/>
                  </a:lnTo>
                  <a:lnTo>
                    <a:pt x="9905" y="299466"/>
                  </a:lnTo>
                  <a:lnTo>
                    <a:pt x="9905" y="19050"/>
                  </a:lnTo>
                  <a:lnTo>
                    <a:pt x="19050" y="9144"/>
                  </a:lnTo>
                  <a:lnTo>
                    <a:pt x="19050" y="19050"/>
                  </a:lnTo>
                  <a:lnTo>
                    <a:pt x="2573273" y="19050"/>
                  </a:lnTo>
                  <a:lnTo>
                    <a:pt x="2573273" y="9144"/>
                  </a:lnTo>
                  <a:lnTo>
                    <a:pt x="2583167" y="19050"/>
                  </a:lnTo>
                  <a:lnTo>
                    <a:pt x="2583167" y="299466"/>
                  </a:lnTo>
                  <a:lnTo>
                    <a:pt x="2592323" y="299466"/>
                  </a:lnTo>
                  <a:close/>
                </a:path>
                <a:path w="2592704" h="299720">
                  <a:moveTo>
                    <a:pt x="19050" y="19050"/>
                  </a:moveTo>
                  <a:lnTo>
                    <a:pt x="19050" y="9144"/>
                  </a:lnTo>
                  <a:lnTo>
                    <a:pt x="9905" y="19050"/>
                  </a:lnTo>
                  <a:lnTo>
                    <a:pt x="19050" y="19050"/>
                  </a:lnTo>
                  <a:close/>
                </a:path>
                <a:path w="2592704" h="299720">
                  <a:moveTo>
                    <a:pt x="19050" y="299466"/>
                  </a:moveTo>
                  <a:lnTo>
                    <a:pt x="19050" y="19050"/>
                  </a:lnTo>
                  <a:lnTo>
                    <a:pt x="9905" y="19050"/>
                  </a:lnTo>
                  <a:lnTo>
                    <a:pt x="9905" y="299466"/>
                  </a:lnTo>
                  <a:lnTo>
                    <a:pt x="19050" y="299466"/>
                  </a:lnTo>
                  <a:close/>
                </a:path>
                <a:path w="2592704" h="299720">
                  <a:moveTo>
                    <a:pt x="2583167" y="19050"/>
                  </a:moveTo>
                  <a:lnTo>
                    <a:pt x="2573273" y="9144"/>
                  </a:lnTo>
                  <a:lnTo>
                    <a:pt x="2573273" y="19050"/>
                  </a:lnTo>
                  <a:lnTo>
                    <a:pt x="2583167" y="19050"/>
                  </a:lnTo>
                  <a:close/>
                </a:path>
                <a:path w="2592704" h="299720">
                  <a:moveTo>
                    <a:pt x="2583167" y="299466"/>
                  </a:moveTo>
                  <a:lnTo>
                    <a:pt x="2583167" y="19050"/>
                  </a:lnTo>
                  <a:lnTo>
                    <a:pt x="2573273" y="19050"/>
                  </a:lnTo>
                  <a:lnTo>
                    <a:pt x="2573273" y="299466"/>
                  </a:lnTo>
                  <a:lnTo>
                    <a:pt x="2583167" y="299466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47445" y="4354829"/>
              <a:ext cx="2591561" cy="28041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128395" y="4335779"/>
              <a:ext cx="2630805" cy="299720"/>
            </a:xfrm>
            <a:custGeom>
              <a:avLst/>
              <a:gdLst/>
              <a:ahLst/>
              <a:cxnLst/>
              <a:rect l="l" t="t" r="r" b="b"/>
              <a:pathLst>
                <a:path w="2630804" h="299720">
                  <a:moveTo>
                    <a:pt x="2630424" y="299466"/>
                  </a:moveTo>
                  <a:lnTo>
                    <a:pt x="2630424" y="0"/>
                  </a:lnTo>
                  <a:lnTo>
                    <a:pt x="0" y="0"/>
                  </a:lnTo>
                  <a:lnTo>
                    <a:pt x="0" y="299466"/>
                  </a:lnTo>
                  <a:lnTo>
                    <a:pt x="9131" y="299466"/>
                  </a:lnTo>
                  <a:lnTo>
                    <a:pt x="9131" y="19050"/>
                  </a:lnTo>
                  <a:lnTo>
                    <a:pt x="19050" y="9144"/>
                  </a:lnTo>
                  <a:lnTo>
                    <a:pt x="19050" y="19050"/>
                  </a:lnTo>
                  <a:lnTo>
                    <a:pt x="2611373" y="19050"/>
                  </a:lnTo>
                  <a:lnTo>
                    <a:pt x="2611373" y="9144"/>
                  </a:lnTo>
                  <a:lnTo>
                    <a:pt x="2621279" y="19050"/>
                  </a:lnTo>
                  <a:lnTo>
                    <a:pt x="2621279" y="299466"/>
                  </a:lnTo>
                  <a:lnTo>
                    <a:pt x="2630424" y="299466"/>
                  </a:lnTo>
                  <a:close/>
                </a:path>
                <a:path w="2630804" h="299720">
                  <a:moveTo>
                    <a:pt x="19050" y="19050"/>
                  </a:moveTo>
                  <a:lnTo>
                    <a:pt x="19050" y="9144"/>
                  </a:lnTo>
                  <a:lnTo>
                    <a:pt x="9131" y="19050"/>
                  </a:lnTo>
                  <a:lnTo>
                    <a:pt x="19050" y="19050"/>
                  </a:lnTo>
                  <a:close/>
                </a:path>
                <a:path w="2630804" h="299720">
                  <a:moveTo>
                    <a:pt x="19050" y="299466"/>
                  </a:moveTo>
                  <a:lnTo>
                    <a:pt x="19050" y="19050"/>
                  </a:lnTo>
                  <a:lnTo>
                    <a:pt x="9131" y="19050"/>
                  </a:lnTo>
                  <a:lnTo>
                    <a:pt x="9131" y="299466"/>
                  </a:lnTo>
                  <a:lnTo>
                    <a:pt x="19050" y="299466"/>
                  </a:lnTo>
                  <a:close/>
                </a:path>
                <a:path w="2630804" h="299720">
                  <a:moveTo>
                    <a:pt x="2621279" y="19050"/>
                  </a:moveTo>
                  <a:lnTo>
                    <a:pt x="2611373" y="9144"/>
                  </a:lnTo>
                  <a:lnTo>
                    <a:pt x="2611373" y="19050"/>
                  </a:lnTo>
                  <a:lnTo>
                    <a:pt x="2621279" y="19050"/>
                  </a:lnTo>
                  <a:close/>
                </a:path>
                <a:path w="2630804" h="299720">
                  <a:moveTo>
                    <a:pt x="2621279" y="299466"/>
                  </a:moveTo>
                  <a:lnTo>
                    <a:pt x="2621279" y="19050"/>
                  </a:lnTo>
                  <a:lnTo>
                    <a:pt x="2611373" y="19050"/>
                  </a:lnTo>
                  <a:lnTo>
                    <a:pt x="2611373" y="299466"/>
                  </a:lnTo>
                  <a:lnTo>
                    <a:pt x="2621279" y="299466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345819" y="3804158"/>
            <a:ext cx="245681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FFFFFF"/>
                </a:solidFill>
                <a:latin typeface="Times New Roman"/>
                <a:cs typeface="Times New Roman"/>
              </a:rPr>
              <a:t>Umístění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Times New Roman"/>
                <a:cs typeface="Times New Roman"/>
              </a:rPr>
              <a:t>termočlánku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6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Times New Roman"/>
                <a:cs typeface="Times New Roman"/>
              </a:rPr>
              <a:t>TOO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231899" y="4634484"/>
            <a:ext cx="8686939" cy="1960244"/>
            <a:chOff x="774839" y="4634484"/>
            <a:chExt cx="9144000" cy="2573020"/>
          </a:xfrm>
        </p:grpSpPr>
        <p:sp>
          <p:nvSpPr>
            <p:cNvPr id="28" name="object 28"/>
            <p:cNvSpPr/>
            <p:nvPr/>
          </p:nvSpPr>
          <p:spPr>
            <a:xfrm>
              <a:off x="774839" y="4634496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215265" y="0"/>
                  </a:moveTo>
                  <a:lnTo>
                    <a:pt x="0" y="0"/>
                  </a:lnTo>
                  <a:lnTo>
                    <a:pt x="0" y="858012"/>
                  </a:lnTo>
                  <a:lnTo>
                    <a:pt x="215265" y="858012"/>
                  </a:lnTo>
                  <a:lnTo>
                    <a:pt x="215265" y="0"/>
                  </a:lnTo>
                  <a:close/>
                </a:path>
                <a:path w="9144000" h="858520">
                  <a:moveTo>
                    <a:pt x="9144000" y="0"/>
                  </a:moveTo>
                  <a:lnTo>
                    <a:pt x="3302127" y="0"/>
                  </a:lnTo>
                  <a:lnTo>
                    <a:pt x="3302127" y="858012"/>
                  </a:lnTo>
                  <a:lnTo>
                    <a:pt x="9144000" y="85801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72570" y="4635246"/>
              <a:ext cx="2460125" cy="857250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970673" y="4635258"/>
              <a:ext cx="3126105" cy="857250"/>
            </a:xfrm>
            <a:custGeom>
              <a:avLst/>
              <a:gdLst/>
              <a:ahLst/>
              <a:cxnLst/>
              <a:rect l="l" t="t" r="r" b="b"/>
              <a:pathLst>
                <a:path w="312610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3126104" h="857250">
                  <a:moveTo>
                    <a:pt x="3125724" y="0"/>
                  </a:moveTo>
                  <a:lnTo>
                    <a:pt x="3106674" y="0"/>
                  </a:lnTo>
                  <a:lnTo>
                    <a:pt x="3106674" y="857250"/>
                  </a:lnTo>
                  <a:lnTo>
                    <a:pt x="3125724" y="857250"/>
                  </a:lnTo>
                  <a:lnTo>
                    <a:pt x="312572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81969" y="4635246"/>
              <a:ext cx="2553461" cy="85725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462920" y="4635258"/>
              <a:ext cx="2592705" cy="857250"/>
            </a:xfrm>
            <a:custGeom>
              <a:avLst/>
              <a:gdLst/>
              <a:ahLst/>
              <a:cxnLst/>
              <a:rect l="l" t="t" r="r" b="b"/>
              <a:pathLst>
                <a:path w="259270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592704" h="857250">
                  <a:moveTo>
                    <a:pt x="2592324" y="0"/>
                  </a:moveTo>
                  <a:lnTo>
                    <a:pt x="2573274" y="0"/>
                  </a:lnTo>
                  <a:lnTo>
                    <a:pt x="2573274" y="857250"/>
                  </a:lnTo>
                  <a:lnTo>
                    <a:pt x="2592324" y="857250"/>
                  </a:lnTo>
                  <a:lnTo>
                    <a:pt x="259232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147445" y="4635246"/>
              <a:ext cx="2591561" cy="85725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7128396" y="4635258"/>
              <a:ext cx="2630805" cy="857250"/>
            </a:xfrm>
            <a:custGeom>
              <a:avLst/>
              <a:gdLst/>
              <a:ahLst/>
              <a:cxnLst/>
              <a:rect l="l" t="t" r="r" b="b"/>
              <a:pathLst>
                <a:path w="263080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630804" h="857250">
                  <a:moveTo>
                    <a:pt x="2630424" y="0"/>
                  </a:moveTo>
                  <a:lnTo>
                    <a:pt x="2611374" y="0"/>
                  </a:lnTo>
                  <a:lnTo>
                    <a:pt x="2611374" y="857250"/>
                  </a:lnTo>
                  <a:lnTo>
                    <a:pt x="2630424" y="857250"/>
                  </a:lnTo>
                  <a:lnTo>
                    <a:pt x="263042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74839" y="5491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89723" y="5491734"/>
              <a:ext cx="3087623" cy="265938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970673" y="5492496"/>
              <a:ext cx="3126105" cy="284480"/>
            </a:xfrm>
            <a:custGeom>
              <a:avLst/>
              <a:gdLst/>
              <a:ahLst/>
              <a:cxnLst/>
              <a:rect l="l" t="t" r="r" b="b"/>
              <a:pathLst>
                <a:path w="3126104" h="284479">
                  <a:moveTo>
                    <a:pt x="19050" y="265175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284225"/>
                  </a:lnTo>
                  <a:lnTo>
                    <a:pt x="9144" y="284225"/>
                  </a:lnTo>
                  <a:lnTo>
                    <a:pt x="9144" y="265175"/>
                  </a:lnTo>
                  <a:lnTo>
                    <a:pt x="19050" y="265175"/>
                  </a:lnTo>
                  <a:close/>
                </a:path>
                <a:path w="3126104" h="284479">
                  <a:moveTo>
                    <a:pt x="3115818" y="265175"/>
                  </a:moveTo>
                  <a:lnTo>
                    <a:pt x="9144" y="265175"/>
                  </a:lnTo>
                  <a:lnTo>
                    <a:pt x="19050" y="275081"/>
                  </a:lnTo>
                  <a:lnTo>
                    <a:pt x="19050" y="284225"/>
                  </a:lnTo>
                  <a:lnTo>
                    <a:pt x="3106673" y="284225"/>
                  </a:lnTo>
                  <a:lnTo>
                    <a:pt x="3106673" y="275081"/>
                  </a:lnTo>
                  <a:lnTo>
                    <a:pt x="3115818" y="265175"/>
                  </a:lnTo>
                  <a:close/>
                </a:path>
                <a:path w="3126104" h="284479">
                  <a:moveTo>
                    <a:pt x="19050" y="284225"/>
                  </a:moveTo>
                  <a:lnTo>
                    <a:pt x="19050" y="275081"/>
                  </a:lnTo>
                  <a:lnTo>
                    <a:pt x="9144" y="265175"/>
                  </a:lnTo>
                  <a:lnTo>
                    <a:pt x="9144" y="284225"/>
                  </a:lnTo>
                  <a:lnTo>
                    <a:pt x="19050" y="284225"/>
                  </a:lnTo>
                  <a:close/>
                </a:path>
                <a:path w="3126104" h="284479">
                  <a:moveTo>
                    <a:pt x="3125723" y="284225"/>
                  </a:moveTo>
                  <a:lnTo>
                    <a:pt x="3125723" y="0"/>
                  </a:lnTo>
                  <a:lnTo>
                    <a:pt x="3106673" y="0"/>
                  </a:lnTo>
                  <a:lnTo>
                    <a:pt x="3106673" y="265175"/>
                  </a:lnTo>
                  <a:lnTo>
                    <a:pt x="3115818" y="265175"/>
                  </a:lnTo>
                  <a:lnTo>
                    <a:pt x="3115818" y="284225"/>
                  </a:lnTo>
                  <a:lnTo>
                    <a:pt x="3125723" y="284225"/>
                  </a:lnTo>
                  <a:close/>
                </a:path>
                <a:path w="3126104" h="284479">
                  <a:moveTo>
                    <a:pt x="3115818" y="284225"/>
                  </a:moveTo>
                  <a:lnTo>
                    <a:pt x="3115818" y="265175"/>
                  </a:lnTo>
                  <a:lnTo>
                    <a:pt x="3106673" y="275081"/>
                  </a:lnTo>
                  <a:lnTo>
                    <a:pt x="3106673" y="284225"/>
                  </a:lnTo>
                  <a:lnTo>
                    <a:pt x="3115818" y="284225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81969" y="5492496"/>
              <a:ext cx="2553461" cy="71628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4462919" y="5492496"/>
              <a:ext cx="2592705" cy="735330"/>
            </a:xfrm>
            <a:custGeom>
              <a:avLst/>
              <a:gdLst/>
              <a:ahLst/>
              <a:cxnLst/>
              <a:rect l="l" t="t" r="r" b="b"/>
              <a:pathLst>
                <a:path w="2592704" h="735329">
                  <a:moveTo>
                    <a:pt x="19050" y="716280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735330"/>
                  </a:lnTo>
                  <a:lnTo>
                    <a:pt x="9906" y="735330"/>
                  </a:lnTo>
                  <a:lnTo>
                    <a:pt x="9906" y="716280"/>
                  </a:lnTo>
                  <a:lnTo>
                    <a:pt x="19050" y="716280"/>
                  </a:lnTo>
                  <a:close/>
                </a:path>
                <a:path w="2592704" h="735329">
                  <a:moveTo>
                    <a:pt x="2583167" y="716279"/>
                  </a:moveTo>
                  <a:lnTo>
                    <a:pt x="9906" y="716280"/>
                  </a:lnTo>
                  <a:lnTo>
                    <a:pt x="19050" y="726186"/>
                  </a:lnTo>
                  <a:lnTo>
                    <a:pt x="19050" y="735330"/>
                  </a:lnTo>
                  <a:lnTo>
                    <a:pt x="2573273" y="735329"/>
                  </a:lnTo>
                  <a:lnTo>
                    <a:pt x="2573273" y="726186"/>
                  </a:lnTo>
                  <a:lnTo>
                    <a:pt x="2583167" y="716279"/>
                  </a:lnTo>
                  <a:close/>
                </a:path>
                <a:path w="2592704" h="735329">
                  <a:moveTo>
                    <a:pt x="19050" y="735330"/>
                  </a:moveTo>
                  <a:lnTo>
                    <a:pt x="19050" y="726186"/>
                  </a:lnTo>
                  <a:lnTo>
                    <a:pt x="9906" y="716280"/>
                  </a:lnTo>
                  <a:lnTo>
                    <a:pt x="9906" y="735330"/>
                  </a:lnTo>
                  <a:lnTo>
                    <a:pt x="19050" y="735330"/>
                  </a:lnTo>
                  <a:close/>
                </a:path>
                <a:path w="2592704" h="735329">
                  <a:moveTo>
                    <a:pt x="2592323" y="735329"/>
                  </a:moveTo>
                  <a:lnTo>
                    <a:pt x="2592323" y="0"/>
                  </a:lnTo>
                  <a:lnTo>
                    <a:pt x="2573273" y="0"/>
                  </a:lnTo>
                  <a:lnTo>
                    <a:pt x="2573273" y="716279"/>
                  </a:lnTo>
                  <a:lnTo>
                    <a:pt x="2583167" y="716279"/>
                  </a:lnTo>
                  <a:lnTo>
                    <a:pt x="2583167" y="735329"/>
                  </a:lnTo>
                  <a:lnTo>
                    <a:pt x="2592323" y="735329"/>
                  </a:lnTo>
                  <a:close/>
                </a:path>
                <a:path w="2592704" h="735329">
                  <a:moveTo>
                    <a:pt x="2583167" y="735329"/>
                  </a:moveTo>
                  <a:lnTo>
                    <a:pt x="2583167" y="716279"/>
                  </a:lnTo>
                  <a:lnTo>
                    <a:pt x="2573273" y="726186"/>
                  </a:lnTo>
                  <a:lnTo>
                    <a:pt x="2573273" y="735329"/>
                  </a:lnTo>
                  <a:lnTo>
                    <a:pt x="2583167" y="735329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147445" y="5492496"/>
              <a:ext cx="2591561" cy="722376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7128395" y="5492496"/>
              <a:ext cx="2630805" cy="741680"/>
            </a:xfrm>
            <a:custGeom>
              <a:avLst/>
              <a:gdLst/>
              <a:ahLst/>
              <a:cxnLst/>
              <a:rect l="l" t="t" r="r" b="b"/>
              <a:pathLst>
                <a:path w="2630804" h="741679">
                  <a:moveTo>
                    <a:pt x="19050" y="722376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741426"/>
                  </a:lnTo>
                  <a:lnTo>
                    <a:pt x="9131" y="741426"/>
                  </a:lnTo>
                  <a:lnTo>
                    <a:pt x="9131" y="722376"/>
                  </a:lnTo>
                  <a:lnTo>
                    <a:pt x="19050" y="722376"/>
                  </a:lnTo>
                  <a:close/>
                </a:path>
                <a:path w="2630804" h="741679">
                  <a:moveTo>
                    <a:pt x="2621279" y="722376"/>
                  </a:moveTo>
                  <a:lnTo>
                    <a:pt x="9131" y="722376"/>
                  </a:lnTo>
                  <a:lnTo>
                    <a:pt x="19050" y="732281"/>
                  </a:lnTo>
                  <a:lnTo>
                    <a:pt x="19050" y="741426"/>
                  </a:lnTo>
                  <a:lnTo>
                    <a:pt x="2611373" y="741426"/>
                  </a:lnTo>
                  <a:lnTo>
                    <a:pt x="2611373" y="732281"/>
                  </a:lnTo>
                  <a:lnTo>
                    <a:pt x="2621279" y="722376"/>
                  </a:lnTo>
                  <a:close/>
                </a:path>
                <a:path w="2630804" h="741679">
                  <a:moveTo>
                    <a:pt x="19050" y="741426"/>
                  </a:moveTo>
                  <a:lnTo>
                    <a:pt x="19050" y="732281"/>
                  </a:lnTo>
                  <a:lnTo>
                    <a:pt x="9131" y="722376"/>
                  </a:lnTo>
                  <a:lnTo>
                    <a:pt x="9131" y="741426"/>
                  </a:lnTo>
                  <a:lnTo>
                    <a:pt x="19050" y="741426"/>
                  </a:lnTo>
                  <a:close/>
                </a:path>
                <a:path w="2630804" h="741679">
                  <a:moveTo>
                    <a:pt x="2630424" y="741426"/>
                  </a:moveTo>
                  <a:lnTo>
                    <a:pt x="2630424" y="0"/>
                  </a:lnTo>
                  <a:lnTo>
                    <a:pt x="2611373" y="0"/>
                  </a:lnTo>
                  <a:lnTo>
                    <a:pt x="2611373" y="722376"/>
                  </a:lnTo>
                  <a:lnTo>
                    <a:pt x="2621279" y="722376"/>
                  </a:lnTo>
                  <a:lnTo>
                    <a:pt x="2621279" y="741426"/>
                  </a:lnTo>
                  <a:lnTo>
                    <a:pt x="2630424" y="741426"/>
                  </a:lnTo>
                  <a:close/>
                </a:path>
                <a:path w="2630804" h="741679">
                  <a:moveTo>
                    <a:pt x="2621279" y="741426"/>
                  </a:moveTo>
                  <a:lnTo>
                    <a:pt x="2621279" y="722376"/>
                  </a:lnTo>
                  <a:lnTo>
                    <a:pt x="2611373" y="732281"/>
                  </a:lnTo>
                  <a:lnTo>
                    <a:pt x="2611373" y="741426"/>
                  </a:lnTo>
                  <a:lnTo>
                    <a:pt x="2621279" y="741426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74839" y="63489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4597279" y="6324853"/>
            <a:ext cx="64389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FFFFFF"/>
                </a:solidFill>
                <a:latin typeface="Times New Roman"/>
                <a:cs typeface="Times New Roman"/>
              </a:rPr>
              <a:t>Zv.</a:t>
            </a:r>
            <a:r>
              <a:rPr sz="16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Times New Roman"/>
                <a:cs typeface="Times New Roman"/>
              </a:rPr>
              <a:t>20x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196648" y="6324853"/>
            <a:ext cx="74676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FFFFFF"/>
                </a:solidFill>
                <a:latin typeface="Times New Roman"/>
                <a:cs typeface="Times New Roman"/>
              </a:rPr>
              <a:t>Zv.</a:t>
            </a:r>
            <a:r>
              <a:rPr sz="16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Times New Roman"/>
                <a:cs typeface="Times New Roman"/>
              </a:rPr>
              <a:t>500x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5" name="TextovéPole 44">
            <a:extLst>
              <a:ext uri="{FF2B5EF4-FFF2-40B4-BE49-F238E27FC236}">
                <a16:creationId xmlns:a16="http://schemas.microsoft.com/office/drawing/2014/main" xmlns="" id="{210C7833-A4AF-7B06-2E92-9FECE4DE89E7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9477" y="465074"/>
            <a:ext cx="707326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9285" algn="l"/>
              </a:tabLst>
            </a:pPr>
            <a:r>
              <a:rPr spc="-10" dirty="0"/>
              <a:t>Teplotní</a:t>
            </a:r>
            <a:r>
              <a:rPr dirty="0"/>
              <a:t>	cyklus</a:t>
            </a:r>
            <a:r>
              <a:rPr spc="-105" dirty="0"/>
              <a:t> </a:t>
            </a:r>
            <a:r>
              <a:rPr spc="-10" dirty="0"/>
              <a:t>svařování</a:t>
            </a:r>
            <a:r>
              <a:rPr spc="-80" dirty="0"/>
              <a:t> </a:t>
            </a:r>
            <a:r>
              <a:rPr dirty="0"/>
              <a:t>‐</a:t>
            </a:r>
            <a:r>
              <a:rPr spc="-75" dirty="0"/>
              <a:t> </a:t>
            </a:r>
            <a:r>
              <a:rPr spc="-10" dirty="0"/>
              <a:t>měření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74839" y="1206246"/>
            <a:ext cx="8309362" cy="865326"/>
            <a:chOff x="774839" y="1206246"/>
            <a:chExt cx="9144000" cy="857250"/>
          </a:xfrm>
        </p:grpSpPr>
        <p:sp>
          <p:nvSpPr>
            <p:cNvPr id="4" name="object 4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04271" y="1572260"/>
            <a:ext cx="73831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49095" algn="l"/>
                <a:tab pos="3538220" algn="l"/>
              </a:tabLst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ARA</a:t>
            </a:r>
            <a:r>
              <a:rPr sz="2000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diagram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(experimentální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	„in</a:t>
            </a:r>
            <a:r>
              <a:rPr sz="20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situ“</a:t>
            </a: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pro</a:t>
            </a:r>
            <a:r>
              <a:rPr sz="20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podmínky</a:t>
            </a: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svařování)</a:t>
            </a:r>
            <a:r>
              <a:rPr sz="20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74839" y="2063496"/>
            <a:ext cx="8309362" cy="4325875"/>
            <a:chOff x="774839" y="2030729"/>
            <a:chExt cx="9144000" cy="5176520"/>
          </a:xfrm>
        </p:grpSpPr>
        <p:sp>
          <p:nvSpPr>
            <p:cNvPr id="9" name="object 9"/>
            <p:cNvSpPr/>
            <p:nvPr/>
          </p:nvSpPr>
          <p:spPr>
            <a:xfrm>
              <a:off x="1606562" y="2050160"/>
              <a:ext cx="7260590" cy="12700"/>
            </a:xfrm>
            <a:custGeom>
              <a:avLst/>
              <a:gdLst/>
              <a:ahLst/>
              <a:cxnLst/>
              <a:rect l="l" t="t" r="r" b="b"/>
              <a:pathLst>
                <a:path w="7260590" h="12700">
                  <a:moveTo>
                    <a:pt x="0" y="12573"/>
                  </a:moveTo>
                  <a:lnTo>
                    <a:pt x="7260335" y="12573"/>
                  </a:lnTo>
                  <a:lnTo>
                    <a:pt x="7260335" y="0"/>
                  </a:lnTo>
                  <a:lnTo>
                    <a:pt x="0" y="0"/>
                  </a:lnTo>
                  <a:lnTo>
                    <a:pt x="0" y="125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83321" y="2030729"/>
              <a:ext cx="7309484" cy="33020"/>
            </a:xfrm>
            <a:custGeom>
              <a:avLst/>
              <a:gdLst/>
              <a:ahLst/>
              <a:cxnLst/>
              <a:rect l="l" t="t" r="r" b="b"/>
              <a:pathLst>
                <a:path w="7309484" h="33019">
                  <a:moveTo>
                    <a:pt x="7309104" y="32765"/>
                  </a:moveTo>
                  <a:lnTo>
                    <a:pt x="7309104" y="0"/>
                  </a:lnTo>
                  <a:lnTo>
                    <a:pt x="0" y="0"/>
                  </a:lnTo>
                  <a:lnTo>
                    <a:pt x="0" y="32766"/>
                  </a:lnTo>
                  <a:lnTo>
                    <a:pt x="9143" y="32766"/>
                  </a:lnTo>
                  <a:lnTo>
                    <a:pt x="9143" y="19050"/>
                  </a:lnTo>
                  <a:lnTo>
                    <a:pt x="19050" y="9144"/>
                  </a:lnTo>
                  <a:lnTo>
                    <a:pt x="19050" y="19050"/>
                  </a:lnTo>
                  <a:lnTo>
                    <a:pt x="7290054" y="19050"/>
                  </a:lnTo>
                  <a:lnTo>
                    <a:pt x="7290054" y="9144"/>
                  </a:lnTo>
                  <a:lnTo>
                    <a:pt x="7299197" y="19050"/>
                  </a:lnTo>
                  <a:lnTo>
                    <a:pt x="7299197" y="32765"/>
                  </a:lnTo>
                  <a:lnTo>
                    <a:pt x="7309104" y="32765"/>
                  </a:lnTo>
                  <a:close/>
                </a:path>
                <a:path w="7309484" h="33019">
                  <a:moveTo>
                    <a:pt x="19050" y="19050"/>
                  </a:moveTo>
                  <a:lnTo>
                    <a:pt x="19050" y="9144"/>
                  </a:lnTo>
                  <a:lnTo>
                    <a:pt x="9143" y="19050"/>
                  </a:lnTo>
                  <a:lnTo>
                    <a:pt x="19050" y="19050"/>
                  </a:lnTo>
                  <a:close/>
                </a:path>
                <a:path w="7309484" h="33019">
                  <a:moveTo>
                    <a:pt x="19050" y="32766"/>
                  </a:moveTo>
                  <a:lnTo>
                    <a:pt x="19050" y="19050"/>
                  </a:lnTo>
                  <a:lnTo>
                    <a:pt x="9143" y="19050"/>
                  </a:lnTo>
                  <a:lnTo>
                    <a:pt x="9143" y="32766"/>
                  </a:lnTo>
                  <a:lnTo>
                    <a:pt x="19050" y="32766"/>
                  </a:lnTo>
                  <a:close/>
                </a:path>
                <a:path w="7309484" h="33019">
                  <a:moveTo>
                    <a:pt x="7299197" y="19050"/>
                  </a:moveTo>
                  <a:lnTo>
                    <a:pt x="7290054" y="9144"/>
                  </a:lnTo>
                  <a:lnTo>
                    <a:pt x="7290054" y="19050"/>
                  </a:lnTo>
                  <a:lnTo>
                    <a:pt x="7299197" y="19050"/>
                  </a:lnTo>
                  <a:close/>
                </a:path>
                <a:path w="7309484" h="33019">
                  <a:moveTo>
                    <a:pt x="7299197" y="32765"/>
                  </a:moveTo>
                  <a:lnTo>
                    <a:pt x="7299197" y="19050"/>
                  </a:lnTo>
                  <a:lnTo>
                    <a:pt x="7290054" y="19050"/>
                  </a:lnTo>
                  <a:lnTo>
                    <a:pt x="7290054" y="32765"/>
                  </a:lnTo>
                  <a:lnTo>
                    <a:pt x="7299197" y="32765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4839" y="2062745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831723" y="0"/>
                  </a:moveTo>
                  <a:lnTo>
                    <a:pt x="0" y="0"/>
                  </a:lnTo>
                  <a:lnTo>
                    <a:pt x="0" y="858012"/>
                  </a:lnTo>
                  <a:lnTo>
                    <a:pt x="831723" y="858012"/>
                  </a:lnTo>
                  <a:lnTo>
                    <a:pt x="831723" y="0"/>
                  </a:lnTo>
                  <a:close/>
                </a:path>
                <a:path w="9144000" h="858519">
                  <a:moveTo>
                    <a:pt x="9144000" y="0"/>
                  </a:moveTo>
                  <a:lnTo>
                    <a:pt x="8092046" y="0"/>
                  </a:lnTo>
                  <a:lnTo>
                    <a:pt x="8092046" y="858012"/>
                  </a:lnTo>
                  <a:lnTo>
                    <a:pt x="9144000" y="85801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19511" y="2094954"/>
              <a:ext cx="6368275" cy="82579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583321" y="2063507"/>
              <a:ext cx="7309484" cy="857250"/>
            </a:xfrm>
            <a:custGeom>
              <a:avLst/>
              <a:gdLst/>
              <a:ahLst/>
              <a:cxnLst/>
              <a:rect l="l" t="t" r="r" b="b"/>
              <a:pathLst>
                <a:path w="730948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7309484" h="857250">
                  <a:moveTo>
                    <a:pt x="7309104" y="0"/>
                  </a:moveTo>
                  <a:lnTo>
                    <a:pt x="7290054" y="0"/>
                  </a:lnTo>
                  <a:lnTo>
                    <a:pt x="7290054" y="857250"/>
                  </a:lnTo>
                  <a:lnTo>
                    <a:pt x="7309104" y="857250"/>
                  </a:lnTo>
                  <a:lnTo>
                    <a:pt x="730910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74839" y="2919995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831723" y="0"/>
                  </a:moveTo>
                  <a:lnTo>
                    <a:pt x="0" y="0"/>
                  </a:lnTo>
                  <a:lnTo>
                    <a:pt x="0" y="858012"/>
                  </a:lnTo>
                  <a:lnTo>
                    <a:pt x="831723" y="858012"/>
                  </a:lnTo>
                  <a:lnTo>
                    <a:pt x="831723" y="0"/>
                  </a:lnTo>
                  <a:close/>
                </a:path>
                <a:path w="9144000" h="858520">
                  <a:moveTo>
                    <a:pt x="9144000" y="0"/>
                  </a:moveTo>
                  <a:lnTo>
                    <a:pt x="8092046" y="0"/>
                  </a:lnTo>
                  <a:lnTo>
                    <a:pt x="8092046" y="858012"/>
                  </a:lnTo>
                  <a:lnTo>
                    <a:pt x="9144000" y="85801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56302" y="2920745"/>
              <a:ext cx="6463088" cy="8572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583321" y="2920758"/>
              <a:ext cx="7309484" cy="857250"/>
            </a:xfrm>
            <a:custGeom>
              <a:avLst/>
              <a:gdLst/>
              <a:ahLst/>
              <a:cxnLst/>
              <a:rect l="l" t="t" r="r" b="b"/>
              <a:pathLst>
                <a:path w="730948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7309484" h="857250">
                  <a:moveTo>
                    <a:pt x="7309104" y="0"/>
                  </a:moveTo>
                  <a:lnTo>
                    <a:pt x="7290054" y="0"/>
                  </a:lnTo>
                  <a:lnTo>
                    <a:pt x="7290054" y="857250"/>
                  </a:lnTo>
                  <a:lnTo>
                    <a:pt x="7309104" y="857250"/>
                  </a:lnTo>
                  <a:lnTo>
                    <a:pt x="730910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74839" y="3777245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831723" y="0"/>
                  </a:moveTo>
                  <a:lnTo>
                    <a:pt x="0" y="0"/>
                  </a:lnTo>
                  <a:lnTo>
                    <a:pt x="0" y="858012"/>
                  </a:lnTo>
                  <a:lnTo>
                    <a:pt x="831723" y="858012"/>
                  </a:lnTo>
                  <a:lnTo>
                    <a:pt x="831723" y="0"/>
                  </a:lnTo>
                  <a:close/>
                </a:path>
                <a:path w="9144000" h="858520">
                  <a:moveTo>
                    <a:pt x="9144000" y="0"/>
                  </a:moveTo>
                  <a:lnTo>
                    <a:pt x="8092046" y="0"/>
                  </a:lnTo>
                  <a:lnTo>
                    <a:pt x="8092046" y="858012"/>
                  </a:lnTo>
                  <a:lnTo>
                    <a:pt x="9144000" y="85801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56302" y="3777995"/>
              <a:ext cx="6929252" cy="85725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583321" y="3778008"/>
              <a:ext cx="7309484" cy="857250"/>
            </a:xfrm>
            <a:custGeom>
              <a:avLst/>
              <a:gdLst/>
              <a:ahLst/>
              <a:cxnLst/>
              <a:rect l="l" t="t" r="r" b="b"/>
              <a:pathLst>
                <a:path w="730948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7309484" h="857250">
                  <a:moveTo>
                    <a:pt x="7309104" y="0"/>
                  </a:moveTo>
                  <a:lnTo>
                    <a:pt x="7290054" y="0"/>
                  </a:lnTo>
                  <a:lnTo>
                    <a:pt x="7290054" y="857250"/>
                  </a:lnTo>
                  <a:lnTo>
                    <a:pt x="7309104" y="857250"/>
                  </a:lnTo>
                  <a:lnTo>
                    <a:pt x="730910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74839" y="4634496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831723" y="0"/>
                  </a:moveTo>
                  <a:lnTo>
                    <a:pt x="0" y="0"/>
                  </a:lnTo>
                  <a:lnTo>
                    <a:pt x="0" y="858012"/>
                  </a:lnTo>
                  <a:lnTo>
                    <a:pt x="831723" y="858012"/>
                  </a:lnTo>
                  <a:lnTo>
                    <a:pt x="831723" y="0"/>
                  </a:lnTo>
                  <a:close/>
                </a:path>
                <a:path w="9144000" h="858520">
                  <a:moveTo>
                    <a:pt x="9144000" y="0"/>
                  </a:moveTo>
                  <a:lnTo>
                    <a:pt x="8092046" y="0"/>
                  </a:lnTo>
                  <a:lnTo>
                    <a:pt x="8092046" y="858012"/>
                  </a:lnTo>
                  <a:lnTo>
                    <a:pt x="9144000" y="85801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56302" y="4635245"/>
              <a:ext cx="6945054" cy="85725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583321" y="4635258"/>
              <a:ext cx="7309484" cy="857250"/>
            </a:xfrm>
            <a:custGeom>
              <a:avLst/>
              <a:gdLst/>
              <a:ahLst/>
              <a:cxnLst/>
              <a:rect l="l" t="t" r="r" b="b"/>
              <a:pathLst>
                <a:path w="730948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7309484" h="857250">
                  <a:moveTo>
                    <a:pt x="7309104" y="0"/>
                  </a:moveTo>
                  <a:lnTo>
                    <a:pt x="7290054" y="0"/>
                  </a:lnTo>
                  <a:lnTo>
                    <a:pt x="7290054" y="857250"/>
                  </a:lnTo>
                  <a:lnTo>
                    <a:pt x="7309104" y="857250"/>
                  </a:lnTo>
                  <a:lnTo>
                    <a:pt x="730910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74839" y="5491746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831723" y="0"/>
                  </a:moveTo>
                  <a:lnTo>
                    <a:pt x="0" y="0"/>
                  </a:lnTo>
                  <a:lnTo>
                    <a:pt x="0" y="858012"/>
                  </a:lnTo>
                  <a:lnTo>
                    <a:pt x="831723" y="858012"/>
                  </a:lnTo>
                  <a:lnTo>
                    <a:pt x="831723" y="0"/>
                  </a:lnTo>
                  <a:close/>
                </a:path>
                <a:path w="9144000" h="858520">
                  <a:moveTo>
                    <a:pt x="9144000" y="0"/>
                  </a:moveTo>
                  <a:lnTo>
                    <a:pt x="8092046" y="0"/>
                  </a:lnTo>
                  <a:lnTo>
                    <a:pt x="8092046" y="858012"/>
                  </a:lnTo>
                  <a:lnTo>
                    <a:pt x="9144000" y="85801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33081" y="5492495"/>
              <a:ext cx="6368275" cy="85725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583321" y="5492508"/>
              <a:ext cx="7309484" cy="857250"/>
            </a:xfrm>
            <a:custGeom>
              <a:avLst/>
              <a:gdLst/>
              <a:ahLst/>
              <a:cxnLst/>
              <a:rect l="l" t="t" r="r" b="b"/>
              <a:pathLst>
                <a:path w="730948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7309484" h="857250">
                  <a:moveTo>
                    <a:pt x="7309104" y="0"/>
                  </a:moveTo>
                  <a:lnTo>
                    <a:pt x="7290054" y="0"/>
                  </a:lnTo>
                  <a:lnTo>
                    <a:pt x="7290054" y="857250"/>
                  </a:lnTo>
                  <a:lnTo>
                    <a:pt x="7309104" y="857250"/>
                  </a:lnTo>
                  <a:lnTo>
                    <a:pt x="730910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4839" y="6348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06181" y="6349745"/>
              <a:ext cx="7261097" cy="197358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583321" y="6349745"/>
              <a:ext cx="7309484" cy="219710"/>
            </a:xfrm>
            <a:custGeom>
              <a:avLst/>
              <a:gdLst/>
              <a:ahLst/>
              <a:cxnLst/>
              <a:rect l="l" t="t" r="r" b="b"/>
              <a:pathLst>
                <a:path w="7309484" h="219709">
                  <a:moveTo>
                    <a:pt x="19050" y="200406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219456"/>
                  </a:lnTo>
                  <a:lnTo>
                    <a:pt x="9143" y="219456"/>
                  </a:lnTo>
                  <a:lnTo>
                    <a:pt x="9143" y="200406"/>
                  </a:lnTo>
                  <a:lnTo>
                    <a:pt x="19050" y="200406"/>
                  </a:lnTo>
                  <a:close/>
                </a:path>
                <a:path w="7309484" h="219709">
                  <a:moveTo>
                    <a:pt x="7299197" y="200406"/>
                  </a:moveTo>
                  <a:lnTo>
                    <a:pt x="9143" y="200406"/>
                  </a:lnTo>
                  <a:lnTo>
                    <a:pt x="19050" y="209550"/>
                  </a:lnTo>
                  <a:lnTo>
                    <a:pt x="19050" y="219456"/>
                  </a:lnTo>
                  <a:lnTo>
                    <a:pt x="7290054" y="219456"/>
                  </a:lnTo>
                  <a:lnTo>
                    <a:pt x="7290054" y="209550"/>
                  </a:lnTo>
                  <a:lnTo>
                    <a:pt x="7299197" y="200406"/>
                  </a:lnTo>
                  <a:close/>
                </a:path>
                <a:path w="7309484" h="219709">
                  <a:moveTo>
                    <a:pt x="19050" y="219456"/>
                  </a:moveTo>
                  <a:lnTo>
                    <a:pt x="19050" y="209550"/>
                  </a:lnTo>
                  <a:lnTo>
                    <a:pt x="9143" y="200406"/>
                  </a:lnTo>
                  <a:lnTo>
                    <a:pt x="9143" y="219456"/>
                  </a:lnTo>
                  <a:lnTo>
                    <a:pt x="19050" y="219456"/>
                  </a:lnTo>
                  <a:close/>
                </a:path>
                <a:path w="7309484" h="219709">
                  <a:moveTo>
                    <a:pt x="7309104" y="219456"/>
                  </a:moveTo>
                  <a:lnTo>
                    <a:pt x="7309104" y="0"/>
                  </a:lnTo>
                  <a:lnTo>
                    <a:pt x="7290054" y="0"/>
                  </a:lnTo>
                  <a:lnTo>
                    <a:pt x="7290054" y="200406"/>
                  </a:lnTo>
                  <a:lnTo>
                    <a:pt x="7299197" y="200406"/>
                  </a:lnTo>
                  <a:lnTo>
                    <a:pt x="7299197" y="219456"/>
                  </a:lnTo>
                  <a:lnTo>
                    <a:pt x="7309104" y="219456"/>
                  </a:lnTo>
                  <a:close/>
                </a:path>
                <a:path w="7309484" h="219709">
                  <a:moveTo>
                    <a:pt x="7299197" y="219456"/>
                  </a:moveTo>
                  <a:lnTo>
                    <a:pt x="7299197" y="200406"/>
                  </a:lnTo>
                  <a:lnTo>
                    <a:pt x="7290054" y="209550"/>
                  </a:lnTo>
                  <a:lnTo>
                    <a:pt x="7290054" y="219456"/>
                  </a:lnTo>
                  <a:lnTo>
                    <a:pt x="7299197" y="219456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231900" y="6143626"/>
            <a:ext cx="629476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FFFFFF"/>
                </a:solidFill>
                <a:latin typeface="Times New Roman"/>
                <a:cs typeface="Times New Roman"/>
              </a:rPr>
              <a:t>ARA</a:t>
            </a:r>
            <a:r>
              <a:rPr sz="1600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Times New Roman"/>
                <a:cs typeface="Times New Roman"/>
              </a:rPr>
              <a:t>diagram (0.18%</a:t>
            </a:r>
            <a:r>
              <a:rPr sz="16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Times New Roman"/>
                <a:cs typeface="Times New Roman"/>
              </a:rPr>
              <a:t>C,</a:t>
            </a:r>
            <a:r>
              <a:rPr sz="16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Times New Roman"/>
                <a:cs typeface="Times New Roman"/>
              </a:rPr>
              <a:t>0.89%Mn,</a:t>
            </a:r>
            <a:r>
              <a:rPr sz="16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Times New Roman"/>
                <a:cs typeface="Times New Roman"/>
              </a:rPr>
              <a:t>0.30%Si,</a:t>
            </a:r>
            <a:r>
              <a:rPr sz="1600" spc="-10" dirty="0">
                <a:solidFill>
                  <a:srgbClr val="FFFFFF"/>
                </a:solidFill>
                <a:latin typeface="Times New Roman"/>
                <a:cs typeface="Times New Roman"/>
              </a:rPr>
              <a:t> 0.01%Mo, </a:t>
            </a:r>
            <a:r>
              <a:rPr sz="1600" dirty="0">
                <a:solidFill>
                  <a:srgbClr val="FFFFFF"/>
                </a:solidFill>
                <a:latin typeface="Times New Roman"/>
                <a:cs typeface="Times New Roman"/>
              </a:rPr>
              <a:t>0.05%Ni,</a:t>
            </a:r>
            <a:r>
              <a:rPr sz="16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Times New Roman"/>
                <a:cs typeface="Times New Roman"/>
              </a:rPr>
              <a:t>0.08%Cr,</a:t>
            </a:r>
            <a:r>
              <a:rPr sz="16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Times New Roman"/>
                <a:cs typeface="Times New Roman"/>
              </a:rPr>
              <a:t>0.</a:t>
            </a:r>
            <a:r>
              <a:rPr sz="16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imes New Roman"/>
                <a:cs typeface="Times New Roman"/>
              </a:rPr>
              <a:t>03%Al)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xmlns="" id="{7A2F2D2C-F8E4-779D-13DE-B37E6D5CFBC9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09477" y="465074"/>
            <a:ext cx="707326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9285" algn="l"/>
              </a:tabLst>
            </a:pPr>
            <a:r>
              <a:rPr sz="4000" spc="-10" dirty="0">
                <a:solidFill>
                  <a:srgbClr val="FFFFFF"/>
                </a:solidFill>
                <a:latin typeface="Calibri"/>
                <a:cs typeface="Calibri"/>
              </a:rPr>
              <a:t>Teplotní</a:t>
            </a: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	cyklus</a:t>
            </a:r>
            <a:r>
              <a:rPr sz="40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spc="-10" dirty="0">
                <a:solidFill>
                  <a:srgbClr val="FFFFFF"/>
                </a:solidFill>
                <a:latin typeface="Calibri"/>
                <a:cs typeface="Calibri"/>
              </a:rPr>
              <a:t>svařování</a:t>
            </a:r>
            <a:r>
              <a:rPr sz="4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‐</a:t>
            </a:r>
            <a:r>
              <a:rPr sz="4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spc="-10" dirty="0">
                <a:solidFill>
                  <a:srgbClr val="FFFFFF"/>
                </a:solidFill>
                <a:latin typeface="Calibri"/>
                <a:cs typeface="Calibri"/>
              </a:rPr>
              <a:t>měření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74839" y="1206246"/>
            <a:ext cx="9144000" cy="857250"/>
            <a:chOff x="774839" y="1206246"/>
            <a:chExt cx="9144000" cy="857250"/>
          </a:xfrm>
        </p:grpSpPr>
        <p:sp>
          <p:nvSpPr>
            <p:cNvPr id="4" name="object 4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04271" y="1572260"/>
            <a:ext cx="24898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Bezkontaktní</a:t>
            </a: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měření</a:t>
            </a:r>
            <a:r>
              <a:rPr sz="20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322201" y="2062733"/>
            <a:ext cx="8596637" cy="2266951"/>
            <a:chOff x="774839" y="2062733"/>
            <a:chExt cx="9144000" cy="2573020"/>
          </a:xfrm>
        </p:grpSpPr>
        <p:sp>
          <p:nvSpPr>
            <p:cNvPr id="9" name="object 9"/>
            <p:cNvSpPr/>
            <p:nvPr/>
          </p:nvSpPr>
          <p:spPr>
            <a:xfrm>
              <a:off x="774839" y="2062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8689" y="2193797"/>
              <a:ext cx="2583179" cy="72694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79639" y="2174747"/>
              <a:ext cx="2621280" cy="746125"/>
            </a:xfrm>
            <a:custGeom>
              <a:avLst/>
              <a:gdLst/>
              <a:ahLst/>
              <a:cxnLst/>
              <a:rect l="l" t="t" r="r" b="b"/>
              <a:pathLst>
                <a:path w="2621279" h="746125">
                  <a:moveTo>
                    <a:pt x="2621279" y="745997"/>
                  </a:moveTo>
                  <a:lnTo>
                    <a:pt x="2621279" y="0"/>
                  </a:lnTo>
                  <a:lnTo>
                    <a:pt x="0" y="0"/>
                  </a:lnTo>
                  <a:lnTo>
                    <a:pt x="0" y="745998"/>
                  </a:lnTo>
                  <a:lnTo>
                    <a:pt x="9906" y="745998"/>
                  </a:lnTo>
                  <a:lnTo>
                    <a:pt x="9906" y="19050"/>
                  </a:lnTo>
                  <a:lnTo>
                    <a:pt x="19049" y="9906"/>
                  </a:lnTo>
                  <a:lnTo>
                    <a:pt x="19049" y="19050"/>
                  </a:lnTo>
                  <a:lnTo>
                    <a:pt x="2602229" y="19049"/>
                  </a:lnTo>
                  <a:lnTo>
                    <a:pt x="2602229" y="9905"/>
                  </a:lnTo>
                  <a:lnTo>
                    <a:pt x="2612135" y="19049"/>
                  </a:lnTo>
                  <a:lnTo>
                    <a:pt x="2612135" y="745997"/>
                  </a:lnTo>
                  <a:lnTo>
                    <a:pt x="2621279" y="745997"/>
                  </a:lnTo>
                  <a:close/>
                </a:path>
                <a:path w="2621279" h="746125">
                  <a:moveTo>
                    <a:pt x="19049" y="19050"/>
                  </a:moveTo>
                  <a:lnTo>
                    <a:pt x="19049" y="9906"/>
                  </a:lnTo>
                  <a:lnTo>
                    <a:pt x="9906" y="19050"/>
                  </a:lnTo>
                  <a:lnTo>
                    <a:pt x="19049" y="19050"/>
                  </a:lnTo>
                  <a:close/>
                </a:path>
                <a:path w="2621279" h="746125">
                  <a:moveTo>
                    <a:pt x="19049" y="745998"/>
                  </a:moveTo>
                  <a:lnTo>
                    <a:pt x="19049" y="19050"/>
                  </a:lnTo>
                  <a:lnTo>
                    <a:pt x="9906" y="19050"/>
                  </a:lnTo>
                  <a:lnTo>
                    <a:pt x="9906" y="745998"/>
                  </a:lnTo>
                  <a:lnTo>
                    <a:pt x="19049" y="745998"/>
                  </a:lnTo>
                  <a:close/>
                </a:path>
                <a:path w="2621279" h="746125">
                  <a:moveTo>
                    <a:pt x="2612135" y="19049"/>
                  </a:moveTo>
                  <a:lnTo>
                    <a:pt x="2602229" y="9905"/>
                  </a:lnTo>
                  <a:lnTo>
                    <a:pt x="2602229" y="19049"/>
                  </a:lnTo>
                  <a:lnTo>
                    <a:pt x="2612135" y="19049"/>
                  </a:lnTo>
                  <a:close/>
                </a:path>
                <a:path w="2621279" h="746125">
                  <a:moveTo>
                    <a:pt x="2612135" y="745997"/>
                  </a:moveTo>
                  <a:lnTo>
                    <a:pt x="2612135" y="19049"/>
                  </a:lnTo>
                  <a:lnTo>
                    <a:pt x="2602229" y="19049"/>
                  </a:lnTo>
                  <a:lnTo>
                    <a:pt x="2602229" y="745997"/>
                  </a:lnTo>
                  <a:lnTo>
                    <a:pt x="2612135" y="745997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70845" y="2193797"/>
              <a:ext cx="1552194" cy="72694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851795" y="2174747"/>
              <a:ext cx="1590675" cy="746125"/>
            </a:xfrm>
            <a:custGeom>
              <a:avLst/>
              <a:gdLst/>
              <a:ahLst/>
              <a:cxnLst/>
              <a:rect l="l" t="t" r="r" b="b"/>
              <a:pathLst>
                <a:path w="1590675" h="746125">
                  <a:moveTo>
                    <a:pt x="1590293" y="745998"/>
                  </a:moveTo>
                  <a:lnTo>
                    <a:pt x="1590293" y="0"/>
                  </a:lnTo>
                  <a:lnTo>
                    <a:pt x="0" y="0"/>
                  </a:lnTo>
                  <a:lnTo>
                    <a:pt x="0" y="745998"/>
                  </a:lnTo>
                  <a:lnTo>
                    <a:pt x="9144" y="745998"/>
                  </a:lnTo>
                  <a:lnTo>
                    <a:pt x="9144" y="19050"/>
                  </a:lnTo>
                  <a:lnTo>
                    <a:pt x="19050" y="9906"/>
                  </a:lnTo>
                  <a:lnTo>
                    <a:pt x="19050" y="19050"/>
                  </a:lnTo>
                  <a:lnTo>
                    <a:pt x="1571244" y="19050"/>
                  </a:lnTo>
                  <a:lnTo>
                    <a:pt x="1571244" y="9906"/>
                  </a:lnTo>
                  <a:lnTo>
                    <a:pt x="1581150" y="19050"/>
                  </a:lnTo>
                  <a:lnTo>
                    <a:pt x="1581150" y="745998"/>
                  </a:lnTo>
                  <a:lnTo>
                    <a:pt x="1590293" y="745998"/>
                  </a:lnTo>
                  <a:close/>
                </a:path>
                <a:path w="1590675" h="746125">
                  <a:moveTo>
                    <a:pt x="19050" y="19050"/>
                  </a:moveTo>
                  <a:lnTo>
                    <a:pt x="19050" y="9906"/>
                  </a:lnTo>
                  <a:lnTo>
                    <a:pt x="9144" y="19050"/>
                  </a:lnTo>
                  <a:lnTo>
                    <a:pt x="19050" y="19050"/>
                  </a:lnTo>
                  <a:close/>
                </a:path>
                <a:path w="1590675" h="746125">
                  <a:moveTo>
                    <a:pt x="19050" y="745998"/>
                  </a:moveTo>
                  <a:lnTo>
                    <a:pt x="19050" y="19050"/>
                  </a:lnTo>
                  <a:lnTo>
                    <a:pt x="9144" y="19050"/>
                  </a:lnTo>
                  <a:lnTo>
                    <a:pt x="9144" y="745998"/>
                  </a:lnTo>
                  <a:lnTo>
                    <a:pt x="19050" y="745998"/>
                  </a:lnTo>
                  <a:close/>
                </a:path>
                <a:path w="1590675" h="746125">
                  <a:moveTo>
                    <a:pt x="1581150" y="19050"/>
                  </a:moveTo>
                  <a:lnTo>
                    <a:pt x="1571244" y="9906"/>
                  </a:lnTo>
                  <a:lnTo>
                    <a:pt x="1571244" y="19050"/>
                  </a:lnTo>
                  <a:lnTo>
                    <a:pt x="1581150" y="19050"/>
                  </a:lnTo>
                  <a:close/>
                </a:path>
                <a:path w="1590675" h="746125">
                  <a:moveTo>
                    <a:pt x="1581150" y="745998"/>
                  </a:moveTo>
                  <a:lnTo>
                    <a:pt x="1581150" y="19050"/>
                  </a:lnTo>
                  <a:lnTo>
                    <a:pt x="1571244" y="19050"/>
                  </a:lnTo>
                  <a:lnTo>
                    <a:pt x="1571244" y="745998"/>
                  </a:lnTo>
                  <a:lnTo>
                    <a:pt x="1581150" y="745998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34875" y="2193797"/>
              <a:ext cx="4046220" cy="72694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615825" y="2174747"/>
              <a:ext cx="4084320" cy="746125"/>
            </a:xfrm>
            <a:custGeom>
              <a:avLst/>
              <a:gdLst/>
              <a:ahLst/>
              <a:cxnLst/>
              <a:rect l="l" t="t" r="r" b="b"/>
              <a:pathLst>
                <a:path w="4084320" h="746125">
                  <a:moveTo>
                    <a:pt x="4084319" y="745997"/>
                  </a:moveTo>
                  <a:lnTo>
                    <a:pt x="4084319" y="0"/>
                  </a:lnTo>
                  <a:lnTo>
                    <a:pt x="0" y="0"/>
                  </a:lnTo>
                  <a:lnTo>
                    <a:pt x="0" y="745997"/>
                  </a:lnTo>
                  <a:lnTo>
                    <a:pt x="9144" y="745997"/>
                  </a:lnTo>
                  <a:lnTo>
                    <a:pt x="9144" y="19050"/>
                  </a:lnTo>
                  <a:lnTo>
                    <a:pt x="19050" y="9906"/>
                  </a:lnTo>
                  <a:lnTo>
                    <a:pt x="19050" y="19050"/>
                  </a:lnTo>
                  <a:lnTo>
                    <a:pt x="4065270" y="19050"/>
                  </a:lnTo>
                  <a:lnTo>
                    <a:pt x="4065270" y="9906"/>
                  </a:lnTo>
                  <a:lnTo>
                    <a:pt x="4074401" y="19050"/>
                  </a:lnTo>
                  <a:lnTo>
                    <a:pt x="4074401" y="745997"/>
                  </a:lnTo>
                  <a:lnTo>
                    <a:pt x="4084319" y="745997"/>
                  </a:lnTo>
                  <a:close/>
                </a:path>
                <a:path w="4084320" h="746125">
                  <a:moveTo>
                    <a:pt x="19050" y="19050"/>
                  </a:moveTo>
                  <a:lnTo>
                    <a:pt x="19050" y="9906"/>
                  </a:lnTo>
                  <a:lnTo>
                    <a:pt x="9144" y="19050"/>
                  </a:lnTo>
                  <a:lnTo>
                    <a:pt x="19050" y="19050"/>
                  </a:lnTo>
                  <a:close/>
                </a:path>
                <a:path w="4084320" h="746125">
                  <a:moveTo>
                    <a:pt x="19050" y="745997"/>
                  </a:moveTo>
                  <a:lnTo>
                    <a:pt x="19050" y="19050"/>
                  </a:lnTo>
                  <a:lnTo>
                    <a:pt x="9144" y="19050"/>
                  </a:lnTo>
                  <a:lnTo>
                    <a:pt x="9144" y="745997"/>
                  </a:lnTo>
                  <a:lnTo>
                    <a:pt x="19050" y="745997"/>
                  </a:lnTo>
                  <a:close/>
                </a:path>
                <a:path w="4084320" h="746125">
                  <a:moveTo>
                    <a:pt x="4074401" y="19050"/>
                  </a:moveTo>
                  <a:lnTo>
                    <a:pt x="4065270" y="9906"/>
                  </a:lnTo>
                  <a:lnTo>
                    <a:pt x="4065270" y="19050"/>
                  </a:lnTo>
                  <a:lnTo>
                    <a:pt x="4074401" y="19050"/>
                  </a:lnTo>
                  <a:close/>
                </a:path>
                <a:path w="4084320" h="746125">
                  <a:moveTo>
                    <a:pt x="4074401" y="745997"/>
                  </a:moveTo>
                  <a:lnTo>
                    <a:pt x="4074401" y="19050"/>
                  </a:lnTo>
                  <a:lnTo>
                    <a:pt x="4065270" y="19050"/>
                  </a:lnTo>
                  <a:lnTo>
                    <a:pt x="4065270" y="745997"/>
                  </a:lnTo>
                  <a:lnTo>
                    <a:pt x="4074401" y="745997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74839" y="2919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8689" y="2920745"/>
              <a:ext cx="2583179" cy="85725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79639" y="2920758"/>
              <a:ext cx="2621280" cy="857250"/>
            </a:xfrm>
            <a:custGeom>
              <a:avLst/>
              <a:gdLst/>
              <a:ahLst/>
              <a:cxnLst/>
              <a:rect l="l" t="t" r="r" b="b"/>
              <a:pathLst>
                <a:path w="2621279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621279" h="857250">
                  <a:moveTo>
                    <a:pt x="2621280" y="0"/>
                  </a:moveTo>
                  <a:lnTo>
                    <a:pt x="2602230" y="0"/>
                  </a:lnTo>
                  <a:lnTo>
                    <a:pt x="2602230" y="857250"/>
                  </a:lnTo>
                  <a:lnTo>
                    <a:pt x="2621280" y="857250"/>
                  </a:lnTo>
                  <a:lnTo>
                    <a:pt x="262128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70845" y="2920745"/>
              <a:ext cx="1552194" cy="85725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851795" y="2920758"/>
              <a:ext cx="1590675" cy="857250"/>
            </a:xfrm>
            <a:custGeom>
              <a:avLst/>
              <a:gdLst/>
              <a:ahLst/>
              <a:cxnLst/>
              <a:rect l="l" t="t" r="r" b="b"/>
              <a:pathLst>
                <a:path w="1590675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1590675" h="857250">
                  <a:moveTo>
                    <a:pt x="1590281" y="0"/>
                  </a:moveTo>
                  <a:lnTo>
                    <a:pt x="1571244" y="0"/>
                  </a:lnTo>
                  <a:lnTo>
                    <a:pt x="1571244" y="857250"/>
                  </a:lnTo>
                  <a:lnTo>
                    <a:pt x="1590281" y="857250"/>
                  </a:lnTo>
                  <a:lnTo>
                    <a:pt x="1590281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34875" y="2920745"/>
              <a:ext cx="4046220" cy="85725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615826" y="2920758"/>
              <a:ext cx="4084320" cy="857250"/>
            </a:xfrm>
            <a:custGeom>
              <a:avLst/>
              <a:gdLst/>
              <a:ahLst/>
              <a:cxnLst/>
              <a:rect l="l" t="t" r="r" b="b"/>
              <a:pathLst>
                <a:path w="408432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084320" h="857250">
                  <a:moveTo>
                    <a:pt x="4084307" y="0"/>
                  </a:moveTo>
                  <a:lnTo>
                    <a:pt x="4065270" y="0"/>
                  </a:lnTo>
                  <a:lnTo>
                    <a:pt x="4065270" y="857250"/>
                  </a:lnTo>
                  <a:lnTo>
                    <a:pt x="4084307" y="857250"/>
                  </a:lnTo>
                  <a:lnTo>
                    <a:pt x="4084307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74839" y="37772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98689" y="3777995"/>
              <a:ext cx="2583179" cy="85725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079639" y="3778008"/>
              <a:ext cx="2621280" cy="857250"/>
            </a:xfrm>
            <a:custGeom>
              <a:avLst/>
              <a:gdLst/>
              <a:ahLst/>
              <a:cxnLst/>
              <a:rect l="l" t="t" r="r" b="b"/>
              <a:pathLst>
                <a:path w="2621279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621279" h="857250">
                  <a:moveTo>
                    <a:pt x="2621280" y="0"/>
                  </a:moveTo>
                  <a:lnTo>
                    <a:pt x="2602230" y="0"/>
                  </a:lnTo>
                  <a:lnTo>
                    <a:pt x="2602230" y="857250"/>
                  </a:lnTo>
                  <a:lnTo>
                    <a:pt x="2621280" y="857250"/>
                  </a:lnTo>
                  <a:lnTo>
                    <a:pt x="262128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70845" y="3777995"/>
              <a:ext cx="1552194" cy="54025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851795" y="3777995"/>
              <a:ext cx="1590675" cy="559435"/>
            </a:xfrm>
            <a:custGeom>
              <a:avLst/>
              <a:gdLst/>
              <a:ahLst/>
              <a:cxnLst/>
              <a:rect l="l" t="t" r="r" b="b"/>
              <a:pathLst>
                <a:path w="1590675" h="559435">
                  <a:moveTo>
                    <a:pt x="19050" y="540257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559307"/>
                  </a:lnTo>
                  <a:lnTo>
                    <a:pt x="9144" y="559307"/>
                  </a:lnTo>
                  <a:lnTo>
                    <a:pt x="9144" y="540257"/>
                  </a:lnTo>
                  <a:lnTo>
                    <a:pt x="19050" y="540257"/>
                  </a:lnTo>
                  <a:close/>
                </a:path>
                <a:path w="1590675" h="559435">
                  <a:moveTo>
                    <a:pt x="1581150" y="540257"/>
                  </a:moveTo>
                  <a:lnTo>
                    <a:pt x="9144" y="540257"/>
                  </a:lnTo>
                  <a:lnTo>
                    <a:pt x="19050" y="549401"/>
                  </a:lnTo>
                  <a:lnTo>
                    <a:pt x="19050" y="559307"/>
                  </a:lnTo>
                  <a:lnTo>
                    <a:pt x="1571244" y="559307"/>
                  </a:lnTo>
                  <a:lnTo>
                    <a:pt x="1571244" y="549401"/>
                  </a:lnTo>
                  <a:lnTo>
                    <a:pt x="1581150" y="540257"/>
                  </a:lnTo>
                  <a:close/>
                </a:path>
                <a:path w="1590675" h="559435">
                  <a:moveTo>
                    <a:pt x="19050" y="559307"/>
                  </a:moveTo>
                  <a:lnTo>
                    <a:pt x="19050" y="549401"/>
                  </a:lnTo>
                  <a:lnTo>
                    <a:pt x="9144" y="540257"/>
                  </a:lnTo>
                  <a:lnTo>
                    <a:pt x="9144" y="559307"/>
                  </a:lnTo>
                  <a:lnTo>
                    <a:pt x="19050" y="559307"/>
                  </a:lnTo>
                  <a:close/>
                </a:path>
                <a:path w="1590675" h="559435">
                  <a:moveTo>
                    <a:pt x="1590293" y="559307"/>
                  </a:moveTo>
                  <a:lnTo>
                    <a:pt x="1590293" y="0"/>
                  </a:lnTo>
                  <a:lnTo>
                    <a:pt x="1571244" y="0"/>
                  </a:lnTo>
                  <a:lnTo>
                    <a:pt x="1571244" y="540257"/>
                  </a:lnTo>
                  <a:lnTo>
                    <a:pt x="1581150" y="540257"/>
                  </a:lnTo>
                  <a:lnTo>
                    <a:pt x="1581150" y="559307"/>
                  </a:lnTo>
                  <a:lnTo>
                    <a:pt x="1590293" y="559307"/>
                  </a:lnTo>
                  <a:close/>
                </a:path>
                <a:path w="1590675" h="559435">
                  <a:moveTo>
                    <a:pt x="1581150" y="559307"/>
                  </a:moveTo>
                  <a:lnTo>
                    <a:pt x="1581150" y="540257"/>
                  </a:lnTo>
                  <a:lnTo>
                    <a:pt x="1571244" y="549401"/>
                  </a:lnTo>
                  <a:lnTo>
                    <a:pt x="1571244" y="559307"/>
                  </a:lnTo>
                  <a:lnTo>
                    <a:pt x="1581150" y="559307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34875" y="3777995"/>
              <a:ext cx="4046220" cy="85725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615826" y="3778008"/>
              <a:ext cx="4084320" cy="857250"/>
            </a:xfrm>
            <a:custGeom>
              <a:avLst/>
              <a:gdLst/>
              <a:ahLst/>
              <a:cxnLst/>
              <a:rect l="l" t="t" r="r" b="b"/>
              <a:pathLst>
                <a:path w="408432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084320" h="857250">
                  <a:moveTo>
                    <a:pt x="4084307" y="0"/>
                  </a:moveTo>
                  <a:lnTo>
                    <a:pt x="4065270" y="0"/>
                  </a:lnTo>
                  <a:lnTo>
                    <a:pt x="4065270" y="857250"/>
                  </a:lnTo>
                  <a:lnTo>
                    <a:pt x="4084307" y="857250"/>
                  </a:lnTo>
                  <a:lnTo>
                    <a:pt x="4084307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093597" y="4490720"/>
            <a:ext cx="12020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Infra</a:t>
            </a:r>
            <a:r>
              <a:rPr sz="1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termočlánek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336557" y="4311044"/>
            <a:ext cx="8596636" cy="1890141"/>
            <a:chOff x="774839" y="4634484"/>
            <a:chExt cx="9144000" cy="2573020"/>
          </a:xfrm>
        </p:grpSpPr>
        <p:sp>
          <p:nvSpPr>
            <p:cNvPr id="32" name="object 32"/>
            <p:cNvSpPr/>
            <p:nvPr/>
          </p:nvSpPr>
          <p:spPr>
            <a:xfrm>
              <a:off x="774839" y="46344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98689" y="4635246"/>
              <a:ext cx="2583179" cy="85725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079639" y="4635258"/>
              <a:ext cx="2621280" cy="857250"/>
            </a:xfrm>
            <a:custGeom>
              <a:avLst/>
              <a:gdLst/>
              <a:ahLst/>
              <a:cxnLst/>
              <a:rect l="l" t="t" r="r" b="b"/>
              <a:pathLst>
                <a:path w="2621279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621279" h="857250">
                  <a:moveTo>
                    <a:pt x="2621280" y="0"/>
                  </a:moveTo>
                  <a:lnTo>
                    <a:pt x="2602230" y="0"/>
                  </a:lnTo>
                  <a:lnTo>
                    <a:pt x="2602230" y="857250"/>
                  </a:lnTo>
                  <a:lnTo>
                    <a:pt x="2621280" y="857250"/>
                  </a:lnTo>
                  <a:lnTo>
                    <a:pt x="262128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634875" y="4635246"/>
              <a:ext cx="4046220" cy="85725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615826" y="4635258"/>
              <a:ext cx="4084320" cy="857250"/>
            </a:xfrm>
            <a:custGeom>
              <a:avLst/>
              <a:gdLst/>
              <a:ahLst/>
              <a:cxnLst/>
              <a:rect l="l" t="t" r="r" b="b"/>
              <a:pathLst>
                <a:path w="408432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084320" h="857250">
                  <a:moveTo>
                    <a:pt x="4084307" y="0"/>
                  </a:moveTo>
                  <a:lnTo>
                    <a:pt x="4065270" y="0"/>
                  </a:lnTo>
                  <a:lnTo>
                    <a:pt x="4065270" y="857250"/>
                  </a:lnTo>
                  <a:lnTo>
                    <a:pt x="4084307" y="857250"/>
                  </a:lnTo>
                  <a:lnTo>
                    <a:pt x="4084307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74839" y="5491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98689" y="5492496"/>
              <a:ext cx="2583179" cy="662178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079639" y="5492496"/>
              <a:ext cx="2621280" cy="681355"/>
            </a:xfrm>
            <a:custGeom>
              <a:avLst/>
              <a:gdLst/>
              <a:ahLst/>
              <a:cxnLst/>
              <a:rect l="l" t="t" r="r" b="b"/>
              <a:pathLst>
                <a:path w="2621279" h="681354">
                  <a:moveTo>
                    <a:pt x="19050" y="662177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681227"/>
                  </a:lnTo>
                  <a:lnTo>
                    <a:pt x="9906" y="681227"/>
                  </a:lnTo>
                  <a:lnTo>
                    <a:pt x="9906" y="662177"/>
                  </a:lnTo>
                  <a:lnTo>
                    <a:pt x="19050" y="662177"/>
                  </a:lnTo>
                  <a:close/>
                </a:path>
                <a:path w="2621279" h="681354">
                  <a:moveTo>
                    <a:pt x="2612136" y="662177"/>
                  </a:moveTo>
                  <a:lnTo>
                    <a:pt x="9906" y="662177"/>
                  </a:lnTo>
                  <a:lnTo>
                    <a:pt x="19050" y="672083"/>
                  </a:lnTo>
                  <a:lnTo>
                    <a:pt x="19050" y="681227"/>
                  </a:lnTo>
                  <a:lnTo>
                    <a:pt x="2602230" y="681227"/>
                  </a:lnTo>
                  <a:lnTo>
                    <a:pt x="2602230" y="672083"/>
                  </a:lnTo>
                  <a:lnTo>
                    <a:pt x="2612136" y="662177"/>
                  </a:lnTo>
                  <a:close/>
                </a:path>
                <a:path w="2621279" h="681354">
                  <a:moveTo>
                    <a:pt x="19050" y="681227"/>
                  </a:moveTo>
                  <a:lnTo>
                    <a:pt x="19050" y="672083"/>
                  </a:lnTo>
                  <a:lnTo>
                    <a:pt x="9906" y="662177"/>
                  </a:lnTo>
                  <a:lnTo>
                    <a:pt x="9906" y="681227"/>
                  </a:lnTo>
                  <a:lnTo>
                    <a:pt x="19050" y="681227"/>
                  </a:lnTo>
                  <a:close/>
                </a:path>
                <a:path w="2621279" h="681354">
                  <a:moveTo>
                    <a:pt x="2621280" y="681227"/>
                  </a:moveTo>
                  <a:lnTo>
                    <a:pt x="2621279" y="0"/>
                  </a:lnTo>
                  <a:lnTo>
                    <a:pt x="2602229" y="0"/>
                  </a:lnTo>
                  <a:lnTo>
                    <a:pt x="2602230" y="662177"/>
                  </a:lnTo>
                  <a:lnTo>
                    <a:pt x="2612136" y="662177"/>
                  </a:lnTo>
                  <a:lnTo>
                    <a:pt x="2612136" y="681227"/>
                  </a:lnTo>
                  <a:lnTo>
                    <a:pt x="2621280" y="681227"/>
                  </a:lnTo>
                  <a:close/>
                </a:path>
                <a:path w="2621279" h="681354">
                  <a:moveTo>
                    <a:pt x="2612136" y="681227"/>
                  </a:moveTo>
                  <a:lnTo>
                    <a:pt x="2612136" y="662177"/>
                  </a:lnTo>
                  <a:lnTo>
                    <a:pt x="2602230" y="672083"/>
                  </a:lnTo>
                  <a:lnTo>
                    <a:pt x="2602230" y="681227"/>
                  </a:lnTo>
                  <a:lnTo>
                    <a:pt x="2612136" y="681227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34875" y="5492496"/>
              <a:ext cx="4046220" cy="857250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615826" y="5492508"/>
              <a:ext cx="4084320" cy="857250"/>
            </a:xfrm>
            <a:custGeom>
              <a:avLst/>
              <a:gdLst/>
              <a:ahLst/>
              <a:cxnLst/>
              <a:rect l="l" t="t" r="r" b="b"/>
              <a:pathLst>
                <a:path w="4084320" h="857250">
                  <a:moveTo>
                    <a:pt x="19050" y="857250"/>
                  </a:moveTo>
                  <a:lnTo>
                    <a:pt x="19037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close/>
                </a:path>
                <a:path w="4084320" h="857250">
                  <a:moveTo>
                    <a:pt x="4084307" y="0"/>
                  </a:moveTo>
                  <a:lnTo>
                    <a:pt x="4065270" y="0"/>
                  </a:lnTo>
                  <a:lnTo>
                    <a:pt x="4065270" y="857250"/>
                  </a:lnTo>
                  <a:lnTo>
                    <a:pt x="4084307" y="857250"/>
                  </a:lnTo>
                  <a:lnTo>
                    <a:pt x="4084307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74839" y="63489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1322203" y="6327140"/>
            <a:ext cx="33889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Rozsah</a:t>
            </a:r>
            <a:r>
              <a:rPr sz="1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teplot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2482°C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Emisivita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nastavení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od0.1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1.00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po</a:t>
            </a:r>
            <a:r>
              <a:rPr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kroku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0.01</a:t>
            </a:r>
            <a:endParaRPr sz="1200">
              <a:latin typeface="Arial"/>
              <a:cs typeface="Arial"/>
            </a:endParaRPr>
          </a:p>
        </p:txBody>
      </p:sp>
      <p:sp>
        <p:nvSpPr>
          <p:cNvPr id="47" name="TextovéPole 46">
            <a:extLst>
              <a:ext uri="{FF2B5EF4-FFF2-40B4-BE49-F238E27FC236}">
                <a16:creationId xmlns:a16="http://schemas.microsoft.com/office/drawing/2014/main" xmlns="" id="{75245E70-0E79-AFCD-5E9B-53580DA39974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09477" y="465074"/>
            <a:ext cx="707326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9285" algn="l"/>
              </a:tabLst>
            </a:pPr>
            <a:r>
              <a:rPr sz="4000" spc="-10" dirty="0">
                <a:solidFill>
                  <a:srgbClr val="FFFFFF"/>
                </a:solidFill>
                <a:latin typeface="Calibri"/>
                <a:cs typeface="Calibri"/>
              </a:rPr>
              <a:t>Teplotní</a:t>
            </a: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	cyklus</a:t>
            </a:r>
            <a:r>
              <a:rPr sz="40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spc="-10" dirty="0">
                <a:solidFill>
                  <a:srgbClr val="FFFFFF"/>
                </a:solidFill>
                <a:latin typeface="Calibri"/>
                <a:cs typeface="Calibri"/>
              </a:rPr>
              <a:t>svařování</a:t>
            </a:r>
            <a:r>
              <a:rPr sz="4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dirty="0">
                <a:solidFill>
                  <a:srgbClr val="FFFFFF"/>
                </a:solidFill>
                <a:latin typeface="Calibri"/>
                <a:cs typeface="Calibri"/>
              </a:rPr>
              <a:t>‐</a:t>
            </a:r>
            <a:r>
              <a:rPr sz="4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spc="-10" dirty="0">
                <a:solidFill>
                  <a:srgbClr val="FFFFFF"/>
                </a:solidFill>
                <a:latin typeface="Calibri"/>
                <a:cs typeface="Calibri"/>
              </a:rPr>
              <a:t>měření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74839" y="1206246"/>
            <a:ext cx="9144000" cy="857250"/>
            <a:chOff x="774839" y="1206246"/>
            <a:chExt cx="9144000" cy="857250"/>
          </a:xfrm>
        </p:grpSpPr>
        <p:sp>
          <p:nvSpPr>
            <p:cNvPr id="4" name="object 4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04271" y="1572260"/>
            <a:ext cx="24898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Bezkontaktní</a:t>
            </a: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měření</a:t>
            </a:r>
            <a:r>
              <a:rPr sz="20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384300" y="2063496"/>
            <a:ext cx="8534400" cy="4461129"/>
            <a:chOff x="774839" y="2030729"/>
            <a:chExt cx="9144000" cy="517652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8689" y="2049779"/>
              <a:ext cx="3000755" cy="1371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079639" y="2030729"/>
              <a:ext cx="3039110" cy="33020"/>
            </a:xfrm>
            <a:custGeom>
              <a:avLst/>
              <a:gdLst/>
              <a:ahLst/>
              <a:cxnLst/>
              <a:rect l="l" t="t" r="r" b="b"/>
              <a:pathLst>
                <a:path w="3039110" h="33019">
                  <a:moveTo>
                    <a:pt x="3038855" y="32765"/>
                  </a:moveTo>
                  <a:lnTo>
                    <a:pt x="3038855" y="0"/>
                  </a:lnTo>
                  <a:lnTo>
                    <a:pt x="0" y="0"/>
                  </a:lnTo>
                  <a:lnTo>
                    <a:pt x="0" y="32766"/>
                  </a:lnTo>
                  <a:lnTo>
                    <a:pt x="9906" y="32766"/>
                  </a:lnTo>
                  <a:lnTo>
                    <a:pt x="9906" y="19050"/>
                  </a:lnTo>
                  <a:lnTo>
                    <a:pt x="19050" y="9144"/>
                  </a:lnTo>
                  <a:lnTo>
                    <a:pt x="19049" y="19050"/>
                  </a:lnTo>
                  <a:lnTo>
                    <a:pt x="3019805" y="19050"/>
                  </a:lnTo>
                  <a:lnTo>
                    <a:pt x="3019805" y="9143"/>
                  </a:lnTo>
                  <a:lnTo>
                    <a:pt x="3028950" y="19050"/>
                  </a:lnTo>
                  <a:lnTo>
                    <a:pt x="3028950" y="32765"/>
                  </a:lnTo>
                  <a:lnTo>
                    <a:pt x="3038855" y="32765"/>
                  </a:lnTo>
                  <a:close/>
                </a:path>
                <a:path w="3039110" h="33019">
                  <a:moveTo>
                    <a:pt x="19050" y="19050"/>
                  </a:moveTo>
                  <a:lnTo>
                    <a:pt x="19050" y="9144"/>
                  </a:lnTo>
                  <a:lnTo>
                    <a:pt x="9906" y="19050"/>
                  </a:lnTo>
                  <a:lnTo>
                    <a:pt x="19050" y="19050"/>
                  </a:lnTo>
                  <a:close/>
                </a:path>
                <a:path w="3039110" h="33019">
                  <a:moveTo>
                    <a:pt x="19050" y="32766"/>
                  </a:moveTo>
                  <a:lnTo>
                    <a:pt x="19050" y="19050"/>
                  </a:lnTo>
                  <a:lnTo>
                    <a:pt x="9906" y="19050"/>
                  </a:lnTo>
                  <a:lnTo>
                    <a:pt x="9906" y="32766"/>
                  </a:lnTo>
                  <a:lnTo>
                    <a:pt x="19050" y="32766"/>
                  </a:lnTo>
                  <a:close/>
                </a:path>
                <a:path w="3039110" h="33019">
                  <a:moveTo>
                    <a:pt x="3028950" y="19050"/>
                  </a:moveTo>
                  <a:lnTo>
                    <a:pt x="3019805" y="9143"/>
                  </a:lnTo>
                  <a:lnTo>
                    <a:pt x="3019805" y="19050"/>
                  </a:lnTo>
                  <a:lnTo>
                    <a:pt x="3028950" y="19050"/>
                  </a:lnTo>
                  <a:close/>
                </a:path>
                <a:path w="3039110" h="33019">
                  <a:moveTo>
                    <a:pt x="3028950" y="32765"/>
                  </a:moveTo>
                  <a:lnTo>
                    <a:pt x="3028950" y="19050"/>
                  </a:lnTo>
                  <a:lnTo>
                    <a:pt x="3019805" y="19050"/>
                  </a:lnTo>
                  <a:lnTo>
                    <a:pt x="3019805" y="32765"/>
                  </a:lnTo>
                  <a:lnTo>
                    <a:pt x="3028950" y="32765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4839" y="2062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8689" y="2063495"/>
              <a:ext cx="3000755" cy="85725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79639" y="2063507"/>
              <a:ext cx="3039110" cy="857250"/>
            </a:xfrm>
            <a:custGeom>
              <a:avLst/>
              <a:gdLst/>
              <a:ahLst/>
              <a:cxnLst/>
              <a:rect l="l" t="t" r="r" b="b"/>
              <a:pathLst>
                <a:path w="303911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3039110" h="857250">
                  <a:moveTo>
                    <a:pt x="3038856" y="0"/>
                  </a:moveTo>
                  <a:lnTo>
                    <a:pt x="3019806" y="0"/>
                  </a:lnTo>
                  <a:lnTo>
                    <a:pt x="3019806" y="857250"/>
                  </a:lnTo>
                  <a:lnTo>
                    <a:pt x="3038856" y="857250"/>
                  </a:lnTo>
                  <a:lnTo>
                    <a:pt x="3038856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1271" y="2913125"/>
              <a:ext cx="3024377" cy="761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212221" y="2894075"/>
              <a:ext cx="3062605" cy="26670"/>
            </a:xfrm>
            <a:custGeom>
              <a:avLst/>
              <a:gdLst/>
              <a:ahLst/>
              <a:cxnLst/>
              <a:rect l="l" t="t" r="r" b="b"/>
              <a:pathLst>
                <a:path w="3062604" h="26669">
                  <a:moveTo>
                    <a:pt x="3062477" y="26669"/>
                  </a:moveTo>
                  <a:lnTo>
                    <a:pt x="3062477" y="0"/>
                  </a:lnTo>
                  <a:lnTo>
                    <a:pt x="0" y="0"/>
                  </a:lnTo>
                  <a:lnTo>
                    <a:pt x="0" y="26669"/>
                  </a:lnTo>
                  <a:lnTo>
                    <a:pt x="9144" y="26669"/>
                  </a:lnTo>
                  <a:lnTo>
                    <a:pt x="9144" y="19049"/>
                  </a:lnTo>
                  <a:lnTo>
                    <a:pt x="19049" y="9906"/>
                  </a:lnTo>
                  <a:lnTo>
                    <a:pt x="19049" y="19049"/>
                  </a:lnTo>
                  <a:lnTo>
                    <a:pt x="3043415" y="19049"/>
                  </a:lnTo>
                  <a:lnTo>
                    <a:pt x="3043415" y="9905"/>
                  </a:lnTo>
                  <a:lnTo>
                    <a:pt x="3052571" y="19049"/>
                  </a:lnTo>
                  <a:lnTo>
                    <a:pt x="3052571" y="26669"/>
                  </a:lnTo>
                  <a:lnTo>
                    <a:pt x="3062477" y="26669"/>
                  </a:lnTo>
                  <a:close/>
                </a:path>
                <a:path w="3062604" h="26669">
                  <a:moveTo>
                    <a:pt x="19049" y="19049"/>
                  </a:moveTo>
                  <a:lnTo>
                    <a:pt x="19049" y="9906"/>
                  </a:lnTo>
                  <a:lnTo>
                    <a:pt x="9144" y="19049"/>
                  </a:lnTo>
                  <a:lnTo>
                    <a:pt x="19049" y="19049"/>
                  </a:lnTo>
                  <a:close/>
                </a:path>
                <a:path w="3062604" h="26669">
                  <a:moveTo>
                    <a:pt x="19049" y="26669"/>
                  </a:moveTo>
                  <a:lnTo>
                    <a:pt x="19049" y="19049"/>
                  </a:lnTo>
                  <a:lnTo>
                    <a:pt x="9144" y="19049"/>
                  </a:lnTo>
                  <a:lnTo>
                    <a:pt x="9144" y="26669"/>
                  </a:lnTo>
                  <a:lnTo>
                    <a:pt x="19049" y="26669"/>
                  </a:lnTo>
                  <a:close/>
                </a:path>
                <a:path w="3062604" h="26669">
                  <a:moveTo>
                    <a:pt x="3052571" y="19049"/>
                  </a:moveTo>
                  <a:lnTo>
                    <a:pt x="3043415" y="9905"/>
                  </a:lnTo>
                  <a:lnTo>
                    <a:pt x="3043415" y="19049"/>
                  </a:lnTo>
                  <a:lnTo>
                    <a:pt x="3052571" y="19049"/>
                  </a:lnTo>
                  <a:close/>
                </a:path>
                <a:path w="3062604" h="26669">
                  <a:moveTo>
                    <a:pt x="3052571" y="26669"/>
                  </a:moveTo>
                  <a:lnTo>
                    <a:pt x="3052571" y="19049"/>
                  </a:lnTo>
                  <a:lnTo>
                    <a:pt x="3043415" y="19049"/>
                  </a:lnTo>
                  <a:lnTo>
                    <a:pt x="3043415" y="26669"/>
                  </a:lnTo>
                  <a:lnTo>
                    <a:pt x="3052571" y="26669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63091" y="2265425"/>
              <a:ext cx="2209800" cy="65532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344041" y="2246375"/>
              <a:ext cx="2247900" cy="674370"/>
            </a:xfrm>
            <a:custGeom>
              <a:avLst/>
              <a:gdLst/>
              <a:ahLst/>
              <a:cxnLst/>
              <a:rect l="l" t="t" r="r" b="b"/>
              <a:pathLst>
                <a:path w="2247900" h="674369">
                  <a:moveTo>
                    <a:pt x="2247900" y="674369"/>
                  </a:moveTo>
                  <a:lnTo>
                    <a:pt x="2247900" y="0"/>
                  </a:lnTo>
                  <a:lnTo>
                    <a:pt x="0" y="0"/>
                  </a:lnTo>
                  <a:lnTo>
                    <a:pt x="0" y="674369"/>
                  </a:lnTo>
                  <a:lnTo>
                    <a:pt x="9906" y="674369"/>
                  </a:lnTo>
                  <a:lnTo>
                    <a:pt x="9906" y="19049"/>
                  </a:lnTo>
                  <a:lnTo>
                    <a:pt x="19049" y="9906"/>
                  </a:lnTo>
                  <a:lnTo>
                    <a:pt x="19049" y="19049"/>
                  </a:lnTo>
                  <a:lnTo>
                    <a:pt x="2228850" y="19049"/>
                  </a:lnTo>
                  <a:lnTo>
                    <a:pt x="2228850" y="9905"/>
                  </a:lnTo>
                  <a:lnTo>
                    <a:pt x="2238756" y="19049"/>
                  </a:lnTo>
                  <a:lnTo>
                    <a:pt x="2238756" y="674369"/>
                  </a:lnTo>
                  <a:lnTo>
                    <a:pt x="2247900" y="674369"/>
                  </a:lnTo>
                  <a:close/>
                </a:path>
                <a:path w="2247900" h="674369">
                  <a:moveTo>
                    <a:pt x="19049" y="19049"/>
                  </a:moveTo>
                  <a:lnTo>
                    <a:pt x="19049" y="9906"/>
                  </a:lnTo>
                  <a:lnTo>
                    <a:pt x="9906" y="19049"/>
                  </a:lnTo>
                  <a:lnTo>
                    <a:pt x="19049" y="19049"/>
                  </a:lnTo>
                  <a:close/>
                </a:path>
                <a:path w="2247900" h="674369">
                  <a:moveTo>
                    <a:pt x="19049" y="674369"/>
                  </a:moveTo>
                  <a:lnTo>
                    <a:pt x="19049" y="19049"/>
                  </a:lnTo>
                  <a:lnTo>
                    <a:pt x="9906" y="19049"/>
                  </a:lnTo>
                  <a:lnTo>
                    <a:pt x="9906" y="674369"/>
                  </a:lnTo>
                  <a:lnTo>
                    <a:pt x="19049" y="674369"/>
                  </a:lnTo>
                  <a:close/>
                </a:path>
                <a:path w="2247900" h="674369">
                  <a:moveTo>
                    <a:pt x="2238756" y="19049"/>
                  </a:moveTo>
                  <a:lnTo>
                    <a:pt x="2228850" y="9905"/>
                  </a:lnTo>
                  <a:lnTo>
                    <a:pt x="2228850" y="19049"/>
                  </a:lnTo>
                  <a:lnTo>
                    <a:pt x="2238756" y="19049"/>
                  </a:lnTo>
                  <a:close/>
                </a:path>
                <a:path w="2247900" h="674369">
                  <a:moveTo>
                    <a:pt x="2238756" y="674369"/>
                  </a:moveTo>
                  <a:lnTo>
                    <a:pt x="2238756" y="19049"/>
                  </a:lnTo>
                  <a:lnTo>
                    <a:pt x="2228850" y="19049"/>
                  </a:lnTo>
                  <a:lnTo>
                    <a:pt x="2228850" y="674369"/>
                  </a:lnTo>
                  <a:lnTo>
                    <a:pt x="2238756" y="674369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74839" y="2919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98689" y="2920745"/>
              <a:ext cx="3000755" cy="85725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079639" y="2920758"/>
              <a:ext cx="3039110" cy="857250"/>
            </a:xfrm>
            <a:custGeom>
              <a:avLst/>
              <a:gdLst/>
              <a:ahLst/>
              <a:cxnLst/>
              <a:rect l="l" t="t" r="r" b="b"/>
              <a:pathLst>
                <a:path w="303911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3039110" h="857250">
                  <a:moveTo>
                    <a:pt x="3038856" y="0"/>
                  </a:moveTo>
                  <a:lnTo>
                    <a:pt x="3019806" y="0"/>
                  </a:lnTo>
                  <a:lnTo>
                    <a:pt x="3019806" y="857250"/>
                  </a:lnTo>
                  <a:lnTo>
                    <a:pt x="3038856" y="857250"/>
                  </a:lnTo>
                  <a:lnTo>
                    <a:pt x="3038856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31271" y="2920745"/>
              <a:ext cx="3024377" cy="85725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212221" y="2920758"/>
              <a:ext cx="3062605" cy="857250"/>
            </a:xfrm>
            <a:custGeom>
              <a:avLst/>
              <a:gdLst/>
              <a:ahLst/>
              <a:cxnLst/>
              <a:rect l="l" t="t" r="r" b="b"/>
              <a:pathLst>
                <a:path w="306260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3062604" h="857250">
                  <a:moveTo>
                    <a:pt x="3062465" y="0"/>
                  </a:moveTo>
                  <a:lnTo>
                    <a:pt x="3043415" y="0"/>
                  </a:lnTo>
                  <a:lnTo>
                    <a:pt x="3043415" y="857250"/>
                  </a:lnTo>
                  <a:lnTo>
                    <a:pt x="3062465" y="857250"/>
                  </a:lnTo>
                  <a:lnTo>
                    <a:pt x="3062465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63091" y="2920745"/>
              <a:ext cx="2209800" cy="85725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344041" y="2920758"/>
              <a:ext cx="2247900" cy="857250"/>
            </a:xfrm>
            <a:custGeom>
              <a:avLst/>
              <a:gdLst/>
              <a:ahLst/>
              <a:cxnLst/>
              <a:rect l="l" t="t" r="r" b="b"/>
              <a:pathLst>
                <a:path w="224790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247900" h="857250">
                  <a:moveTo>
                    <a:pt x="2247900" y="0"/>
                  </a:moveTo>
                  <a:lnTo>
                    <a:pt x="2228850" y="0"/>
                  </a:lnTo>
                  <a:lnTo>
                    <a:pt x="2228850" y="857250"/>
                  </a:lnTo>
                  <a:lnTo>
                    <a:pt x="2247900" y="857250"/>
                  </a:lnTo>
                  <a:lnTo>
                    <a:pt x="224790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74839" y="37772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35265" y="4460747"/>
              <a:ext cx="3000755" cy="17449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116215" y="4441697"/>
              <a:ext cx="3039110" cy="193675"/>
            </a:xfrm>
            <a:custGeom>
              <a:avLst/>
              <a:gdLst/>
              <a:ahLst/>
              <a:cxnLst/>
              <a:rect l="l" t="t" r="r" b="b"/>
              <a:pathLst>
                <a:path w="3039110" h="193675">
                  <a:moveTo>
                    <a:pt x="3038855" y="193548"/>
                  </a:moveTo>
                  <a:lnTo>
                    <a:pt x="3038855" y="0"/>
                  </a:lnTo>
                  <a:lnTo>
                    <a:pt x="0" y="0"/>
                  </a:lnTo>
                  <a:lnTo>
                    <a:pt x="0" y="193548"/>
                  </a:lnTo>
                  <a:lnTo>
                    <a:pt x="9906" y="193548"/>
                  </a:lnTo>
                  <a:lnTo>
                    <a:pt x="9906" y="19050"/>
                  </a:lnTo>
                  <a:lnTo>
                    <a:pt x="19050" y="9905"/>
                  </a:lnTo>
                  <a:lnTo>
                    <a:pt x="19050" y="19050"/>
                  </a:lnTo>
                  <a:lnTo>
                    <a:pt x="3019805" y="19050"/>
                  </a:lnTo>
                  <a:lnTo>
                    <a:pt x="3019805" y="9905"/>
                  </a:lnTo>
                  <a:lnTo>
                    <a:pt x="3028950" y="19050"/>
                  </a:lnTo>
                  <a:lnTo>
                    <a:pt x="3028950" y="193548"/>
                  </a:lnTo>
                  <a:lnTo>
                    <a:pt x="3038855" y="193548"/>
                  </a:lnTo>
                  <a:close/>
                </a:path>
                <a:path w="3039110" h="193675">
                  <a:moveTo>
                    <a:pt x="19050" y="19050"/>
                  </a:moveTo>
                  <a:lnTo>
                    <a:pt x="19050" y="9905"/>
                  </a:lnTo>
                  <a:lnTo>
                    <a:pt x="9906" y="19050"/>
                  </a:lnTo>
                  <a:lnTo>
                    <a:pt x="19050" y="19050"/>
                  </a:lnTo>
                  <a:close/>
                </a:path>
                <a:path w="3039110" h="193675">
                  <a:moveTo>
                    <a:pt x="19050" y="193548"/>
                  </a:moveTo>
                  <a:lnTo>
                    <a:pt x="19050" y="19050"/>
                  </a:lnTo>
                  <a:lnTo>
                    <a:pt x="9906" y="19050"/>
                  </a:lnTo>
                  <a:lnTo>
                    <a:pt x="9906" y="193548"/>
                  </a:lnTo>
                  <a:lnTo>
                    <a:pt x="19050" y="193548"/>
                  </a:lnTo>
                  <a:close/>
                </a:path>
                <a:path w="3039110" h="193675">
                  <a:moveTo>
                    <a:pt x="3028950" y="19050"/>
                  </a:moveTo>
                  <a:lnTo>
                    <a:pt x="3019805" y="9905"/>
                  </a:lnTo>
                  <a:lnTo>
                    <a:pt x="3019805" y="19050"/>
                  </a:lnTo>
                  <a:lnTo>
                    <a:pt x="3028950" y="19050"/>
                  </a:lnTo>
                  <a:close/>
                </a:path>
                <a:path w="3039110" h="193675">
                  <a:moveTo>
                    <a:pt x="3028950" y="193548"/>
                  </a:moveTo>
                  <a:lnTo>
                    <a:pt x="3028950" y="19050"/>
                  </a:lnTo>
                  <a:lnTo>
                    <a:pt x="3019805" y="19050"/>
                  </a:lnTo>
                  <a:lnTo>
                    <a:pt x="3019805" y="193548"/>
                  </a:lnTo>
                  <a:lnTo>
                    <a:pt x="3028950" y="193548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98689" y="3777995"/>
              <a:ext cx="3000755" cy="51968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079639" y="3777995"/>
              <a:ext cx="3039110" cy="539115"/>
            </a:xfrm>
            <a:custGeom>
              <a:avLst/>
              <a:gdLst/>
              <a:ahLst/>
              <a:cxnLst/>
              <a:rect l="l" t="t" r="r" b="b"/>
              <a:pathLst>
                <a:path w="3039110" h="539114">
                  <a:moveTo>
                    <a:pt x="19050" y="519683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538733"/>
                  </a:lnTo>
                  <a:lnTo>
                    <a:pt x="9905" y="538733"/>
                  </a:lnTo>
                  <a:lnTo>
                    <a:pt x="9906" y="519683"/>
                  </a:lnTo>
                  <a:lnTo>
                    <a:pt x="19050" y="519683"/>
                  </a:lnTo>
                  <a:close/>
                </a:path>
                <a:path w="3039110" h="539114">
                  <a:moveTo>
                    <a:pt x="3028950" y="519683"/>
                  </a:moveTo>
                  <a:lnTo>
                    <a:pt x="9906" y="519683"/>
                  </a:lnTo>
                  <a:lnTo>
                    <a:pt x="19050" y="528827"/>
                  </a:lnTo>
                  <a:lnTo>
                    <a:pt x="19050" y="538733"/>
                  </a:lnTo>
                  <a:lnTo>
                    <a:pt x="3019805" y="538733"/>
                  </a:lnTo>
                  <a:lnTo>
                    <a:pt x="3019805" y="528828"/>
                  </a:lnTo>
                  <a:lnTo>
                    <a:pt x="3028950" y="519683"/>
                  </a:lnTo>
                  <a:close/>
                </a:path>
                <a:path w="3039110" h="539114">
                  <a:moveTo>
                    <a:pt x="19050" y="538733"/>
                  </a:moveTo>
                  <a:lnTo>
                    <a:pt x="19050" y="528827"/>
                  </a:lnTo>
                  <a:lnTo>
                    <a:pt x="9906" y="519683"/>
                  </a:lnTo>
                  <a:lnTo>
                    <a:pt x="9905" y="538733"/>
                  </a:lnTo>
                  <a:lnTo>
                    <a:pt x="19050" y="538733"/>
                  </a:lnTo>
                  <a:close/>
                </a:path>
                <a:path w="3039110" h="539114">
                  <a:moveTo>
                    <a:pt x="3038855" y="538733"/>
                  </a:moveTo>
                  <a:lnTo>
                    <a:pt x="3038855" y="0"/>
                  </a:lnTo>
                  <a:lnTo>
                    <a:pt x="3019805" y="0"/>
                  </a:lnTo>
                  <a:lnTo>
                    <a:pt x="3019805" y="519683"/>
                  </a:lnTo>
                  <a:lnTo>
                    <a:pt x="3028950" y="519683"/>
                  </a:lnTo>
                  <a:lnTo>
                    <a:pt x="3028950" y="538733"/>
                  </a:lnTo>
                  <a:lnTo>
                    <a:pt x="3038855" y="538733"/>
                  </a:lnTo>
                  <a:close/>
                </a:path>
                <a:path w="3039110" h="539114">
                  <a:moveTo>
                    <a:pt x="3028950" y="538733"/>
                  </a:moveTo>
                  <a:lnTo>
                    <a:pt x="3028950" y="519683"/>
                  </a:lnTo>
                  <a:lnTo>
                    <a:pt x="3019805" y="528828"/>
                  </a:lnTo>
                  <a:lnTo>
                    <a:pt x="3019805" y="538733"/>
                  </a:lnTo>
                  <a:lnTo>
                    <a:pt x="3028950" y="538733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31271" y="3777995"/>
              <a:ext cx="3024377" cy="85725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212221" y="3778008"/>
              <a:ext cx="3062605" cy="857250"/>
            </a:xfrm>
            <a:custGeom>
              <a:avLst/>
              <a:gdLst/>
              <a:ahLst/>
              <a:cxnLst/>
              <a:rect l="l" t="t" r="r" b="b"/>
              <a:pathLst>
                <a:path w="306260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3062604" h="857250">
                  <a:moveTo>
                    <a:pt x="3062465" y="0"/>
                  </a:moveTo>
                  <a:lnTo>
                    <a:pt x="3043415" y="0"/>
                  </a:lnTo>
                  <a:lnTo>
                    <a:pt x="3043415" y="857250"/>
                  </a:lnTo>
                  <a:lnTo>
                    <a:pt x="3062465" y="857250"/>
                  </a:lnTo>
                  <a:lnTo>
                    <a:pt x="3062465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363091" y="3777995"/>
              <a:ext cx="2209800" cy="97536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7344041" y="3777995"/>
              <a:ext cx="2247900" cy="116839"/>
            </a:xfrm>
            <a:custGeom>
              <a:avLst/>
              <a:gdLst/>
              <a:ahLst/>
              <a:cxnLst/>
              <a:rect l="l" t="t" r="r" b="b"/>
              <a:pathLst>
                <a:path w="2247900" h="116839">
                  <a:moveTo>
                    <a:pt x="19050" y="97536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116586"/>
                  </a:lnTo>
                  <a:lnTo>
                    <a:pt x="9906" y="116586"/>
                  </a:lnTo>
                  <a:lnTo>
                    <a:pt x="9906" y="97536"/>
                  </a:lnTo>
                  <a:lnTo>
                    <a:pt x="19050" y="97536"/>
                  </a:lnTo>
                  <a:close/>
                </a:path>
                <a:path w="2247900" h="116839">
                  <a:moveTo>
                    <a:pt x="2238756" y="97536"/>
                  </a:moveTo>
                  <a:lnTo>
                    <a:pt x="9906" y="97536"/>
                  </a:lnTo>
                  <a:lnTo>
                    <a:pt x="19050" y="106679"/>
                  </a:lnTo>
                  <a:lnTo>
                    <a:pt x="19050" y="116586"/>
                  </a:lnTo>
                  <a:lnTo>
                    <a:pt x="2228850" y="116586"/>
                  </a:lnTo>
                  <a:lnTo>
                    <a:pt x="2228850" y="106679"/>
                  </a:lnTo>
                  <a:lnTo>
                    <a:pt x="2238756" y="97536"/>
                  </a:lnTo>
                  <a:close/>
                </a:path>
                <a:path w="2247900" h="116839">
                  <a:moveTo>
                    <a:pt x="19050" y="116586"/>
                  </a:moveTo>
                  <a:lnTo>
                    <a:pt x="19050" y="106679"/>
                  </a:lnTo>
                  <a:lnTo>
                    <a:pt x="9906" y="97536"/>
                  </a:lnTo>
                  <a:lnTo>
                    <a:pt x="9906" y="116586"/>
                  </a:lnTo>
                  <a:lnTo>
                    <a:pt x="19050" y="116586"/>
                  </a:lnTo>
                  <a:close/>
                </a:path>
                <a:path w="2247900" h="116839">
                  <a:moveTo>
                    <a:pt x="2247900" y="116586"/>
                  </a:moveTo>
                  <a:lnTo>
                    <a:pt x="2247900" y="0"/>
                  </a:lnTo>
                  <a:lnTo>
                    <a:pt x="2228850" y="0"/>
                  </a:lnTo>
                  <a:lnTo>
                    <a:pt x="2228850" y="97536"/>
                  </a:lnTo>
                  <a:lnTo>
                    <a:pt x="2238756" y="97536"/>
                  </a:lnTo>
                  <a:lnTo>
                    <a:pt x="2238756" y="116586"/>
                  </a:lnTo>
                  <a:lnTo>
                    <a:pt x="2247900" y="116586"/>
                  </a:lnTo>
                  <a:close/>
                </a:path>
                <a:path w="2247900" h="116839">
                  <a:moveTo>
                    <a:pt x="2238756" y="116586"/>
                  </a:moveTo>
                  <a:lnTo>
                    <a:pt x="2238756" y="97536"/>
                  </a:lnTo>
                  <a:lnTo>
                    <a:pt x="2228850" y="106679"/>
                  </a:lnTo>
                  <a:lnTo>
                    <a:pt x="2228850" y="116586"/>
                  </a:lnTo>
                  <a:lnTo>
                    <a:pt x="2238756" y="116586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399667" y="4173473"/>
              <a:ext cx="2143505" cy="461771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7380617" y="4154423"/>
              <a:ext cx="2181860" cy="481330"/>
            </a:xfrm>
            <a:custGeom>
              <a:avLst/>
              <a:gdLst/>
              <a:ahLst/>
              <a:cxnLst/>
              <a:rect l="l" t="t" r="r" b="b"/>
              <a:pathLst>
                <a:path w="2181859" h="481329">
                  <a:moveTo>
                    <a:pt x="2181605" y="480822"/>
                  </a:moveTo>
                  <a:lnTo>
                    <a:pt x="2181605" y="0"/>
                  </a:lnTo>
                  <a:lnTo>
                    <a:pt x="0" y="0"/>
                  </a:lnTo>
                  <a:lnTo>
                    <a:pt x="0" y="480822"/>
                  </a:lnTo>
                  <a:lnTo>
                    <a:pt x="9906" y="480822"/>
                  </a:lnTo>
                  <a:lnTo>
                    <a:pt x="9906" y="19050"/>
                  </a:lnTo>
                  <a:lnTo>
                    <a:pt x="19050" y="9905"/>
                  </a:lnTo>
                  <a:lnTo>
                    <a:pt x="19050" y="19050"/>
                  </a:lnTo>
                  <a:lnTo>
                    <a:pt x="2162556" y="19050"/>
                  </a:lnTo>
                  <a:lnTo>
                    <a:pt x="2162556" y="9905"/>
                  </a:lnTo>
                  <a:lnTo>
                    <a:pt x="2171700" y="19050"/>
                  </a:lnTo>
                  <a:lnTo>
                    <a:pt x="2171700" y="480822"/>
                  </a:lnTo>
                  <a:lnTo>
                    <a:pt x="2181605" y="480822"/>
                  </a:lnTo>
                  <a:close/>
                </a:path>
                <a:path w="2181859" h="481329">
                  <a:moveTo>
                    <a:pt x="19050" y="19050"/>
                  </a:moveTo>
                  <a:lnTo>
                    <a:pt x="19050" y="9905"/>
                  </a:lnTo>
                  <a:lnTo>
                    <a:pt x="9906" y="19050"/>
                  </a:lnTo>
                  <a:lnTo>
                    <a:pt x="19050" y="19050"/>
                  </a:lnTo>
                  <a:close/>
                </a:path>
                <a:path w="2181859" h="481329">
                  <a:moveTo>
                    <a:pt x="19050" y="480822"/>
                  </a:moveTo>
                  <a:lnTo>
                    <a:pt x="19050" y="19050"/>
                  </a:lnTo>
                  <a:lnTo>
                    <a:pt x="9906" y="19050"/>
                  </a:lnTo>
                  <a:lnTo>
                    <a:pt x="9906" y="480822"/>
                  </a:lnTo>
                  <a:lnTo>
                    <a:pt x="19050" y="480822"/>
                  </a:lnTo>
                  <a:close/>
                </a:path>
                <a:path w="2181859" h="481329">
                  <a:moveTo>
                    <a:pt x="2171700" y="19050"/>
                  </a:moveTo>
                  <a:lnTo>
                    <a:pt x="2162556" y="9905"/>
                  </a:lnTo>
                  <a:lnTo>
                    <a:pt x="2162556" y="19050"/>
                  </a:lnTo>
                  <a:lnTo>
                    <a:pt x="2171700" y="19050"/>
                  </a:lnTo>
                  <a:close/>
                </a:path>
                <a:path w="2181859" h="481329">
                  <a:moveTo>
                    <a:pt x="2171700" y="480822"/>
                  </a:moveTo>
                  <a:lnTo>
                    <a:pt x="2171700" y="19050"/>
                  </a:lnTo>
                  <a:lnTo>
                    <a:pt x="2162556" y="19050"/>
                  </a:lnTo>
                  <a:lnTo>
                    <a:pt x="2162556" y="480822"/>
                  </a:lnTo>
                  <a:lnTo>
                    <a:pt x="2171700" y="480822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74839" y="46344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35265" y="4635245"/>
              <a:ext cx="3000755" cy="857250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116215" y="4635258"/>
              <a:ext cx="3039110" cy="857250"/>
            </a:xfrm>
            <a:custGeom>
              <a:avLst/>
              <a:gdLst/>
              <a:ahLst/>
              <a:cxnLst/>
              <a:rect l="l" t="t" r="r" b="b"/>
              <a:pathLst>
                <a:path w="303911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3039110" h="857250">
                  <a:moveTo>
                    <a:pt x="3038856" y="0"/>
                  </a:moveTo>
                  <a:lnTo>
                    <a:pt x="3019806" y="0"/>
                  </a:lnTo>
                  <a:lnTo>
                    <a:pt x="3019806" y="857250"/>
                  </a:lnTo>
                  <a:lnTo>
                    <a:pt x="3038856" y="857250"/>
                  </a:lnTo>
                  <a:lnTo>
                    <a:pt x="3038856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31271" y="4635245"/>
              <a:ext cx="3024377" cy="549402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4212221" y="4635245"/>
              <a:ext cx="3062605" cy="568960"/>
            </a:xfrm>
            <a:custGeom>
              <a:avLst/>
              <a:gdLst/>
              <a:ahLst/>
              <a:cxnLst/>
              <a:rect l="l" t="t" r="r" b="b"/>
              <a:pathLst>
                <a:path w="3062604" h="568960">
                  <a:moveTo>
                    <a:pt x="19050" y="549402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568452"/>
                  </a:lnTo>
                  <a:lnTo>
                    <a:pt x="9144" y="568452"/>
                  </a:lnTo>
                  <a:lnTo>
                    <a:pt x="9144" y="549402"/>
                  </a:lnTo>
                  <a:lnTo>
                    <a:pt x="19050" y="549402"/>
                  </a:lnTo>
                  <a:close/>
                </a:path>
                <a:path w="3062604" h="568960">
                  <a:moveTo>
                    <a:pt x="3052571" y="549401"/>
                  </a:moveTo>
                  <a:lnTo>
                    <a:pt x="9144" y="549402"/>
                  </a:lnTo>
                  <a:lnTo>
                    <a:pt x="19050" y="559308"/>
                  </a:lnTo>
                  <a:lnTo>
                    <a:pt x="19050" y="568452"/>
                  </a:lnTo>
                  <a:lnTo>
                    <a:pt x="3043415" y="568451"/>
                  </a:lnTo>
                  <a:lnTo>
                    <a:pt x="3043415" y="559307"/>
                  </a:lnTo>
                  <a:lnTo>
                    <a:pt x="3052571" y="549401"/>
                  </a:lnTo>
                  <a:close/>
                </a:path>
                <a:path w="3062604" h="568960">
                  <a:moveTo>
                    <a:pt x="19050" y="568452"/>
                  </a:moveTo>
                  <a:lnTo>
                    <a:pt x="19050" y="559308"/>
                  </a:lnTo>
                  <a:lnTo>
                    <a:pt x="9144" y="549402"/>
                  </a:lnTo>
                  <a:lnTo>
                    <a:pt x="9144" y="568452"/>
                  </a:lnTo>
                  <a:lnTo>
                    <a:pt x="19050" y="568452"/>
                  </a:lnTo>
                  <a:close/>
                </a:path>
                <a:path w="3062604" h="568960">
                  <a:moveTo>
                    <a:pt x="3062477" y="568451"/>
                  </a:moveTo>
                  <a:lnTo>
                    <a:pt x="3062477" y="0"/>
                  </a:lnTo>
                  <a:lnTo>
                    <a:pt x="3043415" y="0"/>
                  </a:lnTo>
                  <a:lnTo>
                    <a:pt x="3043415" y="549401"/>
                  </a:lnTo>
                  <a:lnTo>
                    <a:pt x="3052571" y="549401"/>
                  </a:lnTo>
                  <a:lnTo>
                    <a:pt x="3052571" y="568451"/>
                  </a:lnTo>
                  <a:lnTo>
                    <a:pt x="3062477" y="568451"/>
                  </a:lnTo>
                  <a:close/>
                </a:path>
                <a:path w="3062604" h="568960">
                  <a:moveTo>
                    <a:pt x="3052571" y="568451"/>
                  </a:moveTo>
                  <a:lnTo>
                    <a:pt x="3052571" y="549401"/>
                  </a:lnTo>
                  <a:lnTo>
                    <a:pt x="3043415" y="559307"/>
                  </a:lnTo>
                  <a:lnTo>
                    <a:pt x="3043415" y="568451"/>
                  </a:lnTo>
                  <a:lnTo>
                    <a:pt x="3052571" y="568451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399667" y="4635245"/>
              <a:ext cx="2143505" cy="857250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7380617" y="4635258"/>
              <a:ext cx="2181860" cy="857250"/>
            </a:xfrm>
            <a:custGeom>
              <a:avLst/>
              <a:gdLst/>
              <a:ahLst/>
              <a:cxnLst/>
              <a:rect l="l" t="t" r="r" b="b"/>
              <a:pathLst>
                <a:path w="2181859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181859" h="857250">
                  <a:moveTo>
                    <a:pt x="2181593" y="0"/>
                  </a:moveTo>
                  <a:lnTo>
                    <a:pt x="2162556" y="0"/>
                  </a:lnTo>
                  <a:lnTo>
                    <a:pt x="2162556" y="857250"/>
                  </a:lnTo>
                  <a:lnTo>
                    <a:pt x="2181593" y="857250"/>
                  </a:lnTo>
                  <a:lnTo>
                    <a:pt x="2181593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74839" y="5491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35265" y="5492495"/>
              <a:ext cx="3000755" cy="857250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1116215" y="5492508"/>
              <a:ext cx="3039110" cy="857250"/>
            </a:xfrm>
            <a:custGeom>
              <a:avLst/>
              <a:gdLst/>
              <a:ahLst/>
              <a:cxnLst/>
              <a:rect l="l" t="t" r="r" b="b"/>
              <a:pathLst>
                <a:path w="303911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3039110" h="857250">
                  <a:moveTo>
                    <a:pt x="3038856" y="0"/>
                  </a:moveTo>
                  <a:lnTo>
                    <a:pt x="3019806" y="0"/>
                  </a:lnTo>
                  <a:lnTo>
                    <a:pt x="3019806" y="857250"/>
                  </a:lnTo>
                  <a:lnTo>
                    <a:pt x="3038856" y="857250"/>
                  </a:lnTo>
                  <a:lnTo>
                    <a:pt x="3038856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399667" y="5492495"/>
              <a:ext cx="2143505" cy="291083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7380617" y="5492495"/>
              <a:ext cx="2181860" cy="310515"/>
            </a:xfrm>
            <a:custGeom>
              <a:avLst/>
              <a:gdLst/>
              <a:ahLst/>
              <a:cxnLst/>
              <a:rect l="l" t="t" r="r" b="b"/>
              <a:pathLst>
                <a:path w="2181859" h="310514">
                  <a:moveTo>
                    <a:pt x="19050" y="291083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310133"/>
                  </a:lnTo>
                  <a:lnTo>
                    <a:pt x="9906" y="310133"/>
                  </a:lnTo>
                  <a:lnTo>
                    <a:pt x="9906" y="291083"/>
                  </a:lnTo>
                  <a:lnTo>
                    <a:pt x="19050" y="291083"/>
                  </a:lnTo>
                  <a:close/>
                </a:path>
                <a:path w="2181859" h="310514">
                  <a:moveTo>
                    <a:pt x="2171700" y="291083"/>
                  </a:moveTo>
                  <a:lnTo>
                    <a:pt x="9906" y="291083"/>
                  </a:lnTo>
                  <a:lnTo>
                    <a:pt x="19050" y="300227"/>
                  </a:lnTo>
                  <a:lnTo>
                    <a:pt x="19050" y="310133"/>
                  </a:lnTo>
                  <a:lnTo>
                    <a:pt x="2162556" y="310133"/>
                  </a:lnTo>
                  <a:lnTo>
                    <a:pt x="2162556" y="300227"/>
                  </a:lnTo>
                  <a:lnTo>
                    <a:pt x="2171700" y="291083"/>
                  </a:lnTo>
                  <a:close/>
                </a:path>
                <a:path w="2181859" h="310514">
                  <a:moveTo>
                    <a:pt x="19050" y="310133"/>
                  </a:moveTo>
                  <a:lnTo>
                    <a:pt x="19050" y="300227"/>
                  </a:lnTo>
                  <a:lnTo>
                    <a:pt x="9906" y="291083"/>
                  </a:lnTo>
                  <a:lnTo>
                    <a:pt x="9906" y="310133"/>
                  </a:lnTo>
                  <a:lnTo>
                    <a:pt x="19050" y="310133"/>
                  </a:lnTo>
                  <a:close/>
                </a:path>
                <a:path w="2181859" h="310514">
                  <a:moveTo>
                    <a:pt x="2181605" y="310133"/>
                  </a:moveTo>
                  <a:lnTo>
                    <a:pt x="2181605" y="0"/>
                  </a:lnTo>
                  <a:lnTo>
                    <a:pt x="2162556" y="0"/>
                  </a:lnTo>
                  <a:lnTo>
                    <a:pt x="2162556" y="291083"/>
                  </a:lnTo>
                  <a:lnTo>
                    <a:pt x="2171700" y="291083"/>
                  </a:lnTo>
                  <a:lnTo>
                    <a:pt x="2171700" y="310133"/>
                  </a:lnTo>
                  <a:lnTo>
                    <a:pt x="2181605" y="310133"/>
                  </a:lnTo>
                  <a:close/>
                </a:path>
                <a:path w="2181859" h="310514">
                  <a:moveTo>
                    <a:pt x="2171700" y="310133"/>
                  </a:moveTo>
                  <a:lnTo>
                    <a:pt x="2171700" y="291083"/>
                  </a:lnTo>
                  <a:lnTo>
                    <a:pt x="2162556" y="300227"/>
                  </a:lnTo>
                  <a:lnTo>
                    <a:pt x="2162556" y="310133"/>
                  </a:lnTo>
                  <a:lnTo>
                    <a:pt x="2171700" y="310133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74839" y="6348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35265" y="6349745"/>
              <a:ext cx="3000755" cy="358902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116215" y="6349745"/>
              <a:ext cx="3039110" cy="378460"/>
            </a:xfrm>
            <a:custGeom>
              <a:avLst/>
              <a:gdLst/>
              <a:ahLst/>
              <a:cxnLst/>
              <a:rect l="l" t="t" r="r" b="b"/>
              <a:pathLst>
                <a:path w="3039110" h="378459">
                  <a:moveTo>
                    <a:pt x="19050" y="358901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377951"/>
                  </a:lnTo>
                  <a:lnTo>
                    <a:pt x="9905" y="377951"/>
                  </a:lnTo>
                  <a:lnTo>
                    <a:pt x="9906" y="358901"/>
                  </a:lnTo>
                  <a:lnTo>
                    <a:pt x="19050" y="358901"/>
                  </a:lnTo>
                  <a:close/>
                </a:path>
                <a:path w="3039110" h="378459">
                  <a:moveTo>
                    <a:pt x="3028950" y="358901"/>
                  </a:moveTo>
                  <a:lnTo>
                    <a:pt x="9906" y="358901"/>
                  </a:lnTo>
                  <a:lnTo>
                    <a:pt x="19050" y="368807"/>
                  </a:lnTo>
                  <a:lnTo>
                    <a:pt x="19050" y="377951"/>
                  </a:lnTo>
                  <a:lnTo>
                    <a:pt x="3019806" y="377951"/>
                  </a:lnTo>
                  <a:lnTo>
                    <a:pt x="3019806" y="368807"/>
                  </a:lnTo>
                  <a:lnTo>
                    <a:pt x="3028950" y="358901"/>
                  </a:lnTo>
                  <a:close/>
                </a:path>
                <a:path w="3039110" h="378459">
                  <a:moveTo>
                    <a:pt x="19050" y="377951"/>
                  </a:moveTo>
                  <a:lnTo>
                    <a:pt x="19050" y="368807"/>
                  </a:lnTo>
                  <a:lnTo>
                    <a:pt x="9906" y="358901"/>
                  </a:lnTo>
                  <a:lnTo>
                    <a:pt x="9905" y="377951"/>
                  </a:lnTo>
                  <a:lnTo>
                    <a:pt x="19050" y="377951"/>
                  </a:lnTo>
                  <a:close/>
                </a:path>
                <a:path w="3039110" h="378459">
                  <a:moveTo>
                    <a:pt x="3038856" y="377951"/>
                  </a:moveTo>
                  <a:lnTo>
                    <a:pt x="3038856" y="0"/>
                  </a:lnTo>
                  <a:lnTo>
                    <a:pt x="3019806" y="0"/>
                  </a:lnTo>
                  <a:lnTo>
                    <a:pt x="3019806" y="358901"/>
                  </a:lnTo>
                  <a:lnTo>
                    <a:pt x="3028950" y="358901"/>
                  </a:lnTo>
                  <a:lnTo>
                    <a:pt x="3028950" y="377951"/>
                  </a:lnTo>
                  <a:lnTo>
                    <a:pt x="3038856" y="377951"/>
                  </a:lnTo>
                  <a:close/>
                </a:path>
                <a:path w="3039110" h="378459">
                  <a:moveTo>
                    <a:pt x="3028950" y="377951"/>
                  </a:moveTo>
                  <a:lnTo>
                    <a:pt x="3028950" y="358901"/>
                  </a:lnTo>
                  <a:lnTo>
                    <a:pt x="3019806" y="368807"/>
                  </a:lnTo>
                  <a:lnTo>
                    <a:pt x="3019806" y="377951"/>
                  </a:lnTo>
                  <a:lnTo>
                    <a:pt x="3028950" y="377951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51054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9285" algn="l"/>
              </a:tabLst>
            </a:pPr>
            <a:r>
              <a:rPr spc="-10" dirty="0"/>
              <a:t>Teplotní</a:t>
            </a:r>
            <a:r>
              <a:rPr dirty="0"/>
              <a:t>	režim</a:t>
            </a:r>
            <a:r>
              <a:rPr spc="-130" dirty="0"/>
              <a:t> </a:t>
            </a:r>
            <a:r>
              <a:rPr spc="-30" dirty="0"/>
              <a:t>svařování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536699" y="1206246"/>
            <a:ext cx="8382139" cy="5089779"/>
            <a:chOff x="774839" y="1206246"/>
            <a:chExt cx="9144000" cy="600075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74839" y="2062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98383" y="2352014"/>
              <a:ext cx="7155180" cy="54435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74839" y="29199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68637" y="3246990"/>
              <a:ext cx="4652009" cy="53100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74839" y="37772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68637" y="3777996"/>
              <a:ext cx="4545199" cy="15908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03924" y="4173334"/>
              <a:ext cx="7941652" cy="46191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74839" y="46344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15493" y="4635246"/>
              <a:ext cx="7918863" cy="21636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74839" y="5491746"/>
              <a:ext cx="9144000" cy="1715770"/>
            </a:xfrm>
            <a:custGeom>
              <a:avLst/>
              <a:gdLst/>
              <a:ahLst/>
              <a:cxnLst/>
              <a:rect l="l" t="t" r="r" b="b"/>
              <a:pathLst>
                <a:path w="9144000" h="1715770">
                  <a:moveTo>
                    <a:pt x="914400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0" y="858012"/>
                  </a:lnTo>
                  <a:lnTo>
                    <a:pt x="0" y="1715262"/>
                  </a:lnTo>
                  <a:lnTo>
                    <a:pt x="9144000" y="1715262"/>
                  </a:lnTo>
                  <a:lnTo>
                    <a:pt x="9144000" y="858012"/>
                  </a:lnTo>
                  <a:lnTo>
                    <a:pt x="9144000" y="8572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TextovéPole 17">
            <a:extLst>
              <a:ext uri="{FF2B5EF4-FFF2-40B4-BE49-F238E27FC236}">
                <a16:creationId xmlns:a16="http://schemas.microsoft.com/office/drawing/2014/main" xmlns="" id="{097CD3F3-B44B-DFB8-302D-9D7F8EDF30AC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9477" y="465074"/>
            <a:ext cx="196913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Trny‐TOO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31901" y="1183074"/>
            <a:ext cx="8915400" cy="819116"/>
            <a:chOff x="774839" y="1189218"/>
            <a:chExt cx="9601061" cy="874659"/>
          </a:xfrm>
        </p:grpSpPr>
        <p:sp>
          <p:nvSpPr>
            <p:cNvPr id="4" name="object 4"/>
            <p:cNvSpPr/>
            <p:nvPr/>
          </p:nvSpPr>
          <p:spPr>
            <a:xfrm>
              <a:off x="879231" y="1189218"/>
              <a:ext cx="9496669" cy="857251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4671" y="1978152"/>
              <a:ext cx="2858261" cy="8534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222077" y="1958848"/>
              <a:ext cx="2897505" cy="104775"/>
            </a:xfrm>
            <a:custGeom>
              <a:avLst/>
              <a:gdLst/>
              <a:ahLst/>
              <a:cxnLst/>
              <a:rect l="l" t="t" r="r" b="b"/>
              <a:pathLst>
                <a:path w="2897504" h="104775">
                  <a:moveTo>
                    <a:pt x="2897123" y="104393"/>
                  </a:moveTo>
                  <a:lnTo>
                    <a:pt x="2897123" y="0"/>
                  </a:lnTo>
                  <a:lnTo>
                    <a:pt x="0" y="0"/>
                  </a:lnTo>
                  <a:lnTo>
                    <a:pt x="0" y="104394"/>
                  </a:lnTo>
                  <a:lnTo>
                    <a:pt x="9143" y="104394"/>
                  </a:lnTo>
                  <a:lnTo>
                    <a:pt x="9143" y="19050"/>
                  </a:lnTo>
                  <a:lnTo>
                    <a:pt x="19049" y="9144"/>
                  </a:lnTo>
                  <a:lnTo>
                    <a:pt x="19049" y="19050"/>
                  </a:lnTo>
                  <a:lnTo>
                    <a:pt x="2878073" y="19049"/>
                  </a:lnTo>
                  <a:lnTo>
                    <a:pt x="2878073" y="9143"/>
                  </a:lnTo>
                  <a:lnTo>
                    <a:pt x="2887218" y="19049"/>
                  </a:lnTo>
                  <a:lnTo>
                    <a:pt x="2887218" y="104393"/>
                  </a:lnTo>
                  <a:lnTo>
                    <a:pt x="2897123" y="104393"/>
                  </a:lnTo>
                  <a:close/>
                </a:path>
                <a:path w="2897504" h="104775">
                  <a:moveTo>
                    <a:pt x="19049" y="19050"/>
                  </a:moveTo>
                  <a:lnTo>
                    <a:pt x="19049" y="9144"/>
                  </a:lnTo>
                  <a:lnTo>
                    <a:pt x="9143" y="19050"/>
                  </a:lnTo>
                  <a:lnTo>
                    <a:pt x="19049" y="19050"/>
                  </a:lnTo>
                  <a:close/>
                </a:path>
                <a:path w="2897504" h="104775">
                  <a:moveTo>
                    <a:pt x="19049" y="104394"/>
                  </a:moveTo>
                  <a:lnTo>
                    <a:pt x="19049" y="19050"/>
                  </a:lnTo>
                  <a:lnTo>
                    <a:pt x="9143" y="19050"/>
                  </a:lnTo>
                  <a:lnTo>
                    <a:pt x="9143" y="104394"/>
                  </a:lnTo>
                  <a:lnTo>
                    <a:pt x="19049" y="104394"/>
                  </a:lnTo>
                  <a:close/>
                </a:path>
                <a:path w="2897504" h="104775">
                  <a:moveTo>
                    <a:pt x="2887218" y="19049"/>
                  </a:moveTo>
                  <a:lnTo>
                    <a:pt x="2878073" y="9143"/>
                  </a:lnTo>
                  <a:lnTo>
                    <a:pt x="2878073" y="19049"/>
                  </a:lnTo>
                  <a:lnTo>
                    <a:pt x="2887218" y="19049"/>
                  </a:lnTo>
                  <a:close/>
                </a:path>
                <a:path w="2897504" h="104775">
                  <a:moveTo>
                    <a:pt x="2887218" y="104393"/>
                  </a:moveTo>
                  <a:lnTo>
                    <a:pt x="2887218" y="19049"/>
                  </a:lnTo>
                  <a:lnTo>
                    <a:pt x="2878073" y="19049"/>
                  </a:lnTo>
                  <a:lnTo>
                    <a:pt x="2878073" y="104393"/>
                  </a:lnTo>
                  <a:lnTo>
                    <a:pt x="2887218" y="104393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7421" y="1978152"/>
              <a:ext cx="2852927" cy="8534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888371" y="1959102"/>
              <a:ext cx="2891155" cy="104775"/>
            </a:xfrm>
            <a:custGeom>
              <a:avLst/>
              <a:gdLst/>
              <a:ahLst/>
              <a:cxnLst/>
              <a:rect l="l" t="t" r="r" b="b"/>
              <a:pathLst>
                <a:path w="2891154" h="104775">
                  <a:moveTo>
                    <a:pt x="2891027" y="104393"/>
                  </a:moveTo>
                  <a:lnTo>
                    <a:pt x="2891027" y="0"/>
                  </a:lnTo>
                  <a:lnTo>
                    <a:pt x="0" y="0"/>
                  </a:lnTo>
                  <a:lnTo>
                    <a:pt x="0" y="104393"/>
                  </a:lnTo>
                  <a:lnTo>
                    <a:pt x="9144" y="104393"/>
                  </a:lnTo>
                  <a:lnTo>
                    <a:pt x="9144" y="19049"/>
                  </a:lnTo>
                  <a:lnTo>
                    <a:pt x="19050" y="9143"/>
                  </a:lnTo>
                  <a:lnTo>
                    <a:pt x="19050" y="19049"/>
                  </a:lnTo>
                  <a:lnTo>
                    <a:pt x="2871965" y="19049"/>
                  </a:lnTo>
                  <a:lnTo>
                    <a:pt x="2871965" y="9143"/>
                  </a:lnTo>
                  <a:lnTo>
                    <a:pt x="2881121" y="19049"/>
                  </a:lnTo>
                  <a:lnTo>
                    <a:pt x="2881121" y="104393"/>
                  </a:lnTo>
                  <a:lnTo>
                    <a:pt x="2891027" y="104393"/>
                  </a:lnTo>
                  <a:close/>
                </a:path>
                <a:path w="2891154" h="104775">
                  <a:moveTo>
                    <a:pt x="19050" y="19049"/>
                  </a:moveTo>
                  <a:lnTo>
                    <a:pt x="19050" y="9143"/>
                  </a:lnTo>
                  <a:lnTo>
                    <a:pt x="9144" y="19049"/>
                  </a:lnTo>
                  <a:lnTo>
                    <a:pt x="19050" y="19049"/>
                  </a:lnTo>
                  <a:close/>
                </a:path>
                <a:path w="2891154" h="104775">
                  <a:moveTo>
                    <a:pt x="19050" y="104393"/>
                  </a:moveTo>
                  <a:lnTo>
                    <a:pt x="19050" y="19049"/>
                  </a:lnTo>
                  <a:lnTo>
                    <a:pt x="9144" y="19049"/>
                  </a:lnTo>
                  <a:lnTo>
                    <a:pt x="9144" y="104393"/>
                  </a:lnTo>
                  <a:lnTo>
                    <a:pt x="19050" y="104393"/>
                  </a:lnTo>
                  <a:close/>
                </a:path>
                <a:path w="2891154" h="104775">
                  <a:moveTo>
                    <a:pt x="2881121" y="19049"/>
                  </a:moveTo>
                  <a:lnTo>
                    <a:pt x="2871965" y="9143"/>
                  </a:lnTo>
                  <a:lnTo>
                    <a:pt x="2871965" y="19049"/>
                  </a:lnTo>
                  <a:lnTo>
                    <a:pt x="2881121" y="19049"/>
                  </a:lnTo>
                  <a:close/>
                </a:path>
                <a:path w="2891154" h="104775">
                  <a:moveTo>
                    <a:pt x="2881121" y="104393"/>
                  </a:moveTo>
                  <a:lnTo>
                    <a:pt x="2881121" y="19049"/>
                  </a:lnTo>
                  <a:lnTo>
                    <a:pt x="2871965" y="19049"/>
                  </a:lnTo>
                  <a:lnTo>
                    <a:pt x="2871965" y="104393"/>
                  </a:lnTo>
                  <a:lnTo>
                    <a:pt x="2881121" y="104393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544839" y="1455303"/>
            <a:ext cx="75780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P91</a:t>
            </a: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(struktura</a:t>
            </a:r>
            <a:r>
              <a:rPr sz="20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ZM</a:t>
            </a:r>
            <a:r>
              <a:rPr sz="20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martenzit</a:t>
            </a:r>
            <a:r>
              <a:rPr sz="20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TOO</a:t>
            </a:r>
            <a:r>
              <a:rPr sz="20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martenzit</a:t>
            </a:r>
            <a:r>
              <a:rPr sz="20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0,12mm-</a:t>
            </a:r>
            <a:r>
              <a:rPr sz="20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HVmax</a:t>
            </a:r>
            <a:r>
              <a:rPr sz="20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0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Arial"/>
                <a:cs typeface="Arial"/>
              </a:rPr>
              <a:t>384)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609477" y="1959102"/>
            <a:ext cx="8309362" cy="2591550"/>
            <a:chOff x="774839" y="1959101"/>
            <a:chExt cx="9144000" cy="2676525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60171" y="1978151"/>
              <a:ext cx="2843022" cy="8534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841121" y="1959101"/>
              <a:ext cx="2881630" cy="104775"/>
            </a:xfrm>
            <a:custGeom>
              <a:avLst/>
              <a:gdLst/>
              <a:ahLst/>
              <a:cxnLst/>
              <a:rect l="l" t="t" r="r" b="b"/>
              <a:pathLst>
                <a:path w="2881629" h="104775">
                  <a:moveTo>
                    <a:pt x="2881122" y="104393"/>
                  </a:moveTo>
                  <a:lnTo>
                    <a:pt x="2881122" y="0"/>
                  </a:lnTo>
                  <a:lnTo>
                    <a:pt x="0" y="0"/>
                  </a:lnTo>
                  <a:lnTo>
                    <a:pt x="0" y="104394"/>
                  </a:lnTo>
                  <a:lnTo>
                    <a:pt x="9143" y="104394"/>
                  </a:lnTo>
                  <a:lnTo>
                    <a:pt x="9143" y="19050"/>
                  </a:lnTo>
                  <a:lnTo>
                    <a:pt x="19050" y="9144"/>
                  </a:lnTo>
                  <a:lnTo>
                    <a:pt x="19050" y="19050"/>
                  </a:lnTo>
                  <a:lnTo>
                    <a:pt x="2862071" y="19050"/>
                  </a:lnTo>
                  <a:lnTo>
                    <a:pt x="2862071" y="9143"/>
                  </a:lnTo>
                  <a:lnTo>
                    <a:pt x="2871978" y="19050"/>
                  </a:lnTo>
                  <a:lnTo>
                    <a:pt x="2871978" y="104393"/>
                  </a:lnTo>
                  <a:lnTo>
                    <a:pt x="2881122" y="104393"/>
                  </a:lnTo>
                  <a:close/>
                </a:path>
                <a:path w="2881629" h="104775">
                  <a:moveTo>
                    <a:pt x="19050" y="19050"/>
                  </a:moveTo>
                  <a:lnTo>
                    <a:pt x="19050" y="9144"/>
                  </a:lnTo>
                  <a:lnTo>
                    <a:pt x="9143" y="19050"/>
                  </a:lnTo>
                  <a:lnTo>
                    <a:pt x="19050" y="19050"/>
                  </a:lnTo>
                  <a:close/>
                </a:path>
                <a:path w="2881629" h="104775">
                  <a:moveTo>
                    <a:pt x="19050" y="104394"/>
                  </a:moveTo>
                  <a:lnTo>
                    <a:pt x="19050" y="19050"/>
                  </a:lnTo>
                  <a:lnTo>
                    <a:pt x="9143" y="19050"/>
                  </a:lnTo>
                  <a:lnTo>
                    <a:pt x="9143" y="104394"/>
                  </a:lnTo>
                  <a:lnTo>
                    <a:pt x="19050" y="104394"/>
                  </a:lnTo>
                  <a:close/>
                </a:path>
                <a:path w="2881629" h="104775">
                  <a:moveTo>
                    <a:pt x="2871978" y="19050"/>
                  </a:moveTo>
                  <a:lnTo>
                    <a:pt x="2862071" y="9143"/>
                  </a:lnTo>
                  <a:lnTo>
                    <a:pt x="2862071" y="19050"/>
                  </a:lnTo>
                  <a:lnTo>
                    <a:pt x="2871978" y="19050"/>
                  </a:lnTo>
                  <a:close/>
                </a:path>
                <a:path w="2881629" h="104775">
                  <a:moveTo>
                    <a:pt x="2871978" y="104393"/>
                  </a:moveTo>
                  <a:lnTo>
                    <a:pt x="2871978" y="19050"/>
                  </a:lnTo>
                  <a:lnTo>
                    <a:pt x="2862071" y="19050"/>
                  </a:lnTo>
                  <a:lnTo>
                    <a:pt x="2862071" y="104393"/>
                  </a:lnTo>
                  <a:lnTo>
                    <a:pt x="2871978" y="104393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74839" y="2062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4671" y="2063495"/>
              <a:ext cx="2858261" cy="85725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935621" y="2063507"/>
              <a:ext cx="2897505" cy="857250"/>
            </a:xfrm>
            <a:custGeom>
              <a:avLst/>
              <a:gdLst/>
              <a:ahLst/>
              <a:cxnLst/>
              <a:rect l="l" t="t" r="r" b="b"/>
              <a:pathLst>
                <a:path w="289750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897504" h="857250">
                  <a:moveTo>
                    <a:pt x="2897124" y="0"/>
                  </a:moveTo>
                  <a:lnTo>
                    <a:pt x="2878074" y="0"/>
                  </a:lnTo>
                  <a:lnTo>
                    <a:pt x="2878074" y="857250"/>
                  </a:lnTo>
                  <a:lnTo>
                    <a:pt x="2897124" y="857250"/>
                  </a:lnTo>
                  <a:lnTo>
                    <a:pt x="289712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07421" y="2063495"/>
              <a:ext cx="2852927" cy="85725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888371" y="2063507"/>
              <a:ext cx="2891155" cy="857250"/>
            </a:xfrm>
            <a:custGeom>
              <a:avLst/>
              <a:gdLst/>
              <a:ahLst/>
              <a:cxnLst/>
              <a:rect l="l" t="t" r="r" b="b"/>
              <a:pathLst>
                <a:path w="289115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891154" h="857250">
                  <a:moveTo>
                    <a:pt x="2891015" y="0"/>
                  </a:moveTo>
                  <a:lnTo>
                    <a:pt x="2871965" y="0"/>
                  </a:lnTo>
                  <a:lnTo>
                    <a:pt x="2871965" y="857250"/>
                  </a:lnTo>
                  <a:lnTo>
                    <a:pt x="2891015" y="857250"/>
                  </a:lnTo>
                  <a:lnTo>
                    <a:pt x="2891015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60171" y="2063495"/>
              <a:ext cx="2843022" cy="85725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841122" y="2063507"/>
              <a:ext cx="2881630" cy="857250"/>
            </a:xfrm>
            <a:custGeom>
              <a:avLst/>
              <a:gdLst/>
              <a:ahLst/>
              <a:cxnLst/>
              <a:rect l="l" t="t" r="r" b="b"/>
              <a:pathLst>
                <a:path w="2881629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881629" h="857250">
                  <a:moveTo>
                    <a:pt x="2881122" y="0"/>
                  </a:moveTo>
                  <a:lnTo>
                    <a:pt x="2862072" y="0"/>
                  </a:lnTo>
                  <a:lnTo>
                    <a:pt x="2862072" y="857250"/>
                  </a:lnTo>
                  <a:lnTo>
                    <a:pt x="2881122" y="857250"/>
                  </a:lnTo>
                  <a:lnTo>
                    <a:pt x="2881122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74839" y="2919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4671" y="2920745"/>
              <a:ext cx="2858261" cy="85725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935621" y="2920758"/>
              <a:ext cx="2897505" cy="857250"/>
            </a:xfrm>
            <a:custGeom>
              <a:avLst/>
              <a:gdLst/>
              <a:ahLst/>
              <a:cxnLst/>
              <a:rect l="l" t="t" r="r" b="b"/>
              <a:pathLst>
                <a:path w="289750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897504" h="857250">
                  <a:moveTo>
                    <a:pt x="2897124" y="0"/>
                  </a:moveTo>
                  <a:lnTo>
                    <a:pt x="2878074" y="0"/>
                  </a:lnTo>
                  <a:lnTo>
                    <a:pt x="2878074" y="857250"/>
                  </a:lnTo>
                  <a:lnTo>
                    <a:pt x="2897124" y="857250"/>
                  </a:lnTo>
                  <a:lnTo>
                    <a:pt x="289712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07421" y="2920745"/>
              <a:ext cx="2852927" cy="85725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888371" y="2920758"/>
              <a:ext cx="2891155" cy="857250"/>
            </a:xfrm>
            <a:custGeom>
              <a:avLst/>
              <a:gdLst/>
              <a:ahLst/>
              <a:cxnLst/>
              <a:rect l="l" t="t" r="r" b="b"/>
              <a:pathLst>
                <a:path w="289115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891154" h="857250">
                  <a:moveTo>
                    <a:pt x="2891015" y="0"/>
                  </a:moveTo>
                  <a:lnTo>
                    <a:pt x="2871965" y="0"/>
                  </a:lnTo>
                  <a:lnTo>
                    <a:pt x="2871965" y="857250"/>
                  </a:lnTo>
                  <a:lnTo>
                    <a:pt x="2891015" y="857250"/>
                  </a:lnTo>
                  <a:lnTo>
                    <a:pt x="2891015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60171" y="2920745"/>
              <a:ext cx="2843022" cy="85725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841122" y="2920758"/>
              <a:ext cx="2881630" cy="857250"/>
            </a:xfrm>
            <a:custGeom>
              <a:avLst/>
              <a:gdLst/>
              <a:ahLst/>
              <a:cxnLst/>
              <a:rect l="l" t="t" r="r" b="b"/>
              <a:pathLst>
                <a:path w="2881629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881629" h="857250">
                  <a:moveTo>
                    <a:pt x="2881122" y="0"/>
                  </a:moveTo>
                  <a:lnTo>
                    <a:pt x="2862072" y="0"/>
                  </a:lnTo>
                  <a:lnTo>
                    <a:pt x="2862072" y="857250"/>
                  </a:lnTo>
                  <a:lnTo>
                    <a:pt x="2881122" y="857250"/>
                  </a:lnTo>
                  <a:lnTo>
                    <a:pt x="2881122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74839" y="37772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54671" y="3777995"/>
              <a:ext cx="2858261" cy="116586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935621" y="3777995"/>
              <a:ext cx="2897505" cy="135890"/>
            </a:xfrm>
            <a:custGeom>
              <a:avLst/>
              <a:gdLst/>
              <a:ahLst/>
              <a:cxnLst/>
              <a:rect l="l" t="t" r="r" b="b"/>
              <a:pathLst>
                <a:path w="2897504" h="135889">
                  <a:moveTo>
                    <a:pt x="19050" y="116586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135636"/>
                  </a:lnTo>
                  <a:lnTo>
                    <a:pt x="9144" y="135636"/>
                  </a:lnTo>
                  <a:lnTo>
                    <a:pt x="9144" y="116586"/>
                  </a:lnTo>
                  <a:lnTo>
                    <a:pt x="19050" y="116586"/>
                  </a:lnTo>
                  <a:close/>
                </a:path>
                <a:path w="2897504" h="135889">
                  <a:moveTo>
                    <a:pt x="2887218" y="116586"/>
                  </a:moveTo>
                  <a:lnTo>
                    <a:pt x="9144" y="116586"/>
                  </a:lnTo>
                  <a:lnTo>
                    <a:pt x="19050" y="125729"/>
                  </a:lnTo>
                  <a:lnTo>
                    <a:pt x="19050" y="135636"/>
                  </a:lnTo>
                  <a:lnTo>
                    <a:pt x="2878074" y="135636"/>
                  </a:lnTo>
                  <a:lnTo>
                    <a:pt x="2878074" y="125729"/>
                  </a:lnTo>
                  <a:lnTo>
                    <a:pt x="2887218" y="116586"/>
                  </a:lnTo>
                  <a:close/>
                </a:path>
                <a:path w="2897504" h="135889">
                  <a:moveTo>
                    <a:pt x="19050" y="135636"/>
                  </a:moveTo>
                  <a:lnTo>
                    <a:pt x="19050" y="125729"/>
                  </a:lnTo>
                  <a:lnTo>
                    <a:pt x="9144" y="116586"/>
                  </a:lnTo>
                  <a:lnTo>
                    <a:pt x="9144" y="135636"/>
                  </a:lnTo>
                  <a:lnTo>
                    <a:pt x="19050" y="135636"/>
                  </a:lnTo>
                  <a:close/>
                </a:path>
                <a:path w="2897504" h="135889">
                  <a:moveTo>
                    <a:pt x="2897124" y="135636"/>
                  </a:moveTo>
                  <a:lnTo>
                    <a:pt x="2897124" y="0"/>
                  </a:lnTo>
                  <a:lnTo>
                    <a:pt x="2878074" y="0"/>
                  </a:lnTo>
                  <a:lnTo>
                    <a:pt x="2878074" y="116586"/>
                  </a:lnTo>
                  <a:lnTo>
                    <a:pt x="2887218" y="116586"/>
                  </a:lnTo>
                  <a:lnTo>
                    <a:pt x="2887218" y="135636"/>
                  </a:lnTo>
                  <a:lnTo>
                    <a:pt x="2897124" y="135636"/>
                  </a:lnTo>
                  <a:close/>
                </a:path>
                <a:path w="2897504" h="135889">
                  <a:moveTo>
                    <a:pt x="2887218" y="135636"/>
                  </a:moveTo>
                  <a:lnTo>
                    <a:pt x="2887218" y="116586"/>
                  </a:lnTo>
                  <a:lnTo>
                    <a:pt x="2878074" y="125729"/>
                  </a:lnTo>
                  <a:lnTo>
                    <a:pt x="2878074" y="135636"/>
                  </a:lnTo>
                  <a:lnTo>
                    <a:pt x="2887218" y="135636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07421" y="3777995"/>
              <a:ext cx="2852927" cy="10363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888371" y="3777995"/>
              <a:ext cx="2891155" cy="123189"/>
            </a:xfrm>
            <a:custGeom>
              <a:avLst/>
              <a:gdLst/>
              <a:ahLst/>
              <a:cxnLst/>
              <a:rect l="l" t="t" r="r" b="b"/>
              <a:pathLst>
                <a:path w="2891154" h="123189">
                  <a:moveTo>
                    <a:pt x="19050" y="103632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122682"/>
                  </a:lnTo>
                  <a:lnTo>
                    <a:pt x="9144" y="122682"/>
                  </a:lnTo>
                  <a:lnTo>
                    <a:pt x="9144" y="103632"/>
                  </a:lnTo>
                  <a:lnTo>
                    <a:pt x="19050" y="103632"/>
                  </a:lnTo>
                  <a:close/>
                </a:path>
                <a:path w="2891154" h="123189">
                  <a:moveTo>
                    <a:pt x="2881121" y="103631"/>
                  </a:moveTo>
                  <a:lnTo>
                    <a:pt x="9144" y="103632"/>
                  </a:lnTo>
                  <a:lnTo>
                    <a:pt x="19050" y="112776"/>
                  </a:lnTo>
                  <a:lnTo>
                    <a:pt x="19050" y="122682"/>
                  </a:lnTo>
                  <a:lnTo>
                    <a:pt x="2871965" y="122681"/>
                  </a:lnTo>
                  <a:lnTo>
                    <a:pt x="2871965" y="112775"/>
                  </a:lnTo>
                  <a:lnTo>
                    <a:pt x="2881121" y="103631"/>
                  </a:lnTo>
                  <a:close/>
                </a:path>
                <a:path w="2891154" h="123189">
                  <a:moveTo>
                    <a:pt x="19050" y="122682"/>
                  </a:moveTo>
                  <a:lnTo>
                    <a:pt x="19050" y="112776"/>
                  </a:lnTo>
                  <a:lnTo>
                    <a:pt x="9144" y="103632"/>
                  </a:lnTo>
                  <a:lnTo>
                    <a:pt x="9144" y="122682"/>
                  </a:lnTo>
                  <a:lnTo>
                    <a:pt x="19050" y="122682"/>
                  </a:lnTo>
                  <a:close/>
                </a:path>
                <a:path w="2891154" h="123189">
                  <a:moveTo>
                    <a:pt x="2891027" y="122681"/>
                  </a:moveTo>
                  <a:lnTo>
                    <a:pt x="2891027" y="0"/>
                  </a:lnTo>
                  <a:lnTo>
                    <a:pt x="2871965" y="0"/>
                  </a:lnTo>
                  <a:lnTo>
                    <a:pt x="2871965" y="103631"/>
                  </a:lnTo>
                  <a:lnTo>
                    <a:pt x="2881121" y="103631"/>
                  </a:lnTo>
                  <a:lnTo>
                    <a:pt x="2881121" y="122681"/>
                  </a:lnTo>
                  <a:lnTo>
                    <a:pt x="2891027" y="122681"/>
                  </a:lnTo>
                  <a:close/>
                </a:path>
                <a:path w="2891154" h="123189">
                  <a:moveTo>
                    <a:pt x="2881121" y="122681"/>
                  </a:moveTo>
                  <a:lnTo>
                    <a:pt x="2881121" y="103631"/>
                  </a:lnTo>
                  <a:lnTo>
                    <a:pt x="2871965" y="112775"/>
                  </a:lnTo>
                  <a:lnTo>
                    <a:pt x="2871965" y="122681"/>
                  </a:lnTo>
                  <a:lnTo>
                    <a:pt x="2881121" y="122681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853573" y="4091432"/>
            <a:ext cx="54971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15313</a:t>
            </a:r>
            <a:r>
              <a:rPr sz="20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20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ZM</a:t>
            </a:r>
            <a:r>
              <a:rPr sz="20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bainit,</a:t>
            </a:r>
            <a:r>
              <a:rPr sz="2000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TOObainit,</a:t>
            </a:r>
            <a:r>
              <a:rPr sz="20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0,22,</a:t>
            </a:r>
            <a:r>
              <a:rPr sz="20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Hvmax.</a:t>
            </a:r>
            <a:r>
              <a:rPr sz="20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Arial"/>
                <a:cs typeface="Arial"/>
              </a:rPr>
              <a:t>356)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609477" y="3777996"/>
            <a:ext cx="8309361" cy="2899029"/>
            <a:chOff x="774839" y="3777996"/>
            <a:chExt cx="9144000" cy="3429000"/>
          </a:xfrm>
        </p:grpSpPr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860171" y="3777996"/>
              <a:ext cx="2843022" cy="14020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841121" y="3777996"/>
              <a:ext cx="2881630" cy="159385"/>
            </a:xfrm>
            <a:custGeom>
              <a:avLst/>
              <a:gdLst/>
              <a:ahLst/>
              <a:cxnLst/>
              <a:rect l="l" t="t" r="r" b="b"/>
              <a:pathLst>
                <a:path w="2881629" h="159385">
                  <a:moveTo>
                    <a:pt x="19050" y="140207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159257"/>
                  </a:lnTo>
                  <a:lnTo>
                    <a:pt x="9143" y="159257"/>
                  </a:lnTo>
                  <a:lnTo>
                    <a:pt x="9143" y="140207"/>
                  </a:lnTo>
                  <a:lnTo>
                    <a:pt x="19050" y="140207"/>
                  </a:lnTo>
                  <a:close/>
                </a:path>
                <a:path w="2881629" h="159385">
                  <a:moveTo>
                    <a:pt x="2871978" y="140207"/>
                  </a:moveTo>
                  <a:lnTo>
                    <a:pt x="9143" y="140207"/>
                  </a:lnTo>
                  <a:lnTo>
                    <a:pt x="19050" y="149351"/>
                  </a:lnTo>
                  <a:lnTo>
                    <a:pt x="19050" y="159257"/>
                  </a:lnTo>
                  <a:lnTo>
                    <a:pt x="2862071" y="159257"/>
                  </a:lnTo>
                  <a:lnTo>
                    <a:pt x="2862071" y="149351"/>
                  </a:lnTo>
                  <a:lnTo>
                    <a:pt x="2871978" y="140207"/>
                  </a:lnTo>
                  <a:close/>
                </a:path>
                <a:path w="2881629" h="159385">
                  <a:moveTo>
                    <a:pt x="19050" y="159257"/>
                  </a:moveTo>
                  <a:lnTo>
                    <a:pt x="19050" y="149351"/>
                  </a:lnTo>
                  <a:lnTo>
                    <a:pt x="9143" y="140207"/>
                  </a:lnTo>
                  <a:lnTo>
                    <a:pt x="9143" y="159257"/>
                  </a:lnTo>
                  <a:lnTo>
                    <a:pt x="19050" y="159257"/>
                  </a:lnTo>
                  <a:close/>
                </a:path>
                <a:path w="2881629" h="159385">
                  <a:moveTo>
                    <a:pt x="2881122" y="159257"/>
                  </a:moveTo>
                  <a:lnTo>
                    <a:pt x="2881122" y="0"/>
                  </a:lnTo>
                  <a:lnTo>
                    <a:pt x="2862071" y="0"/>
                  </a:lnTo>
                  <a:lnTo>
                    <a:pt x="2862071" y="140207"/>
                  </a:lnTo>
                  <a:lnTo>
                    <a:pt x="2871978" y="140207"/>
                  </a:lnTo>
                  <a:lnTo>
                    <a:pt x="2871978" y="159257"/>
                  </a:lnTo>
                  <a:lnTo>
                    <a:pt x="2881122" y="159257"/>
                  </a:lnTo>
                  <a:close/>
                </a:path>
                <a:path w="2881629" h="159385">
                  <a:moveTo>
                    <a:pt x="2871978" y="159257"/>
                  </a:moveTo>
                  <a:lnTo>
                    <a:pt x="2871978" y="140207"/>
                  </a:lnTo>
                  <a:lnTo>
                    <a:pt x="2862071" y="149351"/>
                  </a:lnTo>
                  <a:lnTo>
                    <a:pt x="2862071" y="159257"/>
                  </a:lnTo>
                  <a:lnTo>
                    <a:pt x="2871978" y="159257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74839" y="46344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54671" y="4715256"/>
              <a:ext cx="2826257" cy="777239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932573" y="4692396"/>
              <a:ext cx="2871470" cy="800100"/>
            </a:xfrm>
            <a:custGeom>
              <a:avLst/>
              <a:gdLst/>
              <a:ahLst/>
              <a:cxnLst/>
              <a:rect l="l" t="t" r="r" b="b"/>
              <a:pathLst>
                <a:path w="2871470" h="800100">
                  <a:moveTo>
                    <a:pt x="2871216" y="800100"/>
                  </a:moveTo>
                  <a:lnTo>
                    <a:pt x="2871216" y="0"/>
                  </a:lnTo>
                  <a:lnTo>
                    <a:pt x="0" y="0"/>
                  </a:lnTo>
                  <a:lnTo>
                    <a:pt x="0" y="800100"/>
                  </a:lnTo>
                  <a:lnTo>
                    <a:pt x="10668" y="800100"/>
                  </a:lnTo>
                  <a:lnTo>
                    <a:pt x="10668" y="22859"/>
                  </a:lnTo>
                  <a:lnTo>
                    <a:pt x="22097" y="11430"/>
                  </a:lnTo>
                  <a:lnTo>
                    <a:pt x="22097" y="22859"/>
                  </a:lnTo>
                  <a:lnTo>
                    <a:pt x="2849117" y="22859"/>
                  </a:lnTo>
                  <a:lnTo>
                    <a:pt x="2849117" y="11429"/>
                  </a:lnTo>
                  <a:lnTo>
                    <a:pt x="2860547" y="22859"/>
                  </a:lnTo>
                  <a:lnTo>
                    <a:pt x="2860547" y="800100"/>
                  </a:lnTo>
                  <a:lnTo>
                    <a:pt x="2871216" y="800100"/>
                  </a:lnTo>
                  <a:close/>
                </a:path>
                <a:path w="2871470" h="800100">
                  <a:moveTo>
                    <a:pt x="22097" y="22859"/>
                  </a:moveTo>
                  <a:lnTo>
                    <a:pt x="22097" y="11430"/>
                  </a:lnTo>
                  <a:lnTo>
                    <a:pt x="10668" y="22859"/>
                  </a:lnTo>
                  <a:lnTo>
                    <a:pt x="22097" y="22859"/>
                  </a:lnTo>
                  <a:close/>
                </a:path>
                <a:path w="2871470" h="800100">
                  <a:moveTo>
                    <a:pt x="22097" y="800100"/>
                  </a:moveTo>
                  <a:lnTo>
                    <a:pt x="22097" y="22859"/>
                  </a:lnTo>
                  <a:lnTo>
                    <a:pt x="10668" y="22859"/>
                  </a:lnTo>
                  <a:lnTo>
                    <a:pt x="10668" y="800100"/>
                  </a:lnTo>
                  <a:lnTo>
                    <a:pt x="22097" y="800100"/>
                  </a:lnTo>
                  <a:close/>
                </a:path>
                <a:path w="2871470" h="800100">
                  <a:moveTo>
                    <a:pt x="2860547" y="22859"/>
                  </a:moveTo>
                  <a:lnTo>
                    <a:pt x="2849117" y="11429"/>
                  </a:lnTo>
                  <a:lnTo>
                    <a:pt x="2849117" y="22859"/>
                  </a:lnTo>
                  <a:lnTo>
                    <a:pt x="2860547" y="22859"/>
                  </a:lnTo>
                  <a:close/>
                </a:path>
                <a:path w="2871470" h="800100">
                  <a:moveTo>
                    <a:pt x="2860547" y="800100"/>
                  </a:moveTo>
                  <a:lnTo>
                    <a:pt x="2860547" y="22859"/>
                  </a:lnTo>
                  <a:lnTo>
                    <a:pt x="2849117" y="22859"/>
                  </a:lnTo>
                  <a:lnTo>
                    <a:pt x="2849117" y="800100"/>
                  </a:lnTo>
                  <a:lnTo>
                    <a:pt x="2860547" y="80010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07421" y="4715256"/>
              <a:ext cx="2823972" cy="777240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3885323" y="4692396"/>
              <a:ext cx="2868295" cy="800100"/>
            </a:xfrm>
            <a:custGeom>
              <a:avLst/>
              <a:gdLst/>
              <a:ahLst/>
              <a:cxnLst/>
              <a:rect l="l" t="t" r="r" b="b"/>
              <a:pathLst>
                <a:path w="2868295" h="800100">
                  <a:moveTo>
                    <a:pt x="2868167" y="800100"/>
                  </a:moveTo>
                  <a:lnTo>
                    <a:pt x="2868167" y="0"/>
                  </a:lnTo>
                  <a:lnTo>
                    <a:pt x="0" y="0"/>
                  </a:lnTo>
                  <a:lnTo>
                    <a:pt x="0" y="800100"/>
                  </a:lnTo>
                  <a:lnTo>
                    <a:pt x="10668" y="800100"/>
                  </a:lnTo>
                  <a:lnTo>
                    <a:pt x="10668" y="22860"/>
                  </a:lnTo>
                  <a:lnTo>
                    <a:pt x="22098" y="11430"/>
                  </a:lnTo>
                  <a:lnTo>
                    <a:pt x="22098" y="22860"/>
                  </a:lnTo>
                  <a:lnTo>
                    <a:pt x="2846069" y="22859"/>
                  </a:lnTo>
                  <a:lnTo>
                    <a:pt x="2846069" y="11429"/>
                  </a:lnTo>
                  <a:lnTo>
                    <a:pt x="2857487" y="22859"/>
                  </a:lnTo>
                  <a:lnTo>
                    <a:pt x="2857487" y="800100"/>
                  </a:lnTo>
                  <a:lnTo>
                    <a:pt x="2868167" y="800100"/>
                  </a:lnTo>
                  <a:close/>
                </a:path>
                <a:path w="2868295" h="800100">
                  <a:moveTo>
                    <a:pt x="22098" y="22860"/>
                  </a:moveTo>
                  <a:lnTo>
                    <a:pt x="22098" y="11430"/>
                  </a:lnTo>
                  <a:lnTo>
                    <a:pt x="10668" y="22860"/>
                  </a:lnTo>
                  <a:lnTo>
                    <a:pt x="22098" y="22860"/>
                  </a:lnTo>
                  <a:close/>
                </a:path>
                <a:path w="2868295" h="800100">
                  <a:moveTo>
                    <a:pt x="22098" y="800100"/>
                  </a:moveTo>
                  <a:lnTo>
                    <a:pt x="22098" y="22860"/>
                  </a:lnTo>
                  <a:lnTo>
                    <a:pt x="10668" y="22860"/>
                  </a:lnTo>
                  <a:lnTo>
                    <a:pt x="10668" y="800100"/>
                  </a:lnTo>
                  <a:lnTo>
                    <a:pt x="22098" y="800100"/>
                  </a:lnTo>
                  <a:close/>
                </a:path>
                <a:path w="2868295" h="800100">
                  <a:moveTo>
                    <a:pt x="2857487" y="22859"/>
                  </a:moveTo>
                  <a:lnTo>
                    <a:pt x="2846069" y="11429"/>
                  </a:lnTo>
                  <a:lnTo>
                    <a:pt x="2846069" y="22859"/>
                  </a:lnTo>
                  <a:lnTo>
                    <a:pt x="2857487" y="22859"/>
                  </a:lnTo>
                  <a:close/>
                </a:path>
                <a:path w="2868295" h="800100">
                  <a:moveTo>
                    <a:pt x="2857487" y="800100"/>
                  </a:moveTo>
                  <a:lnTo>
                    <a:pt x="2857487" y="22859"/>
                  </a:lnTo>
                  <a:lnTo>
                    <a:pt x="2846069" y="22859"/>
                  </a:lnTo>
                  <a:lnTo>
                    <a:pt x="2846069" y="800100"/>
                  </a:lnTo>
                  <a:lnTo>
                    <a:pt x="2857487" y="80010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860171" y="4715256"/>
              <a:ext cx="2807970" cy="77724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6838061" y="4692396"/>
              <a:ext cx="2852420" cy="800100"/>
            </a:xfrm>
            <a:custGeom>
              <a:avLst/>
              <a:gdLst/>
              <a:ahLst/>
              <a:cxnLst/>
              <a:rect l="l" t="t" r="r" b="b"/>
              <a:pathLst>
                <a:path w="2852420" h="800100">
                  <a:moveTo>
                    <a:pt x="2852166" y="800100"/>
                  </a:moveTo>
                  <a:lnTo>
                    <a:pt x="2852166" y="0"/>
                  </a:lnTo>
                  <a:lnTo>
                    <a:pt x="0" y="0"/>
                  </a:lnTo>
                  <a:lnTo>
                    <a:pt x="0" y="800100"/>
                  </a:lnTo>
                  <a:lnTo>
                    <a:pt x="10680" y="800100"/>
                  </a:lnTo>
                  <a:lnTo>
                    <a:pt x="10680" y="22859"/>
                  </a:lnTo>
                  <a:lnTo>
                    <a:pt x="22110" y="11429"/>
                  </a:lnTo>
                  <a:lnTo>
                    <a:pt x="22110" y="22859"/>
                  </a:lnTo>
                  <a:lnTo>
                    <a:pt x="2830080" y="22859"/>
                  </a:lnTo>
                  <a:lnTo>
                    <a:pt x="2830080" y="11429"/>
                  </a:lnTo>
                  <a:lnTo>
                    <a:pt x="2841510" y="22859"/>
                  </a:lnTo>
                  <a:lnTo>
                    <a:pt x="2841510" y="800100"/>
                  </a:lnTo>
                  <a:lnTo>
                    <a:pt x="2852166" y="800100"/>
                  </a:lnTo>
                  <a:close/>
                </a:path>
                <a:path w="2852420" h="800100">
                  <a:moveTo>
                    <a:pt x="22110" y="22859"/>
                  </a:moveTo>
                  <a:lnTo>
                    <a:pt x="22110" y="11429"/>
                  </a:lnTo>
                  <a:lnTo>
                    <a:pt x="10680" y="22859"/>
                  </a:lnTo>
                  <a:lnTo>
                    <a:pt x="22110" y="22859"/>
                  </a:lnTo>
                  <a:close/>
                </a:path>
                <a:path w="2852420" h="800100">
                  <a:moveTo>
                    <a:pt x="22110" y="800100"/>
                  </a:moveTo>
                  <a:lnTo>
                    <a:pt x="22110" y="22859"/>
                  </a:lnTo>
                  <a:lnTo>
                    <a:pt x="10680" y="22859"/>
                  </a:lnTo>
                  <a:lnTo>
                    <a:pt x="10680" y="800100"/>
                  </a:lnTo>
                  <a:lnTo>
                    <a:pt x="22110" y="800100"/>
                  </a:lnTo>
                  <a:close/>
                </a:path>
                <a:path w="2852420" h="800100">
                  <a:moveTo>
                    <a:pt x="2841510" y="22859"/>
                  </a:moveTo>
                  <a:lnTo>
                    <a:pt x="2830080" y="11429"/>
                  </a:lnTo>
                  <a:lnTo>
                    <a:pt x="2830080" y="22859"/>
                  </a:lnTo>
                  <a:lnTo>
                    <a:pt x="2841510" y="22859"/>
                  </a:lnTo>
                  <a:close/>
                </a:path>
                <a:path w="2852420" h="800100">
                  <a:moveTo>
                    <a:pt x="2841510" y="800100"/>
                  </a:moveTo>
                  <a:lnTo>
                    <a:pt x="2841510" y="22859"/>
                  </a:lnTo>
                  <a:lnTo>
                    <a:pt x="2830080" y="22859"/>
                  </a:lnTo>
                  <a:lnTo>
                    <a:pt x="2830080" y="800100"/>
                  </a:lnTo>
                  <a:lnTo>
                    <a:pt x="2841510" y="80010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74839" y="5491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54671" y="5492496"/>
              <a:ext cx="2826257" cy="857250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932573" y="5492508"/>
              <a:ext cx="2871470" cy="857250"/>
            </a:xfrm>
            <a:custGeom>
              <a:avLst/>
              <a:gdLst/>
              <a:ahLst/>
              <a:cxnLst/>
              <a:rect l="l" t="t" r="r" b="b"/>
              <a:pathLst>
                <a:path w="2871470" h="857250">
                  <a:moveTo>
                    <a:pt x="22098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22098" y="857250"/>
                  </a:lnTo>
                  <a:lnTo>
                    <a:pt x="22098" y="0"/>
                  </a:lnTo>
                  <a:close/>
                </a:path>
                <a:path w="2871470" h="857250">
                  <a:moveTo>
                    <a:pt x="2871216" y="0"/>
                  </a:moveTo>
                  <a:lnTo>
                    <a:pt x="2849118" y="0"/>
                  </a:lnTo>
                  <a:lnTo>
                    <a:pt x="2849118" y="857250"/>
                  </a:lnTo>
                  <a:lnTo>
                    <a:pt x="2871216" y="857250"/>
                  </a:lnTo>
                  <a:lnTo>
                    <a:pt x="2871216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907421" y="5492496"/>
              <a:ext cx="2823972" cy="857250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3885323" y="5492508"/>
              <a:ext cx="2868295" cy="857250"/>
            </a:xfrm>
            <a:custGeom>
              <a:avLst/>
              <a:gdLst/>
              <a:ahLst/>
              <a:cxnLst/>
              <a:rect l="l" t="t" r="r" b="b"/>
              <a:pathLst>
                <a:path w="2868295" h="857250">
                  <a:moveTo>
                    <a:pt x="22098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22098" y="857250"/>
                  </a:lnTo>
                  <a:lnTo>
                    <a:pt x="22098" y="0"/>
                  </a:lnTo>
                  <a:close/>
                </a:path>
                <a:path w="2868295" h="857250">
                  <a:moveTo>
                    <a:pt x="2868168" y="0"/>
                  </a:moveTo>
                  <a:lnTo>
                    <a:pt x="2846070" y="0"/>
                  </a:lnTo>
                  <a:lnTo>
                    <a:pt x="2846070" y="857250"/>
                  </a:lnTo>
                  <a:lnTo>
                    <a:pt x="2868168" y="857250"/>
                  </a:lnTo>
                  <a:lnTo>
                    <a:pt x="2868168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860171" y="5492496"/>
              <a:ext cx="2807970" cy="85725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6838061" y="5492508"/>
              <a:ext cx="2852420" cy="857250"/>
            </a:xfrm>
            <a:custGeom>
              <a:avLst/>
              <a:gdLst/>
              <a:ahLst/>
              <a:cxnLst/>
              <a:rect l="l" t="t" r="r" b="b"/>
              <a:pathLst>
                <a:path w="2852420" h="857250">
                  <a:moveTo>
                    <a:pt x="2211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22110" y="857250"/>
                  </a:lnTo>
                  <a:lnTo>
                    <a:pt x="22110" y="0"/>
                  </a:lnTo>
                  <a:close/>
                </a:path>
                <a:path w="2852420" h="857250">
                  <a:moveTo>
                    <a:pt x="2852166" y="0"/>
                  </a:moveTo>
                  <a:lnTo>
                    <a:pt x="2830080" y="0"/>
                  </a:lnTo>
                  <a:lnTo>
                    <a:pt x="2830080" y="857250"/>
                  </a:lnTo>
                  <a:lnTo>
                    <a:pt x="2852166" y="857250"/>
                  </a:lnTo>
                  <a:lnTo>
                    <a:pt x="2852166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74839" y="63489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54671" y="6349746"/>
              <a:ext cx="2826257" cy="308609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932573" y="6349746"/>
              <a:ext cx="2871470" cy="330835"/>
            </a:xfrm>
            <a:custGeom>
              <a:avLst/>
              <a:gdLst/>
              <a:ahLst/>
              <a:cxnLst/>
              <a:rect l="l" t="t" r="r" b="b"/>
              <a:pathLst>
                <a:path w="2871470" h="330834">
                  <a:moveTo>
                    <a:pt x="22098" y="308609"/>
                  </a:moveTo>
                  <a:lnTo>
                    <a:pt x="22098" y="0"/>
                  </a:lnTo>
                  <a:lnTo>
                    <a:pt x="0" y="0"/>
                  </a:lnTo>
                  <a:lnTo>
                    <a:pt x="0" y="330707"/>
                  </a:lnTo>
                  <a:lnTo>
                    <a:pt x="10668" y="330707"/>
                  </a:lnTo>
                  <a:lnTo>
                    <a:pt x="10668" y="308609"/>
                  </a:lnTo>
                  <a:lnTo>
                    <a:pt x="22098" y="308609"/>
                  </a:lnTo>
                  <a:close/>
                </a:path>
                <a:path w="2871470" h="330834">
                  <a:moveTo>
                    <a:pt x="2860548" y="308609"/>
                  </a:moveTo>
                  <a:lnTo>
                    <a:pt x="10668" y="308609"/>
                  </a:lnTo>
                  <a:lnTo>
                    <a:pt x="22098" y="319277"/>
                  </a:lnTo>
                  <a:lnTo>
                    <a:pt x="22097" y="330707"/>
                  </a:lnTo>
                  <a:lnTo>
                    <a:pt x="2849118" y="330707"/>
                  </a:lnTo>
                  <a:lnTo>
                    <a:pt x="2849118" y="319277"/>
                  </a:lnTo>
                  <a:lnTo>
                    <a:pt x="2860548" y="308609"/>
                  </a:lnTo>
                  <a:close/>
                </a:path>
                <a:path w="2871470" h="330834">
                  <a:moveTo>
                    <a:pt x="22097" y="330707"/>
                  </a:moveTo>
                  <a:lnTo>
                    <a:pt x="22098" y="319277"/>
                  </a:lnTo>
                  <a:lnTo>
                    <a:pt x="10668" y="308609"/>
                  </a:lnTo>
                  <a:lnTo>
                    <a:pt x="10668" y="330707"/>
                  </a:lnTo>
                  <a:lnTo>
                    <a:pt x="22097" y="330707"/>
                  </a:lnTo>
                  <a:close/>
                </a:path>
                <a:path w="2871470" h="330834">
                  <a:moveTo>
                    <a:pt x="2871216" y="330707"/>
                  </a:moveTo>
                  <a:lnTo>
                    <a:pt x="2871216" y="0"/>
                  </a:lnTo>
                  <a:lnTo>
                    <a:pt x="2849118" y="0"/>
                  </a:lnTo>
                  <a:lnTo>
                    <a:pt x="2849118" y="308609"/>
                  </a:lnTo>
                  <a:lnTo>
                    <a:pt x="2860548" y="308609"/>
                  </a:lnTo>
                  <a:lnTo>
                    <a:pt x="2860548" y="330707"/>
                  </a:lnTo>
                  <a:lnTo>
                    <a:pt x="2871216" y="330707"/>
                  </a:lnTo>
                  <a:close/>
                </a:path>
                <a:path w="2871470" h="330834">
                  <a:moveTo>
                    <a:pt x="2860548" y="330707"/>
                  </a:moveTo>
                  <a:lnTo>
                    <a:pt x="2860548" y="308609"/>
                  </a:lnTo>
                  <a:lnTo>
                    <a:pt x="2849118" y="319277"/>
                  </a:lnTo>
                  <a:lnTo>
                    <a:pt x="2849118" y="330707"/>
                  </a:lnTo>
                  <a:lnTo>
                    <a:pt x="2860548" y="330707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907421" y="6349746"/>
              <a:ext cx="2823972" cy="308610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885323" y="6349746"/>
              <a:ext cx="2868295" cy="330835"/>
            </a:xfrm>
            <a:custGeom>
              <a:avLst/>
              <a:gdLst/>
              <a:ahLst/>
              <a:cxnLst/>
              <a:rect l="l" t="t" r="r" b="b"/>
              <a:pathLst>
                <a:path w="2868295" h="330834">
                  <a:moveTo>
                    <a:pt x="22098" y="308610"/>
                  </a:moveTo>
                  <a:lnTo>
                    <a:pt x="22098" y="0"/>
                  </a:lnTo>
                  <a:lnTo>
                    <a:pt x="0" y="0"/>
                  </a:lnTo>
                  <a:lnTo>
                    <a:pt x="0" y="330708"/>
                  </a:lnTo>
                  <a:lnTo>
                    <a:pt x="10668" y="330708"/>
                  </a:lnTo>
                  <a:lnTo>
                    <a:pt x="10668" y="308610"/>
                  </a:lnTo>
                  <a:lnTo>
                    <a:pt x="22098" y="308610"/>
                  </a:lnTo>
                  <a:close/>
                </a:path>
                <a:path w="2868295" h="330834">
                  <a:moveTo>
                    <a:pt x="2857487" y="308610"/>
                  </a:moveTo>
                  <a:lnTo>
                    <a:pt x="10668" y="308610"/>
                  </a:lnTo>
                  <a:lnTo>
                    <a:pt x="22098" y="319278"/>
                  </a:lnTo>
                  <a:lnTo>
                    <a:pt x="22098" y="330708"/>
                  </a:lnTo>
                  <a:lnTo>
                    <a:pt x="2846069" y="330708"/>
                  </a:lnTo>
                  <a:lnTo>
                    <a:pt x="2846069" y="319278"/>
                  </a:lnTo>
                  <a:lnTo>
                    <a:pt x="2857487" y="308610"/>
                  </a:lnTo>
                  <a:close/>
                </a:path>
                <a:path w="2868295" h="330834">
                  <a:moveTo>
                    <a:pt x="22098" y="330708"/>
                  </a:moveTo>
                  <a:lnTo>
                    <a:pt x="22098" y="319278"/>
                  </a:lnTo>
                  <a:lnTo>
                    <a:pt x="10668" y="308610"/>
                  </a:lnTo>
                  <a:lnTo>
                    <a:pt x="10668" y="330708"/>
                  </a:lnTo>
                  <a:lnTo>
                    <a:pt x="22098" y="330708"/>
                  </a:lnTo>
                  <a:close/>
                </a:path>
                <a:path w="2868295" h="330834">
                  <a:moveTo>
                    <a:pt x="2868167" y="330708"/>
                  </a:moveTo>
                  <a:lnTo>
                    <a:pt x="2868167" y="0"/>
                  </a:lnTo>
                  <a:lnTo>
                    <a:pt x="2846069" y="0"/>
                  </a:lnTo>
                  <a:lnTo>
                    <a:pt x="2846069" y="308610"/>
                  </a:lnTo>
                  <a:lnTo>
                    <a:pt x="2857487" y="308610"/>
                  </a:lnTo>
                  <a:lnTo>
                    <a:pt x="2857487" y="330708"/>
                  </a:lnTo>
                  <a:lnTo>
                    <a:pt x="2868167" y="330708"/>
                  </a:lnTo>
                  <a:close/>
                </a:path>
                <a:path w="2868295" h="330834">
                  <a:moveTo>
                    <a:pt x="2857487" y="330708"/>
                  </a:moveTo>
                  <a:lnTo>
                    <a:pt x="2857487" y="308610"/>
                  </a:lnTo>
                  <a:lnTo>
                    <a:pt x="2846069" y="319278"/>
                  </a:lnTo>
                  <a:lnTo>
                    <a:pt x="2846069" y="330708"/>
                  </a:lnTo>
                  <a:lnTo>
                    <a:pt x="2857487" y="330708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860171" y="6349746"/>
              <a:ext cx="2807970" cy="316230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6838061" y="6349746"/>
              <a:ext cx="2852420" cy="338455"/>
            </a:xfrm>
            <a:custGeom>
              <a:avLst/>
              <a:gdLst/>
              <a:ahLst/>
              <a:cxnLst/>
              <a:rect l="l" t="t" r="r" b="b"/>
              <a:pathLst>
                <a:path w="2852420" h="338454">
                  <a:moveTo>
                    <a:pt x="22110" y="316230"/>
                  </a:moveTo>
                  <a:lnTo>
                    <a:pt x="22110" y="0"/>
                  </a:lnTo>
                  <a:lnTo>
                    <a:pt x="0" y="0"/>
                  </a:lnTo>
                  <a:lnTo>
                    <a:pt x="0" y="338328"/>
                  </a:lnTo>
                  <a:lnTo>
                    <a:pt x="10680" y="338328"/>
                  </a:lnTo>
                  <a:lnTo>
                    <a:pt x="10680" y="316230"/>
                  </a:lnTo>
                  <a:lnTo>
                    <a:pt x="22110" y="316230"/>
                  </a:lnTo>
                  <a:close/>
                </a:path>
                <a:path w="2852420" h="338454">
                  <a:moveTo>
                    <a:pt x="2841510" y="316230"/>
                  </a:moveTo>
                  <a:lnTo>
                    <a:pt x="10680" y="316230"/>
                  </a:lnTo>
                  <a:lnTo>
                    <a:pt x="22110" y="327660"/>
                  </a:lnTo>
                  <a:lnTo>
                    <a:pt x="22110" y="338328"/>
                  </a:lnTo>
                  <a:lnTo>
                    <a:pt x="2830080" y="338328"/>
                  </a:lnTo>
                  <a:lnTo>
                    <a:pt x="2830080" y="327660"/>
                  </a:lnTo>
                  <a:lnTo>
                    <a:pt x="2841510" y="316230"/>
                  </a:lnTo>
                  <a:close/>
                </a:path>
                <a:path w="2852420" h="338454">
                  <a:moveTo>
                    <a:pt x="22110" y="338328"/>
                  </a:moveTo>
                  <a:lnTo>
                    <a:pt x="22110" y="327660"/>
                  </a:lnTo>
                  <a:lnTo>
                    <a:pt x="10680" y="316230"/>
                  </a:lnTo>
                  <a:lnTo>
                    <a:pt x="10680" y="338328"/>
                  </a:lnTo>
                  <a:lnTo>
                    <a:pt x="22110" y="338328"/>
                  </a:lnTo>
                  <a:close/>
                </a:path>
                <a:path w="2852420" h="338454">
                  <a:moveTo>
                    <a:pt x="2852166" y="338328"/>
                  </a:moveTo>
                  <a:lnTo>
                    <a:pt x="2852166" y="0"/>
                  </a:lnTo>
                  <a:lnTo>
                    <a:pt x="2830080" y="0"/>
                  </a:lnTo>
                  <a:lnTo>
                    <a:pt x="2830080" y="316230"/>
                  </a:lnTo>
                  <a:lnTo>
                    <a:pt x="2841510" y="316230"/>
                  </a:lnTo>
                  <a:lnTo>
                    <a:pt x="2841510" y="338328"/>
                  </a:lnTo>
                  <a:lnTo>
                    <a:pt x="2852166" y="338328"/>
                  </a:lnTo>
                  <a:close/>
                </a:path>
                <a:path w="2852420" h="338454">
                  <a:moveTo>
                    <a:pt x="2841510" y="338328"/>
                  </a:moveTo>
                  <a:lnTo>
                    <a:pt x="2841510" y="316230"/>
                  </a:lnTo>
                  <a:lnTo>
                    <a:pt x="2830080" y="327660"/>
                  </a:lnTo>
                  <a:lnTo>
                    <a:pt x="2830080" y="338328"/>
                  </a:lnTo>
                  <a:lnTo>
                    <a:pt x="2841510" y="338328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TextovéPole 58">
            <a:extLst>
              <a:ext uri="{FF2B5EF4-FFF2-40B4-BE49-F238E27FC236}">
                <a16:creationId xmlns:a16="http://schemas.microsoft.com/office/drawing/2014/main" xmlns="" id="{104D7C96-22AD-9D55-0705-DE78A0A21C35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9477" y="465074"/>
            <a:ext cx="52476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Termočlánky‐TOO</a:t>
            </a:r>
            <a:r>
              <a:rPr spc="-85" dirty="0"/>
              <a:t> </a:t>
            </a:r>
            <a:r>
              <a:rPr spc="-10" dirty="0"/>
              <a:t>0,1‐0,2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15175" y="1206246"/>
            <a:ext cx="8803663" cy="836930"/>
            <a:chOff x="774839" y="1206246"/>
            <a:chExt cx="9144000" cy="857250"/>
          </a:xfrm>
        </p:grpSpPr>
        <p:sp>
          <p:nvSpPr>
            <p:cNvPr id="4" name="object 4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22915" y="1427480"/>
            <a:ext cx="116776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GS22Mo4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15175" y="1959102"/>
            <a:ext cx="8856478" cy="2751331"/>
            <a:chOff x="774839" y="1959101"/>
            <a:chExt cx="9198856" cy="2976607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4671" y="1978151"/>
              <a:ext cx="2749295" cy="8534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35621" y="1959101"/>
              <a:ext cx="2787650" cy="104775"/>
            </a:xfrm>
            <a:custGeom>
              <a:avLst/>
              <a:gdLst/>
              <a:ahLst/>
              <a:cxnLst/>
              <a:rect l="l" t="t" r="r" b="b"/>
              <a:pathLst>
                <a:path w="2787650" h="104775">
                  <a:moveTo>
                    <a:pt x="2787396" y="104393"/>
                  </a:moveTo>
                  <a:lnTo>
                    <a:pt x="2787396" y="0"/>
                  </a:lnTo>
                  <a:lnTo>
                    <a:pt x="0" y="0"/>
                  </a:lnTo>
                  <a:lnTo>
                    <a:pt x="0" y="104394"/>
                  </a:lnTo>
                  <a:lnTo>
                    <a:pt x="9143" y="104394"/>
                  </a:lnTo>
                  <a:lnTo>
                    <a:pt x="9143" y="19050"/>
                  </a:lnTo>
                  <a:lnTo>
                    <a:pt x="19049" y="9144"/>
                  </a:lnTo>
                  <a:lnTo>
                    <a:pt x="19049" y="19050"/>
                  </a:lnTo>
                  <a:lnTo>
                    <a:pt x="2768346" y="19049"/>
                  </a:lnTo>
                  <a:lnTo>
                    <a:pt x="2768346" y="9143"/>
                  </a:lnTo>
                  <a:lnTo>
                    <a:pt x="2778251" y="19049"/>
                  </a:lnTo>
                  <a:lnTo>
                    <a:pt x="2778251" y="104393"/>
                  </a:lnTo>
                  <a:lnTo>
                    <a:pt x="2787396" y="104393"/>
                  </a:lnTo>
                  <a:close/>
                </a:path>
                <a:path w="2787650" h="104775">
                  <a:moveTo>
                    <a:pt x="19049" y="19050"/>
                  </a:moveTo>
                  <a:lnTo>
                    <a:pt x="19049" y="9144"/>
                  </a:lnTo>
                  <a:lnTo>
                    <a:pt x="9143" y="19050"/>
                  </a:lnTo>
                  <a:lnTo>
                    <a:pt x="19049" y="19050"/>
                  </a:lnTo>
                  <a:close/>
                </a:path>
                <a:path w="2787650" h="104775">
                  <a:moveTo>
                    <a:pt x="19049" y="104394"/>
                  </a:moveTo>
                  <a:lnTo>
                    <a:pt x="19049" y="19050"/>
                  </a:lnTo>
                  <a:lnTo>
                    <a:pt x="9143" y="19050"/>
                  </a:lnTo>
                  <a:lnTo>
                    <a:pt x="9143" y="104394"/>
                  </a:lnTo>
                  <a:lnTo>
                    <a:pt x="19049" y="104394"/>
                  </a:lnTo>
                  <a:close/>
                </a:path>
                <a:path w="2787650" h="104775">
                  <a:moveTo>
                    <a:pt x="2778251" y="19049"/>
                  </a:moveTo>
                  <a:lnTo>
                    <a:pt x="2768346" y="9143"/>
                  </a:lnTo>
                  <a:lnTo>
                    <a:pt x="2768346" y="19049"/>
                  </a:lnTo>
                  <a:lnTo>
                    <a:pt x="2778251" y="19049"/>
                  </a:lnTo>
                  <a:close/>
                </a:path>
                <a:path w="2787650" h="104775">
                  <a:moveTo>
                    <a:pt x="2778251" y="104393"/>
                  </a:moveTo>
                  <a:lnTo>
                    <a:pt x="2778251" y="19049"/>
                  </a:lnTo>
                  <a:lnTo>
                    <a:pt x="2768346" y="19049"/>
                  </a:lnTo>
                  <a:lnTo>
                    <a:pt x="2768346" y="104393"/>
                  </a:lnTo>
                  <a:lnTo>
                    <a:pt x="2778251" y="104393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34269" y="1978151"/>
              <a:ext cx="2807970" cy="8534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815219" y="1959101"/>
              <a:ext cx="2846070" cy="104775"/>
            </a:xfrm>
            <a:custGeom>
              <a:avLst/>
              <a:gdLst/>
              <a:ahLst/>
              <a:cxnLst/>
              <a:rect l="l" t="t" r="r" b="b"/>
              <a:pathLst>
                <a:path w="2846070" h="104775">
                  <a:moveTo>
                    <a:pt x="2846069" y="104393"/>
                  </a:moveTo>
                  <a:lnTo>
                    <a:pt x="2846069" y="0"/>
                  </a:lnTo>
                  <a:lnTo>
                    <a:pt x="0" y="0"/>
                  </a:lnTo>
                  <a:lnTo>
                    <a:pt x="0" y="104393"/>
                  </a:lnTo>
                  <a:lnTo>
                    <a:pt x="9905" y="104393"/>
                  </a:lnTo>
                  <a:lnTo>
                    <a:pt x="9905" y="19049"/>
                  </a:lnTo>
                  <a:lnTo>
                    <a:pt x="19050" y="9143"/>
                  </a:lnTo>
                  <a:lnTo>
                    <a:pt x="19050" y="19049"/>
                  </a:lnTo>
                  <a:lnTo>
                    <a:pt x="2827007" y="19049"/>
                  </a:lnTo>
                  <a:lnTo>
                    <a:pt x="2827007" y="9143"/>
                  </a:lnTo>
                  <a:lnTo>
                    <a:pt x="2836926" y="19049"/>
                  </a:lnTo>
                  <a:lnTo>
                    <a:pt x="2836926" y="104393"/>
                  </a:lnTo>
                  <a:lnTo>
                    <a:pt x="2846069" y="104393"/>
                  </a:lnTo>
                  <a:close/>
                </a:path>
                <a:path w="2846070" h="104775">
                  <a:moveTo>
                    <a:pt x="19050" y="19049"/>
                  </a:moveTo>
                  <a:lnTo>
                    <a:pt x="19050" y="9143"/>
                  </a:lnTo>
                  <a:lnTo>
                    <a:pt x="9905" y="19049"/>
                  </a:lnTo>
                  <a:lnTo>
                    <a:pt x="19050" y="19049"/>
                  </a:lnTo>
                  <a:close/>
                </a:path>
                <a:path w="2846070" h="104775">
                  <a:moveTo>
                    <a:pt x="19050" y="104393"/>
                  </a:moveTo>
                  <a:lnTo>
                    <a:pt x="19050" y="19049"/>
                  </a:lnTo>
                  <a:lnTo>
                    <a:pt x="9905" y="19049"/>
                  </a:lnTo>
                  <a:lnTo>
                    <a:pt x="9905" y="104393"/>
                  </a:lnTo>
                  <a:lnTo>
                    <a:pt x="19050" y="104393"/>
                  </a:lnTo>
                  <a:close/>
                </a:path>
                <a:path w="2846070" h="104775">
                  <a:moveTo>
                    <a:pt x="2836926" y="19049"/>
                  </a:moveTo>
                  <a:lnTo>
                    <a:pt x="2827007" y="9143"/>
                  </a:lnTo>
                  <a:lnTo>
                    <a:pt x="2827007" y="19049"/>
                  </a:lnTo>
                  <a:lnTo>
                    <a:pt x="2836926" y="19049"/>
                  </a:lnTo>
                  <a:close/>
                </a:path>
                <a:path w="2846070" h="104775">
                  <a:moveTo>
                    <a:pt x="2836926" y="104393"/>
                  </a:moveTo>
                  <a:lnTo>
                    <a:pt x="2836926" y="19049"/>
                  </a:lnTo>
                  <a:lnTo>
                    <a:pt x="2827007" y="19049"/>
                  </a:lnTo>
                  <a:lnTo>
                    <a:pt x="2827007" y="104393"/>
                  </a:lnTo>
                  <a:lnTo>
                    <a:pt x="2836926" y="104393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87019" y="1978151"/>
              <a:ext cx="2791205" cy="8534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767969" y="1959101"/>
              <a:ext cx="2829560" cy="104775"/>
            </a:xfrm>
            <a:custGeom>
              <a:avLst/>
              <a:gdLst/>
              <a:ahLst/>
              <a:cxnLst/>
              <a:rect l="l" t="t" r="r" b="b"/>
              <a:pathLst>
                <a:path w="2829559" h="104775">
                  <a:moveTo>
                    <a:pt x="2829305" y="104393"/>
                  </a:moveTo>
                  <a:lnTo>
                    <a:pt x="2829305" y="0"/>
                  </a:lnTo>
                  <a:lnTo>
                    <a:pt x="0" y="0"/>
                  </a:lnTo>
                  <a:lnTo>
                    <a:pt x="0" y="104394"/>
                  </a:lnTo>
                  <a:lnTo>
                    <a:pt x="9893" y="104394"/>
                  </a:lnTo>
                  <a:lnTo>
                    <a:pt x="9893" y="19050"/>
                  </a:lnTo>
                  <a:lnTo>
                    <a:pt x="19050" y="9144"/>
                  </a:lnTo>
                  <a:lnTo>
                    <a:pt x="19050" y="19050"/>
                  </a:lnTo>
                  <a:lnTo>
                    <a:pt x="2810256" y="19050"/>
                  </a:lnTo>
                  <a:lnTo>
                    <a:pt x="2810256" y="9143"/>
                  </a:lnTo>
                  <a:lnTo>
                    <a:pt x="2819400" y="19050"/>
                  </a:lnTo>
                  <a:lnTo>
                    <a:pt x="2819400" y="104393"/>
                  </a:lnTo>
                  <a:lnTo>
                    <a:pt x="2829305" y="104393"/>
                  </a:lnTo>
                  <a:close/>
                </a:path>
                <a:path w="2829559" h="104775">
                  <a:moveTo>
                    <a:pt x="19050" y="19050"/>
                  </a:moveTo>
                  <a:lnTo>
                    <a:pt x="19050" y="9144"/>
                  </a:lnTo>
                  <a:lnTo>
                    <a:pt x="9893" y="19050"/>
                  </a:lnTo>
                  <a:lnTo>
                    <a:pt x="19050" y="19050"/>
                  </a:lnTo>
                  <a:close/>
                </a:path>
                <a:path w="2829559" h="104775">
                  <a:moveTo>
                    <a:pt x="19050" y="104394"/>
                  </a:moveTo>
                  <a:lnTo>
                    <a:pt x="19050" y="19050"/>
                  </a:lnTo>
                  <a:lnTo>
                    <a:pt x="9893" y="19050"/>
                  </a:lnTo>
                  <a:lnTo>
                    <a:pt x="9893" y="104394"/>
                  </a:lnTo>
                  <a:lnTo>
                    <a:pt x="19050" y="104394"/>
                  </a:lnTo>
                  <a:close/>
                </a:path>
                <a:path w="2829559" h="104775">
                  <a:moveTo>
                    <a:pt x="2819400" y="19050"/>
                  </a:moveTo>
                  <a:lnTo>
                    <a:pt x="2810256" y="9143"/>
                  </a:lnTo>
                  <a:lnTo>
                    <a:pt x="2810256" y="19050"/>
                  </a:lnTo>
                  <a:lnTo>
                    <a:pt x="2819400" y="19050"/>
                  </a:lnTo>
                  <a:close/>
                </a:path>
                <a:path w="2829559" h="104775">
                  <a:moveTo>
                    <a:pt x="2819400" y="104393"/>
                  </a:moveTo>
                  <a:lnTo>
                    <a:pt x="2819400" y="19050"/>
                  </a:lnTo>
                  <a:lnTo>
                    <a:pt x="2810256" y="19050"/>
                  </a:lnTo>
                  <a:lnTo>
                    <a:pt x="2810256" y="104393"/>
                  </a:lnTo>
                  <a:lnTo>
                    <a:pt x="2819400" y="104393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74839" y="206273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4671" y="2063495"/>
              <a:ext cx="2749295" cy="85725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935621" y="2063507"/>
              <a:ext cx="2787650" cy="857250"/>
            </a:xfrm>
            <a:custGeom>
              <a:avLst/>
              <a:gdLst/>
              <a:ahLst/>
              <a:cxnLst/>
              <a:rect l="l" t="t" r="r" b="b"/>
              <a:pathLst>
                <a:path w="278765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787650" h="857250">
                  <a:moveTo>
                    <a:pt x="2787396" y="0"/>
                  </a:moveTo>
                  <a:lnTo>
                    <a:pt x="2768346" y="0"/>
                  </a:lnTo>
                  <a:lnTo>
                    <a:pt x="2768346" y="857250"/>
                  </a:lnTo>
                  <a:lnTo>
                    <a:pt x="2787396" y="857250"/>
                  </a:lnTo>
                  <a:lnTo>
                    <a:pt x="2787396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34269" y="2063495"/>
              <a:ext cx="2807970" cy="85725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815219" y="2063507"/>
              <a:ext cx="2846070" cy="857250"/>
            </a:xfrm>
            <a:custGeom>
              <a:avLst/>
              <a:gdLst/>
              <a:ahLst/>
              <a:cxnLst/>
              <a:rect l="l" t="t" r="r" b="b"/>
              <a:pathLst>
                <a:path w="284607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846070" h="857250">
                  <a:moveTo>
                    <a:pt x="2846070" y="0"/>
                  </a:moveTo>
                  <a:lnTo>
                    <a:pt x="2827007" y="0"/>
                  </a:lnTo>
                  <a:lnTo>
                    <a:pt x="2827007" y="857250"/>
                  </a:lnTo>
                  <a:lnTo>
                    <a:pt x="2846070" y="857250"/>
                  </a:lnTo>
                  <a:lnTo>
                    <a:pt x="284607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87019" y="2063495"/>
              <a:ext cx="2791205" cy="85725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767970" y="2063507"/>
              <a:ext cx="2829560" cy="857250"/>
            </a:xfrm>
            <a:custGeom>
              <a:avLst/>
              <a:gdLst/>
              <a:ahLst/>
              <a:cxnLst/>
              <a:rect l="l" t="t" r="r" b="b"/>
              <a:pathLst>
                <a:path w="2829559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829559" h="857250">
                  <a:moveTo>
                    <a:pt x="2829293" y="0"/>
                  </a:moveTo>
                  <a:lnTo>
                    <a:pt x="2810256" y="0"/>
                  </a:lnTo>
                  <a:lnTo>
                    <a:pt x="2810256" y="857250"/>
                  </a:lnTo>
                  <a:lnTo>
                    <a:pt x="2829293" y="857250"/>
                  </a:lnTo>
                  <a:lnTo>
                    <a:pt x="2829293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74839" y="2919983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4671" y="2920745"/>
              <a:ext cx="2749295" cy="85725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935621" y="2920758"/>
              <a:ext cx="2787650" cy="857250"/>
            </a:xfrm>
            <a:custGeom>
              <a:avLst/>
              <a:gdLst/>
              <a:ahLst/>
              <a:cxnLst/>
              <a:rect l="l" t="t" r="r" b="b"/>
              <a:pathLst>
                <a:path w="278765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787650" h="857250">
                  <a:moveTo>
                    <a:pt x="2787396" y="0"/>
                  </a:moveTo>
                  <a:lnTo>
                    <a:pt x="2768346" y="0"/>
                  </a:lnTo>
                  <a:lnTo>
                    <a:pt x="2768346" y="857250"/>
                  </a:lnTo>
                  <a:lnTo>
                    <a:pt x="2787396" y="857250"/>
                  </a:lnTo>
                  <a:lnTo>
                    <a:pt x="2787396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34269" y="2920745"/>
              <a:ext cx="2807970" cy="85725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815219" y="2920758"/>
              <a:ext cx="2846070" cy="857250"/>
            </a:xfrm>
            <a:custGeom>
              <a:avLst/>
              <a:gdLst/>
              <a:ahLst/>
              <a:cxnLst/>
              <a:rect l="l" t="t" r="r" b="b"/>
              <a:pathLst>
                <a:path w="284607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846070" h="857250">
                  <a:moveTo>
                    <a:pt x="2846070" y="0"/>
                  </a:moveTo>
                  <a:lnTo>
                    <a:pt x="2827007" y="0"/>
                  </a:lnTo>
                  <a:lnTo>
                    <a:pt x="2827007" y="857250"/>
                  </a:lnTo>
                  <a:lnTo>
                    <a:pt x="2846070" y="857250"/>
                  </a:lnTo>
                  <a:lnTo>
                    <a:pt x="284607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87019" y="2920745"/>
              <a:ext cx="2791205" cy="85725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767970" y="2920758"/>
              <a:ext cx="2829560" cy="857250"/>
            </a:xfrm>
            <a:custGeom>
              <a:avLst/>
              <a:gdLst/>
              <a:ahLst/>
              <a:cxnLst/>
              <a:rect l="l" t="t" r="r" b="b"/>
              <a:pathLst>
                <a:path w="2829559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829559" h="857250">
                  <a:moveTo>
                    <a:pt x="2829293" y="0"/>
                  </a:moveTo>
                  <a:lnTo>
                    <a:pt x="2810256" y="0"/>
                  </a:lnTo>
                  <a:lnTo>
                    <a:pt x="2810256" y="857250"/>
                  </a:lnTo>
                  <a:lnTo>
                    <a:pt x="2829293" y="857250"/>
                  </a:lnTo>
                  <a:lnTo>
                    <a:pt x="2829293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29695" y="4077190"/>
              <a:ext cx="9144000" cy="858518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062361" y="4380229"/>
            <a:ext cx="476884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25" dirty="0">
                <a:solidFill>
                  <a:srgbClr val="FFFFFF"/>
                </a:solidFill>
                <a:latin typeface="Arial"/>
                <a:cs typeface="Arial"/>
              </a:rPr>
              <a:t>P91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115175" y="3777996"/>
            <a:ext cx="8803664" cy="2822829"/>
            <a:chOff x="774839" y="3777996"/>
            <a:chExt cx="9144000" cy="3429000"/>
          </a:xfrm>
        </p:grpSpPr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54671" y="3777996"/>
              <a:ext cx="2749295" cy="97536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935621" y="3777996"/>
              <a:ext cx="2787650" cy="116839"/>
            </a:xfrm>
            <a:custGeom>
              <a:avLst/>
              <a:gdLst/>
              <a:ahLst/>
              <a:cxnLst/>
              <a:rect l="l" t="t" r="r" b="b"/>
              <a:pathLst>
                <a:path w="2787650" h="116839">
                  <a:moveTo>
                    <a:pt x="19050" y="97536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116586"/>
                  </a:lnTo>
                  <a:lnTo>
                    <a:pt x="9144" y="116586"/>
                  </a:lnTo>
                  <a:lnTo>
                    <a:pt x="9144" y="97536"/>
                  </a:lnTo>
                  <a:lnTo>
                    <a:pt x="19050" y="97536"/>
                  </a:lnTo>
                  <a:close/>
                </a:path>
                <a:path w="2787650" h="116839">
                  <a:moveTo>
                    <a:pt x="2778252" y="97536"/>
                  </a:moveTo>
                  <a:lnTo>
                    <a:pt x="9144" y="97536"/>
                  </a:lnTo>
                  <a:lnTo>
                    <a:pt x="19050" y="106679"/>
                  </a:lnTo>
                  <a:lnTo>
                    <a:pt x="19049" y="116586"/>
                  </a:lnTo>
                  <a:lnTo>
                    <a:pt x="2768346" y="116586"/>
                  </a:lnTo>
                  <a:lnTo>
                    <a:pt x="2768346" y="106679"/>
                  </a:lnTo>
                  <a:lnTo>
                    <a:pt x="2778252" y="97536"/>
                  </a:lnTo>
                  <a:close/>
                </a:path>
                <a:path w="2787650" h="116839">
                  <a:moveTo>
                    <a:pt x="19049" y="116586"/>
                  </a:moveTo>
                  <a:lnTo>
                    <a:pt x="19050" y="106679"/>
                  </a:lnTo>
                  <a:lnTo>
                    <a:pt x="9144" y="97536"/>
                  </a:lnTo>
                  <a:lnTo>
                    <a:pt x="9144" y="116586"/>
                  </a:lnTo>
                  <a:lnTo>
                    <a:pt x="19049" y="116586"/>
                  </a:lnTo>
                  <a:close/>
                </a:path>
                <a:path w="2787650" h="116839">
                  <a:moveTo>
                    <a:pt x="2787396" y="116586"/>
                  </a:moveTo>
                  <a:lnTo>
                    <a:pt x="2787396" y="0"/>
                  </a:lnTo>
                  <a:lnTo>
                    <a:pt x="2768346" y="0"/>
                  </a:lnTo>
                  <a:lnTo>
                    <a:pt x="2768346" y="97536"/>
                  </a:lnTo>
                  <a:lnTo>
                    <a:pt x="2778252" y="97536"/>
                  </a:lnTo>
                  <a:lnTo>
                    <a:pt x="2778252" y="116586"/>
                  </a:lnTo>
                  <a:lnTo>
                    <a:pt x="2787396" y="116586"/>
                  </a:lnTo>
                  <a:close/>
                </a:path>
                <a:path w="2787650" h="116839">
                  <a:moveTo>
                    <a:pt x="2778252" y="116586"/>
                  </a:moveTo>
                  <a:lnTo>
                    <a:pt x="2778252" y="97536"/>
                  </a:lnTo>
                  <a:lnTo>
                    <a:pt x="2768346" y="106679"/>
                  </a:lnTo>
                  <a:lnTo>
                    <a:pt x="2768346" y="116586"/>
                  </a:lnTo>
                  <a:lnTo>
                    <a:pt x="2778252" y="116586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34269" y="3777996"/>
              <a:ext cx="2807970" cy="84582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815219" y="3777996"/>
              <a:ext cx="2846070" cy="104139"/>
            </a:xfrm>
            <a:custGeom>
              <a:avLst/>
              <a:gdLst/>
              <a:ahLst/>
              <a:cxnLst/>
              <a:rect l="l" t="t" r="r" b="b"/>
              <a:pathLst>
                <a:path w="2846070" h="104139">
                  <a:moveTo>
                    <a:pt x="19050" y="84582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103632"/>
                  </a:lnTo>
                  <a:lnTo>
                    <a:pt x="9905" y="103632"/>
                  </a:lnTo>
                  <a:lnTo>
                    <a:pt x="9905" y="84582"/>
                  </a:lnTo>
                  <a:lnTo>
                    <a:pt x="19050" y="84582"/>
                  </a:lnTo>
                  <a:close/>
                </a:path>
                <a:path w="2846070" h="104139">
                  <a:moveTo>
                    <a:pt x="2836926" y="84581"/>
                  </a:moveTo>
                  <a:lnTo>
                    <a:pt x="9905" y="84582"/>
                  </a:lnTo>
                  <a:lnTo>
                    <a:pt x="19050" y="93726"/>
                  </a:lnTo>
                  <a:lnTo>
                    <a:pt x="19050" y="103632"/>
                  </a:lnTo>
                  <a:lnTo>
                    <a:pt x="2827007" y="103631"/>
                  </a:lnTo>
                  <a:lnTo>
                    <a:pt x="2827007" y="93725"/>
                  </a:lnTo>
                  <a:lnTo>
                    <a:pt x="2836926" y="84581"/>
                  </a:lnTo>
                  <a:close/>
                </a:path>
                <a:path w="2846070" h="104139">
                  <a:moveTo>
                    <a:pt x="19050" y="103632"/>
                  </a:moveTo>
                  <a:lnTo>
                    <a:pt x="19050" y="93726"/>
                  </a:lnTo>
                  <a:lnTo>
                    <a:pt x="9905" y="84582"/>
                  </a:lnTo>
                  <a:lnTo>
                    <a:pt x="9905" y="103632"/>
                  </a:lnTo>
                  <a:lnTo>
                    <a:pt x="19050" y="103632"/>
                  </a:lnTo>
                  <a:close/>
                </a:path>
                <a:path w="2846070" h="104139">
                  <a:moveTo>
                    <a:pt x="2846069" y="103631"/>
                  </a:moveTo>
                  <a:lnTo>
                    <a:pt x="2846069" y="0"/>
                  </a:lnTo>
                  <a:lnTo>
                    <a:pt x="2827007" y="0"/>
                  </a:lnTo>
                  <a:lnTo>
                    <a:pt x="2827007" y="84581"/>
                  </a:lnTo>
                  <a:lnTo>
                    <a:pt x="2836926" y="84581"/>
                  </a:lnTo>
                  <a:lnTo>
                    <a:pt x="2836926" y="103631"/>
                  </a:lnTo>
                  <a:lnTo>
                    <a:pt x="2846069" y="103631"/>
                  </a:lnTo>
                  <a:close/>
                </a:path>
                <a:path w="2846070" h="104139">
                  <a:moveTo>
                    <a:pt x="2836926" y="103631"/>
                  </a:moveTo>
                  <a:lnTo>
                    <a:pt x="2836926" y="84581"/>
                  </a:lnTo>
                  <a:lnTo>
                    <a:pt x="2827007" y="93725"/>
                  </a:lnTo>
                  <a:lnTo>
                    <a:pt x="2827007" y="103631"/>
                  </a:lnTo>
                  <a:lnTo>
                    <a:pt x="2836926" y="103631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87019" y="3777996"/>
              <a:ext cx="2791205" cy="7162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767969" y="3777996"/>
              <a:ext cx="2829560" cy="90805"/>
            </a:xfrm>
            <a:custGeom>
              <a:avLst/>
              <a:gdLst/>
              <a:ahLst/>
              <a:cxnLst/>
              <a:rect l="l" t="t" r="r" b="b"/>
              <a:pathLst>
                <a:path w="2829559" h="90804">
                  <a:moveTo>
                    <a:pt x="19050" y="71627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90677"/>
                  </a:lnTo>
                  <a:lnTo>
                    <a:pt x="9893" y="90677"/>
                  </a:lnTo>
                  <a:lnTo>
                    <a:pt x="9893" y="71627"/>
                  </a:lnTo>
                  <a:lnTo>
                    <a:pt x="19050" y="71627"/>
                  </a:lnTo>
                  <a:close/>
                </a:path>
                <a:path w="2829559" h="90804">
                  <a:moveTo>
                    <a:pt x="2819400" y="71627"/>
                  </a:moveTo>
                  <a:lnTo>
                    <a:pt x="9893" y="71627"/>
                  </a:lnTo>
                  <a:lnTo>
                    <a:pt x="19050" y="81533"/>
                  </a:lnTo>
                  <a:lnTo>
                    <a:pt x="19050" y="90677"/>
                  </a:lnTo>
                  <a:lnTo>
                    <a:pt x="2810256" y="90677"/>
                  </a:lnTo>
                  <a:lnTo>
                    <a:pt x="2810256" y="81533"/>
                  </a:lnTo>
                  <a:lnTo>
                    <a:pt x="2819400" y="71627"/>
                  </a:lnTo>
                  <a:close/>
                </a:path>
                <a:path w="2829559" h="90804">
                  <a:moveTo>
                    <a:pt x="19050" y="90677"/>
                  </a:moveTo>
                  <a:lnTo>
                    <a:pt x="19050" y="81533"/>
                  </a:lnTo>
                  <a:lnTo>
                    <a:pt x="9893" y="71627"/>
                  </a:lnTo>
                  <a:lnTo>
                    <a:pt x="9893" y="90677"/>
                  </a:lnTo>
                  <a:lnTo>
                    <a:pt x="19050" y="90677"/>
                  </a:lnTo>
                  <a:close/>
                </a:path>
                <a:path w="2829559" h="90804">
                  <a:moveTo>
                    <a:pt x="2829305" y="90677"/>
                  </a:moveTo>
                  <a:lnTo>
                    <a:pt x="2829305" y="0"/>
                  </a:lnTo>
                  <a:lnTo>
                    <a:pt x="2810256" y="0"/>
                  </a:lnTo>
                  <a:lnTo>
                    <a:pt x="2810256" y="71627"/>
                  </a:lnTo>
                  <a:lnTo>
                    <a:pt x="2819400" y="71627"/>
                  </a:lnTo>
                  <a:lnTo>
                    <a:pt x="2819400" y="90677"/>
                  </a:lnTo>
                  <a:lnTo>
                    <a:pt x="2829305" y="90677"/>
                  </a:lnTo>
                  <a:close/>
                </a:path>
                <a:path w="2829559" h="90804">
                  <a:moveTo>
                    <a:pt x="2819400" y="90677"/>
                  </a:moveTo>
                  <a:lnTo>
                    <a:pt x="2819400" y="71627"/>
                  </a:lnTo>
                  <a:lnTo>
                    <a:pt x="2810256" y="81533"/>
                  </a:lnTo>
                  <a:lnTo>
                    <a:pt x="2810256" y="90677"/>
                  </a:lnTo>
                  <a:lnTo>
                    <a:pt x="2819400" y="90677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74839" y="46344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54671" y="4930902"/>
              <a:ext cx="2801873" cy="561594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935621" y="4911852"/>
              <a:ext cx="2840355" cy="581025"/>
            </a:xfrm>
            <a:custGeom>
              <a:avLst/>
              <a:gdLst/>
              <a:ahLst/>
              <a:cxnLst/>
              <a:rect l="l" t="t" r="r" b="b"/>
              <a:pathLst>
                <a:path w="2840354" h="581025">
                  <a:moveTo>
                    <a:pt x="2839973" y="580644"/>
                  </a:moveTo>
                  <a:lnTo>
                    <a:pt x="2839973" y="0"/>
                  </a:lnTo>
                  <a:lnTo>
                    <a:pt x="0" y="0"/>
                  </a:lnTo>
                  <a:lnTo>
                    <a:pt x="0" y="580644"/>
                  </a:lnTo>
                  <a:lnTo>
                    <a:pt x="9143" y="580644"/>
                  </a:lnTo>
                  <a:lnTo>
                    <a:pt x="9143" y="19050"/>
                  </a:lnTo>
                  <a:lnTo>
                    <a:pt x="19049" y="9144"/>
                  </a:lnTo>
                  <a:lnTo>
                    <a:pt x="19049" y="19050"/>
                  </a:lnTo>
                  <a:lnTo>
                    <a:pt x="2820923" y="19050"/>
                  </a:lnTo>
                  <a:lnTo>
                    <a:pt x="2820923" y="9144"/>
                  </a:lnTo>
                  <a:lnTo>
                    <a:pt x="2830067" y="19050"/>
                  </a:lnTo>
                  <a:lnTo>
                    <a:pt x="2830067" y="580644"/>
                  </a:lnTo>
                  <a:lnTo>
                    <a:pt x="2839973" y="580644"/>
                  </a:lnTo>
                  <a:close/>
                </a:path>
                <a:path w="2840354" h="581025">
                  <a:moveTo>
                    <a:pt x="19049" y="19050"/>
                  </a:moveTo>
                  <a:lnTo>
                    <a:pt x="19049" y="9144"/>
                  </a:lnTo>
                  <a:lnTo>
                    <a:pt x="9143" y="19050"/>
                  </a:lnTo>
                  <a:lnTo>
                    <a:pt x="19049" y="19050"/>
                  </a:lnTo>
                  <a:close/>
                </a:path>
                <a:path w="2840354" h="581025">
                  <a:moveTo>
                    <a:pt x="19049" y="580644"/>
                  </a:moveTo>
                  <a:lnTo>
                    <a:pt x="19049" y="19050"/>
                  </a:lnTo>
                  <a:lnTo>
                    <a:pt x="9143" y="19050"/>
                  </a:lnTo>
                  <a:lnTo>
                    <a:pt x="9143" y="580644"/>
                  </a:lnTo>
                  <a:lnTo>
                    <a:pt x="19049" y="580644"/>
                  </a:lnTo>
                  <a:close/>
                </a:path>
                <a:path w="2840354" h="581025">
                  <a:moveTo>
                    <a:pt x="2830067" y="19050"/>
                  </a:moveTo>
                  <a:lnTo>
                    <a:pt x="2820923" y="9144"/>
                  </a:lnTo>
                  <a:lnTo>
                    <a:pt x="2820923" y="19050"/>
                  </a:lnTo>
                  <a:lnTo>
                    <a:pt x="2830067" y="19050"/>
                  </a:lnTo>
                  <a:close/>
                </a:path>
                <a:path w="2840354" h="581025">
                  <a:moveTo>
                    <a:pt x="2830067" y="580644"/>
                  </a:moveTo>
                  <a:lnTo>
                    <a:pt x="2830067" y="19050"/>
                  </a:lnTo>
                  <a:lnTo>
                    <a:pt x="2820923" y="19050"/>
                  </a:lnTo>
                  <a:lnTo>
                    <a:pt x="2820923" y="580644"/>
                  </a:lnTo>
                  <a:lnTo>
                    <a:pt x="2830067" y="580644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07421" y="4930902"/>
              <a:ext cx="2809494" cy="561594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3888371" y="4911852"/>
              <a:ext cx="2847975" cy="581025"/>
            </a:xfrm>
            <a:custGeom>
              <a:avLst/>
              <a:gdLst/>
              <a:ahLst/>
              <a:cxnLst/>
              <a:rect l="l" t="t" r="r" b="b"/>
              <a:pathLst>
                <a:path w="2847975" h="581025">
                  <a:moveTo>
                    <a:pt x="2847593" y="580644"/>
                  </a:moveTo>
                  <a:lnTo>
                    <a:pt x="2847593" y="0"/>
                  </a:lnTo>
                  <a:lnTo>
                    <a:pt x="0" y="0"/>
                  </a:lnTo>
                  <a:lnTo>
                    <a:pt x="0" y="580644"/>
                  </a:lnTo>
                  <a:lnTo>
                    <a:pt x="9144" y="580644"/>
                  </a:lnTo>
                  <a:lnTo>
                    <a:pt x="9144" y="19050"/>
                  </a:lnTo>
                  <a:lnTo>
                    <a:pt x="19050" y="9144"/>
                  </a:lnTo>
                  <a:lnTo>
                    <a:pt x="19050" y="19050"/>
                  </a:lnTo>
                  <a:lnTo>
                    <a:pt x="2828543" y="19050"/>
                  </a:lnTo>
                  <a:lnTo>
                    <a:pt x="2828543" y="9144"/>
                  </a:lnTo>
                  <a:lnTo>
                    <a:pt x="2838450" y="19050"/>
                  </a:lnTo>
                  <a:lnTo>
                    <a:pt x="2838450" y="580644"/>
                  </a:lnTo>
                  <a:lnTo>
                    <a:pt x="2847593" y="580644"/>
                  </a:lnTo>
                  <a:close/>
                </a:path>
                <a:path w="2847975" h="581025">
                  <a:moveTo>
                    <a:pt x="19050" y="19050"/>
                  </a:moveTo>
                  <a:lnTo>
                    <a:pt x="19050" y="9144"/>
                  </a:lnTo>
                  <a:lnTo>
                    <a:pt x="9144" y="19050"/>
                  </a:lnTo>
                  <a:lnTo>
                    <a:pt x="19050" y="19050"/>
                  </a:lnTo>
                  <a:close/>
                </a:path>
                <a:path w="2847975" h="581025">
                  <a:moveTo>
                    <a:pt x="19050" y="580644"/>
                  </a:moveTo>
                  <a:lnTo>
                    <a:pt x="19050" y="19050"/>
                  </a:lnTo>
                  <a:lnTo>
                    <a:pt x="9144" y="19050"/>
                  </a:lnTo>
                  <a:lnTo>
                    <a:pt x="9144" y="580644"/>
                  </a:lnTo>
                  <a:lnTo>
                    <a:pt x="19050" y="580644"/>
                  </a:lnTo>
                  <a:close/>
                </a:path>
                <a:path w="2847975" h="581025">
                  <a:moveTo>
                    <a:pt x="2838450" y="19050"/>
                  </a:moveTo>
                  <a:lnTo>
                    <a:pt x="2828543" y="9144"/>
                  </a:lnTo>
                  <a:lnTo>
                    <a:pt x="2828543" y="19050"/>
                  </a:lnTo>
                  <a:lnTo>
                    <a:pt x="2838450" y="19050"/>
                  </a:lnTo>
                  <a:close/>
                </a:path>
                <a:path w="2847975" h="581025">
                  <a:moveTo>
                    <a:pt x="2838450" y="580644"/>
                  </a:moveTo>
                  <a:lnTo>
                    <a:pt x="2838450" y="19050"/>
                  </a:lnTo>
                  <a:lnTo>
                    <a:pt x="2828543" y="19050"/>
                  </a:lnTo>
                  <a:lnTo>
                    <a:pt x="2828543" y="580644"/>
                  </a:lnTo>
                  <a:lnTo>
                    <a:pt x="2838450" y="580644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87019" y="4930902"/>
              <a:ext cx="2813304" cy="561594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6767969" y="4911852"/>
              <a:ext cx="2851785" cy="581025"/>
            </a:xfrm>
            <a:custGeom>
              <a:avLst/>
              <a:gdLst/>
              <a:ahLst/>
              <a:cxnLst/>
              <a:rect l="l" t="t" r="r" b="b"/>
              <a:pathLst>
                <a:path w="2851784" h="581025">
                  <a:moveTo>
                    <a:pt x="2851404" y="580644"/>
                  </a:moveTo>
                  <a:lnTo>
                    <a:pt x="2851404" y="0"/>
                  </a:lnTo>
                  <a:lnTo>
                    <a:pt x="0" y="0"/>
                  </a:lnTo>
                  <a:lnTo>
                    <a:pt x="0" y="580644"/>
                  </a:lnTo>
                  <a:lnTo>
                    <a:pt x="9893" y="580644"/>
                  </a:lnTo>
                  <a:lnTo>
                    <a:pt x="9893" y="19050"/>
                  </a:lnTo>
                  <a:lnTo>
                    <a:pt x="19050" y="9144"/>
                  </a:lnTo>
                  <a:lnTo>
                    <a:pt x="19050" y="19050"/>
                  </a:lnTo>
                  <a:lnTo>
                    <a:pt x="2832354" y="19050"/>
                  </a:lnTo>
                  <a:lnTo>
                    <a:pt x="2832354" y="9144"/>
                  </a:lnTo>
                  <a:lnTo>
                    <a:pt x="2841498" y="19050"/>
                  </a:lnTo>
                  <a:lnTo>
                    <a:pt x="2841498" y="580644"/>
                  </a:lnTo>
                  <a:lnTo>
                    <a:pt x="2851404" y="580644"/>
                  </a:lnTo>
                  <a:close/>
                </a:path>
                <a:path w="2851784" h="581025">
                  <a:moveTo>
                    <a:pt x="19050" y="19050"/>
                  </a:moveTo>
                  <a:lnTo>
                    <a:pt x="19050" y="9144"/>
                  </a:lnTo>
                  <a:lnTo>
                    <a:pt x="9893" y="19050"/>
                  </a:lnTo>
                  <a:lnTo>
                    <a:pt x="19050" y="19050"/>
                  </a:lnTo>
                  <a:close/>
                </a:path>
                <a:path w="2851784" h="581025">
                  <a:moveTo>
                    <a:pt x="19050" y="580644"/>
                  </a:moveTo>
                  <a:lnTo>
                    <a:pt x="19050" y="19050"/>
                  </a:lnTo>
                  <a:lnTo>
                    <a:pt x="9893" y="19050"/>
                  </a:lnTo>
                  <a:lnTo>
                    <a:pt x="9893" y="580644"/>
                  </a:lnTo>
                  <a:lnTo>
                    <a:pt x="19050" y="580644"/>
                  </a:lnTo>
                  <a:close/>
                </a:path>
                <a:path w="2851784" h="581025">
                  <a:moveTo>
                    <a:pt x="2841498" y="19050"/>
                  </a:moveTo>
                  <a:lnTo>
                    <a:pt x="2832354" y="9144"/>
                  </a:lnTo>
                  <a:lnTo>
                    <a:pt x="2832354" y="19050"/>
                  </a:lnTo>
                  <a:lnTo>
                    <a:pt x="2841498" y="19050"/>
                  </a:lnTo>
                  <a:close/>
                </a:path>
                <a:path w="2851784" h="581025">
                  <a:moveTo>
                    <a:pt x="2841498" y="580644"/>
                  </a:moveTo>
                  <a:lnTo>
                    <a:pt x="2841498" y="19050"/>
                  </a:lnTo>
                  <a:lnTo>
                    <a:pt x="2832354" y="19050"/>
                  </a:lnTo>
                  <a:lnTo>
                    <a:pt x="2832354" y="580644"/>
                  </a:lnTo>
                  <a:lnTo>
                    <a:pt x="2841498" y="580644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74839" y="5491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54671" y="5492496"/>
              <a:ext cx="2801873" cy="857250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935621" y="5492508"/>
              <a:ext cx="2840355" cy="857250"/>
            </a:xfrm>
            <a:custGeom>
              <a:avLst/>
              <a:gdLst/>
              <a:ahLst/>
              <a:cxnLst/>
              <a:rect l="l" t="t" r="r" b="b"/>
              <a:pathLst>
                <a:path w="284035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840354" h="857250">
                  <a:moveTo>
                    <a:pt x="2839974" y="0"/>
                  </a:moveTo>
                  <a:lnTo>
                    <a:pt x="2820924" y="0"/>
                  </a:lnTo>
                  <a:lnTo>
                    <a:pt x="2820924" y="857250"/>
                  </a:lnTo>
                  <a:lnTo>
                    <a:pt x="2839974" y="857250"/>
                  </a:lnTo>
                  <a:lnTo>
                    <a:pt x="283997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907421" y="5492496"/>
              <a:ext cx="2809494" cy="857250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3888371" y="5492508"/>
              <a:ext cx="2847975" cy="857250"/>
            </a:xfrm>
            <a:custGeom>
              <a:avLst/>
              <a:gdLst/>
              <a:ahLst/>
              <a:cxnLst/>
              <a:rect l="l" t="t" r="r" b="b"/>
              <a:pathLst>
                <a:path w="2847975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847975" h="857250">
                  <a:moveTo>
                    <a:pt x="2847594" y="0"/>
                  </a:moveTo>
                  <a:lnTo>
                    <a:pt x="2828544" y="0"/>
                  </a:lnTo>
                  <a:lnTo>
                    <a:pt x="2828544" y="857250"/>
                  </a:lnTo>
                  <a:lnTo>
                    <a:pt x="2847594" y="857250"/>
                  </a:lnTo>
                  <a:lnTo>
                    <a:pt x="284759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787019" y="5492496"/>
              <a:ext cx="2813304" cy="85725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6767970" y="5492508"/>
              <a:ext cx="2851785" cy="857250"/>
            </a:xfrm>
            <a:custGeom>
              <a:avLst/>
              <a:gdLst/>
              <a:ahLst/>
              <a:cxnLst/>
              <a:rect l="l" t="t" r="r" b="b"/>
              <a:pathLst>
                <a:path w="285178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851784" h="857250">
                  <a:moveTo>
                    <a:pt x="2851391" y="0"/>
                  </a:moveTo>
                  <a:lnTo>
                    <a:pt x="2832354" y="0"/>
                  </a:lnTo>
                  <a:lnTo>
                    <a:pt x="2832354" y="857250"/>
                  </a:lnTo>
                  <a:lnTo>
                    <a:pt x="2851391" y="857250"/>
                  </a:lnTo>
                  <a:lnTo>
                    <a:pt x="2851391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74839" y="63489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54671" y="6349746"/>
              <a:ext cx="2801873" cy="524256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935621" y="6349746"/>
              <a:ext cx="2840355" cy="543560"/>
            </a:xfrm>
            <a:custGeom>
              <a:avLst/>
              <a:gdLst/>
              <a:ahLst/>
              <a:cxnLst/>
              <a:rect l="l" t="t" r="r" b="b"/>
              <a:pathLst>
                <a:path w="2840354" h="543559">
                  <a:moveTo>
                    <a:pt x="19050" y="524255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543305"/>
                  </a:lnTo>
                  <a:lnTo>
                    <a:pt x="9144" y="543305"/>
                  </a:lnTo>
                  <a:lnTo>
                    <a:pt x="9144" y="524255"/>
                  </a:lnTo>
                  <a:lnTo>
                    <a:pt x="19050" y="524255"/>
                  </a:lnTo>
                  <a:close/>
                </a:path>
                <a:path w="2840354" h="543559">
                  <a:moveTo>
                    <a:pt x="2830068" y="524255"/>
                  </a:moveTo>
                  <a:lnTo>
                    <a:pt x="9144" y="524255"/>
                  </a:lnTo>
                  <a:lnTo>
                    <a:pt x="19050" y="533400"/>
                  </a:lnTo>
                  <a:lnTo>
                    <a:pt x="19050" y="543305"/>
                  </a:lnTo>
                  <a:lnTo>
                    <a:pt x="2820924" y="543305"/>
                  </a:lnTo>
                  <a:lnTo>
                    <a:pt x="2820924" y="533400"/>
                  </a:lnTo>
                  <a:lnTo>
                    <a:pt x="2830068" y="524255"/>
                  </a:lnTo>
                  <a:close/>
                </a:path>
                <a:path w="2840354" h="543559">
                  <a:moveTo>
                    <a:pt x="19050" y="543305"/>
                  </a:moveTo>
                  <a:lnTo>
                    <a:pt x="19050" y="533400"/>
                  </a:lnTo>
                  <a:lnTo>
                    <a:pt x="9144" y="524255"/>
                  </a:lnTo>
                  <a:lnTo>
                    <a:pt x="9144" y="543305"/>
                  </a:lnTo>
                  <a:lnTo>
                    <a:pt x="19050" y="543305"/>
                  </a:lnTo>
                  <a:close/>
                </a:path>
                <a:path w="2840354" h="543559">
                  <a:moveTo>
                    <a:pt x="2839974" y="543305"/>
                  </a:moveTo>
                  <a:lnTo>
                    <a:pt x="2839974" y="0"/>
                  </a:lnTo>
                  <a:lnTo>
                    <a:pt x="2820924" y="0"/>
                  </a:lnTo>
                  <a:lnTo>
                    <a:pt x="2820924" y="524255"/>
                  </a:lnTo>
                  <a:lnTo>
                    <a:pt x="2830068" y="524255"/>
                  </a:lnTo>
                  <a:lnTo>
                    <a:pt x="2830068" y="543305"/>
                  </a:lnTo>
                  <a:lnTo>
                    <a:pt x="2839974" y="543305"/>
                  </a:lnTo>
                  <a:close/>
                </a:path>
                <a:path w="2840354" h="543559">
                  <a:moveTo>
                    <a:pt x="2830068" y="543305"/>
                  </a:moveTo>
                  <a:lnTo>
                    <a:pt x="2830068" y="524255"/>
                  </a:lnTo>
                  <a:lnTo>
                    <a:pt x="2820924" y="533400"/>
                  </a:lnTo>
                  <a:lnTo>
                    <a:pt x="2820924" y="543305"/>
                  </a:lnTo>
                  <a:lnTo>
                    <a:pt x="2830068" y="543305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907421" y="6349746"/>
              <a:ext cx="2809494" cy="524256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888371" y="6349746"/>
              <a:ext cx="2847975" cy="543560"/>
            </a:xfrm>
            <a:custGeom>
              <a:avLst/>
              <a:gdLst/>
              <a:ahLst/>
              <a:cxnLst/>
              <a:rect l="l" t="t" r="r" b="b"/>
              <a:pathLst>
                <a:path w="2847975" h="543559">
                  <a:moveTo>
                    <a:pt x="19050" y="524256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543306"/>
                  </a:lnTo>
                  <a:lnTo>
                    <a:pt x="9143" y="543306"/>
                  </a:lnTo>
                  <a:lnTo>
                    <a:pt x="9144" y="524256"/>
                  </a:lnTo>
                  <a:lnTo>
                    <a:pt x="19050" y="524256"/>
                  </a:lnTo>
                  <a:close/>
                </a:path>
                <a:path w="2847975" h="543559">
                  <a:moveTo>
                    <a:pt x="2838450" y="524256"/>
                  </a:moveTo>
                  <a:lnTo>
                    <a:pt x="9144" y="524256"/>
                  </a:lnTo>
                  <a:lnTo>
                    <a:pt x="19050" y="533400"/>
                  </a:lnTo>
                  <a:lnTo>
                    <a:pt x="19050" y="543306"/>
                  </a:lnTo>
                  <a:lnTo>
                    <a:pt x="2828543" y="543306"/>
                  </a:lnTo>
                  <a:lnTo>
                    <a:pt x="2828543" y="533400"/>
                  </a:lnTo>
                  <a:lnTo>
                    <a:pt x="2838450" y="524256"/>
                  </a:lnTo>
                  <a:close/>
                </a:path>
                <a:path w="2847975" h="543559">
                  <a:moveTo>
                    <a:pt x="19050" y="543306"/>
                  </a:moveTo>
                  <a:lnTo>
                    <a:pt x="19050" y="533400"/>
                  </a:lnTo>
                  <a:lnTo>
                    <a:pt x="9144" y="524256"/>
                  </a:lnTo>
                  <a:lnTo>
                    <a:pt x="9143" y="543306"/>
                  </a:lnTo>
                  <a:lnTo>
                    <a:pt x="19050" y="543306"/>
                  </a:lnTo>
                  <a:close/>
                </a:path>
                <a:path w="2847975" h="543559">
                  <a:moveTo>
                    <a:pt x="2847593" y="543306"/>
                  </a:moveTo>
                  <a:lnTo>
                    <a:pt x="2847593" y="0"/>
                  </a:lnTo>
                  <a:lnTo>
                    <a:pt x="2828543" y="0"/>
                  </a:lnTo>
                  <a:lnTo>
                    <a:pt x="2828543" y="524256"/>
                  </a:lnTo>
                  <a:lnTo>
                    <a:pt x="2838450" y="524256"/>
                  </a:lnTo>
                  <a:lnTo>
                    <a:pt x="2838450" y="543306"/>
                  </a:lnTo>
                  <a:lnTo>
                    <a:pt x="2847593" y="543306"/>
                  </a:lnTo>
                  <a:close/>
                </a:path>
                <a:path w="2847975" h="543559">
                  <a:moveTo>
                    <a:pt x="2838450" y="543306"/>
                  </a:moveTo>
                  <a:lnTo>
                    <a:pt x="2838450" y="524256"/>
                  </a:lnTo>
                  <a:lnTo>
                    <a:pt x="2828543" y="533400"/>
                  </a:lnTo>
                  <a:lnTo>
                    <a:pt x="2828543" y="543306"/>
                  </a:lnTo>
                  <a:lnTo>
                    <a:pt x="2838450" y="543306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787019" y="6349746"/>
              <a:ext cx="2813304" cy="524256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6767969" y="6349746"/>
              <a:ext cx="2851785" cy="543560"/>
            </a:xfrm>
            <a:custGeom>
              <a:avLst/>
              <a:gdLst/>
              <a:ahLst/>
              <a:cxnLst/>
              <a:rect l="l" t="t" r="r" b="b"/>
              <a:pathLst>
                <a:path w="2851784" h="543559">
                  <a:moveTo>
                    <a:pt x="19050" y="524256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543306"/>
                  </a:lnTo>
                  <a:lnTo>
                    <a:pt x="9893" y="543306"/>
                  </a:lnTo>
                  <a:lnTo>
                    <a:pt x="9893" y="524256"/>
                  </a:lnTo>
                  <a:lnTo>
                    <a:pt x="19050" y="524256"/>
                  </a:lnTo>
                  <a:close/>
                </a:path>
                <a:path w="2851784" h="543559">
                  <a:moveTo>
                    <a:pt x="2841498" y="524256"/>
                  </a:moveTo>
                  <a:lnTo>
                    <a:pt x="9893" y="524256"/>
                  </a:lnTo>
                  <a:lnTo>
                    <a:pt x="19050" y="533400"/>
                  </a:lnTo>
                  <a:lnTo>
                    <a:pt x="19050" y="543306"/>
                  </a:lnTo>
                  <a:lnTo>
                    <a:pt x="2832354" y="543306"/>
                  </a:lnTo>
                  <a:lnTo>
                    <a:pt x="2832354" y="533400"/>
                  </a:lnTo>
                  <a:lnTo>
                    <a:pt x="2841498" y="524256"/>
                  </a:lnTo>
                  <a:close/>
                </a:path>
                <a:path w="2851784" h="543559">
                  <a:moveTo>
                    <a:pt x="19050" y="543306"/>
                  </a:moveTo>
                  <a:lnTo>
                    <a:pt x="19050" y="533400"/>
                  </a:lnTo>
                  <a:lnTo>
                    <a:pt x="9893" y="524256"/>
                  </a:lnTo>
                  <a:lnTo>
                    <a:pt x="9893" y="543306"/>
                  </a:lnTo>
                  <a:lnTo>
                    <a:pt x="19050" y="543306"/>
                  </a:lnTo>
                  <a:close/>
                </a:path>
                <a:path w="2851784" h="543559">
                  <a:moveTo>
                    <a:pt x="2851404" y="543306"/>
                  </a:moveTo>
                  <a:lnTo>
                    <a:pt x="2851404" y="0"/>
                  </a:lnTo>
                  <a:lnTo>
                    <a:pt x="2832354" y="0"/>
                  </a:lnTo>
                  <a:lnTo>
                    <a:pt x="2832354" y="524256"/>
                  </a:lnTo>
                  <a:lnTo>
                    <a:pt x="2841498" y="524256"/>
                  </a:lnTo>
                  <a:lnTo>
                    <a:pt x="2841498" y="543306"/>
                  </a:lnTo>
                  <a:lnTo>
                    <a:pt x="2851404" y="543306"/>
                  </a:lnTo>
                  <a:close/>
                </a:path>
                <a:path w="2851784" h="543559">
                  <a:moveTo>
                    <a:pt x="2841498" y="543306"/>
                  </a:moveTo>
                  <a:lnTo>
                    <a:pt x="2841498" y="524256"/>
                  </a:lnTo>
                  <a:lnTo>
                    <a:pt x="2832354" y="533400"/>
                  </a:lnTo>
                  <a:lnTo>
                    <a:pt x="2832354" y="543306"/>
                  </a:lnTo>
                  <a:lnTo>
                    <a:pt x="2841498" y="543306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72823" y="465074"/>
            <a:ext cx="51054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9285" algn="l"/>
              </a:tabLst>
            </a:pPr>
            <a:r>
              <a:rPr spc="-10" dirty="0"/>
              <a:t>Teplotní</a:t>
            </a:r>
            <a:r>
              <a:rPr dirty="0"/>
              <a:t>	režim</a:t>
            </a:r>
            <a:r>
              <a:rPr spc="-130" dirty="0"/>
              <a:t> </a:t>
            </a:r>
            <a:r>
              <a:rPr spc="-30" dirty="0"/>
              <a:t>svařování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612899" y="1206246"/>
            <a:ext cx="8305939" cy="3794379"/>
            <a:chOff x="774839" y="1206246"/>
            <a:chExt cx="9144000" cy="6000750"/>
          </a:xfrm>
        </p:grpSpPr>
        <p:sp>
          <p:nvSpPr>
            <p:cNvPr id="5" name="object 5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74839" y="2062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89745" y="2855975"/>
              <a:ext cx="5128260" cy="6477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74839" y="29199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89872" y="2920746"/>
              <a:ext cx="5351398" cy="60571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641734" y="3770388"/>
              <a:ext cx="767080" cy="7620"/>
            </a:xfrm>
            <a:custGeom>
              <a:avLst/>
              <a:gdLst/>
              <a:ahLst/>
              <a:cxnLst/>
              <a:rect l="l" t="t" r="r" b="b"/>
              <a:pathLst>
                <a:path w="767079" h="7620">
                  <a:moveTo>
                    <a:pt x="76949" y="7620"/>
                  </a:moveTo>
                  <a:lnTo>
                    <a:pt x="75438" y="6096"/>
                  </a:lnTo>
                  <a:lnTo>
                    <a:pt x="74676" y="6096"/>
                  </a:lnTo>
                  <a:lnTo>
                    <a:pt x="73914" y="5334"/>
                  </a:lnTo>
                  <a:lnTo>
                    <a:pt x="70104" y="3810"/>
                  </a:lnTo>
                  <a:lnTo>
                    <a:pt x="65074" y="1930"/>
                  </a:lnTo>
                  <a:lnTo>
                    <a:pt x="57200" y="1003"/>
                  </a:lnTo>
                  <a:lnTo>
                    <a:pt x="49110" y="711"/>
                  </a:lnTo>
                  <a:lnTo>
                    <a:pt x="43434" y="762"/>
                  </a:lnTo>
                  <a:lnTo>
                    <a:pt x="37338" y="0"/>
                  </a:lnTo>
                  <a:lnTo>
                    <a:pt x="30480" y="762"/>
                  </a:lnTo>
                  <a:lnTo>
                    <a:pt x="18288" y="762"/>
                  </a:lnTo>
                  <a:lnTo>
                    <a:pt x="9144" y="2286"/>
                  </a:lnTo>
                  <a:lnTo>
                    <a:pt x="6096" y="3048"/>
                  </a:lnTo>
                  <a:lnTo>
                    <a:pt x="6096" y="3810"/>
                  </a:lnTo>
                  <a:lnTo>
                    <a:pt x="5334" y="3810"/>
                  </a:lnTo>
                  <a:lnTo>
                    <a:pt x="3048" y="4572"/>
                  </a:lnTo>
                  <a:lnTo>
                    <a:pt x="3048" y="5334"/>
                  </a:lnTo>
                  <a:lnTo>
                    <a:pt x="2286" y="5334"/>
                  </a:lnTo>
                  <a:lnTo>
                    <a:pt x="0" y="6858"/>
                  </a:lnTo>
                  <a:lnTo>
                    <a:pt x="0" y="7620"/>
                  </a:lnTo>
                  <a:lnTo>
                    <a:pt x="76949" y="7620"/>
                  </a:lnTo>
                  <a:close/>
                </a:path>
                <a:path w="767079" h="7620">
                  <a:moveTo>
                    <a:pt x="235445" y="7620"/>
                  </a:moveTo>
                  <a:lnTo>
                    <a:pt x="233172" y="5334"/>
                  </a:lnTo>
                  <a:lnTo>
                    <a:pt x="232410" y="5334"/>
                  </a:lnTo>
                  <a:lnTo>
                    <a:pt x="232410" y="4572"/>
                  </a:lnTo>
                  <a:lnTo>
                    <a:pt x="230124" y="3810"/>
                  </a:lnTo>
                  <a:lnTo>
                    <a:pt x="229362" y="3810"/>
                  </a:lnTo>
                  <a:lnTo>
                    <a:pt x="229362" y="3048"/>
                  </a:lnTo>
                  <a:lnTo>
                    <a:pt x="225552" y="2286"/>
                  </a:lnTo>
                  <a:lnTo>
                    <a:pt x="212382" y="812"/>
                  </a:lnTo>
                  <a:lnTo>
                    <a:pt x="195884" y="330"/>
                  </a:lnTo>
                  <a:lnTo>
                    <a:pt x="179362" y="1016"/>
                  </a:lnTo>
                  <a:lnTo>
                    <a:pt x="166116" y="3048"/>
                  </a:lnTo>
                  <a:lnTo>
                    <a:pt x="162306" y="4572"/>
                  </a:lnTo>
                  <a:lnTo>
                    <a:pt x="161544" y="5334"/>
                  </a:lnTo>
                  <a:lnTo>
                    <a:pt x="160782" y="5334"/>
                  </a:lnTo>
                  <a:lnTo>
                    <a:pt x="157734" y="7620"/>
                  </a:lnTo>
                  <a:lnTo>
                    <a:pt x="235445" y="7620"/>
                  </a:lnTo>
                  <a:close/>
                </a:path>
                <a:path w="767079" h="7620">
                  <a:moveTo>
                    <a:pt x="766572" y="6858"/>
                  </a:moveTo>
                  <a:lnTo>
                    <a:pt x="765810" y="6858"/>
                  </a:lnTo>
                  <a:lnTo>
                    <a:pt x="763524" y="5334"/>
                  </a:lnTo>
                  <a:lnTo>
                    <a:pt x="762762" y="5334"/>
                  </a:lnTo>
                  <a:lnTo>
                    <a:pt x="758952" y="3810"/>
                  </a:lnTo>
                  <a:lnTo>
                    <a:pt x="754380" y="3048"/>
                  </a:lnTo>
                  <a:lnTo>
                    <a:pt x="749808" y="1524"/>
                  </a:lnTo>
                  <a:lnTo>
                    <a:pt x="743712" y="1524"/>
                  </a:lnTo>
                  <a:lnTo>
                    <a:pt x="737616" y="762"/>
                  </a:lnTo>
                  <a:lnTo>
                    <a:pt x="729996" y="762"/>
                  </a:lnTo>
                  <a:lnTo>
                    <a:pt x="721614" y="0"/>
                  </a:lnTo>
                  <a:lnTo>
                    <a:pt x="715518" y="762"/>
                  </a:lnTo>
                  <a:lnTo>
                    <a:pt x="710184" y="762"/>
                  </a:lnTo>
                  <a:lnTo>
                    <a:pt x="679704" y="6096"/>
                  </a:lnTo>
                  <a:lnTo>
                    <a:pt x="678942" y="6096"/>
                  </a:lnTo>
                  <a:lnTo>
                    <a:pt x="678180" y="6858"/>
                  </a:lnTo>
                  <a:lnTo>
                    <a:pt x="676910" y="7620"/>
                  </a:lnTo>
                  <a:lnTo>
                    <a:pt x="766572" y="7620"/>
                  </a:lnTo>
                  <a:lnTo>
                    <a:pt x="766572" y="685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4839" y="37772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11103" y="3777234"/>
              <a:ext cx="2004060" cy="66400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74839" y="4634496"/>
              <a:ext cx="9144000" cy="2573020"/>
            </a:xfrm>
            <a:custGeom>
              <a:avLst/>
              <a:gdLst/>
              <a:ahLst/>
              <a:cxnLst/>
              <a:rect l="l" t="t" r="r" b="b"/>
              <a:pathLst>
                <a:path w="9144000" h="2573020">
                  <a:moveTo>
                    <a:pt x="914400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0" y="858012"/>
                  </a:lnTo>
                  <a:lnTo>
                    <a:pt x="0" y="1714500"/>
                  </a:lnTo>
                  <a:lnTo>
                    <a:pt x="0" y="1715262"/>
                  </a:lnTo>
                  <a:lnTo>
                    <a:pt x="0" y="2572512"/>
                  </a:lnTo>
                  <a:lnTo>
                    <a:pt x="9144000" y="2572512"/>
                  </a:lnTo>
                  <a:lnTo>
                    <a:pt x="9144000" y="1715262"/>
                  </a:lnTo>
                  <a:lnTo>
                    <a:pt x="9144000" y="1714500"/>
                  </a:lnTo>
                  <a:lnTo>
                    <a:pt x="9144000" y="858012"/>
                  </a:lnTo>
                  <a:lnTo>
                    <a:pt x="9144000" y="8572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TextovéPole 15">
            <a:extLst>
              <a:ext uri="{FF2B5EF4-FFF2-40B4-BE49-F238E27FC236}">
                <a16:creationId xmlns:a16="http://schemas.microsoft.com/office/drawing/2014/main" xmlns="" id="{4CBC5BCF-B710-E230-9D67-600A8FCA99F0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9477" y="465074"/>
            <a:ext cx="33020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Zbytková</a:t>
            </a:r>
            <a:r>
              <a:rPr spc="-175" dirty="0"/>
              <a:t> </a:t>
            </a:r>
            <a:r>
              <a:rPr spc="-10" dirty="0"/>
              <a:t>napětí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31899" y="1206246"/>
            <a:ext cx="8686939" cy="4861179"/>
            <a:chOff x="774839" y="1206246"/>
            <a:chExt cx="9144000" cy="6000750"/>
          </a:xfrm>
        </p:grpSpPr>
        <p:sp>
          <p:nvSpPr>
            <p:cNvPr id="4" name="object 4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8689" y="1475232"/>
              <a:ext cx="5968746" cy="58826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9639" y="1456182"/>
              <a:ext cx="6007735" cy="607695"/>
            </a:xfrm>
            <a:custGeom>
              <a:avLst/>
              <a:gdLst/>
              <a:ahLst/>
              <a:cxnLst/>
              <a:rect l="l" t="t" r="r" b="b"/>
              <a:pathLst>
                <a:path w="6007734" h="607694">
                  <a:moveTo>
                    <a:pt x="6007608" y="607313"/>
                  </a:moveTo>
                  <a:lnTo>
                    <a:pt x="6007608" y="0"/>
                  </a:lnTo>
                  <a:lnTo>
                    <a:pt x="0" y="0"/>
                  </a:lnTo>
                  <a:lnTo>
                    <a:pt x="0" y="607314"/>
                  </a:lnTo>
                  <a:lnTo>
                    <a:pt x="9906" y="607314"/>
                  </a:lnTo>
                  <a:lnTo>
                    <a:pt x="9906" y="19050"/>
                  </a:lnTo>
                  <a:lnTo>
                    <a:pt x="19049" y="9144"/>
                  </a:lnTo>
                  <a:lnTo>
                    <a:pt x="19049" y="19050"/>
                  </a:lnTo>
                  <a:lnTo>
                    <a:pt x="5988558" y="19050"/>
                  </a:lnTo>
                  <a:lnTo>
                    <a:pt x="5988558" y="9143"/>
                  </a:lnTo>
                  <a:lnTo>
                    <a:pt x="5997702" y="19050"/>
                  </a:lnTo>
                  <a:lnTo>
                    <a:pt x="5997702" y="607313"/>
                  </a:lnTo>
                  <a:lnTo>
                    <a:pt x="6007608" y="607313"/>
                  </a:lnTo>
                  <a:close/>
                </a:path>
                <a:path w="6007734" h="607694">
                  <a:moveTo>
                    <a:pt x="19049" y="19050"/>
                  </a:moveTo>
                  <a:lnTo>
                    <a:pt x="19049" y="9144"/>
                  </a:lnTo>
                  <a:lnTo>
                    <a:pt x="9906" y="19050"/>
                  </a:lnTo>
                  <a:lnTo>
                    <a:pt x="19049" y="19050"/>
                  </a:lnTo>
                  <a:close/>
                </a:path>
                <a:path w="6007734" h="607694">
                  <a:moveTo>
                    <a:pt x="19049" y="607314"/>
                  </a:moveTo>
                  <a:lnTo>
                    <a:pt x="19049" y="19050"/>
                  </a:lnTo>
                  <a:lnTo>
                    <a:pt x="9906" y="19050"/>
                  </a:lnTo>
                  <a:lnTo>
                    <a:pt x="9906" y="607314"/>
                  </a:lnTo>
                  <a:lnTo>
                    <a:pt x="19049" y="607314"/>
                  </a:lnTo>
                  <a:close/>
                </a:path>
                <a:path w="6007734" h="607694">
                  <a:moveTo>
                    <a:pt x="5997702" y="19050"/>
                  </a:moveTo>
                  <a:lnTo>
                    <a:pt x="5988558" y="9143"/>
                  </a:lnTo>
                  <a:lnTo>
                    <a:pt x="5988558" y="19050"/>
                  </a:lnTo>
                  <a:lnTo>
                    <a:pt x="5997702" y="19050"/>
                  </a:lnTo>
                  <a:close/>
                </a:path>
                <a:path w="6007734" h="607694">
                  <a:moveTo>
                    <a:pt x="5997702" y="607313"/>
                  </a:moveTo>
                  <a:lnTo>
                    <a:pt x="5997702" y="19050"/>
                  </a:lnTo>
                  <a:lnTo>
                    <a:pt x="5988558" y="19050"/>
                  </a:lnTo>
                  <a:lnTo>
                    <a:pt x="5988558" y="607313"/>
                  </a:lnTo>
                  <a:lnTo>
                    <a:pt x="5997702" y="607313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74839" y="2062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8689" y="2063496"/>
              <a:ext cx="5968746" cy="85725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79627" y="2063508"/>
              <a:ext cx="6007735" cy="857250"/>
            </a:xfrm>
            <a:custGeom>
              <a:avLst/>
              <a:gdLst/>
              <a:ahLst/>
              <a:cxnLst/>
              <a:rect l="l" t="t" r="r" b="b"/>
              <a:pathLst>
                <a:path w="600773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6007734" h="857250">
                  <a:moveTo>
                    <a:pt x="6007620" y="0"/>
                  </a:moveTo>
                  <a:lnTo>
                    <a:pt x="5988570" y="0"/>
                  </a:lnTo>
                  <a:lnTo>
                    <a:pt x="5988570" y="857250"/>
                  </a:lnTo>
                  <a:lnTo>
                    <a:pt x="6007620" y="857250"/>
                  </a:lnTo>
                  <a:lnTo>
                    <a:pt x="600762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4839" y="29199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63091" y="3562350"/>
              <a:ext cx="2113788" cy="21564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344041" y="3543300"/>
              <a:ext cx="2152650" cy="234950"/>
            </a:xfrm>
            <a:custGeom>
              <a:avLst/>
              <a:gdLst/>
              <a:ahLst/>
              <a:cxnLst/>
              <a:rect l="l" t="t" r="r" b="b"/>
              <a:pathLst>
                <a:path w="2152650" h="234950">
                  <a:moveTo>
                    <a:pt x="2152650" y="234696"/>
                  </a:moveTo>
                  <a:lnTo>
                    <a:pt x="2152650" y="0"/>
                  </a:lnTo>
                  <a:lnTo>
                    <a:pt x="0" y="0"/>
                  </a:lnTo>
                  <a:lnTo>
                    <a:pt x="0" y="234696"/>
                  </a:lnTo>
                  <a:lnTo>
                    <a:pt x="9906" y="234696"/>
                  </a:lnTo>
                  <a:lnTo>
                    <a:pt x="9906" y="19050"/>
                  </a:lnTo>
                  <a:lnTo>
                    <a:pt x="19050" y="9905"/>
                  </a:lnTo>
                  <a:lnTo>
                    <a:pt x="19050" y="19050"/>
                  </a:lnTo>
                  <a:lnTo>
                    <a:pt x="2133600" y="19050"/>
                  </a:lnTo>
                  <a:lnTo>
                    <a:pt x="2133600" y="9905"/>
                  </a:lnTo>
                  <a:lnTo>
                    <a:pt x="2143506" y="19050"/>
                  </a:lnTo>
                  <a:lnTo>
                    <a:pt x="2143506" y="234696"/>
                  </a:lnTo>
                  <a:lnTo>
                    <a:pt x="2152650" y="234696"/>
                  </a:lnTo>
                  <a:close/>
                </a:path>
                <a:path w="2152650" h="234950">
                  <a:moveTo>
                    <a:pt x="19050" y="19050"/>
                  </a:moveTo>
                  <a:lnTo>
                    <a:pt x="19050" y="9905"/>
                  </a:lnTo>
                  <a:lnTo>
                    <a:pt x="9906" y="19050"/>
                  </a:lnTo>
                  <a:lnTo>
                    <a:pt x="19050" y="19050"/>
                  </a:lnTo>
                  <a:close/>
                </a:path>
                <a:path w="2152650" h="234950">
                  <a:moveTo>
                    <a:pt x="19050" y="234696"/>
                  </a:moveTo>
                  <a:lnTo>
                    <a:pt x="19050" y="19050"/>
                  </a:lnTo>
                  <a:lnTo>
                    <a:pt x="9906" y="19050"/>
                  </a:lnTo>
                  <a:lnTo>
                    <a:pt x="9906" y="234696"/>
                  </a:lnTo>
                  <a:lnTo>
                    <a:pt x="19050" y="234696"/>
                  </a:lnTo>
                  <a:close/>
                </a:path>
                <a:path w="2152650" h="234950">
                  <a:moveTo>
                    <a:pt x="2143506" y="19050"/>
                  </a:moveTo>
                  <a:lnTo>
                    <a:pt x="2133600" y="9905"/>
                  </a:lnTo>
                  <a:lnTo>
                    <a:pt x="2133600" y="19050"/>
                  </a:lnTo>
                  <a:lnTo>
                    <a:pt x="2143506" y="19050"/>
                  </a:lnTo>
                  <a:close/>
                </a:path>
                <a:path w="2152650" h="234950">
                  <a:moveTo>
                    <a:pt x="2143506" y="234696"/>
                  </a:moveTo>
                  <a:lnTo>
                    <a:pt x="2143506" y="19050"/>
                  </a:lnTo>
                  <a:lnTo>
                    <a:pt x="2133600" y="19050"/>
                  </a:lnTo>
                  <a:lnTo>
                    <a:pt x="2133600" y="234696"/>
                  </a:lnTo>
                  <a:lnTo>
                    <a:pt x="2143506" y="234696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8689" y="2920746"/>
              <a:ext cx="5968746" cy="8572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79639" y="2920758"/>
              <a:ext cx="6007735" cy="857250"/>
            </a:xfrm>
            <a:custGeom>
              <a:avLst/>
              <a:gdLst/>
              <a:ahLst/>
              <a:cxnLst/>
              <a:rect l="l" t="t" r="r" b="b"/>
              <a:pathLst>
                <a:path w="6007734" h="857250">
                  <a:moveTo>
                    <a:pt x="19037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37" y="857250"/>
                  </a:lnTo>
                  <a:lnTo>
                    <a:pt x="19037" y="0"/>
                  </a:lnTo>
                  <a:close/>
                </a:path>
                <a:path w="6007734" h="857250">
                  <a:moveTo>
                    <a:pt x="6007608" y="0"/>
                  </a:moveTo>
                  <a:lnTo>
                    <a:pt x="5988558" y="0"/>
                  </a:lnTo>
                  <a:lnTo>
                    <a:pt x="5988558" y="857250"/>
                  </a:lnTo>
                  <a:lnTo>
                    <a:pt x="6007608" y="857250"/>
                  </a:lnTo>
                  <a:lnTo>
                    <a:pt x="6007608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74839" y="37772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63091" y="3777996"/>
              <a:ext cx="2113788" cy="85725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344041" y="3778008"/>
              <a:ext cx="2152650" cy="857250"/>
            </a:xfrm>
            <a:custGeom>
              <a:avLst/>
              <a:gdLst/>
              <a:ahLst/>
              <a:cxnLst/>
              <a:rect l="l" t="t" r="r" b="b"/>
              <a:pathLst>
                <a:path w="215265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152650" h="857250">
                  <a:moveTo>
                    <a:pt x="2152650" y="0"/>
                  </a:moveTo>
                  <a:lnTo>
                    <a:pt x="2133600" y="0"/>
                  </a:lnTo>
                  <a:lnTo>
                    <a:pt x="2133600" y="857250"/>
                  </a:lnTo>
                  <a:lnTo>
                    <a:pt x="2152650" y="857250"/>
                  </a:lnTo>
                  <a:lnTo>
                    <a:pt x="215265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98689" y="3777996"/>
              <a:ext cx="5968746" cy="85725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079639" y="3778008"/>
              <a:ext cx="6007735" cy="857250"/>
            </a:xfrm>
            <a:custGeom>
              <a:avLst/>
              <a:gdLst/>
              <a:ahLst/>
              <a:cxnLst/>
              <a:rect l="l" t="t" r="r" b="b"/>
              <a:pathLst>
                <a:path w="6007734" h="857250">
                  <a:moveTo>
                    <a:pt x="19050" y="857250"/>
                  </a:moveTo>
                  <a:lnTo>
                    <a:pt x="19037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close/>
                </a:path>
                <a:path w="6007734" h="857250">
                  <a:moveTo>
                    <a:pt x="6007608" y="0"/>
                  </a:moveTo>
                  <a:lnTo>
                    <a:pt x="5988558" y="0"/>
                  </a:lnTo>
                  <a:lnTo>
                    <a:pt x="5988558" y="857250"/>
                  </a:lnTo>
                  <a:lnTo>
                    <a:pt x="6007608" y="857250"/>
                  </a:lnTo>
                  <a:lnTo>
                    <a:pt x="6007608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74839" y="46344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63091" y="4635246"/>
              <a:ext cx="2113788" cy="85725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344041" y="4635258"/>
              <a:ext cx="2152650" cy="857250"/>
            </a:xfrm>
            <a:custGeom>
              <a:avLst/>
              <a:gdLst/>
              <a:ahLst/>
              <a:cxnLst/>
              <a:rect l="l" t="t" r="r" b="b"/>
              <a:pathLst>
                <a:path w="215265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152650" h="857250">
                  <a:moveTo>
                    <a:pt x="2152650" y="0"/>
                  </a:moveTo>
                  <a:lnTo>
                    <a:pt x="2133600" y="0"/>
                  </a:lnTo>
                  <a:lnTo>
                    <a:pt x="2133600" y="857250"/>
                  </a:lnTo>
                  <a:lnTo>
                    <a:pt x="2152650" y="857250"/>
                  </a:lnTo>
                  <a:lnTo>
                    <a:pt x="215265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98689" y="4635246"/>
              <a:ext cx="5968746" cy="85725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79639" y="4635258"/>
              <a:ext cx="6007735" cy="857250"/>
            </a:xfrm>
            <a:custGeom>
              <a:avLst/>
              <a:gdLst/>
              <a:ahLst/>
              <a:cxnLst/>
              <a:rect l="l" t="t" r="r" b="b"/>
              <a:pathLst>
                <a:path w="600773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6007734" h="857250">
                  <a:moveTo>
                    <a:pt x="6007608" y="0"/>
                  </a:moveTo>
                  <a:lnTo>
                    <a:pt x="5988558" y="0"/>
                  </a:lnTo>
                  <a:lnTo>
                    <a:pt x="5988558" y="857250"/>
                  </a:lnTo>
                  <a:lnTo>
                    <a:pt x="6007608" y="857250"/>
                  </a:lnTo>
                  <a:lnTo>
                    <a:pt x="6007608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74839" y="5491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63091" y="5492496"/>
              <a:ext cx="2113788" cy="85725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7344041" y="5492508"/>
              <a:ext cx="2152650" cy="857250"/>
            </a:xfrm>
            <a:custGeom>
              <a:avLst/>
              <a:gdLst/>
              <a:ahLst/>
              <a:cxnLst/>
              <a:rect l="l" t="t" r="r" b="b"/>
              <a:pathLst>
                <a:path w="215265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152650" h="857250">
                  <a:moveTo>
                    <a:pt x="2152650" y="0"/>
                  </a:moveTo>
                  <a:lnTo>
                    <a:pt x="2133600" y="0"/>
                  </a:lnTo>
                  <a:lnTo>
                    <a:pt x="2133600" y="857250"/>
                  </a:lnTo>
                  <a:lnTo>
                    <a:pt x="2152650" y="857250"/>
                  </a:lnTo>
                  <a:lnTo>
                    <a:pt x="215265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98689" y="5492496"/>
              <a:ext cx="5968746" cy="85725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079639" y="5492508"/>
              <a:ext cx="6007735" cy="857250"/>
            </a:xfrm>
            <a:custGeom>
              <a:avLst/>
              <a:gdLst/>
              <a:ahLst/>
              <a:cxnLst/>
              <a:rect l="l" t="t" r="r" b="b"/>
              <a:pathLst>
                <a:path w="6007734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6007734" h="857250">
                  <a:moveTo>
                    <a:pt x="6007608" y="0"/>
                  </a:moveTo>
                  <a:lnTo>
                    <a:pt x="5988558" y="0"/>
                  </a:lnTo>
                  <a:lnTo>
                    <a:pt x="5988558" y="857250"/>
                  </a:lnTo>
                  <a:lnTo>
                    <a:pt x="6007608" y="857250"/>
                  </a:lnTo>
                  <a:lnTo>
                    <a:pt x="6007608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74839" y="63489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363091" y="6349746"/>
              <a:ext cx="2113788" cy="433578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7344041" y="6349746"/>
              <a:ext cx="2152650" cy="452755"/>
            </a:xfrm>
            <a:custGeom>
              <a:avLst/>
              <a:gdLst/>
              <a:ahLst/>
              <a:cxnLst/>
              <a:rect l="l" t="t" r="r" b="b"/>
              <a:pathLst>
                <a:path w="2152650" h="452754">
                  <a:moveTo>
                    <a:pt x="19050" y="433578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452628"/>
                  </a:lnTo>
                  <a:lnTo>
                    <a:pt x="9906" y="452628"/>
                  </a:lnTo>
                  <a:lnTo>
                    <a:pt x="9906" y="433578"/>
                  </a:lnTo>
                  <a:lnTo>
                    <a:pt x="19050" y="433578"/>
                  </a:lnTo>
                  <a:close/>
                </a:path>
                <a:path w="2152650" h="452754">
                  <a:moveTo>
                    <a:pt x="2143506" y="433578"/>
                  </a:moveTo>
                  <a:lnTo>
                    <a:pt x="9906" y="433578"/>
                  </a:lnTo>
                  <a:lnTo>
                    <a:pt x="19050" y="443484"/>
                  </a:lnTo>
                  <a:lnTo>
                    <a:pt x="19050" y="452628"/>
                  </a:lnTo>
                  <a:lnTo>
                    <a:pt x="2133600" y="452628"/>
                  </a:lnTo>
                  <a:lnTo>
                    <a:pt x="2133600" y="443484"/>
                  </a:lnTo>
                  <a:lnTo>
                    <a:pt x="2143506" y="433578"/>
                  </a:lnTo>
                  <a:close/>
                </a:path>
                <a:path w="2152650" h="452754">
                  <a:moveTo>
                    <a:pt x="19050" y="452628"/>
                  </a:moveTo>
                  <a:lnTo>
                    <a:pt x="19050" y="443484"/>
                  </a:lnTo>
                  <a:lnTo>
                    <a:pt x="9906" y="433578"/>
                  </a:lnTo>
                  <a:lnTo>
                    <a:pt x="9906" y="452628"/>
                  </a:lnTo>
                  <a:lnTo>
                    <a:pt x="19050" y="452628"/>
                  </a:lnTo>
                  <a:close/>
                </a:path>
                <a:path w="2152650" h="452754">
                  <a:moveTo>
                    <a:pt x="2152650" y="452628"/>
                  </a:moveTo>
                  <a:lnTo>
                    <a:pt x="2152650" y="0"/>
                  </a:lnTo>
                  <a:lnTo>
                    <a:pt x="2133600" y="0"/>
                  </a:lnTo>
                  <a:lnTo>
                    <a:pt x="2133600" y="433578"/>
                  </a:lnTo>
                  <a:lnTo>
                    <a:pt x="2143506" y="433578"/>
                  </a:lnTo>
                  <a:lnTo>
                    <a:pt x="2143506" y="452628"/>
                  </a:lnTo>
                  <a:lnTo>
                    <a:pt x="2152650" y="452628"/>
                  </a:lnTo>
                  <a:close/>
                </a:path>
                <a:path w="2152650" h="452754">
                  <a:moveTo>
                    <a:pt x="2143506" y="452628"/>
                  </a:moveTo>
                  <a:lnTo>
                    <a:pt x="2143506" y="433578"/>
                  </a:lnTo>
                  <a:lnTo>
                    <a:pt x="2133600" y="443484"/>
                  </a:lnTo>
                  <a:lnTo>
                    <a:pt x="2133600" y="452628"/>
                  </a:lnTo>
                  <a:lnTo>
                    <a:pt x="2143506" y="452628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98689" y="6349746"/>
              <a:ext cx="5968746" cy="452628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079639" y="6349746"/>
              <a:ext cx="6007735" cy="471805"/>
            </a:xfrm>
            <a:custGeom>
              <a:avLst/>
              <a:gdLst/>
              <a:ahLst/>
              <a:cxnLst/>
              <a:rect l="l" t="t" r="r" b="b"/>
              <a:pathLst>
                <a:path w="6007734" h="471804">
                  <a:moveTo>
                    <a:pt x="19050" y="452628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471678"/>
                  </a:lnTo>
                  <a:lnTo>
                    <a:pt x="9905" y="471678"/>
                  </a:lnTo>
                  <a:lnTo>
                    <a:pt x="9906" y="452628"/>
                  </a:lnTo>
                  <a:lnTo>
                    <a:pt x="19050" y="452628"/>
                  </a:lnTo>
                  <a:close/>
                </a:path>
                <a:path w="6007734" h="471804">
                  <a:moveTo>
                    <a:pt x="5997702" y="452628"/>
                  </a:moveTo>
                  <a:lnTo>
                    <a:pt x="9906" y="452628"/>
                  </a:lnTo>
                  <a:lnTo>
                    <a:pt x="19050" y="462534"/>
                  </a:lnTo>
                  <a:lnTo>
                    <a:pt x="19049" y="471678"/>
                  </a:lnTo>
                  <a:lnTo>
                    <a:pt x="5988558" y="471678"/>
                  </a:lnTo>
                  <a:lnTo>
                    <a:pt x="5988558" y="462534"/>
                  </a:lnTo>
                  <a:lnTo>
                    <a:pt x="5997702" y="452628"/>
                  </a:lnTo>
                  <a:close/>
                </a:path>
                <a:path w="6007734" h="471804">
                  <a:moveTo>
                    <a:pt x="19049" y="471678"/>
                  </a:moveTo>
                  <a:lnTo>
                    <a:pt x="19050" y="462534"/>
                  </a:lnTo>
                  <a:lnTo>
                    <a:pt x="9906" y="452628"/>
                  </a:lnTo>
                  <a:lnTo>
                    <a:pt x="9905" y="471678"/>
                  </a:lnTo>
                  <a:lnTo>
                    <a:pt x="19049" y="471678"/>
                  </a:lnTo>
                  <a:close/>
                </a:path>
                <a:path w="6007734" h="471804">
                  <a:moveTo>
                    <a:pt x="6007608" y="471678"/>
                  </a:moveTo>
                  <a:lnTo>
                    <a:pt x="6007608" y="0"/>
                  </a:lnTo>
                  <a:lnTo>
                    <a:pt x="5988558" y="0"/>
                  </a:lnTo>
                  <a:lnTo>
                    <a:pt x="5988558" y="452628"/>
                  </a:lnTo>
                  <a:lnTo>
                    <a:pt x="5997702" y="452628"/>
                  </a:lnTo>
                  <a:lnTo>
                    <a:pt x="5997702" y="471678"/>
                  </a:lnTo>
                  <a:lnTo>
                    <a:pt x="6007608" y="471678"/>
                  </a:lnTo>
                  <a:close/>
                </a:path>
                <a:path w="6007734" h="471804">
                  <a:moveTo>
                    <a:pt x="5997702" y="471678"/>
                  </a:moveTo>
                  <a:lnTo>
                    <a:pt x="5997702" y="452628"/>
                  </a:lnTo>
                  <a:lnTo>
                    <a:pt x="5988558" y="462534"/>
                  </a:lnTo>
                  <a:lnTo>
                    <a:pt x="5988558" y="471678"/>
                  </a:lnTo>
                  <a:lnTo>
                    <a:pt x="5997702" y="471678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TextovéPole 36">
            <a:extLst>
              <a:ext uri="{FF2B5EF4-FFF2-40B4-BE49-F238E27FC236}">
                <a16:creationId xmlns:a16="http://schemas.microsoft.com/office/drawing/2014/main" xmlns="" id="{155DD00C-7517-4F80-C1DE-903F95EE1245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9477" y="465074"/>
            <a:ext cx="33020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Zbytková</a:t>
            </a:r>
            <a:r>
              <a:rPr spc="-175" dirty="0"/>
              <a:t> </a:t>
            </a:r>
            <a:r>
              <a:rPr spc="-10" dirty="0"/>
              <a:t>napětí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74839" y="1206246"/>
            <a:ext cx="9144000" cy="859155"/>
            <a:chOff x="774839" y="1206246"/>
            <a:chExt cx="9144000" cy="859155"/>
          </a:xfrm>
        </p:grpSpPr>
        <p:sp>
          <p:nvSpPr>
            <p:cNvPr id="4" name="object 4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08205" y="1546098"/>
              <a:ext cx="3567429" cy="517525"/>
            </a:xfrm>
            <a:custGeom>
              <a:avLst/>
              <a:gdLst/>
              <a:ahLst/>
              <a:cxnLst/>
              <a:rect l="l" t="t" r="r" b="b"/>
              <a:pathLst>
                <a:path w="3567429" h="517525">
                  <a:moveTo>
                    <a:pt x="3566922" y="517397"/>
                  </a:moveTo>
                  <a:lnTo>
                    <a:pt x="3566922" y="0"/>
                  </a:lnTo>
                  <a:lnTo>
                    <a:pt x="0" y="0"/>
                  </a:lnTo>
                  <a:lnTo>
                    <a:pt x="0" y="517398"/>
                  </a:lnTo>
                  <a:lnTo>
                    <a:pt x="3566922" y="5173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84989" y="1985010"/>
              <a:ext cx="2676525" cy="0"/>
            </a:xfrm>
            <a:custGeom>
              <a:avLst/>
              <a:gdLst/>
              <a:ahLst/>
              <a:cxnLst/>
              <a:rect l="l" t="t" r="r" b="b"/>
              <a:pathLst>
                <a:path w="2676525">
                  <a:moveTo>
                    <a:pt x="0" y="0"/>
                  </a:moveTo>
                  <a:lnTo>
                    <a:pt x="267614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784989" y="1810512"/>
              <a:ext cx="2676525" cy="0"/>
            </a:xfrm>
            <a:custGeom>
              <a:avLst/>
              <a:gdLst/>
              <a:ahLst/>
              <a:cxnLst/>
              <a:rect l="l" t="t" r="r" b="b"/>
              <a:pathLst>
                <a:path w="2676525">
                  <a:moveTo>
                    <a:pt x="0" y="0"/>
                  </a:moveTo>
                  <a:lnTo>
                    <a:pt x="267614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658747" y="1810512"/>
              <a:ext cx="0" cy="253365"/>
            </a:xfrm>
            <a:custGeom>
              <a:avLst/>
              <a:gdLst/>
              <a:ahLst/>
              <a:cxnLst/>
              <a:rect l="l" t="t" r="r" b="b"/>
              <a:pathLst>
                <a:path h="253364">
                  <a:moveTo>
                    <a:pt x="0" y="0"/>
                  </a:moveTo>
                  <a:lnTo>
                    <a:pt x="0" y="2529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925447" y="1810512"/>
              <a:ext cx="0" cy="253365"/>
            </a:xfrm>
            <a:custGeom>
              <a:avLst/>
              <a:gdLst/>
              <a:ahLst/>
              <a:cxnLst/>
              <a:rect l="l" t="t" r="r" b="b"/>
              <a:pathLst>
                <a:path h="253364">
                  <a:moveTo>
                    <a:pt x="0" y="0"/>
                  </a:moveTo>
                  <a:lnTo>
                    <a:pt x="0" y="2529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194433" y="1810512"/>
              <a:ext cx="0" cy="253365"/>
            </a:xfrm>
            <a:custGeom>
              <a:avLst/>
              <a:gdLst/>
              <a:ahLst/>
              <a:cxnLst/>
              <a:rect l="l" t="t" r="r" b="b"/>
              <a:pathLst>
                <a:path h="253364">
                  <a:moveTo>
                    <a:pt x="0" y="0"/>
                  </a:moveTo>
                  <a:lnTo>
                    <a:pt x="0" y="2529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461133" y="1810512"/>
              <a:ext cx="0" cy="253365"/>
            </a:xfrm>
            <a:custGeom>
              <a:avLst/>
              <a:gdLst/>
              <a:ahLst/>
              <a:cxnLst/>
              <a:rect l="l" t="t" r="r" b="b"/>
              <a:pathLst>
                <a:path h="253364">
                  <a:moveTo>
                    <a:pt x="0" y="0"/>
                  </a:moveTo>
                  <a:lnTo>
                    <a:pt x="0" y="2529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84874" y="1810508"/>
              <a:ext cx="2676525" cy="0"/>
            </a:xfrm>
            <a:custGeom>
              <a:avLst/>
              <a:gdLst/>
              <a:ahLst/>
              <a:cxnLst/>
              <a:rect l="l" t="t" r="r" b="b"/>
              <a:pathLst>
                <a:path w="2676525">
                  <a:moveTo>
                    <a:pt x="0" y="0"/>
                  </a:moveTo>
                  <a:lnTo>
                    <a:pt x="2676095" y="0"/>
                  </a:lnTo>
                </a:path>
              </a:pathLst>
            </a:custGeom>
            <a:ln w="317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783554" y="1810511"/>
              <a:ext cx="2679065" cy="253365"/>
            </a:xfrm>
            <a:custGeom>
              <a:avLst/>
              <a:gdLst/>
              <a:ahLst/>
              <a:cxnLst/>
              <a:rect l="l" t="t" r="r" b="b"/>
              <a:pathLst>
                <a:path w="2679065" h="253364">
                  <a:moveTo>
                    <a:pt x="2628" y="0"/>
                  </a:moveTo>
                  <a:lnTo>
                    <a:pt x="0" y="0"/>
                  </a:lnTo>
                  <a:lnTo>
                    <a:pt x="0" y="252996"/>
                  </a:lnTo>
                  <a:lnTo>
                    <a:pt x="2628" y="252996"/>
                  </a:lnTo>
                  <a:lnTo>
                    <a:pt x="2628" y="0"/>
                  </a:lnTo>
                  <a:close/>
                </a:path>
                <a:path w="2679065" h="253364">
                  <a:moveTo>
                    <a:pt x="2678722" y="0"/>
                  </a:moveTo>
                  <a:lnTo>
                    <a:pt x="2676093" y="0"/>
                  </a:lnTo>
                  <a:lnTo>
                    <a:pt x="2676093" y="252996"/>
                  </a:lnTo>
                  <a:lnTo>
                    <a:pt x="2678722" y="252996"/>
                  </a:lnTo>
                  <a:lnTo>
                    <a:pt x="2678722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107047" y="1985010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09">
                  <a:moveTo>
                    <a:pt x="0" y="0"/>
                  </a:moveTo>
                  <a:lnTo>
                    <a:pt x="160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107047" y="1810512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09">
                  <a:moveTo>
                    <a:pt x="0" y="0"/>
                  </a:moveTo>
                  <a:lnTo>
                    <a:pt x="160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6783" y="1970764"/>
              <a:ext cx="106405" cy="94043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607824" y="1609994"/>
            <a:ext cx="3567429" cy="4127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386205">
              <a:lnSpc>
                <a:spcPct val="100000"/>
              </a:lnSpc>
              <a:spcBef>
                <a:spcPts val="90"/>
              </a:spcBef>
            </a:pPr>
            <a:r>
              <a:rPr sz="400" b="1" dirty="0">
                <a:latin typeface="Arial"/>
                <a:cs typeface="Arial"/>
              </a:rPr>
              <a:t>Along</a:t>
            </a:r>
            <a:r>
              <a:rPr sz="400" b="1" spc="15" dirty="0">
                <a:latin typeface="Arial"/>
                <a:cs typeface="Arial"/>
              </a:rPr>
              <a:t> </a:t>
            </a:r>
            <a:r>
              <a:rPr sz="400" b="1" dirty="0">
                <a:latin typeface="Arial"/>
                <a:cs typeface="Arial"/>
              </a:rPr>
              <a:t>Top</a:t>
            </a:r>
            <a:r>
              <a:rPr sz="400" b="1" spc="15" dirty="0">
                <a:latin typeface="Arial"/>
                <a:cs typeface="Arial"/>
              </a:rPr>
              <a:t> </a:t>
            </a:r>
            <a:r>
              <a:rPr sz="400" b="1" dirty="0">
                <a:latin typeface="Arial"/>
                <a:cs typeface="Arial"/>
              </a:rPr>
              <a:t>Surface</a:t>
            </a:r>
            <a:r>
              <a:rPr sz="400" b="1" spc="20" dirty="0">
                <a:latin typeface="Arial"/>
                <a:cs typeface="Arial"/>
              </a:rPr>
              <a:t> </a:t>
            </a:r>
            <a:r>
              <a:rPr sz="400" b="1" dirty="0">
                <a:latin typeface="Arial"/>
                <a:cs typeface="Arial"/>
              </a:rPr>
              <a:t>-</a:t>
            </a:r>
            <a:r>
              <a:rPr sz="400" b="1" spc="35" dirty="0">
                <a:latin typeface="Arial"/>
                <a:cs typeface="Arial"/>
              </a:rPr>
              <a:t> </a:t>
            </a:r>
            <a:r>
              <a:rPr sz="400" b="1" dirty="0">
                <a:latin typeface="Arial"/>
                <a:cs typeface="Arial"/>
              </a:rPr>
              <a:t>constrain</a:t>
            </a:r>
            <a:r>
              <a:rPr sz="400" b="1" spc="15" dirty="0">
                <a:latin typeface="Arial"/>
                <a:cs typeface="Arial"/>
              </a:rPr>
              <a:t> </a:t>
            </a:r>
            <a:r>
              <a:rPr sz="400" b="1" spc="-50" dirty="0">
                <a:latin typeface="Arial"/>
                <a:cs typeface="Arial"/>
              </a:rPr>
              <a:t>2</a:t>
            </a: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0">
              <a:latin typeface="Arial"/>
              <a:cs typeface="Arial"/>
            </a:endParaRPr>
          </a:p>
          <a:p>
            <a:pPr marL="1388110">
              <a:lnSpc>
                <a:spcPct val="100000"/>
              </a:lnSpc>
              <a:spcBef>
                <a:spcPts val="315"/>
              </a:spcBef>
            </a:pPr>
            <a:r>
              <a:rPr sz="350" spc="-25" dirty="0">
                <a:latin typeface="Arial"/>
                <a:cs typeface="Arial"/>
              </a:rPr>
              <a:t>600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00">
              <a:latin typeface="Arial"/>
              <a:cs typeface="Arial"/>
            </a:endParaRPr>
          </a:p>
          <a:p>
            <a:pPr marL="1388110">
              <a:lnSpc>
                <a:spcPct val="100000"/>
              </a:lnSpc>
            </a:pPr>
            <a:r>
              <a:rPr sz="350" spc="-25" dirty="0">
                <a:latin typeface="Arial"/>
                <a:cs typeface="Arial"/>
              </a:rPr>
              <a:t>500</a:t>
            </a:r>
            <a:endParaRPr sz="35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74839" y="1532382"/>
            <a:ext cx="9144000" cy="1391920"/>
            <a:chOff x="774839" y="1532382"/>
            <a:chExt cx="9144000" cy="1391920"/>
          </a:xfrm>
        </p:grpSpPr>
        <p:sp>
          <p:nvSpPr>
            <p:cNvPr id="21" name="object 21"/>
            <p:cNvSpPr/>
            <p:nvPr/>
          </p:nvSpPr>
          <p:spPr>
            <a:xfrm>
              <a:off x="5593727" y="1532382"/>
              <a:ext cx="3596004" cy="531495"/>
            </a:xfrm>
            <a:custGeom>
              <a:avLst/>
              <a:gdLst/>
              <a:ahLst/>
              <a:cxnLst/>
              <a:rect l="l" t="t" r="r" b="b"/>
              <a:pathLst>
                <a:path w="3596004" h="531494">
                  <a:moveTo>
                    <a:pt x="3595878" y="531113"/>
                  </a:moveTo>
                  <a:lnTo>
                    <a:pt x="3595878" y="0"/>
                  </a:lnTo>
                  <a:lnTo>
                    <a:pt x="0" y="0"/>
                  </a:lnTo>
                  <a:lnTo>
                    <a:pt x="0" y="531113"/>
                  </a:lnTo>
                  <a:lnTo>
                    <a:pt x="14477" y="531113"/>
                  </a:lnTo>
                  <a:lnTo>
                    <a:pt x="14477" y="28193"/>
                  </a:lnTo>
                  <a:lnTo>
                    <a:pt x="28193" y="13716"/>
                  </a:lnTo>
                  <a:lnTo>
                    <a:pt x="28193" y="28193"/>
                  </a:lnTo>
                  <a:lnTo>
                    <a:pt x="3566922" y="28193"/>
                  </a:lnTo>
                  <a:lnTo>
                    <a:pt x="3566922" y="13715"/>
                  </a:lnTo>
                  <a:lnTo>
                    <a:pt x="3581400" y="28193"/>
                  </a:lnTo>
                  <a:lnTo>
                    <a:pt x="3581400" y="531113"/>
                  </a:lnTo>
                  <a:lnTo>
                    <a:pt x="3595878" y="531113"/>
                  </a:lnTo>
                  <a:close/>
                </a:path>
                <a:path w="3596004" h="531494">
                  <a:moveTo>
                    <a:pt x="28193" y="28193"/>
                  </a:moveTo>
                  <a:lnTo>
                    <a:pt x="28193" y="13716"/>
                  </a:lnTo>
                  <a:lnTo>
                    <a:pt x="14477" y="28193"/>
                  </a:lnTo>
                  <a:lnTo>
                    <a:pt x="28193" y="28193"/>
                  </a:lnTo>
                  <a:close/>
                </a:path>
                <a:path w="3596004" h="531494">
                  <a:moveTo>
                    <a:pt x="28193" y="531113"/>
                  </a:moveTo>
                  <a:lnTo>
                    <a:pt x="28193" y="28193"/>
                  </a:lnTo>
                  <a:lnTo>
                    <a:pt x="14477" y="28193"/>
                  </a:lnTo>
                  <a:lnTo>
                    <a:pt x="14477" y="531113"/>
                  </a:lnTo>
                  <a:lnTo>
                    <a:pt x="28193" y="531113"/>
                  </a:lnTo>
                  <a:close/>
                </a:path>
                <a:path w="3596004" h="531494">
                  <a:moveTo>
                    <a:pt x="3581400" y="28193"/>
                  </a:moveTo>
                  <a:lnTo>
                    <a:pt x="3566922" y="13715"/>
                  </a:lnTo>
                  <a:lnTo>
                    <a:pt x="3566922" y="28193"/>
                  </a:lnTo>
                  <a:lnTo>
                    <a:pt x="3581400" y="28193"/>
                  </a:lnTo>
                  <a:close/>
                </a:path>
                <a:path w="3596004" h="531494">
                  <a:moveTo>
                    <a:pt x="3581400" y="531113"/>
                  </a:moveTo>
                  <a:lnTo>
                    <a:pt x="3581400" y="28193"/>
                  </a:lnTo>
                  <a:lnTo>
                    <a:pt x="3566922" y="28193"/>
                  </a:lnTo>
                  <a:lnTo>
                    <a:pt x="3566922" y="531113"/>
                  </a:lnTo>
                  <a:lnTo>
                    <a:pt x="3581400" y="531113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7809" y="1684020"/>
              <a:ext cx="2837688" cy="37947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658759" y="1664970"/>
              <a:ext cx="2876550" cy="398780"/>
            </a:xfrm>
            <a:custGeom>
              <a:avLst/>
              <a:gdLst/>
              <a:ahLst/>
              <a:cxnLst/>
              <a:rect l="l" t="t" r="r" b="b"/>
              <a:pathLst>
                <a:path w="2876550" h="398780">
                  <a:moveTo>
                    <a:pt x="2876550" y="398525"/>
                  </a:moveTo>
                  <a:lnTo>
                    <a:pt x="2876550" y="3810"/>
                  </a:lnTo>
                  <a:lnTo>
                    <a:pt x="2871978" y="0"/>
                  </a:lnTo>
                  <a:lnTo>
                    <a:pt x="4571" y="0"/>
                  </a:lnTo>
                  <a:lnTo>
                    <a:pt x="0" y="3810"/>
                  </a:lnTo>
                  <a:lnTo>
                    <a:pt x="0" y="398525"/>
                  </a:lnTo>
                  <a:lnTo>
                    <a:pt x="9144" y="398525"/>
                  </a:lnTo>
                  <a:lnTo>
                    <a:pt x="9144" y="19050"/>
                  </a:lnTo>
                  <a:lnTo>
                    <a:pt x="19049" y="9144"/>
                  </a:lnTo>
                  <a:lnTo>
                    <a:pt x="19049" y="19050"/>
                  </a:lnTo>
                  <a:lnTo>
                    <a:pt x="2857500" y="19050"/>
                  </a:lnTo>
                  <a:lnTo>
                    <a:pt x="2857500" y="9144"/>
                  </a:lnTo>
                  <a:lnTo>
                    <a:pt x="2866644" y="19050"/>
                  </a:lnTo>
                  <a:lnTo>
                    <a:pt x="2866644" y="398525"/>
                  </a:lnTo>
                  <a:lnTo>
                    <a:pt x="2876550" y="398525"/>
                  </a:lnTo>
                  <a:close/>
                </a:path>
                <a:path w="2876550" h="398780">
                  <a:moveTo>
                    <a:pt x="19049" y="19050"/>
                  </a:moveTo>
                  <a:lnTo>
                    <a:pt x="19049" y="9144"/>
                  </a:lnTo>
                  <a:lnTo>
                    <a:pt x="9144" y="19050"/>
                  </a:lnTo>
                  <a:lnTo>
                    <a:pt x="19049" y="19050"/>
                  </a:lnTo>
                  <a:close/>
                </a:path>
                <a:path w="2876550" h="398780">
                  <a:moveTo>
                    <a:pt x="19049" y="398525"/>
                  </a:moveTo>
                  <a:lnTo>
                    <a:pt x="19049" y="19050"/>
                  </a:lnTo>
                  <a:lnTo>
                    <a:pt x="9144" y="19050"/>
                  </a:lnTo>
                  <a:lnTo>
                    <a:pt x="9144" y="398525"/>
                  </a:lnTo>
                  <a:lnTo>
                    <a:pt x="19049" y="398525"/>
                  </a:lnTo>
                  <a:close/>
                </a:path>
                <a:path w="2876550" h="398780">
                  <a:moveTo>
                    <a:pt x="2866644" y="19050"/>
                  </a:moveTo>
                  <a:lnTo>
                    <a:pt x="2857500" y="9144"/>
                  </a:lnTo>
                  <a:lnTo>
                    <a:pt x="2857500" y="19050"/>
                  </a:lnTo>
                  <a:lnTo>
                    <a:pt x="2866644" y="19050"/>
                  </a:lnTo>
                  <a:close/>
                </a:path>
                <a:path w="2876550" h="398780">
                  <a:moveTo>
                    <a:pt x="2866644" y="398525"/>
                  </a:moveTo>
                  <a:lnTo>
                    <a:pt x="2866644" y="19050"/>
                  </a:lnTo>
                  <a:lnTo>
                    <a:pt x="2857500" y="19050"/>
                  </a:lnTo>
                  <a:lnTo>
                    <a:pt x="2857500" y="398525"/>
                  </a:lnTo>
                  <a:lnTo>
                    <a:pt x="2866644" y="398525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74839" y="2062746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4833366" y="0"/>
                  </a:moveTo>
                  <a:lnTo>
                    <a:pt x="0" y="0"/>
                  </a:lnTo>
                  <a:lnTo>
                    <a:pt x="0" y="858012"/>
                  </a:lnTo>
                  <a:lnTo>
                    <a:pt x="4833366" y="858012"/>
                  </a:lnTo>
                  <a:lnTo>
                    <a:pt x="4833366" y="0"/>
                  </a:lnTo>
                  <a:close/>
                </a:path>
                <a:path w="9144000" h="858519">
                  <a:moveTo>
                    <a:pt x="9144000" y="0"/>
                  </a:moveTo>
                  <a:lnTo>
                    <a:pt x="8400288" y="0"/>
                  </a:lnTo>
                  <a:lnTo>
                    <a:pt x="8400288" y="858012"/>
                  </a:lnTo>
                  <a:lnTo>
                    <a:pt x="9144000" y="85801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784989" y="2680716"/>
              <a:ext cx="2676525" cy="0"/>
            </a:xfrm>
            <a:custGeom>
              <a:avLst/>
              <a:gdLst/>
              <a:ahLst/>
              <a:cxnLst/>
              <a:rect l="l" t="t" r="r" b="b"/>
              <a:pathLst>
                <a:path w="2676525">
                  <a:moveTo>
                    <a:pt x="0" y="0"/>
                  </a:moveTo>
                  <a:lnTo>
                    <a:pt x="267614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784989" y="2506218"/>
              <a:ext cx="2676525" cy="0"/>
            </a:xfrm>
            <a:custGeom>
              <a:avLst/>
              <a:gdLst/>
              <a:ahLst/>
              <a:cxnLst/>
              <a:rect l="l" t="t" r="r" b="b"/>
              <a:pathLst>
                <a:path w="2676525">
                  <a:moveTo>
                    <a:pt x="0" y="0"/>
                  </a:moveTo>
                  <a:lnTo>
                    <a:pt x="267614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784989" y="2331720"/>
              <a:ext cx="2676525" cy="0"/>
            </a:xfrm>
            <a:custGeom>
              <a:avLst/>
              <a:gdLst/>
              <a:ahLst/>
              <a:cxnLst/>
              <a:rect l="l" t="t" r="r" b="b"/>
              <a:pathLst>
                <a:path w="2676525">
                  <a:moveTo>
                    <a:pt x="0" y="0"/>
                  </a:moveTo>
                  <a:lnTo>
                    <a:pt x="267614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784989" y="2159508"/>
              <a:ext cx="2676525" cy="0"/>
            </a:xfrm>
            <a:custGeom>
              <a:avLst/>
              <a:gdLst/>
              <a:ahLst/>
              <a:cxnLst/>
              <a:rect l="l" t="t" r="r" b="b"/>
              <a:pathLst>
                <a:path w="2676525">
                  <a:moveTo>
                    <a:pt x="0" y="0"/>
                  </a:moveTo>
                  <a:lnTo>
                    <a:pt x="267614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658747" y="2063496"/>
              <a:ext cx="0" cy="857250"/>
            </a:xfrm>
            <a:custGeom>
              <a:avLst/>
              <a:gdLst/>
              <a:ahLst/>
              <a:cxnLst/>
              <a:rect l="l" t="t" r="r" b="b"/>
              <a:pathLst>
                <a:path h="857250">
                  <a:moveTo>
                    <a:pt x="0" y="0"/>
                  </a:moveTo>
                  <a:lnTo>
                    <a:pt x="0" y="85725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925447" y="2063496"/>
              <a:ext cx="0" cy="857250"/>
            </a:xfrm>
            <a:custGeom>
              <a:avLst/>
              <a:gdLst/>
              <a:ahLst/>
              <a:cxnLst/>
              <a:rect l="l" t="t" r="r" b="b"/>
              <a:pathLst>
                <a:path h="857250">
                  <a:moveTo>
                    <a:pt x="0" y="0"/>
                  </a:moveTo>
                  <a:lnTo>
                    <a:pt x="0" y="85725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194433" y="2063496"/>
              <a:ext cx="0" cy="857250"/>
            </a:xfrm>
            <a:custGeom>
              <a:avLst/>
              <a:gdLst/>
              <a:ahLst/>
              <a:cxnLst/>
              <a:rect l="l" t="t" r="r" b="b"/>
              <a:pathLst>
                <a:path h="857250">
                  <a:moveTo>
                    <a:pt x="0" y="0"/>
                  </a:moveTo>
                  <a:lnTo>
                    <a:pt x="0" y="85725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461133" y="2063496"/>
              <a:ext cx="0" cy="857250"/>
            </a:xfrm>
            <a:custGeom>
              <a:avLst/>
              <a:gdLst/>
              <a:ahLst/>
              <a:cxnLst/>
              <a:rect l="l" t="t" r="r" b="b"/>
              <a:pathLst>
                <a:path h="857250">
                  <a:moveTo>
                    <a:pt x="0" y="0"/>
                  </a:moveTo>
                  <a:lnTo>
                    <a:pt x="0" y="85725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783554" y="2063508"/>
              <a:ext cx="2679065" cy="857250"/>
            </a:xfrm>
            <a:custGeom>
              <a:avLst/>
              <a:gdLst/>
              <a:ahLst/>
              <a:cxnLst/>
              <a:rect l="l" t="t" r="r" b="b"/>
              <a:pathLst>
                <a:path w="2679065" h="857250">
                  <a:moveTo>
                    <a:pt x="2628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2628" y="857250"/>
                  </a:lnTo>
                  <a:lnTo>
                    <a:pt x="2628" y="0"/>
                  </a:lnTo>
                  <a:close/>
                </a:path>
                <a:path w="2679065" h="857250">
                  <a:moveTo>
                    <a:pt x="2678722" y="0"/>
                  </a:moveTo>
                  <a:lnTo>
                    <a:pt x="2676093" y="0"/>
                  </a:lnTo>
                  <a:lnTo>
                    <a:pt x="2676093" y="857250"/>
                  </a:lnTo>
                  <a:lnTo>
                    <a:pt x="2678722" y="857250"/>
                  </a:lnTo>
                  <a:lnTo>
                    <a:pt x="2678722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107047" y="2855214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09">
                  <a:moveTo>
                    <a:pt x="0" y="0"/>
                  </a:moveTo>
                  <a:lnTo>
                    <a:pt x="160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107047" y="2680716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09">
                  <a:moveTo>
                    <a:pt x="0" y="0"/>
                  </a:moveTo>
                  <a:lnTo>
                    <a:pt x="160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107047" y="2506218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09">
                  <a:moveTo>
                    <a:pt x="0" y="0"/>
                  </a:moveTo>
                  <a:lnTo>
                    <a:pt x="160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107047" y="2331720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09">
                  <a:moveTo>
                    <a:pt x="0" y="0"/>
                  </a:moveTo>
                  <a:lnTo>
                    <a:pt x="160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107047" y="2159508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09">
                  <a:moveTo>
                    <a:pt x="0" y="0"/>
                  </a:moveTo>
                  <a:lnTo>
                    <a:pt x="160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784976" y="2855214"/>
              <a:ext cx="2676525" cy="0"/>
            </a:xfrm>
            <a:custGeom>
              <a:avLst/>
              <a:gdLst/>
              <a:ahLst/>
              <a:cxnLst/>
              <a:rect l="l" t="t" r="r" b="b"/>
              <a:pathLst>
                <a:path w="2676525">
                  <a:moveTo>
                    <a:pt x="0" y="0"/>
                  </a:moveTo>
                  <a:lnTo>
                    <a:pt x="267614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784976" y="285521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1523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050914" y="285521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1523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320662" y="285521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1523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587362" y="285521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1523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856349" y="285521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1523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123049" y="285521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1523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389749" y="285521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1523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658735" y="285521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1523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925435" y="285521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1523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194420" y="285521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1523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461120" y="2855214"/>
              <a:ext cx="0" cy="15240"/>
            </a:xfrm>
            <a:custGeom>
              <a:avLst/>
              <a:gdLst/>
              <a:ahLst/>
              <a:cxnLst/>
              <a:rect l="l" t="t" r="r" b="b"/>
              <a:pathLst>
                <a:path h="15239">
                  <a:moveTo>
                    <a:pt x="0" y="1523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122928" y="2852930"/>
              <a:ext cx="21590" cy="45085"/>
            </a:xfrm>
            <a:custGeom>
              <a:avLst/>
              <a:gdLst/>
              <a:ahLst/>
              <a:cxnLst/>
              <a:rect l="l" t="t" r="r" b="b"/>
              <a:pathLst>
                <a:path w="21590" h="45085">
                  <a:moveTo>
                    <a:pt x="0" y="0"/>
                  </a:moveTo>
                  <a:lnTo>
                    <a:pt x="10669" y="15240"/>
                  </a:lnTo>
                  <a:lnTo>
                    <a:pt x="21339" y="44954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144267" y="2897885"/>
              <a:ext cx="8890" cy="22860"/>
            </a:xfrm>
            <a:custGeom>
              <a:avLst/>
              <a:gdLst/>
              <a:ahLst/>
              <a:cxnLst/>
              <a:rect l="l" t="t" r="r" b="b"/>
              <a:pathLst>
                <a:path w="8890" h="22860">
                  <a:moveTo>
                    <a:pt x="0" y="0"/>
                  </a:moveTo>
                  <a:lnTo>
                    <a:pt x="8449" y="2286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281065" y="2885683"/>
              <a:ext cx="5715" cy="35560"/>
            </a:xfrm>
            <a:custGeom>
              <a:avLst/>
              <a:gdLst/>
              <a:ahLst/>
              <a:cxnLst/>
              <a:rect l="l" t="t" r="r" b="b"/>
              <a:pathLst>
                <a:path w="5715" h="35560">
                  <a:moveTo>
                    <a:pt x="0" y="35062"/>
                  </a:moveTo>
                  <a:lnTo>
                    <a:pt x="5692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286759" y="2206753"/>
              <a:ext cx="908050" cy="679450"/>
            </a:xfrm>
            <a:custGeom>
              <a:avLst/>
              <a:gdLst/>
              <a:ahLst/>
              <a:cxnLst/>
              <a:rect l="l" t="t" r="r" b="b"/>
              <a:pathLst>
                <a:path w="908050" h="679450">
                  <a:moveTo>
                    <a:pt x="0" y="678942"/>
                  </a:moveTo>
                  <a:lnTo>
                    <a:pt x="18283" y="471680"/>
                  </a:lnTo>
                  <a:lnTo>
                    <a:pt x="36579" y="346708"/>
                  </a:lnTo>
                  <a:lnTo>
                    <a:pt x="54862" y="174496"/>
                  </a:lnTo>
                  <a:lnTo>
                    <a:pt x="76201" y="67815"/>
                  </a:lnTo>
                  <a:lnTo>
                    <a:pt x="94484" y="35049"/>
                  </a:lnTo>
                  <a:lnTo>
                    <a:pt x="113538" y="12955"/>
                  </a:lnTo>
                  <a:lnTo>
                    <a:pt x="131821" y="0"/>
                  </a:lnTo>
                  <a:lnTo>
                    <a:pt x="150117" y="32765"/>
                  </a:lnTo>
                  <a:lnTo>
                    <a:pt x="168401" y="82302"/>
                  </a:lnTo>
                  <a:lnTo>
                    <a:pt x="189740" y="132592"/>
                  </a:lnTo>
                  <a:lnTo>
                    <a:pt x="208023" y="182116"/>
                  </a:lnTo>
                  <a:lnTo>
                    <a:pt x="227077" y="224786"/>
                  </a:lnTo>
                  <a:lnTo>
                    <a:pt x="245360" y="267456"/>
                  </a:lnTo>
                  <a:lnTo>
                    <a:pt x="263643" y="307088"/>
                  </a:lnTo>
                  <a:lnTo>
                    <a:pt x="281939" y="346708"/>
                  </a:lnTo>
                  <a:lnTo>
                    <a:pt x="321561" y="404618"/>
                  </a:lnTo>
                  <a:lnTo>
                    <a:pt x="358898" y="432048"/>
                  </a:lnTo>
                  <a:lnTo>
                    <a:pt x="377181" y="446535"/>
                  </a:lnTo>
                  <a:lnTo>
                    <a:pt x="395465" y="461775"/>
                  </a:lnTo>
                  <a:lnTo>
                    <a:pt x="414518" y="477015"/>
                  </a:lnTo>
                  <a:lnTo>
                    <a:pt x="435100" y="491490"/>
                  </a:lnTo>
                  <a:lnTo>
                    <a:pt x="453383" y="504445"/>
                  </a:lnTo>
                  <a:lnTo>
                    <a:pt x="490720" y="531875"/>
                  </a:lnTo>
                  <a:lnTo>
                    <a:pt x="527299" y="556254"/>
                  </a:lnTo>
                  <a:lnTo>
                    <a:pt x="548625" y="566172"/>
                  </a:lnTo>
                  <a:lnTo>
                    <a:pt x="566922" y="576830"/>
                  </a:lnTo>
                  <a:lnTo>
                    <a:pt x="585962" y="586735"/>
                  </a:lnTo>
                  <a:lnTo>
                    <a:pt x="604258" y="593602"/>
                  </a:lnTo>
                  <a:lnTo>
                    <a:pt x="622542" y="604260"/>
                  </a:lnTo>
                  <a:lnTo>
                    <a:pt x="640825" y="608842"/>
                  </a:lnTo>
                  <a:lnTo>
                    <a:pt x="662164" y="616462"/>
                  </a:lnTo>
                  <a:lnTo>
                    <a:pt x="680447" y="624082"/>
                  </a:lnTo>
                  <a:lnTo>
                    <a:pt x="699501" y="628652"/>
                  </a:lnTo>
                  <a:lnTo>
                    <a:pt x="717797" y="633987"/>
                  </a:lnTo>
                  <a:lnTo>
                    <a:pt x="736080" y="638556"/>
                  </a:lnTo>
                  <a:lnTo>
                    <a:pt x="754363" y="641607"/>
                  </a:lnTo>
                  <a:lnTo>
                    <a:pt x="775702" y="643892"/>
                  </a:lnTo>
                  <a:lnTo>
                    <a:pt x="793986" y="646176"/>
                  </a:lnTo>
                  <a:lnTo>
                    <a:pt x="813039" y="648461"/>
                  </a:lnTo>
                  <a:lnTo>
                    <a:pt x="831322" y="648461"/>
                  </a:lnTo>
                  <a:lnTo>
                    <a:pt x="849619" y="648461"/>
                  </a:lnTo>
                  <a:lnTo>
                    <a:pt x="867902" y="648461"/>
                  </a:lnTo>
                  <a:lnTo>
                    <a:pt x="886955" y="648461"/>
                  </a:lnTo>
                  <a:lnTo>
                    <a:pt x="907524" y="648461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122928" y="2850633"/>
              <a:ext cx="21590" cy="60325"/>
            </a:xfrm>
            <a:custGeom>
              <a:avLst/>
              <a:gdLst/>
              <a:ahLst/>
              <a:cxnLst/>
              <a:rect l="l" t="t" r="r" b="b"/>
              <a:pathLst>
                <a:path w="21590" h="60325">
                  <a:moveTo>
                    <a:pt x="0" y="0"/>
                  </a:moveTo>
                  <a:lnTo>
                    <a:pt x="10669" y="19809"/>
                  </a:lnTo>
                  <a:lnTo>
                    <a:pt x="21339" y="60195"/>
                  </a:lnTo>
                </a:path>
              </a:pathLst>
            </a:custGeom>
            <a:ln w="3175">
              <a:solidFill>
                <a:srgbClr val="00CC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144267" y="2910840"/>
              <a:ext cx="3810" cy="10160"/>
            </a:xfrm>
            <a:custGeom>
              <a:avLst/>
              <a:gdLst/>
              <a:ahLst/>
              <a:cxnLst/>
              <a:rect l="l" t="t" r="r" b="b"/>
              <a:pathLst>
                <a:path w="3809" h="10160">
                  <a:moveTo>
                    <a:pt x="0" y="0"/>
                  </a:moveTo>
                  <a:lnTo>
                    <a:pt x="3238" y="9904"/>
                  </a:lnTo>
                </a:path>
              </a:pathLst>
            </a:custGeom>
            <a:ln w="3175">
              <a:solidFill>
                <a:srgbClr val="00CC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264875" y="2910840"/>
              <a:ext cx="3175" cy="10160"/>
            </a:xfrm>
            <a:custGeom>
              <a:avLst/>
              <a:gdLst/>
              <a:ahLst/>
              <a:cxnLst/>
              <a:rect l="l" t="t" r="r" b="b"/>
              <a:pathLst>
                <a:path w="3175" h="10160">
                  <a:moveTo>
                    <a:pt x="0" y="9904"/>
                  </a:moveTo>
                  <a:lnTo>
                    <a:pt x="2829" y="0"/>
                  </a:lnTo>
                </a:path>
              </a:pathLst>
            </a:custGeom>
            <a:ln w="3175">
              <a:solidFill>
                <a:srgbClr val="00CC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267705" y="2077211"/>
              <a:ext cx="55880" cy="833755"/>
            </a:xfrm>
            <a:custGeom>
              <a:avLst/>
              <a:gdLst/>
              <a:ahLst/>
              <a:cxnLst/>
              <a:rect l="l" t="t" r="r" b="b"/>
              <a:pathLst>
                <a:path w="55879" h="833755">
                  <a:moveTo>
                    <a:pt x="0" y="833628"/>
                  </a:moveTo>
                  <a:lnTo>
                    <a:pt x="19053" y="384055"/>
                  </a:lnTo>
                  <a:lnTo>
                    <a:pt x="37336" y="137161"/>
                  </a:lnTo>
                  <a:lnTo>
                    <a:pt x="55620" y="0"/>
                  </a:lnTo>
                </a:path>
              </a:pathLst>
            </a:custGeom>
            <a:ln w="3175">
              <a:solidFill>
                <a:srgbClr val="00CC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323325" y="2063496"/>
              <a:ext cx="5080" cy="13970"/>
            </a:xfrm>
            <a:custGeom>
              <a:avLst/>
              <a:gdLst/>
              <a:ahLst/>
              <a:cxnLst/>
              <a:rect l="l" t="t" r="r" b="b"/>
              <a:pathLst>
                <a:path w="5079" h="13969">
                  <a:moveTo>
                    <a:pt x="0" y="13715"/>
                  </a:moveTo>
                  <a:lnTo>
                    <a:pt x="4769" y="0"/>
                  </a:lnTo>
                </a:path>
              </a:pathLst>
            </a:custGeom>
            <a:ln w="3175">
              <a:solidFill>
                <a:srgbClr val="00CC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431877" y="2063496"/>
              <a:ext cx="5080" cy="13970"/>
            </a:xfrm>
            <a:custGeom>
              <a:avLst/>
              <a:gdLst/>
              <a:ahLst/>
              <a:cxnLst/>
              <a:rect l="l" t="t" r="r" b="b"/>
              <a:pathLst>
                <a:path w="5079" h="13969">
                  <a:moveTo>
                    <a:pt x="0" y="0"/>
                  </a:moveTo>
                  <a:lnTo>
                    <a:pt x="4986" y="13715"/>
                  </a:lnTo>
                </a:path>
              </a:pathLst>
            </a:custGeom>
            <a:ln w="3175">
              <a:solidFill>
                <a:srgbClr val="00CC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436864" y="2077211"/>
              <a:ext cx="757555" cy="778510"/>
            </a:xfrm>
            <a:custGeom>
              <a:avLst/>
              <a:gdLst/>
              <a:ahLst/>
              <a:cxnLst/>
              <a:rect l="l" t="t" r="r" b="b"/>
              <a:pathLst>
                <a:path w="757554" h="778510">
                  <a:moveTo>
                    <a:pt x="0" y="0"/>
                  </a:moveTo>
                  <a:lnTo>
                    <a:pt x="18283" y="72384"/>
                  </a:lnTo>
                  <a:lnTo>
                    <a:pt x="39622" y="142497"/>
                  </a:lnTo>
                  <a:lnTo>
                    <a:pt x="57905" y="207261"/>
                  </a:lnTo>
                  <a:lnTo>
                    <a:pt x="76959" y="264418"/>
                  </a:lnTo>
                  <a:lnTo>
                    <a:pt x="95242" y="316993"/>
                  </a:lnTo>
                  <a:lnTo>
                    <a:pt x="113538" y="366518"/>
                  </a:lnTo>
                  <a:lnTo>
                    <a:pt x="131821" y="416808"/>
                  </a:lnTo>
                  <a:lnTo>
                    <a:pt x="150875" y="456440"/>
                  </a:lnTo>
                  <a:lnTo>
                    <a:pt x="171443" y="489205"/>
                  </a:lnTo>
                  <a:lnTo>
                    <a:pt x="190497" y="509015"/>
                  </a:lnTo>
                  <a:lnTo>
                    <a:pt x="208780" y="524255"/>
                  </a:lnTo>
                  <a:lnTo>
                    <a:pt x="227077" y="544065"/>
                  </a:lnTo>
                  <a:lnTo>
                    <a:pt x="245360" y="563874"/>
                  </a:lnTo>
                  <a:lnTo>
                    <a:pt x="264413" y="581399"/>
                  </a:lnTo>
                  <a:lnTo>
                    <a:pt x="284982" y="598937"/>
                  </a:lnTo>
                  <a:lnTo>
                    <a:pt x="303265" y="616462"/>
                  </a:lnTo>
                  <a:lnTo>
                    <a:pt x="322319" y="633987"/>
                  </a:lnTo>
                  <a:lnTo>
                    <a:pt x="340602" y="648461"/>
                  </a:lnTo>
                  <a:lnTo>
                    <a:pt x="358898" y="661417"/>
                  </a:lnTo>
                  <a:lnTo>
                    <a:pt x="377181" y="675891"/>
                  </a:lnTo>
                  <a:lnTo>
                    <a:pt x="398520" y="688847"/>
                  </a:lnTo>
                  <a:lnTo>
                    <a:pt x="416804" y="698751"/>
                  </a:lnTo>
                  <a:lnTo>
                    <a:pt x="435857" y="710941"/>
                  </a:lnTo>
                  <a:lnTo>
                    <a:pt x="454141" y="718561"/>
                  </a:lnTo>
                  <a:lnTo>
                    <a:pt x="472437" y="728466"/>
                  </a:lnTo>
                  <a:lnTo>
                    <a:pt x="490720" y="736086"/>
                  </a:lnTo>
                  <a:lnTo>
                    <a:pt x="512059" y="745991"/>
                  </a:lnTo>
                  <a:lnTo>
                    <a:pt x="530342" y="750573"/>
                  </a:lnTo>
                  <a:lnTo>
                    <a:pt x="549396" y="758193"/>
                  </a:lnTo>
                  <a:lnTo>
                    <a:pt x="567679" y="763528"/>
                  </a:lnTo>
                  <a:lnTo>
                    <a:pt x="585962" y="768098"/>
                  </a:lnTo>
                  <a:lnTo>
                    <a:pt x="604258" y="771149"/>
                  </a:lnTo>
                  <a:lnTo>
                    <a:pt x="625584" y="775718"/>
                  </a:lnTo>
                  <a:lnTo>
                    <a:pt x="643881" y="778003"/>
                  </a:lnTo>
                  <a:lnTo>
                    <a:pt x="662921" y="778003"/>
                  </a:lnTo>
                  <a:lnTo>
                    <a:pt x="681218" y="778003"/>
                  </a:lnTo>
                  <a:lnTo>
                    <a:pt x="699501" y="778003"/>
                  </a:lnTo>
                  <a:lnTo>
                    <a:pt x="717797" y="778003"/>
                  </a:lnTo>
                  <a:lnTo>
                    <a:pt x="736838" y="778003"/>
                  </a:lnTo>
                  <a:lnTo>
                    <a:pt x="757419" y="778003"/>
                  </a:lnTo>
                </a:path>
              </a:pathLst>
            </a:custGeom>
            <a:ln w="3175">
              <a:solidFill>
                <a:srgbClr val="00CC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050927" y="2234184"/>
              <a:ext cx="921385" cy="619125"/>
            </a:xfrm>
            <a:custGeom>
              <a:avLst/>
              <a:gdLst/>
              <a:ahLst/>
              <a:cxnLst/>
              <a:rect l="l" t="t" r="r" b="b"/>
              <a:pathLst>
                <a:path w="921384" h="619125">
                  <a:moveTo>
                    <a:pt x="0" y="618744"/>
                  </a:moveTo>
                  <a:lnTo>
                    <a:pt x="108966" y="614172"/>
                  </a:lnTo>
                  <a:lnTo>
                    <a:pt x="206502" y="598932"/>
                  </a:lnTo>
                  <a:lnTo>
                    <a:pt x="295656" y="569214"/>
                  </a:lnTo>
                  <a:lnTo>
                    <a:pt x="372618" y="534162"/>
                  </a:lnTo>
                  <a:lnTo>
                    <a:pt x="438912" y="496824"/>
                  </a:lnTo>
                  <a:lnTo>
                    <a:pt x="491490" y="459486"/>
                  </a:lnTo>
                  <a:lnTo>
                    <a:pt x="538734" y="416814"/>
                  </a:lnTo>
                  <a:lnTo>
                    <a:pt x="578358" y="369570"/>
                  </a:lnTo>
                  <a:lnTo>
                    <a:pt x="610362" y="319278"/>
                  </a:lnTo>
                  <a:lnTo>
                    <a:pt x="639318" y="274320"/>
                  </a:lnTo>
                  <a:lnTo>
                    <a:pt x="662940" y="236982"/>
                  </a:lnTo>
                  <a:lnTo>
                    <a:pt x="684276" y="197358"/>
                  </a:lnTo>
                  <a:lnTo>
                    <a:pt x="704850" y="162306"/>
                  </a:lnTo>
                  <a:lnTo>
                    <a:pt x="720852" y="127254"/>
                  </a:lnTo>
                  <a:lnTo>
                    <a:pt x="752856" y="74676"/>
                  </a:lnTo>
                  <a:lnTo>
                    <a:pt x="778764" y="44958"/>
                  </a:lnTo>
                  <a:lnTo>
                    <a:pt x="800100" y="30480"/>
                  </a:lnTo>
                  <a:lnTo>
                    <a:pt x="810768" y="22860"/>
                  </a:lnTo>
                  <a:lnTo>
                    <a:pt x="821436" y="19812"/>
                  </a:lnTo>
                  <a:lnTo>
                    <a:pt x="829056" y="17526"/>
                  </a:lnTo>
                  <a:lnTo>
                    <a:pt x="839724" y="15240"/>
                  </a:lnTo>
                  <a:lnTo>
                    <a:pt x="847344" y="7620"/>
                  </a:lnTo>
                  <a:lnTo>
                    <a:pt x="855726" y="0"/>
                  </a:lnTo>
                  <a:lnTo>
                    <a:pt x="863346" y="0"/>
                  </a:lnTo>
                  <a:lnTo>
                    <a:pt x="871728" y="2286"/>
                  </a:lnTo>
                  <a:lnTo>
                    <a:pt x="877062" y="30480"/>
                  </a:lnTo>
                  <a:lnTo>
                    <a:pt x="890016" y="67818"/>
                  </a:lnTo>
                  <a:lnTo>
                    <a:pt x="897636" y="124968"/>
                  </a:lnTo>
                  <a:lnTo>
                    <a:pt x="906018" y="182118"/>
                  </a:lnTo>
                  <a:lnTo>
                    <a:pt x="913638" y="332232"/>
                  </a:lnTo>
                  <a:lnTo>
                    <a:pt x="921258" y="616458"/>
                  </a:lnTo>
                </a:path>
              </a:pathLst>
            </a:custGeom>
            <a:ln w="3175">
              <a:solidFill>
                <a:srgbClr val="FF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974414" y="2892933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h="27305">
                  <a:moveTo>
                    <a:pt x="0" y="0"/>
                  </a:moveTo>
                  <a:lnTo>
                    <a:pt x="0" y="27050"/>
                  </a:lnTo>
                </a:path>
              </a:pathLst>
            </a:custGeom>
            <a:ln w="3175">
              <a:solidFill>
                <a:srgbClr val="FF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975220" y="2887980"/>
              <a:ext cx="10795" cy="25400"/>
            </a:xfrm>
            <a:custGeom>
              <a:avLst/>
              <a:gdLst/>
              <a:ahLst/>
              <a:cxnLst/>
              <a:rect l="l" t="t" r="r" b="b"/>
              <a:pathLst>
                <a:path w="10795" h="25400">
                  <a:moveTo>
                    <a:pt x="0" y="5334"/>
                  </a:moveTo>
                  <a:lnTo>
                    <a:pt x="2285" y="0"/>
                  </a:lnTo>
                  <a:lnTo>
                    <a:pt x="5334" y="17526"/>
                  </a:lnTo>
                  <a:lnTo>
                    <a:pt x="7620" y="7620"/>
                  </a:lnTo>
                  <a:lnTo>
                    <a:pt x="10668" y="25146"/>
                  </a:lnTo>
                </a:path>
              </a:pathLst>
            </a:custGeom>
            <a:ln w="3175">
              <a:solidFill>
                <a:srgbClr val="FF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985901" y="2913190"/>
              <a:ext cx="1905" cy="7620"/>
            </a:xfrm>
            <a:custGeom>
              <a:avLst/>
              <a:gdLst/>
              <a:ahLst/>
              <a:cxnLst/>
              <a:rect l="l" t="t" r="r" b="b"/>
              <a:pathLst>
                <a:path w="1904" h="7619">
                  <a:moveTo>
                    <a:pt x="0" y="0"/>
                  </a:moveTo>
                  <a:lnTo>
                    <a:pt x="1469" y="7554"/>
                  </a:lnTo>
                </a:path>
              </a:pathLst>
            </a:custGeom>
            <a:ln w="3175">
              <a:solidFill>
                <a:srgbClr val="FF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265115" y="291045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0"/>
                  </a:moveTo>
                  <a:lnTo>
                    <a:pt x="0" y="9524"/>
                  </a:lnTo>
                </a:path>
              </a:pathLst>
            </a:custGeom>
            <a:ln w="3175">
              <a:solidFill>
                <a:srgbClr val="FF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265555" y="2903220"/>
              <a:ext cx="5715" cy="14604"/>
            </a:xfrm>
            <a:custGeom>
              <a:avLst/>
              <a:gdLst/>
              <a:ahLst/>
              <a:cxnLst/>
              <a:rect l="l" t="t" r="r" b="b"/>
              <a:pathLst>
                <a:path w="5715" h="14605">
                  <a:moveTo>
                    <a:pt x="0" y="7620"/>
                  </a:moveTo>
                  <a:lnTo>
                    <a:pt x="2285" y="0"/>
                  </a:lnTo>
                  <a:lnTo>
                    <a:pt x="5334" y="14478"/>
                  </a:lnTo>
                </a:path>
              </a:pathLst>
            </a:custGeom>
            <a:ln w="3175">
              <a:solidFill>
                <a:srgbClr val="FF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7271015" y="2917317"/>
              <a:ext cx="0" cy="3175"/>
            </a:xfrm>
            <a:custGeom>
              <a:avLst/>
              <a:gdLst/>
              <a:ahLst/>
              <a:cxnLst/>
              <a:rect l="l" t="t" r="r" b="b"/>
              <a:pathLst>
                <a:path h="3175">
                  <a:moveTo>
                    <a:pt x="0" y="0"/>
                  </a:moveTo>
                  <a:lnTo>
                    <a:pt x="0" y="2666"/>
                  </a:lnTo>
                </a:path>
              </a:pathLst>
            </a:custGeom>
            <a:ln w="3175">
              <a:solidFill>
                <a:srgbClr val="FF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7279783" y="2817495"/>
              <a:ext cx="0" cy="102870"/>
            </a:xfrm>
            <a:custGeom>
              <a:avLst/>
              <a:gdLst/>
              <a:ahLst/>
              <a:cxnLst/>
              <a:rect l="l" t="t" r="r" b="b"/>
              <a:pathLst>
                <a:path h="102869">
                  <a:moveTo>
                    <a:pt x="0" y="0"/>
                  </a:moveTo>
                  <a:lnTo>
                    <a:pt x="0" y="102488"/>
                  </a:lnTo>
                </a:path>
              </a:pathLst>
            </a:custGeom>
            <a:ln w="4309">
              <a:solidFill>
                <a:srgbClr val="FF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7281558" y="2184654"/>
              <a:ext cx="913130" cy="668655"/>
            </a:xfrm>
            <a:custGeom>
              <a:avLst/>
              <a:gdLst/>
              <a:ahLst/>
              <a:cxnLst/>
              <a:rect l="l" t="t" r="r" b="b"/>
              <a:pathLst>
                <a:path w="913129" h="668655">
                  <a:moveTo>
                    <a:pt x="0" y="633222"/>
                  </a:moveTo>
                  <a:lnTo>
                    <a:pt x="7619" y="316992"/>
                  </a:lnTo>
                  <a:lnTo>
                    <a:pt x="16001" y="94488"/>
                  </a:lnTo>
                  <a:lnTo>
                    <a:pt x="23621" y="29718"/>
                  </a:lnTo>
                  <a:lnTo>
                    <a:pt x="39623" y="0"/>
                  </a:lnTo>
                  <a:lnTo>
                    <a:pt x="47243" y="14478"/>
                  </a:lnTo>
                  <a:lnTo>
                    <a:pt x="57911" y="37338"/>
                  </a:lnTo>
                  <a:lnTo>
                    <a:pt x="65531" y="47244"/>
                  </a:lnTo>
                  <a:lnTo>
                    <a:pt x="73913" y="54864"/>
                  </a:lnTo>
                  <a:lnTo>
                    <a:pt x="81533" y="64770"/>
                  </a:lnTo>
                  <a:lnTo>
                    <a:pt x="92201" y="72390"/>
                  </a:lnTo>
                  <a:lnTo>
                    <a:pt x="99821" y="76962"/>
                  </a:lnTo>
                  <a:lnTo>
                    <a:pt x="110489" y="84582"/>
                  </a:lnTo>
                  <a:lnTo>
                    <a:pt x="121157" y="92202"/>
                  </a:lnTo>
                  <a:lnTo>
                    <a:pt x="131826" y="99822"/>
                  </a:lnTo>
                  <a:lnTo>
                    <a:pt x="142494" y="109728"/>
                  </a:lnTo>
                  <a:lnTo>
                    <a:pt x="153161" y="124206"/>
                  </a:lnTo>
                  <a:lnTo>
                    <a:pt x="166115" y="141732"/>
                  </a:lnTo>
                  <a:lnTo>
                    <a:pt x="179069" y="162306"/>
                  </a:lnTo>
                  <a:lnTo>
                    <a:pt x="195071" y="192024"/>
                  </a:lnTo>
                  <a:lnTo>
                    <a:pt x="211073" y="229362"/>
                  </a:lnTo>
                  <a:lnTo>
                    <a:pt x="229361" y="262128"/>
                  </a:lnTo>
                  <a:lnTo>
                    <a:pt x="250697" y="296418"/>
                  </a:lnTo>
                  <a:lnTo>
                    <a:pt x="274320" y="336804"/>
                  </a:lnTo>
                  <a:lnTo>
                    <a:pt x="300990" y="374142"/>
                  </a:lnTo>
                  <a:lnTo>
                    <a:pt x="332232" y="413766"/>
                  </a:lnTo>
                  <a:lnTo>
                    <a:pt x="369570" y="454152"/>
                  </a:lnTo>
                  <a:lnTo>
                    <a:pt x="414528" y="496062"/>
                  </a:lnTo>
                  <a:lnTo>
                    <a:pt x="467106" y="546354"/>
                  </a:lnTo>
                  <a:lnTo>
                    <a:pt x="530352" y="591312"/>
                  </a:lnTo>
                  <a:lnTo>
                    <a:pt x="606552" y="623316"/>
                  </a:lnTo>
                  <a:lnTo>
                    <a:pt x="699516" y="648462"/>
                  </a:lnTo>
                  <a:lnTo>
                    <a:pt x="802386" y="663702"/>
                  </a:lnTo>
                  <a:lnTo>
                    <a:pt x="912876" y="668274"/>
                  </a:lnTo>
                </a:path>
              </a:pathLst>
            </a:custGeom>
            <a:ln w="3175">
              <a:solidFill>
                <a:srgbClr val="FF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305041" y="2296675"/>
              <a:ext cx="295910" cy="599440"/>
            </a:xfrm>
            <a:custGeom>
              <a:avLst/>
              <a:gdLst/>
              <a:ahLst/>
              <a:cxnLst/>
              <a:rect l="l" t="t" r="r" b="b"/>
              <a:pathLst>
                <a:path w="295909" h="599439">
                  <a:moveTo>
                    <a:pt x="0" y="589020"/>
                  </a:moveTo>
                  <a:lnTo>
                    <a:pt x="12954" y="598924"/>
                  </a:lnTo>
                  <a:lnTo>
                    <a:pt x="26667" y="403852"/>
                  </a:lnTo>
                  <a:lnTo>
                    <a:pt x="39622" y="441953"/>
                  </a:lnTo>
                  <a:lnTo>
                    <a:pt x="52577" y="219451"/>
                  </a:lnTo>
                  <a:lnTo>
                    <a:pt x="66289" y="214881"/>
                  </a:lnTo>
                  <a:lnTo>
                    <a:pt x="81529" y="139446"/>
                  </a:lnTo>
                  <a:lnTo>
                    <a:pt x="95242" y="109719"/>
                  </a:lnTo>
                  <a:lnTo>
                    <a:pt x="108197" y="102099"/>
                  </a:lnTo>
                  <a:lnTo>
                    <a:pt x="121152" y="32765"/>
                  </a:lnTo>
                  <a:lnTo>
                    <a:pt x="134877" y="0"/>
                  </a:lnTo>
                  <a:lnTo>
                    <a:pt x="147819" y="166876"/>
                  </a:lnTo>
                  <a:lnTo>
                    <a:pt x="160774" y="99814"/>
                  </a:lnTo>
                  <a:lnTo>
                    <a:pt x="174499" y="160009"/>
                  </a:lnTo>
                  <a:lnTo>
                    <a:pt x="187454" y="242311"/>
                  </a:lnTo>
                  <a:lnTo>
                    <a:pt x="200396" y="209546"/>
                  </a:lnTo>
                  <a:lnTo>
                    <a:pt x="214122" y="281931"/>
                  </a:lnTo>
                  <a:lnTo>
                    <a:pt x="227077" y="201926"/>
                  </a:lnTo>
                  <a:lnTo>
                    <a:pt x="240031" y="301741"/>
                  </a:lnTo>
                  <a:lnTo>
                    <a:pt x="252973" y="479288"/>
                  </a:lnTo>
                  <a:lnTo>
                    <a:pt x="266699" y="511300"/>
                  </a:lnTo>
                  <a:lnTo>
                    <a:pt x="295651" y="583684"/>
                  </a:lnTo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600694" y="2880360"/>
              <a:ext cx="12065" cy="40640"/>
            </a:xfrm>
            <a:custGeom>
              <a:avLst/>
              <a:gdLst/>
              <a:ahLst/>
              <a:cxnLst/>
              <a:rect l="l" t="t" r="r" b="b"/>
              <a:pathLst>
                <a:path w="12065" h="40639">
                  <a:moveTo>
                    <a:pt x="0" y="0"/>
                  </a:moveTo>
                  <a:lnTo>
                    <a:pt x="11978" y="40385"/>
                  </a:lnTo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305041" y="2274568"/>
              <a:ext cx="795020" cy="581025"/>
            </a:xfrm>
            <a:custGeom>
              <a:avLst/>
              <a:gdLst/>
              <a:ahLst/>
              <a:cxnLst/>
              <a:rect l="l" t="t" r="r" b="b"/>
              <a:pathLst>
                <a:path w="795020" h="581025">
                  <a:moveTo>
                    <a:pt x="0" y="0"/>
                  </a:moveTo>
                  <a:lnTo>
                    <a:pt x="18283" y="6854"/>
                  </a:lnTo>
                  <a:lnTo>
                    <a:pt x="36579" y="14474"/>
                  </a:lnTo>
                  <a:lnTo>
                    <a:pt x="57905" y="12189"/>
                  </a:lnTo>
                  <a:lnTo>
                    <a:pt x="76201" y="6854"/>
                  </a:lnTo>
                  <a:lnTo>
                    <a:pt x="95242" y="2284"/>
                  </a:lnTo>
                  <a:lnTo>
                    <a:pt x="113538" y="4569"/>
                  </a:lnTo>
                  <a:lnTo>
                    <a:pt x="131821" y="9904"/>
                  </a:lnTo>
                  <a:lnTo>
                    <a:pt x="150117" y="12189"/>
                  </a:lnTo>
                  <a:lnTo>
                    <a:pt x="189740" y="29714"/>
                  </a:lnTo>
                  <a:lnTo>
                    <a:pt x="227077" y="54859"/>
                  </a:lnTo>
                  <a:lnTo>
                    <a:pt x="263643" y="94491"/>
                  </a:lnTo>
                  <a:lnTo>
                    <a:pt x="282697" y="139446"/>
                  </a:lnTo>
                  <a:lnTo>
                    <a:pt x="303265" y="184401"/>
                  </a:lnTo>
                  <a:lnTo>
                    <a:pt x="322319" y="221736"/>
                  </a:lnTo>
                  <a:lnTo>
                    <a:pt x="340602" y="256798"/>
                  </a:lnTo>
                  <a:lnTo>
                    <a:pt x="358898" y="291848"/>
                  </a:lnTo>
                  <a:lnTo>
                    <a:pt x="396235" y="348993"/>
                  </a:lnTo>
                  <a:lnTo>
                    <a:pt x="435100" y="396245"/>
                  </a:lnTo>
                  <a:lnTo>
                    <a:pt x="454141" y="416054"/>
                  </a:lnTo>
                  <a:lnTo>
                    <a:pt x="472437" y="436630"/>
                  </a:lnTo>
                  <a:lnTo>
                    <a:pt x="490720" y="454155"/>
                  </a:lnTo>
                  <a:lnTo>
                    <a:pt x="509003" y="468629"/>
                  </a:lnTo>
                  <a:lnTo>
                    <a:pt x="530342" y="483870"/>
                  </a:lnTo>
                  <a:lnTo>
                    <a:pt x="548625" y="496059"/>
                  </a:lnTo>
                  <a:lnTo>
                    <a:pt x="567679" y="509015"/>
                  </a:lnTo>
                  <a:lnTo>
                    <a:pt x="585962" y="518920"/>
                  </a:lnTo>
                  <a:lnTo>
                    <a:pt x="604258" y="528824"/>
                  </a:lnTo>
                  <a:lnTo>
                    <a:pt x="622542" y="538729"/>
                  </a:lnTo>
                  <a:lnTo>
                    <a:pt x="643881" y="546349"/>
                  </a:lnTo>
                  <a:lnTo>
                    <a:pt x="662164" y="553216"/>
                  </a:lnTo>
                  <a:lnTo>
                    <a:pt x="681218" y="558539"/>
                  </a:lnTo>
                  <a:lnTo>
                    <a:pt x="699501" y="566159"/>
                  </a:lnTo>
                  <a:lnTo>
                    <a:pt x="717797" y="568456"/>
                  </a:lnTo>
                  <a:lnTo>
                    <a:pt x="736080" y="573779"/>
                  </a:lnTo>
                  <a:lnTo>
                    <a:pt x="757419" y="576077"/>
                  </a:lnTo>
                  <a:lnTo>
                    <a:pt x="775702" y="578361"/>
                  </a:lnTo>
                  <a:lnTo>
                    <a:pt x="794756" y="580646"/>
                  </a:lnTo>
                </a:path>
              </a:pathLst>
            </a:custGeom>
            <a:ln w="3175">
              <a:solidFill>
                <a:srgbClr val="8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050816" y="2503937"/>
              <a:ext cx="913765" cy="396240"/>
            </a:xfrm>
            <a:custGeom>
              <a:avLst/>
              <a:gdLst/>
              <a:ahLst/>
              <a:cxnLst/>
              <a:rect l="l" t="t" r="r" b="b"/>
              <a:pathLst>
                <a:path w="913765" h="396239">
                  <a:moveTo>
                    <a:pt x="0" y="348993"/>
                  </a:moveTo>
                  <a:lnTo>
                    <a:pt x="108967" y="341373"/>
                  </a:lnTo>
                  <a:lnTo>
                    <a:pt x="206495" y="319278"/>
                  </a:lnTo>
                  <a:lnTo>
                    <a:pt x="295651" y="281931"/>
                  </a:lnTo>
                  <a:lnTo>
                    <a:pt x="372611" y="236976"/>
                  </a:lnTo>
                  <a:lnTo>
                    <a:pt x="438900" y="176781"/>
                  </a:lnTo>
                  <a:lnTo>
                    <a:pt x="491477" y="129541"/>
                  </a:lnTo>
                  <a:lnTo>
                    <a:pt x="538726" y="94491"/>
                  </a:lnTo>
                  <a:lnTo>
                    <a:pt x="578349" y="62479"/>
                  </a:lnTo>
                  <a:lnTo>
                    <a:pt x="610344" y="29714"/>
                  </a:lnTo>
                  <a:lnTo>
                    <a:pt x="639310" y="25145"/>
                  </a:lnTo>
                  <a:lnTo>
                    <a:pt x="662921" y="22094"/>
                  </a:lnTo>
                  <a:lnTo>
                    <a:pt x="684260" y="17524"/>
                  </a:lnTo>
                  <a:lnTo>
                    <a:pt x="704842" y="7620"/>
                  </a:lnTo>
                  <a:lnTo>
                    <a:pt x="720840" y="2284"/>
                  </a:lnTo>
                  <a:lnTo>
                    <a:pt x="736838" y="2284"/>
                  </a:lnTo>
                  <a:lnTo>
                    <a:pt x="752835" y="0"/>
                  </a:lnTo>
                  <a:lnTo>
                    <a:pt x="765790" y="4569"/>
                  </a:lnTo>
                  <a:lnTo>
                    <a:pt x="778745" y="12189"/>
                  </a:lnTo>
                  <a:lnTo>
                    <a:pt x="789415" y="9904"/>
                  </a:lnTo>
                  <a:lnTo>
                    <a:pt x="800084" y="14474"/>
                  </a:lnTo>
                  <a:lnTo>
                    <a:pt x="810754" y="22094"/>
                  </a:lnTo>
                  <a:lnTo>
                    <a:pt x="821423" y="31999"/>
                  </a:lnTo>
                  <a:lnTo>
                    <a:pt x="829037" y="44954"/>
                  </a:lnTo>
                  <a:lnTo>
                    <a:pt x="839707" y="62479"/>
                  </a:lnTo>
                  <a:lnTo>
                    <a:pt x="847333" y="76954"/>
                  </a:lnTo>
                  <a:lnTo>
                    <a:pt x="855704" y="86859"/>
                  </a:lnTo>
                  <a:lnTo>
                    <a:pt x="863331" y="102099"/>
                  </a:lnTo>
                  <a:lnTo>
                    <a:pt x="871715" y="127256"/>
                  </a:lnTo>
                  <a:lnTo>
                    <a:pt x="877043" y="147066"/>
                  </a:lnTo>
                  <a:lnTo>
                    <a:pt x="889998" y="174496"/>
                  </a:lnTo>
                  <a:lnTo>
                    <a:pt x="897625" y="209546"/>
                  </a:lnTo>
                  <a:lnTo>
                    <a:pt x="905996" y="268988"/>
                  </a:lnTo>
                  <a:lnTo>
                    <a:pt x="913623" y="396232"/>
                  </a:lnTo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965344" y="2898851"/>
              <a:ext cx="0" cy="21590"/>
            </a:xfrm>
            <a:custGeom>
              <a:avLst/>
              <a:gdLst/>
              <a:ahLst/>
              <a:cxnLst/>
              <a:rect l="l" t="t" r="r" b="b"/>
              <a:pathLst>
                <a:path h="21589">
                  <a:moveTo>
                    <a:pt x="0" y="0"/>
                  </a:moveTo>
                  <a:lnTo>
                    <a:pt x="0" y="21132"/>
                  </a:lnTo>
                </a:path>
              </a:pathLst>
            </a:custGeom>
            <a:ln w="4472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973574" y="2886662"/>
              <a:ext cx="0" cy="33655"/>
            </a:xfrm>
            <a:custGeom>
              <a:avLst/>
              <a:gdLst/>
              <a:ahLst/>
              <a:cxnLst/>
              <a:rect l="l" t="t" r="r" b="b"/>
              <a:pathLst>
                <a:path h="33655">
                  <a:moveTo>
                    <a:pt x="0" y="0"/>
                  </a:moveTo>
                  <a:lnTo>
                    <a:pt x="0" y="33321"/>
                  </a:lnTo>
                </a:path>
              </a:pathLst>
            </a:custGeom>
            <a:ln w="5679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975096" y="2875790"/>
              <a:ext cx="10795" cy="32384"/>
            </a:xfrm>
            <a:custGeom>
              <a:avLst/>
              <a:gdLst/>
              <a:ahLst/>
              <a:cxnLst/>
              <a:rect l="l" t="t" r="r" b="b"/>
              <a:pathLst>
                <a:path w="10795" h="32385">
                  <a:moveTo>
                    <a:pt x="0" y="12189"/>
                  </a:moveTo>
                  <a:lnTo>
                    <a:pt x="2285" y="0"/>
                  </a:lnTo>
                  <a:lnTo>
                    <a:pt x="5328" y="2284"/>
                  </a:lnTo>
                  <a:lnTo>
                    <a:pt x="7613" y="17524"/>
                  </a:lnTo>
                  <a:lnTo>
                    <a:pt x="10669" y="31999"/>
                  </a:lnTo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985765" y="2907790"/>
              <a:ext cx="3175" cy="13335"/>
            </a:xfrm>
            <a:custGeom>
              <a:avLst/>
              <a:gdLst/>
              <a:ahLst/>
              <a:cxnLst/>
              <a:rect l="l" t="t" r="r" b="b"/>
              <a:pathLst>
                <a:path w="3175" h="13335">
                  <a:moveTo>
                    <a:pt x="0" y="0"/>
                  </a:moveTo>
                  <a:lnTo>
                    <a:pt x="2745" y="12955"/>
                  </a:lnTo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7256545" y="2919741"/>
              <a:ext cx="2540" cy="0"/>
            </a:xfrm>
            <a:custGeom>
              <a:avLst/>
              <a:gdLst/>
              <a:ahLst/>
              <a:cxnLst/>
              <a:rect l="l" t="t" r="r" b="b"/>
              <a:pathLst>
                <a:path w="2540">
                  <a:moveTo>
                    <a:pt x="0" y="0"/>
                  </a:moveTo>
                  <a:lnTo>
                    <a:pt x="2494" y="0"/>
                  </a:lnTo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7257793" y="2903220"/>
              <a:ext cx="5080" cy="17780"/>
            </a:xfrm>
            <a:custGeom>
              <a:avLst/>
              <a:gdLst/>
              <a:ahLst/>
              <a:cxnLst/>
              <a:rect l="l" t="t" r="r" b="b"/>
              <a:pathLst>
                <a:path w="5079" h="17780">
                  <a:moveTo>
                    <a:pt x="0" y="17524"/>
                  </a:moveTo>
                  <a:lnTo>
                    <a:pt x="4570" y="0"/>
                  </a:lnTo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7262363" y="2887980"/>
              <a:ext cx="8890" cy="15240"/>
            </a:xfrm>
            <a:custGeom>
              <a:avLst/>
              <a:gdLst/>
              <a:ahLst/>
              <a:cxnLst/>
              <a:rect l="l" t="t" r="r" b="b"/>
              <a:pathLst>
                <a:path w="8890" h="15239">
                  <a:moveTo>
                    <a:pt x="0" y="15240"/>
                  </a:moveTo>
                  <a:lnTo>
                    <a:pt x="3042" y="0"/>
                  </a:lnTo>
                  <a:lnTo>
                    <a:pt x="5328" y="0"/>
                  </a:lnTo>
                  <a:lnTo>
                    <a:pt x="8384" y="12189"/>
                  </a:lnTo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7271365" y="2898851"/>
              <a:ext cx="0" cy="21590"/>
            </a:xfrm>
            <a:custGeom>
              <a:avLst/>
              <a:gdLst/>
              <a:ahLst/>
              <a:cxnLst/>
              <a:rect l="l" t="t" r="r" b="b"/>
              <a:pathLst>
                <a:path h="21589">
                  <a:moveTo>
                    <a:pt x="0" y="0"/>
                  </a:moveTo>
                  <a:lnTo>
                    <a:pt x="0" y="21132"/>
                  </a:lnTo>
                </a:path>
              </a:pathLst>
            </a:custGeom>
            <a:ln w="3871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286756" y="2849314"/>
              <a:ext cx="0" cy="71120"/>
            </a:xfrm>
            <a:custGeom>
              <a:avLst/>
              <a:gdLst/>
              <a:ahLst/>
              <a:cxnLst/>
              <a:rect l="l" t="t" r="r" b="b"/>
              <a:pathLst>
                <a:path h="71119">
                  <a:moveTo>
                    <a:pt x="0" y="0"/>
                  </a:moveTo>
                  <a:lnTo>
                    <a:pt x="0" y="70669"/>
                  </a:lnTo>
                </a:path>
              </a:pathLst>
            </a:custGeom>
            <a:ln w="7186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289044" y="2501640"/>
              <a:ext cx="905510" cy="351790"/>
            </a:xfrm>
            <a:custGeom>
              <a:avLst/>
              <a:gdLst/>
              <a:ahLst/>
              <a:cxnLst/>
              <a:rect l="l" t="t" r="r" b="b"/>
              <a:pathLst>
                <a:path w="905509" h="351789">
                  <a:moveTo>
                    <a:pt x="0" y="348993"/>
                  </a:moveTo>
                  <a:lnTo>
                    <a:pt x="8384" y="224021"/>
                  </a:lnTo>
                  <a:lnTo>
                    <a:pt x="15997" y="141731"/>
                  </a:lnTo>
                  <a:lnTo>
                    <a:pt x="23624" y="89156"/>
                  </a:lnTo>
                  <a:lnTo>
                    <a:pt x="32008" y="49524"/>
                  </a:lnTo>
                  <a:lnTo>
                    <a:pt x="39622" y="72384"/>
                  </a:lnTo>
                  <a:lnTo>
                    <a:pt x="50291" y="47239"/>
                  </a:lnTo>
                  <a:lnTo>
                    <a:pt x="57905" y="57144"/>
                  </a:lnTo>
                  <a:lnTo>
                    <a:pt x="66289" y="39619"/>
                  </a:lnTo>
                  <a:lnTo>
                    <a:pt x="73916" y="27429"/>
                  </a:lnTo>
                  <a:lnTo>
                    <a:pt x="84585" y="16759"/>
                  </a:lnTo>
                  <a:lnTo>
                    <a:pt x="92199" y="12189"/>
                  </a:lnTo>
                  <a:lnTo>
                    <a:pt x="102868" y="9904"/>
                  </a:lnTo>
                  <a:lnTo>
                    <a:pt x="113538" y="12189"/>
                  </a:lnTo>
                  <a:lnTo>
                    <a:pt x="124208" y="14474"/>
                  </a:lnTo>
                  <a:lnTo>
                    <a:pt x="134877" y="14474"/>
                  </a:lnTo>
                  <a:lnTo>
                    <a:pt x="145534" y="16759"/>
                  </a:lnTo>
                  <a:lnTo>
                    <a:pt x="158489" y="9904"/>
                  </a:lnTo>
                  <a:lnTo>
                    <a:pt x="171443" y="12189"/>
                  </a:lnTo>
                  <a:lnTo>
                    <a:pt x="187454" y="9904"/>
                  </a:lnTo>
                  <a:lnTo>
                    <a:pt x="203452" y="0"/>
                  </a:lnTo>
                  <a:lnTo>
                    <a:pt x="221735" y="16759"/>
                  </a:lnTo>
                  <a:lnTo>
                    <a:pt x="243074" y="29714"/>
                  </a:lnTo>
                  <a:lnTo>
                    <a:pt x="266699" y="41904"/>
                  </a:lnTo>
                  <a:lnTo>
                    <a:pt x="293366" y="59429"/>
                  </a:lnTo>
                  <a:lnTo>
                    <a:pt x="324604" y="72384"/>
                  </a:lnTo>
                  <a:lnTo>
                    <a:pt x="361941" y="96776"/>
                  </a:lnTo>
                  <a:lnTo>
                    <a:pt x="406905" y="137161"/>
                  </a:lnTo>
                  <a:lnTo>
                    <a:pt x="459482" y="179066"/>
                  </a:lnTo>
                  <a:lnTo>
                    <a:pt x="522715" y="233925"/>
                  </a:lnTo>
                  <a:lnTo>
                    <a:pt x="598917" y="281931"/>
                  </a:lnTo>
                  <a:lnTo>
                    <a:pt x="691887" y="319278"/>
                  </a:lnTo>
                  <a:lnTo>
                    <a:pt x="794756" y="343657"/>
                  </a:lnTo>
                  <a:lnTo>
                    <a:pt x="905239" y="351277"/>
                  </a:lnTo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115302" y="284531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115302" y="284531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7125214" y="286055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7125214" y="286055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7135884" y="2890265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6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7135884" y="2890265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6" y="0"/>
                  </a:lnTo>
                  <a:lnTo>
                    <a:pt x="13716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7278375" y="287807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7278375" y="287807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7297416" y="267080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7297416" y="267080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7315711" y="254584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7315711" y="254584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7333995" y="237438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7333995" y="237438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7355334" y="226694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7355334" y="226694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7373617" y="223418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7373617" y="223418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7391900" y="221208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7391900" y="221208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7410196" y="2199133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7410196" y="2199133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429250" y="223189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7429250" y="223189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7447533" y="228142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7447533" y="228142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7468872" y="233171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7468872" y="233171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7487156" y="238125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7487156" y="238125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7505438" y="242392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7505438" y="242392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7523735" y="246659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7523735" y="246659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7542776" y="2506209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7542776" y="2506209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7561072" y="254584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7561072" y="254584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7579355" y="2576322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7579355" y="2576322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7600694" y="260375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7600694" y="260375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7618977" y="261822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7618977" y="261822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7637261" y="2631181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7637261" y="2631181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7656314" y="264565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7656314" y="264565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7674610" y="2660896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7674610" y="2660896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7692894" y="2676136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7692894" y="2676136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7714233" y="269062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7714233" y="269062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7732516" y="2703579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7732516" y="2703579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7750799" y="2718053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7750799" y="2718053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7769853" y="273100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7769853" y="273100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7788136" y="2743198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7788136" y="2743198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7806432" y="2756154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7806432" y="2756154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7827758" y="276605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7827758" y="276605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7846054" y="277596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7846054" y="277596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7864337" y="278586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7864337" y="278586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7883391" y="279348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7883391" y="279348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7901674" y="280339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7901674" y="280339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7919957" y="280796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7919957" y="280796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7941296" y="281558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7941296" y="281558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7959593" y="282320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7959593" y="282320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7977876" y="2827773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6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7977876" y="2827773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6" y="0"/>
                  </a:lnTo>
                  <a:lnTo>
                    <a:pt x="13716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7996929" y="283310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7996929" y="283310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8015213" y="283844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8015213" y="283844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8033496" y="284072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8033496" y="284072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8054835" y="284301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8054835" y="284301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8073119" y="284531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8073119" y="284531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8091414" y="284834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8091414" y="284834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8109698" y="284834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8109698" y="284834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8128752" y="284834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8128752" y="284834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8147034" y="284834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8147034" y="284834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8165318" y="284834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8165318" y="284834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8186657" y="284834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8186657" y="284834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7115302" y="284301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7115302" y="284301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7125214" y="2862835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7125214" y="2862835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7135884" y="290322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7135884" y="290322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7260079" y="290322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7260079" y="290322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7278375" y="2453634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6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7278375" y="2453634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6" y="0"/>
                  </a:lnTo>
                  <a:lnTo>
                    <a:pt x="13716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7297416" y="220675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7297416" y="220675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7315711" y="2069591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7315711" y="2069591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7429250" y="2069591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7429250" y="2069591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7447533" y="2141976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7447533" y="2141976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7468872" y="221208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7468872" y="221208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7487156" y="227685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7487156" y="227685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7505438" y="2333998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7505438" y="2333998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7523735" y="238658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7523735" y="238658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7542776" y="2436109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7542776" y="2436109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7561072" y="248640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7561072" y="248640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7579355" y="2526032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7579355" y="2526032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7600694" y="255879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7600694" y="255879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7618977" y="257860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7618977" y="257860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7637261" y="2593847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7637261" y="2593847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7656314" y="2613656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7656314" y="2613656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7674610" y="2633466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7674610" y="2633466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7692894" y="2650991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7692894" y="2650991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7714233" y="2668516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7714233" y="2668516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7732516" y="2686041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7732516" y="2686041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7750799" y="2703579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7750799" y="2703579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7769853" y="271805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7769853" y="271805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7788136" y="273100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7788136" y="273100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7806432" y="274548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7806432" y="274548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7827758" y="275843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7827758" y="275843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7846054" y="276834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7846054" y="276834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7864337" y="2780533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7864337" y="2780533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7883391" y="278815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7883391" y="278815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7901674" y="2798058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7901674" y="2798058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7919957" y="280567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7919957" y="280567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7941296" y="281558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7941296" y="281558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7959593" y="282091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7959593" y="282091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7977876" y="2827773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6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7977876" y="2827773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6" y="0"/>
                  </a:lnTo>
                  <a:lnTo>
                    <a:pt x="13716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7996929" y="283310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7996929" y="283310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8015213" y="283844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8015213" y="283844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8033496" y="284072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8033496" y="284072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8054835" y="284531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8054835" y="284531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8073119" y="284834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8073119" y="284834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8091414" y="284834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8091414" y="284834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8109698" y="284834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8109698" y="284834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8128752" y="284834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8128752" y="284834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8147034" y="284834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8147034" y="284834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8165318" y="284834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8165318" y="284834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8186657" y="284834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8186657" y="284834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6043189" y="284531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6043189" y="284531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6151400" y="284072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6151400" y="284072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6248928" y="2825488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6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6248928" y="2825488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6" y="0"/>
                  </a:lnTo>
                  <a:lnTo>
                    <a:pt x="13716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6338841" y="279577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6338841" y="279577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6415801" y="276072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6415801" y="276072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6481333" y="272338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6481333" y="272338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6533910" y="2686041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6533910" y="2686041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6581916" y="264337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6581916" y="264337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6621539" y="259613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6621539" y="259613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6652777" y="2545841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6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6652777" y="2545841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6" y="0"/>
                  </a:lnTo>
                  <a:lnTo>
                    <a:pt x="13716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6681729" y="250164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6681729" y="250164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6706124" y="2463539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6706124" y="2463539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6726693" y="242392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6726693" y="242392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6748032" y="238887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6748032" y="238887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6764030" y="235382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6764030" y="235382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6780028" y="232409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6780028" y="232409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6795268" y="230199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6795268" y="230199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6808993" y="228447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6808993" y="228447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6821935" y="2271518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6821935" y="2271518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6832605" y="226466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6832605" y="226466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6843274" y="225704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6843274" y="225704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6853944" y="224942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6853944" y="224942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6863856" y="224713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6863856" y="224713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6872227" y="2244088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6872227" y="2244088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6882897" y="224180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6882897" y="224180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6890523" y="223418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6890523" y="223418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6898137" y="2226563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6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6898137" y="2226563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6" y="0"/>
                  </a:lnTo>
                  <a:lnTo>
                    <a:pt x="13716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6906521" y="222656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6906521" y="222656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6914148" y="2229613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6914148" y="2229613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6919476" y="225704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6919476" y="225704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6932431" y="229437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6932431" y="229437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6940815" y="235153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6940815" y="235153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6948429" y="2408680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6948429" y="2408680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6956813" y="255879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6956813" y="255879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6964427" y="284301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6964427" y="284301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6967483" y="288569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6967483" y="288569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6969768" y="288036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6969768" y="288036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6972053" y="2897885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6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6972053" y="2897885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6" y="0"/>
                  </a:lnTo>
                  <a:lnTo>
                    <a:pt x="13716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6975096" y="288798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6975096" y="288798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6977382" y="290550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6977382" y="290550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7257793" y="290322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7257793" y="290322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7260079" y="289560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7260079" y="289560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7262364" y="2910840"/>
              <a:ext cx="13970" cy="9525"/>
            </a:xfrm>
            <a:custGeom>
              <a:avLst/>
              <a:gdLst/>
              <a:ahLst/>
              <a:cxnLst/>
              <a:rect l="l" t="t" r="r" b="b"/>
              <a:pathLst>
                <a:path w="13970" h="9525">
                  <a:moveTo>
                    <a:pt x="0" y="9143"/>
                  </a:moveTo>
                  <a:lnTo>
                    <a:pt x="13716" y="9143"/>
                  </a:lnTo>
                  <a:lnTo>
                    <a:pt x="13716" y="0"/>
                  </a:lnTo>
                  <a:lnTo>
                    <a:pt x="0" y="0"/>
                  </a:lnTo>
                  <a:lnTo>
                    <a:pt x="0" y="91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7261083" y="2909559"/>
              <a:ext cx="16510" cy="10795"/>
            </a:xfrm>
            <a:custGeom>
              <a:avLst/>
              <a:gdLst/>
              <a:ahLst/>
              <a:cxnLst/>
              <a:rect l="l" t="t" r="r" b="b"/>
              <a:pathLst>
                <a:path w="16509" h="10794">
                  <a:moveTo>
                    <a:pt x="0" y="10424"/>
                  </a:moveTo>
                  <a:lnTo>
                    <a:pt x="16278" y="10424"/>
                  </a:lnTo>
                  <a:lnTo>
                    <a:pt x="16278" y="0"/>
                  </a:lnTo>
                  <a:lnTo>
                    <a:pt x="0" y="0"/>
                  </a:lnTo>
                  <a:lnTo>
                    <a:pt x="0" y="1042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7273033" y="2811013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7273033" y="2811013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7281417" y="249402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7281417" y="249402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7289044" y="2271518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7289044" y="2271518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7297416" y="220675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7297416" y="220675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7305042" y="2184646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7305042" y="2184646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7312656" y="2177026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7312656" y="2177026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7321040" y="2192266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7321040" y="2192266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7331710" y="221437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7331710" y="221437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7339336" y="222427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7339336" y="222427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7346950" y="223189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7346950" y="223189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7355334" y="224180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7355334" y="224180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7366004" y="224942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7366004" y="224942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7373617" y="225399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7373617" y="225399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7384286" y="226161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7384286" y="226161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7394956" y="226923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7394956" y="226923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7405626" y="227685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7405626" y="227685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7415525" y="228675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7415525" y="228675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7426194" y="230199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7426194" y="230199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7439907" y="231952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7439907" y="231952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7452862" y="233933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7452862" y="233933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7468872" y="236906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7468872" y="236906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7484113" y="2406395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7484113" y="2406395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7503153" y="243916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7503153" y="243916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7523735" y="247421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7523735" y="247421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7548116" y="2513829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7548116" y="2513829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7574027" y="2551177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7574027" y="2551177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7606022" y="259079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7606022" y="259079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7642601" y="2631181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7642601" y="2631181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7687552" y="2673098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6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7687552" y="2673098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6" y="0"/>
                  </a:lnTo>
                  <a:lnTo>
                    <a:pt x="13716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7740130" y="272338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7740130" y="272338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7804147" y="276834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7804147" y="276834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7880335" y="280034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7880335" y="280034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7972535" y="2825488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6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7972535" y="2825488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6" y="0"/>
                  </a:lnTo>
                  <a:lnTo>
                    <a:pt x="13716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8075404" y="284072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8075404" y="284072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8186657" y="284531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8186657" y="284531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7297416" y="287807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7297416" y="287807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7310371" y="288798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7310371" y="288798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7323326" y="2693661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7323326" y="2693661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7336280" y="273100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7336280" y="273100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7349992" y="250850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7349992" y="250850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7362947" y="250392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7362947" y="250392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7378959" y="242925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7378959" y="242925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7391900" y="2398775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6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7391900" y="2398775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6" y="0"/>
                  </a:lnTo>
                  <a:lnTo>
                    <a:pt x="13716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7405626" y="2391155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7405626" y="2391155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7418580" y="232180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7418580" y="232180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7431535" y="2289043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7431535" y="2289043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7445248" y="245668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7445248" y="245668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7458203" y="238887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7458203" y="238887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7471158" y="244906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7471158" y="244906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7484113" y="2531367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7484113" y="2531367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7497825" y="2498589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7497825" y="2498589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7510780" y="257098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7510780" y="257098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7523735" y="2490969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7523735" y="2490969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7537447" y="259079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7537447" y="259079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7550402" y="276834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7550402" y="276834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7563357" y="2800343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7563357" y="2800343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7593067" y="287274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7593067" y="287274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6043189" y="284531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6043189" y="284531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6151400" y="283844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6151400" y="283844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6248928" y="2815583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6248928" y="2815583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6338841" y="277824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6338841" y="2778248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6415801" y="273329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6415801" y="273329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5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6481444" y="267309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12953" y="12954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12954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6481333" y="2673098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5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6533910" y="2625846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6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6533910" y="2625846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6" y="0"/>
                  </a:lnTo>
                  <a:lnTo>
                    <a:pt x="13716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6581916" y="259079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6581916" y="259079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6621539" y="255879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6621539" y="255879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6652777" y="2526032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6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6652777" y="2526032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6" y="0"/>
                  </a:lnTo>
                  <a:lnTo>
                    <a:pt x="13716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6681729" y="252145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6681729" y="252145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6706124" y="251841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6706124" y="251841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6726693" y="2513829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6726693" y="2513829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6748032" y="250392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6748032" y="250392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6764030" y="2498589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6764030" y="2498589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6780028" y="2498589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6780028" y="2498589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6795268" y="2496304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6795268" y="2496304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6808993" y="250164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6808993" y="250164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6821935" y="250850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6821935" y="250850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6832605" y="2506209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6832605" y="2506209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6843274" y="251154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6843274" y="251154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6853944" y="251841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6853944" y="251841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6863856" y="252907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6863856" y="252907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6872227" y="254127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6872227" y="254127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6882897" y="255879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6882897" y="255879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6890523" y="257403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6890523" y="257403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6898137" y="2583942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6898137" y="2583942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6906521" y="259841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6906521" y="259841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6914148" y="2623561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6914148" y="2623561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6919476" y="264337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6919476" y="264337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6932431" y="2670801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6932431" y="2670801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6940815" y="270586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6940815" y="270586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6948429" y="276605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6948429" y="276605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6956813" y="289331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6956813" y="289331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6964427" y="2915410"/>
              <a:ext cx="13335" cy="5080"/>
            </a:xfrm>
            <a:custGeom>
              <a:avLst/>
              <a:gdLst/>
              <a:ahLst/>
              <a:cxnLst/>
              <a:rect l="l" t="t" r="r" b="b"/>
              <a:pathLst>
                <a:path w="13334" h="5080">
                  <a:moveTo>
                    <a:pt x="0" y="4573"/>
                  </a:moveTo>
                  <a:lnTo>
                    <a:pt x="12954" y="4573"/>
                  </a:lnTo>
                  <a:lnTo>
                    <a:pt x="12954" y="0"/>
                  </a:lnTo>
                  <a:lnTo>
                    <a:pt x="0" y="0"/>
                  </a:lnTo>
                  <a:lnTo>
                    <a:pt x="0" y="45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6963168" y="2917067"/>
              <a:ext cx="15875" cy="0"/>
            </a:xfrm>
            <a:custGeom>
              <a:avLst/>
              <a:gdLst/>
              <a:ahLst/>
              <a:cxnLst/>
              <a:rect l="l" t="t" r="r" b="b"/>
              <a:pathLst>
                <a:path w="15875">
                  <a:moveTo>
                    <a:pt x="0" y="0"/>
                  </a:moveTo>
                  <a:lnTo>
                    <a:pt x="15471" y="0"/>
                  </a:lnTo>
                </a:path>
              </a:pathLst>
            </a:custGeom>
            <a:ln w="5832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6967483" y="288036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6967483" y="288036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6969768" y="286817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6969768" y="286817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6972053" y="2870455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6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6972053" y="2870455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6" y="0"/>
                  </a:lnTo>
                  <a:lnTo>
                    <a:pt x="13716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6975096" y="288569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6975096" y="288569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3"/>
            <p:cNvSpPr/>
            <p:nvPr/>
          </p:nvSpPr>
          <p:spPr>
            <a:xfrm>
              <a:off x="6977382" y="2900170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6977382" y="2900170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7249409" y="2913125"/>
              <a:ext cx="13335" cy="6985"/>
            </a:xfrm>
            <a:custGeom>
              <a:avLst/>
              <a:gdLst/>
              <a:ahLst/>
              <a:cxnLst/>
              <a:rect l="l" t="t" r="r" b="b"/>
              <a:pathLst>
                <a:path w="13334" h="6985">
                  <a:moveTo>
                    <a:pt x="0" y="6858"/>
                  </a:moveTo>
                  <a:lnTo>
                    <a:pt x="12954" y="6858"/>
                  </a:lnTo>
                  <a:lnTo>
                    <a:pt x="12954" y="0"/>
                  </a:lnTo>
                  <a:lnTo>
                    <a:pt x="0" y="0"/>
                  </a:lnTo>
                  <a:lnTo>
                    <a:pt x="0" y="68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6"/>
            <p:cNvSpPr/>
            <p:nvPr/>
          </p:nvSpPr>
          <p:spPr>
            <a:xfrm>
              <a:off x="7248142" y="2911858"/>
              <a:ext cx="15875" cy="8255"/>
            </a:xfrm>
            <a:custGeom>
              <a:avLst/>
              <a:gdLst/>
              <a:ahLst/>
              <a:cxnLst/>
              <a:rect l="l" t="t" r="r" b="b"/>
              <a:pathLst>
                <a:path w="15875" h="8255">
                  <a:moveTo>
                    <a:pt x="0" y="8125"/>
                  </a:moveTo>
                  <a:lnTo>
                    <a:pt x="15488" y="8125"/>
                  </a:lnTo>
                  <a:lnTo>
                    <a:pt x="15488" y="0"/>
                  </a:lnTo>
                  <a:lnTo>
                    <a:pt x="0" y="0"/>
                  </a:lnTo>
                  <a:lnTo>
                    <a:pt x="0" y="8125"/>
                  </a:lnTo>
                  <a:close/>
                </a:path>
              </a:pathLst>
            </a:custGeom>
            <a:solidFill>
              <a:srgbClr val="FF65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7254750" y="289560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7254750" y="289560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69"/>
            <p:cNvSpPr/>
            <p:nvPr/>
          </p:nvSpPr>
          <p:spPr>
            <a:xfrm>
              <a:off x="7257793" y="288036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7257793" y="288036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7260079" y="288036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7260079" y="288036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7262364" y="289331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7262364" y="289331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7281417" y="284301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7281417" y="284301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7289044" y="271805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7289044" y="271805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7297416" y="263575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580"/>
            <p:cNvSpPr/>
            <p:nvPr/>
          </p:nvSpPr>
          <p:spPr>
            <a:xfrm>
              <a:off x="7297416" y="263575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1"/>
            <p:cNvSpPr/>
            <p:nvPr/>
          </p:nvSpPr>
          <p:spPr>
            <a:xfrm>
              <a:off x="7305042" y="258394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2"/>
            <p:cNvSpPr/>
            <p:nvPr/>
          </p:nvSpPr>
          <p:spPr>
            <a:xfrm>
              <a:off x="7305042" y="258394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7312656" y="2543557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4"/>
            <p:cNvSpPr/>
            <p:nvPr/>
          </p:nvSpPr>
          <p:spPr>
            <a:xfrm>
              <a:off x="7312656" y="2543557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7321040" y="256641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6"/>
            <p:cNvSpPr/>
            <p:nvPr/>
          </p:nvSpPr>
          <p:spPr>
            <a:xfrm>
              <a:off x="7321040" y="256641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7"/>
            <p:cNvSpPr/>
            <p:nvPr/>
          </p:nvSpPr>
          <p:spPr>
            <a:xfrm>
              <a:off x="7331710" y="254127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7331710" y="254127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7339336" y="255117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7339336" y="255117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7346950" y="2533652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7346950" y="2533652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7355334" y="252145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7355334" y="252145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595"/>
            <p:cNvSpPr/>
            <p:nvPr/>
          </p:nvSpPr>
          <p:spPr>
            <a:xfrm>
              <a:off x="7366004" y="251154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6" name="object 596"/>
            <p:cNvSpPr/>
            <p:nvPr/>
          </p:nvSpPr>
          <p:spPr>
            <a:xfrm>
              <a:off x="7366004" y="251154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7" name="object 597"/>
            <p:cNvSpPr/>
            <p:nvPr/>
          </p:nvSpPr>
          <p:spPr>
            <a:xfrm>
              <a:off x="7373617" y="2506209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598"/>
            <p:cNvSpPr/>
            <p:nvPr/>
          </p:nvSpPr>
          <p:spPr>
            <a:xfrm>
              <a:off x="7373617" y="2506209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599"/>
            <p:cNvSpPr/>
            <p:nvPr/>
          </p:nvSpPr>
          <p:spPr>
            <a:xfrm>
              <a:off x="7384286" y="250392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0"/>
            <p:cNvSpPr/>
            <p:nvPr/>
          </p:nvSpPr>
          <p:spPr>
            <a:xfrm>
              <a:off x="7384286" y="250392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1" name="object 601"/>
            <p:cNvSpPr/>
            <p:nvPr/>
          </p:nvSpPr>
          <p:spPr>
            <a:xfrm>
              <a:off x="7394956" y="2506209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02"/>
            <p:cNvSpPr/>
            <p:nvPr/>
          </p:nvSpPr>
          <p:spPr>
            <a:xfrm>
              <a:off x="7394956" y="2506209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03"/>
            <p:cNvSpPr/>
            <p:nvPr/>
          </p:nvSpPr>
          <p:spPr>
            <a:xfrm>
              <a:off x="7405626" y="250850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4" name="object 604"/>
            <p:cNvSpPr/>
            <p:nvPr/>
          </p:nvSpPr>
          <p:spPr>
            <a:xfrm>
              <a:off x="7405626" y="250850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5" name="object 605"/>
            <p:cNvSpPr/>
            <p:nvPr/>
          </p:nvSpPr>
          <p:spPr>
            <a:xfrm>
              <a:off x="7415525" y="2508507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7415525" y="2508507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7" name="object 607"/>
            <p:cNvSpPr/>
            <p:nvPr/>
          </p:nvSpPr>
          <p:spPr>
            <a:xfrm>
              <a:off x="7426194" y="251154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8"/>
            <p:cNvSpPr/>
            <p:nvPr/>
          </p:nvSpPr>
          <p:spPr>
            <a:xfrm>
              <a:off x="7426194" y="251154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7439907" y="250392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7439907" y="250392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7452862" y="2506209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7452862" y="2506209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7468872" y="250392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7468872" y="250392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7484113" y="249402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7484113" y="249402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7503153" y="251154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7503153" y="251154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7523735" y="2523747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7523735" y="2523747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7548116" y="253593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7548116" y="253593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7574027" y="2553461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7574027" y="2553461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7606022" y="256641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7606022" y="256641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7642601" y="2590796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6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7642601" y="2590796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6" y="0"/>
                  </a:lnTo>
                  <a:lnTo>
                    <a:pt x="13716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7687552" y="2631181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7687552" y="2631181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7740130" y="2673098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6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7740130" y="2673098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6" y="0"/>
                  </a:lnTo>
                  <a:lnTo>
                    <a:pt x="13716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7804147" y="2728724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7804147" y="2728724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7880335" y="277596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7880335" y="277596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7972535" y="281329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7972535" y="2813298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8075404" y="2838443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8075404" y="2838443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8186657" y="284531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8186657" y="284531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3" name="object 643"/>
          <p:cNvSpPr txBox="1"/>
          <p:nvPr/>
        </p:nvSpPr>
        <p:spPr>
          <a:xfrm>
            <a:off x="6996564" y="2114649"/>
            <a:ext cx="99695" cy="7791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50" spc="-25" dirty="0">
                <a:latin typeface="Arial"/>
                <a:cs typeface="Arial"/>
              </a:rPr>
              <a:t>400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350" spc="-25" dirty="0">
                <a:latin typeface="Arial"/>
                <a:cs typeface="Arial"/>
              </a:rPr>
              <a:t>300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350" spc="-25" dirty="0">
                <a:latin typeface="Arial"/>
                <a:cs typeface="Arial"/>
              </a:rPr>
              <a:t>200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350" spc="-25" dirty="0">
                <a:latin typeface="Arial"/>
                <a:cs typeface="Arial"/>
              </a:rPr>
              <a:t>100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00">
              <a:latin typeface="Arial"/>
              <a:cs typeface="Arial"/>
            </a:endParaRPr>
          </a:p>
          <a:p>
            <a:pPr marL="57785">
              <a:lnSpc>
                <a:spcPct val="100000"/>
              </a:lnSpc>
            </a:pPr>
            <a:r>
              <a:rPr sz="350" spc="25" dirty="0">
                <a:latin typeface="Arial"/>
                <a:cs typeface="Arial"/>
              </a:rPr>
              <a:t>0</a:t>
            </a:r>
            <a:endParaRPr sz="350">
              <a:latin typeface="Arial"/>
              <a:cs typeface="Arial"/>
            </a:endParaRPr>
          </a:p>
        </p:txBody>
      </p:sp>
      <p:grpSp>
        <p:nvGrpSpPr>
          <p:cNvPr id="644" name="object 644"/>
          <p:cNvGrpSpPr/>
          <p:nvPr/>
        </p:nvGrpSpPr>
        <p:grpSpPr>
          <a:xfrm>
            <a:off x="8554955" y="2596829"/>
            <a:ext cx="127000" cy="280670"/>
            <a:chOff x="8554955" y="2596829"/>
            <a:chExt cx="127000" cy="280670"/>
          </a:xfrm>
        </p:grpSpPr>
        <p:sp>
          <p:nvSpPr>
            <p:cNvPr id="645" name="object 645"/>
            <p:cNvSpPr/>
            <p:nvPr/>
          </p:nvSpPr>
          <p:spPr>
            <a:xfrm>
              <a:off x="8556225" y="2606036"/>
              <a:ext cx="124460" cy="0"/>
            </a:xfrm>
            <a:custGeom>
              <a:avLst/>
              <a:gdLst/>
              <a:ahLst/>
              <a:cxnLst/>
              <a:rect l="l" t="t" r="r" b="b"/>
              <a:pathLst>
                <a:path w="124459">
                  <a:moveTo>
                    <a:pt x="0" y="0"/>
                  </a:moveTo>
                  <a:lnTo>
                    <a:pt x="124208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8608802" y="259841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8556225" y="2673098"/>
              <a:ext cx="124460" cy="0"/>
            </a:xfrm>
            <a:custGeom>
              <a:avLst/>
              <a:gdLst/>
              <a:ahLst/>
              <a:cxnLst/>
              <a:rect l="l" t="t" r="r" b="b"/>
              <a:pathLst>
                <a:path w="124459">
                  <a:moveTo>
                    <a:pt x="0" y="0"/>
                  </a:moveTo>
                  <a:lnTo>
                    <a:pt x="124208" y="0"/>
                  </a:lnTo>
                </a:path>
              </a:pathLst>
            </a:custGeom>
            <a:ln w="3175">
              <a:solidFill>
                <a:srgbClr val="00CC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8608802" y="2666231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8556383" y="2740914"/>
              <a:ext cx="124460" cy="0"/>
            </a:xfrm>
            <a:custGeom>
              <a:avLst/>
              <a:gdLst/>
              <a:ahLst/>
              <a:cxnLst/>
              <a:rect l="l" t="t" r="r" b="b"/>
              <a:pathLst>
                <a:path w="124459">
                  <a:moveTo>
                    <a:pt x="0" y="0"/>
                  </a:moveTo>
                  <a:lnTo>
                    <a:pt x="124205" y="0"/>
                  </a:lnTo>
                </a:path>
              </a:pathLst>
            </a:custGeom>
            <a:ln w="3175">
              <a:solidFill>
                <a:srgbClr val="FF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0"/>
            <p:cNvSpPr/>
            <p:nvPr/>
          </p:nvSpPr>
          <p:spPr>
            <a:xfrm>
              <a:off x="8608802" y="2733293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651"/>
            <p:cNvSpPr/>
            <p:nvPr/>
          </p:nvSpPr>
          <p:spPr>
            <a:xfrm>
              <a:off x="8556225" y="2807963"/>
              <a:ext cx="124460" cy="0"/>
            </a:xfrm>
            <a:custGeom>
              <a:avLst/>
              <a:gdLst/>
              <a:ahLst/>
              <a:cxnLst/>
              <a:rect l="l" t="t" r="r" b="b"/>
              <a:pathLst>
                <a:path w="124459">
                  <a:moveTo>
                    <a:pt x="0" y="0"/>
                  </a:moveTo>
                  <a:lnTo>
                    <a:pt x="124208" y="0"/>
                  </a:lnTo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52"/>
            <p:cNvSpPr/>
            <p:nvPr/>
          </p:nvSpPr>
          <p:spPr>
            <a:xfrm>
              <a:off x="8608802" y="2800343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3" name="object 653"/>
            <p:cNvSpPr/>
            <p:nvPr/>
          </p:nvSpPr>
          <p:spPr>
            <a:xfrm>
              <a:off x="8556225" y="2875790"/>
              <a:ext cx="124460" cy="0"/>
            </a:xfrm>
            <a:custGeom>
              <a:avLst/>
              <a:gdLst/>
              <a:ahLst/>
              <a:cxnLst/>
              <a:rect l="l" t="t" r="r" b="b"/>
              <a:pathLst>
                <a:path w="124459">
                  <a:moveTo>
                    <a:pt x="0" y="0"/>
                  </a:moveTo>
                  <a:lnTo>
                    <a:pt x="124208" y="0"/>
                  </a:lnTo>
                </a:path>
              </a:pathLst>
            </a:custGeom>
            <a:ln w="3175">
              <a:solidFill>
                <a:srgbClr val="8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4" name="object 654"/>
          <p:cNvSpPr txBox="1"/>
          <p:nvPr/>
        </p:nvSpPr>
        <p:spPr>
          <a:xfrm>
            <a:off x="8540381" y="2566416"/>
            <a:ext cx="601980" cy="35433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8255" rIns="0" bIns="0" rtlCol="0">
            <a:spAutoFit/>
          </a:bodyPr>
          <a:lstStyle/>
          <a:p>
            <a:pPr marL="153670">
              <a:lnSpc>
                <a:spcPct val="100000"/>
              </a:lnSpc>
              <a:spcBef>
                <a:spcPts val="65"/>
              </a:spcBef>
            </a:pPr>
            <a:r>
              <a:rPr sz="350" dirty="0">
                <a:latin typeface="Arial"/>
                <a:cs typeface="Arial"/>
              </a:rPr>
              <a:t>IAM-with</a:t>
            </a:r>
            <a:r>
              <a:rPr sz="350" spc="105" dirty="0">
                <a:latin typeface="Arial"/>
                <a:cs typeface="Arial"/>
              </a:rPr>
              <a:t> </a:t>
            </a:r>
            <a:r>
              <a:rPr sz="350" spc="-10" dirty="0">
                <a:latin typeface="Arial"/>
                <a:cs typeface="Arial"/>
              </a:rPr>
              <a:t>phases</a:t>
            </a:r>
            <a:endParaRPr sz="350">
              <a:latin typeface="Arial"/>
              <a:cs typeface="Arial"/>
            </a:endParaRPr>
          </a:p>
          <a:p>
            <a:pPr marL="153670" marR="5715">
              <a:lnSpc>
                <a:spcPct val="125699"/>
              </a:lnSpc>
              <a:spcBef>
                <a:spcPts val="5"/>
              </a:spcBef>
            </a:pPr>
            <a:r>
              <a:rPr sz="350" dirty="0">
                <a:latin typeface="Arial"/>
                <a:cs typeface="Arial"/>
              </a:rPr>
              <a:t>IAM-without</a:t>
            </a:r>
            <a:r>
              <a:rPr sz="350" spc="145" dirty="0">
                <a:latin typeface="Arial"/>
                <a:cs typeface="Arial"/>
              </a:rPr>
              <a:t> </a:t>
            </a:r>
            <a:r>
              <a:rPr sz="350" spc="-10" dirty="0">
                <a:latin typeface="Arial"/>
                <a:cs typeface="Arial"/>
              </a:rPr>
              <a:t>phases</a:t>
            </a:r>
            <a:r>
              <a:rPr sz="350" spc="200" dirty="0">
                <a:latin typeface="Arial"/>
                <a:cs typeface="Arial"/>
              </a:rPr>
              <a:t> </a:t>
            </a:r>
            <a:r>
              <a:rPr sz="350" dirty="0">
                <a:latin typeface="Arial"/>
                <a:cs typeface="Arial"/>
              </a:rPr>
              <a:t>Battelle-</a:t>
            </a:r>
            <a:r>
              <a:rPr sz="350" spc="-25" dirty="0">
                <a:latin typeface="Arial"/>
                <a:cs typeface="Arial"/>
              </a:rPr>
              <a:t>M2</a:t>
            </a:r>
            <a:r>
              <a:rPr sz="350" spc="400" dirty="0">
                <a:latin typeface="Arial"/>
                <a:cs typeface="Arial"/>
              </a:rPr>
              <a:t> </a:t>
            </a:r>
            <a:r>
              <a:rPr sz="350" spc="-10" dirty="0">
                <a:latin typeface="Arial"/>
                <a:cs typeface="Arial"/>
              </a:rPr>
              <a:t>measured</a:t>
            </a:r>
            <a:endParaRPr sz="350">
              <a:latin typeface="Arial"/>
              <a:cs typeface="Arial"/>
            </a:endParaRPr>
          </a:p>
          <a:p>
            <a:pPr marL="153670">
              <a:lnSpc>
                <a:spcPct val="100000"/>
              </a:lnSpc>
              <a:spcBef>
                <a:spcPts val="115"/>
              </a:spcBef>
            </a:pPr>
            <a:r>
              <a:rPr sz="350" dirty="0">
                <a:latin typeface="Arial"/>
                <a:cs typeface="Arial"/>
              </a:rPr>
              <a:t>pl.strain</a:t>
            </a:r>
            <a:r>
              <a:rPr sz="350" spc="95" dirty="0">
                <a:latin typeface="Arial"/>
                <a:cs typeface="Arial"/>
              </a:rPr>
              <a:t> </a:t>
            </a:r>
            <a:r>
              <a:rPr sz="350" spc="-10" dirty="0">
                <a:latin typeface="Arial"/>
                <a:cs typeface="Arial"/>
              </a:rPr>
              <a:t>clasic</a:t>
            </a:r>
            <a:endParaRPr sz="350">
              <a:latin typeface="Arial"/>
              <a:cs typeface="Arial"/>
            </a:endParaRPr>
          </a:p>
        </p:txBody>
      </p:sp>
      <p:sp>
        <p:nvSpPr>
          <p:cNvPr id="655" name="object 655"/>
          <p:cNvSpPr/>
          <p:nvPr/>
        </p:nvSpPr>
        <p:spPr>
          <a:xfrm>
            <a:off x="6972053" y="2923030"/>
            <a:ext cx="0" cy="62865"/>
          </a:xfrm>
          <a:custGeom>
            <a:avLst/>
            <a:gdLst/>
            <a:ahLst/>
            <a:cxnLst/>
            <a:rect l="l" t="t" r="r" b="b"/>
            <a:pathLst>
              <a:path h="62864">
                <a:moveTo>
                  <a:pt x="0" y="62479"/>
                </a:moveTo>
                <a:lnTo>
                  <a:pt x="0" y="0"/>
                </a:lnTo>
              </a:path>
            </a:pathLst>
          </a:custGeom>
          <a:ln w="3175">
            <a:solidFill>
              <a:srgbClr val="FF65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6" name="object 656"/>
          <p:cNvGrpSpPr/>
          <p:nvPr/>
        </p:nvGrpSpPr>
        <p:grpSpPr>
          <a:xfrm>
            <a:off x="774839" y="2063495"/>
            <a:ext cx="9144000" cy="1714500"/>
            <a:chOff x="774839" y="2063495"/>
            <a:chExt cx="9144000" cy="1714500"/>
          </a:xfrm>
        </p:grpSpPr>
        <p:sp>
          <p:nvSpPr>
            <p:cNvPr id="657" name="object 657"/>
            <p:cNvSpPr/>
            <p:nvPr/>
          </p:nvSpPr>
          <p:spPr>
            <a:xfrm>
              <a:off x="5593728" y="2063508"/>
              <a:ext cx="3596004" cy="857250"/>
            </a:xfrm>
            <a:custGeom>
              <a:avLst/>
              <a:gdLst/>
              <a:ahLst/>
              <a:cxnLst/>
              <a:rect l="l" t="t" r="r" b="b"/>
              <a:pathLst>
                <a:path w="3596004" h="857250">
                  <a:moveTo>
                    <a:pt x="28181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28181" y="857250"/>
                  </a:lnTo>
                  <a:lnTo>
                    <a:pt x="28181" y="0"/>
                  </a:lnTo>
                  <a:close/>
                </a:path>
                <a:path w="3596004" h="857250">
                  <a:moveTo>
                    <a:pt x="3595878" y="0"/>
                  </a:moveTo>
                  <a:lnTo>
                    <a:pt x="3566909" y="0"/>
                  </a:lnTo>
                  <a:lnTo>
                    <a:pt x="3566909" y="857250"/>
                  </a:lnTo>
                  <a:lnTo>
                    <a:pt x="3595878" y="857250"/>
                  </a:lnTo>
                  <a:lnTo>
                    <a:pt x="3595878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8" name="object 65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7809" y="2063496"/>
              <a:ext cx="2837688" cy="857250"/>
            </a:xfrm>
            <a:prstGeom prst="rect">
              <a:avLst/>
            </a:prstGeom>
          </p:spPr>
        </p:pic>
        <p:sp>
          <p:nvSpPr>
            <p:cNvPr id="659" name="object 659"/>
            <p:cNvSpPr/>
            <p:nvPr/>
          </p:nvSpPr>
          <p:spPr>
            <a:xfrm>
              <a:off x="1658747" y="2063508"/>
              <a:ext cx="2877185" cy="857250"/>
            </a:xfrm>
            <a:custGeom>
              <a:avLst/>
              <a:gdLst/>
              <a:ahLst/>
              <a:cxnLst/>
              <a:rect l="l" t="t" r="r" b="b"/>
              <a:pathLst>
                <a:path w="2877185" h="857250">
                  <a:moveTo>
                    <a:pt x="19062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62" y="857250"/>
                  </a:lnTo>
                  <a:lnTo>
                    <a:pt x="19062" y="0"/>
                  </a:lnTo>
                  <a:close/>
                </a:path>
                <a:path w="2877185" h="857250">
                  <a:moveTo>
                    <a:pt x="2876562" y="0"/>
                  </a:moveTo>
                  <a:lnTo>
                    <a:pt x="2857512" y="0"/>
                  </a:lnTo>
                  <a:lnTo>
                    <a:pt x="2857512" y="857250"/>
                  </a:lnTo>
                  <a:lnTo>
                    <a:pt x="2876562" y="857250"/>
                  </a:lnTo>
                  <a:lnTo>
                    <a:pt x="2876562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0" name="object 660"/>
            <p:cNvSpPr/>
            <p:nvPr/>
          </p:nvSpPr>
          <p:spPr>
            <a:xfrm>
              <a:off x="774839" y="2919996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4833366" y="0"/>
                  </a:moveTo>
                  <a:lnTo>
                    <a:pt x="0" y="0"/>
                  </a:lnTo>
                  <a:lnTo>
                    <a:pt x="0" y="858012"/>
                  </a:lnTo>
                  <a:lnTo>
                    <a:pt x="4833366" y="858012"/>
                  </a:lnTo>
                  <a:lnTo>
                    <a:pt x="4833366" y="0"/>
                  </a:lnTo>
                  <a:close/>
                </a:path>
                <a:path w="9144000" h="858520">
                  <a:moveTo>
                    <a:pt x="9144000" y="0"/>
                  </a:moveTo>
                  <a:lnTo>
                    <a:pt x="8400288" y="0"/>
                  </a:lnTo>
                  <a:lnTo>
                    <a:pt x="8400288" y="858012"/>
                  </a:lnTo>
                  <a:lnTo>
                    <a:pt x="9144000" y="858012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1" name="object 661"/>
            <p:cNvSpPr/>
            <p:nvPr/>
          </p:nvSpPr>
          <p:spPr>
            <a:xfrm>
              <a:off x="5784989" y="3726180"/>
              <a:ext cx="2676525" cy="0"/>
            </a:xfrm>
            <a:custGeom>
              <a:avLst/>
              <a:gdLst/>
              <a:ahLst/>
              <a:cxnLst/>
              <a:rect l="l" t="t" r="r" b="b"/>
              <a:pathLst>
                <a:path w="2676525">
                  <a:moveTo>
                    <a:pt x="0" y="0"/>
                  </a:moveTo>
                  <a:lnTo>
                    <a:pt x="267614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2" name="object 662"/>
            <p:cNvSpPr/>
            <p:nvPr/>
          </p:nvSpPr>
          <p:spPr>
            <a:xfrm>
              <a:off x="5784989" y="3551682"/>
              <a:ext cx="2676525" cy="0"/>
            </a:xfrm>
            <a:custGeom>
              <a:avLst/>
              <a:gdLst/>
              <a:ahLst/>
              <a:cxnLst/>
              <a:rect l="l" t="t" r="r" b="b"/>
              <a:pathLst>
                <a:path w="2676525">
                  <a:moveTo>
                    <a:pt x="0" y="0"/>
                  </a:moveTo>
                  <a:lnTo>
                    <a:pt x="267614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3" name="object 663"/>
            <p:cNvSpPr/>
            <p:nvPr/>
          </p:nvSpPr>
          <p:spPr>
            <a:xfrm>
              <a:off x="5784989" y="3377184"/>
              <a:ext cx="2676525" cy="0"/>
            </a:xfrm>
            <a:custGeom>
              <a:avLst/>
              <a:gdLst/>
              <a:ahLst/>
              <a:cxnLst/>
              <a:rect l="l" t="t" r="r" b="b"/>
              <a:pathLst>
                <a:path w="2676525">
                  <a:moveTo>
                    <a:pt x="0" y="0"/>
                  </a:moveTo>
                  <a:lnTo>
                    <a:pt x="267614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4" name="object 664"/>
            <p:cNvSpPr/>
            <p:nvPr/>
          </p:nvSpPr>
          <p:spPr>
            <a:xfrm>
              <a:off x="5784989" y="3204972"/>
              <a:ext cx="2676525" cy="0"/>
            </a:xfrm>
            <a:custGeom>
              <a:avLst/>
              <a:gdLst/>
              <a:ahLst/>
              <a:cxnLst/>
              <a:rect l="l" t="t" r="r" b="b"/>
              <a:pathLst>
                <a:path w="2676525">
                  <a:moveTo>
                    <a:pt x="0" y="0"/>
                  </a:moveTo>
                  <a:lnTo>
                    <a:pt x="267614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5" name="object 665"/>
            <p:cNvSpPr/>
            <p:nvPr/>
          </p:nvSpPr>
          <p:spPr>
            <a:xfrm>
              <a:off x="5784989" y="3030474"/>
              <a:ext cx="2676525" cy="0"/>
            </a:xfrm>
            <a:custGeom>
              <a:avLst/>
              <a:gdLst/>
              <a:ahLst/>
              <a:cxnLst/>
              <a:rect l="l" t="t" r="r" b="b"/>
              <a:pathLst>
                <a:path w="2676525">
                  <a:moveTo>
                    <a:pt x="0" y="0"/>
                  </a:moveTo>
                  <a:lnTo>
                    <a:pt x="2676144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6" name="object 666"/>
            <p:cNvSpPr/>
            <p:nvPr/>
          </p:nvSpPr>
          <p:spPr>
            <a:xfrm>
              <a:off x="7658747" y="2920746"/>
              <a:ext cx="0" cy="805815"/>
            </a:xfrm>
            <a:custGeom>
              <a:avLst/>
              <a:gdLst/>
              <a:ahLst/>
              <a:cxnLst/>
              <a:rect l="l" t="t" r="r" b="b"/>
              <a:pathLst>
                <a:path h="805814">
                  <a:moveTo>
                    <a:pt x="0" y="0"/>
                  </a:moveTo>
                  <a:lnTo>
                    <a:pt x="0" y="80543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7" name="object 667"/>
            <p:cNvSpPr/>
            <p:nvPr/>
          </p:nvSpPr>
          <p:spPr>
            <a:xfrm>
              <a:off x="7925447" y="2920746"/>
              <a:ext cx="0" cy="805815"/>
            </a:xfrm>
            <a:custGeom>
              <a:avLst/>
              <a:gdLst/>
              <a:ahLst/>
              <a:cxnLst/>
              <a:rect l="l" t="t" r="r" b="b"/>
              <a:pathLst>
                <a:path h="805814">
                  <a:moveTo>
                    <a:pt x="0" y="0"/>
                  </a:moveTo>
                  <a:lnTo>
                    <a:pt x="0" y="80543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8" name="object 668"/>
            <p:cNvSpPr/>
            <p:nvPr/>
          </p:nvSpPr>
          <p:spPr>
            <a:xfrm>
              <a:off x="8194433" y="2920746"/>
              <a:ext cx="0" cy="805815"/>
            </a:xfrm>
            <a:custGeom>
              <a:avLst/>
              <a:gdLst/>
              <a:ahLst/>
              <a:cxnLst/>
              <a:rect l="l" t="t" r="r" b="b"/>
              <a:pathLst>
                <a:path h="805814">
                  <a:moveTo>
                    <a:pt x="0" y="0"/>
                  </a:moveTo>
                  <a:lnTo>
                    <a:pt x="0" y="80543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9" name="object 669"/>
            <p:cNvSpPr/>
            <p:nvPr/>
          </p:nvSpPr>
          <p:spPr>
            <a:xfrm>
              <a:off x="8461133" y="2920746"/>
              <a:ext cx="0" cy="805815"/>
            </a:xfrm>
            <a:custGeom>
              <a:avLst/>
              <a:gdLst/>
              <a:ahLst/>
              <a:cxnLst/>
              <a:rect l="l" t="t" r="r" b="b"/>
              <a:pathLst>
                <a:path h="805814">
                  <a:moveTo>
                    <a:pt x="0" y="0"/>
                  </a:moveTo>
                  <a:lnTo>
                    <a:pt x="0" y="805433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0" name="object 670"/>
            <p:cNvSpPr/>
            <p:nvPr/>
          </p:nvSpPr>
          <p:spPr>
            <a:xfrm>
              <a:off x="8459650" y="2920746"/>
              <a:ext cx="3175" cy="805815"/>
            </a:xfrm>
            <a:custGeom>
              <a:avLst/>
              <a:gdLst/>
              <a:ahLst/>
              <a:cxnLst/>
              <a:rect l="l" t="t" r="r" b="b"/>
              <a:pathLst>
                <a:path w="3175" h="805814">
                  <a:moveTo>
                    <a:pt x="0" y="0"/>
                  </a:moveTo>
                  <a:lnTo>
                    <a:pt x="2638" y="0"/>
                  </a:lnTo>
                  <a:lnTo>
                    <a:pt x="2638" y="805433"/>
                  </a:lnTo>
                  <a:lnTo>
                    <a:pt x="0" y="8054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1" name="object 671"/>
            <p:cNvSpPr/>
            <p:nvPr/>
          </p:nvSpPr>
          <p:spPr>
            <a:xfrm>
              <a:off x="5784874" y="3726179"/>
              <a:ext cx="2676525" cy="0"/>
            </a:xfrm>
            <a:custGeom>
              <a:avLst/>
              <a:gdLst/>
              <a:ahLst/>
              <a:cxnLst/>
              <a:rect l="l" t="t" r="r" b="b"/>
              <a:pathLst>
                <a:path w="2676525">
                  <a:moveTo>
                    <a:pt x="2676095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2" name="object 672"/>
            <p:cNvSpPr/>
            <p:nvPr/>
          </p:nvSpPr>
          <p:spPr>
            <a:xfrm>
              <a:off x="5783555" y="2920746"/>
              <a:ext cx="3175" cy="805815"/>
            </a:xfrm>
            <a:custGeom>
              <a:avLst/>
              <a:gdLst/>
              <a:ahLst/>
              <a:cxnLst/>
              <a:rect l="l" t="t" r="r" b="b"/>
              <a:pathLst>
                <a:path w="3175" h="805814">
                  <a:moveTo>
                    <a:pt x="0" y="0"/>
                  </a:moveTo>
                  <a:lnTo>
                    <a:pt x="2638" y="0"/>
                  </a:lnTo>
                  <a:lnTo>
                    <a:pt x="2638" y="805432"/>
                  </a:lnTo>
                  <a:lnTo>
                    <a:pt x="0" y="805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3" name="object 673"/>
            <p:cNvSpPr/>
            <p:nvPr/>
          </p:nvSpPr>
          <p:spPr>
            <a:xfrm>
              <a:off x="7107047" y="3726180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09">
                  <a:moveTo>
                    <a:pt x="0" y="0"/>
                  </a:moveTo>
                  <a:lnTo>
                    <a:pt x="160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4" name="object 674"/>
            <p:cNvSpPr/>
            <p:nvPr/>
          </p:nvSpPr>
          <p:spPr>
            <a:xfrm>
              <a:off x="7107047" y="3551682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09">
                  <a:moveTo>
                    <a:pt x="0" y="0"/>
                  </a:moveTo>
                  <a:lnTo>
                    <a:pt x="160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5" name="object 675"/>
            <p:cNvSpPr/>
            <p:nvPr/>
          </p:nvSpPr>
          <p:spPr>
            <a:xfrm>
              <a:off x="7107047" y="3377184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09">
                  <a:moveTo>
                    <a:pt x="0" y="0"/>
                  </a:moveTo>
                  <a:lnTo>
                    <a:pt x="160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6" name="object 676"/>
            <p:cNvSpPr/>
            <p:nvPr/>
          </p:nvSpPr>
          <p:spPr>
            <a:xfrm>
              <a:off x="7107047" y="3204972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09">
                  <a:moveTo>
                    <a:pt x="0" y="0"/>
                  </a:moveTo>
                  <a:lnTo>
                    <a:pt x="160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7" name="object 677"/>
            <p:cNvSpPr/>
            <p:nvPr/>
          </p:nvSpPr>
          <p:spPr>
            <a:xfrm>
              <a:off x="7107047" y="3030474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09">
                  <a:moveTo>
                    <a:pt x="0" y="0"/>
                  </a:moveTo>
                  <a:lnTo>
                    <a:pt x="1600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8" name="object 67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46193" y="2919429"/>
              <a:ext cx="136189" cy="147412"/>
            </a:xfrm>
            <a:prstGeom prst="rect">
              <a:avLst/>
            </a:prstGeom>
          </p:spPr>
        </p:pic>
        <p:sp>
          <p:nvSpPr>
            <p:cNvPr id="679" name="object 679"/>
            <p:cNvSpPr/>
            <p:nvPr/>
          </p:nvSpPr>
          <p:spPr>
            <a:xfrm>
              <a:off x="6972185" y="2920746"/>
              <a:ext cx="1905" cy="24765"/>
            </a:xfrm>
            <a:custGeom>
              <a:avLst/>
              <a:gdLst/>
              <a:ahLst/>
              <a:cxnLst/>
              <a:rect l="l" t="t" r="r" b="b"/>
              <a:pathLst>
                <a:path w="1904" h="24764">
                  <a:moveTo>
                    <a:pt x="0" y="24165"/>
                  </a:moveTo>
                  <a:lnTo>
                    <a:pt x="1421" y="0"/>
                  </a:lnTo>
                </a:path>
              </a:pathLst>
            </a:custGeom>
            <a:ln w="3175">
              <a:solidFill>
                <a:srgbClr val="FF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0" name="object 680"/>
            <p:cNvSpPr/>
            <p:nvPr/>
          </p:nvSpPr>
          <p:spPr>
            <a:xfrm>
              <a:off x="6987370" y="2920745"/>
              <a:ext cx="4445" cy="20320"/>
            </a:xfrm>
            <a:custGeom>
              <a:avLst/>
              <a:gdLst/>
              <a:ahLst/>
              <a:cxnLst/>
              <a:rect l="l" t="t" r="r" b="b"/>
              <a:pathLst>
                <a:path w="4445" h="20319">
                  <a:moveTo>
                    <a:pt x="0" y="0"/>
                  </a:moveTo>
                  <a:lnTo>
                    <a:pt x="3852" y="19812"/>
                  </a:lnTo>
                </a:path>
              </a:pathLst>
            </a:custGeom>
            <a:ln w="3175">
              <a:solidFill>
                <a:srgbClr val="FF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1" name="object 681"/>
            <p:cNvSpPr/>
            <p:nvPr/>
          </p:nvSpPr>
          <p:spPr>
            <a:xfrm>
              <a:off x="6991223" y="2938272"/>
              <a:ext cx="271780" cy="241935"/>
            </a:xfrm>
            <a:custGeom>
              <a:avLst/>
              <a:gdLst/>
              <a:ahLst/>
              <a:cxnLst/>
              <a:rect l="l" t="t" r="r" b="b"/>
              <a:pathLst>
                <a:path w="271779" h="241935">
                  <a:moveTo>
                    <a:pt x="0" y="2286"/>
                  </a:moveTo>
                  <a:lnTo>
                    <a:pt x="5334" y="27432"/>
                  </a:lnTo>
                  <a:lnTo>
                    <a:pt x="10668" y="54864"/>
                  </a:lnTo>
                  <a:lnTo>
                    <a:pt x="15240" y="76962"/>
                  </a:lnTo>
                  <a:lnTo>
                    <a:pt x="20574" y="109728"/>
                  </a:lnTo>
                  <a:lnTo>
                    <a:pt x="28956" y="149352"/>
                  </a:lnTo>
                  <a:lnTo>
                    <a:pt x="34290" y="171450"/>
                  </a:lnTo>
                  <a:lnTo>
                    <a:pt x="41910" y="164592"/>
                  </a:lnTo>
                  <a:lnTo>
                    <a:pt x="47244" y="134112"/>
                  </a:lnTo>
                  <a:lnTo>
                    <a:pt x="54864" y="131826"/>
                  </a:lnTo>
                  <a:lnTo>
                    <a:pt x="63246" y="112014"/>
                  </a:lnTo>
                  <a:lnTo>
                    <a:pt x="70866" y="106680"/>
                  </a:lnTo>
                  <a:lnTo>
                    <a:pt x="76200" y="104394"/>
                  </a:lnTo>
                  <a:lnTo>
                    <a:pt x="84582" y="104394"/>
                  </a:lnTo>
                  <a:lnTo>
                    <a:pt x="92202" y="106680"/>
                  </a:lnTo>
                  <a:lnTo>
                    <a:pt x="99822" y="116586"/>
                  </a:lnTo>
                  <a:lnTo>
                    <a:pt x="108204" y="124206"/>
                  </a:lnTo>
                  <a:lnTo>
                    <a:pt x="115823" y="129540"/>
                  </a:lnTo>
                  <a:lnTo>
                    <a:pt x="124205" y="129540"/>
                  </a:lnTo>
                  <a:lnTo>
                    <a:pt x="131826" y="139446"/>
                  </a:lnTo>
                  <a:lnTo>
                    <a:pt x="139446" y="141732"/>
                  </a:lnTo>
                  <a:lnTo>
                    <a:pt x="150114" y="144018"/>
                  </a:lnTo>
                  <a:lnTo>
                    <a:pt x="158496" y="144018"/>
                  </a:lnTo>
                  <a:lnTo>
                    <a:pt x="166116" y="141732"/>
                  </a:lnTo>
                  <a:lnTo>
                    <a:pt x="173736" y="137160"/>
                  </a:lnTo>
                  <a:lnTo>
                    <a:pt x="182118" y="134112"/>
                  </a:lnTo>
                  <a:lnTo>
                    <a:pt x="211074" y="194310"/>
                  </a:lnTo>
                  <a:lnTo>
                    <a:pt x="218694" y="241554"/>
                  </a:lnTo>
                  <a:lnTo>
                    <a:pt x="224028" y="188976"/>
                  </a:lnTo>
                  <a:lnTo>
                    <a:pt x="232410" y="154686"/>
                  </a:lnTo>
                  <a:lnTo>
                    <a:pt x="236982" y="119634"/>
                  </a:lnTo>
                  <a:lnTo>
                    <a:pt x="245364" y="89154"/>
                  </a:lnTo>
                  <a:lnTo>
                    <a:pt x="250697" y="69342"/>
                  </a:lnTo>
                  <a:lnTo>
                    <a:pt x="256032" y="44196"/>
                  </a:lnTo>
                  <a:lnTo>
                    <a:pt x="261365" y="24384"/>
                  </a:lnTo>
                  <a:lnTo>
                    <a:pt x="266700" y="0"/>
                  </a:lnTo>
                  <a:lnTo>
                    <a:pt x="271272" y="6858"/>
                  </a:lnTo>
                </a:path>
              </a:pathLst>
            </a:custGeom>
            <a:ln w="3175">
              <a:solidFill>
                <a:srgbClr val="FF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2" name="object 682"/>
            <p:cNvSpPr/>
            <p:nvPr/>
          </p:nvSpPr>
          <p:spPr>
            <a:xfrm>
              <a:off x="7262507" y="2920746"/>
              <a:ext cx="2540" cy="24765"/>
            </a:xfrm>
            <a:custGeom>
              <a:avLst/>
              <a:gdLst/>
              <a:ahLst/>
              <a:cxnLst/>
              <a:rect l="l" t="t" r="r" b="b"/>
              <a:pathLst>
                <a:path w="2540" h="24764">
                  <a:moveTo>
                    <a:pt x="0" y="24383"/>
                  </a:moveTo>
                  <a:lnTo>
                    <a:pt x="2167" y="0"/>
                  </a:lnTo>
                </a:path>
              </a:pathLst>
            </a:custGeom>
            <a:ln w="3175">
              <a:solidFill>
                <a:srgbClr val="FF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3" name="object 683"/>
            <p:cNvSpPr/>
            <p:nvPr/>
          </p:nvSpPr>
          <p:spPr>
            <a:xfrm>
              <a:off x="7271154" y="2920746"/>
              <a:ext cx="2540" cy="22225"/>
            </a:xfrm>
            <a:custGeom>
              <a:avLst/>
              <a:gdLst/>
              <a:ahLst/>
              <a:cxnLst/>
              <a:rect l="l" t="t" r="r" b="b"/>
              <a:pathLst>
                <a:path w="2540" h="22225">
                  <a:moveTo>
                    <a:pt x="0" y="0"/>
                  </a:moveTo>
                  <a:lnTo>
                    <a:pt x="2008" y="22097"/>
                  </a:lnTo>
                </a:path>
              </a:pathLst>
            </a:custGeom>
            <a:ln w="3175">
              <a:solidFill>
                <a:srgbClr val="FF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4" name="object 684"/>
            <p:cNvSpPr/>
            <p:nvPr/>
          </p:nvSpPr>
          <p:spPr>
            <a:xfrm>
              <a:off x="7273162" y="2942844"/>
              <a:ext cx="3175" cy="29845"/>
            </a:xfrm>
            <a:custGeom>
              <a:avLst/>
              <a:gdLst/>
              <a:ahLst/>
              <a:cxnLst/>
              <a:rect l="l" t="t" r="r" b="b"/>
              <a:pathLst>
                <a:path w="3175" h="29844">
                  <a:moveTo>
                    <a:pt x="0" y="0"/>
                  </a:moveTo>
                  <a:lnTo>
                    <a:pt x="3048" y="29718"/>
                  </a:lnTo>
                </a:path>
              </a:pathLst>
            </a:custGeom>
            <a:ln w="3175">
              <a:solidFill>
                <a:srgbClr val="FF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5" name="object 685"/>
            <p:cNvSpPr/>
            <p:nvPr/>
          </p:nvSpPr>
          <p:spPr>
            <a:xfrm>
              <a:off x="7276223" y="2920746"/>
              <a:ext cx="1905" cy="52069"/>
            </a:xfrm>
            <a:custGeom>
              <a:avLst/>
              <a:gdLst/>
              <a:ahLst/>
              <a:cxnLst/>
              <a:rect l="l" t="t" r="r" b="b"/>
              <a:pathLst>
                <a:path w="1904" h="52069">
                  <a:moveTo>
                    <a:pt x="0" y="51815"/>
                  </a:moveTo>
                  <a:lnTo>
                    <a:pt x="1786" y="0"/>
                  </a:lnTo>
                </a:path>
              </a:pathLst>
            </a:custGeom>
            <a:ln w="3175">
              <a:solidFill>
                <a:srgbClr val="FF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6" name="object 686"/>
            <p:cNvSpPr/>
            <p:nvPr/>
          </p:nvSpPr>
          <p:spPr>
            <a:xfrm>
              <a:off x="7612672" y="2920745"/>
              <a:ext cx="15240" cy="49530"/>
            </a:xfrm>
            <a:custGeom>
              <a:avLst/>
              <a:gdLst/>
              <a:ahLst/>
              <a:cxnLst/>
              <a:rect l="l" t="t" r="r" b="b"/>
              <a:pathLst>
                <a:path w="15240" h="49530">
                  <a:moveTo>
                    <a:pt x="0" y="0"/>
                  </a:moveTo>
                  <a:lnTo>
                    <a:pt x="14688" y="49524"/>
                  </a:lnTo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7" name="object 687"/>
            <p:cNvSpPr/>
            <p:nvPr/>
          </p:nvSpPr>
          <p:spPr>
            <a:xfrm>
              <a:off x="7627361" y="2935220"/>
              <a:ext cx="453390" cy="544195"/>
            </a:xfrm>
            <a:custGeom>
              <a:avLst/>
              <a:gdLst/>
              <a:ahLst/>
              <a:cxnLst/>
              <a:rect l="l" t="t" r="r" b="b"/>
              <a:pathLst>
                <a:path w="453390" h="544195">
                  <a:moveTo>
                    <a:pt x="0" y="35049"/>
                  </a:moveTo>
                  <a:lnTo>
                    <a:pt x="25909" y="0"/>
                  </a:lnTo>
                  <a:lnTo>
                    <a:pt x="52577" y="99814"/>
                  </a:lnTo>
                  <a:lnTo>
                    <a:pt x="78487" y="144781"/>
                  </a:lnTo>
                  <a:lnTo>
                    <a:pt x="105154" y="172211"/>
                  </a:lnTo>
                  <a:lnTo>
                    <a:pt x="131821" y="154686"/>
                  </a:lnTo>
                  <a:lnTo>
                    <a:pt x="160774" y="162306"/>
                  </a:lnTo>
                  <a:lnTo>
                    <a:pt x="186684" y="182116"/>
                  </a:lnTo>
                  <a:lnTo>
                    <a:pt x="213351" y="312411"/>
                  </a:lnTo>
                  <a:lnTo>
                    <a:pt x="453383" y="544065"/>
                  </a:lnTo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8" name="object 688"/>
            <p:cNvSpPr/>
            <p:nvPr/>
          </p:nvSpPr>
          <p:spPr>
            <a:xfrm>
              <a:off x="6966262" y="2920746"/>
              <a:ext cx="6350" cy="64769"/>
            </a:xfrm>
            <a:custGeom>
              <a:avLst/>
              <a:gdLst/>
              <a:ahLst/>
              <a:cxnLst/>
              <a:rect l="l" t="t" r="r" b="b"/>
              <a:pathLst>
                <a:path w="6350" h="64769">
                  <a:moveTo>
                    <a:pt x="0" y="0"/>
                  </a:moveTo>
                  <a:lnTo>
                    <a:pt x="5777" y="64764"/>
                  </a:lnTo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9" name="object 689"/>
            <p:cNvSpPr/>
            <p:nvPr/>
          </p:nvSpPr>
          <p:spPr>
            <a:xfrm>
              <a:off x="6972053" y="2920746"/>
              <a:ext cx="635" cy="2540"/>
            </a:xfrm>
            <a:custGeom>
              <a:avLst/>
              <a:gdLst/>
              <a:ahLst/>
              <a:cxnLst/>
              <a:rect l="l" t="t" r="r" b="b"/>
              <a:pathLst>
                <a:path w="634" h="2539">
                  <a:moveTo>
                    <a:pt x="0" y="2284"/>
                  </a:moveTo>
                  <a:lnTo>
                    <a:pt x="198" y="0"/>
                  </a:lnTo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0" name="object 690"/>
            <p:cNvSpPr/>
            <p:nvPr/>
          </p:nvSpPr>
          <p:spPr>
            <a:xfrm>
              <a:off x="6988511" y="2920746"/>
              <a:ext cx="3175" cy="12700"/>
            </a:xfrm>
            <a:custGeom>
              <a:avLst/>
              <a:gdLst/>
              <a:ahLst/>
              <a:cxnLst/>
              <a:rect l="l" t="t" r="r" b="b"/>
              <a:pathLst>
                <a:path w="3175" h="12700">
                  <a:moveTo>
                    <a:pt x="0" y="0"/>
                  </a:moveTo>
                  <a:lnTo>
                    <a:pt x="2582" y="12189"/>
                  </a:lnTo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1" name="object 691"/>
            <p:cNvSpPr/>
            <p:nvPr/>
          </p:nvSpPr>
          <p:spPr>
            <a:xfrm>
              <a:off x="6991107" y="2932935"/>
              <a:ext cx="261620" cy="144780"/>
            </a:xfrm>
            <a:custGeom>
              <a:avLst/>
              <a:gdLst/>
              <a:ahLst/>
              <a:cxnLst/>
              <a:rect l="l" t="t" r="r" b="b"/>
              <a:pathLst>
                <a:path w="261620" h="144780">
                  <a:moveTo>
                    <a:pt x="0" y="0"/>
                  </a:moveTo>
                  <a:lnTo>
                    <a:pt x="5328" y="17524"/>
                  </a:lnTo>
                  <a:lnTo>
                    <a:pt x="10669" y="27429"/>
                  </a:lnTo>
                  <a:lnTo>
                    <a:pt x="15240" y="32765"/>
                  </a:lnTo>
                  <a:lnTo>
                    <a:pt x="20568" y="39619"/>
                  </a:lnTo>
                  <a:lnTo>
                    <a:pt x="28952" y="49524"/>
                  </a:lnTo>
                  <a:lnTo>
                    <a:pt x="34294" y="57144"/>
                  </a:lnTo>
                  <a:lnTo>
                    <a:pt x="41907" y="72384"/>
                  </a:lnTo>
                  <a:lnTo>
                    <a:pt x="47248" y="87624"/>
                  </a:lnTo>
                  <a:lnTo>
                    <a:pt x="54862" y="99827"/>
                  </a:lnTo>
                  <a:lnTo>
                    <a:pt x="63246" y="109731"/>
                  </a:lnTo>
                  <a:lnTo>
                    <a:pt x="70860" y="109731"/>
                  </a:lnTo>
                  <a:lnTo>
                    <a:pt x="76201" y="105149"/>
                  </a:lnTo>
                  <a:lnTo>
                    <a:pt x="84585" y="107447"/>
                  </a:lnTo>
                  <a:lnTo>
                    <a:pt x="92199" y="109731"/>
                  </a:lnTo>
                  <a:lnTo>
                    <a:pt x="99826" y="119636"/>
                  </a:lnTo>
                  <a:lnTo>
                    <a:pt x="108197" y="127256"/>
                  </a:lnTo>
                  <a:lnTo>
                    <a:pt x="115823" y="129541"/>
                  </a:lnTo>
                  <a:lnTo>
                    <a:pt x="124208" y="129541"/>
                  </a:lnTo>
                  <a:lnTo>
                    <a:pt x="131821" y="139446"/>
                  </a:lnTo>
                  <a:lnTo>
                    <a:pt x="139448" y="142497"/>
                  </a:lnTo>
                  <a:lnTo>
                    <a:pt x="150117" y="144781"/>
                  </a:lnTo>
                  <a:lnTo>
                    <a:pt x="158489" y="142497"/>
                  </a:lnTo>
                  <a:lnTo>
                    <a:pt x="166115" y="137161"/>
                  </a:lnTo>
                  <a:lnTo>
                    <a:pt x="173729" y="134876"/>
                  </a:lnTo>
                  <a:lnTo>
                    <a:pt x="182113" y="129541"/>
                  </a:lnTo>
                  <a:lnTo>
                    <a:pt x="189740" y="124972"/>
                  </a:lnTo>
                  <a:lnTo>
                    <a:pt x="195068" y="112016"/>
                  </a:lnTo>
                  <a:lnTo>
                    <a:pt x="202695" y="99827"/>
                  </a:lnTo>
                  <a:lnTo>
                    <a:pt x="211066" y="89922"/>
                  </a:lnTo>
                  <a:lnTo>
                    <a:pt x="218692" y="80004"/>
                  </a:lnTo>
                  <a:lnTo>
                    <a:pt x="224021" y="67061"/>
                  </a:lnTo>
                  <a:lnTo>
                    <a:pt x="232405" y="60195"/>
                  </a:lnTo>
                  <a:lnTo>
                    <a:pt x="236976" y="52574"/>
                  </a:lnTo>
                  <a:lnTo>
                    <a:pt x="245360" y="42670"/>
                  </a:lnTo>
                  <a:lnTo>
                    <a:pt x="250688" y="39619"/>
                  </a:lnTo>
                  <a:lnTo>
                    <a:pt x="256029" y="25145"/>
                  </a:lnTo>
                  <a:lnTo>
                    <a:pt x="261357" y="7620"/>
                  </a:lnTo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2" name="object 692"/>
            <p:cNvSpPr/>
            <p:nvPr/>
          </p:nvSpPr>
          <p:spPr>
            <a:xfrm>
              <a:off x="7252464" y="2920745"/>
              <a:ext cx="5715" cy="20320"/>
            </a:xfrm>
            <a:custGeom>
              <a:avLst/>
              <a:gdLst/>
              <a:ahLst/>
              <a:cxnLst/>
              <a:rect l="l" t="t" r="r" b="b"/>
              <a:pathLst>
                <a:path w="5715" h="20319">
                  <a:moveTo>
                    <a:pt x="0" y="19809"/>
                  </a:moveTo>
                  <a:lnTo>
                    <a:pt x="5328" y="0"/>
                  </a:lnTo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3" name="object 693"/>
            <p:cNvSpPr/>
            <p:nvPr/>
          </p:nvSpPr>
          <p:spPr>
            <a:xfrm>
              <a:off x="7271982" y="2920746"/>
              <a:ext cx="1270" cy="17780"/>
            </a:xfrm>
            <a:custGeom>
              <a:avLst/>
              <a:gdLst/>
              <a:ahLst/>
              <a:cxnLst/>
              <a:rect l="l" t="t" r="r" b="b"/>
              <a:pathLst>
                <a:path w="1270" h="17780">
                  <a:moveTo>
                    <a:pt x="0" y="0"/>
                  </a:moveTo>
                  <a:lnTo>
                    <a:pt x="1051" y="17524"/>
                  </a:lnTo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4" name="object 694"/>
            <p:cNvSpPr/>
            <p:nvPr/>
          </p:nvSpPr>
          <p:spPr>
            <a:xfrm>
              <a:off x="7273033" y="2938270"/>
              <a:ext cx="8890" cy="41910"/>
            </a:xfrm>
            <a:custGeom>
              <a:avLst/>
              <a:gdLst/>
              <a:ahLst/>
              <a:cxnLst/>
              <a:rect l="l" t="t" r="r" b="b"/>
              <a:pathLst>
                <a:path w="8890" h="41910">
                  <a:moveTo>
                    <a:pt x="0" y="0"/>
                  </a:moveTo>
                  <a:lnTo>
                    <a:pt x="3042" y="41904"/>
                  </a:lnTo>
                  <a:lnTo>
                    <a:pt x="8384" y="29714"/>
                  </a:lnTo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5" name="object 695"/>
            <p:cNvSpPr/>
            <p:nvPr/>
          </p:nvSpPr>
          <p:spPr>
            <a:xfrm>
              <a:off x="7281417" y="2920746"/>
              <a:ext cx="3175" cy="47625"/>
            </a:xfrm>
            <a:custGeom>
              <a:avLst/>
              <a:gdLst/>
              <a:ahLst/>
              <a:cxnLst/>
              <a:rect l="l" t="t" r="r" b="b"/>
              <a:pathLst>
                <a:path w="3175" h="47625">
                  <a:moveTo>
                    <a:pt x="0" y="47239"/>
                  </a:moveTo>
                  <a:lnTo>
                    <a:pt x="3064" y="0"/>
                  </a:lnTo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6" name="object 696"/>
            <p:cNvSpPr/>
            <p:nvPr/>
          </p:nvSpPr>
          <p:spPr>
            <a:xfrm>
              <a:off x="7149596" y="2925315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7" name="object 697"/>
            <p:cNvSpPr/>
            <p:nvPr/>
          </p:nvSpPr>
          <p:spPr>
            <a:xfrm>
              <a:off x="7149596" y="2925315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8" name="object 698"/>
            <p:cNvSpPr/>
            <p:nvPr/>
          </p:nvSpPr>
          <p:spPr>
            <a:xfrm>
              <a:off x="7159495" y="295808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9" name="object 699"/>
            <p:cNvSpPr/>
            <p:nvPr/>
          </p:nvSpPr>
          <p:spPr>
            <a:xfrm>
              <a:off x="7159495" y="295808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0" name="object 700"/>
            <p:cNvSpPr/>
            <p:nvPr/>
          </p:nvSpPr>
          <p:spPr>
            <a:xfrm>
              <a:off x="7170164" y="2982459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1" name="object 701"/>
            <p:cNvSpPr/>
            <p:nvPr/>
          </p:nvSpPr>
          <p:spPr>
            <a:xfrm>
              <a:off x="7170164" y="2982459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2" name="object 702"/>
            <p:cNvSpPr/>
            <p:nvPr/>
          </p:nvSpPr>
          <p:spPr>
            <a:xfrm>
              <a:off x="7180834" y="300303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3" name="object 703"/>
            <p:cNvSpPr/>
            <p:nvPr/>
          </p:nvSpPr>
          <p:spPr>
            <a:xfrm>
              <a:off x="7180834" y="300303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4" name="object 704"/>
            <p:cNvSpPr/>
            <p:nvPr/>
          </p:nvSpPr>
          <p:spPr>
            <a:xfrm>
              <a:off x="7191503" y="301752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5" name="object 705"/>
            <p:cNvSpPr/>
            <p:nvPr/>
          </p:nvSpPr>
          <p:spPr>
            <a:xfrm>
              <a:off x="7191503" y="301752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6" name="object 706"/>
            <p:cNvSpPr/>
            <p:nvPr/>
          </p:nvSpPr>
          <p:spPr>
            <a:xfrm>
              <a:off x="7202173" y="302514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7" name="object 707"/>
            <p:cNvSpPr/>
            <p:nvPr/>
          </p:nvSpPr>
          <p:spPr>
            <a:xfrm>
              <a:off x="7202173" y="302514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8" name="object 708"/>
            <p:cNvSpPr/>
            <p:nvPr/>
          </p:nvSpPr>
          <p:spPr>
            <a:xfrm>
              <a:off x="7215128" y="302514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9" name="object 709"/>
            <p:cNvSpPr/>
            <p:nvPr/>
          </p:nvSpPr>
          <p:spPr>
            <a:xfrm>
              <a:off x="7215128" y="302514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0" name="object 710"/>
            <p:cNvSpPr/>
            <p:nvPr/>
          </p:nvSpPr>
          <p:spPr>
            <a:xfrm>
              <a:off x="7260079" y="299541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1" name="object 711"/>
            <p:cNvSpPr/>
            <p:nvPr/>
          </p:nvSpPr>
          <p:spPr>
            <a:xfrm>
              <a:off x="7260079" y="299541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2" name="object 712"/>
            <p:cNvSpPr/>
            <p:nvPr/>
          </p:nvSpPr>
          <p:spPr>
            <a:xfrm>
              <a:off x="7149596" y="294284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3" name="object 713"/>
            <p:cNvSpPr/>
            <p:nvPr/>
          </p:nvSpPr>
          <p:spPr>
            <a:xfrm>
              <a:off x="7149596" y="294284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4" name="object 714"/>
            <p:cNvSpPr/>
            <p:nvPr/>
          </p:nvSpPr>
          <p:spPr>
            <a:xfrm>
              <a:off x="7159495" y="297789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5" name="object 715"/>
            <p:cNvSpPr/>
            <p:nvPr/>
          </p:nvSpPr>
          <p:spPr>
            <a:xfrm>
              <a:off x="7159495" y="297789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6" name="object 716"/>
            <p:cNvSpPr/>
            <p:nvPr/>
          </p:nvSpPr>
          <p:spPr>
            <a:xfrm>
              <a:off x="7170164" y="3007604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7" name="object 717"/>
            <p:cNvSpPr/>
            <p:nvPr/>
          </p:nvSpPr>
          <p:spPr>
            <a:xfrm>
              <a:off x="7170164" y="3007604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8" name="object 718"/>
            <p:cNvSpPr/>
            <p:nvPr/>
          </p:nvSpPr>
          <p:spPr>
            <a:xfrm>
              <a:off x="7180834" y="303046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9" name="object 719"/>
            <p:cNvSpPr/>
            <p:nvPr/>
          </p:nvSpPr>
          <p:spPr>
            <a:xfrm>
              <a:off x="7180834" y="303046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0" name="object 720"/>
            <p:cNvSpPr/>
            <p:nvPr/>
          </p:nvSpPr>
          <p:spPr>
            <a:xfrm>
              <a:off x="7191503" y="304495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1" name="object 721"/>
            <p:cNvSpPr/>
            <p:nvPr/>
          </p:nvSpPr>
          <p:spPr>
            <a:xfrm>
              <a:off x="7191503" y="304495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2" name="object 722"/>
            <p:cNvSpPr/>
            <p:nvPr/>
          </p:nvSpPr>
          <p:spPr>
            <a:xfrm>
              <a:off x="7202173" y="305485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3" name="object 723"/>
            <p:cNvSpPr/>
            <p:nvPr/>
          </p:nvSpPr>
          <p:spPr>
            <a:xfrm>
              <a:off x="7202173" y="305485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4" name="object 724"/>
            <p:cNvSpPr/>
            <p:nvPr/>
          </p:nvSpPr>
          <p:spPr>
            <a:xfrm>
              <a:off x="7215128" y="305790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5" name="object 725"/>
            <p:cNvSpPr/>
            <p:nvPr/>
          </p:nvSpPr>
          <p:spPr>
            <a:xfrm>
              <a:off x="7215128" y="305790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6" name="object 726"/>
            <p:cNvSpPr/>
            <p:nvPr/>
          </p:nvSpPr>
          <p:spPr>
            <a:xfrm>
              <a:off x="6964427" y="293827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7" name="object 727"/>
            <p:cNvSpPr/>
            <p:nvPr/>
          </p:nvSpPr>
          <p:spPr>
            <a:xfrm>
              <a:off x="6964427" y="293827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8" name="object 728"/>
            <p:cNvSpPr/>
            <p:nvPr/>
          </p:nvSpPr>
          <p:spPr>
            <a:xfrm>
              <a:off x="6982723" y="293293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9" name="object 729"/>
            <p:cNvSpPr/>
            <p:nvPr/>
          </p:nvSpPr>
          <p:spPr>
            <a:xfrm>
              <a:off x="6982723" y="293293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0" name="object 730"/>
            <p:cNvSpPr/>
            <p:nvPr/>
          </p:nvSpPr>
          <p:spPr>
            <a:xfrm>
              <a:off x="6988051" y="295808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1" name="object 731"/>
            <p:cNvSpPr/>
            <p:nvPr/>
          </p:nvSpPr>
          <p:spPr>
            <a:xfrm>
              <a:off x="6988051" y="295808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2" name="object 732"/>
            <p:cNvSpPr/>
            <p:nvPr/>
          </p:nvSpPr>
          <p:spPr>
            <a:xfrm>
              <a:off x="6993392" y="298551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3" name="object 733"/>
            <p:cNvSpPr/>
            <p:nvPr/>
          </p:nvSpPr>
          <p:spPr>
            <a:xfrm>
              <a:off x="6993392" y="298551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4" name="object 734"/>
            <p:cNvSpPr/>
            <p:nvPr/>
          </p:nvSpPr>
          <p:spPr>
            <a:xfrm>
              <a:off x="6998721" y="3007604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5" name="object 735"/>
            <p:cNvSpPr/>
            <p:nvPr/>
          </p:nvSpPr>
          <p:spPr>
            <a:xfrm>
              <a:off x="6998721" y="3007604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6" name="object 736"/>
            <p:cNvSpPr/>
            <p:nvPr/>
          </p:nvSpPr>
          <p:spPr>
            <a:xfrm>
              <a:off x="7004062" y="304038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7" name="object 737"/>
            <p:cNvSpPr/>
            <p:nvPr/>
          </p:nvSpPr>
          <p:spPr>
            <a:xfrm>
              <a:off x="7004062" y="304038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8" name="object 738"/>
            <p:cNvSpPr/>
            <p:nvPr/>
          </p:nvSpPr>
          <p:spPr>
            <a:xfrm>
              <a:off x="7011676" y="3080002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6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9" name="object 739"/>
            <p:cNvSpPr/>
            <p:nvPr/>
          </p:nvSpPr>
          <p:spPr>
            <a:xfrm>
              <a:off x="7011676" y="3080002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6" y="0"/>
                  </a:lnTo>
                  <a:lnTo>
                    <a:pt x="13716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0" name="object 740"/>
            <p:cNvSpPr/>
            <p:nvPr/>
          </p:nvSpPr>
          <p:spPr>
            <a:xfrm>
              <a:off x="7017004" y="3102862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1" name="object 741"/>
            <p:cNvSpPr/>
            <p:nvPr/>
          </p:nvSpPr>
          <p:spPr>
            <a:xfrm>
              <a:off x="7017004" y="3102862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2" name="object 742"/>
            <p:cNvSpPr/>
            <p:nvPr/>
          </p:nvSpPr>
          <p:spPr>
            <a:xfrm>
              <a:off x="7025388" y="309524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3" name="object 743"/>
            <p:cNvSpPr/>
            <p:nvPr/>
          </p:nvSpPr>
          <p:spPr>
            <a:xfrm>
              <a:off x="7025388" y="309524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4" name="object 744"/>
            <p:cNvSpPr/>
            <p:nvPr/>
          </p:nvSpPr>
          <p:spPr>
            <a:xfrm>
              <a:off x="7030729" y="306552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5" name="object 745"/>
            <p:cNvSpPr/>
            <p:nvPr/>
          </p:nvSpPr>
          <p:spPr>
            <a:xfrm>
              <a:off x="7030729" y="306552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6" name="object 746"/>
            <p:cNvSpPr/>
            <p:nvPr/>
          </p:nvSpPr>
          <p:spPr>
            <a:xfrm>
              <a:off x="7038343" y="306247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7" name="object 747"/>
            <p:cNvSpPr/>
            <p:nvPr/>
          </p:nvSpPr>
          <p:spPr>
            <a:xfrm>
              <a:off x="7038343" y="306247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8" name="object 748"/>
            <p:cNvSpPr/>
            <p:nvPr/>
          </p:nvSpPr>
          <p:spPr>
            <a:xfrm>
              <a:off x="7045970" y="3042667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9" name="object 749"/>
            <p:cNvSpPr/>
            <p:nvPr/>
          </p:nvSpPr>
          <p:spPr>
            <a:xfrm>
              <a:off x="7045970" y="3042667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0" name="object 750"/>
            <p:cNvSpPr/>
            <p:nvPr/>
          </p:nvSpPr>
          <p:spPr>
            <a:xfrm>
              <a:off x="7054354" y="303808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1" name="object 751"/>
            <p:cNvSpPr/>
            <p:nvPr/>
          </p:nvSpPr>
          <p:spPr>
            <a:xfrm>
              <a:off x="7054354" y="303808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2" name="object 752"/>
            <p:cNvSpPr/>
            <p:nvPr/>
          </p:nvSpPr>
          <p:spPr>
            <a:xfrm>
              <a:off x="7059682" y="303504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3" name="object 753"/>
            <p:cNvSpPr/>
            <p:nvPr/>
          </p:nvSpPr>
          <p:spPr>
            <a:xfrm>
              <a:off x="7059682" y="303504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4" name="object 754"/>
            <p:cNvSpPr/>
            <p:nvPr/>
          </p:nvSpPr>
          <p:spPr>
            <a:xfrm>
              <a:off x="7067295" y="303504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5" name="object 755"/>
            <p:cNvSpPr/>
            <p:nvPr/>
          </p:nvSpPr>
          <p:spPr>
            <a:xfrm>
              <a:off x="7067295" y="303504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6" name="object 756"/>
            <p:cNvSpPr/>
            <p:nvPr/>
          </p:nvSpPr>
          <p:spPr>
            <a:xfrm>
              <a:off x="7075679" y="303808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7" name="object 757"/>
            <p:cNvSpPr/>
            <p:nvPr/>
          </p:nvSpPr>
          <p:spPr>
            <a:xfrm>
              <a:off x="7075679" y="303808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8" name="object 758"/>
            <p:cNvSpPr/>
            <p:nvPr/>
          </p:nvSpPr>
          <p:spPr>
            <a:xfrm>
              <a:off x="7083306" y="304800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9" name="object 759"/>
            <p:cNvSpPr/>
            <p:nvPr/>
          </p:nvSpPr>
          <p:spPr>
            <a:xfrm>
              <a:off x="7083306" y="304800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0" name="object 760"/>
            <p:cNvSpPr/>
            <p:nvPr/>
          </p:nvSpPr>
          <p:spPr>
            <a:xfrm>
              <a:off x="7090920" y="3054857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1" name="object 761"/>
            <p:cNvSpPr/>
            <p:nvPr/>
          </p:nvSpPr>
          <p:spPr>
            <a:xfrm>
              <a:off x="7090920" y="3054857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2" name="object 762"/>
            <p:cNvSpPr/>
            <p:nvPr/>
          </p:nvSpPr>
          <p:spPr>
            <a:xfrm>
              <a:off x="7099304" y="306019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3" name="object 763"/>
            <p:cNvSpPr/>
            <p:nvPr/>
          </p:nvSpPr>
          <p:spPr>
            <a:xfrm>
              <a:off x="7099304" y="306019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4" name="object 764"/>
            <p:cNvSpPr/>
            <p:nvPr/>
          </p:nvSpPr>
          <p:spPr>
            <a:xfrm>
              <a:off x="7106918" y="306019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5" name="object 765"/>
            <p:cNvSpPr/>
            <p:nvPr/>
          </p:nvSpPr>
          <p:spPr>
            <a:xfrm>
              <a:off x="7106918" y="306019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6" name="object 766"/>
            <p:cNvSpPr/>
            <p:nvPr/>
          </p:nvSpPr>
          <p:spPr>
            <a:xfrm>
              <a:off x="7115302" y="307009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7" name="object 767"/>
            <p:cNvSpPr/>
            <p:nvPr/>
          </p:nvSpPr>
          <p:spPr>
            <a:xfrm>
              <a:off x="7115302" y="307009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8" name="object 768"/>
            <p:cNvSpPr/>
            <p:nvPr/>
          </p:nvSpPr>
          <p:spPr>
            <a:xfrm>
              <a:off x="7122928" y="307238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9" name="object 769"/>
            <p:cNvSpPr/>
            <p:nvPr/>
          </p:nvSpPr>
          <p:spPr>
            <a:xfrm>
              <a:off x="7122928" y="307238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0" name="object 770"/>
            <p:cNvSpPr/>
            <p:nvPr/>
          </p:nvSpPr>
          <p:spPr>
            <a:xfrm>
              <a:off x="7133598" y="307543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1" name="object 771"/>
            <p:cNvSpPr/>
            <p:nvPr/>
          </p:nvSpPr>
          <p:spPr>
            <a:xfrm>
              <a:off x="7133598" y="307543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2" name="object 772"/>
            <p:cNvSpPr/>
            <p:nvPr/>
          </p:nvSpPr>
          <p:spPr>
            <a:xfrm>
              <a:off x="7141212" y="307543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3" name="object 773"/>
            <p:cNvSpPr/>
            <p:nvPr/>
          </p:nvSpPr>
          <p:spPr>
            <a:xfrm>
              <a:off x="7141212" y="307543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4" name="object 774"/>
            <p:cNvSpPr/>
            <p:nvPr/>
          </p:nvSpPr>
          <p:spPr>
            <a:xfrm>
              <a:off x="7149596" y="307238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5" name="object 775"/>
            <p:cNvSpPr/>
            <p:nvPr/>
          </p:nvSpPr>
          <p:spPr>
            <a:xfrm>
              <a:off x="7149596" y="307238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6" name="object 776"/>
            <p:cNvSpPr/>
            <p:nvPr/>
          </p:nvSpPr>
          <p:spPr>
            <a:xfrm>
              <a:off x="7157209" y="306781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7" name="object 777"/>
            <p:cNvSpPr/>
            <p:nvPr/>
          </p:nvSpPr>
          <p:spPr>
            <a:xfrm>
              <a:off x="7157209" y="306781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8" name="object 778"/>
            <p:cNvSpPr/>
            <p:nvPr/>
          </p:nvSpPr>
          <p:spPr>
            <a:xfrm>
              <a:off x="7164836" y="3065527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9" name="object 779"/>
            <p:cNvSpPr/>
            <p:nvPr/>
          </p:nvSpPr>
          <p:spPr>
            <a:xfrm>
              <a:off x="7164836" y="3065527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0" name="object 780"/>
            <p:cNvSpPr/>
            <p:nvPr/>
          </p:nvSpPr>
          <p:spPr>
            <a:xfrm>
              <a:off x="7173220" y="306247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1" name="object 781"/>
            <p:cNvSpPr/>
            <p:nvPr/>
          </p:nvSpPr>
          <p:spPr>
            <a:xfrm>
              <a:off x="7173220" y="306247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2" name="object 782"/>
            <p:cNvSpPr/>
            <p:nvPr/>
          </p:nvSpPr>
          <p:spPr>
            <a:xfrm>
              <a:off x="7178549" y="306781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3" name="object 783"/>
            <p:cNvSpPr/>
            <p:nvPr/>
          </p:nvSpPr>
          <p:spPr>
            <a:xfrm>
              <a:off x="7178549" y="306781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4" name="object 784"/>
            <p:cNvSpPr/>
            <p:nvPr/>
          </p:nvSpPr>
          <p:spPr>
            <a:xfrm>
              <a:off x="7186175" y="307771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5" name="object 785"/>
            <p:cNvSpPr/>
            <p:nvPr/>
          </p:nvSpPr>
          <p:spPr>
            <a:xfrm>
              <a:off x="7186175" y="307771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6" name="object 786"/>
            <p:cNvSpPr/>
            <p:nvPr/>
          </p:nvSpPr>
          <p:spPr>
            <a:xfrm>
              <a:off x="7193789" y="3124957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7" name="object 787"/>
            <p:cNvSpPr/>
            <p:nvPr/>
          </p:nvSpPr>
          <p:spPr>
            <a:xfrm>
              <a:off x="7193789" y="3124957"/>
              <a:ext cx="21590" cy="60325"/>
            </a:xfrm>
            <a:custGeom>
              <a:avLst/>
              <a:gdLst/>
              <a:ahLst/>
              <a:cxnLst/>
              <a:rect l="l" t="t" r="r" b="b"/>
              <a:pathLst>
                <a:path w="21590" h="60325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  <a:path w="21590" h="60325">
                  <a:moveTo>
                    <a:pt x="8384" y="47239"/>
                  </a:moveTo>
                  <a:lnTo>
                    <a:pt x="21338" y="47239"/>
                  </a:lnTo>
                  <a:lnTo>
                    <a:pt x="21338" y="60193"/>
                  </a:lnTo>
                  <a:lnTo>
                    <a:pt x="8384" y="60193"/>
                  </a:lnTo>
                  <a:lnTo>
                    <a:pt x="8384" y="47239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8" name="object 788"/>
            <p:cNvSpPr/>
            <p:nvPr/>
          </p:nvSpPr>
          <p:spPr>
            <a:xfrm>
              <a:off x="7207501" y="312038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9" name="object 789"/>
            <p:cNvSpPr/>
            <p:nvPr/>
          </p:nvSpPr>
          <p:spPr>
            <a:xfrm>
              <a:off x="7207501" y="312038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0" name="object 790"/>
            <p:cNvSpPr/>
            <p:nvPr/>
          </p:nvSpPr>
          <p:spPr>
            <a:xfrm>
              <a:off x="7215128" y="308533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1" name="object 791"/>
            <p:cNvSpPr/>
            <p:nvPr/>
          </p:nvSpPr>
          <p:spPr>
            <a:xfrm>
              <a:off x="7215128" y="308533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2" name="object 792"/>
            <p:cNvSpPr/>
            <p:nvPr/>
          </p:nvSpPr>
          <p:spPr>
            <a:xfrm>
              <a:off x="7220456" y="305028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3" name="object 793"/>
            <p:cNvSpPr/>
            <p:nvPr/>
          </p:nvSpPr>
          <p:spPr>
            <a:xfrm>
              <a:off x="7220456" y="305028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4" name="object 794"/>
            <p:cNvSpPr/>
            <p:nvPr/>
          </p:nvSpPr>
          <p:spPr>
            <a:xfrm>
              <a:off x="7228083" y="302056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5" name="object 795"/>
            <p:cNvSpPr/>
            <p:nvPr/>
          </p:nvSpPr>
          <p:spPr>
            <a:xfrm>
              <a:off x="7228083" y="302056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6" name="object 796"/>
            <p:cNvSpPr/>
            <p:nvPr/>
          </p:nvSpPr>
          <p:spPr>
            <a:xfrm>
              <a:off x="7233411" y="2999984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6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7" name="object 797"/>
            <p:cNvSpPr/>
            <p:nvPr/>
          </p:nvSpPr>
          <p:spPr>
            <a:xfrm>
              <a:off x="7233411" y="2999984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6" y="0"/>
                  </a:lnTo>
                  <a:lnTo>
                    <a:pt x="13716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8" name="object 798"/>
            <p:cNvSpPr/>
            <p:nvPr/>
          </p:nvSpPr>
          <p:spPr>
            <a:xfrm>
              <a:off x="7238752" y="297560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9" name="object 799"/>
            <p:cNvSpPr/>
            <p:nvPr/>
          </p:nvSpPr>
          <p:spPr>
            <a:xfrm>
              <a:off x="7238752" y="297560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0" name="object 800"/>
            <p:cNvSpPr/>
            <p:nvPr/>
          </p:nvSpPr>
          <p:spPr>
            <a:xfrm>
              <a:off x="7244081" y="2955029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1" name="object 801"/>
            <p:cNvSpPr/>
            <p:nvPr/>
          </p:nvSpPr>
          <p:spPr>
            <a:xfrm>
              <a:off x="7244081" y="2955029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2" name="object 802"/>
            <p:cNvSpPr/>
            <p:nvPr/>
          </p:nvSpPr>
          <p:spPr>
            <a:xfrm>
              <a:off x="7249409" y="293065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3" name="object 803"/>
            <p:cNvSpPr/>
            <p:nvPr/>
          </p:nvSpPr>
          <p:spPr>
            <a:xfrm>
              <a:off x="7249409" y="293065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4" name="object 804"/>
            <p:cNvSpPr/>
            <p:nvPr/>
          </p:nvSpPr>
          <p:spPr>
            <a:xfrm>
              <a:off x="7254750" y="293827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5" name="object 805"/>
            <p:cNvSpPr/>
            <p:nvPr/>
          </p:nvSpPr>
          <p:spPr>
            <a:xfrm>
              <a:off x="7254750" y="293827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6" name="object 806"/>
            <p:cNvSpPr/>
            <p:nvPr/>
          </p:nvSpPr>
          <p:spPr>
            <a:xfrm>
              <a:off x="7262364" y="2920745"/>
              <a:ext cx="13970" cy="2540"/>
            </a:xfrm>
            <a:custGeom>
              <a:avLst/>
              <a:gdLst/>
              <a:ahLst/>
              <a:cxnLst/>
              <a:rect l="l" t="t" r="r" b="b"/>
              <a:pathLst>
                <a:path w="13970" h="2539">
                  <a:moveTo>
                    <a:pt x="0" y="0"/>
                  </a:moveTo>
                  <a:lnTo>
                    <a:pt x="13716" y="0"/>
                  </a:lnTo>
                  <a:lnTo>
                    <a:pt x="13716" y="2286"/>
                  </a:lnTo>
                  <a:lnTo>
                    <a:pt x="0" y="22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7" name="object 807"/>
            <p:cNvSpPr/>
            <p:nvPr/>
          </p:nvSpPr>
          <p:spPr>
            <a:xfrm>
              <a:off x="7262364" y="2920745"/>
              <a:ext cx="13970" cy="2540"/>
            </a:xfrm>
            <a:custGeom>
              <a:avLst/>
              <a:gdLst/>
              <a:ahLst/>
              <a:cxnLst/>
              <a:rect l="l" t="t" r="r" b="b"/>
              <a:pathLst>
                <a:path w="13970" h="2539">
                  <a:moveTo>
                    <a:pt x="0" y="0"/>
                  </a:moveTo>
                  <a:lnTo>
                    <a:pt x="13716" y="0"/>
                  </a:lnTo>
                  <a:lnTo>
                    <a:pt x="13716" y="2286"/>
                  </a:lnTo>
                  <a:lnTo>
                    <a:pt x="0" y="2286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8" name="object 808"/>
            <p:cNvSpPr/>
            <p:nvPr/>
          </p:nvSpPr>
          <p:spPr>
            <a:xfrm>
              <a:off x="7265420" y="293522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9" name="object 809"/>
            <p:cNvSpPr/>
            <p:nvPr/>
          </p:nvSpPr>
          <p:spPr>
            <a:xfrm>
              <a:off x="7265420" y="293522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0" name="object 810"/>
            <p:cNvSpPr/>
            <p:nvPr/>
          </p:nvSpPr>
          <p:spPr>
            <a:xfrm>
              <a:off x="7267705" y="296570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1" name="object 811"/>
            <p:cNvSpPr/>
            <p:nvPr/>
          </p:nvSpPr>
          <p:spPr>
            <a:xfrm>
              <a:off x="7267705" y="296570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2" name="object 812"/>
            <p:cNvSpPr/>
            <p:nvPr/>
          </p:nvSpPr>
          <p:spPr>
            <a:xfrm>
              <a:off x="7618977" y="296265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3" name="object 813"/>
            <p:cNvSpPr/>
            <p:nvPr/>
          </p:nvSpPr>
          <p:spPr>
            <a:xfrm>
              <a:off x="7618977" y="2927600"/>
              <a:ext cx="40005" cy="48260"/>
            </a:xfrm>
            <a:custGeom>
              <a:avLst/>
              <a:gdLst/>
              <a:ahLst/>
              <a:cxnLst/>
              <a:rect l="l" t="t" r="r" b="b"/>
              <a:pathLst>
                <a:path w="40004" h="48260">
                  <a:moveTo>
                    <a:pt x="0" y="35049"/>
                  </a:moveTo>
                  <a:lnTo>
                    <a:pt x="12953" y="35049"/>
                  </a:lnTo>
                  <a:lnTo>
                    <a:pt x="12953" y="48004"/>
                  </a:lnTo>
                  <a:lnTo>
                    <a:pt x="0" y="48004"/>
                  </a:lnTo>
                  <a:lnTo>
                    <a:pt x="0" y="35049"/>
                  </a:lnTo>
                  <a:close/>
                </a:path>
                <a:path w="40004" h="48260">
                  <a:moveTo>
                    <a:pt x="26667" y="0"/>
                  </a:moveTo>
                  <a:lnTo>
                    <a:pt x="39621" y="0"/>
                  </a:lnTo>
                  <a:lnTo>
                    <a:pt x="39621" y="12954"/>
                  </a:lnTo>
                  <a:lnTo>
                    <a:pt x="26667" y="12954"/>
                  </a:lnTo>
                  <a:lnTo>
                    <a:pt x="26667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4" name="object 814"/>
            <p:cNvSpPr/>
            <p:nvPr/>
          </p:nvSpPr>
          <p:spPr>
            <a:xfrm>
              <a:off x="7671555" y="3027427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5" name="object 815"/>
            <p:cNvSpPr/>
            <p:nvPr/>
          </p:nvSpPr>
          <p:spPr>
            <a:xfrm>
              <a:off x="7671555" y="3027427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6" name="object 816"/>
            <p:cNvSpPr/>
            <p:nvPr/>
          </p:nvSpPr>
          <p:spPr>
            <a:xfrm>
              <a:off x="7698222" y="307238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7" name="object 817"/>
            <p:cNvSpPr/>
            <p:nvPr/>
          </p:nvSpPr>
          <p:spPr>
            <a:xfrm>
              <a:off x="7698222" y="307238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8" name="object 818"/>
            <p:cNvSpPr/>
            <p:nvPr/>
          </p:nvSpPr>
          <p:spPr>
            <a:xfrm>
              <a:off x="7724889" y="309981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9" name="object 819"/>
            <p:cNvSpPr/>
            <p:nvPr/>
          </p:nvSpPr>
          <p:spPr>
            <a:xfrm>
              <a:off x="7724889" y="3099811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0" name="object 820"/>
            <p:cNvSpPr/>
            <p:nvPr/>
          </p:nvSpPr>
          <p:spPr>
            <a:xfrm>
              <a:off x="7750799" y="3082286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1" name="object 821"/>
            <p:cNvSpPr/>
            <p:nvPr/>
          </p:nvSpPr>
          <p:spPr>
            <a:xfrm>
              <a:off x="7750799" y="3082286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2" name="object 822"/>
            <p:cNvSpPr/>
            <p:nvPr/>
          </p:nvSpPr>
          <p:spPr>
            <a:xfrm>
              <a:off x="7779752" y="3089907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6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3" name="object 823"/>
            <p:cNvSpPr/>
            <p:nvPr/>
          </p:nvSpPr>
          <p:spPr>
            <a:xfrm>
              <a:off x="7779752" y="3089907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6" y="0"/>
                  </a:lnTo>
                  <a:lnTo>
                    <a:pt x="13716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4" name="object 824"/>
            <p:cNvSpPr/>
            <p:nvPr/>
          </p:nvSpPr>
          <p:spPr>
            <a:xfrm>
              <a:off x="7806432" y="310971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5" name="object 825"/>
            <p:cNvSpPr/>
            <p:nvPr/>
          </p:nvSpPr>
          <p:spPr>
            <a:xfrm>
              <a:off x="7806432" y="3109716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6" name="object 826"/>
            <p:cNvSpPr/>
            <p:nvPr/>
          </p:nvSpPr>
          <p:spPr>
            <a:xfrm>
              <a:off x="7833099" y="3240024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7" name="object 827"/>
            <p:cNvSpPr/>
            <p:nvPr/>
          </p:nvSpPr>
          <p:spPr>
            <a:xfrm>
              <a:off x="7833099" y="3240024"/>
              <a:ext cx="253365" cy="245110"/>
            </a:xfrm>
            <a:custGeom>
              <a:avLst/>
              <a:gdLst/>
              <a:ahLst/>
              <a:cxnLst/>
              <a:rect l="l" t="t" r="r" b="b"/>
              <a:pathLst>
                <a:path w="253365" h="24511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  <a:path w="253365" h="245110">
                  <a:moveTo>
                    <a:pt x="240018" y="231641"/>
                  </a:moveTo>
                  <a:lnTo>
                    <a:pt x="252973" y="231641"/>
                  </a:lnTo>
                  <a:lnTo>
                    <a:pt x="252973" y="244595"/>
                  </a:lnTo>
                  <a:lnTo>
                    <a:pt x="240018" y="244595"/>
                  </a:lnTo>
                  <a:lnTo>
                    <a:pt x="240018" y="231641"/>
                  </a:lnTo>
                  <a:close/>
                </a:path>
              </a:pathLst>
            </a:custGeom>
            <a:ln w="3175">
              <a:solidFill>
                <a:srgbClr val="FFC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8" name="object 828"/>
            <p:cNvSpPr/>
            <p:nvPr/>
          </p:nvSpPr>
          <p:spPr>
            <a:xfrm>
              <a:off x="6964427" y="297789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9" name="object 829"/>
            <p:cNvSpPr/>
            <p:nvPr/>
          </p:nvSpPr>
          <p:spPr>
            <a:xfrm>
              <a:off x="6964427" y="297789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0" name="object 830"/>
            <p:cNvSpPr/>
            <p:nvPr/>
          </p:nvSpPr>
          <p:spPr>
            <a:xfrm>
              <a:off x="6964427" y="2920745"/>
              <a:ext cx="13335" cy="6985"/>
            </a:xfrm>
            <a:custGeom>
              <a:avLst/>
              <a:gdLst/>
              <a:ahLst/>
              <a:cxnLst/>
              <a:rect l="l" t="t" r="r" b="b"/>
              <a:pathLst>
                <a:path w="13334" h="6985">
                  <a:moveTo>
                    <a:pt x="0" y="0"/>
                  </a:moveTo>
                  <a:lnTo>
                    <a:pt x="12954" y="0"/>
                  </a:lnTo>
                  <a:lnTo>
                    <a:pt x="12954" y="6856"/>
                  </a:lnTo>
                  <a:lnTo>
                    <a:pt x="0" y="68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1" name="object 831"/>
            <p:cNvSpPr/>
            <p:nvPr/>
          </p:nvSpPr>
          <p:spPr>
            <a:xfrm>
              <a:off x="6964427" y="2920745"/>
              <a:ext cx="13335" cy="6985"/>
            </a:xfrm>
            <a:custGeom>
              <a:avLst/>
              <a:gdLst/>
              <a:ahLst/>
              <a:cxnLst/>
              <a:rect l="l" t="t" r="r" b="b"/>
              <a:pathLst>
                <a:path w="13334" h="6985">
                  <a:moveTo>
                    <a:pt x="0" y="0"/>
                  </a:moveTo>
                  <a:lnTo>
                    <a:pt x="12954" y="0"/>
                  </a:lnTo>
                  <a:lnTo>
                    <a:pt x="12954" y="6856"/>
                  </a:lnTo>
                  <a:lnTo>
                    <a:pt x="0" y="6856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2" name="object 832"/>
            <p:cNvSpPr/>
            <p:nvPr/>
          </p:nvSpPr>
          <p:spPr>
            <a:xfrm>
              <a:off x="6982723" y="2925315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3" name="object 833"/>
            <p:cNvSpPr/>
            <p:nvPr/>
          </p:nvSpPr>
          <p:spPr>
            <a:xfrm>
              <a:off x="6982723" y="2925315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4" name="object 834"/>
            <p:cNvSpPr/>
            <p:nvPr/>
          </p:nvSpPr>
          <p:spPr>
            <a:xfrm>
              <a:off x="6988051" y="294284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5" name="object 835"/>
            <p:cNvSpPr/>
            <p:nvPr/>
          </p:nvSpPr>
          <p:spPr>
            <a:xfrm>
              <a:off x="6988051" y="294284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6" name="object 836"/>
            <p:cNvSpPr/>
            <p:nvPr/>
          </p:nvSpPr>
          <p:spPr>
            <a:xfrm>
              <a:off x="6993392" y="2952745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7" name="object 837"/>
            <p:cNvSpPr/>
            <p:nvPr/>
          </p:nvSpPr>
          <p:spPr>
            <a:xfrm>
              <a:off x="6993392" y="2952745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8" name="object 838"/>
            <p:cNvSpPr/>
            <p:nvPr/>
          </p:nvSpPr>
          <p:spPr>
            <a:xfrm>
              <a:off x="6998721" y="295808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9" name="object 839"/>
            <p:cNvSpPr/>
            <p:nvPr/>
          </p:nvSpPr>
          <p:spPr>
            <a:xfrm>
              <a:off x="6998721" y="295808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0" name="object 840"/>
            <p:cNvSpPr/>
            <p:nvPr/>
          </p:nvSpPr>
          <p:spPr>
            <a:xfrm>
              <a:off x="7004062" y="296570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1" name="object 841"/>
            <p:cNvSpPr/>
            <p:nvPr/>
          </p:nvSpPr>
          <p:spPr>
            <a:xfrm>
              <a:off x="7004062" y="296570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2" name="object 842"/>
            <p:cNvSpPr/>
            <p:nvPr/>
          </p:nvSpPr>
          <p:spPr>
            <a:xfrm>
              <a:off x="7011676" y="297560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3" name="object 843"/>
            <p:cNvSpPr/>
            <p:nvPr/>
          </p:nvSpPr>
          <p:spPr>
            <a:xfrm>
              <a:off x="7011676" y="297560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4" name="object 844"/>
            <p:cNvSpPr/>
            <p:nvPr/>
          </p:nvSpPr>
          <p:spPr>
            <a:xfrm>
              <a:off x="7017004" y="2982459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6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5" name="object 845"/>
            <p:cNvSpPr/>
            <p:nvPr/>
          </p:nvSpPr>
          <p:spPr>
            <a:xfrm>
              <a:off x="7017004" y="2982459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6" y="0"/>
                  </a:lnTo>
                  <a:lnTo>
                    <a:pt x="13716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6" name="object 846"/>
            <p:cNvSpPr/>
            <p:nvPr/>
          </p:nvSpPr>
          <p:spPr>
            <a:xfrm>
              <a:off x="7025388" y="299770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7" name="object 847"/>
            <p:cNvSpPr/>
            <p:nvPr/>
          </p:nvSpPr>
          <p:spPr>
            <a:xfrm>
              <a:off x="7025388" y="299770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8" name="object 848"/>
            <p:cNvSpPr/>
            <p:nvPr/>
          </p:nvSpPr>
          <p:spPr>
            <a:xfrm>
              <a:off x="7030729" y="301294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9" name="object 849"/>
            <p:cNvSpPr/>
            <p:nvPr/>
          </p:nvSpPr>
          <p:spPr>
            <a:xfrm>
              <a:off x="7030729" y="301294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0" name="object 850"/>
            <p:cNvSpPr/>
            <p:nvPr/>
          </p:nvSpPr>
          <p:spPr>
            <a:xfrm>
              <a:off x="7038343" y="302514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1" name="object 851"/>
            <p:cNvSpPr/>
            <p:nvPr/>
          </p:nvSpPr>
          <p:spPr>
            <a:xfrm>
              <a:off x="7038343" y="302514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2" name="object 852"/>
            <p:cNvSpPr/>
            <p:nvPr/>
          </p:nvSpPr>
          <p:spPr>
            <a:xfrm>
              <a:off x="7045970" y="3035047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3" name="object 853"/>
            <p:cNvSpPr/>
            <p:nvPr/>
          </p:nvSpPr>
          <p:spPr>
            <a:xfrm>
              <a:off x="7045970" y="3035047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4" name="object 854"/>
            <p:cNvSpPr/>
            <p:nvPr/>
          </p:nvSpPr>
          <p:spPr>
            <a:xfrm>
              <a:off x="7054354" y="303504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5" name="object 855"/>
            <p:cNvSpPr/>
            <p:nvPr/>
          </p:nvSpPr>
          <p:spPr>
            <a:xfrm>
              <a:off x="7054354" y="303504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6" name="object 856"/>
            <p:cNvSpPr/>
            <p:nvPr/>
          </p:nvSpPr>
          <p:spPr>
            <a:xfrm>
              <a:off x="7059682" y="303046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7" name="object 857"/>
            <p:cNvSpPr/>
            <p:nvPr/>
          </p:nvSpPr>
          <p:spPr>
            <a:xfrm>
              <a:off x="7059682" y="303046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8" name="object 858"/>
            <p:cNvSpPr/>
            <p:nvPr/>
          </p:nvSpPr>
          <p:spPr>
            <a:xfrm>
              <a:off x="7067295" y="303276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9" name="object 859"/>
            <p:cNvSpPr/>
            <p:nvPr/>
          </p:nvSpPr>
          <p:spPr>
            <a:xfrm>
              <a:off x="7067295" y="303276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0" name="object 860"/>
            <p:cNvSpPr/>
            <p:nvPr/>
          </p:nvSpPr>
          <p:spPr>
            <a:xfrm>
              <a:off x="7075679" y="303504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1" name="object 861"/>
            <p:cNvSpPr/>
            <p:nvPr/>
          </p:nvSpPr>
          <p:spPr>
            <a:xfrm>
              <a:off x="7075679" y="303504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2" name="object 862"/>
            <p:cNvSpPr/>
            <p:nvPr/>
          </p:nvSpPr>
          <p:spPr>
            <a:xfrm>
              <a:off x="7083306" y="304495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3" name="object 863"/>
            <p:cNvSpPr/>
            <p:nvPr/>
          </p:nvSpPr>
          <p:spPr>
            <a:xfrm>
              <a:off x="7083306" y="304495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4" name="object 864"/>
            <p:cNvSpPr/>
            <p:nvPr/>
          </p:nvSpPr>
          <p:spPr>
            <a:xfrm>
              <a:off x="7090920" y="3052572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5" name="object 865"/>
            <p:cNvSpPr/>
            <p:nvPr/>
          </p:nvSpPr>
          <p:spPr>
            <a:xfrm>
              <a:off x="7090920" y="3052572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6" name="object 866"/>
            <p:cNvSpPr/>
            <p:nvPr/>
          </p:nvSpPr>
          <p:spPr>
            <a:xfrm>
              <a:off x="7099304" y="305485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7" name="object 867"/>
            <p:cNvSpPr/>
            <p:nvPr/>
          </p:nvSpPr>
          <p:spPr>
            <a:xfrm>
              <a:off x="7099304" y="305485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8" name="object 868"/>
            <p:cNvSpPr/>
            <p:nvPr/>
          </p:nvSpPr>
          <p:spPr>
            <a:xfrm>
              <a:off x="7106918" y="305485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9" name="object 869"/>
            <p:cNvSpPr/>
            <p:nvPr/>
          </p:nvSpPr>
          <p:spPr>
            <a:xfrm>
              <a:off x="7106918" y="305485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0" name="object 870"/>
            <p:cNvSpPr/>
            <p:nvPr/>
          </p:nvSpPr>
          <p:spPr>
            <a:xfrm>
              <a:off x="7115302" y="306552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1" name="object 871"/>
            <p:cNvSpPr/>
            <p:nvPr/>
          </p:nvSpPr>
          <p:spPr>
            <a:xfrm>
              <a:off x="7115302" y="306552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2" name="object 872"/>
            <p:cNvSpPr/>
            <p:nvPr/>
          </p:nvSpPr>
          <p:spPr>
            <a:xfrm>
              <a:off x="7122928" y="306781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3" name="object 873"/>
            <p:cNvSpPr/>
            <p:nvPr/>
          </p:nvSpPr>
          <p:spPr>
            <a:xfrm>
              <a:off x="7122928" y="306781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4" name="object 874"/>
            <p:cNvSpPr/>
            <p:nvPr/>
          </p:nvSpPr>
          <p:spPr>
            <a:xfrm>
              <a:off x="7133598" y="307009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5" name="object 875"/>
            <p:cNvSpPr/>
            <p:nvPr/>
          </p:nvSpPr>
          <p:spPr>
            <a:xfrm>
              <a:off x="7133598" y="307009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6" name="object 876"/>
            <p:cNvSpPr/>
            <p:nvPr/>
          </p:nvSpPr>
          <p:spPr>
            <a:xfrm>
              <a:off x="7141212" y="306781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7" name="object 877"/>
            <p:cNvSpPr/>
            <p:nvPr/>
          </p:nvSpPr>
          <p:spPr>
            <a:xfrm>
              <a:off x="7141212" y="306781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8" name="object 878"/>
            <p:cNvSpPr/>
            <p:nvPr/>
          </p:nvSpPr>
          <p:spPr>
            <a:xfrm>
              <a:off x="7149596" y="306247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3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9" name="object 879"/>
            <p:cNvSpPr/>
            <p:nvPr/>
          </p:nvSpPr>
          <p:spPr>
            <a:xfrm>
              <a:off x="7149596" y="3062477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3" y="0"/>
                  </a:lnTo>
                  <a:lnTo>
                    <a:pt x="12953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0" name="object 880"/>
            <p:cNvSpPr/>
            <p:nvPr/>
          </p:nvSpPr>
          <p:spPr>
            <a:xfrm>
              <a:off x="7157209" y="306019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1" name="object 881"/>
            <p:cNvSpPr/>
            <p:nvPr/>
          </p:nvSpPr>
          <p:spPr>
            <a:xfrm>
              <a:off x="7157209" y="3060192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2" name="object 882"/>
            <p:cNvSpPr/>
            <p:nvPr/>
          </p:nvSpPr>
          <p:spPr>
            <a:xfrm>
              <a:off x="7164836" y="3054857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6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3" name="object 883"/>
            <p:cNvSpPr/>
            <p:nvPr/>
          </p:nvSpPr>
          <p:spPr>
            <a:xfrm>
              <a:off x="7164836" y="3054857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6" y="0"/>
                  </a:lnTo>
                  <a:lnTo>
                    <a:pt x="13716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4" name="object 884"/>
            <p:cNvSpPr/>
            <p:nvPr/>
          </p:nvSpPr>
          <p:spPr>
            <a:xfrm>
              <a:off x="7173220" y="305028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5" name="object 885"/>
            <p:cNvSpPr/>
            <p:nvPr/>
          </p:nvSpPr>
          <p:spPr>
            <a:xfrm>
              <a:off x="7173220" y="3050287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6" name="object 886"/>
            <p:cNvSpPr/>
            <p:nvPr/>
          </p:nvSpPr>
          <p:spPr>
            <a:xfrm>
              <a:off x="7178549" y="303808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7" name="object 887"/>
            <p:cNvSpPr/>
            <p:nvPr/>
          </p:nvSpPr>
          <p:spPr>
            <a:xfrm>
              <a:off x="7178549" y="3038085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8" name="object 888"/>
            <p:cNvSpPr/>
            <p:nvPr/>
          </p:nvSpPr>
          <p:spPr>
            <a:xfrm>
              <a:off x="7186175" y="302514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1295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9" name="object 889"/>
            <p:cNvSpPr/>
            <p:nvPr/>
          </p:nvSpPr>
          <p:spPr>
            <a:xfrm>
              <a:off x="7186175" y="3025142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0" name="object 890"/>
            <p:cNvSpPr/>
            <p:nvPr/>
          </p:nvSpPr>
          <p:spPr>
            <a:xfrm>
              <a:off x="7193789" y="301522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1" name="object 891"/>
            <p:cNvSpPr/>
            <p:nvPr/>
          </p:nvSpPr>
          <p:spPr>
            <a:xfrm>
              <a:off x="7193789" y="301522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2" name="object 892"/>
            <p:cNvSpPr/>
            <p:nvPr/>
          </p:nvSpPr>
          <p:spPr>
            <a:xfrm>
              <a:off x="7202173" y="300532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3" name="object 893"/>
            <p:cNvSpPr/>
            <p:nvPr/>
          </p:nvSpPr>
          <p:spPr>
            <a:xfrm>
              <a:off x="7202173" y="300532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4" name="object 894"/>
            <p:cNvSpPr/>
            <p:nvPr/>
          </p:nvSpPr>
          <p:spPr>
            <a:xfrm>
              <a:off x="7207501" y="299313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5" name="object 895"/>
            <p:cNvSpPr/>
            <p:nvPr/>
          </p:nvSpPr>
          <p:spPr>
            <a:xfrm>
              <a:off x="7207501" y="299313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6" name="object 896"/>
            <p:cNvSpPr/>
            <p:nvPr/>
          </p:nvSpPr>
          <p:spPr>
            <a:xfrm>
              <a:off x="7215128" y="298551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2954" y="0"/>
                  </a:lnTo>
                  <a:lnTo>
                    <a:pt x="1295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7" name="object 897"/>
            <p:cNvSpPr/>
            <p:nvPr/>
          </p:nvSpPr>
          <p:spPr>
            <a:xfrm>
              <a:off x="7215128" y="298551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4" y="0"/>
                  </a:lnTo>
                  <a:lnTo>
                    <a:pt x="1295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8" name="object 898"/>
            <p:cNvSpPr/>
            <p:nvPr/>
          </p:nvSpPr>
          <p:spPr>
            <a:xfrm>
              <a:off x="7220456" y="297789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9" name="object 899"/>
            <p:cNvSpPr/>
            <p:nvPr/>
          </p:nvSpPr>
          <p:spPr>
            <a:xfrm>
              <a:off x="7220456" y="297789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0" name="object 900"/>
            <p:cNvSpPr/>
            <p:nvPr/>
          </p:nvSpPr>
          <p:spPr>
            <a:xfrm>
              <a:off x="7228083" y="296798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1" name="object 901"/>
            <p:cNvSpPr/>
            <p:nvPr/>
          </p:nvSpPr>
          <p:spPr>
            <a:xfrm>
              <a:off x="7228083" y="296798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2" name="object 902"/>
            <p:cNvSpPr/>
            <p:nvPr/>
          </p:nvSpPr>
          <p:spPr>
            <a:xfrm>
              <a:off x="7233411" y="296570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6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6" y="0"/>
                  </a:lnTo>
                  <a:lnTo>
                    <a:pt x="13716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3" name="object 903"/>
            <p:cNvSpPr/>
            <p:nvPr/>
          </p:nvSpPr>
          <p:spPr>
            <a:xfrm>
              <a:off x="7233411" y="296570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6" y="0"/>
                  </a:lnTo>
                  <a:lnTo>
                    <a:pt x="13716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4" name="object 904"/>
            <p:cNvSpPr/>
            <p:nvPr/>
          </p:nvSpPr>
          <p:spPr>
            <a:xfrm>
              <a:off x="7238752" y="295046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2"/>
                  </a:moveTo>
                  <a:lnTo>
                    <a:pt x="0" y="12192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5" name="object 905"/>
            <p:cNvSpPr/>
            <p:nvPr/>
          </p:nvSpPr>
          <p:spPr>
            <a:xfrm>
              <a:off x="7238752" y="2950460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2"/>
                  </a:lnTo>
                  <a:lnTo>
                    <a:pt x="0" y="1219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6" name="object 906"/>
            <p:cNvSpPr/>
            <p:nvPr/>
          </p:nvSpPr>
          <p:spPr>
            <a:xfrm>
              <a:off x="7244081" y="293293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7" name="object 907"/>
            <p:cNvSpPr/>
            <p:nvPr/>
          </p:nvSpPr>
          <p:spPr>
            <a:xfrm>
              <a:off x="7244081" y="293293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8" name="object 908"/>
            <p:cNvSpPr/>
            <p:nvPr/>
          </p:nvSpPr>
          <p:spPr>
            <a:xfrm>
              <a:off x="7249409" y="2920745"/>
              <a:ext cx="13335" cy="5080"/>
            </a:xfrm>
            <a:custGeom>
              <a:avLst/>
              <a:gdLst/>
              <a:ahLst/>
              <a:cxnLst/>
              <a:rect l="l" t="t" r="r" b="b"/>
              <a:pathLst>
                <a:path w="13334" h="5080">
                  <a:moveTo>
                    <a:pt x="0" y="0"/>
                  </a:moveTo>
                  <a:lnTo>
                    <a:pt x="12954" y="0"/>
                  </a:lnTo>
                  <a:lnTo>
                    <a:pt x="12954" y="4571"/>
                  </a:lnTo>
                  <a:lnTo>
                    <a:pt x="0" y="4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9" name="object 909"/>
            <p:cNvSpPr/>
            <p:nvPr/>
          </p:nvSpPr>
          <p:spPr>
            <a:xfrm>
              <a:off x="7249409" y="2920745"/>
              <a:ext cx="13335" cy="5080"/>
            </a:xfrm>
            <a:custGeom>
              <a:avLst/>
              <a:gdLst/>
              <a:ahLst/>
              <a:cxnLst/>
              <a:rect l="l" t="t" r="r" b="b"/>
              <a:pathLst>
                <a:path w="13334" h="5080">
                  <a:moveTo>
                    <a:pt x="0" y="0"/>
                  </a:moveTo>
                  <a:lnTo>
                    <a:pt x="12954" y="0"/>
                  </a:lnTo>
                  <a:lnTo>
                    <a:pt x="12954" y="4571"/>
                  </a:lnTo>
                  <a:lnTo>
                    <a:pt x="0" y="4571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0" name="object 910"/>
            <p:cNvSpPr/>
            <p:nvPr/>
          </p:nvSpPr>
          <p:spPr>
            <a:xfrm>
              <a:off x="7265420" y="293065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12953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2953" y="0"/>
                  </a:lnTo>
                  <a:lnTo>
                    <a:pt x="12953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1" name="object 911"/>
            <p:cNvSpPr/>
            <p:nvPr/>
          </p:nvSpPr>
          <p:spPr>
            <a:xfrm>
              <a:off x="7265420" y="2930650"/>
              <a:ext cx="13335" cy="12700"/>
            </a:xfrm>
            <a:custGeom>
              <a:avLst/>
              <a:gdLst/>
              <a:ahLst/>
              <a:cxnLst/>
              <a:rect l="l" t="t" r="r" b="b"/>
              <a:pathLst>
                <a:path w="13334" h="12700">
                  <a:moveTo>
                    <a:pt x="0" y="0"/>
                  </a:moveTo>
                  <a:lnTo>
                    <a:pt x="12953" y="0"/>
                  </a:lnTo>
                  <a:lnTo>
                    <a:pt x="12953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2" name="object 912"/>
            <p:cNvSpPr/>
            <p:nvPr/>
          </p:nvSpPr>
          <p:spPr>
            <a:xfrm>
              <a:off x="7267705" y="2972554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3714" y="12954"/>
                  </a:moveTo>
                  <a:lnTo>
                    <a:pt x="0" y="12954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3" name="object 913"/>
            <p:cNvSpPr/>
            <p:nvPr/>
          </p:nvSpPr>
          <p:spPr>
            <a:xfrm>
              <a:off x="7267705" y="2972554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0" y="0"/>
                  </a:moveTo>
                  <a:lnTo>
                    <a:pt x="13714" y="0"/>
                  </a:lnTo>
                  <a:lnTo>
                    <a:pt x="1371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4" name="object 914"/>
            <p:cNvSpPr/>
            <p:nvPr/>
          </p:nvSpPr>
          <p:spPr>
            <a:xfrm>
              <a:off x="7273033" y="296036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13714" y="12191"/>
                  </a:moveTo>
                  <a:lnTo>
                    <a:pt x="0" y="12191"/>
                  </a:lnTo>
                  <a:lnTo>
                    <a:pt x="0" y="0"/>
                  </a:lnTo>
                  <a:lnTo>
                    <a:pt x="13714" y="0"/>
                  </a:lnTo>
                  <a:lnTo>
                    <a:pt x="13714" y="121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5" name="object 915"/>
            <p:cNvSpPr/>
            <p:nvPr/>
          </p:nvSpPr>
          <p:spPr>
            <a:xfrm>
              <a:off x="7273033" y="2960365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0" y="0"/>
                  </a:moveTo>
                  <a:lnTo>
                    <a:pt x="13714" y="0"/>
                  </a:lnTo>
                  <a:lnTo>
                    <a:pt x="13714" y="12191"/>
                  </a:lnTo>
                  <a:lnTo>
                    <a:pt x="0" y="121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16" name="object 916"/>
          <p:cNvSpPr txBox="1"/>
          <p:nvPr/>
        </p:nvSpPr>
        <p:spPr>
          <a:xfrm>
            <a:off x="6980561" y="2985615"/>
            <a:ext cx="115570" cy="7791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50" dirty="0">
                <a:latin typeface="Arial"/>
                <a:cs typeface="Arial"/>
              </a:rPr>
              <a:t>-</a:t>
            </a:r>
            <a:r>
              <a:rPr sz="350" spc="-25" dirty="0">
                <a:latin typeface="Arial"/>
                <a:cs typeface="Arial"/>
              </a:rPr>
              <a:t>100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350" dirty="0">
                <a:latin typeface="Arial"/>
                <a:cs typeface="Arial"/>
              </a:rPr>
              <a:t>-</a:t>
            </a:r>
            <a:r>
              <a:rPr sz="350" spc="-25" dirty="0">
                <a:latin typeface="Arial"/>
                <a:cs typeface="Arial"/>
              </a:rPr>
              <a:t>200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350" dirty="0">
                <a:latin typeface="Arial"/>
                <a:cs typeface="Arial"/>
              </a:rPr>
              <a:t>-</a:t>
            </a:r>
            <a:r>
              <a:rPr sz="350" spc="-25" dirty="0">
                <a:latin typeface="Arial"/>
                <a:cs typeface="Arial"/>
              </a:rPr>
              <a:t>300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350" dirty="0">
                <a:latin typeface="Arial"/>
                <a:cs typeface="Arial"/>
              </a:rPr>
              <a:t>-</a:t>
            </a:r>
            <a:r>
              <a:rPr sz="350" spc="-25" dirty="0">
                <a:latin typeface="Arial"/>
                <a:cs typeface="Arial"/>
              </a:rPr>
              <a:t>400</a:t>
            </a:r>
            <a:endParaRPr sz="3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350" dirty="0">
                <a:latin typeface="Arial"/>
                <a:cs typeface="Arial"/>
              </a:rPr>
              <a:t>-</a:t>
            </a:r>
            <a:r>
              <a:rPr sz="350" spc="-25" dirty="0">
                <a:latin typeface="Arial"/>
                <a:cs typeface="Arial"/>
              </a:rPr>
              <a:t>500</a:t>
            </a:r>
            <a:endParaRPr sz="350">
              <a:latin typeface="Arial"/>
              <a:cs typeface="Arial"/>
            </a:endParaRPr>
          </a:p>
        </p:txBody>
      </p:sp>
      <p:sp>
        <p:nvSpPr>
          <p:cNvPr id="917" name="object 917"/>
          <p:cNvSpPr txBox="1"/>
          <p:nvPr/>
        </p:nvSpPr>
        <p:spPr>
          <a:xfrm>
            <a:off x="5748394" y="2881222"/>
            <a:ext cx="87630" cy="825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50" spc="-10" dirty="0">
                <a:latin typeface="Arial"/>
                <a:cs typeface="Arial"/>
              </a:rPr>
              <a:t>-</a:t>
            </a:r>
            <a:r>
              <a:rPr sz="350" spc="-35" dirty="0">
                <a:latin typeface="Arial"/>
                <a:cs typeface="Arial"/>
              </a:rPr>
              <a:t>50</a:t>
            </a:r>
            <a:endParaRPr sz="350">
              <a:latin typeface="Arial"/>
              <a:cs typeface="Arial"/>
            </a:endParaRPr>
          </a:p>
        </p:txBody>
      </p:sp>
      <p:sp>
        <p:nvSpPr>
          <p:cNvPr id="918" name="object 918"/>
          <p:cNvSpPr txBox="1"/>
          <p:nvPr/>
        </p:nvSpPr>
        <p:spPr>
          <a:xfrm>
            <a:off x="6014345" y="2881218"/>
            <a:ext cx="86995" cy="825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50" dirty="0">
                <a:latin typeface="Arial"/>
                <a:cs typeface="Arial"/>
              </a:rPr>
              <a:t>-</a:t>
            </a:r>
            <a:r>
              <a:rPr sz="350" spc="-25" dirty="0">
                <a:latin typeface="Arial"/>
                <a:cs typeface="Arial"/>
              </a:rPr>
              <a:t>40</a:t>
            </a:r>
            <a:endParaRPr sz="350">
              <a:latin typeface="Arial"/>
              <a:cs typeface="Arial"/>
            </a:endParaRPr>
          </a:p>
        </p:txBody>
      </p:sp>
      <p:sp>
        <p:nvSpPr>
          <p:cNvPr id="919" name="object 919"/>
          <p:cNvSpPr txBox="1"/>
          <p:nvPr/>
        </p:nvSpPr>
        <p:spPr>
          <a:xfrm>
            <a:off x="6284093" y="2881218"/>
            <a:ext cx="86995" cy="825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50" dirty="0">
                <a:latin typeface="Arial"/>
                <a:cs typeface="Arial"/>
              </a:rPr>
              <a:t>-</a:t>
            </a:r>
            <a:r>
              <a:rPr sz="350" spc="-25" dirty="0">
                <a:latin typeface="Arial"/>
                <a:cs typeface="Arial"/>
              </a:rPr>
              <a:t>30</a:t>
            </a:r>
            <a:endParaRPr sz="350">
              <a:latin typeface="Arial"/>
              <a:cs typeface="Arial"/>
            </a:endParaRPr>
          </a:p>
        </p:txBody>
      </p:sp>
      <p:sp>
        <p:nvSpPr>
          <p:cNvPr id="920" name="object 920"/>
          <p:cNvSpPr txBox="1"/>
          <p:nvPr/>
        </p:nvSpPr>
        <p:spPr>
          <a:xfrm>
            <a:off x="6550793" y="2881218"/>
            <a:ext cx="86995" cy="825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50" dirty="0">
                <a:latin typeface="Arial"/>
                <a:cs typeface="Arial"/>
              </a:rPr>
              <a:t>-</a:t>
            </a:r>
            <a:r>
              <a:rPr sz="350" spc="-25" dirty="0">
                <a:latin typeface="Arial"/>
                <a:cs typeface="Arial"/>
              </a:rPr>
              <a:t>20</a:t>
            </a:r>
            <a:endParaRPr sz="350">
              <a:latin typeface="Arial"/>
              <a:cs typeface="Arial"/>
            </a:endParaRPr>
          </a:p>
        </p:txBody>
      </p:sp>
      <p:sp>
        <p:nvSpPr>
          <p:cNvPr id="921" name="object 921"/>
          <p:cNvSpPr txBox="1"/>
          <p:nvPr/>
        </p:nvSpPr>
        <p:spPr>
          <a:xfrm>
            <a:off x="6819779" y="2881218"/>
            <a:ext cx="86995" cy="825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50" dirty="0">
                <a:latin typeface="Arial"/>
                <a:cs typeface="Arial"/>
              </a:rPr>
              <a:t>-</a:t>
            </a:r>
            <a:r>
              <a:rPr sz="350" spc="-25" dirty="0">
                <a:latin typeface="Arial"/>
                <a:cs typeface="Arial"/>
              </a:rPr>
              <a:t>10</a:t>
            </a:r>
            <a:endParaRPr sz="350">
              <a:latin typeface="Arial"/>
              <a:cs typeface="Arial"/>
            </a:endParaRPr>
          </a:p>
        </p:txBody>
      </p:sp>
      <p:sp>
        <p:nvSpPr>
          <p:cNvPr id="922" name="object 922"/>
          <p:cNvSpPr txBox="1"/>
          <p:nvPr/>
        </p:nvSpPr>
        <p:spPr>
          <a:xfrm>
            <a:off x="7110101" y="2881218"/>
            <a:ext cx="40640" cy="825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50" spc="25" dirty="0">
                <a:latin typeface="Arial"/>
                <a:cs typeface="Arial"/>
              </a:rPr>
              <a:t>0</a:t>
            </a:r>
            <a:endParaRPr sz="350">
              <a:latin typeface="Arial"/>
              <a:cs typeface="Arial"/>
            </a:endParaRPr>
          </a:p>
        </p:txBody>
      </p:sp>
      <p:sp>
        <p:nvSpPr>
          <p:cNvPr id="923" name="object 923"/>
          <p:cNvSpPr txBox="1"/>
          <p:nvPr/>
        </p:nvSpPr>
        <p:spPr>
          <a:xfrm>
            <a:off x="7360799" y="2881218"/>
            <a:ext cx="71120" cy="825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50" spc="-25" dirty="0">
                <a:latin typeface="Arial"/>
                <a:cs typeface="Arial"/>
              </a:rPr>
              <a:t>10</a:t>
            </a:r>
            <a:endParaRPr sz="350">
              <a:latin typeface="Arial"/>
              <a:cs typeface="Arial"/>
            </a:endParaRPr>
          </a:p>
        </p:txBody>
      </p:sp>
      <p:sp>
        <p:nvSpPr>
          <p:cNvPr id="924" name="object 924"/>
          <p:cNvSpPr txBox="1"/>
          <p:nvPr/>
        </p:nvSpPr>
        <p:spPr>
          <a:xfrm>
            <a:off x="7630547" y="2881218"/>
            <a:ext cx="71120" cy="825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50" spc="-25" dirty="0">
                <a:latin typeface="Arial"/>
                <a:cs typeface="Arial"/>
              </a:rPr>
              <a:t>20</a:t>
            </a:r>
            <a:endParaRPr sz="350">
              <a:latin typeface="Arial"/>
              <a:cs typeface="Arial"/>
            </a:endParaRPr>
          </a:p>
        </p:txBody>
      </p:sp>
      <p:sp>
        <p:nvSpPr>
          <p:cNvPr id="925" name="object 925"/>
          <p:cNvSpPr txBox="1"/>
          <p:nvPr/>
        </p:nvSpPr>
        <p:spPr>
          <a:xfrm>
            <a:off x="7896485" y="2881218"/>
            <a:ext cx="71120" cy="825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50" spc="-25" dirty="0">
                <a:latin typeface="Arial"/>
                <a:cs typeface="Arial"/>
              </a:rPr>
              <a:t>30</a:t>
            </a:r>
            <a:endParaRPr sz="350">
              <a:latin typeface="Arial"/>
              <a:cs typeface="Arial"/>
            </a:endParaRPr>
          </a:p>
        </p:txBody>
      </p:sp>
      <p:sp>
        <p:nvSpPr>
          <p:cNvPr id="926" name="object 926"/>
          <p:cNvSpPr txBox="1"/>
          <p:nvPr/>
        </p:nvSpPr>
        <p:spPr>
          <a:xfrm>
            <a:off x="8166233" y="2881218"/>
            <a:ext cx="71120" cy="825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50" spc="-25" dirty="0">
                <a:latin typeface="Arial"/>
                <a:cs typeface="Arial"/>
              </a:rPr>
              <a:t>40</a:t>
            </a:r>
            <a:endParaRPr sz="350">
              <a:latin typeface="Arial"/>
              <a:cs typeface="Arial"/>
            </a:endParaRPr>
          </a:p>
        </p:txBody>
      </p:sp>
      <p:sp>
        <p:nvSpPr>
          <p:cNvPr id="927" name="object 927"/>
          <p:cNvSpPr txBox="1"/>
          <p:nvPr/>
        </p:nvSpPr>
        <p:spPr>
          <a:xfrm>
            <a:off x="8432933" y="2881218"/>
            <a:ext cx="71120" cy="825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50" spc="-25" dirty="0">
                <a:latin typeface="Arial"/>
                <a:cs typeface="Arial"/>
              </a:rPr>
              <a:t>50</a:t>
            </a:r>
            <a:endParaRPr sz="350">
              <a:latin typeface="Arial"/>
              <a:cs typeface="Arial"/>
            </a:endParaRPr>
          </a:p>
        </p:txBody>
      </p:sp>
      <p:sp>
        <p:nvSpPr>
          <p:cNvPr id="928" name="object 928"/>
          <p:cNvSpPr txBox="1"/>
          <p:nvPr/>
        </p:nvSpPr>
        <p:spPr>
          <a:xfrm>
            <a:off x="5654695" y="2470072"/>
            <a:ext cx="78740" cy="596265"/>
          </a:xfrm>
          <a:prstGeom prst="rect">
            <a:avLst/>
          </a:prstGeom>
        </p:spPr>
        <p:txBody>
          <a:bodyPr vert="vert270" wrap="square" lIns="0" tIns="10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350" b="1" dirty="0">
                <a:latin typeface="Arial"/>
                <a:cs typeface="Arial"/>
              </a:rPr>
              <a:t>Transverse</a:t>
            </a:r>
            <a:r>
              <a:rPr sz="350" b="1" spc="145" dirty="0">
                <a:latin typeface="Arial"/>
                <a:cs typeface="Arial"/>
              </a:rPr>
              <a:t> </a:t>
            </a:r>
            <a:r>
              <a:rPr sz="350" b="1" dirty="0">
                <a:latin typeface="Arial"/>
                <a:cs typeface="Arial"/>
              </a:rPr>
              <a:t>stress</a:t>
            </a:r>
            <a:r>
              <a:rPr sz="350" b="1" spc="145" dirty="0">
                <a:latin typeface="Arial"/>
                <a:cs typeface="Arial"/>
              </a:rPr>
              <a:t> </a:t>
            </a:r>
            <a:r>
              <a:rPr sz="350" b="1" spc="-10" dirty="0">
                <a:latin typeface="Arial"/>
                <a:cs typeface="Arial"/>
              </a:rPr>
              <a:t>[MPa]</a:t>
            </a:r>
            <a:endParaRPr sz="350">
              <a:latin typeface="Arial"/>
              <a:cs typeface="Arial"/>
            </a:endParaRPr>
          </a:p>
        </p:txBody>
      </p:sp>
      <p:grpSp>
        <p:nvGrpSpPr>
          <p:cNvPr id="929" name="object 929"/>
          <p:cNvGrpSpPr/>
          <p:nvPr/>
        </p:nvGrpSpPr>
        <p:grpSpPr>
          <a:xfrm>
            <a:off x="8554955" y="2933632"/>
            <a:ext cx="127000" cy="16510"/>
            <a:chOff x="8554955" y="2933632"/>
            <a:chExt cx="127000" cy="16510"/>
          </a:xfrm>
        </p:grpSpPr>
        <p:sp>
          <p:nvSpPr>
            <p:cNvPr id="930" name="object 930"/>
            <p:cNvSpPr/>
            <p:nvPr/>
          </p:nvSpPr>
          <p:spPr>
            <a:xfrm>
              <a:off x="8556225" y="2942840"/>
              <a:ext cx="124460" cy="0"/>
            </a:xfrm>
            <a:custGeom>
              <a:avLst/>
              <a:gdLst/>
              <a:ahLst/>
              <a:cxnLst/>
              <a:rect l="l" t="t" r="r" b="b"/>
              <a:pathLst>
                <a:path w="124459">
                  <a:moveTo>
                    <a:pt x="0" y="0"/>
                  </a:moveTo>
                  <a:lnTo>
                    <a:pt x="124208" y="0"/>
                  </a:lnTo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1" name="object 931"/>
            <p:cNvSpPr/>
            <p:nvPr/>
          </p:nvSpPr>
          <p:spPr>
            <a:xfrm>
              <a:off x="8608802" y="2935220"/>
              <a:ext cx="13335" cy="13335"/>
            </a:xfrm>
            <a:custGeom>
              <a:avLst/>
              <a:gdLst/>
              <a:ahLst/>
              <a:cxnLst/>
              <a:rect l="l" t="t" r="r" b="b"/>
              <a:pathLst>
                <a:path w="13334" h="13335">
                  <a:moveTo>
                    <a:pt x="0" y="0"/>
                  </a:moveTo>
                  <a:lnTo>
                    <a:pt x="12954" y="0"/>
                  </a:lnTo>
                  <a:lnTo>
                    <a:pt x="12954" y="12954"/>
                  </a:lnTo>
                  <a:lnTo>
                    <a:pt x="0" y="1295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FF6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2" name="object 932"/>
          <p:cNvSpPr txBox="1"/>
          <p:nvPr/>
        </p:nvSpPr>
        <p:spPr>
          <a:xfrm>
            <a:off x="8540381" y="2920745"/>
            <a:ext cx="601980" cy="49530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53670">
              <a:lnSpc>
                <a:spcPts val="345"/>
              </a:lnSpc>
            </a:pPr>
            <a:r>
              <a:rPr sz="350" dirty="0">
                <a:latin typeface="Arial"/>
                <a:cs typeface="Arial"/>
              </a:rPr>
              <a:t>Battelle-</a:t>
            </a:r>
            <a:r>
              <a:rPr sz="350" spc="-25" dirty="0">
                <a:latin typeface="Arial"/>
                <a:cs typeface="Arial"/>
              </a:rPr>
              <a:t>M1</a:t>
            </a:r>
            <a:endParaRPr sz="350">
              <a:latin typeface="Arial"/>
              <a:cs typeface="Arial"/>
            </a:endParaRPr>
          </a:p>
        </p:txBody>
      </p:sp>
      <p:grpSp>
        <p:nvGrpSpPr>
          <p:cNvPr id="933" name="object 933"/>
          <p:cNvGrpSpPr/>
          <p:nvPr/>
        </p:nvGrpSpPr>
        <p:grpSpPr>
          <a:xfrm>
            <a:off x="774839" y="2920745"/>
            <a:ext cx="9144000" cy="1714500"/>
            <a:chOff x="774839" y="2920745"/>
            <a:chExt cx="9144000" cy="1714500"/>
          </a:xfrm>
        </p:grpSpPr>
        <p:sp>
          <p:nvSpPr>
            <p:cNvPr id="934" name="object 934"/>
            <p:cNvSpPr/>
            <p:nvPr/>
          </p:nvSpPr>
          <p:spPr>
            <a:xfrm>
              <a:off x="5593728" y="2920758"/>
              <a:ext cx="3596004" cy="857250"/>
            </a:xfrm>
            <a:custGeom>
              <a:avLst/>
              <a:gdLst/>
              <a:ahLst/>
              <a:cxnLst/>
              <a:rect l="l" t="t" r="r" b="b"/>
              <a:pathLst>
                <a:path w="3596004" h="857250">
                  <a:moveTo>
                    <a:pt x="28194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28194" y="857250"/>
                  </a:lnTo>
                  <a:lnTo>
                    <a:pt x="28194" y="0"/>
                  </a:lnTo>
                  <a:close/>
                </a:path>
                <a:path w="3596004" h="857250">
                  <a:moveTo>
                    <a:pt x="3595878" y="0"/>
                  </a:moveTo>
                  <a:lnTo>
                    <a:pt x="3566909" y="0"/>
                  </a:lnTo>
                  <a:lnTo>
                    <a:pt x="3566909" y="857250"/>
                  </a:lnTo>
                  <a:lnTo>
                    <a:pt x="3595878" y="857250"/>
                  </a:lnTo>
                  <a:lnTo>
                    <a:pt x="3595878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5" name="object 9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77809" y="2920746"/>
              <a:ext cx="2837688" cy="699515"/>
            </a:xfrm>
            <a:prstGeom prst="rect">
              <a:avLst/>
            </a:prstGeom>
          </p:spPr>
        </p:pic>
        <p:sp>
          <p:nvSpPr>
            <p:cNvPr id="936" name="object 936"/>
            <p:cNvSpPr/>
            <p:nvPr/>
          </p:nvSpPr>
          <p:spPr>
            <a:xfrm>
              <a:off x="1658759" y="2920745"/>
              <a:ext cx="2876550" cy="718820"/>
            </a:xfrm>
            <a:custGeom>
              <a:avLst/>
              <a:gdLst/>
              <a:ahLst/>
              <a:cxnLst/>
              <a:rect l="l" t="t" r="r" b="b"/>
              <a:pathLst>
                <a:path w="2876550" h="718820">
                  <a:moveTo>
                    <a:pt x="19050" y="699516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713994"/>
                  </a:lnTo>
                  <a:lnTo>
                    <a:pt x="4572" y="718566"/>
                  </a:lnTo>
                  <a:lnTo>
                    <a:pt x="9144" y="718566"/>
                  </a:lnTo>
                  <a:lnTo>
                    <a:pt x="9144" y="699516"/>
                  </a:lnTo>
                  <a:lnTo>
                    <a:pt x="19050" y="699516"/>
                  </a:lnTo>
                  <a:close/>
                </a:path>
                <a:path w="2876550" h="718820">
                  <a:moveTo>
                    <a:pt x="2866644" y="699516"/>
                  </a:moveTo>
                  <a:lnTo>
                    <a:pt x="9144" y="699516"/>
                  </a:lnTo>
                  <a:lnTo>
                    <a:pt x="19050" y="708660"/>
                  </a:lnTo>
                  <a:lnTo>
                    <a:pt x="19049" y="718566"/>
                  </a:lnTo>
                  <a:lnTo>
                    <a:pt x="2857500" y="718566"/>
                  </a:lnTo>
                  <a:lnTo>
                    <a:pt x="2857500" y="708660"/>
                  </a:lnTo>
                  <a:lnTo>
                    <a:pt x="2866644" y="699516"/>
                  </a:lnTo>
                  <a:close/>
                </a:path>
                <a:path w="2876550" h="718820">
                  <a:moveTo>
                    <a:pt x="19049" y="718566"/>
                  </a:moveTo>
                  <a:lnTo>
                    <a:pt x="19050" y="708660"/>
                  </a:lnTo>
                  <a:lnTo>
                    <a:pt x="9144" y="699516"/>
                  </a:lnTo>
                  <a:lnTo>
                    <a:pt x="9144" y="718566"/>
                  </a:lnTo>
                  <a:lnTo>
                    <a:pt x="19049" y="718566"/>
                  </a:lnTo>
                  <a:close/>
                </a:path>
                <a:path w="2876550" h="718820">
                  <a:moveTo>
                    <a:pt x="2876550" y="713994"/>
                  </a:moveTo>
                  <a:lnTo>
                    <a:pt x="2876550" y="0"/>
                  </a:lnTo>
                  <a:lnTo>
                    <a:pt x="2857500" y="0"/>
                  </a:lnTo>
                  <a:lnTo>
                    <a:pt x="2857500" y="699516"/>
                  </a:lnTo>
                  <a:lnTo>
                    <a:pt x="2866644" y="699516"/>
                  </a:lnTo>
                  <a:lnTo>
                    <a:pt x="2866644" y="718566"/>
                  </a:lnTo>
                  <a:lnTo>
                    <a:pt x="2871978" y="718566"/>
                  </a:lnTo>
                  <a:lnTo>
                    <a:pt x="2876550" y="713994"/>
                  </a:lnTo>
                  <a:close/>
                </a:path>
                <a:path w="2876550" h="718820">
                  <a:moveTo>
                    <a:pt x="2866644" y="718566"/>
                  </a:moveTo>
                  <a:lnTo>
                    <a:pt x="2866644" y="699516"/>
                  </a:lnTo>
                  <a:lnTo>
                    <a:pt x="2857500" y="708660"/>
                  </a:lnTo>
                  <a:lnTo>
                    <a:pt x="2857500" y="718566"/>
                  </a:lnTo>
                  <a:lnTo>
                    <a:pt x="2866644" y="718566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7" name="object 937"/>
            <p:cNvSpPr/>
            <p:nvPr/>
          </p:nvSpPr>
          <p:spPr>
            <a:xfrm>
              <a:off x="774839" y="37772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8" name="object 9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59115" y="4297680"/>
              <a:ext cx="3784853" cy="337565"/>
            </a:xfrm>
            <a:prstGeom prst="rect">
              <a:avLst/>
            </a:prstGeom>
          </p:spPr>
        </p:pic>
        <p:sp>
          <p:nvSpPr>
            <p:cNvPr id="939" name="object 939"/>
            <p:cNvSpPr/>
            <p:nvPr/>
          </p:nvSpPr>
          <p:spPr>
            <a:xfrm>
              <a:off x="1440065" y="4278630"/>
              <a:ext cx="3823335" cy="356870"/>
            </a:xfrm>
            <a:custGeom>
              <a:avLst/>
              <a:gdLst/>
              <a:ahLst/>
              <a:cxnLst/>
              <a:rect l="l" t="t" r="r" b="b"/>
              <a:pathLst>
                <a:path w="3823335" h="356870">
                  <a:moveTo>
                    <a:pt x="3822954" y="356616"/>
                  </a:moveTo>
                  <a:lnTo>
                    <a:pt x="3822954" y="0"/>
                  </a:lnTo>
                  <a:lnTo>
                    <a:pt x="0" y="0"/>
                  </a:lnTo>
                  <a:lnTo>
                    <a:pt x="0" y="356616"/>
                  </a:lnTo>
                  <a:lnTo>
                    <a:pt x="9906" y="356616"/>
                  </a:lnTo>
                  <a:lnTo>
                    <a:pt x="9906" y="19050"/>
                  </a:lnTo>
                  <a:lnTo>
                    <a:pt x="19050" y="9906"/>
                  </a:lnTo>
                  <a:lnTo>
                    <a:pt x="19050" y="19050"/>
                  </a:lnTo>
                  <a:lnTo>
                    <a:pt x="3803904" y="19050"/>
                  </a:lnTo>
                  <a:lnTo>
                    <a:pt x="3803904" y="9906"/>
                  </a:lnTo>
                  <a:lnTo>
                    <a:pt x="3813047" y="19050"/>
                  </a:lnTo>
                  <a:lnTo>
                    <a:pt x="3813047" y="356616"/>
                  </a:lnTo>
                  <a:lnTo>
                    <a:pt x="3822954" y="356616"/>
                  </a:lnTo>
                  <a:close/>
                </a:path>
                <a:path w="3823335" h="356870">
                  <a:moveTo>
                    <a:pt x="19050" y="19050"/>
                  </a:moveTo>
                  <a:lnTo>
                    <a:pt x="19050" y="9906"/>
                  </a:lnTo>
                  <a:lnTo>
                    <a:pt x="9906" y="19050"/>
                  </a:lnTo>
                  <a:lnTo>
                    <a:pt x="19050" y="19050"/>
                  </a:lnTo>
                  <a:close/>
                </a:path>
                <a:path w="3823335" h="356870">
                  <a:moveTo>
                    <a:pt x="19050" y="356616"/>
                  </a:moveTo>
                  <a:lnTo>
                    <a:pt x="19050" y="19050"/>
                  </a:lnTo>
                  <a:lnTo>
                    <a:pt x="9906" y="19050"/>
                  </a:lnTo>
                  <a:lnTo>
                    <a:pt x="9906" y="356616"/>
                  </a:lnTo>
                  <a:lnTo>
                    <a:pt x="19050" y="356616"/>
                  </a:lnTo>
                  <a:close/>
                </a:path>
                <a:path w="3823335" h="356870">
                  <a:moveTo>
                    <a:pt x="3813047" y="19050"/>
                  </a:moveTo>
                  <a:lnTo>
                    <a:pt x="3803904" y="9906"/>
                  </a:lnTo>
                  <a:lnTo>
                    <a:pt x="3803904" y="19050"/>
                  </a:lnTo>
                  <a:lnTo>
                    <a:pt x="3813047" y="19050"/>
                  </a:lnTo>
                  <a:close/>
                </a:path>
                <a:path w="3823335" h="356870">
                  <a:moveTo>
                    <a:pt x="3813047" y="356616"/>
                  </a:moveTo>
                  <a:lnTo>
                    <a:pt x="3813047" y="19050"/>
                  </a:lnTo>
                  <a:lnTo>
                    <a:pt x="3803904" y="19050"/>
                  </a:lnTo>
                  <a:lnTo>
                    <a:pt x="3803904" y="356616"/>
                  </a:lnTo>
                  <a:lnTo>
                    <a:pt x="3813047" y="356616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0" name="object 940"/>
            <p:cNvSpPr/>
            <p:nvPr/>
          </p:nvSpPr>
          <p:spPr>
            <a:xfrm>
              <a:off x="5608205" y="3777234"/>
              <a:ext cx="3567429" cy="117475"/>
            </a:xfrm>
            <a:custGeom>
              <a:avLst/>
              <a:gdLst/>
              <a:ahLst/>
              <a:cxnLst/>
              <a:rect l="l" t="t" r="r" b="b"/>
              <a:pathLst>
                <a:path w="3567429" h="117475">
                  <a:moveTo>
                    <a:pt x="3566922" y="117348"/>
                  </a:moveTo>
                  <a:lnTo>
                    <a:pt x="3566922" y="0"/>
                  </a:lnTo>
                  <a:lnTo>
                    <a:pt x="0" y="0"/>
                  </a:lnTo>
                  <a:lnTo>
                    <a:pt x="0" y="117348"/>
                  </a:lnTo>
                  <a:lnTo>
                    <a:pt x="3566922" y="1173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1" name="object 941"/>
          <p:cNvSpPr txBox="1"/>
          <p:nvPr/>
        </p:nvSpPr>
        <p:spPr>
          <a:xfrm>
            <a:off x="5607824" y="3777234"/>
            <a:ext cx="3567429" cy="117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66469">
              <a:lnSpc>
                <a:spcPct val="100000"/>
              </a:lnSpc>
            </a:pPr>
            <a:r>
              <a:rPr sz="350" b="1" dirty="0">
                <a:latin typeface="Arial"/>
                <a:cs typeface="Arial"/>
              </a:rPr>
              <a:t>Distance</a:t>
            </a:r>
            <a:r>
              <a:rPr sz="350" b="1" spc="145" dirty="0">
                <a:latin typeface="Arial"/>
                <a:cs typeface="Arial"/>
              </a:rPr>
              <a:t> </a:t>
            </a:r>
            <a:r>
              <a:rPr sz="350" b="1" dirty="0">
                <a:latin typeface="Arial"/>
                <a:cs typeface="Arial"/>
              </a:rPr>
              <a:t>from</a:t>
            </a:r>
            <a:r>
              <a:rPr sz="350" b="1" spc="125" dirty="0">
                <a:latin typeface="Arial"/>
                <a:cs typeface="Arial"/>
              </a:rPr>
              <a:t> </a:t>
            </a:r>
            <a:r>
              <a:rPr sz="350" b="1" dirty="0">
                <a:latin typeface="Arial"/>
                <a:cs typeface="Arial"/>
              </a:rPr>
              <a:t>centreline</a:t>
            </a:r>
            <a:r>
              <a:rPr sz="350" b="1" spc="135" dirty="0">
                <a:latin typeface="Arial"/>
                <a:cs typeface="Arial"/>
              </a:rPr>
              <a:t> </a:t>
            </a:r>
            <a:r>
              <a:rPr sz="350" b="1" dirty="0">
                <a:latin typeface="Arial"/>
                <a:cs typeface="Arial"/>
              </a:rPr>
              <a:t>on</a:t>
            </a:r>
            <a:r>
              <a:rPr sz="350" b="1" spc="145" dirty="0">
                <a:latin typeface="Arial"/>
                <a:cs typeface="Arial"/>
              </a:rPr>
              <a:t> </a:t>
            </a:r>
            <a:r>
              <a:rPr sz="350" b="1" dirty="0">
                <a:latin typeface="Arial"/>
                <a:cs typeface="Arial"/>
              </a:rPr>
              <a:t>top</a:t>
            </a:r>
            <a:r>
              <a:rPr sz="350" b="1" spc="150" dirty="0">
                <a:latin typeface="Arial"/>
                <a:cs typeface="Arial"/>
              </a:rPr>
              <a:t> </a:t>
            </a:r>
            <a:r>
              <a:rPr sz="350" b="1" dirty="0">
                <a:latin typeface="Arial"/>
                <a:cs typeface="Arial"/>
              </a:rPr>
              <a:t>surface</a:t>
            </a:r>
            <a:r>
              <a:rPr sz="350" b="1" spc="145" dirty="0">
                <a:latin typeface="Arial"/>
                <a:cs typeface="Arial"/>
              </a:rPr>
              <a:t> </a:t>
            </a:r>
            <a:r>
              <a:rPr sz="350" b="1" spc="-20" dirty="0">
                <a:latin typeface="Arial"/>
                <a:cs typeface="Arial"/>
              </a:rPr>
              <a:t>[mm]</a:t>
            </a:r>
            <a:endParaRPr sz="350">
              <a:latin typeface="Arial"/>
              <a:cs typeface="Arial"/>
            </a:endParaRPr>
          </a:p>
        </p:txBody>
      </p:sp>
      <p:grpSp>
        <p:nvGrpSpPr>
          <p:cNvPr id="942" name="object 942"/>
          <p:cNvGrpSpPr/>
          <p:nvPr/>
        </p:nvGrpSpPr>
        <p:grpSpPr>
          <a:xfrm>
            <a:off x="774839" y="3777996"/>
            <a:ext cx="9144000" cy="1714500"/>
            <a:chOff x="774839" y="3777996"/>
            <a:chExt cx="9144000" cy="1714500"/>
          </a:xfrm>
        </p:grpSpPr>
        <p:sp>
          <p:nvSpPr>
            <p:cNvPr id="943" name="object 943"/>
            <p:cNvSpPr/>
            <p:nvPr/>
          </p:nvSpPr>
          <p:spPr>
            <a:xfrm>
              <a:off x="5593727" y="3777996"/>
              <a:ext cx="3596004" cy="130810"/>
            </a:xfrm>
            <a:custGeom>
              <a:avLst/>
              <a:gdLst/>
              <a:ahLst/>
              <a:cxnLst/>
              <a:rect l="l" t="t" r="r" b="b"/>
              <a:pathLst>
                <a:path w="3596004" h="130810">
                  <a:moveTo>
                    <a:pt x="28193" y="102108"/>
                  </a:moveTo>
                  <a:lnTo>
                    <a:pt x="28193" y="0"/>
                  </a:lnTo>
                  <a:lnTo>
                    <a:pt x="0" y="0"/>
                  </a:lnTo>
                  <a:lnTo>
                    <a:pt x="0" y="130302"/>
                  </a:lnTo>
                  <a:lnTo>
                    <a:pt x="14477" y="130302"/>
                  </a:lnTo>
                  <a:lnTo>
                    <a:pt x="14477" y="102108"/>
                  </a:lnTo>
                  <a:lnTo>
                    <a:pt x="28193" y="102108"/>
                  </a:lnTo>
                  <a:close/>
                </a:path>
                <a:path w="3596004" h="130810">
                  <a:moveTo>
                    <a:pt x="3581400" y="102107"/>
                  </a:moveTo>
                  <a:lnTo>
                    <a:pt x="14477" y="102108"/>
                  </a:lnTo>
                  <a:lnTo>
                    <a:pt x="28193" y="116586"/>
                  </a:lnTo>
                  <a:lnTo>
                    <a:pt x="28193" y="130302"/>
                  </a:lnTo>
                  <a:lnTo>
                    <a:pt x="3566922" y="130301"/>
                  </a:lnTo>
                  <a:lnTo>
                    <a:pt x="3566922" y="116586"/>
                  </a:lnTo>
                  <a:lnTo>
                    <a:pt x="3581400" y="102107"/>
                  </a:lnTo>
                  <a:close/>
                </a:path>
                <a:path w="3596004" h="130810">
                  <a:moveTo>
                    <a:pt x="28193" y="130302"/>
                  </a:moveTo>
                  <a:lnTo>
                    <a:pt x="28193" y="116586"/>
                  </a:lnTo>
                  <a:lnTo>
                    <a:pt x="14477" y="102108"/>
                  </a:lnTo>
                  <a:lnTo>
                    <a:pt x="14477" y="130302"/>
                  </a:lnTo>
                  <a:lnTo>
                    <a:pt x="28193" y="130302"/>
                  </a:lnTo>
                  <a:close/>
                </a:path>
                <a:path w="3596004" h="130810">
                  <a:moveTo>
                    <a:pt x="3595878" y="130301"/>
                  </a:moveTo>
                  <a:lnTo>
                    <a:pt x="3595878" y="0"/>
                  </a:lnTo>
                  <a:lnTo>
                    <a:pt x="3566922" y="0"/>
                  </a:lnTo>
                  <a:lnTo>
                    <a:pt x="3566922" y="102107"/>
                  </a:lnTo>
                  <a:lnTo>
                    <a:pt x="3581400" y="102107"/>
                  </a:lnTo>
                  <a:lnTo>
                    <a:pt x="3581400" y="130301"/>
                  </a:lnTo>
                  <a:lnTo>
                    <a:pt x="3595878" y="130301"/>
                  </a:lnTo>
                  <a:close/>
                </a:path>
                <a:path w="3596004" h="130810">
                  <a:moveTo>
                    <a:pt x="3581400" y="130301"/>
                  </a:moveTo>
                  <a:lnTo>
                    <a:pt x="3581400" y="102107"/>
                  </a:lnTo>
                  <a:lnTo>
                    <a:pt x="3566922" y="116586"/>
                  </a:lnTo>
                  <a:lnTo>
                    <a:pt x="3566922" y="130301"/>
                  </a:lnTo>
                  <a:lnTo>
                    <a:pt x="3581400" y="13030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4" name="object 94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62663" y="4435602"/>
              <a:ext cx="4069841" cy="199644"/>
            </a:xfrm>
            <a:prstGeom prst="rect">
              <a:avLst/>
            </a:prstGeom>
          </p:spPr>
        </p:pic>
        <p:sp>
          <p:nvSpPr>
            <p:cNvPr id="945" name="object 945"/>
            <p:cNvSpPr/>
            <p:nvPr/>
          </p:nvSpPr>
          <p:spPr>
            <a:xfrm>
              <a:off x="5448185" y="4421124"/>
              <a:ext cx="4098925" cy="214629"/>
            </a:xfrm>
            <a:custGeom>
              <a:avLst/>
              <a:gdLst/>
              <a:ahLst/>
              <a:cxnLst/>
              <a:rect l="l" t="t" r="r" b="b"/>
              <a:pathLst>
                <a:path w="4098925" h="214629">
                  <a:moveTo>
                    <a:pt x="4098798" y="214122"/>
                  </a:moveTo>
                  <a:lnTo>
                    <a:pt x="4098798" y="0"/>
                  </a:lnTo>
                  <a:lnTo>
                    <a:pt x="0" y="0"/>
                  </a:lnTo>
                  <a:lnTo>
                    <a:pt x="0" y="214122"/>
                  </a:lnTo>
                  <a:lnTo>
                    <a:pt x="14477" y="214122"/>
                  </a:lnTo>
                  <a:lnTo>
                    <a:pt x="14477" y="28956"/>
                  </a:lnTo>
                  <a:lnTo>
                    <a:pt x="28194" y="14478"/>
                  </a:lnTo>
                  <a:lnTo>
                    <a:pt x="28194" y="28956"/>
                  </a:lnTo>
                  <a:lnTo>
                    <a:pt x="4069842" y="28955"/>
                  </a:lnTo>
                  <a:lnTo>
                    <a:pt x="4069842" y="14477"/>
                  </a:lnTo>
                  <a:lnTo>
                    <a:pt x="4084320" y="28955"/>
                  </a:lnTo>
                  <a:lnTo>
                    <a:pt x="4084320" y="214122"/>
                  </a:lnTo>
                  <a:lnTo>
                    <a:pt x="4098798" y="214122"/>
                  </a:lnTo>
                  <a:close/>
                </a:path>
                <a:path w="4098925" h="214629">
                  <a:moveTo>
                    <a:pt x="28194" y="28956"/>
                  </a:moveTo>
                  <a:lnTo>
                    <a:pt x="28194" y="14478"/>
                  </a:lnTo>
                  <a:lnTo>
                    <a:pt x="14477" y="28956"/>
                  </a:lnTo>
                  <a:lnTo>
                    <a:pt x="28194" y="28956"/>
                  </a:lnTo>
                  <a:close/>
                </a:path>
                <a:path w="4098925" h="214629">
                  <a:moveTo>
                    <a:pt x="28194" y="214122"/>
                  </a:moveTo>
                  <a:lnTo>
                    <a:pt x="28194" y="28956"/>
                  </a:lnTo>
                  <a:lnTo>
                    <a:pt x="14477" y="28956"/>
                  </a:lnTo>
                  <a:lnTo>
                    <a:pt x="14477" y="214122"/>
                  </a:lnTo>
                  <a:lnTo>
                    <a:pt x="28194" y="214122"/>
                  </a:lnTo>
                  <a:close/>
                </a:path>
                <a:path w="4098925" h="214629">
                  <a:moveTo>
                    <a:pt x="4084320" y="28955"/>
                  </a:moveTo>
                  <a:lnTo>
                    <a:pt x="4069842" y="14477"/>
                  </a:lnTo>
                  <a:lnTo>
                    <a:pt x="4069842" y="28955"/>
                  </a:lnTo>
                  <a:lnTo>
                    <a:pt x="4084320" y="28955"/>
                  </a:lnTo>
                  <a:close/>
                </a:path>
                <a:path w="4098925" h="214629">
                  <a:moveTo>
                    <a:pt x="4084320" y="214122"/>
                  </a:moveTo>
                  <a:lnTo>
                    <a:pt x="4084320" y="28955"/>
                  </a:lnTo>
                  <a:lnTo>
                    <a:pt x="4069842" y="28955"/>
                  </a:lnTo>
                  <a:lnTo>
                    <a:pt x="4069842" y="214122"/>
                  </a:lnTo>
                  <a:lnTo>
                    <a:pt x="4084320" y="21412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6" name="object 946"/>
            <p:cNvSpPr/>
            <p:nvPr/>
          </p:nvSpPr>
          <p:spPr>
            <a:xfrm>
              <a:off x="774839" y="46344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7" name="object 94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59115" y="4635246"/>
              <a:ext cx="3784853" cy="857250"/>
            </a:xfrm>
            <a:prstGeom prst="rect">
              <a:avLst/>
            </a:prstGeom>
          </p:spPr>
        </p:pic>
        <p:sp>
          <p:nvSpPr>
            <p:cNvPr id="948" name="object 948"/>
            <p:cNvSpPr/>
            <p:nvPr/>
          </p:nvSpPr>
          <p:spPr>
            <a:xfrm>
              <a:off x="1440065" y="4635258"/>
              <a:ext cx="3823335" cy="857250"/>
            </a:xfrm>
            <a:custGeom>
              <a:avLst/>
              <a:gdLst/>
              <a:ahLst/>
              <a:cxnLst/>
              <a:rect l="l" t="t" r="r" b="b"/>
              <a:pathLst>
                <a:path w="3823335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3823335" h="857250">
                  <a:moveTo>
                    <a:pt x="3822954" y="0"/>
                  </a:moveTo>
                  <a:lnTo>
                    <a:pt x="3803904" y="0"/>
                  </a:lnTo>
                  <a:lnTo>
                    <a:pt x="3803904" y="857250"/>
                  </a:lnTo>
                  <a:lnTo>
                    <a:pt x="3822954" y="857250"/>
                  </a:lnTo>
                  <a:lnTo>
                    <a:pt x="382295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9" name="object 949"/>
            <p:cNvSpPr/>
            <p:nvPr/>
          </p:nvSpPr>
          <p:spPr>
            <a:xfrm>
              <a:off x="3643007" y="5193792"/>
              <a:ext cx="1527810" cy="250825"/>
            </a:xfrm>
            <a:custGeom>
              <a:avLst/>
              <a:gdLst/>
              <a:ahLst/>
              <a:cxnLst/>
              <a:rect l="l" t="t" r="r" b="b"/>
              <a:pathLst>
                <a:path w="1527810" h="250825">
                  <a:moveTo>
                    <a:pt x="1527810" y="250698"/>
                  </a:moveTo>
                  <a:lnTo>
                    <a:pt x="1527810" y="0"/>
                  </a:lnTo>
                  <a:lnTo>
                    <a:pt x="0" y="0"/>
                  </a:lnTo>
                  <a:lnTo>
                    <a:pt x="0" y="250698"/>
                  </a:lnTo>
                  <a:lnTo>
                    <a:pt x="1527810" y="2506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0" name="object 950"/>
            <p:cNvSpPr/>
            <p:nvPr/>
          </p:nvSpPr>
          <p:spPr>
            <a:xfrm>
              <a:off x="3633101" y="5183886"/>
              <a:ext cx="1548130" cy="270510"/>
            </a:xfrm>
            <a:custGeom>
              <a:avLst/>
              <a:gdLst/>
              <a:ahLst/>
              <a:cxnLst/>
              <a:rect l="l" t="t" r="r" b="b"/>
              <a:pathLst>
                <a:path w="1548129" h="270510">
                  <a:moveTo>
                    <a:pt x="1547622" y="270510"/>
                  </a:moveTo>
                  <a:lnTo>
                    <a:pt x="1547622" y="0"/>
                  </a:lnTo>
                  <a:lnTo>
                    <a:pt x="0" y="0"/>
                  </a:lnTo>
                  <a:lnTo>
                    <a:pt x="0" y="270510"/>
                  </a:lnTo>
                  <a:lnTo>
                    <a:pt x="9905" y="270510"/>
                  </a:lnTo>
                  <a:lnTo>
                    <a:pt x="9905" y="19050"/>
                  </a:lnTo>
                  <a:lnTo>
                    <a:pt x="19050" y="9905"/>
                  </a:lnTo>
                  <a:lnTo>
                    <a:pt x="19050" y="19050"/>
                  </a:lnTo>
                  <a:lnTo>
                    <a:pt x="1528571" y="19050"/>
                  </a:lnTo>
                  <a:lnTo>
                    <a:pt x="1528571" y="9905"/>
                  </a:lnTo>
                  <a:lnTo>
                    <a:pt x="1537715" y="19050"/>
                  </a:lnTo>
                  <a:lnTo>
                    <a:pt x="1537715" y="270510"/>
                  </a:lnTo>
                  <a:lnTo>
                    <a:pt x="1547622" y="270510"/>
                  </a:lnTo>
                  <a:close/>
                </a:path>
                <a:path w="1548129" h="270510">
                  <a:moveTo>
                    <a:pt x="19050" y="19050"/>
                  </a:moveTo>
                  <a:lnTo>
                    <a:pt x="19050" y="9905"/>
                  </a:lnTo>
                  <a:lnTo>
                    <a:pt x="9905" y="19050"/>
                  </a:lnTo>
                  <a:lnTo>
                    <a:pt x="19050" y="19050"/>
                  </a:lnTo>
                  <a:close/>
                </a:path>
                <a:path w="1548129" h="270510">
                  <a:moveTo>
                    <a:pt x="19050" y="251460"/>
                  </a:moveTo>
                  <a:lnTo>
                    <a:pt x="19050" y="19050"/>
                  </a:lnTo>
                  <a:lnTo>
                    <a:pt x="9905" y="19050"/>
                  </a:lnTo>
                  <a:lnTo>
                    <a:pt x="9905" y="251460"/>
                  </a:lnTo>
                  <a:lnTo>
                    <a:pt x="19050" y="251460"/>
                  </a:lnTo>
                  <a:close/>
                </a:path>
                <a:path w="1548129" h="270510">
                  <a:moveTo>
                    <a:pt x="1537715" y="251460"/>
                  </a:moveTo>
                  <a:lnTo>
                    <a:pt x="9905" y="251460"/>
                  </a:lnTo>
                  <a:lnTo>
                    <a:pt x="19050" y="260603"/>
                  </a:lnTo>
                  <a:lnTo>
                    <a:pt x="19050" y="270510"/>
                  </a:lnTo>
                  <a:lnTo>
                    <a:pt x="1528571" y="270510"/>
                  </a:lnTo>
                  <a:lnTo>
                    <a:pt x="1528571" y="260603"/>
                  </a:lnTo>
                  <a:lnTo>
                    <a:pt x="1537715" y="251460"/>
                  </a:lnTo>
                  <a:close/>
                </a:path>
                <a:path w="1548129" h="270510">
                  <a:moveTo>
                    <a:pt x="19050" y="270510"/>
                  </a:moveTo>
                  <a:lnTo>
                    <a:pt x="19050" y="260603"/>
                  </a:lnTo>
                  <a:lnTo>
                    <a:pt x="9905" y="251460"/>
                  </a:lnTo>
                  <a:lnTo>
                    <a:pt x="9905" y="270510"/>
                  </a:lnTo>
                  <a:lnTo>
                    <a:pt x="19050" y="270510"/>
                  </a:lnTo>
                  <a:close/>
                </a:path>
                <a:path w="1548129" h="270510">
                  <a:moveTo>
                    <a:pt x="1537715" y="19050"/>
                  </a:moveTo>
                  <a:lnTo>
                    <a:pt x="1528571" y="9905"/>
                  </a:lnTo>
                  <a:lnTo>
                    <a:pt x="1528571" y="19050"/>
                  </a:lnTo>
                  <a:lnTo>
                    <a:pt x="1537715" y="19050"/>
                  </a:lnTo>
                  <a:close/>
                </a:path>
                <a:path w="1548129" h="270510">
                  <a:moveTo>
                    <a:pt x="1537715" y="251460"/>
                  </a:moveTo>
                  <a:lnTo>
                    <a:pt x="1537715" y="19050"/>
                  </a:lnTo>
                  <a:lnTo>
                    <a:pt x="1528571" y="19050"/>
                  </a:lnTo>
                  <a:lnTo>
                    <a:pt x="1528571" y="251460"/>
                  </a:lnTo>
                  <a:lnTo>
                    <a:pt x="1537715" y="251460"/>
                  </a:lnTo>
                  <a:close/>
                </a:path>
                <a:path w="1548129" h="270510">
                  <a:moveTo>
                    <a:pt x="1537715" y="270510"/>
                  </a:moveTo>
                  <a:lnTo>
                    <a:pt x="1537715" y="251460"/>
                  </a:lnTo>
                  <a:lnTo>
                    <a:pt x="1528571" y="260603"/>
                  </a:lnTo>
                  <a:lnTo>
                    <a:pt x="1528571" y="270510"/>
                  </a:lnTo>
                  <a:lnTo>
                    <a:pt x="1537715" y="27051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51" name="object 951"/>
          <p:cNvSpPr txBox="1"/>
          <p:nvPr/>
        </p:nvSpPr>
        <p:spPr>
          <a:xfrm>
            <a:off x="3643007" y="5193791"/>
            <a:ext cx="1527810" cy="25082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35"/>
              </a:spcBef>
            </a:pPr>
            <a:r>
              <a:rPr sz="1000" spc="-10" dirty="0">
                <a:latin typeface="Arial Narrow"/>
                <a:cs typeface="Arial Narrow"/>
              </a:rPr>
              <a:t>Transverse</a:t>
            </a:r>
            <a:r>
              <a:rPr sz="1000" spc="35" dirty="0">
                <a:latin typeface="Arial Narrow"/>
                <a:cs typeface="Arial Narrow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stress</a:t>
            </a:r>
            <a:endParaRPr sz="1000">
              <a:latin typeface="Arial Narrow"/>
              <a:cs typeface="Arial Narrow"/>
            </a:endParaRPr>
          </a:p>
        </p:txBody>
      </p:sp>
      <p:grpSp>
        <p:nvGrpSpPr>
          <p:cNvPr id="952" name="object 952"/>
          <p:cNvGrpSpPr/>
          <p:nvPr/>
        </p:nvGrpSpPr>
        <p:grpSpPr>
          <a:xfrm>
            <a:off x="774839" y="3948766"/>
            <a:ext cx="9144000" cy="2534584"/>
            <a:chOff x="774839" y="4635246"/>
            <a:chExt cx="9144000" cy="2571750"/>
          </a:xfrm>
        </p:grpSpPr>
        <p:pic>
          <p:nvPicPr>
            <p:cNvPr id="953" name="object 95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62663" y="4635246"/>
              <a:ext cx="4069841" cy="857250"/>
            </a:xfrm>
            <a:prstGeom prst="rect">
              <a:avLst/>
            </a:prstGeom>
          </p:spPr>
        </p:pic>
        <p:sp>
          <p:nvSpPr>
            <p:cNvPr id="954" name="object 954"/>
            <p:cNvSpPr/>
            <p:nvPr/>
          </p:nvSpPr>
          <p:spPr>
            <a:xfrm>
              <a:off x="5448185" y="4635258"/>
              <a:ext cx="4098925" cy="857250"/>
            </a:xfrm>
            <a:custGeom>
              <a:avLst/>
              <a:gdLst/>
              <a:ahLst/>
              <a:cxnLst/>
              <a:rect l="l" t="t" r="r" b="b"/>
              <a:pathLst>
                <a:path w="4098925" h="857250">
                  <a:moveTo>
                    <a:pt x="28194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28194" y="857250"/>
                  </a:lnTo>
                  <a:lnTo>
                    <a:pt x="28194" y="0"/>
                  </a:lnTo>
                  <a:close/>
                </a:path>
                <a:path w="4098925" h="857250">
                  <a:moveTo>
                    <a:pt x="4098798" y="0"/>
                  </a:moveTo>
                  <a:lnTo>
                    <a:pt x="4069842" y="0"/>
                  </a:lnTo>
                  <a:lnTo>
                    <a:pt x="4069842" y="857250"/>
                  </a:lnTo>
                  <a:lnTo>
                    <a:pt x="4098798" y="857250"/>
                  </a:lnTo>
                  <a:lnTo>
                    <a:pt x="4098798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5" name="object 955"/>
            <p:cNvSpPr/>
            <p:nvPr/>
          </p:nvSpPr>
          <p:spPr>
            <a:xfrm>
              <a:off x="774839" y="5491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6" name="object 95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59115" y="5605272"/>
              <a:ext cx="3784853" cy="744473"/>
            </a:xfrm>
            <a:prstGeom prst="rect">
              <a:avLst/>
            </a:prstGeom>
          </p:spPr>
        </p:pic>
        <p:sp>
          <p:nvSpPr>
            <p:cNvPr id="957" name="object 957"/>
            <p:cNvSpPr/>
            <p:nvPr/>
          </p:nvSpPr>
          <p:spPr>
            <a:xfrm>
              <a:off x="1440065" y="5586222"/>
              <a:ext cx="3823335" cy="763905"/>
            </a:xfrm>
            <a:custGeom>
              <a:avLst/>
              <a:gdLst/>
              <a:ahLst/>
              <a:cxnLst/>
              <a:rect l="l" t="t" r="r" b="b"/>
              <a:pathLst>
                <a:path w="3823335" h="763904">
                  <a:moveTo>
                    <a:pt x="3822954" y="763524"/>
                  </a:moveTo>
                  <a:lnTo>
                    <a:pt x="3822954" y="0"/>
                  </a:lnTo>
                  <a:lnTo>
                    <a:pt x="0" y="0"/>
                  </a:lnTo>
                  <a:lnTo>
                    <a:pt x="0" y="763524"/>
                  </a:lnTo>
                  <a:lnTo>
                    <a:pt x="9906" y="763524"/>
                  </a:lnTo>
                  <a:lnTo>
                    <a:pt x="9906" y="19050"/>
                  </a:lnTo>
                  <a:lnTo>
                    <a:pt x="19050" y="9144"/>
                  </a:lnTo>
                  <a:lnTo>
                    <a:pt x="19050" y="19050"/>
                  </a:lnTo>
                  <a:lnTo>
                    <a:pt x="3803904" y="19050"/>
                  </a:lnTo>
                  <a:lnTo>
                    <a:pt x="3803904" y="9144"/>
                  </a:lnTo>
                  <a:lnTo>
                    <a:pt x="3813047" y="19050"/>
                  </a:lnTo>
                  <a:lnTo>
                    <a:pt x="3813048" y="763524"/>
                  </a:lnTo>
                  <a:lnTo>
                    <a:pt x="3822954" y="763524"/>
                  </a:lnTo>
                  <a:close/>
                </a:path>
                <a:path w="3823335" h="763904">
                  <a:moveTo>
                    <a:pt x="19050" y="19050"/>
                  </a:moveTo>
                  <a:lnTo>
                    <a:pt x="19050" y="9144"/>
                  </a:lnTo>
                  <a:lnTo>
                    <a:pt x="9906" y="19050"/>
                  </a:lnTo>
                  <a:lnTo>
                    <a:pt x="19050" y="19050"/>
                  </a:lnTo>
                  <a:close/>
                </a:path>
                <a:path w="3823335" h="763904">
                  <a:moveTo>
                    <a:pt x="19050" y="763524"/>
                  </a:moveTo>
                  <a:lnTo>
                    <a:pt x="19050" y="19050"/>
                  </a:lnTo>
                  <a:lnTo>
                    <a:pt x="9906" y="19050"/>
                  </a:lnTo>
                  <a:lnTo>
                    <a:pt x="9906" y="763524"/>
                  </a:lnTo>
                  <a:lnTo>
                    <a:pt x="19050" y="763524"/>
                  </a:lnTo>
                  <a:close/>
                </a:path>
                <a:path w="3823335" h="763904">
                  <a:moveTo>
                    <a:pt x="3813047" y="19050"/>
                  </a:moveTo>
                  <a:lnTo>
                    <a:pt x="3803904" y="9144"/>
                  </a:lnTo>
                  <a:lnTo>
                    <a:pt x="3803904" y="19050"/>
                  </a:lnTo>
                  <a:lnTo>
                    <a:pt x="3813047" y="19050"/>
                  </a:lnTo>
                  <a:close/>
                </a:path>
                <a:path w="3823335" h="763904">
                  <a:moveTo>
                    <a:pt x="3813048" y="763524"/>
                  </a:moveTo>
                  <a:lnTo>
                    <a:pt x="3813047" y="19050"/>
                  </a:lnTo>
                  <a:lnTo>
                    <a:pt x="3803904" y="19050"/>
                  </a:lnTo>
                  <a:lnTo>
                    <a:pt x="3803904" y="763524"/>
                  </a:lnTo>
                  <a:lnTo>
                    <a:pt x="3813048" y="763524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8" name="object 95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59115" y="5492496"/>
              <a:ext cx="3784853" cy="49530"/>
            </a:xfrm>
            <a:prstGeom prst="rect">
              <a:avLst/>
            </a:prstGeom>
          </p:spPr>
        </p:pic>
        <p:sp>
          <p:nvSpPr>
            <p:cNvPr id="959" name="object 959"/>
            <p:cNvSpPr/>
            <p:nvPr/>
          </p:nvSpPr>
          <p:spPr>
            <a:xfrm>
              <a:off x="1440065" y="5492496"/>
              <a:ext cx="3823335" cy="68580"/>
            </a:xfrm>
            <a:custGeom>
              <a:avLst/>
              <a:gdLst/>
              <a:ahLst/>
              <a:cxnLst/>
              <a:rect l="l" t="t" r="r" b="b"/>
              <a:pathLst>
                <a:path w="3823335" h="68579">
                  <a:moveTo>
                    <a:pt x="19050" y="49529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68579"/>
                  </a:lnTo>
                  <a:lnTo>
                    <a:pt x="9905" y="68579"/>
                  </a:lnTo>
                  <a:lnTo>
                    <a:pt x="9906" y="49529"/>
                  </a:lnTo>
                  <a:lnTo>
                    <a:pt x="19050" y="49529"/>
                  </a:lnTo>
                  <a:close/>
                </a:path>
                <a:path w="3823335" h="68579">
                  <a:moveTo>
                    <a:pt x="3813047" y="49529"/>
                  </a:moveTo>
                  <a:lnTo>
                    <a:pt x="9906" y="49529"/>
                  </a:lnTo>
                  <a:lnTo>
                    <a:pt x="19050" y="58674"/>
                  </a:lnTo>
                  <a:lnTo>
                    <a:pt x="19050" y="68579"/>
                  </a:lnTo>
                  <a:lnTo>
                    <a:pt x="3803904" y="68579"/>
                  </a:lnTo>
                  <a:lnTo>
                    <a:pt x="3803904" y="58674"/>
                  </a:lnTo>
                  <a:lnTo>
                    <a:pt x="3813047" y="49529"/>
                  </a:lnTo>
                  <a:close/>
                </a:path>
                <a:path w="3823335" h="68579">
                  <a:moveTo>
                    <a:pt x="19050" y="68579"/>
                  </a:moveTo>
                  <a:lnTo>
                    <a:pt x="19050" y="58674"/>
                  </a:lnTo>
                  <a:lnTo>
                    <a:pt x="9906" y="49529"/>
                  </a:lnTo>
                  <a:lnTo>
                    <a:pt x="9905" y="68579"/>
                  </a:lnTo>
                  <a:lnTo>
                    <a:pt x="19050" y="68579"/>
                  </a:lnTo>
                  <a:close/>
                </a:path>
                <a:path w="3823335" h="68579">
                  <a:moveTo>
                    <a:pt x="3822954" y="68579"/>
                  </a:moveTo>
                  <a:lnTo>
                    <a:pt x="3822954" y="0"/>
                  </a:lnTo>
                  <a:lnTo>
                    <a:pt x="3803904" y="0"/>
                  </a:lnTo>
                  <a:lnTo>
                    <a:pt x="3803904" y="49529"/>
                  </a:lnTo>
                  <a:lnTo>
                    <a:pt x="3813047" y="49529"/>
                  </a:lnTo>
                  <a:lnTo>
                    <a:pt x="3813047" y="68579"/>
                  </a:lnTo>
                  <a:lnTo>
                    <a:pt x="3822954" y="68579"/>
                  </a:lnTo>
                  <a:close/>
                </a:path>
                <a:path w="3823335" h="68579">
                  <a:moveTo>
                    <a:pt x="3813047" y="68579"/>
                  </a:moveTo>
                  <a:lnTo>
                    <a:pt x="3813047" y="49529"/>
                  </a:lnTo>
                  <a:lnTo>
                    <a:pt x="3803904" y="58674"/>
                  </a:lnTo>
                  <a:lnTo>
                    <a:pt x="3803904" y="68579"/>
                  </a:lnTo>
                  <a:lnTo>
                    <a:pt x="3813047" y="68579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0" name="object 96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62663" y="5492496"/>
              <a:ext cx="4069841" cy="857250"/>
            </a:xfrm>
            <a:prstGeom prst="rect">
              <a:avLst/>
            </a:prstGeom>
          </p:spPr>
        </p:pic>
        <p:sp>
          <p:nvSpPr>
            <p:cNvPr id="961" name="object 961"/>
            <p:cNvSpPr/>
            <p:nvPr/>
          </p:nvSpPr>
          <p:spPr>
            <a:xfrm>
              <a:off x="5448185" y="5492508"/>
              <a:ext cx="4098925" cy="857250"/>
            </a:xfrm>
            <a:custGeom>
              <a:avLst/>
              <a:gdLst/>
              <a:ahLst/>
              <a:cxnLst/>
              <a:rect l="l" t="t" r="r" b="b"/>
              <a:pathLst>
                <a:path w="4098925" h="857250">
                  <a:moveTo>
                    <a:pt x="28194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28194" y="857250"/>
                  </a:lnTo>
                  <a:lnTo>
                    <a:pt x="28194" y="0"/>
                  </a:lnTo>
                  <a:close/>
                </a:path>
                <a:path w="4098925" h="857250">
                  <a:moveTo>
                    <a:pt x="4098798" y="0"/>
                  </a:moveTo>
                  <a:lnTo>
                    <a:pt x="4069842" y="0"/>
                  </a:lnTo>
                  <a:lnTo>
                    <a:pt x="4069842" y="857250"/>
                  </a:lnTo>
                  <a:lnTo>
                    <a:pt x="4098798" y="857250"/>
                  </a:lnTo>
                  <a:lnTo>
                    <a:pt x="4098798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2" name="object 962"/>
            <p:cNvSpPr/>
            <p:nvPr/>
          </p:nvSpPr>
          <p:spPr>
            <a:xfrm>
              <a:off x="774839" y="63489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3" name="object 96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59115" y="6349746"/>
              <a:ext cx="3784853" cy="651510"/>
            </a:xfrm>
            <a:prstGeom prst="rect">
              <a:avLst/>
            </a:prstGeom>
          </p:spPr>
        </p:pic>
        <p:sp>
          <p:nvSpPr>
            <p:cNvPr id="964" name="object 964"/>
            <p:cNvSpPr/>
            <p:nvPr/>
          </p:nvSpPr>
          <p:spPr>
            <a:xfrm>
              <a:off x="1440065" y="6349746"/>
              <a:ext cx="3823335" cy="670560"/>
            </a:xfrm>
            <a:custGeom>
              <a:avLst/>
              <a:gdLst/>
              <a:ahLst/>
              <a:cxnLst/>
              <a:rect l="l" t="t" r="r" b="b"/>
              <a:pathLst>
                <a:path w="3823335" h="670559">
                  <a:moveTo>
                    <a:pt x="19050" y="651509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670559"/>
                  </a:lnTo>
                  <a:lnTo>
                    <a:pt x="9905" y="670559"/>
                  </a:lnTo>
                  <a:lnTo>
                    <a:pt x="9906" y="651509"/>
                  </a:lnTo>
                  <a:lnTo>
                    <a:pt x="19050" y="651509"/>
                  </a:lnTo>
                  <a:close/>
                </a:path>
                <a:path w="3823335" h="670559">
                  <a:moveTo>
                    <a:pt x="3813048" y="651509"/>
                  </a:moveTo>
                  <a:lnTo>
                    <a:pt x="9906" y="651509"/>
                  </a:lnTo>
                  <a:lnTo>
                    <a:pt x="19050" y="660653"/>
                  </a:lnTo>
                  <a:lnTo>
                    <a:pt x="19050" y="670559"/>
                  </a:lnTo>
                  <a:lnTo>
                    <a:pt x="3803904" y="670559"/>
                  </a:lnTo>
                  <a:lnTo>
                    <a:pt x="3803904" y="660653"/>
                  </a:lnTo>
                  <a:lnTo>
                    <a:pt x="3813048" y="651509"/>
                  </a:lnTo>
                  <a:close/>
                </a:path>
                <a:path w="3823335" h="670559">
                  <a:moveTo>
                    <a:pt x="19050" y="670559"/>
                  </a:moveTo>
                  <a:lnTo>
                    <a:pt x="19050" y="660653"/>
                  </a:lnTo>
                  <a:lnTo>
                    <a:pt x="9906" y="651509"/>
                  </a:lnTo>
                  <a:lnTo>
                    <a:pt x="9905" y="670559"/>
                  </a:lnTo>
                  <a:lnTo>
                    <a:pt x="19050" y="670559"/>
                  </a:lnTo>
                  <a:close/>
                </a:path>
                <a:path w="3823335" h="670559">
                  <a:moveTo>
                    <a:pt x="3822954" y="670559"/>
                  </a:moveTo>
                  <a:lnTo>
                    <a:pt x="3822954" y="0"/>
                  </a:lnTo>
                  <a:lnTo>
                    <a:pt x="3803904" y="0"/>
                  </a:lnTo>
                  <a:lnTo>
                    <a:pt x="3803904" y="651509"/>
                  </a:lnTo>
                  <a:lnTo>
                    <a:pt x="3813048" y="651509"/>
                  </a:lnTo>
                  <a:lnTo>
                    <a:pt x="3813048" y="670559"/>
                  </a:lnTo>
                  <a:lnTo>
                    <a:pt x="3822954" y="670559"/>
                  </a:lnTo>
                  <a:close/>
                </a:path>
                <a:path w="3823335" h="670559">
                  <a:moveTo>
                    <a:pt x="3813048" y="670559"/>
                  </a:moveTo>
                  <a:lnTo>
                    <a:pt x="3813048" y="651509"/>
                  </a:lnTo>
                  <a:lnTo>
                    <a:pt x="3803904" y="660653"/>
                  </a:lnTo>
                  <a:lnTo>
                    <a:pt x="3803904" y="670559"/>
                  </a:lnTo>
                  <a:lnTo>
                    <a:pt x="3813048" y="670559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5" name="object 965"/>
            <p:cNvSpPr/>
            <p:nvPr/>
          </p:nvSpPr>
          <p:spPr>
            <a:xfrm>
              <a:off x="3569855" y="6705600"/>
              <a:ext cx="1521460" cy="254000"/>
            </a:xfrm>
            <a:custGeom>
              <a:avLst/>
              <a:gdLst/>
              <a:ahLst/>
              <a:cxnLst/>
              <a:rect l="l" t="t" r="r" b="b"/>
              <a:pathLst>
                <a:path w="1521460" h="254000">
                  <a:moveTo>
                    <a:pt x="1520952" y="253746"/>
                  </a:moveTo>
                  <a:lnTo>
                    <a:pt x="1520952" y="0"/>
                  </a:lnTo>
                  <a:lnTo>
                    <a:pt x="0" y="0"/>
                  </a:lnTo>
                  <a:lnTo>
                    <a:pt x="0" y="253746"/>
                  </a:lnTo>
                  <a:lnTo>
                    <a:pt x="1520952" y="2537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6" name="object 966"/>
            <p:cNvSpPr/>
            <p:nvPr/>
          </p:nvSpPr>
          <p:spPr>
            <a:xfrm>
              <a:off x="3560711" y="6696456"/>
              <a:ext cx="1540510" cy="273050"/>
            </a:xfrm>
            <a:custGeom>
              <a:avLst/>
              <a:gdLst/>
              <a:ahLst/>
              <a:cxnLst/>
              <a:rect l="l" t="t" r="r" b="b"/>
              <a:pathLst>
                <a:path w="1540510" h="273050">
                  <a:moveTo>
                    <a:pt x="1540002" y="272796"/>
                  </a:moveTo>
                  <a:lnTo>
                    <a:pt x="1540002" y="0"/>
                  </a:lnTo>
                  <a:lnTo>
                    <a:pt x="0" y="0"/>
                  </a:lnTo>
                  <a:lnTo>
                    <a:pt x="0" y="272796"/>
                  </a:lnTo>
                  <a:lnTo>
                    <a:pt x="9144" y="272796"/>
                  </a:lnTo>
                  <a:lnTo>
                    <a:pt x="9144" y="19050"/>
                  </a:lnTo>
                  <a:lnTo>
                    <a:pt x="19050" y="9144"/>
                  </a:lnTo>
                  <a:lnTo>
                    <a:pt x="19050" y="19050"/>
                  </a:lnTo>
                  <a:lnTo>
                    <a:pt x="1520952" y="19050"/>
                  </a:lnTo>
                  <a:lnTo>
                    <a:pt x="1520952" y="9144"/>
                  </a:lnTo>
                  <a:lnTo>
                    <a:pt x="1530096" y="19050"/>
                  </a:lnTo>
                  <a:lnTo>
                    <a:pt x="1530096" y="272796"/>
                  </a:lnTo>
                  <a:lnTo>
                    <a:pt x="1540002" y="272796"/>
                  </a:lnTo>
                  <a:close/>
                </a:path>
                <a:path w="1540510" h="273050">
                  <a:moveTo>
                    <a:pt x="19050" y="19050"/>
                  </a:moveTo>
                  <a:lnTo>
                    <a:pt x="19050" y="9144"/>
                  </a:lnTo>
                  <a:lnTo>
                    <a:pt x="9144" y="19050"/>
                  </a:lnTo>
                  <a:lnTo>
                    <a:pt x="19050" y="19050"/>
                  </a:lnTo>
                  <a:close/>
                </a:path>
                <a:path w="1540510" h="273050">
                  <a:moveTo>
                    <a:pt x="19050" y="253746"/>
                  </a:moveTo>
                  <a:lnTo>
                    <a:pt x="19050" y="19050"/>
                  </a:lnTo>
                  <a:lnTo>
                    <a:pt x="9144" y="19050"/>
                  </a:lnTo>
                  <a:lnTo>
                    <a:pt x="9144" y="253746"/>
                  </a:lnTo>
                  <a:lnTo>
                    <a:pt x="19050" y="253746"/>
                  </a:lnTo>
                  <a:close/>
                </a:path>
                <a:path w="1540510" h="273050">
                  <a:moveTo>
                    <a:pt x="1530096" y="253746"/>
                  </a:moveTo>
                  <a:lnTo>
                    <a:pt x="9144" y="253746"/>
                  </a:lnTo>
                  <a:lnTo>
                    <a:pt x="19050" y="262890"/>
                  </a:lnTo>
                  <a:lnTo>
                    <a:pt x="19050" y="272796"/>
                  </a:lnTo>
                  <a:lnTo>
                    <a:pt x="1520952" y="272796"/>
                  </a:lnTo>
                  <a:lnTo>
                    <a:pt x="1520952" y="262890"/>
                  </a:lnTo>
                  <a:lnTo>
                    <a:pt x="1530096" y="253746"/>
                  </a:lnTo>
                  <a:close/>
                </a:path>
                <a:path w="1540510" h="273050">
                  <a:moveTo>
                    <a:pt x="19050" y="272796"/>
                  </a:moveTo>
                  <a:lnTo>
                    <a:pt x="19050" y="262890"/>
                  </a:lnTo>
                  <a:lnTo>
                    <a:pt x="9144" y="253746"/>
                  </a:lnTo>
                  <a:lnTo>
                    <a:pt x="9144" y="272796"/>
                  </a:lnTo>
                  <a:lnTo>
                    <a:pt x="19050" y="272796"/>
                  </a:lnTo>
                  <a:close/>
                </a:path>
                <a:path w="1540510" h="273050">
                  <a:moveTo>
                    <a:pt x="1530096" y="19050"/>
                  </a:moveTo>
                  <a:lnTo>
                    <a:pt x="1520952" y="9144"/>
                  </a:lnTo>
                  <a:lnTo>
                    <a:pt x="1520952" y="19050"/>
                  </a:lnTo>
                  <a:lnTo>
                    <a:pt x="1530096" y="19050"/>
                  </a:lnTo>
                  <a:close/>
                </a:path>
                <a:path w="1540510" h="273050">
                  <a:moveTo>
                    <a:pt x="1530096" y="253746"/>
                  </a:moveTo>
                  <a:lnTo>
                    <a:pt x="1530096" y="19050"/>
                  </a:lnTo>
                  <a:lnTo>
                    <a:pt x="1520952" y="19050"/>
                  </a:lnTo>
                  <a:lnTo>
                    <a:pt x="1520952" y="253746"/>
                  </a:lnTo>
                  <a:lnTo>
                    <a:pt x="1530096" y="253746"/>
                  </a:lnTo>
                  <a:close/>
                </a:path>
                <a:path w="1540510" h="273050">
                  <a:moveTo>
                    <a:pt x="1530096" y="272796"/>
                  </a:moveTo>
                  <a:lnTo>
                    <a:pt x="1530096" y="253746"/>
                  </a:lnTo>
                  <a:lnTo>
                    <a:pt x="1520952" y="262890"/>
                  </a:lnTo>
                  <a:lnTo>
                    <a:pt x="1520952" y="272796"/>
                  </a:lnTo>
                  <a:lnTo>
                    <a:pt x="1530096" y="272796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7" name="object 967"/>
          <p:cNvSpPr txBox="1"/>
          <p:nvPr/>
        </p:nvSpPr>
        <p:spPr>
          <a:xfrm>
            <a:off x="3569855" y="6705600"/>
            <a:ext cx="1521460" cy="25400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25"/>
              </a:spcBef>
            </a:pPr>
            <a:r>
              <a:rPr sz="1000" spc="-10" dirty="0">
                <a:latin typeface="Arial Narrow"/>
                <a:cs typeface="Arial Narrow"/>
              </a:rPr>
              <a:t>Longitudinal</a:t>
            </a:r>
            <a:r>
              <a:rPr sz="1000" spc="25" dirty="0">
                <a:latin typeface="Arial Narrow"/>
                <a:cs typeface="Arial Narrow"/>
              </a:rPr>
              <a:t> </a:t>
            </a:r>
            <a:r>
              <a:rPr sz="1000" spc="-10" dirty="0">
                <a:latin typeface="Arial Narrow"/>
                <a:cs typeface="Arial Narrow"/>
              </a:rPr>
              <a:t>stress</a:t>
            </a:r>
            <a:endParaRPr sz="1000">
              <a:latin typeface="Arial Narrow"/>
              <a:cs typeface="Arial Narrow"/>
            </a:endParaRPr>
          </a:p>
        </p:txBody>
      </p:sp>
      <p:grpSp>
        <p:nvGrpSpPr>
          <p:cNvPr id="968" name="object 968"/>
          <p:cNvGrpSpPr/>
          <p:nvPr/>
        </p:nvGrpSpPr>
        <p:grpSpPr>
          <a:xfrm>
            <a:off x="5448185" y="6349746"/>
            <a:ext cx="4098925" cy="303530"/>
            <a:chOff x="5448185" y="6349746"/>
            <a:chExt cx="4098925" cy="303530"/>
          </a:xfrm>
        </p:grpSpPr>
        <p:pic>
          <p:nvPicPr>
            <p:cNvPr id="969" name="object 96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462663" y="6349746"/>
              <a:ext cx="4069841" cy="289560"/>
            </a:xfrm>
            <a:prstGeom prst="rect">
              <a:avLst/>
            </a:prstGeom>
          </p:spPr>
        </p:pic>
        <p:sp>
          <p:nvSpPr>
            <p:cNvPr id="970" name="object 970"/>
            <p:cNvSpPr/>
            <p:nvPr/>
          </p:nvSpPr>
          <p:spPr>
            <a:xfrm>
              <a:off x="5448185" y="6349746"/>
              <a:ext cx="4098925" cy="303530"/>
            </a:xfrm>
            <a:custGeom>
              <a:avLst/>
              <a:gdLst/>
              <a:ahLst/>
              <a:cxnLst/>
              <a:rect l="l" t="t" r="r" b="b"/>
              <a:pathLst>
                <a:path w="4098925" h="303529">
                  <a:moveTo>
                    <a:pt x="28194" y="275082"/>
                  </a:moveTo>
                  <a:lnTo>
                    <a:pt x="28194" y="0"/>
                  </a:lnTo>
                  <a:lnTo>
                    <a:pt x="0" y="0"/>
                  </a:lnTo>
                  <a:lnTo>
                    <a:pt x="0" y="303276"/>
                  </a:lnTo>
                  <a:lnTo>
                    <a:pt x="14477" y="303276"/>
                  </a:lnTo>
                  <a:lnTo>
                    <a:pt x="14477" y="275082"/>
                  </a:lnTo>
                  <a:lnTo>
                    <a:pt x="28194" y="275082"/>
                  </a:lnTo>
                  <a:close/>
                </a:path>
                <a:path w="4098925" h="303529">
                  <a:moveTo>
                    <a:pt x="4084319" y="275082"/>
                  </a:moveTo>
                  <a:lnTo>
                    <a:pt x="14477" y="275082"/>
                  </a:lnTo>
                  <a:lnTo>
                    <a:pt x="28194" y="289560"/>
                  </a:lnTo>
                  <a:lnTo>
                    <a:pt x="28194" y="303276"/>
                  </a:lnTo>
                  <a:lnTo>
                    <a:pt x="4069841" y="303276"/>
                  </a:lnTo>
                  <a:lnTo>
                    <a:pt x="4069841" y="289560"/>
                  </a:lnTo>
                  <a:lnTo>
                    <a:pt x="4084319" y="275082"/>
                  </a:lnTo>
                  <a:close/>
                </a:path>
                <a:path w="4098925" h="303529">
                  <a:moveTo>
                    <a:pt x="28194" y="303276"/>
                  </a:moveTo>
                  <a:lnTo>
                    <a:pt x="28194" y="289560"/>
                  </a:lnTo>
                  <a:lnTo>
                    <a:pt x="14477" y="275082"/>
                  </a:lnTo>
                  <a:lnTo>
                    <a:pt x="14477" y="303276"/>
                  </a:lnTo>
                  <a:lnTo>
                    <a:pt x="28194" y="303276"/>
                  </a:lnTo>
                  <a:close/>
                </a:path>
                <a:path w="4098925" h="303529">
                  <a:moveTo>
                    <a:pt x="4098797" y="303276"/>
                  </a:moveTo>
                  <a:lnTo>
                    <a:pt x="4098797" y="0"/>
                  </a:lnTo>
                  <a:lnTo>
                    <a:pt x="4069841" y="0"/>
                  </a:lnTo>
                  <a:lnTo>
                    <a:pt x="4069841" y="275082"/>
                  </a:lnTo>
                  <a:lnTo>
                    <a:pt x="4084319" y="275082"/>
                  </a:lnTo>
                  <a:lnTo>
                    <a:pt x="4084319" y="303276"/>
                  </a:lnTo>
                  <a:lnTo>
                    <a:pt x="4098797" y="303276"/>
                  </a:lnTo>
                  <a:close/>
                </a:path>
                <a:path w="4098925" h="303529">
                  <a:moveTo>
                    <a:pt x="4084319" y="303276"/>
                  </a:moveTo>
                  <a:lnTo>
                    <a:pt x="4084319" y="275082"/>
                  </a:lnTo>
                  <a:lnTo>
                    <a:pt x="4069841" y="289560"/>
                  </a:lnTo>
                  <a:lnTo>
                    <a:pt x="4069841" y="303276"/>
                  </a:lnTo>
                  <a:lnTo>
                    <a:pt x="4084319" y="303276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1" name="TextovéPole 970">
            <a:extLst>
              <a:ext uri="{FF2B5EF4-FFF2-40B4-BE49-F238E27FC236}">
                <a16:creationId xmlns:a16="http://schemas.microsoft.com/office/drawing/2014/main" xmlns="" id="{CCC88DA1-3D0A-549B-663C-940526830F18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9477" y="465074"/>
            <a:ext cx="33020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Zbytková</a:t>
            </a:r>
            <a:r>
              <a:rPr spc="-175" dirty="0"/>
              <a:t> </a:t>
            </a:r>
            <a:r>
              <a:rPr spc="-10" dirty="0"/>
              <a:t>napětí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79499" y="1206246"/>
            <a:ext cx="8839339" cy="5394579"/>
            <a:chOff x="774839" y="1206246"/>
            <a:chExt cx="9144000" cy="6000750"/>
          </a:xfrm>
        </p:grpSpPr>
        <p:sp>
          <p:nvSpPr>
            <p:cNvPr id="4" name="object 4"/>
            <p:cNvSpPr/>
            <p:nvPr/>
          </p:nvSpPr>
          <p:spPr>
            <a:xfrm>
              <a:off x="774839" y="1206246"/>
              <a:ext cx="9144000" cy="857250"/>
            </a:xfrm>
            <a:custGeom>
              <a:avLst/>
              <a:gdLst/>
              <a:ahLst/>
              <a:cxnLst/>
              <a:rect l="l" t="t" r="r" b="b"/>
              <a:pathLst>
                <a:path w="9144000" h="857250">
                  <a:moveTo>
                    <a:pt x="9144000" y="857250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7250"/>
                  </a:lnTo>
                  <a:lnTo>
                    <a:pt x="9144000" y="857250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4839" y="1206246"/>
              <a:ext cx="5785485" cy="111760"/>
            </a:xfrm>
            <a:custGeom>
              <a:avLst/>
              <a:gdLst/>
              <a:ahLst/>
              <a:cxnLst/>
              <a:rect l="l" t="t" r="r" b="b"/>
              <a:pathLst>
                <a:path w="5785484" h="111759">
                  <a:moveTo>
                    <a:pt x="5785091" y="0"/>
                  </a:moveTo>
                  <a:lnTo>
                    <a:pt x="0" y="0"/>
                  </a:lnTo>
                  <a:lnTo>
                    <a:pt x="0" y="59435"/>
                  </a:lnTo>
                  <a:lnTo>
                    <a:pt x="358975" y="72136"/>
                  </a:lnTo>
                  <a:lnTo>
                    <a:pt x="699194" y="82892"/>
                  </a:lnTo>
                  <a:lnTo>
                    <a:pt x="1021720" y="91791"/>
                  </a:lnTo>
                  <a:lnTo>
                    <a:pt x="1327621" y="98925"/>
                  </a:lnTo>
                  <a:lnTo>
                    <a:pt x="1617962" y="104381"/>
                  </a:lnTo>
                  <a:lnTo>
                    <a:pt x="1893809" y="108250"/>
                  </a:lnTo>
                  <a:lnTo>
                    <a:pt x="2156227" y="110622"/>
                  </a:lnTo>
                  <a:lnTo>
                    <a:pt x="2406282" y="111586"/>
                  </a:lnTo>
                  <a:lnTo>
                    <a:pt x="2645041" y="111232"/>
                  </a:lnTo>
                  <a:lnTo>
                    <a:pt x="2918139" y="109193"/>
                  </a:lnTo>
                  <a:lnTo>
                    <a:pt x="3178346" y="105540"/>
                  </a:lnTo>
                  <a:lnTo>
                    <a:pt x="3427503" y="100427"/>
                  </a:lnTo>
                  <a:lnTo>
                    <a:pt x="3706678" y="92823"/>
                  </a:lnTo>
                  <a:lnTo>
                    <a:pt x="4014139" y="82274"/>
                  </a:lnTo>
                  <a:lnTo>
                    <a:pt x="4387467" y="66838"/>
                  </a:lnTo>
                  <a:lnTo>
                    <a:pt x="57850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4839" y="1206246"/>
              <a:ext cx="6087745" cy="124460"/>
            </a:xfrm>
            <a:custGeom>
              <a:avLst/>
              <a:gdLst/>
              <a:ahLst/>
              <a:cxnLst/>
              <a:rect l="l" t="t" r="r" b="b"/>
              <a:pathLst>
                <a:path w="6087745" h="124459">
                  <a:moveTo>
                    <a:pt x="12953" y="46917"/>
                  </a:moveTo>
                  <a:lnTo>
                    <a:pt x="12953" y="0"/>
                  </a:lnTo>
                  <a:lnTo>
                    <a:pt x="0" y="0"/>
                  </a:lnTo>
                  <a:lnTo>
                    <a:pt x="0" y="72389"/>
                  </a:lnTo>
                  <a:lnTo>
                    <a:pt x="761" y="72417"/>
                  </a:lnTo>
                  <a:lnTo>
                    <a:pt x="761" y="46481"/>
                  </a:lnTo>
                  <a:lnTo>
                    <a:pt x="12953" y="46917"/>
                  </a:lnTo>
                  <a:close/>
                </a:path>
                <a:path w="6087745" h="124459">
                  <a:moveTo>
                    <a:pt x="6087482" y="0"/>
                  </a:moveTo>
                  <a:lnTo>
                    <a:pt x="5492768" y="0"/>
                  </a:lnTo>
                  <a:lnTo>
                    <a:pt x="5443963" y="2286"/>
                  </a:lnTo>
                  <a:lnTo>
                    <a:pt x="5393388" y="4685"/>
                  </a:lnTo>
                  <a:lnTo>
                    <a:pt x="5342809" y="7115"/>
                  </a:lnTo>
                  <a:lnTo>
                    <a:pt x="5292225" y="9575"/>
                  </a:lnTo>
                  <a:lnTo>
                    <a:pt x="5241638" y="12066"/>
                  </a:lnTo>
                  <a:lnTo>
                    <a:pt x="5191045" y="14586"/>
                  </a:lnTo>
                  <a:lnTo>
                    <a:pt x="5140448" y="17136"/>
                  </a:lnTo>
                  <a:lnTo>
                    <a:pt x="5089846" y="19716"/>
                  </a:lnTo>
                  <a:lnTo>
                    <a:pt x="5039239" y="22326"/>
                  </a:lnTo>
                  <a:lnTo>
                    <a:pt x="4988627" y="24965"/>
                  </a:lnTo>
                  <a:lnTo>
                    <a:pt x="4938009" y="27633"/>
                  </a:lnTo>
                  <a:lnTo>
                    <a:pt x="4887386" y="30331"/>
                  </a:lnTo>
                  <a:lnTo>
                    <a:pt x="4836757" y="33058"/>
                  </a:lnTo>
                  <a:lnTo>
                    <a:pt x="4786121" y="35813"/>
                  </a:lnTo>
                  <a:lnTo>
                    <a:pt x="4571999" y="45719"/>
                  </a:lnTo>
                  <a:lnTo>
                    <a:pt x="4357115" y="55625"/>
                  </a:lnTo>
                  <a:lnTo>
                    <a:pt x="4306523" y="58014"/>
                  </a:lnTo>
                  <a:lnTo>
                    <a:pt x="4255933" y="60329"/>
                  </a:lnTo>
                  <a:lnTo>
                    <a:pt x="4205346" y="62569"/>
                  </a:lnTo>
                  <a:lnTo>
                    <a:pt x="4154762" y="64737"/>
                  </a:lnTo>
                  <a:lnTo>
                    <a:pt x="4104180" y="66831"/>
                  </a:lnTo>
                  <a:lnTo>
                    <a:pt x="4053602" y="68854"/>
                  </a:lnTo>
                  <a:lnTo>
                    <a:pt x="4003026" y="70805"/>
                  </a:lnTo>
                  <a:lnTo>
                    <a:pt x="3952453" y="72685"/>
                  </a:lnTo>
                  <a:lnTo>
                    <a:pt x="3901882" y="74494"/>
                  </a:lnTo>
                  <a:lnTo>
                    <a:pt x="3851314" y="76234"/>
                  </a:lnTo>
                  <a:lnTo>
                    <a:pt x="3800748" y="77904"/>
                  </a:lnTo>
                  <a:lnTo>
                    <a:pt x="3750184" y="79505"/>
                  </a:lnTo>
                  <a:lnTo>
                    <a:pt x="3699623" y="81038"/>
                  </a:lnTo>
                  <a:lnTo>
                    <a:pt x="3649063" y="82504"/>
                  </a:lnTo>
                  <a:lnTo>
                    <a:pt x="3598506" y="83902"/>
                  </a:lnTo>
                  <a:lnTo>
                    <a:pt x="3547951" y="85234"/>
                  </a:lnTo>
                  <a:lnTo>
                    <a:pt x="3497397" y="86500"/>
                  </a:lnTo>
                  <a:lnTo>
                    <a:pt x="3446846" y="87700"/>
                  </a:lnTo>
                  <a:lnTo>
                    <a:pt x="3396296" y="88835"/>
                  </a:lnTo>
                  <a:lnTo>
                    <a:pt x="3345748" y="89907"/>
                  </a:lnTo>
                  <a:lnTo>
                    <a:pt x="3295201" y="90914"/>
                  </a:lnTo>
                  <a:lnTo>
                    <a:pt x="3244656" y="91858"/>
                  </a:lnTo>
                  <a:lnTo>
                    <a:pt x="3194112" y="92740"/>
                  </a:lnTo>
                  <a:lnTo>
                    <a:pt x="3143570" y="93560"/>
                  </a:lnTo>
                  <a:lnTo>
                    <a:pt x="3093029" y="94318"/>
                  </a:lnTo>
                  <a:lnTo>
                    <a:pt x="3042489" y="95015"/>
                  </a:lnTo>
                  <a:lnTo>
                    <a:pt x="2991950" y="95651"/>
                  </a:lnTo>
                  <a:lnTo>
                    <a:pt x="2941413" y="96228"/>
                  </a:lnTo>
                  <a:lnTo>
                    <a:pt x="2890876" y="96746"/>
                  </a:lnTo>
                  <a:lnTo>
                    <a:pt x="2840340" y="97205"/>
                  </a:lnTo>
                  <a:lnTo>
                    <a:pt x="2789805" y="97606"/>
                  </a:lnTo>
                  <a:lnTo>
                    <a:pt x="2739271" y="97949"/>
                  </a:lnTo>
                  <a:lnTo>
                    <a:pt x="2688738" y="98235"/>
                  </a:lnTo>
                  <a:lnTo>
                    <a:pt x="2638205" y="98465"/>
                  </a:lnTo>
                  <a:lnTo>
                    <a:pt x="2588122" y="98638"/>
                  </a:lnTo>
                  <a:lnTo>
                    <a:pt x="2537575" y="98757"/>
                  </a:lnTo>
                  <a:lnTo>
                    <a:pt x="2385940" y="98787"/>
                  </a:lnTo>
                  <a:lnTo>
                    <a:pt x="2335016" y="98690"/>
                  </a:lnTo>
                  <a:lnTo>
                    <a:pt x="2284485" y="98540"/>
                  </a:lnTo>
                  <a:lnTo>
                    <a:pt x="2233954" y="98339"/>
                  </a:lnTo>
                  <a:lnTo>
                    <a:pt x="2183423" y="98085"/>
                  </a:lnTo>
                  <a:lnTo>
                    <a:pt x="2132892" y="97782"/>
                  </a:lnTo>
                  <a:lnTo>
                    <a:pt x="2082361" y="97427"/>
                  </a:lnTo>
                  <a:lnTo>
                    <a:pt x="2031829" y="97024"/>
                  </a:lnTo>
                  <a:lnTo>
                    <a:pt x="1981297" y="96570"/>
                  </a:lnTo>
                  <a:lnTo>
                    <a:pt x="1930765" y="96069"/>
                  </a:lnTo>
                  <a:lnTo>
                    <a:pt x="1880232" y="95519"/>
                  </a:lnTo>
                  <a:lnTo>
                    <a:pt x="1829698" y="94922"/>
                  </a:lnTo>
                  <a:lnTo>
                    <a:pt x="1779164" y="94278"/>
                  </a:lnTo>
                  <a:lnTo>
                    <a:pt x="1728628" y="93587"/>
                  </a:lnTo>
                  <a:lnTo>
                    <a:pt x="1678092" y="92851"/>
                  </a:lnTo>
                  <a:lnTo>
                    <a:pt x="1627555" y="92070"/>
                  </a:lnTo>
                  <a:lnTo>
                    <a:pt x="1577018" y="91244"/>
                  </a:lnTo>
                  <a:lnTo>
                    <a:pt x="1526478" y="90373"/>
                  </a:lnTo>
                  <a:lnTo>
                    <a:pt x="1475938" y="89460"/>
                  </a:lnTo>
                  <a:lnTo>
                    <a:pt x="1425397" y="88503"/>
                  </a:lnTo>
                  <a:lnTo>
                    <a:pt x="1374854" y="87504"/>
                  </a:lnTo>
                  <a:lnTo>
                    <a:pt x="1324310" y="86462"/>
                  </a:lnTo>
                  <a:lnTo>
                    <a:pt x="1273765" y="85380"/>
                  </a:lnTo>
                  <a:lnTo>
                    <a:pt x="1223217" y="84257"/>
                  </a:lnTo>
                  <a:lnTo>
                    <a:pt x="1172654" y="83093"/>
                  </a:lnTo>
                  <a:lnTo>
                    <a:pt x="1122077" y="81890"/>
                  </a:lnTo>
                  <a:lnTo>
                    <a:pt x="1071498" y="80647"/>
                  </a:lnTo>
                  <a:lnTo>
                    <a:pt x="1020915" y="79366"/>
                  </a:lnTo>
                  <a:lnTo>
                    <a:pt x="970330" y="78046"/>
                  </a:lnTo>
                  <a:lnTo>
                    <a:pt x="919741" y="76689"/>
                  </a:lnTo>
                  <a:lnTo>
                    <a:pt x="869148" y="75296"/>
                  </a:lnTo>
                  <a:lnTo>
                    <a:pt x="818552" y="73866"/>
                  </a:lnTo>
                  <a:lnTo>
                    <a:pt x="767952" y="72400"/>
                  </a:lnTo>
                  <a:lnTo>
                    <a:pt x="717349" y="70899"/>
                  </a:lnTo>
                  <a:lnTo>
                    <a:pt x="666741" y="69363"/>
                  </a:lnTo>
                  <a:lnTo>
                    <a:pt x="616130" y="67793"/>
                  </a:lnTo>
                  <a:lnTo>
                    <a:pt x="565514" y="66190"/>
                  </a:lnTo>
                  <a:lnTo>
                    <a:pt x="514893" y="64554"/>
                  </a:lnTo>
                  <a:lnTo>
                    <a:pt x="464269" y="62885"/>
                  </a:lnTo>
                  <a:lnTo>
                    <a:pt x="413639" y="61184"/>
                  </a:lnTo>
                  <a:lnTo>
                    <a:pt x="363005" y="59452"/>
                  </a:lnTo>
                  <a:lnTo>
                    <a:pt x="312366" y="57689"/>
                  </a:lnTo>
                  <a:lnTo>
                    <a:pt x="261723" y="55896"/>
                  </a:lnTo>
                  <a:lnTo>
                    <a:pt x="211073" y="54073"/>
                  </a:lnTo>
                  <a:lnTo>
                    <a:pt x="105917" y="50237"/>
                  </a:lnTo>
                  <a:lnTo>
                    <a:pt x="761" y="46481"/>
                  </a:lnTo>
                  <a:lnTo>
                    <a:pt x="12953" y="59435"/>
                  </a:lnTo>
                  <a:lnTo>
                    <a:pt x="12953" y="72855"/>
                  </a:lnTo>
                  <a:lnTo>
                    <a:pt x="211835" y="80036"/>
                  </a:lnTo>
                  <a:lnTo>
                    <a:pt x="262429" y="81805"/>
                  </a:lnTo>
                  <a:lnTo>
                    <a:pt x="313020" y="83547"/>
                  </a:lnTo>
                  <a:lnTo>
                    <a:pt x="363608" y="85261"/>
                  </a:lnTo>
                  <a:lnTo>
                    <a:pt x="414193" y="86947"/>
                  </a:lnTo>
                  <a:lnTo>
                    <a:pt x="464775" y="88603"/>
                  </a:lnTo>
                  <a:lnTo>
                    <a:pt x="515354" y="90230"/>
                  </a:lnTo>
                  <a:lnTo>
                    <a:pt x="565931" y="91827"/>
                  </a:lnTo>
                  <a:lnTo>
                    <a:pt x="616505" y="93392"/>
                  </a:lnTo>
                  <a:lnTo>
                    <a:pt x="667076" y="94926"/>
                  </a:lnTo>
                  <a:lnTo>
                    <a:pt x="717645" y="96428"/>
                  </a:lnTo>
                  <a:lnTo>
                    <a:pt x="768212" y="97897"/>
                  </a:lnTo>
                  <a:lnTo>
                    <a:pt x="818776" y="99333"/>
                  </a:lnTo>
                  <a:lnTo>
                    <a:pt x="869338" y="100734"/>
                  </a:lnTo>
                  <a:lnTo>
                    <a:pt x="919898" y="102101"/>
                  </a:lnTo>
                  <a:lnTo>
                    <a:pt x="970456" y="103433"/>
                  </a:lnTo>
                  <a:lnTo>
                    <a:pt x="1021012" y="104730"/>
                  </a:lnTo>
                  <a:lnTo>
                    <a:pt x="1071566" y="105989"/>
                  </a:lnTo>
                  <a:lnTo>
                    <a:pt x="1122118" y="107212"/>
                  </a:lnTo>
                  <a:lnTo>
                    <a:pt x="1172669" y="108397"/>
                  </a:lnTo>
                  <a:lnTo>
                    <a:pt x="1223227" y="109544"/>
                  </a:lnTo>
                  <a:lnTo>
                    <a:pt x="1273798" y="110653"/>
                  </a:lnTo>
                  <a:lnTo>
                    <a:pt x="1324367" y="111722"/>
                  </a:lnTo>
                  <a:lnTo>
                    <a:pt x="1374933" y="112751"/>
                  </a:lnTo>
                  <a:lnTo>
                    <a:pt x="1425497" y="113739"/>
                  </a:lnTo>
                  <a:lnTo>
                    <a:pt x="1476058" y="114686"/>
                  </a:lnTo>
                  <a:lnTo>
                    <a:pt x="1526618" y="115591"/>
                  </a:lnTo>
                  <a:lnTo>
                    <a:pt x="1577175" y="116454"/>
                  </a:lnTo>
                  <a:lnTo>
                    <a:pt x="1627731" y="117274"/>
                  </a:lnTo>
                  <a:lnTo>
                    <a:pt x="1678285" y="118049"/>
                  </a:lnTo>
                  <a:lnTo>
                    <a:pt x="1728838" y="118781"/>
                  </a:lnTo>
                  <a:lnTo>
                    <a:pt x="1779389" y="119467"/>
                  </a:lnTo>
                  <a:lnTo>
                    <a:pt x="1829939" y="120108"/>
                  </a:lnTo>
                  <a:lnTo>
                    <a:pt x="1880488" y="120703"/>
                  </a:lnTo>
                  <a:lnTo>
                    <a:pt x="1931035" y="121251"/>
                  </a:lnTo>
                  <a:lnTo>
                    <a:pt x="1981582" y="121752"/>
                  </a:lnTo>
                  <a:lnTo>
                    <a:pt x="2032128" y="122205"/>
                  </a:lnTo>
                  <a:lnTo>
                    <a:pt x="2082674" y="122609"/>
                  </a:lnTo>
                  <a:lnTo>
                    <a:pt x="2133219" y="122964"/>
                  </a:lnTo>
                  <a:lnTo>
                    <a:pt x="2183763" y="123270"/>
                  </a:lnTo>
                  <a:lnTo>
                    <a:pt x="2234308" y="123525"/>
                  </a:lnTo>
                  <a:lnTo>
                    <a:pt x="2284852" y="123729"/>
                  </a:lnTo>
                  <a:lnTo>
                    <a:pt x="2335016" y="123880"/>
                  </a:lnTo>
                  <a:lnTo>
                    <a:pt x="2385940" y="123982"/>
                  </a:lnTo>
                  <a:lnTo>
                    <a:pt x="2537575" y="123964"/>
                  </a:lnTo>
                  <a:lnTo>
                    <a:pt x="2588122" y="123850"/>
                  </a:lnTo>
                  <a:lnTo>
                    <a:pt x="2638668" y="123680"/>
                  </a:lnTo>
                  <a:lnTo>
                    <a:pt x="2689216" y="123455"/>
                  </a:lnTo>
                  <a:lnTo>
                    <a:pt x="2739765" y="123173"/>
                  </a:lnTo>
                  <a:lnTo>
                    <a:pt x="2790315" y="122834"/>
                  </a:lnTo>
                  <a:lnTo>
                    <a:pt x="2840866" y="122438"/>
                  </a:lnTo>
                  <a:lnTo>
                    <a:pt x="2891419" y="121984"/>
                  </a:lnTo>
                  <a:lnTo>
                    <a:pt x="2941973" y="121470"/>
                  </a:lnTo>
                  <a:lnTo>
                    <a:pt x="2992529" y="120898"/>
                  </a:lnTo>
                  <a:lnTo>
                    <a:pt x="3043087" y="120265"/>
                  </a:lnTo>
                  <a:lnTo>
                    <a:pt x="3093647" y="119572"/>
                  </a:lnTo>
                  <a:lnTo>
                    <a:pt x="3144209" y="118817"/>
                  </a:lnTo>
                  <a:lnTo>
                    <a:pt x="3194772" y="118001"/>
                  </a:lnTo>
                  <a:lnTo>
                    <a:pt x="3245339" y="117122"/>
                  </a:lnTo>
                  <a:lnTo>
                    <a:pt x="3295907" y="116180"/>
                  </a:lnTo>
                  <a:lnTo>
                    <a:pt x="3346478" y="115174"/>
                  </a:lnTo>
                  <a:lnTo>
                    <a:pt x="3397052" y="114105"/>
                  </a:lnTo>
                  <a:lnTo>
                    <a:pt x="3447629" y="112970"/>
                  </a:lnTo>
                  <a:lnTo>
                    <a:pt x="3498209" y="111770"/>
                  </a:lnTo>
                  <a:lnTo>
                    <a:pt x="3548792" y="110504"/>
                  </a:lnTo>
                  <a:lnTo>
                    <a:pt x="3599378" y="109171"/>
                  </a:lnTo>
                  <a:lnTo>
                    <a:pt x="3649967" y="107771"/>
                  </a:lnTo>
                  <a:lnTo>
                    <a:pt x="3700560" y="106303"/>
                  </a:lnTo>
                  <a:lnTo>
                    <a:pt x="3751156" y="104767"/>
                  </a:lnTo>
                  <a:lnTo>
                    <a:pt x="3801756" y="103162"/>
                  </a:lnTo>
                  <a:lnTo>
                    <a:pt x="3852360" y="101487"/>
                  </a:lnTo>
                  <a:lnTo>
                    <a:pt x="3902968" y="99741"/>
                  </a:lnTo>
                  <a:lnTo>
                    <a:pt x="3953580" y="97925"/>
                  </a:lnTo>
                  <a:lnTo>
                    <a:pt x="4004196" y="96037"/>
                  </a:lnTo>
                  <a:lnTo>
                    <a:pt x="4054817" y="94078"/>
                  </a:lnTo>
                  <a:lnTo>
                    <a:pt x="4105442" y="92045"/>
                  </a:lnTo>
                  <a:lnTo>
                    <a:pt x="4156072" y="89939"/>
                  </a:lnTo>
                  <a:lnTo>
                    <a:pt x="4206706" y="87760"/>
                  </a:lnTo>
                  <a:lnTo>
                    <a:pt x="4257346" y="85506"/>
                  </a:lnTo>
                  <a:lnTo>
                    <a:pt x="4307990" y="83176"/>
                  </a:lnTo>
                  <a:lnTo>
                    <a:pt x="4358639" y="80771"/>
                  </a:lnTo>
                  <a:lnTo>
                    <a:pt x="4572761" y="70865"/>
                  </a:lnTo>
                  <a:lnTo>
                    <a:pt x="4787645" y="60959"/>
                  </a:lnTo>
                  <a:lnTo>
                    <a:pt x="4838162" y="58230"/>
                  </a:lnTo>
                  <a:lnTo>
                    <a:pt x="4888679" y="55529"/>
                  </a:lnTo>
                  <a:lnTo>
                    <a:pt x="4939199" y="52855"/>
                  </a:lnTo>
                  <a:lnTo>
                    <a:pt x="4989719" y="50210"/>
                  </a:lnTo>
                  <a:lnTo>
                    <a:pt x="5040241" y="47593"/>
                  </a:lnTo>
                  <a:lnTo>
                    <a:pt x="5090765" y="45005"/>
                  </a:lnTo>
                  <a:lnTo>
                    <a:pt x="5141290" y="42445"/>
                  </a:lnTo>
                  <a:lnTo>
                    <a:pt x="5191816" y="39914"/>
                  </a:lnTo>
                  <a:lnTo>
                    <a:pt x="5242343" y="37412"/>
                  </a:lnTo>
                  <a:lnTo>
                    <a:pt x="5292872" y="34939"/>
                  </a:lnTo>
                  <a:lnTo>
                    <a:pt x="5343403" y="32496"/>
                  </a:lnTo>
                  <a:lnTo>
                    <a:pt x="5393934" y="30081"/>
                  </a:lnTo>
                  <a:lnTo>
                    <a:pt x="5444467" y="27697"/>
                  </a:lnTo>
                  <a:lnTo>
                    <a:pt x="5495002" y="25342"/>
                  </a:lnTo>
                  <a:lnTo>
                    <a:pt x="5545537" y="23016"/>
                  </a:lnTo>
                  <a:lnTo>
                    <a:pt x="5596074" y="20721"/>
                  </a:lnTo>
                  <a:lnTo>
                    <a:pt x="5646612" y="18456"/>
                  </a:lnTo>
                  <a:lnTo>
                    <a:pt x="5697152" y="16221"/>
                  </a:lnTo>
                  <a:lnTo>
                    <a:pt x="5747693" y="14016"/>
                  </a:lnTo>
                  <a:lnTo>
                    <a:pt x="5798234" y="11842"/>
                  </a:lnTo>
                  <a:lnTo>
                    <a:pt x="5848778" y="9699"/>
                  </a:lnTo>
                  <a:lnTo>
                    <a:pt x="5899322" y="7586"/>
                  </a:lnTo>
                  <a:lnTo>
                    <a:pt x="5949867" y="5505"/>
                  </a:lnTo>
                  <a:lnTo>
                    <a:pt x="6000414" y="3455"/>
                  </a:lnTo>
                  <a:lnTo>
                    <a:pt x="6050962" y="1435"/>
                  </a:lnTo>
                  <a:lnTo>
                    <a:pt x="6087482" y="0"/>
                  </a:lnTo>
                  <a:close/>
                </a:path>
                <a:path w="6087745" h="124459">
                  <a:moveTo>
                    <a:pt x="12953" y="72855"/>
                  </a:moveTo>
                  <a:lnTo>
                    <a:pt x="12953" y="59435"/>
                  </a:lnTo>
                  <a:lnTo>
                    <a:pt x="761" y="46481"/>
                  </a:lnTo>
                  <a:lnTo>
                    <a:pt x="761" y="72417"/>
                  </a:lnTo>
                  <a:lnTo>
                    <a:pt x="12953" y="7285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30743" y="1690878"/>
              <a:ext cx="2189226" cy="37261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521599" y="1680972"/>
              <a:ext cx="2214880" cy="382905"/>
            </a:xfrm>
            <a:custGeom>
              <a:avLst/>
              <a:gdLst/>
              <a:ahLst/>
              <a:cxnLst/>
              <a:rect l="l" t="t" r="r" b="b"/>
              <a:pathLst>
                <a:path w="2214879" h="382905">
                  <a:moveTo>
                    <a:pt x="2214372" y="382523"/>
                  </a:moveTo>
                  <a:lnTo>
                    <a:pt x="2214372" y="0"/>
                  </a:lnTo>
                  <a:lnTo>
                    <a:pt x="0" y="0"/>
                  </a:lnTo>
                  <a:lnTo>
                    <a:pt x="0" y="382524"/>
                  </a:lnTo>
                  <a:lnTo>
                    <a:pt x="9143" y="382524"/>
                  </a:lnTo>
                  <a:lnTo>
                    <a:pt x="9143" y="19050"/>
                  </a:lnTo>
                  <a:lnTo>
                    <a:pt x="19050" y="9905"/>
                  </a:lnTo>
                  <a:lnTo>
                    <a:pt x="19050" y="19050"/>
                  </a:lnTo>
                  <a:lnTo>
                    <a:pt x="2195321" y="19049"/>
                  </a:lnTo>
                  <a:lnTo>
                    <a:pt x="2195321" y="9905"/>
                  </a:lnTo>
                  <a:lnTo>
                    <a:pt x="2204466" y="19049"/>
                  </a:lnTo>
                  <a:lnTo>
                    <a:pt x="2204466" y="382523"/>
                  </a:lnTo>
                  <a:lnTo>
                    <a:pt x="2214372" y="382523"/>
                  </a:lnTo>
                  <a:close/>
                </a:path>
                <a:path w="2214879" h="382905">
                  <a:moveTo>
                    <a:pt x="19050" y="19050"/>
                  </a:moveTo>
                  <a:lnTo>
                    <a:pt x="19050" y="9905"/>
                  </a:lnTo>
                  <a:lnTo>
                    <a:pt x="9143" y="19050"/>
                  </a:lnTo>
                  <a:lnTo>
                    <a:pt x="19050" y="19050"/>
                  </a:lnTo>
                  <a:close/>
                </a:path>
                <a:path w="2214879" h="382905">
                  <a:moveTo>
                    <a:pt x="19050" y="382524"/>
                  </a:moveTo>
                  <a:lnTo>
                    <a:pt x="19050" y="19050"/>
                  </a:lnTo>
                  <a:lnTo>
                    <a:pt x="9143" y="19050"/>
                  </a:lnTo>
                  <a:lnTo>
                    <a:pt x="9143" y="382524"/>
                  </a:lnTo>
                  <a:lnTo>
                    <a:pt x="19050" y="382524"/>
                  </a:lnTo>
                  <a:close/>
                </a:path>
                <a:path w="2214879" h="382905">
                  <a:moveTo>
                    <a:pt x="2204466" y="19049"/>
                  </a:moveTo>
                  <a:lnTo>
                    <a:pt x="2195321" y="9905"/>
                  </a:lnTo>
                  <a:lnTo>
                    <a:pt x="2195321" y="19049"/>
                  </a:lnTo>
                  <a:lnTo>
                    <a:pt x="2204466" y="19049"/>
                  </a:lnTo>
                  <a:close/>
                </a:path>
                <a:path w="2214879" h="382905">
                  <a:moveTo>
                    <a:pt x="2204466" y="382523"/>
                  </a:moveTo>
                  <a:lnTo>
                    <a:pt x="2204466" y="19049"/>
                  </a:lnTo>
                  <a:lnTo>
                    <a:pt x="2195321" y="19049"/>
                  </a:lnTo>
                  <a:lnTo>
                    <a:pt x="2195321" y="382523"/>
                  </a:lnTo>
                  <a:lnTo>
                    <a:pt x="2204466" y="382523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7847" y="1617726"/>
              <a:ext cx="4186428" cy="44576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248797" y="1598676"/>
              <a:ext cx="4224655" cy="464820"/>
            </a:xfrm>
            <a:custGeom>
              <a:avLst/>
              <a:gdLst/>
              <a:ahLst/>
              <a:cxnLst/>
              <a:rect l="l" t="t" r="r" b="b"/>
              <a:pathLst>
                <a:path w="4224655" h="464819">
                  <a:moveTo>
                    <a:pt x="4224528" y="464819"/>
                  </a:moveTo>
                  <a:lnTo>
                    <a:pt x="4224528" y="4572"/>
                  </a:lnTo>
                  <a:lnTo>
                    <a:pt x="4219956" y="0"/>
                  </a:lnTo>
                  <a:lnTo>
                    <a:pt x="3809" y="0"/>
                  </a:lnTo>
                  <a:lnTo>
                    <a:pt x="0" y="4572"/>
                  </a:lnTo>
                  <a:lnTo>
                    <a:pt x="0" y="464819"/>
                  </a:lnTo>
                  <a:lnTo>
                    <a:pt x="9144" y="464819"/>
                  </a:lnTo>
                  <a:lnTo>
                    <a:pt x="9144" y="19050"/>
                  </a:lnTo>
                  <a:lnTo>
                    <a:pt x="19050" y="9906"/>
                  </a:lnTo>
                  <a:lnTo>
                    <a:pt x="19050" y="19050"/>
                  </a:lnTo>
                  <a:lnTo>
                    <a:pt x="4205478" y="19050"/>
                  </a:lnTo>
                  <a:lnTo>
                    <a:pt x="4205478" y="9906"/>
                  </a:lnTo>
                  <a:lnTo>
                    <a:pt x="4214622" y="19050"/>
                  </a:lnTo>
                  <a:lnTo>
                    <a:pt x="4214622" y="464819"/>
                  </a:lnTo>
                  <a:lnTo>
                    <a:pt x="4224528" y="464819"/>
                  </a:lnTo>
                  <a:close/>
                </a:path>
                <a:path w="4224655" h="464819">
                  <a:moveTo>
                    <a:pt x="19050" y="19050"/>
                  </a:moveTo>
                  <a:lnTo>
                    <a:pt x="19050" y="9906"/>
                  </a:lnTo>
                  <a:lnTo>
                    <a:pt x="9144" y="19050"/>
                  </a:lnTo>
                  <a:lnTo>
                    <a:pt x="19050" y="19050"/>
                  </a:lnTo>
                  <a:close/>
                </a:path>
                <a:path w="4224655" h="464819">
                  <a:moveTo>
                    <a:pt x="19050" y="464819"/>
                  </a:moveTo>
                  <a:lnTo>
                    <a:pt x="19050" y="19050"/>
                  </a:lnTo>
                  <a:lnTo>
                    <a:pt x="9144" y="19050"/>
                  </a:lnTo>
                  <a:lnTo>
                    <a:pt x="9144" y="464819"/>
                  </a:lnTo>
                  <a:lnTo>
                    <a:pt x="19050" y="464819"/>
                  </a:lnTo>
                  <a:close/>
                </a:path>
                <a:path w="4224655" h="464819">
                  <a:moveTo>
                    <a:pt x="4214622" y="19050"/>
                  </a:moveTo>
                  <a:lnTo>
                    <a:pt x="4205478" y="9906"/>
                  </a:lnTo>
                  <a:lnTo>
                    <a:pt x="4205478" y="19050"/>
                  </a:lnTo>
                  <a:lnTo>
                    <a:pt x="4214622" y="19050"/>
                  </a:lnTo>
                  <a:close/>
                </a:path>
                <a:path w="4224655" h="464819">
                  <a:moveTo>
                    <a:pt x="4214622" y="464819"/>
                  </a:moveTo>
                  <a:lnTo>
                    <a:pt x="4214622" y="19050"/>
                  </a:lnTo>
                  <a:lnTo>
                    <a:pt x="4205478" y="19050"/>
                  </a:lnTo>
                  <a:lnTo>
                    <a:pt x="4205478" y="464819"/>
                  </a:lnTo>
                  <a:lnTo>
                    <a:pt x="4214622" y="464819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4839" y="2062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19">
                  <a:moveTo>
                    <a:pt x="9144000" y="858011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1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30743" y="2063496"/>
              <a:ext cx="2189226" cy="85725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521599" y="2063508"/>
              <a:ext cx="2214880" cy="857250"/>
            </a:xfrm>
            <a:custGeom>
              <a:avLst/>
              <a:gdLst/>
              <a:ahLst/>
              <a:cxnLst/>
              <a:rect l="l" t="t" r="r" b="b"/>
              <a:pathLst>
                <a:path w="2214879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2214879" h="857250">
                  <a:moveTo>
                    <a:pt x="2214372" y="0"/>
                  </a:moveTo>
                  <a:lnTo>
                    <a:pt x="2195322" y="0"/>
                  </a:lnTo>
                  <a:lnTo>
                    <a:pt x="2195322" y="857250"/>
                  </a:lnTo>
                  <a:lnTo>
                    <a:pt x="2214372" y="857250"/>
                  </a:lnTo>
                  <a:lnTo>
                    <a:pt x="221437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67847" y="2063496"/>
              <a:ext cx="4186428" cy="85725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248797" y="2063508"/>
              <a:ext cx="4224655" cy="857250"/>
            </a:xfrm>
            <a:custGeom>
              <a:avLst/>
              <a:gdLst/>
              <a:ahLst/>
              <a:cxnLst/>
              <a:rect l="l" t="t" r="r" b="b"/>
              <a:pathLst>
                <a:path w="4224655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224655" h="857250">
                  <a:moveTo>
                    <a:pt x="4224528" y="0"/>
                  </a:moveTo>
                  <a:lnTo>
                    <a:pt x="4205478" y="0"/>
                  </a:lnTo>
                  <a:lnTo>
                    <a:pt x="4205478" y="857250"/>
                  </a:lnTo>
                  <a:lnTo>
                    <a:pt x="4224528" y="857250"/>
                  </a:lnTo>
                  <a:lnTo>
                    <a:pt x="4224528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74839" y="29199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30743" y="2920746"/>
              <a:ext cx="2189226" cy="27508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521599" y="2920746"/>
              <a:ext cx="2214880" cy="291465"/>
            </a:xfrm>
            <a:custGeom>
              <a:avLst/>
              <a:gdLst/>
              <a:ahLst/>
              <a:cxnLst/>
              <a:rect l="l" t="t" r="r" b="b"/>
              <a:pathLst>
                <a:path w="2214879" h="291464">
                  <a:moveTo>
                    <a:pt x="19050" y="272033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291083"/>
                  </a:lnTo>
                  <a:lnTo>
                    <a:pt x="9143" y="291083"/>
                  </a:lnTo>
                  <a:lnTo>
                    <a:pt x="9143" y="272033"/>
                  </a:lnTo>
                  <a:lnTo>
                    <a:pt x="19050" y="272033"/>
                  </a:lnTo>
                  <a:close/>
                </a:path>
                <a:path w="2214879" h="291464">
                  <a:moveTo>
                    <a:pt x="2204466" y="272033"/>
                  </a:moveTo>
                  <a:lnTo>
                    <a:pt x="9143" y="272033"/>
                  </a:lnTo>
                  <a:lnTo>
                    <a:pt x="19050" y="281177"/>
                  </a:lnTo>
                  <a:lnTo>
                    <a:pt x="19050" y="291083"/>
                  </a:lnTo>
                  <a:lnTo>
                    <a:pt x="2195321" y="291083"/>
                  </a:lnTo>
                  <a:lnTo>
                    <a:pt x="2195321" y="281177"/>
                  </a:lnTo>
                  <a:lnTo>
                    <a:pt x="2204466" y="272033"/>
                  </a:lnTo>
                  <a:close/>
                </a:path>
                <a:path w="2214879" h="291464">
                  <a:moveTo>
                    <a:pt x="19050" y="291083"/>
                  </a:moveTo>
                  <a:lnTo>
                    <a:pt x="19050" y="281177"/>
                  </a:lnTo>
                  <a:lnTo>
                    <a:pt x="9143" y="272033"/>
                  </a:lnTo>
                  <a:lnTo>
                    <a:pt x="9143" y="291083"/>
                  </a:lnTo>
                  <a:lnTo>
                    <a:pt x="19050" y="291083"/>
                  </a:lnTo>
                  <a:close/>
                </a:path>
                <a:path w="2214879" h="291464">
                  <a:moveTo>
                    <a:pt x="2214372" y="291083"/>
                  </a:moveTo>
                  <a:lnTo>
                    <a:pt x="2214372" y="0"/>
                  </a:lnTo>
                  <a:lnTo>
                    <a:pt x="2195321" y="0"/>
                  </a:lnTo>
                  <a:lnTo>
                    <a:pt x="2195321" y="272033"/>
                  </a:lnTo>
                  <a:lnTo>
                    <a:pt x="2204466" y="272033"/>
                  </a:lnTo>
                  <a:lnTo>
                    <a:pt x="2204466" y="291083"/>
                  </a:lnTo>
                  <a:lnTo>
                    <a:pt x="2214372" y="291083"/>
                  </a:lnTo>
                  <a:close/>
                </a:path>
                <a:path w="2214879" h="291464">
                  <a:moveTo>
                    <a:pt x="2204466" y="291083"/>
                  </a:moveTo>
                  <a:lnTo>
                    <a:pt x="2204466" y="272033"/>
                  </a:lnTo>
                  <a:lnTo>
                    <a:pt x="2195321" y="281177"/>
                  </a:lnTo>
                  <a:lnTo>
                    <a:pt x="2195321" y="291083"/>
                  </a:lnTo>
                  <a:lnTo>
                    <a:pt x="2204466" y="291083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67847" y="2920746"/>
              <a:ext cx="4186428" cy="28117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248797" y="2920746"/>
              <a:ext cx="4224655" cy="300355"/>
            </a:xfrm>
            <a:custGeom>
              <a:avLst/>
              <a:gdLst/>
              <a:ahLst/>
              <a:cxnLst/>
              <a:rect l="l" t="t" r="r" b="b"/>
              <a:pathLst>
                <a:path w="4224655" h="300355">
                  <a:moveTo>
                    <a:pt x="19050" y="281178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296418"/>
                  </a:lnTo>
                  <a:lnTo>
                    <a:pt x="3810" y="300228"/>
                  </a:lnTo>
                  <a:lnTo>
                    <a:pt x="9144" y="300228"/>
                  </a:lnTo>
                  <a:lnTo>
                    <a:pt x="9144" y="281178"/>
                  </a:lnTo>
                  <a:lnTo>
                    <a:pt x="19050" y="281178"/>
                  </a:lnTo>
                  <a:close/>
                </a:path>
                <a:path w="4224655" h="300355">
                  <a:moveTo>
                    <a:pt x="4214622" y="281178"/>
                  </a:moveTo>
                  <a:lnTo>
                    <a:pt x="9144" y="281178"/>
                  </a:lnTo>
                  <a:lnTo>
                    <a:pt x="19050" y="291084"/>
                  </a:lnTo>
                  <a:lnTo>
                    <a:pt x="19050" y="300228"/>
                  </a:lnTo>
                  <a:lnTo>
                    <a:pt x="4205478" y="300228"/>
                  </a:lnTo>
                  <a:lnTo>
                    <a:pt x="4205478" y="291084"/>
                  </a:lnTo>
                  <a:lnTo>
                    <a:pt x="4214622" y="281178"/>
                  </a:lnTo>
                  <a:close/>
                </a:path>
                <a:path w="4224655" h="300355">
                  <a:moveTo>
                    <a:pt x="19050" y="300228"/>
                  </a:moveTo>
                  <a:lnTo>
                    <a:pt x="19050" y="291084"/>
                  </a:lnTo>
                  <a:lnTo>
                    <a:pt x="9144" y="281178"/>
                  </a:lnTo>
                  <a:lnTo>
                    <a:pt x="9144" y="300228"/>
                  </a:lnTo>
                  <a:lnTo>
                    <a:pt x="19050" y="300228"/>
                  </a:lnTo>
                  <a:close/>
                </a:path>
                <a:path w="4224655" h="300355">
                  <a:moveTo>
                    <a:pt x="4224528" y="296418"/>
                  </a:moveTo>
                  <a:lnTo>
                    <a:pt x="4224528" y="0"/>
                  </a:lnTo>
                  <a:lnTo>
                    <a:pt x="4205478" y="0"/>
                  </a:lnTo>
                  <a:lnTo>
                    <a:pt x="4205478" y="281178"/>
                  </a:lnTo>
                  <a:lnTo>
                    <a:pt x="4214622" y="281178"/>
                  </a:lnTo>
                  <a:lnTo>
                    <a:pt x="4214622" y="300228"/>
                  </a:lnTo>
                  <a:lnTo>
                    <a:pt x="4219956" y="300228"/>
                  </a:lnTo>
                  <a:lnTo>
                    <a:pt x="4224528" y="296418"/>
                  </a:lnTo>
                  <a:close/>
                </a:path>
                <a:path w="4224655" h="300355">
                  <a:moveTo>
                    <a:pt x="4214622" y="300228"/>
                  </a:moveTo>
                  <a:lnTo>
                    <a:pt x="4214622" y="281178"/>
                  </a:lnTo>
                  <a:lnTo>
                    <a:pt x="4205478" y="291084"/>
                  </a:lnTo>
                  <a:lnTo>
                    <a:pt x="4205478" y="300228"/>
                  </a:lnTo>
                  <a:lnTo>
                    <a:pt x="4214622" y="300228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74839" y="37772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88749" y="4066031"/>
              <a:ext cx="4299203" cy="56921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369699" y="4046981"/>
              <a:ext cx="4338320" cy="588645"/>
            </a:xfrm>
            <a:custGeom>
              <a:avLst/>
              <a:gdLst/>
              <a:ahLst/>
              <a:cxnLst/>
              <a:rect l="l" t="t" r="r" b="b"/>
              <a:pathLst>
                <a:path w="4338320" h="588645">
                  <a:moveTo>
                    <a:pt x="4338066" y="588263"/>
                  </a:moveTo>
                  <a:lnTo>
                    <a:pt x="4338066" y="0"/>
                  </a:lnTo>
                  <a:lnTo>
                    <a:pt x="0" y="0"/>
                  </a:lnTo>
                  <a:lnTo>
                    <a:pt x="0" y="588264"/>
                  </a:lnTo>
                  <a:lnTo>
                    <a:pt x="9144" y="588264"/>
                  </a:lnTo>
                  <a:lnTo>
                    <a:pt x="9144" y="19050"/>
                  </a:lnTo>
                  <a:lnTo>
                    <a:pt x="19050" y="9144"/>
                  </a:lnTo>
                  <a:lnTo>
                    <a:pt x="19050" y="19050"/>
                  </a:lnTo>
                  <a:lnTo>
                    <a:pt x="4319016" y="19050"/>
                  </a:lnTo>
                  <a:lnTo>
                    <a:pt x="4319016" y="9143"/>
                  </a:lnTo>
                  <a:lnTo>
                    <a:pt x="4328922" y="19050"/>
                  </a:lnTo>
                  <a:lnTo>
                    <a:pt x="4328922" y="588263"/>
                  </a:lnTo>
                  <a:lnTo>
                    <a:pt x="4338066" y="588263"/>
                  </a:lnTo>
                  <a:close/>
                </a:path>
                <a:path w="4338320" h="588645">
                  <a:moveTo>
                    <a:pt x="19050" y="19050"/>
                  </a:moveTo>
                  <a:lnTo>
                    <a:pt x="19050" y="9144"/>
                  </a:lnTo>
                  <a:lnTo>
                    <a:pt x="9144" y="19050"/>
                  </a:lnTo>
                  <a:lnTo>
                    <a:pt x="19050" y="19050"/>
                  </a:lnTo>
                  <a:close/>
                </a:path>
                <a:path w="4338320" h="588645">
                  <a:moveTo>
                    <a:pt x="19050" y="588264"/>
                  </a:moveTo>
                  <a:lnTo>
                    <a:pt x="19050" y="19050"/>
                  </a:lnTo>
                  <a:lnTo>
                    <a:pt x="9144" y="19050"/>
                  </a:lnTo>
                  <a:lnTo>
                    <a:pt x="9144" y="588264"/>
                  </a:lnTo>
                  <a:lnTo>
                    <a:pt x="19050" y="588264"/>
                  </a:lnTo>
                  <a:close/>
                </a:path>
                <a:path w="4338320" h="588645">
                  <a:moveTo>
                    <a:pt x="4328922" y="19050"/>
                  </a:moveTo>
                  <a:lnTo>
                    <a:pt x="4319016" y="9143"/>
                  </a:lnTo>
                  <a:lnTo>
                    <a:pt x="4319016" y="19050"/>
                  </a:lnTo>
                  <a:lnTo>
                    <a:pt x="4328922" y="19050"/>
                  </a:lnTo>
                  <a:close/>
                </a:path>
                <a:path w="4338320" h="588645">
                  <a:moveTo>
                    <a:pt x="4328922" y="588263"/>
                  </a:moveTo>
                  <a:lnTo>
                    <a:pt x="4328922" y="19050"/>
                  </a:lnTo>
                  <a:lnTo>
                    <a:pt x="4319016" y="19050"/>
                  </a:lnTo>
                  <a:lnTo>
                    <a:pt x="4319016" y="588263"/>
                  </a:lnTo>
                  <a:lnTo>
                    <a:pt x="4328922" y="588263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54671" y="4066032"/>
              <a:ext cx="4267961" cy="56921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935621" y="4046981"/>
              <a:ext cx="4307205" cy="588645"/>
            </a:xfrm>
            <a:custGeom>
              <a:avLst/>
              <a:gdLst/>
              <a:ahLst/>
              <a:cxnLst/>
              <a:rect l="l" t="t" r="r" b="b"/>
              <a:pathLst>
                <a:path w="4307205" h="588645">
                  <a:moveTo>
                    <a:pt x="4306824" y="588263"/>
                  </a:moveTo>
                  <a:lnTo>
                    <a:pt x="4306824" y="0"/>
                  </a:lnTo>
                  <a:lnTo>
                    <a:pt x="0" y="0"/>
                  </a:lnTo>
                  <a:lnTo>
                    <a:pt x="0" y="588263"/>
                  </a:lnTo>
                  <a:lnTo>
                    <a:pt x="9144" y="588263"/>
                  </a:lnTo>
                  <a:lnTo>
                    <a:pt x="9143" y="19050"/>
                  </a:lnTo>
                  <a:lnTo>
                    <a:pt x="19049" y="9144"/>
                  </a:lnTo>
                  <a:lnTo>
                    <a:pt x="19049" y="19050"/>
                  </a:lnTo>
                  <a:lnTo>
                    <a:pt x="4287774" y="19050"/>
                  </a:lnTo>
                  <a:lnTo>
                    <a:pt x="4287774" y="9143"/>
                  </a:lnTo>
                  <a:lnTo>
                    <a:pt x="4296918" y="19050"/>
                  </a:lnTo>
                  <a:lnTo>
                    <a:pt x="4296918" y="588263"/>
                  </a:lnTo>
                  <a:lnTo>
                    <a:pt x="4306824" y="588263"/>
                  </a:lnTo>
                  <a:close/>
                </a:path>
                <a:path w="4307205" h="588645">
                  <a:moveTo>
                    <a:pt x="19049" y="19050"/>
                  </a:moveTo>
                  <a:lnTo>
                    <a:pt x="19049" y="9144"/>
                  </a:lnTo>
                  <a:lnTo>
                    <a:pt x="9143" y="19050"/>
                  </a:lnTo>
                  <a:lnTo>
                    <a:pt x="19049" y="19050"/>
                  </a:lnTo>
                  <a:close/>
                </a:path>
                <a:path w="4307205" h="588645">
                  <a:moveTo>
                    <a:pt x="19049" y="588263"/>
                  </a:moveTo>
                  <a:lnTo>
                    <a:pt x="19049" y="19050"/>
                  </a:lnTo>
                  <a:lnTo>
                    <a:pt x="9143" y="19050"/>
                  </a:lnTo>
                  <a:lnTo>
                    <a:pt x="9144" y="588263"/>
                  </a:lnTo>
                  <a:lnTo>
                    <a:pt x="19049" y="588263"/>
                  </a:lnTo>
                  <a:close/>
                </a:path>
                <a:path w="4307205" h="588645">
                  <a:moveTo>
                    <a:pt x="4296918" y="19050"/>
                  </a:moveTo>
                  <a:lnTo>
                    <a:pt x="4287774" y="9143"/>
                  </a:lnTo>
                  <a:lnTo>
                    <a:pt x="4287774" y="19050"/>
                  </a:lnTo>
                  <a:lnTo>
                    <a:pt x="4296918" y="19050"/>
                  </a:lnTo>
                  <a:close/>
                </a:path>
                <a:path w="4307205" h="588645">
                  <a:moveTo>
                    <a:pt x="4296918" y="588263"/>
                  </a:moveTo>
                  <a:lnTo>
                    <a:pt x="4296918" y="19050"/>
                  </a:lnTo>
                  <a:lnTo>
                    <a:pt x="4287774" y="19050"/>
                  </a:lnTo>
                  <a:lnTo>
                    <a:pt x="4287774" y="588263"/>
                  </a:lnTo>
                  <a:lnTo>
                    <a:pt x="4296918" y="588263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4839" y="46344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4000" y="858012"/>
                  </a:moveTo>
                  <a:lnTo>
                    <a:pt x="9144000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4000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88749" y="4635246"/>
              <a:ext cx="4299203" cy="85725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369699" y="4635258"/>
              <a:ext cx="4338320" cy="857250"/>
            </a:xfrm>
            <a:custGeom>
              <a:avLst/>
              <a:gdLst/>
              <a:ahLst/>
              <a:cxnLst/>
              <a:rect l="l" t="t" r="r" b="b"/>
              <a:pathLst>
                <a:path w="433832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338320" h="857250">
                  <a:moveTo>
                    <a:pt x="4338066" y="0"/>
                  </a:moveTo>
                  <a:lnTo>
                    <a:pt x="4319016" y="0"/>
                  </a:lnTo>
                  <a:lnTo>
                    <a:pt x="4319016" y="857250"/>
                  </a:lnTo>
                  <a:lnTo>
                    <a:pt x="4338066" y="857250"/>
                  </a:lnTo>
                  <a:lnTo>
                    <a:pt x="4338066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54671" y="4635246"/>
              <a:ext cx="4267961" cy="857250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935621" y="4635258"/>
              <a:ext cx="4307205" cy="857250"/>
            </a:xfrm>
            <a:custGeom>
              <a:avLst/>
              <a:gdLst/>
              <a:ahLst/>
              <a:cxnLst/>
              <a:rect l="l" t="t" r="r" b="b"/>
              <a:pathLst>
                <a:path w="4307205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307205" h="857250">
                  <a:moveTo>
                    <a:pt x="4306824" y="0"/>
                  </a:moveTo>
                  <a:lnTo>
                    <a:pt x="4287774" y="0"/>
                  </a:lnTo>
                  <a:lnTo>
                    <a:pt x="4287774" y="857250"/>
                  </a:lnTo>
                  <a:lnTo>
                    <a:pt x="4306824" y="857250"/>
                  </a:lnTo>
                  <a:lnTo>
                    <a:pt x="430682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74839" y="549173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88749" y="5492496"/>
              <a:ext cx="4299203" cy="85725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369699" y="5492508"/>
              <a:ext cx="4338320" cy="857250"/>
            </a:xfrm>
            <a:custGeom>
              <a:avLst/>
              <a:gdLst/>
              <a:ahLst/>
              <a:cxnLst/>
              <a:rect l="l" t="t" r="r" b="b"/>
              <a:pathLst>
                <a:path w="4338320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338320" h="857250">
                  <a:moveTo>
                    <a:pt x="4338066" y="0"/>
                  </a:moveTo>
                  <a:lnTo>
                    <a:pt x="4319016" y="0"/>
                  </a:lnTo>
                  <a:lnTo>
                    <a:pt x="4319016" y="857250"/>
                  </a:lnTo>
                  <a:lnTo>
                    <a:pt x="4338066" y="857250"/>
                  </a:lnTo>
                  <a:lnTo>
                    <a:pt x="4338066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54671" y="5492496"/>
              <a:ext cx="4267961" cy="85725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935621" y="5492508"/>
              <a:ext cx="4307205" cy="857250"/>
            </a:xfrm>
            <a:custGeom>
              <a:avLst/>
              <a:gdLst/>
              <a:ahLst/>
              <a:cxnLst/>
              <a:rect l="l" t="t" r="r" b="b"/>
              <a:pathLst>
                <a:path w="4307205" h="857250">
                  <a:moveTo>
                    <a:pt x="1905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19050" y="857250"/>
                  </a:lnTo>
                  <a:lnTo>
                    <a:pt x="19050" y="0"/>
                  </a:lnTo>
                  <a:close/>
                </a:path>
                <a:path w="4307205" h="857250">
                  <a:moveTo>
                    <a:pt x="4306824" y="0"/>
                  </a:moveTo>
                  <a:lnTo>
                    <a:pt x="4287774" y="0"/>
                  </a:lnTo>
                  <a:lnTo>
                    <a:pt x="4287774" y="857250"/>
                  </a:lnTo>
                  <a:lnTo>
                    <a:pt x="4306824" y="857250"/>
                  </a:lnTo>
                  <a:lnTo>
                    <a:pt x="430682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74839" y="6348984"/>
              <a:ext cx="9144000" cy="858519"/>
            </a:xfrm>
            <a:custGeom>
              <a:avLst/>
              <a:gdLst/>
              <a:ahLst/>
              <a:cxnLst/>
              <a:rect l="l" t="t" r="r" b="b"/>
              <a:pathLst>
                <a:path w="9144000" h="858520">
                  <a:moveTo>
                    <a:pt x="9143999" y="858012"/>
                  </a:moveTo>
                  <a:lnTo>
                    <a:pt x="9143999" y="0"/>
                  </a:lnTo>
                  <a:lnTo>
                    <a:pt x="0" y="0"/>
                  </a:lnTo>
                  <a:lnTo>
                    <a:pt x="0" y="858012"/>
                  </a:lnTo>
                  <a:lnTo>
                    <a:pt x="9143999" y="858012"/>
                  </a:lnTo>
                  <a:close/>
                </a:path>
              </a:pathLst>
            </a:custGeom>
            <a:solidFill>
              <a:srgbClr val="2540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388749" y="6349746"/>
              <a:ext cx="4299203" cy="400050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5369699" y="6349746"/>
              <a:ext cx="4338320" cy="419100"/>
            </a:xfrm>
            <a:custGeom>
              <a:avLst/>
              <a:gdLst/>
              <a:ahLst/>
              <a:cxnLst/>
              <a:rect l="l" t="t" r="r" b="b"/>
              <a:pathLst>
                <a:path w="4338320" h="419100">
                  <a:moveTo>
                    <a:pt x="19050" y="400050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419100"/>
                  </a:lnTo>
                  <a:lnTo>
                    <a:pt x="9144" y="419100"/>
                  </a:lnTo>
                  <a:lnTo>
                    <a:pt x="9144" y="400050"/>
                  </a:lnTo>
                  <a:lnTo>
                    <a:pt x="19050" y="400050"/>
                  </a:lnTo>
                  <a:close/>
                </a:path>
                <a:path w="4338320" h="419100">
                  <a:moveTo>
                    <a:pt x="4328922" y="400050"/>
                  </a:moveTo>
                  <a:lnTo>
                    <a:pt x="9144" y="400050"/>
                  </a:lnTo>
                  <a:lnTo>
                    <a:pt x="19050" y="409956"/>
                  </a:lnTo>
                  <a:lnTo>
                    <a:pt x="19050" y="419100"/>
                  </a:lnTo>
                  <a:lnTo>
                    <a:pt x="4319015" y="419100"/>
                  </a:lnTo>
                  <a:lnTo>
                    <a:pt x="4319015" y="409956"/>
                  </a:lnTo>
                  <a:lnTo>
                    <a:pt x="4328922" y="400050"/>
                  </a:lnTo>
                  <a:close/>
                </a:path>
                <a:path w="4338320" h="419100">
                  <a:moveTo>
                    <a:pt x="19050" y="419100"/>
                  </a:moveTo>
                  <a:lnTo>
                    <a:pt x="19050" y="409956"/>
                  </a:lnTo>
                  <a:lnTo>
                    <a:pt x="9144" y="400050"/>
                  </a:lnTo>
                  <a:lnTo>
                    <a:pt x="9144" y="419100"/>
                  </a:lnTo>
                  <a:lnTo>
                    <a:pt x="19050" y="419100"/>
                  </a:lnTo>
                  <a:close/>
                </a:path>
                <a:path w="4338320" h="419100">
                  <a:moveTo>
                    <a:pt x="4338065" y="419100"/>
                  </a:moveTo>
                  <a:lnTo>
                    <a:pt x="4338065" y="0"/>
                  </a:lnTo>
                  <a:lnTo>
                    <a:pt x="4319015" y="0"/>
                  </a:lnTo>
                  <a:lnTo>
                    <a:pt x="4319015" y="400050"/>
                  </a:lnTo>
                  <a:lnTo>
                    <a:pt x="4328922" y="400050"/>
                  </a:lnTo>
                  <a:lnTo>
                    <a:pt x="4328922" y="419100"/>
                  </a:lnTo>
                  <a:lnTo>
                    <a:pt x="4338065" y="419100"/>
                  </a:lnTo>
                  <a:close/>
                </a:path>
                <a:path w="4338320" h="419100">
                  <a:moveTo>
                    <a:pt x="4328922" y="419100"/>
                  </a:moveTo>
                  <a:lnTo>
                    <a:pt x="4328922" y="400050"/>
                  </a:lnTo>
                  <a:lnTo>
                    <a:pt x="4319015" y="409956"/>
                  </a:lnTo>
                  <a:lnTo>
                    <a:pt x="4319015" y="419100"/>
                  </a:lnTo>
                  <a:lnTo>
                    <a:pt x="4328922" y="41910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54671" y="6349746"/>
              <a:ext cx="4267961" cy="381000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935621" y="6349746"/>
              <a:ext cx="4307205" cy="400050"/>
            </a:xfrm>
            <a:custGeom>
              <a:avLst/>
              <a:gdLst/>
              <a:ahLst/>
              <a:cxnLst/>
              <a:rect l="l" t="t" r="r" b="b"/>
              <a:pathLst>
                <a:path w="4307205" h="400050">
                  <a:moveTo>
                    <a:pt x="19050" y="381000"/>
                  </a:moveTo>
                  <a:lnTo>
                    <a:pt x="19050" y="0"/>
                  </a:lnTo>
                  <a:lnTo>
                    <a:pt x="0" y="0"/>
                  </a:lnTo>
                  <a:lnTo>
                    <a:pt x="0" y="400050"/>
                  </a:lnTo>
                  <a:lnTo>
                    <a:pt x="9144" y="400050"/>
                  </a:lnTo>
                  <a:lnTo>
                    <a:pt x="9144" y="381000"/>
                  </a:lnTo>
                  <a:lnTo>
                    <a:pt x="19050" y="381000"/>
                  </a:lnTo>
                  <a:close/>
                </a:path>
                <a:path w="4307205" h="400050">
                  <a:moveTo>
                    <a:pt x="4296918" y="381000"/>
                  </a:moveTo>
                  <a:lnTo>
                    <a:pt x="9144" y="381000"/>
                  </a:lnTo>
                  <a:lnTo>
                    <a:pt x="19050" y="390905"/>
                  </a:lnTo>
                  <a:lnTo>
                    <a:pt x="19049" y="400050"/>
                  </a:lnTo>
                  <a:lnTo>
                    <a:pt x="4287774" y="400050"/>
                  </a:lnTo>
                  <a:lnTo>
                    <a:pt x="4287774" y="390905"/>
                  </a:lnTo>
                  <a:lnTo>
                    <a:pt x="4296918" y="381000"/>
                  </a:lnTo>
                  <a:close/>
                </a:path>
                <a:path w="4307205" h="400050">
                  <a:moveTo>
                    <a:pt x="19049" y="400050"/>
                  </a:moveTo>
                  <a:lnTo>
                    <a:pt x="19050" y="390905"/>
                  </a:lnTo>
                  <a:lnTo>
                    <a:pt x="9144" y="381000"/>
                  </a:lnTo>
                  <a:lnTo>
                    <a:pt x="9144" y="400050"/>
                  </a:lnTo>
                  <a:lnTo>
                    <a:pt x="19049" y="400050"/>
                  </a:lnTo>
                  <a:close/>
                </a:path>
                <a:path w="4307205" h="400050">
                  <a:moveTo>
                    <a:pt x="4306824" y="400050"/>
                  </a:moveTo>
                  <a:lnTo>
                    <a:pt x="4306824" y="0"/>
                  </a:lnTo>
                  <a:lnTo>
                    <a:pt x="4287774" y="0"/>
                  </a:lnTo>
                  <a:lnTo>
                    <a:pt x="4287774" y="381000"/>
                  </a:lnTo>
                  <a:lnTo>
                    <a:pt x="4296918" y="381000"/>
                  </a:lnTo>
                  <a:lnTo>
                    <a:pt x="4296918" y="400050"/>
                  </a:lnTo>
                  <a:lnTo>
                    <a:pt x="4306824" y="400050"/>
                  </a:lnTo>
                  <a:close/>
                </a:path>
                <a:path w="4307205" h="400050">
                  <a:moveTo>
                    <a:pt x="4296918" y="400050"/>
                  </a:moveTo>
                  <a:lnTo>
                    <a:pt x="4296918" y="381000"/>
                  </a:lnTo>
                  <a:lnTo>
                    <a:pt x="4287774" y="390905"/>
                  </a:lnTo>
                  <a:lnTo>
                    <a:pt x="4287774" y="400050"/>
                  </a:lnTo>
                  <a:lnTo>
                    <a:pt x="4296918" y="40005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TextovéPole 40">
            <a:extLst>
              <a:ext uri="{FF2B5EF4-FFF2-40B4-BE49-F238E27FC236}">
                <a16:creationId xmlns:a16="http://schemas.microsoft.com/office/drawing/2014/main" xmlns="" id="{952FF71D-B3F5-A834-127F-148E8F8CA7B2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[4]</a:t>
            </a:r>
            <a:endParaRPr lang="cs-CZ" dirty="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B07BCAF1-EF25-2735-6801-2679F4220A74}"/>
              </a:ext>
            </a:extLst>
          </p:cNvPr>
          <p:cNvSpPr txBox="1"/>
          <p:nvPr/>
        </p:nvSpPr>
        <p:spPr>
          <a:xfrm>
            <a:off x="1003300" y="1190625"/>
            <a:ext cx="83058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Použitá literatura: </a:t>
            </a:r>
          </a:p>
          <a:p>
            <a:r>
              <a:rPr lang="cs-CZ" sz="2800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/>
            </a:r>
            <a:br>
              <a:rPr lang="cs-CZ" sz="2800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</a:br>
            <a:r>
              <a:rPr lang="cs-CZ" sz="2800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[4] OCHODEK, V. Podklady pro výuku teplotního cyklu při svařování, FST, Katedra mechanické technologie, Ústav Svařování, VŠB TU Ostrava</a:t>
            </a:r>
            <a:endParaRPr lang="cs-CZ" sz="3500" b="1" dirty="0">
              <a:solidFill>
                <a:srgbClr val="428F9B"/>
              </a:solidFill>
              <a:latin typeface="Calibri"/>
              <a:ea typeface="+mj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758413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3608995" y="3629025"/>
            <a:ext cx="3475410" cy="488630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88" i="1" dirty="0">
                <a:latin typeface="Arial"/>
                <a:cs typeface="Arial"/>
              </a:rPr>
              <a:t>Děkuji</a:t>
            </a:r>
            <a:r>
              <a:rPr sz="3088" i="1" spc="-55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za</a:t>
            </a:r>
            <a:r>
              <a:rPr sz="3088" i="1" spc="-66" dirty="0">
                <a:latin typeface="Arial"/>
                <a:cs typeface="Arial"/>
              </a:rPr>
              <a:t> </a:t>
            </a:r>
            <a:r>
              <a:rPr sz="3088" i="1" spc="-11" dirty="0">
                <a:latin typeface="Arial"/>
                <a:cs typeface="Arial"/>
              </a:rPr>
              <a:t>pozornost</a:t>
            </a:r>
            <a:endParaRPr sz="3088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870780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443429" y="2714625"/>
            <a:ext cx="7806542" cy="1321188"/>
          </a:xfrm>
          <a:prstGeom prst="rect">
            <a:avLst/>
          </a:prstGeom>
        </p:spPr>
        <p:txBody>
          <a:bodyPr vert="horz" wrap="square" lIns="0" tIns="148456" rIns="0" bIns="0" rtlCol="0">
            <a:spAutoFit/>
          </a:bodyPr>
          <a:lstStyle/>
          <a:p>
            <a:pPr marL="14006">
              <a:spcBef>
                <a:spcPts val="1169"/>
              </a:spcBef>
            </a:pPr>
            <a:r>
              <a:rPr sz="5293" b="1" dirty="0">
                <a:latin typeface="Arial"/>
                <a:cs typeface="Arial"/>
              </a:rPr>
              <a:t>Geometrické</a:t>
            </a:r>
            <a:r>
              <a:rPr sz="5293" b="1" spc="6" dirty="0">
                <a:latin typeface="Arial"/>
                <a:cs typeface="Arial"/>
              </a:rPr>
              <a:t> </a:t>
            </a:r>
            <a:r>
              <a:rPr sz="5293" b="1" dirty="0">
                <a:latin typeface="Arial"/>
                <a:cs typeface="Arial"/>
              </a:rPr>
              <a:t>vady </a:t>
            </a:r>
            <a:r>
              <a:rPr sz="5293" b="1" spc="-11" dirty="0">
                <a:latin typeface="Arial"/>
                <a:cs typeface="Arial"/>
              </a:rPr>
              <a:t>svarů</a:t>
            </a:r>
            <a:endParaRPr sz="5293" dirty="0">
              <a:latin typeface="Arial"/>
              <a:cs typeface="Arial"/>
            </a:endParaRPr>
          </a:p>
          <a:p>
            <a:pPr marL="237394" algn="ctr">
              <a:spcBef>
                <a:spcPts val="397"/>
              </a:spcBef>
            </a:pPr>
            <a:r>
              <a:rPr sz="1985" b="1" dirty="0">
                <a:latin typeface="Arial"/>
                <a:cs typeface="Arial"/>
              </a:rPr>
              <a:t>Dle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ČSN EN ISO </a:t>
            </a:r>
            <a:r>
              <a:rPr sz="1985" b="1" spc="-11" dirty="0">
                <a:latin typeface="Arial"/>
                <a:cs typeface="Arial"/>
              </a:rPr>
              <a:t>6520-</a:t>
            </a:r>
            <a:r>
              <a:rPr sz="1985" b="1" spc="-55" dirty="0">
                <a:latin typeface="Arial"/>
                <a:cs typeface="Arial"/>
              </a:rPr>
              <a:t>1</a:t>
            </a:r>
            <a:endParaRPr sz="1985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96614" y="2711982"/>
            <a:ext cx="5066409" cy="109136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 marR="5602">
              <a:spcBef>
                <a:spcPts val="110"/>
              </a:spcBef>
            </a:pPr>
            <a:r>
              <a:rPr dirty="0"/>
              <a:t>Skupina</a:t>
            </a:r>
            <a:r>
              <a:rPr spc="-6" dirty="0"/>
              <a:t> </a:t>
            </a:r>
            <a:r>
              <a:rPr dirty="0"/>
              <a:t>č.</a:t>
            </a:r>
            <a:r>
              <a:rPr spc="-17" dirty="0"/>
              <a:t> </a:t>
            </a:r>
            <a:r>
              <a:rPr dirty="0"/>
              <a:t>1</a:t>
            </a:r>
            <a:r>
              <a:rPr spc="-6" dirty="0"/>
              <a:t> </a:t>
            </a:r>
            <a:r>
              <a:rPr dirty="0"/>
              <a:t>-</a:t>
            </a:r>
            <a:r>
              <a:rPr spc="-11" dirty="0"/>
              <a:t> </a:t>
            </a:r>
            <a:r>
              <a:rPr spc="-44" dirty="0"/>
              <a:t>Trhliny </a:t>
            </a:r>
            <a:r>
              <a:rPr dirty="0"/>
              <a:t>Group</a:t>
            </a:r>
            <a:r>
              <a:rPr spc="-33" dirty="0"/>
              <a:t> </a:t>
            </a:r>
            <a:r>
              <a:rPr dirty="0"/>
              <a:t>No.</a:t>
            </a:r>
            <a:r>
              <a:rPr spc="-22" dirty="0"/>
              <a:t> </a:t>
            </a:r>
            <a:r>
              <a:rPr dirty="0"/>
              <a:t>1</a:t>
            </a:r>
            <a:r>
              <a:rPr spc="-22" dirty="0"/>
              <a:t> </a:t>
            </a:r>
            <a:r>
              <a:rPr dirty="0"/>
              <a:t>-</a:t>
            </a:r>
            <a:r>
              <a:rPr spc="-28" dirty="0"/>
              <a:t> </a:t>
            </a:r>
            <a:r>
              <a:rPr spc="-11" dirty="0"/>
              <a:t>Cracks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9696" y="197754"/>
            <a:ext cx="2235943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1</a:t>
            </a:r>
            <a:r>
              <a:rPr sz="1985" b="1" spc="-39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trhliny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-</a:t>
            </a:r>
            <a:r>
              <a:rPr sz="1985" b="1" spc="-6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cracks</a:t>
            </a:r>
            <a:endParaRPr sz="1985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002" y="1176485"/>
            <a:ext cx="6226930" cy="159285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9696" y="197754"/>
            <a:ext cx="2235943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1</a:t>
            </a:r>
            <a:r>
              <a:rPr sz="1985" b="1" spc="-39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trhliny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-</a:t>
            </a:r>
            <a:r>
              <a:rPr sz="1985" b="1" spc="-6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cracks</a:t>
            </a:r>
            <a:endParaRPr sz="1985">
              <a:latin typeface="Arial"/>
              <a:cs typeface="Arial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3AF71BDA-4D3B-A9B9-D6FF-5404DC6D9257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472820" y="1167339"/>
            <a:ext cx="8908056" cy="5985856"/>
            <a:chOff x="152361" y="1058544"/>
            <a:chExt cx="8077834" cy="542798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72024" y="2647948"/>
              <a:ext cx="3457575" cy="383854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361" y="1058544"/>
              <a:ext cx="6009767" cy="2292103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59696" y="197754"/>
            <a:ext cx="2235943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1</a:t>
            </a:r>
            <a:r>
              <a:rPr sz="1985" b="1" spc="-39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trhliny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-</a:t>
            </a:r>
            <a:r>
              <a:rPr sz="1985" b="1" spc="-6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cracks</a:t>
            </a:r>
            <a:endParaRPr sz="1985">
              <a:latin typeface="Arial"/>
              <a:cs typeface="Arial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xmlns="" id="{97638D4A-7645-FF28-3927-5D16DED443E5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5151" y="1168460"/>
            <a:ext cx="6774082" cy="25631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9696" y="197754"/>
            <a:ext cx="2235943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1</a:t>
            </a:r>
            <a:r>
              <a:rPr sz="1985" b="1" spc="-39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trhliny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-</a:t>
            </a:r>
            <a:r>
              <a:rPr sz="1985" b="1" spc="-6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cracks</a:t>
            </a:r>
            <a:endParaRPr sz="1985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58076" y="3855293"/>
            <a:ext cx="3704920" cy="2570315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6FD6305B-071E-90EE-3DF9-87A050046430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8375" y="1166933"/>
            <a:ext cx="8492800" cy="5435448"/>
            <a:chOff x="229942" y="1058176"/>
            <a:chExt cx="7701280" cy="49288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9942" y="1058176"/>
              <a:ext cx="5861272" cy="29041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7225" y="3657612"/>
              <a:ext cx="3663924" cy="232884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59696" y="197754"/>
            <a:ext cx="2235943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1</a:t>
            </a:r>
            <a:r>
              <a:rPr sz="1985" b="1" spc="-39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trhliny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-</a:t>
            </a:r>
            <a:r>
              <a:rPr sz="1985" b="1" spc="-6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cracks</a:t>
            </a:r>
            <a:endParaRPr sz="1985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F7AAA9B1-E639-D43D-50D2-58D731039C80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518" y="4200460"/>
            <a:ext cx="3081442" cy="183779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6372" y="1176443"/>
            <a:ext cx="6930914" cy="256296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59696" y="197754"/>
            <a:ext cx="2235943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1</a:t>
            </a:r>
            <a:r>
              <a:rPr sz="1985" b="1" spc="-39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trhliny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-</a:t>
            </a:r>
            <a:r>
              <a:rPr sz="1985" b="1" spc="-6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cracks</a:t>
            </a:r>
            <a:endParaRPr sz="1985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36796" y="4130946"/>
            <a:ext cx="2710540" cy="186899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56991" y="4183771"/>
            <a:ext cx="2724861" cy="1822027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9E04D41A-ACCE-9444-E31C-535E5D071FA0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9696" y="197754"/>
            <a:ext cx="2235943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1</a:t>
            </a:r>
            <a:r>
              <a:rPr sz="1985" b="1" spc="-39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trhliny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-</a:t>
            </a:r>
            <a:r>
              <a:rPr sz="1985" b="1" spc="-6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cracks</a:t>
            </a:r>
            <a:endParaRPr sz="1985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959" y="1166135"/>
            <a:ext cx="6716118" cy="396473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94236" y="1166135"/>
            <a:ext cx="2357955" cy="3964731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56CB38DB-5382-F403-1887-78AA92CCA8FA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9696" y="197754"/>
            <a:ext cx="2414510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2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17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Dutiny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-</a:t>
            </a:r>
            <a:r>
              <a:rPr sz="1985" b="1" spc="-11" dirty="0">
                <a:latin typeface="Arial"/>
                <a:cs typeface="Arial"/>
              </a:rPr>
              <a:t> Cavities</a:t>
            </a:r>
            <a:endParaRPr sz="1985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8795360" y="7756332"/>
            <a:ext cx="2712262" cy="234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017">
              <a:lnSpc>
                <a:spcPts val="1798"/>
              </a:lnSpc>
            </a:pPr>
            <a:fld id="{81D60167-4931-47E6-BA6A-407CBD079E47}" type="slidenum">
              <a:rPr spc="-28" dirty="0"/>
              <a:pPr marL="42017">
                <a:lnSpc>
                  <a:spcPts val="1798"/>
                </a:lnSpc>
              </a:pPr>
              <a:t>116</a:t>
            </a:fld>
            <a:endParaRPr spc="-28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65499" y="3095625"/>
            <a:ext cx="3962401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1113" marR="5602">
              <a:spcBef>
                <a:spcPts val="110"/>
              </a:spcBef>
            </a:pPr>
            <a:r>
              <a:rPr dirty="0"/>
              <a:t>Skupina</a:t>
            </a:r>
            <a:r>
              <a:rPr spc="-6" dirty="0"/>
              <a:t> </a:t>
            </a:r>
            <a:r>
              <a:rPr dirty="0"/>
              <a:t>č.</a:t>
            </a:r>
            <a:r>
              <a:rPr spc="-17" dirty="0"/>
              <a:t> </a:t>
            </a:r>
            <a:r>
              <a:rPr dirty="0"/>
              <a:t>2</a:t>
            </a:r>
            <a:r>
              <a:rPr spc="-6" dirty="0"/>
              <a:t> </a:t>
            </a:r>
            <a:r>
              <a:rPr dirty="0"/>
              <a:t>-</a:t>
            </a:r>
            <a:r>
              <a:rPr spc="-11" dirty="0"/>
              <a:t> </a:t>
            </a:r>
            <a:r>
              <a:rPr spc="-11" dirty="0" err="1"/>
              <a:t>Dutiny</a:t>
            </a:r>
            <a:endParaRPr spc="-11" dirty="0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954" y="1176443"/>
            <a:ext cx="6944822" cy="10083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9696" y="197754"/>
            <a:ext cx="2414510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2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17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Dutiny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-</a:t>
            </a:r>
            <a:r>
              <a:rPr sz="1985" b="1" spc="-11" dirty="0">
                <a:latin typeface="Arial"/>
                <a:cs typeface="Arial"/>
              </a:rPr>
              <a:t> Cavities</a:t>
            </a:r>
            <a:endParaRPr sz="1985">
              <a:latin typeface="Arial"/>
              <a:cs typeface="Arial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6C5A9090-4121-128C-27A1-EC71B27D28E9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4383" y="1167666"/>
            <a:ext cx="6724185" cy="99784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75891" y="4129846"/>
            <a:ext cx="3040330" cy="22292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9696" y="197754"/>
            <a:ext cx="2414510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2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17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Dutiny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-</a:t>
            </a:r>
            <a:r>
              <a:rPr sz="1985" b="1" spc="-11" dirty="0">
                <a:latin typeface="Arial"/>
                <a:cs typeface="Arial"/>
              </a:rPr>
              <a:t> Cavities</a:t>
            </a:r>
            <a:endParaRPr sz="1985">
              <a:latin typeface="Arial"/>
              <a:cs typeface="Arial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3259DF4C-7A9A-7C8A-4DFD-54718E4655B6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395" y="1176443"/>
            <a:ext cx="7060367" cy="243689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97248" y="4084960"/>
            <a:ext cx="2643438" cy="194878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9696" y="197754"/>
            <a:ext cx="2414510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2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17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Dutiny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-</a:t>
            </a:r>
            <a:r>
              <a:rPr sz="1985" b="1" spc="-11" dirty="0">
                <a:latin typeface="Arial"/>
                <a:cs typeface="Arial"/>
              </a:rPr>
              <a:t> Cavities</a:t>
            </a:r>
            <a:endParaRPr sz="1985">
              <a:latin typeface="Arial"/>
              <a:cs typeface="Arial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07908B2D-BF6E-F4F7-7D82-17C98879EC23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12810" y="1169749"/>
            <a:ext cx="1948842" cy="381600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8698" y="1169750"/>
            <a:ext cx="6620264" cy="381600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9696" y="197754"/>
            <a:ext cx="2414510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2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17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Dutiny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-</a:t>
            </a:r>
            <a:r>
              <a:rPr sz="1985" b="1" spc="-11" dirty="0">
                <a:latin typeface="Arial"/>
                <a:cs typeface="Arial"/>
              </a:rPr>
              <a:t> Cavities</a:t>
            </a:r>
            <a:endParaRPr sz="1985">
              <a:latin typeface="Arial"/>
              <a:cs typeface="Arial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82B8EAAB-A780-213E-F095-B2196B6A497A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396" y="1176434"/>
            <a:ext cx="6955302" cy="148106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27588" y="3949646"/>
            <a:ext cx="2986265" cy="211335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9696" y="197754"/>
            <a:ext cx="2414510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2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17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Dutiny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-</a:t>
            </a:r>
            <a:r>
              <a:rPr sz="1985" b="1" spc="-11" dirty="0">
                <a:latin typeface="Arial"/>
                <a:cs typeface="Arial"/>
              </a:rPr>
              <a:t> Cavities</a:t>
            </a:r>
            <a:endParaRPr sz="1985">
              <a:latin typeface="Arial"/>
              <a:cs typeface="Arial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644797B8-A143-1A23-71A0-54711676CEC5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607" y="1173252"/>
            <a:ext cx="6500133" cy="381457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24540" y="1173254"/>
            <a:ext cx="2224130" cy="381455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9696" y="197754"/>
            <a:ext cx="2414510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2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17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Dutiny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-</a:t>
            </a:r>
            <a:r>
              <a:rPr sz="1985" b="1" spc="-11" dirty="0">
                <a:latin typeface="Arial"/>
                <a:cs typeface="Arial"/>
              </a:rPr>
              <a:t> Cavities</a:t>
            </a:r>
            <a:endParaRPr sz="1985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395" y="1174716"/>
            <a:ext cx="7154926" cy="110287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87799" y="3872988"/>
            <a:ext cx="2833123" cy="200486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9696" y="197754"/>
            <a:ext cx="2414510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2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17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Dutiny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-</a:t>
            </a:r>
            <a:r>
              <a:rPr sz="1985" b="1" spc="-11" dirty="0">
                <a:latin typeface="Arial"/>
                <a:cs typeface="Arial"/>
              </a:rPr>
              <a:t> Cavities</a:t>
            </a:r>
            <a:endParaRPr sz="1985">
              <a:latin typeface="Arial"/>
              <a:cs typeface="Arial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7F5964A3-21A5-71AE-1977-54CD9CC06F11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971" y="1176444"/>
            <a:ext cx="6445915" cy="373764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05636" y="1169203"/>
            <a:ext cx="2145470" cy="373781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9696" y="197754"/>
            <a:ext cx="2414510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2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17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Dutiny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-</a:t>
            </a:r>
            <a:r>
              <a:rPr sz="1985" b="1" spc="-11" dirty="0">
                <a:latin typeface="Arial"/>
                <a:cs typeface="Arial"/>
              </a:rPr>
              <a:t> Cavities</a:t>
            </a:r>
            <a:endParaRPr sz="1985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4383" y="1176443"/>
            <a:ext cx="6955330" cy="152307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86421" y="3935632"/>
            <a:ext cx="2722575" cy="184215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9696" y="197754"/>
            <a:ext cx="2414510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2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17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Dutiny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-</a:t>
            </a:r>
            <a:r>
              <a:rPr sz="1985" b="1" spc="-11" dirty="0">
                <a:latin typeface="Arial"/>
                <a:cs typeface="Arial"/>
              </a:rPr>
              <a:t> Cavities</a:t>
            </a:r>
            <a:endParaRPr sz="1985">
              <a:latin typeface="Arial"/>
              <a:cs typeface="Arial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780DB616-DD5A-B61A-8886-2996A354AF69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2023" y="1175276"/>
            <a:ext cx="6546767" cy="3891366"/>
            <a:chOff x="378338" y="1065741"/>
            <a:chExt cx="5936615" cy="35286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8338" y="1065741"/>
              <a:ext cx="5936139" cy="352844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200400" y="2438400"/>
              <a:ext cx="914400" cy="685800"/>
            </a:xfrm>
            <a:custGeom>
              <a:avLst/>
              <a:gdLst/>
              <a:ahLst/>
              <a:cxnLst/>
              <a:rect l="l" t="t" r="r" b="b"/>
              <a:pathLst>
                <a:path w="914400" h="685800">
                  <a:moveTo>
                    <a:pt x="0" y="342900"/>
                  </a:moveTo>
                  <a:lnTo>
                    <a:pt x="3075" y="302909"/>
                  </a:lnTo>
                  <a:lnTo>
                    <a:pt x="12075" y="264274"/>
                  </a:lnTo>
                  <a:lnTo>
                    <a:pt x="26654" y="227252"/>
                  </a:lnTo>
                  <a:lnTo>
                    <a:pt x="46470" y="192099"/>
                  </a:lnTo>
                  <a:lnTo>
                    <a:pt x="71181" y="159073"/>
                  </a:lnTo>
                  <a:lnTo>
                    <a:pt x="100442" y="128431"/>
                  </a:lnTo>
                  <a:lnTo>
                    <a:pt x="133911" y="100431"/>
                  </a:lnTo>
                  <a:lnTo>
                    <a:pt x="171246" y="75330"/>
                  </a:lnTo>
                  <a:lnTo>
                    <a:pt x="212101" y="53384"/>
                  </a:lnTo>
                  <a:lnTo>
                    <a:pt x="256136" y="34852"/>
                  </a:lnTo>
                  <a:lnTo>
                    <a:pt x="303006" y="19990"/>
                  </a:lnTo>
                  <a:lnTo>
                    <a:pt x="352369" y="9056"/>
                  </a:lnTo>
                  <a:lnTo>
                    <a:pt x="403881" y="2306"/>
                  </a:lnTo>
                  <a:lnTo>
                    <a:pt x="457200" y="0"/>
                  </a:lnTo>
                  <a:lnTo>
                    <a:pt x="510518" y="2306"/>
                  </a:lnTo>
                  <a:lnTo>
                    <a:pt x="562030" y="9056"/>
                  </a:lnTo>
                  <a:lnTo>
                    <a:pt x="611393" y="19990"/>
                  </a:lnTo>
                  <a:lnTo>
                    <a:pt x="658263" y="34852"/>
                  </a:lnTo>
                  <a:lnTo>
                    <a:pt x="702298" y="53384"/>
                  </a:lnTo>
                  <a:lnTo>
                    <a:pt x="743153" y="75330"/>
                  </a:lnTo>
                  <a:lnTo>
                    <a:pt x="780488" y="100431"/>
                  </a:lnTo>
                  <a:lnTo>
                    <a:pt x="813957" y="128431"/>
                  </a:lnTo>
                  <a:lnTo>
                    <a:pt x="843218" y="159073"/>
                  </a:lnTo>
                  <a:lnTo>
                    <a:pt x="867929" y="192099"/>
                  </a:lnTo>
                  <a:lnTo>
                    <a:pt x="887745" y="227252"/>
                  </a:lnTo>
                  <a:lnTo>
                    <a:pt x="902324" y="264274"/>
                  </a:lnTo>
                  <a:lnTo>
                    <a:pt x="911324" y="302909"/>
                  </a:lnTo>
                  <a:lnTo>
                    <a:pt x="914400" y="342900"/>
                  </a:lnTo>
                  <a:lnTo>
                    <a:pt x="911324" y="382890"/>
                  </a:lnTo>
                  <a:lnTo>
                    <a:pt x="902324" y="421525"/>
                  </a:lnTo>
                  <a:lnTo>
                    <a:pt x="887745" y="458547"/>
                  </a:lnTo>
                  <a:lnTo>
                    <a:pt x="867929" y="493700"/>
                  </a:lnTo>
                  <a:lnTo>
                    <a:pt x="843218" y="526726"/>
                  </a:lnTo>
                  <a:lnTo>
                    <a:pt x="813957" y="557368"/>
                  </a:lnTo>
                  <a:lnTo>
                    <a:pt x="780488" y="585368"/>
                  </a:lnTo>
                  <a:lnTo>
                    <a:pt x="743153" y="610469"/>
                  </a:lnTo>
                  <a:lnTo>
                    <a:pt x="702298" y="632415"/>
                  </a:lnTo>
                  <a:lnTo>
                    <a:pt x="658263" y="650947"/>
                  </a:lnTo>
                  <a:lnTo>
                    <a:pt x="611393" y="665809"/>
                  </a:lnTo>
                  <a:lnTo>
                    <a:pt x="562030" y="676743"/>
                  </a:lnTo>
                  <a:lnTo>
                    <a:pt x="510518" y="683493"/>
                  </a:lnTo>
                  <a:lnTo>
                    <a:pt x="457200" y="685800"/>
                  </a:lnTo>
                  <a:lnTo>
                    <a:pt x="403881" y="683493"/>
                  </a:lnTo>
                  <a:lnTo>
                    <a:pt x="352369" y="676743"/>
                  </a:lnTo>
                  <a:lnTo>
                    <a:pt x="303006" y="665809"/>
                  </a:lnTo>
                  <a:lnTo>
                    <a:pt x="256136" y="650947"/>
                  </a:lnTo>
                  <a:lnTo>
                    <a:pt x="212101" y="632415"/>
                  </a:lnTo>
                  <a:lnTo>
                    <a:pt x="171246" y="610469"/>
                  </a:lnTo>
                  <a:lnTo>
                    <a:pt x="133911" y="585368"/>
                  </a:lnTo>
                  <a:lnTo>
                    <a:pt x="100442" y="557368"/>
                  </a:lnTo>
                  <a:lnTo>
                    <a:pt x="71181" y="526726"/>
                  </a:lnTo>
                  <a:lnTo>
                    <a:pt x="46470" y="493700"/>
                  </a:lnTo>
                  <a:lnTo>
                    <a:pt x="26654" y="458547"/>
                  </a:lnTo>
                  <a:lnTo>
                    <a:pt x="12075" y="421525"/>
                  </a:lnTo>
                  <a:lnTo>
                    <a:pt x="3075" y="382890"/>
                  </a:lnTo>
                  <a:lnTo>
                    <a:pt x="0" y="342900"/>
                  </a:lnTo>
                  <a:close/>
                </a:path>
              </a:pathLst>
            </a:custGeom>
            <a:ln w="9525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59696" y="197754"/>
            <a:ext cx="2414510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2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17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Dutiny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-</a:t>
            </a:r>
            <a:r>
              <a:rPr sz="1985" b="1" spc="-11" dirty="0">
                <a:latin typeface="Arial"/>
                <a:cs typeface="Arial"/>
              </a:rPr>
              <a:t> Cavities</a:t>
            </a:r>
            <a:endParaRPr sz="1985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31145" y="1175274"/>
            <a:ext cx="2422664" cy="3891092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371" y="1176443"/>
            <a:ext cx="7077933" cy="318263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85100" y="4125328"/>
            <a:ext cx="2690113" cy="261143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2396" y="4496561"/>
            <a:ext cx="3186866" cy="224872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59696" y="197754"/>
            <a:ext cx="2414510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2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17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Dutiny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-</a:t>
            </a:r>
            <a:r>
              <a:rPr sz="1985" b="1" spc="-11" dirty="0">
                <a:latin typeface="Arial"/>
                <a:cs typeface="Arial"/>
              </a:rPr>
              <a:t> Cavities</a:t>
            </a:r>
            <a:endParaRPr sz="1985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31F9E6D9-F790-7EEF-E409-89AA0A79920C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5973" y="1171317"/>
            <a:ext cx="2108254" cy="352983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97225" y="5041900"/>
            <a:ext cx="7226708" cy="210779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17746" y="1171317"/>
            <a:ext cx="6056582" cy="3530030"/>
            <a:chOff x="374459" y="1062151"/>
            <a:chExt cx="5492115" cy="320103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4459" y="1062151"/>
              <a:ext cx="5491789" cy="320085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85800" y="1600201"/>
              <a:ext cx="2971800" cy="1524000"/>
            </a:xfrm>
            <a:custGeom>
              <a:avLst/>
              <a:gdLst/>
              <a:ahLst/>
              <a:cxnLst/>
              <a:rect l="l" t="t" r="r" b="b"/>
              <a:pathLst>
                <a:path w="2971800" h="1524000">
                  <a:moveTo>
                    <a:pt x="0" y="762000"/>
                  </a:moveTo>
                  <a:lnTo>
                    <a:pt x="5179" y="697919"/>
                  </a:lnTo>
                  <a:lnTo>
                    <a:pt x="20444" y="635307"/>
                  </a:lnTo>
                  <a:lnTo>
                    <a:pt x="45381" y="574376"/>
                  </a:lnTo>
                  <a:lnTo>
                    <a:pt x="79577" y="515336"/>
                  </a:lnTo>
                  <a:lnTo>
                    <a:pt x="122620" y="458400"/>
                  </a:lnTo>
                  <a:lnTo>
                    <a:pt x="174097" y="403780"/>
                  </a:lnTo>
                  <a:lnTo>
                    <a:pt x="202869" y="377404"/>
                  </a:lnTo>
                  <a:lnTo>
                    <a:pt x="233596" y="351686"/>
                  </a:lnTo>
                  <a:lnTo>
                    <a:pt x="266224" y="326653"/>
                  </a:lnTo>
                  <a:lnTo>
                    <a:pt x="300704" y="302331"/>
                  </a:lnTo>
                  <a:lnTo>
                    <a:pt x="336982" y="278746"/>
                  </a:lnTo>
                  <a:lnTo>
                    <a:pt x="375008" y="255925"/>
                  </a:lnTo>
                  <a:lnTo>
                    <a:pt x="414730" y="233895"/>
                  </a:lnTo>
                  <a:lnTo>
                    <a:pt x="456097" y="212682"/>
                  </a:lnTo>
                  <a:lnTo>
                    <a:pt x="499056" y="192311"/>
                  </a:lnTo>
                  <a:lnTo>
                    <a:pt x="543556" y="172811"/>
                  </a:lnTo>
                  <a:lnTo>
                    <a:pt x="589546" y="154206"/>
                  </a:lnTo>
                  <a:lnTo>
                    <a:pt x="636975" y="136525"/>
                  </a:lnTo>
                  <a:lnTo>
                    <a:pt x="685789" y="119792"/>
                  </a:lnTo>
                  <a:lnTo>
                    <a:pt x="735939" y="104035"/>
                  </a:lnTo>
                  <a:lnTo>
                    <a:pt x="787372" y="89280"/>
                  </a:lnTo>
                  <a:lnTo>
                    <a:pt x="840037" y="75553"/>
                  </a:lnTo>
                  <a:lnTo>
                    <a:pt x="893882" y="62881"/>
                  </a:lnTo>
                  <a:lnTo>
                    <a:pt x="948856" y="51291"/>
                  </a:lnTo>
                  <a:lnTo>
                    <a:pt x="1004907" y="40808"/>
                  </a:lnTo>
                  <a:lnTo>
                    <a:pt x="1061983" y="31460"/>
                  </a:lnTo>
                  <a:lnTo>
                    <a:pt x="1120033" y="23272"/>
                  </a:lnTo>
                  <a:lnTo>
                    <a:pt x="1179006" y="16271"/>
                  </a:lnTo>
                  <a:lnTo>
                    <a:pt x="1238850" y="10484"/>
                  </a:lnTo>
                  <a:lnTo>
                    <a:pt x="1299512" y="5937"/>
                  </a:lnTo>
                  <a:lnTo>
                    <a:pt x="1360942" y="2656"/>
                  </a:lnTo>
                  <a:lnTo>
                    <a:pt x="1423089" y="668"/>
                  </a:lnTo>
                  <a:lnTo>
                    <a:pt x="1485900" y="0"/>
                  </a:lnTo>
                  <a:lnTo>
                    <a:pt x="1548710" y="668"/>
                  </a:lnTo>
                  <a:lnTo>
                    <a:pt x="1610857" y="2656"/>
                  </a:lnTo>
                  <a:lnTo>
                    <a:pt x="1672287" y="5937"/>
                  </a:lnTo>
                  <a:lnTo>
                    <a:pt x="1732949" y="10484"/>
                  </a:lnTo>
                  <a:lnTo>
                    <a:pt x="1792793" y="16271"/>
                  </a:lnTo>
                  <a:lnTo>
                    <a:pt x="1851766" y="23272"/>
                  </a:lnTo>
                  <a:lnTo>
                    <a:pt x="1909816" y="31460"/>
                  </a:lnTo>
                  <a:lnTo>
                    <a:pt x="1966892" y="40808"/>
                  </a:lnTo>
                  <a:lnTo>
                    <a:pt x="2022943" y="51291"/>
                  </a:lnTo>
                  <a:lnTo>
                    <a:pt x="2077917" y="62881"/>
                  </a:lnTo>
                  <a:lnTo>
                    <a:pt x="2131762" y="75553"/>
                  </a:lnTo>
                  <a:lnTo>
                    <a:pt x="2184427" y="89280"/>
                  </a:lnTo>
                  <a:lnTo>
                    <a:pt x="2235860" y="104035"/>
                  </a:lnTo>
                  <a:lnTo>
                    <a:pt x="2286010" y="119792"/>
                  </a:lnTo>
                  <a:lnTo>
                    <a:pt x="2334824" y="136525"/>
                  </a:lnTo>
                  <a:lnTo>
                    <a:pt x="2382253" y="154206"/>
                  </a:lnTo>
                  <a:lnTo>
                    <a:pt x="2428243" y="172811"/>
                  </a:lnTo>
                  <a:lnTo>
                    <a:pt x="2472743" y="192311"/>
                  </a:lnTo>
                  <a:lnTo>
                    <a:pt x="2515702" y="212682"/>
                  </a:lnTo>
                  <a:lnTo>
                    <a:pt x="2557069" y="233895"/>
                  </a:lnTo>
                  <a:lnTo>
                    <a:pt x="2596791" y="255925"/>
                  </a:lnTo>
                  <a:lnTo>
                    <a:pt x="2634817" y="278746"/>
                  </a:lnTo>
                  <a:lnTo>
                    <a:pt x="2671095" y="302331"/>
                  </a:lnTo>
                  <a:lnTo>
                    <a:pt x="2705575" y="326653"/>
                  </a:lnTo>
                  <a:lnTo>
                    <a:pt x="2738203" y="351686"/>
                  </a:lnTo>
                  <a:lnTo>
                    <a:pt x="2768930" y="377404"/>
                  </a:lnTo>
                  <a:lnTo>
                    <a:pt x="2797702" y="403780"/>
                  </a:lnTo>
                  <a:lnTo>
                    <a:pt x="2849179" y="458400"/>
                  </a:lnTo>
                  <a:lnTo>
                    <a:pt x="2892222" y="515336"/>
                  </a:lnTo>
                  <a:lnTo>
                    <a:pt x="2926418" y="574376"/>
                  </a:lnTo>
                  <a:lnTo>
                    <a:pt x="2951355" y="635307"/>
                  </a:lnTo>
                  <a:lnTo>
                    <a:pt x="2966620" y="697919"/>
                  </a:lnTo>
                  <a:lnTo>
                    <a:pt x="2971800" y="762000"/>
                  </a:lnTo>
                  <a:lnTo>
                    <a:pt x="2970496" y="794210"/>
                  </a:lnTo>
                  <a:lnTo>
                    <a:pt x="2966620" y="826080"/>
                  </a:lnTo>
                  <a:lnTo>
                    <a:pt x="2951355" y="888692"/>
                  </a:lnTo>
                  <a:lnTo>
                    <a:pt x="2926418" y="949623"/>
                  </a:lnTo>
                  <a:lnTo>
                    <a:pt x="2892222" y="1008663"/>
                  </a:lnTo>
                  <a:lnTo>
                    <a:pt x="2849179" y="1065599"/>
                  </a:lnTo>
                  <a:lnTo>
                    <a:pt x="2797702" y="1120219"/>
                  </a:lnTo>
                  <a:lnTo>
                    <a:pt x="2768930" y="1146595"/>
                  </a:lnTo>
                  <a:lnTo>
                    <a:pt x="2738203" y="1172313"/>
                  </a:lnTo>
                  <a:lnTo>
                    <a:pt x="2705575" y="1197346"/>
                  </a:lnTo>
                  <a:lnTo>
                    <a:pt x="2671095" y="1221668"/>
                  </a:lnTo>
                  <a:lnTo>
                    <a:pt x="2634817" y="1245253"/>
                  </a:lnTo>
                  <a:lnTo>
                    <a:pt x="2596791" y="1268074"/>
                  </a:lnTo>
                  <a:lnTo>
                    <a:pt x="2557069" y="1290104"/>
                  </a:lnTo>
                  <a:lnTo>
                    <a:pt x="2515702" y="1311317"/>
                  </a:lnTo>
                  <a:lnTo>
                    <a:pt x="2472743" y="1331688"/>
                  </a:lnTo>
                  <a:lnTo>
                    <a:pt x="2428243" y="1351188"/>
                  </a:lnTo>
                  <a:lnTo>
                    <a:pt x="2382253" y="1369793"/>
                  </a:lnTo>
                  <a:lnTo>
                    <a:pt x="2334824" y="1387474"/>
                  </a:lnTo>
                  <a:lnTo>
                    <a:pt x="2286010" y="1404207"/>
                  </a:lnTo>
                  <a:lnTo>
                    <a:pt x="2235860" y="1419964"/>
                  </a:lnTo>
                  <a:lnTo>
                    <a:pt x="2184427" y="1434719"/>
                  </a:lnTo>
                  <a:lnTo>
                    <a:pt x="2131762" y="1448446"/>
                  </a:lnTo>
                  <a:lnTo>
                    <a:pt x="2077917" y="1461118"/>
                  </a:lnTo>
                  <a:lnTo>
                    <a:pt x="2022943" y="1472708"/>
                  </a:lnTo>
                  <a:lnTo>
                    <a:pt x="1966892" y="1483191"/>
                  </a:lnTo>
                  <a:lnTo>
                    <a:pt x="1909816" y="1492539"/>
                  </a:lnTo>
                  <a:lnTo>
                    <a:pt x="1851766" y="1500727"/>
                  </a:lnTo>
                  <a:lnTo>
                    <a:pt x="1792793" y="1507728"/>
                  </a:lnTo>
                  <a:lnTo>
                    <a:pt x="1732949" y="1513515"/>
                  </a:lnTo>
                  <a:lnTo>
                    <a:pt x="1672287" y="1518062"/>
                  </a:lnTo>
                  <a:lnTo>
                    <a:pt x="1610857" y="1521343"/>
                  </a:lnTo>
                  <a:lnTo>
                    <a:pt x="1548710" y="1523331"/>
                  </a:lnTo>
                  <a:lnTo>
                    <a:pt x="1485900" y="1524000"/>
                  </a:lnTo>
                  <a:lnTo>
                    <a:pt x="1423089" y="1523331"/>
                  </a:lnTo>
                  <a:lnTo>
                    <a:pt x="1360942" y="1521343"/>
                  </a:lnTo>
                  <a:lnTo>
                    <a:pt x="1299512" y="1518062"/>
                  </a:lnTo>
                  <a:lnTo>
                    <a:pt x="1238850" y="1513515"/>
                  </a:lnTo>
                  <a:lnTo>
                    <a:pt x="1179006" y="1507728"/>
                  </a:lnTo>
                  <a:lnTo>
                    <a:pt x="1120033" y="1500727"/>
                  </a:lnTo>
                  <a:lnTo>
                    <a:pt x="1061983" y="1492539"/>
                  </a:lnTo>
                  <a:lnTo>
                    <a:pt x="1004907" y="1483191"/>
                  </a:lnTo>
                  <a:lnTo>
                    <a:pt x="948856" y="1472708"/>
                  </a:lnTo>
                  <a:lnTo>
                    <a:pt x="893882" y="1461118"/>
                  </a:lnTo>
                  <a:lnTo>
                    <a:pt x="840037" y="1448446"/>
                  </a:lnTo>
                  <a:lnTo>
                    <a:pt x="787372" y="1434719"/>
                  </a:lnTo>
                  <a:lnTo>
                    <a:pt x="735939" y="1419964"/>
                  </a:lnTo>
                  <a:lnTo>
                    <a:pt x="685789" y="1404207"/>
                  </a:lnTo>
                  <a:lnTo>
                    <a:pt x="636975" y="1387474"/>
                  </a:lnTo>
                  <a:lnTo>
                    <a:pt x="589546" y="1369793"/>
                  </a:lnTo>
                  <a:lnTo>
                    <a:pt x="543556" y="1351188"/>
                  </a:lnTo>
                  <a:lnTo>
                    <a:pt x="499056" y="1331688"/>
                  </a:lnTo>
                  <a:lnTo>
                    <a:pt x="456097" y="1311317"/>
                  </a:lnTo>
                  <a:lnTo>
                    <a:pt x="414730" y="1290104"/>
                  </a:lnTo>
                  <a:lnTo>
                    <a:pt x="375008" y="1268074"/>
                  </a:lnTo>
                  <a:lnTo>
                    <a:pt x="336982" y="1245253"/>
                  </a:lnTo>
                  <a:lnTo>
                    <a:pt x="300704" y="1221668"/>
                  </a:lnTo>
                  <a:lnTo>
                    <a:pt x="266224" y="1197346"/>
                  </a:lnTo>
                  <a:lnTo>
                    <a:pt x="233596" y="1172313"/>
                  </a:lnTo>
                  <a:lnTo>
                    <a:pt x="202869" y="1146595"/>
                  </a:lnTo>
                  <a:lnTo>
                    <a:pt x="174097" y="1120219"/>
                  </a:lnTo>
                  <a:lnTo>
                    <a:pt x="122620" y="1065599"/>
                  </a:lnTo>
                  <a:lnTo>
                    <a:pt x="79577" y="1008663"/>
                  </a:lnTo>
                  <a:lnTo>
                    <a:pt x="45381" y="949623"/>
                  </a:lnTo>
                  <a:lnTo>
                    <a:pt x="20444" y="888692"/>
                  </a:lnTo>
                  <a:lnTo>
                    <a:pt x="5179" y="826080"/>
                  </a:lnTo>
                  <a:lnTo>
                    <a:pt x="0" y="762000"/>
                  </a:lnTo>
                  <a:close/>
                </a:path>
              </a:pathLst>
            </a:custGeom>
            <a:ln w="9525">
              <a:solidFill>
                <a:srgbClr val="FF66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59696" y="197754"/>
            <a:ext cx="2414510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2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17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Dutiny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-</a:t>
            </a:r>
            <a:r>
              <a:rPr sz="1985" b="1" spc="-11" dirty="0">
                <a:latin typeface="Arial"/>
                <a:cs typeface="Arial"/>
              </a:rPr>
              <a:t> Cavities</a:t>
            </a:r>
            <a:endParaRPr sz="1985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8147304" y="6294739"/>
            <a:ext cx="269240" cy="2228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630"/>
              </a:lnSpc>
            </a:pPr>
            <a:fld id="{81D60167-4931-47E6-BA6A-407CBD079E47}" type="slidenum">
              <a:rPr lang="cs-CZ" spc="-25" smtClean="0"/>
              <a:pPr marL="38100">
                <a:lnSpc>
                  <a:spcPts val="1630"/>
                </a:lnSpc>
              </a:pPr>
              <a:t>128</a:t>
            </a:fld>
            <a:endParaRPr spc="-28" dirty="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371" y="1176405"/>
            <a:ext cx="6972920" cy="100840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48042" y="4238625"/>
            <a:ext cx="3150249" cy="187228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9696" y="197754"/>
            <a:ext cx="2414510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2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17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Dutiny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-</a:t>
            </a:r>
            <a:r>
              <a:rPr sz="1985" b="1" spc="-11" dirty="0">
                <a:latin typeface="Arial"/>
                <a:cs typeface="Arial"/>
              </a:rPr>
              <a:t> Cavities</a:t>
            </a:r>
            <a:endParaRPr sz="1985">
              <a:latin typeface="Arial"/>
              <a:cs typeface="Arial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B4A797A5-15D5-1F49-7BD4-B69CAD4E7018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941" y="1176443"/>
            <a:ext cx="7028833" cy="17125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13100" y="3325154"/>
            <a:ext cx="4121927" cy="308102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9696" y="197754"/>
            <a:ext cx="2414510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2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17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Dutiny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-</a:t>
            </a:r>
            <a:r>
              <a:rPr sz="1985" b="1" spc="-11" dirty="0">
                <a:latin typeface="Arial"/>
                <a:cs typeface="Arial"/>
              </a:rPr>
              <a:t> Cavities</a:t>
            </a:r>
            <a:endParaRPr sz="1985">
              <a:latin typeface="Arial"/>
              <a:cs typeface="Arial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6396CB05-2C75-2DD9-B204-237E9806A910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888" y="1171822"/>
            <a:ext cx="7007775" cy="126075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21714" y="4165883"/>
            <a:ext cx="2946360" cy="201721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9696" y="197754"/>
            <a:ext cx="2414510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2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17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Dutiny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-</a:t>
            </a:r>
            <a:r>
              <a:rPr sz="1985" b="1" spc="-11" dirty="0">
                <a:latin typeface="Arial"/>
                <a:cs typeface="Arial"/>
              </a:rPr>
              <a:t> Cavities</a:t>
            </a:r>
            <a:endParaRPr sz="1985">
              <a:latin typeface="Arial"/>
              <a:cs typeface="Arial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01692D11-D22E-DC72-C463-CE56ADB14B0E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9697" y="197754"/>
            <a:ext cx="4440373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3</a:t>
            </a:r>
            <a:r>
              <a:rPr sz="1985" b="1" spc="-55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pevné</a:t>
            </a:r>
            <a:r>
              <a:rPr sz="1985" b="1" spc="6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vměstky</a:t>
            </a:r>
            <a:r>
              <a:rPr sz="1985" b="1" spc="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solid</a:t>
            </a:r>
            <a:r>
              <a:rPr sz="1985" b="1" spc="-39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inclusions</a:t>
            </a:r>
            <a:endParaRPr sz="1985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8795360" y="7756332"/>
            <a:ext cx="2712262" cy="234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017">
              <a:lnSpc>
                <a:spcPts val="1798"/>
              </a:lnSpc>
            </a:pPr>
            <a:fld id="{81D60167-4931-47E6-BA6A-407CBD079E47}" type="slidenum">
              <a:rPr spc="-28" dirty="0"/>
              <a:pPr marL="42017">
                <a:lnSpc>
                  <a:spcPts val="1798"/>
                </a:lnSpc>
              </a:pPr>
              <a:t>132</a:t>
            </a:fld>
            <a:endParaRPr spc="-28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29948" y="3324225"/>
            <a:ext cx="5633504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1113">
              <a:spcBef>
                <a:spcPts val="110"/>
              </a:spcBef>
            </a:pPr>
            <a:r>
              <a:rPr dirty="0"/>
              <a:t>Skupina</a:t>
            </a:r>
            <a:r>
              <a:rPr spc="-22" dirty="0"/>
              <a:t> </a:t>
            </a:r>
            <a:r>
              <a:rPr dirty="0"/>
              <a:t>č.</a:t>
            </a:r>
            <a:r>
              <a:rPr spc="-22" dirty="0"/>
              <a:t> </a:t>
            </a:r>
            <a:r>
              <a:rPr dirty="0"/>
              <a:t>3</a:t>
            </a:r>
            <a:r>
              <a:rPr spc="-11" dirty="0"/>
              <a:t> </a:t>
            </a:r>
            <a:r>
              <a:rPr dirty="0"/>
              <a:t>–</a:t>
            </a:r>
            <a:r>
              <a:rPr spc="-33" dirty="0"/>
              <a:t> </a:t>
            </a:r>
            <a:r>
              <a:rPr dirty="0" err="1"/>
              <a:t>Pevné</a:t>
            </a:r>
            <a:r>
              <a:rPr spc="-11" dirty="0"/>
              <a:t> </a:t>
            </a:r>
            <a:r>
              <a:rPr spc="-11" dirty="0" err="1"/>
              <a:t>vměstky</a:t>
            </a:r>
            <a:endParaRPr spc="-11" dirty="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3876" y="1176457"/>
            <a:ext cx="9511684" cy="5124531"/>
            <a:chOff x="171454" y="1066812"/>
            <a:chExt cx="8625205" cy="4646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454" y="1066812"/>
              <a:ext cx="6259425" cy="26098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62599" y="2743199"/>
              <a:ext cx="3233661" cy="297021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59697" y="197754"/>
            <a:ext cx="4440373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3</a:t>
            </a:r>
            <a:r>
              <a:rPr sz="1985" b="1" spc="-55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pevné</a:t>
            </a:r>
            <a:r>
              <a:rPr sz="1985" b="1" spc="6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vměstky</a:t>
            </a:r>
            <a:r>
              <a:rPr sz="1985" b="1" spc="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solid</a:t>
            </a:r>
            <a:r>
              <a:rPr sz="1985" b="1" spc="-39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inclusions</a:t>
            </a:r>
            <a:endParaRPr sz="1985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B0B66D23-10C6-951D-F504-3A2D25C5E990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9697" y="197754"/>
            <a:ext cx="4440373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3</a:t>
            </a:r>
            <a:r>
              <a:rPr sz="1985" b="1" spc="-55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pevné</a:t>
            </a:r>
            <a:r>
              <a:rPr sz="1985" b="1" spc="6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vměstky</a:t>
            </a:r>
            <a:r>
              <a:rPr sz="1985" b="1" spc="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solid</a:t>
            </a:r>
            <a:r>
              <a:rPr sz="1985" b="1" spc="-39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inclusions</a:t>
            </a:r>
            <a:endParaRPr sz="1985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22608" y="1176188"/>
            <a:ext cx="6566374" cy="3746412"/>
            <a:chOff x="378868" y="1066569"/>
            <a:chExt cx="5954395" cy="33972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8868" y="1066569"/>
              <a:ext cx="5954253" cy="339664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048000" y="2667000"/>
              <a:ext cx="762000" cy="685800"/>
            </a:xfrm>
            <a:custGeom>
              <a:avLst/>
              <a:gdLst/>
              <a:ahLst/>
              <a:cxnLst/>
              <a:rect l="l" t="t" r="r" b="b"/>
              <a:pathLst>
                <a:path w="762000" h="685800">
                  <a:moveTo>
                    <a:pt x="0" y="342900"/>
                  </a:moveTo>
                  <a:lnTo>
                    <a:pt x="3477" y="296369"/>
                  </a:lnTo>
                  <a:lnTo>
                    <a:pt x="13609" y="251742"/>
                  </a:lnTo>
                  <a:lnTo>
                    <a:pt x="29940" y="209426"/>
                  </a:lnTo>
                  <a:lnTo>
                    <a:pt x="52016" y="169830"/>
                  </a:lnTo>
                  <a:lnTo>
                    <a:pt x="79384" y="133362"/>
                  </a:lnTo>
                  <a:lnTo>
                    <a:pt x="111590" y="100431"/>
                  </a:lnTo>
                  <a:lnTo>
                    <a:pt x="148179" y="71446"/>
                  </a:lnTo>
                  <a:lnTo>
                    <a:pt x="188699" y="46815"/>
                  </a:lnTo>
                  <a:lnTo>
                    <a:pt x="232695" y="26946"/>
                  </a:lnTo>
                  <a:lnTo>
                    <a:pt x="279713" y="12248"/>
                  </a:lnTo>
                  <a:lnTo>
                    <a:pt x="329299" y="3130"/>
                  </a:lnTo>
                  <a:lnTo>
                    <a:pt x="381000" y="0"/>
                  </a:lnTo>
                  <a:lnTo>
                    <a:pt x="432700" y="3130"/>
                  </a:lnTo>
                  <a:lnTo>
                    <a:pt x="482286" y="12248"/>
                  </a:lnTo>
                  <a:lnTo>
                    <a:pt x="529304" y="26946"/>
                  </a:lnTo>
                  <a:lnTo>
                    <a:pt x="573300" y="46815"/>
                  </a:lnTo>
                  <a:lnTo>
                    <a:pt x="613820" y="71446"/>
                  </a:lnTo>
                  <a:lnTo>
                    <a:pt x="650409" y="100431"/>
                  </a:lnTo>
                  <a:lnTo>
                    <a:pt x="682615" y="133362"/>
                  </a:lnTo>
                  <a:lnTo>
                    <a:pt x="709983" y="169830"/>
                  </a:lnTo>
                  <a:lnTo>
                    <a:pt x="732059" y="209426"/>
                  </a:lnTo>
                  <a:lnTo>
                    <a:pt x="748390" y="251742"/>
                  </a:lnTo>
                  <a:lnTo>
                    <a:pt x="758522" y="296369"/>
                  </a:lnTo>
                  <a:lnTo>
                    <a:pt x="762000" y="342900"/>
                  </a:lnTo>
                  <a:lnTo>
                    <a:pt x="758522" y="389430"/>
                  </a:lnTo>
                  <a:lnTo>
                    <a:pt x="748390" y="434057"/>
                  </a:lnTo>
                  <a:lnTo>
                    <a:pt x="732059" y="476373"/>
                  </a:lnTo>
                  <a:lnTo>
                    <a:pt x="709983" y="515969"/>
                  </a:lnTo>
                  <a:lnTo>
                    <a:pt x="682615" y="552437"/>
                  </a:lnTo>
                  <a:lnTo>
                    <a:pt x="650409" y="585368"/>
                  </a:lnTo>
                  <a:lnTo>
                    <a:pt x="613820" y="614353"/>
                  </a:lnTo>
                  <a:lnTo>
                    <a:pt x="573300" y="638984"/>
                  </a:lnTo>
                  <a:lnTo>
                    <a:pt x="529304" y="658853"/>
                  </a:lnTo>
                  <a:lnTo>
                    <a:pt x="482286" y="673551"/>
                  </a:lnTo>
                  <a:lnTo>
                    <a:pt x="432700" y="682669"/>
                  </a:lnTo>
                  <a:lnTo>
                    <a:pt x="381000" y="685800"/>
                  </a:lnTo>
                  <a:lnTo>
                    <a:pt x="329299" y="682669"/>
                  </a:lnTo>
                  <a:lnTo>
                    <a:pt x="279713" y="673551"/>
                  </a:lnTo>
                  <a:lnTo>
                    <a:pt x="232695" y="658853"/>
                  </a:lnTo>
                  <a:lnTo>
                    <a:pt x="188699" y="638984"/>
                  </a:lnTo>
                  <a:lnTo>
                    <a:pt x="148179" y="614353"/>
                  </a:lnTo>
                  <a:lnTo>
                    <a:pt x="111590" y="585368"/>
                  </a:lnTo>
                  <a:lnTo>
                    <a:pt x="79384" y="552437"/>
                  </a:lnTo>
                  <a:lnTo>
                    <a:pt x="52016" y="515969"/>
                  </a:lnTo>
                  <a:lnTo>
                    <a:pt x="29940" y="476373"/>
                  </a:lnTo>
                  <a:lnTo>
                    <a:pt x="13609" y="434057"/>
                  </a:lnTo>
                  <a:lnTo>
                    <a:pt x="3477" y="389430"/>
                  </a:lnTo>
                  <a:lnTo>
                    <a:pt x="0" y="342900"/>
                  </a:lnTo>
                  <a:close/>
                </a:path>
              </a:pathLst>
            </a:custGeom>
            <a:ln w="9525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05939" y="1176189"/>
            <a:ext cx="2271300" cy="3745741"/>
          </a:xfrm>
          <a:prstGeom prst="rect">
            <a:avLst/>
          </a:prstGeom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9697" y="197754"/>
            <a:ext cx="4440373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3</a:t>
            </a:r>
            <a:r>
              <a:rPr sz="1985" b="1" spc="-55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pevné</a:t>
            </a:r>
            <a:r>
              <a:rPr sz="1985" b="1" spc="6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vměstky</a:t>
            </a:r>
            <a:r>
              <a:rPr sz="1985" b="1" spc="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solid</a:t>
            </a:r>
            <a:r>
              <a:rPr sz="1985" b="1" spc="-39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inclusions</a:t>
            </a:r>
            <a:endParaRPr sz="1985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17185" y="1172845"/>
            <a:ext cx="6567775" cy="4079737"/>
            <a:chOff x="373951" y="1063537"/>
            <a:chExt cx="5955665" cy="36995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951" y="1063537"/>
              <a:ext cx="5835230" cy="369935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514599" y="2057401"/>
              <a:ext cx="3810000" cy="1295400"/>
            </a:xfrm>
            <a:custGeom>
              <a:avLst/>
              <a:gdLst/>
              <a:ahLst/>
              <a:cxnLst/>
              <a:rect l="l" t="t" r="r" b="b"/>
              <a:pathLst>
                <a:path w="3810000" h="1295400">
                  <a:moveTo>
                    <a:pt x="0" y="647700"/>
                  </a:moveTo>
                  <a:lnTo>
                    <a:pt x="4996" y="600424"/>
                  </a:lnTo>
                  <a:lnTo>
                    <a:pt x="19757" y="554069"/>
                  </a:lnTo>
                  <a:lnTo>
                    <a:pt x="43938" y="508751"/>
                  </a:lnTo>
                  <a:lnTo>
                    <a:pt x="77194" y="464587"/>
                  </a:lnTo>
                  <a:lnTo>
                    <a:pt x="119181" y="421694"/>
                  </a:lnTo>
                  <a:lnTo>
                    <a:pt x="169554" y="380189"/>
                  </a:lnTo>
                  <a:lnTo>
                    <a:pt x="227971" y="340189"/>
                  </a:lnTo>
                  <a:lnTo>
                    <a:pt x="294085" y="301812"/>
                  </a:lnTo>
                  <a:lnTo>
                    <a:pt x="329921" y="283268"/>
                  </a:lnTo>
                  <a:lnTo>
                    <a:pt x="367553" y="265174"/>
                  </a:lnTo>
                  <a:lnTo>
                    <a:pt x="406937" y="247544"/>
                  </a:lnTo>
                  <a:lnTo>
                    <a:pt x="448030" y="230392"/>
                  </a:lnTo>
                  <a:lnTo>
                    <a:pt x="490790" y="213734"/>
                  </a:lnTo>
                  <a:lnTo>
                    <a:pt x="535173" y="197584"/>
                  </a:lnTo>
                  <a:lnTo>
                    <a:pt x="581136" y="181957"/>
                  </a:lnTo>
                  <a:lnTo>
                    <a:pt x="628636" y="166867"/>
                  </a:lnTo>
                  <a:lnTo>
                    <a:pt x="677631" y="152328"/>
                  </a:lnTo>
                  <a:lnTo>
                    <a:pt x="728076" y="138357"/>
                  </a:lnTo>
                  <a:lnTo>
                    <a:pt x="779930" y="124966"/>
                  </a:lnTo>
                  <a:lnTo>
                    <a:pt x="833148" y="112172"/>
                  </a:lnTo>
                  <a:lnTo>
                    <a:pt x="887689" y="99987"/>
                  </a:lnTo>
                  <a:lnTo>
                    <a:pt x="943508" y="88428"/>
                  </a:lnTo>
                  <a:lnTo>
                    <a:pt x="1000563" y="77509"/>
                  </a:lnTo>
                  <a:lnTo>
                    <a:pt x="1058811" y="67244"/>
                  </a:lnTo>
                  <a:lnTo>
                    <a:pt x="1118209" y="57647"/>
                  </a:lnTo>
                  <a:lnTo>
                    <a:pt x="1178714" y="48735"/>
                  </a:lnTo>
                  <a:lnTo>
                    <a:pt x="1240282" y="40521"/>
                  </a:lnTo>
                  <a:lnTo>
                    <a:pt x="1302871" y="33019"/>
                  </a:lnTo>
                  <a:lnTo>
                    <a:pt x="1366437" y="26245"/>
                  </a:lnTo>
                  <a:lnTo>
                    <a:pt x="1430938" y="20213"/>
                  </a:lnTo>
                  <a:lnTo>
                    <a:pt x="1496331" y="14938"/>
                  </a:lnTo>
                  <a:lnTo>
                    <a:pt x="1562572" y="10435"/>
                  </a:lnTo>
                  <a:lnTo>
                    <a:pt x="1629619" y="6717"/>
                  </a:lnTo>
                  <a:lnTo>
                    <a:pt x="1697428" y="3800"/>
                  </a:lnTo>
                  <a:lnTo>
                    <a:pt x="1765957" y="1698"/>
                  </a:lnTo>
                  <a:lnTo>
                    <a:pt x="1835161" y="427"/>
                  </a:lnTo>
                  <a:lnTo>
                    <a:pt x="1905000" y="0"/>
                  </a:lnTo>
                  <a:lnTo>
                    <a:pt x="1974838" y="427"/>
                  </a:lnTo>
                  <a:lnTo>
                    <a:pt x="2044042" y="1698"/>
                  </a:lnTo>
                  <a:lnTo>
                    <a:pt x="2112571" y="3800"/>
                  </a:lnTo>
                  <a:lnTo>
                    <a:pt x="2180380" y="6717"/>
                  </a:lnTo>
                  <a:lnTo>
                    <a:pt x="2247427" y="10435"/>
                  </a:lnTo>
                  <a:lnTo>
                    <a:pt x="2313668" y="14939"/>
                  </a:lnTo>
                  <a:lnTo>
                    <a:pt x="2379061" y="20214"/>
                  </a:lnTo>
                  <a:lnTo>
                    <a:pt x="2443562" y="26246"/>
                  </a:lnTo>
                  <a:lnTo>
                    <a:pt x="2507128" y="33020"/>
                  </a:lnTo>
                  <a:lnTo>
                    <a:pt x="2569717" y="40522"/>
                  </a:lnTo>
                  <a:lnTo>
                    <a:pt x="2631285" y="48737"/>
                  </a:lnTo>
                  <a:lnTo>
                    <a:pt x="2691790" y="57649"/>
                  </a:lnTo>
                  <a:lnTo>
                    <a:pt x="2751188" y="67246"/>
                  </a:lnTo>
                  <a:lnTo>
                    <a:pt x="2809436" y="77511"/>
                  </a:lnTo>
                  <a:lnTo>
                    <a:pt x="2866491" y="88431"/>
                  </a:lnTo>
                  <a:lnTo>
                    <a:pt x="2922310" y="99990"/>
                  </a:lnTo>
                  <a:lnTo>
                    <a:pt x="2976851" y="112175"/>
                  </a:lnTo>
                  <a:lnTo>
                    <a:pt x="3030069" y="124970"/>
                  </a:lnTo>
                  <a:lnTo>
                    <a:pt x="3081923" y="138361"/>
                  </a:lnTo>
                  <a:lnTo>
                    <a:pt x="3132368" y="152333"/>
                  </a:lnTo>
                  <a:lnTo>
                    <a:pt x="3181363" y="166871"/>
                  </a:lnTo>
                  <a:lnTo>
                    <a:pt x="3228863" y="181961"/>
                  </a:lnTo>
                  <a:lnTo>
                    <a:pt x="3274826" y="197589"/>
                  </a:lnTo>
                  <a:lnTo>
                    <a:pt x="3319209" y="213739"/>
                  </a:lnTo>
                  <a:lnTo>
                    <a:pt x="3361969" y="230397"/>
                  </a:lnTo>
                  <a:lnTo>
                    <a:pt x="3403062" y="247549"/>
                  </a:lnTo>
                  <a:lnTo>
                    <a:pt x="3442446" y="265179"/>
                  </a:lnTo>
                  <a:lnTo>
                    <a:pt x="3480078" y="283273"/>
                  </a:lnTo>
                  <a:lnTo>
                    <a:pt x="3515914" y="301817"/>
                  </a:lnTo>
                  <a:lnTo>
                    <a:pt x="3549912" y="320796"/>
                  </a:lnTo>
                  <a:lnTo>
                    <a:pt x="3612220" y="359999"/>
                  </a:lnTo>
                  <a:lnTo>
                    <a:pt x="3666658" y="400766"/>
                  </a:lnTo>
                  <a:lnTo>
                    <a:pt x="3712882" y="442979"/>
                  </a:lnTo>
                  <a:lnTo>
                    <a:pt x="3750546" y="486521"/>
                  </a:lnTo>
                  <a:lnTo>
                    <a:pt x="3779308" y="531276"/>
                  </a:lnTo>
                  <a:lnTo>
                    <a:pt x="3798821" y="577127"/>
                  </a:lnTo>
                  <a:lnTo>
                    <a:pt x="3808743" y="623955"/>
                  </a:lnTo>
                  <a:lnTo>
                    <a:pt x="3810000" y="647700"/>
                  </a:lnTo>
                  <a:lnTo>
                    <a:pt x="3808743" y="671445"/>
                  </a:lnTo>
                  <a:lnTo>
                    <a:pt x="3805003" y="694975"/>
                  </a:lnTo>
                  <a:lnTo>
                    <a:pt x="3790242" y="741330"/>
                  </a:lnTo>
                  <a:lnTo>
                    <a:pt x="3766061" y="786648"/>
                  </a:lnTo>
                  <a:lnTo>
                    <a:pt x="3732805" y="830812"/>
                  </a:lnTo>
                  <a:lnTo>
                    <a:pt x="3690818" y="873705"/>
                  </a:lnTo>
                  <a:lnTo>
                    <a:pt x="3640445" y="915210"/>
                  </a:lnTo>
                  <a:lnTo>
                    <a:pt x="3582028" y="955210"/>
                  </a:lnTo>
                  <a:lnTo>
                    <a:pt x="3515914" y="993587"/>
                  </a:lnTo>
                  <a:lnTo>
                    <a:pt x="3480078" y="1012131"/>
                  </a:lnTo>
                  <a:lnTo>
                    <a:pt x="3442446" y="1030225"/>
                  </a:lnTo>
                  <a:lnTo>
                    <a:pt x="3403062" y="1047855"/>
                  </a:lnTo>
                  <a:lnTo>
                    <a:pt x="3361969" y="1065007"/>
                  </a:lnTo>
                  <a:lnTo>
                    <a:pt x="3319209" y="1081665"/>
                  </a:lnTo>
                  <a:lnTo>
                    <a:pt x="3274826" y="1097815"/>
                  </a:lnTo>
                  <a:lnTo>
                    <a:pt x="3228863" y="1113442"/>
                  </a:lnTo>
                  <a:lnTo>
                    <a:pt x="3181363" y="1128532"/>
                  </a:lnTo>
                  <a:lnTo>
                    <a:pt x="3132368" y="1143071"/>
                  </a:lnTo>
                  <a:lnTo>
                    <a:pt x="3081923" y="1157042"/>
                  </a:lnTo>
                  <a:lnTo>
                    <a:pt x="3030069" y="1170433"/>
                  </a:lnTo>
                  <a:lnTo>
                    <a:pt x="2976851" y="1183227"/>
                  </a:lnTo>
                  <a:lnTo>
                    <a:pt x="2922310" y="1195412"/>
                  </a:lnTo>
                  <a:lnTo>
                    <a:pt x="2866491" y="1206971"/>
                  </a:lnTo>
                  <a:lnTo>
                    <a:pt x="2809436" y="1217890"/>
                  </a:lnTo>
                  <a:lnTo>
                    <a:pt x="2751188" y="1228155"/>
                  </a:lnTo>
                  <a:lnTo>
                    <a:pt x="2691790" y="1237752"/>
                  </a:lnTo>
                  <a:lnTo>
                    <a:pt x="2631285" y="1246664"/>
                  </a:lnTo>
                  <a:lnTo>
                    <a:pt x="2569717" y="1254878"/>
                  </a:lnTo>
                  <a:lnTo>
                    <a:pt x="2507128" y="1262380"/>
                  </a:lnTo>
                  <a:lnTo>
                    <a:pt x="2443562" y="1269154"/>
                  </a:lnTo>
                  <a:lnTo>
                    <a:pt x="2379061" y="1275186"/>
                  </a:lnTo>
                  <a:lnTo>
                    <a:pt x="2313668" y="1280461"/>
                  </a:lnTo>
                  <a:lnTo>
                    <a:pt x="2247427" y="1284964"/>
                  </a:lnTo>
                  <a:lnTo>
                    <a:pt x="2180380" y="1288682"/>
                  </a:lnTo>
                  <a:lnTo>
                    <a:pt x="2112571" y="1291599"/>
                  </a:lnTo>
                  <a:lnTo>
                    <a:pt x="2044042" y="1293701"/>
                  </a:lnTo>
                  <a:lnTo>
                    <a:pt x="1974838" y="1294972"/>
                  </a:lnTo>
                  <a:lnTo>
                    <a:pt x="1905000" y="1295400"/>
                  </a:lnTo>
                  <a:lnTo>
                    <a:pt x="1835161" y="1294972"/>
                  </a:lnTo>
                  <a:lnTo>
                    <a:pt x="1765957" y="1293701"/>
                  </a:lnTo>
                  <a:lnTo>
                    <a:pt x="1697428" y="1291599"/>
                  </a:lnTo>
                  <a:lnTo>
                    <a:pt x="1629619" y="1288682"/>
                  </a:lnTo>
                  <a:lnTo>
                    <a:pt x="1562572" y="1284964"/>
                  </a:lnTo>
                  <a:lnTo>
                    <a:pt x="1496331" y="1280461"/>
                  </a:lnTo>
                  <a:lnTo>
                    <a:pt x="1430938" y="1275186"/>
                  </a:lnTo>
                  <a:lnTo>
                    <a:pt x="1366437" y="1269154"/>
                  </a:lnTo>
                  <a:lnTo>
                    <a:pt x="1302871" y="1262380"/>
                  </a:lnTo>
                  <a:lnTo>
                    <a:pt x="1240282" y="1254878"/>
                  </a:lnTo>
                  <a:lnTo>
                    <a:pt x="1178714" y="1246664"/>
                  </a:lnTo>
                  <a:lnTo>
                    <a:pt x="1118209" y="1237752"/>
                  </a:lnTo>
                  <a:lnTo>
                    <a:pt x="1058811" y="1228155"/>
                  </a:lnTo>
                  <a:lnTo>
                    <a:pt x="1000563" y="1217890"/>
                  </a:lnTo>
                  <a:lnTo>
                    <a:pt x="943508" y="1206971"/>
                  </a:lnTo>
                  <a:lnTo>
                    <a:pt x="887689" y="1195412"/>
                  </a:lnTo>
                  <a:lnTo>
                    <a:pt x="833148" y="1183227"/>
                  </a:lnTo>
                  <a:lnTo>
                    <a:pt x="779930" y="1170433"/>
                  </a:lnTo>
                  <a:lnTo>
                    <a:pt x="728076" y="1157042"/>
                  </a:lnTo>
                  <a:lnTo>
                    <a:pt x="677631" y="1143071"/>
                  </a:lnTo>
                  <a:lnTo>
                    <a:pt x="628636" y="1128532"/>
                  </a:lnTo>
                  <a:lnTo>
                    <a:pt x="581136" y="1113442"/>
                  </a:lnTo>
                  <a:lnTo>
                    <a:pt x="535173" y="1097815"/>
                  </a:lnTo>
                  <a:lnTo>
                    <a:pt x="490790" y="1081665"/>
                  </a:lnTo>
                  <a:lnTo>
                    <a:pt x="448030" y="1065007"/>
                  </a:lnTo>
                  <a:lnTo>
                    <a:pt x="406937" y="1047855"/>
                  </a:lnTo>
                  <a:lnTo>
                    <a:pt x="367553" y="1030225"/>
                  </a:lnTo>
                  <a:lnTo>
                    <a:pt x="329921" y="1012131"/>
                  </a:lnTo>
                  <a:lnTo>
                    <a:pt x="294085" y="993587"/>
                  </a:lnTo>
                  <a:lnTo>
                    <a:pt x="260087" y="974609"/>
                  </a:lnTo>
                  <a:lnTo>
                    <a:pt x="197779" y="935406"/>
                  </a:lnTo>
                  <a:lnTo>
                    <a:pt x="143341" y="894639"/>
                  </a:lnTo>
                  <a:lnTo>
                    <a:pt x="97117" y="852425"/>
                  </a:lnTo>
                  <a:lnTo>
                    <a:pt x="59453" y="808882"/>
                  </a:lnTo>
                  <a:lnTo>
                    <a:pt x="30691" y="764126"/>
                  </a:lnTo>
                  <a:lnTo>
                    <a:pt x="11178" y="718275"/>
                  </a:lnTo>
                  <a:lnTo>
                    <a:pt x="1256" y="671445"/>
                  </a:lnTo>
                  <a:lnTo>
                    <a:pt x="0" y="647700"/>
                  </a:lnTo>
                  <a:close/>
                </a:path>
              </a:pathLst>
            </a:custGeom>
            <a:ln w="9525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47478" y="1172845"/>
            <a:ext cx="2462052" cy="4079568"/>
          </a:xfrm>
          <a:prstGeom prst="rect">
            <a:avLst/>
          </a:prstGeom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3876" y="1171206"/>
            <a:ext cx="9511684" cy="5129433"/>
            <a:chOff x="171454" y="1062050"/>
            <a:chExt cx="8625205" cy="46513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454" y="1062050"/>
              <a:ext cx="6221316" cy="26193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62599" y="2743199"/>
              <a:ext cx="3233661" cy="297021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59697" y="197754"/>
            <a:ext cx="4440373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3</a:t>
            </a:r>
            <a:r>
              <a:rPr sz="1985" b="1" spc="-55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pevné</a:t>
            </a:r>
            <a:r>
              <a:rPr sz="1985" b="1" spc="6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vměstky</a:t>
            </a:r>
            <a:r>
              <a:rPr sz="1985" b="1" spc="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solid</a:t>
            </a:r>
            <a:r>
              <a:rPr sz="1985" b="1" spc="-39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inclusions</a:t>
            </a:r>
            <a:endParaRPr sz="1985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BC246047-53E2-2247-A633-2FA5716C5DFE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3367" y="1176443"/>
            <a:ext cx="9522188" cy="5124531"/>
            <a:chOff x="161925" y="1066800"/>
            <a:chExt cx="8634730" cy="4646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1925" y="1066800"/>
              <a:ext cx="6257925" cy="28194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62599" y="2743200"/>
              <a:ext cx="3233661" cy="297021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59697" y="197754"/>
            <a:ext cx="4440373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3</a:t>
            </a:r>
            <a:r>
              <a:rPr sz="1985" b="1" spc="-55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pevné</a:t>
            </a:r>
            <a:r>
              <a:rPr sz="1985" b="1" spc="6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vměstky</a:t>
            </a:r>
            <a:r>
              <a:rPr sz="1985" b="1" spc="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solid</a:t>
            </a:r>
            <a:r>
              <a:rPr sz="1985" b="1" spc="-39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inclusions</a:t>
            </a:r>
            <a:endParaRPr sz="1985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09EF2BC6-C9CF-B6E0-C9FC-633412CF96F9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6874" y="1176443"/>
            <a:ext cx="9448661" cy="5124531"/>
            <a:chOff x="228581" y="1066800"/>
            <a:chExt cx="8568055" cy="4646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581" y="1066800"/>
              <a:ext cx="6475422" cy="24669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62599" y="2743200"/>
              <a:ext cx="3233661" cy="297021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59697" y="197754"/>
            <a:ext cx="4440373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3</a:t>
            </a:r>
            <a:r>
              <a:rPr sz="1985" b="1" spc="-55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pevné</a:t>
            </a:r>
            <a:r>
              <a:rPr sz="1985" b="1" spc="6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vměstky</a:t>
            </a:r>
            <a:r>
              <a:rPr sz="1985" b="1" spc="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solid</a:t>
            </a:r>
            <a:r>
              <a:rPr sz="1985" b="1" spc="-39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inclusions</a:t>
            </a:r>
            <a:endParaRPr sz="1985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9697" y="197754"/>
            <a:ext cx="4440373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3</a:t>
            </a:r>
            <a:r>
              <a:rPr sz="1985" b="1" spc="-55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pevné</a:t>
            </a:r>
            <a:r>
              <a:rPr sz="1985" b="1" spc="6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vměstky</a:t>
            </a:r>
            <a:r>
              <a:rPr sz="1985" b="1" spc="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solid</a:t>
            </a:r>
            <a:r>
              <a:rPr sz="1985" b="1" spc="-39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inclusions</a:t>
            </a:r>
            <a:endParaRPr sz="1985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959" y="1176443"/>
            <a:ext cx="8991345" cy="2529675"/>
          </a:xfrm>
          <a:prstGeom prst="rect">
            <a:avLst/>
          </a:prstGeom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9697" y="197754"/>
            <a:ext cx="7363275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dirty="0"/>
              <a:t>4</a:t>
            </a:r>
            <a:r>
              <a:rPr sz="1985" spc="-50" dirty="0"/>
              <a:t> </a:t>
            </a:r>
            <a:r>
              <a:rPr sz="1985" dirty="0"/>
              <a:t>–</a:t>
            </a:r>
            <a:r>
              <a:rPr sz="1985" spc="-22" dirty="0"/>
              <a:t> </a:t>
            </a:r>
            <a:r>
              <a:rPr sz="1985" dirty="0"/>
              <a:t>studené</a:t>
            </a:r>
            <a:r>
              <a:rPr sz="1985" spc="-28" dirty="0"/>
              <a:t> </a:t>
            </a:r>
            <a:r>
              <a:rPr sz="1985" dirty="0"/>
              <a:t>spoje,</a:t>
            </a:r>
            <a:r>
              <a:rPr sz="1985" spc="-22" dirty="0"/>
              <a:t> </a:t>
            </a:r>
            <a:r>
              <a:rPr sz="1985" dirty="0"/>
              <a:t>neprůvary</a:t>
            </a:r>
            <a:r>
              <a:rPr sz="1985" spc="11" dirty="0"/>
              <a:t> </a:t>
            </a:r>
            <a:r>
              <a:rPr sz="1985" dirty="0"/>
              <a:t>–</a:t>
            </a:r>
            <a:r>
              <a:rPr sz="1985" spc="-28" dirty="0"/>
              <a:t> </a:t>
            </a:r>
            <a:r>
              <a:rPr sz="1985" dirty="0"/>
              <a:t>lack</a:t>
            </a:r>
            <a:r>
              <a:rPr sz="1985" spc="-6" dirty="0"/>
              <a:t> </a:t>
            </a:r>
            <a:r>
              <a:rPr sz="1985" dirty="0"/>
              <a:t>of</a:t>
            </a:r>
            <a:r>
              <a:rPr sz="1985" spc="-33" dirty="0"/>
              <a:t> </a:t>
            </a:r>
            <a:r>
              <a:rPr sz="1985" dirty="0"/>
              <a:t>fusion</a:t>
            </a:r>
            <a:r>
              <a:rPr sz="1985" spc="-22" dirty="0"/>
              <a:t> </a:t>
            </a:r>
            <a:r>
              <a:rPr sz="1985" dirty="0"/>
              <a:t>and</a:t>
            </a:r>
            <a:r>
              <a:rPr sz="1985" spc="-22" dirty="0"/>
              <a:t> </a:t>
            </a:r>
            <a:r>
              <a:rPr sz="1985" spc="-11" dirty="0"/>
              <a:t>penetration</a:t>
            </a:r>
            <a:endParaRPr sz="1985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8795360" y="7756332"/>
            <a:ext cx="2712262" cy="234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017">
              <a:lnSpc>
                <a:spcPts val="1798"/>
              </a:lnSpc>
            </a:pPr>
            <a:fld id="{81D60167-4931-47E6-BA6A-407CBD079E47}" type="slidenum">
              <a:rPr spc="-28" dirty="0"/>
              <a:pPr marL="42017">
                <a:lnSpc>
                  <a:spcPts val="1798"/>
                </a:lnSpc>
              </a:pPr>
              <a:t>140</a:t>
            </a:fld>
            <a:endParaRPr spc="-28" dirty="0"/>
          </a:p>
        </p:txBody>
      </p:sp>
      <p:sp>
        <p:nvSpPr>
          <p:cNvPr id="3" name="object 3"/>
          <p:cNvSpPr txBox="1"/>
          <p:nvPr/>
        </p:nvSpPr>
        <p:spPr>
          <a:xfrm>
            <a:off x="1231948" y="2883406"/>
            <a:ext cx="8417871" cy="488630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88" b="1" dirty="0">
                <a:latin typeface="Arial"/>
                <a:cs typeface="Arial"/>
              </a:rPr>
              <a:t>Skupina</a:t>
            </a:r>
            <a:r>
              <a:rPr sz="3088" b="1" spc="-66" dirty="0">
                <a:latin typeface="Arial"/>
                <a:cs typeface="Arial"/>
              </a:rPr>
              <a:t> </a:t>
            </a:r>
            <a:r>
              <a:rPr sz="3088" b="1" dirty="0">
                <a:latin typeface="Arial"/>
                <a:cs typeface="Arial"/>
              </a:rPr>
              <a:t>č.</a:t>
            </a:r>
            <a:r>
              <a:rPr sz="3088" b="1" spc="-88" dirty="0">
                <a:latin typeface="Arial"/>
                <a:cs typeface="Arial"/>
              </a:rPr>
              <a:t> </a:t>
            </a:r>
            <a:r>
              <a:rPr sz="3088" b="1" dirty="0">
                <a:latin typeface="Arial"/>
                <a:cs typeface="Arial"/>
              </a:rPr>
              <a:t>4</a:t>
            </a:r>
            <a:r>
              <a:rPr sz="3088" b="1" spc="-66" dirty="0">
                <a:latin typeface="Arial"/>
                <a:cs typeface="Arial"/>
              </a:rPr>
              <a:t> </a:t>
            </a:r>
            <a:r>
              <a:rPr sz="3088" b="1" dirty="0">
                <a:latin typeface="Arial"/>
                <a:cs typeface="Arial"/>
              </a:rPr>
              <a:t>–</a:t>
            </a:r>
            <a:r>
              <a:rPr sz="3088" b="1" spc="-72" dirty="0">
                <a:latin typeface="Arial"/>
                <a:cs typeface="Arial"/>
              </a:rPr>
              <a:t> </a:t>
            </a:r>
            <a:r>
              <a:rPr sz="3088" b="1" dirty="0">
                <a:latin typeface="Arial"/>
                <a:cs typeface="Arial"/>
              </a:rPr>
              <a:t>Studené</a:t>
            </a:r>
            <a:r>
              <a:rPr sz="3088" b="1" spc="-50" dirty="0">
                <a:latin typeface="Arial"/>
                <a:cs typeface="Arial"/>
              </a:rPr>
              <a:t> </a:t>
            </a:r>
            <a:r>
              <a:rPr sz="3088" b="1" dirty="0">
                <a:latin typeface="Arial"/>
                <a:cs typeface="Arial"/>
              </a:rPr>
              <a:t>spoje,</a:t>
            </a:r>
            <a:r>
              <a:rPr sz="3088" b="1" spc="-61" dirty="0">
                <a:latin typeface="Arial"/>
                <a:cs typeface="Arial"/>
              </a:rPr>
              <a:t> </a:t>
            </a:r>
            <a:r>
              <a:rPr sz="3088" b="1" spc="-11" dirty="0" err="1">
                <a:latin typeface="Arial"/>
                <a:cs typeface="Arial"/>
              </a:rPr>
              <a:t>neprůvary</a:t>
            </a:r>
            <a:endParaRPr sz="3088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9697" y="197754"/>
            <a:ext cx="7363275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4</a:t>
            </a:r>
            <a:r>
              <a:rPr sz="1985" b="1" spc="-50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studené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spoje,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neprůvary</a:t>
            </a:r>
            <a:r>
              <a:rPr sz="1985" b="1" spc="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lack</a:t>
            </a:r>
            <a:r>
              <a:rPr sz="1985" b="1" spc="-6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of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fusion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and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penetration</a:t>
            </a:r>
            <a:endParaRPr sz="1985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895" y="1176443"/>
            <a:ext cx="6806565" cy="441166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57571" y="2132304"/>
            <a:ext cx="2468430" cy="4212087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419E4F53-BF8E-3514-3F19-B36EF5852891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4100" y="3088851"/>
            <a:ext cx="3231397" cy="333854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6915" y="1176443"/>
            <a:ext cx="6997350" cy="129198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0929" y="2943225"/>
            <a:ext cx="3781424" cy="190463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40098" y="3823276"/>
            <a:ext cx="2184823" cy="186969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59697" y="197754"/>
            <a:ext cx="7363275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4</a:t>
            </a:r>
            <a:r>
              <a:rPr sz="1985" b="1" spc="-50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studené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spoje,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neprůvary</a:t>
            </a:r>
            <a:r>
              <a:rPr sz="1985" b="1" spc="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lack</a:t>
            </a:r>
            <a:r>
              <a:rPr sz="1985" b="1" spc="-6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of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fusion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and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penetration</a:t>
            </a:r>
            <a:endParaRPr sz="1985">
              <a:latin typeface="Arial"/>
              <a:cs typeface="Arial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EE92D67A-2FEE-D662-7166-C0AF46C31267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9697" y="197754"/>
            <a:ext cx="7363275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4</a:t>
            </a:r>
            <a:r>
              <a:rPr sz="1985" b="1" spc="-50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studené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spoje,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neprůvary</a:t>
            </a:r>
            <a:r>
              <a:rPr sz="1985" b="1" spc="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lack</a:t>
            </a:r>
            <a:r>
              <a:rPr sz="1985" b="1" spc="-6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of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fusion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and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penetration</a:t>
            </a:r>
            <a:endParaRPr sz="1985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333" y="1174300"/>
            <a:ext cx="6399712" cy="376610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74571" y="1174300"/>
            <a:ext cx="2289213" cy="3766102"/>
          </a:xfrm>
          <a:prstGeom prst="rect">
            <a:avLst/>
          </a:prstGeom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889" y="1176444"/>
            <a:ext cx="7186430" cy="147055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3500" y="2562225"/>
            <a:ext cx="3372172" cy="403248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9697" y="197754"/>
            <a:ext cx="7363275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4</a:t>
            </a:r>
            <a:r>
              <a:rPr sz="1985" b="1" spc="-50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studené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spoje,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neprůvary</a:t>
            </a:r>
            <a:r>
              <a:rPr sz="1985" b="1" spc="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lack</a:t>
            </a:r>
            <a:r>
              <a:rPr sz="1985" b="1" spc="-6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of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fusion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and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penetration</a:t>
            </a:r>
            <a:endParaRPr sz="1985">
              <a:latin typeface="Arial"/>
              <a:cs typeface="Arial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D0898869-B6E7-6851-CC79-8503A251B991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9697" y="197754"/>
            <a:ext cx="7363275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4</a:t>
            </a:r>
            <a:r>
              <a:rPr sz="1985" b="1" spc="-50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studené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spoje,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neprůvary</a:t>
            </a:r>
            <a:r>
              <a:rPr sz="1985" b="1" spc="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lack</a:t>
            </a:r>
            <a:r>
              <a:rPr sz="1985" b="1" spc="-6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of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fusion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and</a:t>
            </a:r>
            <a:r>
              <a:rPr sz="1985" b="1" spc="-22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penetration</a:t>
            </a:r>
            <a:endParaRPr sz="1985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581" y="1168853"/>
            <a:ext cx="6462252" cy="376993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96462" y="1168852"/>
            <a:ext cx="2248211" cy="3769938"/>
          </a:xfrm>
          <a:prstGeom prst="rect">
            <a:avLst/>
          </a:prstGeom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9696" y="197754"/>
            <a:ext cx="7183307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dirty="0"/>
              <a:t>5</a:t>
            </a:r>
            <a:r>
              <a:rPr sz="1985" spc="-55" dirty="0"/>
              <a:t> </a:t>
            </a:r>
            <a:r>
              <a:rPr sz="1985" dirty="0"/>
              <a:t>–</a:t>
            </a:r>
            <a:r>
              <a:rPr sz="1985" spc="-28" dirty="0"/>
              <a:t> </a:t>
            </a:r>
            <a:r>
              <a:rPr sz="1985" dirty="0"/>
              <a:t>vady</a:t>
            </a:r>
            <a:r>
              <a:rPr sz="1985" spc="-6" dirty="0"/>
              <a:t> </a:t>
            </a:r>
            <a:r>
              <a:rPr sz="1985" dirty="0"/>
              <a:t>tvaru</a:t>
            </a:r>
            <a:r>
              <a:rPr sz="1985" spc="33" dirty="0"/>
              <a:t> </a:t>
            </a:r>
            <a:r>
              <a:rPr sz="1985" dirty="0"/>
              <a:t>a</a:t>
            </a:r>
            <a:r>
              <a:rPr sz="1985" spc="-28" dirty="0"/>
              <a:t> </a:t>
            </a:r>
            <a:r>
              <a:rPr sz="1985" dirty="0"/>
              <a:t>rozměru</a:t>
            </a:r>
            <a:r>
              <a:rPr sz="1985" spc="-17" dirty="0"/>
              <a:t> </a:t>
            </a:r>
            <a:r>
              <a:rPr sz="1985" dirty="0"/>
              <a:t>–</a:t>
            </a:r>
            <a:r>
              <a:rPr sz="1985" spc="-28" dirty="0"/>
              <a:t> </a:t>
            </a:r>
            <a:r>
              <a:rPr sz="1985" dirty="0"/>
              <a:t>imperfect</a:t>
            </a:r>
            <a:r>
              <a:rPr sz="1985" spc="-11" dirty="0"/>
              <a:t> </a:t>
            </a:r>
            <a:r>
              <a:rPr sz="1985" dirty="0"/>
              <a:t>shape</a:t>
            </a:r>
            <a:r>
              <a:rPr sz="1985" spc="-28" dirty="0"/>
              <a:t> </a:t>
            </a:r>
            <a:r>
              <a:rPr sz="1985" dirty="0"/>
              <a:t>and</a:t>
            </a:r>
            <a:r>
              <a:rPr sz="1985" spc="-28" dirty="0"/>
              <a:t> </a:t>
            </a:r>
            <a:r>
              <a:rPr sz="1985" spc="-11" dirty="0"/>
              <a:t>dimensions</a:t>
            </a:r>
            <a:endParaRPr sz="1985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8795360" y="7756332"/>
            <a:ext cx="2712262" cy="234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017">
              <a:lnSpc>
                <a:spcPts val="1798"/>
              </a:lnSpc>
            </a:pPr>
            <a:fld id="{81D60167-4931-47E6-BA6A-407CBD079E47}" type="slidenum">
              <a:rPr spc="-28" dirty="0"/>
              <a:pPr marL="42017">
                <a:lnSpc>
                  <a:spcPts val="1798"/>
                </a:lnSpc>
              </a:pPr>
              <a:t>146</a:t>
            </a:fld>
            <a:endParaRPr spc="-28" dirty="0"/>
          </a:p>
        </p:txBody>
      </p:sp>
      <p:sp>
        <p:nvSpPr>
          <p:cNvPr id="3" name="object 3"/>
          <p:cNvSpPr txBox="1"/>
          <p:nvPr/>
        </p:nvSpPr>
        <p:spPr>
          <a:xfrm>
            <a:off x="1917724" y="3171825"/>
            <a:ext cx="6857951" cy="488630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88" b="1" dirty="0">
                <a:latin typeface="Arial"/>
                <a:cs typeface="Arial"/>
              </a:rPr>
              <a:t>Skupina</a:t>
            </a:r>
            <a:r>
              <a:rPr sz="3088" b="1" spc="-61" dirty="0">
                <a:latin typeface="Arial"/>
                <a:cs typeface="Arial"/>
              </a:rPr>
              <a:t> </a:t>
            </a:r>
            <a:r>
              <a:rPr sz="3088" b="1" dirty="0">
                <a:latin typeface="Arial"/>
                <a:cs typeface="Arial"/>
              </a:rPr>
              <a:t>č.</a:t>
            </a:r>
            <a:r>
              <a:rPr sz="3088" b="1" spc="-83" dirty="0">
                <a:latin typeface="Arial"/>
                <a:cs typeface="Arial"/>
              </a:rPr>
              <a:t> </a:t>
            </a:r>
            <a:r>
              <a:rPr sz="3088" b="1" dirty="0">
                <a:latin typeface="Arial"/>
                <a:cs typeface="Arial"/>
              </a:rPr>
              <a:t>5</a:t>
            </a:r>
            <a:r>
              <a:rPr sz="3088" b="1" spc="-61" dirty="0">
                <a:latin typeface="Arial"/>
                <a:cs typeface="Arial"/>
              </a:rPr>
              <a:t> </a:t>
            </a:r>
            <a:r>
              <a:rPr sz="3088" b="1" dirty="0">
                <a:latin typeface="Arial"/>
                <a:cs typeface="Arial"/>
              </a:rPr>
              <a:t>–</a:t>
            </a:r>
            <a:r>
              <a:rPr sz="3088" b="1" spc="-66" dirty="0">
                <a:latin typeface="Arial"/>
                <a:cs typeface="Arial"/>
              </a:rPr>
              <a:t> </a:t>
            </a:r>
            <a:r>
              <a:rPr sz="3088" b="1" spc="-11" dirty="0">
                <a:latin typeface="Arial"/>
                <a:cs typeface="Arial"/>
              </a:rPr>
              <a:t>Vady</a:t>
            </a:r>
            <a:r>
              <a:rPr sz="3088" b="1" spc="-55" dirty="0">
                <a:latin typeface="Arial"/>
                <a:cs typeface="Arial"/>
              </a:rPr>
              <a:t> </a:t>
            </a:r>
            <a:r>
              <a:rPr sz="3088" b="1" dirty="0">
                <a:latin typeface="Arial"/>
                <a:cs typeface="Arial"/>
              </a:rPr>
              <a:t>tvaru</a:t>
            </a:r>
            <a:r>
              <a:rPr sz="3088" b="1" spc="-77" dirty="0">
                <a:latin typeface="Arial"/>
                <a:cs typeface="Arial"/>
              </a:rPr>
              <a:t> </a:t>
            </a:r>
            <a:r>
              <a:rPr sz="3088" b="1" dirty="0">
                <a:latin typeface="Arial"/>
                <a:cs typeface="Arial"/>
              </a:rPr>
              <a:t>a</a:t>
            </a:r>
            <a:r>
              <a:rPr sz="3088" b="1" spc="-66" dirty="0">
                <a:latin typeface="Arial"/>
                <a:cs typeface="Arial"/>
              </a:rPr>
              <a:t> </a:t>
            </a:r>
            <a:r>
              <a:rPr sz="3088" b="1" spc="-11" dirty="0" err="1">
                <a:latin typeface="Arial"/>
                <a:cs typeface="Arial"/>
              </a:rPr>
              <a:t>rozměru</a:t>
            </a:r>
            <a:endParaRPr sz="3088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67957" y="4395511"/>
            <a:ext cx="3117294" cy="227538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2864" y="1176457"/>
            <a:ext cx="7455990" cy="3119661"/>
          </a:xfrm>
          <a:prstGeom prst="rect">
            <a:avLst/>
          </a:prstGeom>
        </p:spPr>
      </p:pic>
      <p:pic>
        <p:nvPicPr>
          <p:cNvPr id="7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074" y="4694664"/>
            <a:ext cx="1630509" cy="1668533"/>
          </a:xfrm>
          <a:prstGeom prst="rect">
            <a:avLst/>
          </a:prstGeom>
        </p:spPr>
      </p:pic>
      <p:pic>
        <p:nvPicPr>
          <p:cNvPr id="8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66107" y="4488753"/>
            <a:ext cx="2871593" cy="142531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59696" y="197754"/>
            <a:ext cx="7183307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5</a:t>
            </a:r>
            <a:r>
              <a:rPr sz="1985" b="1" spc="-55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vady</a:t>
            </a:r>
            <a:r>
              <a:rPr sz="1985" b="1" spc="-6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tvaru</a:t>
            </a:r>
            <a:r>
              <a:rPr sz="1985" b="1" spc="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a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rozměru</a:t>
            </a:r>
            <a:r>
              <a:rPr sz="1985" b="1" spc="-17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imperfect</a:t>
            </a:r>
            <a:r>
              <a:rPr sz="1985" b="1" spc="-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shape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and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dimensions</a:t>
            </a:r>
            <a:endParaRPr sz="1985">
              <a:latin typeface="Arial"/>
              <a:cs typeface="Arial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29EB4ACD-942F-478D-A8B2-51513ED357DE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2863" y="1176444"/>
            <a:ext cx="7193446" cy="282556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58284" y="4318308"/>
            <a:ext cx="1715772" cy="134812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27500" y="4772025"/>
            <a:ext cx="4656104" cy="167408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59696" y="197754"/>
            <a:ext cx="7183307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5</a:t>
            </a:r>
            <a:r>
              <a:rPr sz="1985" b="1" spc="-55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vady</a:t>
            </a:r>
            <a:r>
              <a:rPr sz="1985" b="1" spc="-6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tvaru</a:t>
            </a:r>
            <a:r>
              <a:rPr sz="1985" b="1" spc="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a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rozměru</a:t>
            </a:r>
            <a:r>
              <a:rPr sz="1985" b="1" spc="-17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imperfect</a:t>
            </a:r>
            <a:r>
              <a:rPr sz="1985" b="1" spc="-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shape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and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dimensions</a:t>
            </a:r>
            <a:endParaRPr sz="1985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9D35AADD-1F92-F359-61C5-5861097439A9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2863" y="1176443"/>
            <a:ext cx="7281344" cy="4259704"/>
            <a:chOff x="152400" y="1066800"/>
            <a:chExt cx="6602730" cy="386270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945" y="1066800"/>
              <a:ext cx="6335648" cy="111420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" y="2129467"/>
              <a:ext cx="6602412" cy="2799719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9650" y="5686425"/>
            <a:ext cx="1750677" cy="122546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69804" y="5367687"/>
            <a:ext cx="1984170" cy="120741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59696" y="197754"/>
            <a:ext cx="7183307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5</a:t>
            </a:r>
            <a:r>
              <a:rPr sz="1985" b="1" spc="-55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vady</a:t>
            </a:r>
            <a:r>
              <a:rPr sz="1985" b="1" spc="-6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tvaru</a:t>
            </a:r>
            <a:r>
              <a:rPr sz="1985" b="1" spc="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a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rozměru</a:t>
            </a:r>
            <a:r>
              <a:rPr sz="1985" b="1" spc="-17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imperfect</a:t>
            </a:r>
            <a:r>
              <a:rPr sz="1985" b="1" spc="-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shape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and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dimensions</a:t>
            </a:r>
            <a:endParaRPr sz="1985">
              <a:latin typeface="Arial"/>
              <a:cs typeface="Arial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2217A001-F369-3213-7811-478407A67AA7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2608" y="1176189"/>
            <a:ext cx="6566218" cy="374574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05939" y="1176189"/>
            <a:ext cx="2271300" cy="374574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2153497" y="2604982"/>
            <a:ext cx="1176443" cy="756285"/>
          </a:xfrm>
          <a:custGeom>
            <a:avLst/>
            <a:gdLst/>
            <a:ahLst/>
            <a:cxnLst/>
            <a:rect l="l" t="t" r="r" b="b"/>
            <a:pathLst>
              <a:path w="1066800" h="685800">
                <a:moveTo>
                  <a:pt x="0" y="342900"/>
                </a:moveTo>
                <a:lnTo>
                  <a:pt x="12302" y="269338"/>
                </a:lnTo>
                <a:lnTo>
                  <a:pt x="47475" y="201276"/>
                </a:lnTo>
                <a:lnTo>
                  <a:pt x="72824" y="169830"/>
                </a:lnTo>
                <a:lnTo>
                  <a:pt x="102915" y="140386"/>
                </a:lnTo>
                <a:lnTo>
                  <a:pt x="137421" y="113153"/>
                </a:lnTo>
                <a:lnTo>
                  <a:pt x="176018" y="88341"/>
                </a:lnTo>
                <a:lnTo>
                  <a:pt x="218380" y="66158"/>
                </a:lnTo>
                <a:lnTo>
                  <a:pt x="264182" y="46815"/>
                </a:lnTo>
                <a:lnTo>
                  <a:pt x="313098" y="30519"/>
                </a:lnTo>
                <a:lnTo>
                  <a:pt x="364804" y="17480"/>
                </a:lnTo>
                <a:lnTo>
                  <a:pt x="418973" y="7908"/>
                </a:lnTo>
                <a:lnTo>
                  <a:pt x="475280" y="2012"/>
                </a:lnTo>
                <a:lnTo>
                  <a:pt x="533400" y="0"/>
                </a:lnTo>
                <a:lnTo>
                  <a:pt x="591519" y="2012"/>
                </a:lnTo>
                <a:lnTo>
                  <a:pt x="647826" y="7908"/>
                </a:lnTo>
                <a:lnTo>
                  <a:pt x="701995" y="17480"/>
                </a:lnTo>
                <a:lnTo>
                  <a:pt x="753701" y="30519"/>
                </a:lnTo>
                <a:lnTo>
                  <a:pt x="802617" y="46815"/>
                </a:lnTo>
                <a:lnTo>
                  <a:pt x="848419" y="66158"/>
                </a:lnTo>
                <a:lnTo>
                  <a:pt x="890781" y="88341"/>
                </a:lnTo>
                <a:lnTo>
                  <a:pt x="929378" y="113153"/>
                </a:lnTo>
                <a:lnTo>
                  <a:pt x="963884" y="140386"/>
                </a:lnTo>
                <a:lnTo>
                  <a:pt x="993975" y="169830"/>
                </a:lnTo>
                <a:lnTo>
                  <a:pt x="1019324" y="201276"/>
                </a:lnTo>
                <a:lnTo>
                  <a:pt x="1039606" y="234515"/>
                </a:lnTo>
                <a:lnTo>
                  <a:pt x="1063670" y="305536"/>
                </a:lnTo>
                <a:lnTo>
                  <a:pt x="1066800" y="342900"/>
                </a:lnTo>
                <a:lnTo>
                  <a:pt x="1063670" y="380263"/>
                </a:lnTo>
                <a:lnTo>
                  <a:pt x="1054497" y="416461"/>
                </a:lnTo>
                <a:lnTo>
                  <a:pt x="1019324" y="484523"/>
                </a:lnTo>
                <a:lnTo>
                  <a:pt x="993975" y="515969"/>
                </a:lnTo>
                <a:lnTo>
                  <a:pt x="963884" y="545413"/>
                </a:lnTo>
                <a:lnTo>
                  <a:pt x="929378" y="572646"/>
                </a:lnTo>
                <a:lnTo>
                  <a:pt x="890781" y="597458"/>
                </a:lnTo>
                <a:lnTo>
                  <a:pt x="848419" y="619641"/>
                </a:lnTo>
                <a:lnTo>
                  <a:pt x="802617" y="638984"/>
                </a:lnTo>
                <a:lnTo>
                  <a:pt x="753701" y="655280"/>
                </a:lnTo>
                <a:lnTo>
                  <a:pt x="701995" y="668319"/>
                </a:lnTo>
                <a:lnTo>
                  <a:pt x="647826" y="677891"/>
                </a:lnTo>
                <a:lnTo>
                  <a:pt x="591519" y="683787"/>
                </a:lnTo>
                <a:lnTo>
                  <a:pt x="533400" y="685800"/>
                </a:lnTo>
                <a:lnTo>
                  <a:pt x="475280" y="683787"/>
                </a:lnTo>
                <a:lnTo>
                  <a:pt x="418973" y="677891"/>
                </a:lnTo>
                <a:lnTo>
                  <a:pt x="364804" y="668319"/>
                </a:lnTo>
                <a:lnTo>
                  <a:pt x="313098" y="655280"/>
                </a:lnTo>
                <a:lnTo>
                  <a:pt x="264182" y="638984"/>
                </a:lnTo>
                <a:lnTo>
                  <a:pt x="218380" y="619641"/>
                </a:lnTo>
                <a:lnTo>
                  <a:pt x="176018" y="597458"/>
                </a:lnTo>
                <a:lnTo>
                  <a:pt x="137421" y="572646"/>
                </a:lnTo>
                <a:lnTo>
                  <a:pt x="102915" y="545413"/>
                </a:lnTo>
                <a:lnTo>
                  <a:pt x="72824" y="515969"/>
                </a:lnTo>
                <a:lnTo>
                  <a:pt x="47475" y="484523"/>
                </a:lnTo>
                <a:lnTo>
                  <a:pt x="27193" y="451284"/>
                </a:lnTo>
                <a:lnTo>
                  <a:pt x="3129" y="380263"/>
                </a:lnTo>
                <a:lnTo>
                  <a:pt x="0" y="342900"/>
                </a:lnTo>
                <a:close/>
              </a:path>
            </a:pathLst>
          </a:custGeom>
          <a:ln w="9525">
            <a:solidFill>
              <a:srgbClr val="FF0000"/>
            </a:solidFill>
            <a:prstDash val="sysDash"/>
          </a:ln>
        </p:spPr>
        <p:txBody>
          <a:bodyPr wrap="square" lIns="0" tIns="0" rIns="0" bIns="0" rtlCol="0"/>
          <a:lstStyle/>
          <a:p>
            <a:endParaRPr sz="1985"/>
          </a:p>
        </p:txBody>
      </p:sp>
      <p:sp>
        <p:nvSpPr>
          <p:cNvPr id="5" name="object 5"/>
          <p:cNvSpPr txBox="1"/>
          <p:nvPr/>
        </p:nvSpPr>
        <p:spPr>
          <a:xfrm>
            <a:off x="559696" y="197754"/>
            <a:ext cx="7183307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5</a:t>
            </a:r>
            <a:r>
              <a:rPr sz="1985" b="1" spc="-55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vady</a:t>
            </a:r>
            <a:r>
              <a:rPr sz="1985" b="1" spc="-6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tvaru</a:t>
            </a:r>
            <a:r>
              <a:rPr sz="1985" b="1" spc="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a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rozměru</a:t>
            </a:r>
            <a:r>
              <a:rPr sz="1985" b="1" spc="-17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imperfect</a:t>
            </a:r>
            <a:r>
              <a:rPr sz="1985" b="1" spc="-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shape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and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dimensions</a:t>
            </a:r>
            <a:endParaRPr sz="1985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3364" y="1176443"/>
            <a:ext cx="7140942" cy="275203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43003" y="3679844"/>
            <a:ext cx="2159226" cy="283326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9696" y="197754"/>
            <a:ext cx="7183307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5</a:t>
            </a:r>
            <a:r>
              <a:rPr sz="1985" b="1" spc="-55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vady</a:t>
            </a:r>
            <a:r>
              <a:rPr sz="1985" b="1" spc="-6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tvaru</a:t>
            </a:r>
            <a:r>
              <a:rPr sz="1985" b="1" spc="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a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rozměru</a:t>
            </a:r>
            <a:r>
              <a:rPr sz="1985" b="1" spc="-17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imperfect</a:t>
            </a:r>
            <a:r>
              <a:rPr sz="1985" b="1" spc="-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shape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and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dimensions</a:t>
            </a:r>
            <a:endParaRPr sz="1985">
              <a:latin typeface="Arial"/>
              <a:cs typeface="Arial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359CFBE9-A465-6D3F-EE2F-B870C681EC7F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371" y="1176444"/>
            <a:ext cx="6930882" cy="219532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7100" y="4840868"/>
            <a:ext cx="4274881" cy="152848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9452" y="3025140"/>
            <a:ext cx="7186311" cy="179617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99300" y="4840868"/>
            <a:ext cx="2403099" cy="159624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59696" y="197754"/>
            <a:ext cx="7183307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5</a:t>
            </a:r>
            <a:r>
              <a:rPr sz="1985" b="1" spc="-55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vady</a:t>
            </a:r>
            <a:r>
              <a:rPr sz="1985" b="1" spc="-6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tvaru</a:t>
            </a:r>
            <a:r>
              <a:rPr sz="1985" b="1" spc="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a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rozměru</a:t>
            </a:r>
            <a:r>
              <a:rPr sz="1985" b="1" spc="-17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imperfect</a:t>
            </a:r>
            <a:r>
              <a:rPr sz="1985" b="1" spc="-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shape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and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dimensions</a:t>
            </a:r>
            <a:endParaRPr sz="1985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9696" y="197754"/>
            <a:ext cx="7183307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5</a:t>
            </a:r>
            <a:r>
              <a:rPr sz="1985" b="1" spc="-55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vady</a:t>
            </a:r>
            <a:r>
              <a:rPr sz="1985" b="1" spc="-6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tvaru</a:t>
            </a:r>
            <a:r>
              <a:rPr sz="1985" b="1" spc="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a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rozměru</a:t>
            </a:r>
            <a:r>
              <a:rPr sz="1985" b="1" spc="-17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imperfect</a:t>
            </a:r>
            <a:r>
              <a:rPr sz="1985" b="1" spc="-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shape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and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dimensions</a:t>
            </a:r>
            <a:endParaRPr sz="1985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914" y="1176345"/>
            <a:ext cx="6252793" cy="426515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38263" y="1176331"/>
            <a:ext cx="2460781" cy="4265170"/>
          </a:xfrm>
          <a:prstGeom prst="rect">
            <a:avLst/>
          </a:prstGeom>
        </p:spPr>
      </p:pic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9696" y="197754"/>
            <a:ext cx="5501273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dirty="0"/>
              <a:t>6</a:t>
            </a:r>
            <a:r>
              <a:rPr sz="1985" spc="-55" dirty="0"/>
              <a:t> </a:t>
            </a:r>
            <a:r>
              <a:rPr sz="1985" dirty="0"/>
              <a:t>–</a:t>
            </a:r>
            <a:r>
              <a:rPr sz="1985" spc="-33" dirty="0"/>
              <a:t> </a:t>
            </a:r>
            <a:r>
              <a:rPr sz="1985" dirty="0"/>
              <a:t>různé</a:t>
            </a:r>
            <a:r>
              <a:rPr sz="1985" spc="-33" dirty="0"/>
              <a:t> </a:t>
            </a:r>
            <a:r>
              <a:rPr sz="1985" dirty="0"/>
              <a:t>vady</a:t>
            </a:r>
            <a:r>
              <a:rPr sz="1985" spc="11" dirty="0"/>
              <a:t> </a:t>
            </a:r>
            <a:r>
              <a:rPr sz="1985" dirty="0"/>
              <a:t>–</a:t>
            </a:r>
            <a:r>
              <a:rPr sz="1985" spc="-33" dirty="0"/>
              <a:t> </a:t>
            </a:r>
            <a:r>
              <a:rPr sz="1985" dirty="0"/>
              <a:t>miscellaneous</a:t>
            </a:r>
            <a:r>
              <a:rPr sz="1985" spc="-28" dirty="0"/>
              <a:t> </a:t>
            </a:r>
            <a:r>
              <a:rPr sz="1985" spc="-11" dirty="0"/>
              <a:t>imperfections</a:t>
            </a:r>
            <a:endParaRPr sz="1985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8795360" y="7756332"/>
            <a:ext cx="2712262" cy="2340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017">
              <a:lnSpc>
                <a:spcPts val="1798"/>
              </a:lnSpc>
            </a:pPr>
            <a:fld id="{81D60167-4931-47E6-BA6A-407CBD079E47}" type="slidenum">
              <a:rPr spc="-28" dirty="0"/>
              <a:pPr marL="42017">
                <a:lnSpc>
                  <a:spcPts val="1798"/>
                </a:lnSpc>
              </a:pPr>
              <a:t>154</a:t>
            </a:fld>
            <a:endParaRPr spc="-28" dirty="0"/>
          </a:p>
        </p:txBody>
      </p:sp>
      <p:sp>
        <p:nvSpPr>
          <p:cNvPr id="3" name="object 3"/>
          <p:cNvSpPr txBox="1"/>
          <p:nvPr/>
        </p:nvSpPr>
        <p:spPr>
          <a:xfrm>
            <a:off x="2832124" y="2790825"/>
            <a:ext cx="5029152" cy="488630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88" b="1" dirty="0">
                <a:latin typeface="Arial"/>
                <a:cs typeface="Arial"/>
              </a:rPr>
              <a:t>Skupina</a:t>
            </a:r>
            <a:r>
              <a:rPr sz="3088" b="1" spc="-50" dirty="0">
                <a:latin typeface="Arial"/>
                <a:cs typeface="Arial"/>
              </a:rPr>
              <a:t> </a:t>
            </a:r>
            <a:r>
              <a:rPr sz="3088" b="1" dirty="0">
                <a:latin typeface="Arial"/>
                <a:cs typeface="Arial"/>
              </a:rPr>
              <a:t>č.</a:t>
            </a:r>
            <a:r>
              <a:rPr sz="3088" b="1" spc="-77" dirty="0">
                <a:latin typeface="Arial"/>
                <a:cs typeface="Arial"/>
              </a:rPr>
              <a:t> </a:t>
            </a:r>
            <a:r>
              <a:rPr sz="3088" b="1" dirty="0">
                <a:latin typeface="Arial"/>
                <a:cs typeface="Arial"/>
              </a:rPr>
              <a:t>6</a:t>
            </a:r>
            <a:r>
              <a:rPr sz="3088" b="1" spc="-55" dirty="0">
                <a:latin typeface="Arial"/>
                <a:cs typeface="Arial"/>
              </a:rPr>
              <a:t> </a:t>
            </a:r>
            <a:r>
              <a:rPr sz="3088" b="1" dirty="0">
                <a:latin typeface="Arial"/>
                <a:cs typeface="Arial"/>
              </a:rPr>
              <a:t>–</a:t>
            </a:r>
            <a:r>
              <a:rPr sz="3088" b="1" spc="-61" dirty="0">
                <a:latin typeface="Arial"/>
                <a:cs typeface="Arial"/>
              </a:rPr>
              <a:t> </a:t>
            </a:r>
            <a:r>
              <a:rPr sz="3088" b="1" dirty="0" err="1">
                <a:latin typeface="Arial"/>
                <a:cs typeface="Arial"/>
              </a:rPr>
              <a:t>Různé</a:t>
            </a:r>
            <a:r>
              <a:rPr sz="3088" b="1" spc="-33" dirty="0">
                <a:latin typeface="Arial"/>
                <a:cs typeface="Arial"/>
              </a:rPr>
              <a:t> </a:t>
            </a:r>
            <a:r>
              <a:rPr sz="3088" b="1" spc="-22" dirty="0" err="1">
                <a:latin typeface="Arial"/>
                <a:cs typeface="Arial"/>
              </a:rPr>
              <a:t>vady</a:t>
            </a:r>
            <a:endParaRPr sz="3088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4725" y="1266825"/>
            <a:ext cx="7203950" cy="410704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9696" y="197754"/>
            <a:ext cx="5501273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6</a:t>
            </a:r>
            <a:r>
              <a:rPr sz="1985" b="1" spc="-55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různé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vady</a:t>
            </a:r>
            <a:r>
              <a:rPr sz="1985" b="1" spc="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miscellaneous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imperfections</a:t>
            </a:r>
            <a:endParaRPr sz="1985">
              <a:latin typeface="Arial"/>
              <a:cs typeface="Arial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D7E24120-F866-0E45-D3A6-AA79E0C24D82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[5]</a:t>
            </a:r>
            <a:endParaRPr lang="cs-CZ" dirty="0"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607" y="1173252"/>
            <a:ext cx="6500133" cy="381457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24540" y="1173254"/>
            <a:ext cx="2224130" cy="381455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901402" y="1680634"/>
            <a:ext cx="4957868" cy="924348"/>
          </a:xfrm>
          <a:custGeom>
            <a:avLst/>
            <a:gdLst/>
            <a:ahLst/>
            <a:cxnLst/>
            <a:rect l="l" t="t" r="r" b="b"/>
            <a:pathLst>
              <a:path w="4495800" h="838200">
                <a:moveTo>
                  <a:pt x="0" y="419100"/>
                </a:moveTo>
                <a:lnTo>
                  <a:pt x="11142" y="377113"/>
                </a:lnTo>
                <a:lnTo>
                  <a:pt x="43857" y="336309"/>
                </a:lnTo>
                <a:lnTo>
                  <a:pt x="77127" y="309862"/>
                </a:lnTo>
                <a:lnTo>
                  <a:pt x="119198" y="284088"/>
                </a:lnTo>
                <a:lnTo>
                  <a:pt x="169756" y="259045"/>
                </a:lnTo>
                <a:lnTo>
                  <a:pt x="228485" y="234792"/>
                </a:lnTo>
                <a:lnTo>
                  <a:pt x="295071" y="211388"/>
                </a:lnTo>
                <a:lnTo>
                  <a:pt x="369199" y="188891"/>
                </a:lnTo>
                <a:lnTo>
                  <a:pt x="408993" y="178002"/>
                </a:lnTo>
                <a:lnTo>
                  <a:pt x="450555" y="167361"/>
                </a:lnTo>
                <a:lnTo>
                  <a:pt x="493845" y="156976"/>
                </a:lnTo>
                <a:lnTo>
                  <a:pt x="538823" y="146855"/>
                </a:lnTo>
                <a:lnTo>
                  <a:pt x="585452" y="137004"/>
                </a:lnTo>
                <a:lnTo>
                  <a:pt x="633690" y="127432"/>
                </a:lnTo>
                <a:lnTo>
                  <a:pt x="683499" y="118146"/>
                </a:lnTo>
                <a:lnTo>
                  <a:pt x="734840" y="109152"/>
                </a:lnTo>
                <a:lnTo>
                  <a:pt x="787673" y="100459"/>
                </a:lnTo>
                <a:lnTo>
                  <a:pt x="841959" y="92073"/>
                </a:lnTo>
                <a:lnTo>
                  <a:pt x="897658" y="84002"/>
                </a:lnTo>
                <a:lnTo>
                  <a:pt x="954732" y="76253"/>
                </a:lnTo>
                <a:lnTo>
                  <a:pt x="1013140" y="68833"/>
                </a:lnTo>
                <a:lnTo>
                  <a:pt x="1072844" y="61751"/>
                </a:lnTo>
                <a:lnTo>
                  <a:pt x="1133804" y="55013"/>
                </a:lnTo>
                <a:lnTo>
                  <a:pt x="1195980" y="48626"/>
                </a:lnTo>
                <a:lnTo>
                  <a:pt x="1259334" y="42598"/>
                </a:lnTo>
                <a:lnTo>
                  <a:pt x="1323827" y="36937"/>
                </a:lnTo>
                <a:lnTo>
                  <a:pt x="1389418" y="31649"/>
                </a:lnTo>
                <a:lnTo>
                  <a:pt x="1456069" y="26741"/>
                </a:lnTo>
                <a:lnTo>
                  <a:pt x="1523739" y="22223"/>
                </a:lnTo>
                <a:lnTo>
                  <a:pt x="1592391" y="18099"/>
                </a:lnTo>
                <a:lnTo>
                  <a:pt x="1661984" y="14379"/>
                </a:lnTo>
                <a:lnTo>
                  <a:pt x="1732479" y="11068"/>
                </a:lnTo>
                <a:lnTo>
                  <a:pt x="1803837" y="8176"/>
                </a:lnTo>
                <a:lnTo>
                  <a:pt x="1876018" y="5708"/>
                </a:lnTo>
                <a:lnTo>
                  <a:pt x="1948984" y="3673"/>
                </a:lnTo>
                <a:lnTo>
                  <a:pt x="2022694" y="2077"/>
                </a:lnTo>
                <a:lnTo>
                  <a:pt x="2097109" y="928"/>
                </a:lnTo>
                <a:lnTo>
                  <a:pt x="2172191" y="233"/>
                </a:lnTo>
                <a:lnTo>
                  <a:pt x="2247900" y="0"/>
                </a:lnTo>
                <a:lnTo>
                  <a:pt x="2323608" y="233"/>
                </a:lnTo>
                <a:lnTo>
                  <a:pt x="2398690" y="928"/>
                </a:lnTo>
                <a:lnTo>
                  <a:pt x="2473105" y="2077"/>
                </a:lnTo>
                <a:lnTo>
                  <a:pt x="2546816" y="3673"/>
                </a:lnTo>
                <a:lnTo>
                  <a:pt x="2619781" y="5708"/>
                </a:lnTo>
                <a:lnTo>
                  <a:pt x="2691963" y="8176"/>
                </a:lnTo>
                <a:lnTo>
                  <a:pt x="2763321" y="11068"/>
                </a:lnTo>
                <a:lnTo>
                  <a:pt x="2833816" y="14379"/>
                </a:lnTo>
                <a:lnTo>
                  <a:pt x="2903409" y="18099"/>
                </a:lnTo>
                <a:lnTo>
                  <a:pt x="2972061" y="22223"/>
                </a:lnTo>
                <a:lnTo>
                  <a:pt x="3039732" y="26741"/>
                </a:lnTo>
                <a:lnTo>
                  <a:pt x="3106383" y="31649"/>
                </a:lnTo>
                <a:lnTo>
                  <a:pt x="3171974" y="36937"/>
                </a:lnTo>
                <a:lnTo>
                  <a:pt x="3236467" y="42598"/>
                </a:lnTo>
                <a:lnTo>
                  <a:pt x="3299821" y="48626"/>
                </a:lnTo>
                <a:lnTo>
                  <a:pt x="3361998" y="55013"/>
                </a:lnTo>
                <a:lnTo>
                  <a:pt x="3422958" y="61751"/>
                </a:lnTo>
                <a:lnTo>
                  <a:pt x="3482662" y="68833"/>
                </a:lnTo>
                <a:lnTo>
                  <a:pt x="3541071" y="76253"/>
                </a:lnTo>
                <a:lnTo>
                  <a:pt x="3598145" y="84002"/>
                </a:lnTo>
                <a:lnTo>
                  <a:pt x="3653844" y="92073"/>
                </a:lnTo>
                <a:lnTo>
                  <a:pt x="3708130" y="100459"/>
                </a:lnTo>
                <a:lnTo>
                  <a:pt x="3760963" y="109152"/>
                </a:lnTo>
                <a:lnTo>
                  <a:pt x="3812304" y="118146"/>
                </a:lnTo>
                <a:lnTo>
                  <a:pt x="3862114" y="127432"/>
                </a:lnTo>
                <a:lnTo>
                  <a:pt x="3910352" y="137004"/>
                </a:lnTo>
                <a:lnTo>
                  <a:pt x="3956981" y="146855"/>
                </a:lnTo>
                <a:lnTo>
                  <a:pt x="4001960" y="156976"/>
                </a:lnTo>
                <a:lnTo>
                  <a:pt x="4045249" y="167361"/>
                </a:lnTo>
                <a:lnTo>
                  <a:pt x="4086811" y="178002"/>
                </a:lnTo>
                <a:lnTo>
                  <a:pt x="4126605" y="188891"/>
                </a:lnTo>
                <a:lnTo>
                  <a:pt x="4164593" y="200023"/>
                </a:lnTo>
                <a:lnTo>
                  <a:pt x="4234989" y="222980"/>
                </a:lnTo>
                <a:lnTo>
                  <a:pt x="4297686" y="246816"/>
                </a:lnTo>
                <a:lnTo>
                  <a:pt x="4352368" y="271471"/>
                </a:lnTo>
                <a:lnTo>
                  <a:pt x="4398721" y="296887"/>
                </a:lnTo>
                <a:lnTo>
                  <a:pt x="4436431" y="323005"/>
                </a:lnTo>
                <a:lnTo>
                  <a:pt x="4465181" y="349767"/>
                </a:lnTo>
                <a:lnTo>
                  <a:pt x="4490822" y="390987"/>
                </a:lnTo>
                <a:lnTo>
                  <a:pt x="4495800" y="419100"/>
                </a:lnTo>
                <a:lnTo>
                  <a:pt x="4494549" y="433215"/>
                </a:lnTo>
                <a:lnTo>
                  <a:pt x="4490822" y="447214"/>
                </a:lnTo>
                <a:lnTo>
                  <a:pt x="4465181" y="488436"/>
                </a:lnTo>
                <a:lnTo>
                  <a:pt x="4436431" y="515198"/>
                </a:lnTo>
                <a:lnTo>
                  <a:pt x="4398721" y="541316"/>
                </a:lnTo>
                <a:lnTo>
                  <a:pt x="4352368" y="566733"/>
                </a:lnTo>
                <a:lnTo>
                  <a:pt x="4297686" y="591388"/>
                </a:lnTo>
                <a:lnTo>
                  <a:pt x="4234989" y="615224"/>
                </a:lnTo>
                <a:lnTo>
                  <a:pt x="4164593" y="638182"/>
                </a:lnTo>
                <a:lnTo>
                  <a:pt x="4126605" y="649313"/>
                </a:lnTo>
                <a:lnTo>
                  <a:pt x="4086811" y="660203"/>
                </a:lnTo>
                <a:lnTo>
                  <a:pt x="4045249" y="670844"/>
                </a:lnTo>
                <a:lnTo>
                  <a:pt x="4001960" y="681228"/>
                </a:lnTo>
                <a:lnTo>
                  <a:pt x="3956981" y="691349"/>
                </a:lnTo>
                <a:lnTo>
                  <a:pt x="3910352" y="701200"/>
                </a:lnTo>
                <a:lnTo>
                  <a:pt x="3862114" y="710771"/>
                </a:lnTo>
                <a:lnTo>
                  <a:pt x="3812304" y="720058"/>
                </a:lnTo>
                <a:lnTo>
                  <a:pt x="3760963" y="729051"/>
                </a:lnTo>
                <a:lnTo>
                  <a:pt x="3708130" y="737745"/>
                </a:lnTo>
                <a:lnTo>
                  <a:pt x="3653844" y="746130"/>
                </a:lnTo>
                <a:lnTo>
                  <a:pt x="3598145" y="754201"/>
                </a:lnTo>
                <a:lnTo>
                  <a:pt x="3541071" y="761950"/>
                </a:lnTo>
                <a:lnTo>
                  <a:pt x="3482662" y="769369"/>
                </a:lnTo>
                <a:lnTo>
                  <a:pt x="3422958" y="776451"/>
                </a:lnTo>
                <a:lnTo>
                  <a:pt x="3361998" y="783189"/>
                </a:lnTo>
                <a:lnTo>
                  <a:pt x="3299821" y="789575"/>
                </a:lnTo>
                <a:lnTo>
                  <a:pt x="3236467" y="795603"/>
                </a:lnTo>
                <a:lnTo>
                  <a:pt x="3171974" y="801264"/>
                </a:lnTo>
                <a:lnTo>
                  <a:pt x="3106383" y="806552"/>
                </a:lnTo>
                <a:lnTo>
                  <a:pt x="3039732" y="811459"/>
                </a:lnTo>
                <a:lnTo>
                  <a:pt x="2972061" y="815978"/>
                </a:lnTo>
                <a:lnTo>
                  <a:pt x="2903409" y="820101"/>
                </a:lnTo>
                <a:lnTo>
                  <a:pt x="2833816" y="823821"/>
                </a:lnTo>
                <a:lnTo>
                  <a:pt x="2763321" y="827131"/>
                </a:lnTo>
                <a:lnTo>
                  <a:pt x="2691963" y="830024"/>
                </a:lnTo>
                <a:lnTo>
                  <a:pt x="2619781" y="832491"/>
                </a:lnTo>
                <a:lnTo>
                  <a:pt x="2546816" y="834527"/>
                </a:lnTo>
                <a:lnTo>
                  <a:pt x="2473105" y="836123"/>
                </a:lnTo>
                <a:lnTo>
                  <a:pt x="2398690" y="837272"/>
                </a:lnTo>
                <a:lnTo>
                  <a:pt x="2323608" y="837966"/>
                </a:lnTo>
                <a:lnTo>
                  <a:pt x="2247900" y="838200"/>
                </a:lnTo>
                <a:lnTo>
                  <a:pt x="2172191" y="837966"/>
                </a:lnTo>
                <a:lnTo>
                  <a:pt x="2097109" y="837272"/>
                </a:lnTo>
                <a:lnTo>
                  <a:pt x="2022694" y="836123"/>
                </a:lnTo>
                <a:lnTo>
                  <a:pt x="1948983" y="834527"/>
                </a:lnTo>
                <a:lnTo>
                  <a:pt x="1876018" y="832491"/>
                </a:lnTo>
                <a:lnTo>
                  <a:pt x="1803836" y="830024"/>
                </a:lnTo>
                <a:lnTo>
                  <a:pt x="1732478" y="827131"/>
                </a:lnTo>
                <a:lnTo>
                  <a:pt x="1661983" y="823821"/>
                </a:lnTo>
                <a:lnTo>
                  <a:pt x="1592390" y="820101"/>
                </a:lnTo>
                <a:lnTo>
                  <a:pt x="1523738" y="815978"/>
                </a:lnTo>
                <a:lnTo>
                  <a:pt x="1456067" y="811459"/>
                </a:lnTo>
                <a:lnTo>
                  <a:pt x="1389416" y="806552"/>
                </a:lnTo>
                <a:lnTo>
                  <a:pt x="1323825" y="801265"/>
                </a:lnTo>
                <a:lnTo>
                  <a:pt x="1259332" y="795603"/>
                </a:lnTo>
                <a:lnTo>
                  <a:pt x="1195978" y="789576"/>
                </a:lnTo>
                <a:lnTo>
                  <a:pt x="1133801" y="783190"/>
                </a:lnTo>
                <a:lnTo>
                  <a:pt x="1072841" y="776452"/>
                </a:lnTo>
                <a:lnTo>
                  <a:pt x="1013137" y="769370"/>
                </a:lnTo>
                <a:lnTo>
                  <a:pt x="954728" y="761951"/>
                </a:lnTo>
                <a:lnTo>
                  <a:pt x="897654" y="754202"/>
                </a:lnTo>
                <a:lnTo>
                  <a:pt x="841955" y="746131"/>
                </a:lnTo>
                <a:lnTo>
                  <a:pt x="787669" y="737746"/>
                </a:lnTo>
                <a:lnTo>
                  <a:pt x="734836" y="729053"/>
                </a:lnTo>
                <a:lnTo>
                  <a:pt x="683495" y="720059"/>
                </a:lnTo>
                <a:lnTo>
                  <a:pt x="633685" y="710773"/>
                </a:lnTo>
                <a:lnTo>
                  <a:pt x="585447" y="701201"/>
                </a:lnTo>
                <a:lnTo>
                  <a:pt x="538818" y="691352"/>
                </a:lnTo>
                <a:lnTo>
                  <a:pt x="493839" y="681231"/>
                </a:lnTo>
                <a:lnTo>
                  <a:pt x="450550" y="670846"/>
                </a:lnTo>
                <a:lnTo>
                  <a:pt x="408988" y="660206"/>
                </a:lnTo>
                <a:lnTo>
                  <a:pt x="369194" y="649317"/>
                </a:lnTo>
                <a:lnTo>
                  <a:pt x="331206" y="638186"/>
                </a:lnTo>
                <a:lnTo>
                  <a:pt x="260810" y="615229"/>
                </a:lnTo>
                <a:lnTo>
                  <a:pt x="198113" y="591393"/>
                </a:lnTo>
                <a:lnTo>
                  <a:pt x="143431" y="566739"/>
                </a:lnTo>
                <a:lnTo>
                  <a:pt x="97078" y="541323"/>
                </a:lnTo>
                <a:lnTo>
                  <a:pt x="59368" y="515206"/>
                </a:lnTo>
                <a:lnTo>
                  <a:pt x="30618" y="488445"/>
                </a:lnTo>
                <a:lnTo>
                  <a:pt x="4977" y="447225"/>
                </a:lnTo>
                <a:lnTo>
                  <a:pt x="0" y="419112"/>
                </a:lnTo>
                <a:close/>
              </a:path>
            </a:pathLst>
          </a:custGeom>
          <a:ln w="9525">
            <a:solidFill>
              <a:srgbClr val="860000"/>
            </a:solidFill>
            <a:prstDash val="sysDash"/>
          </a:ln>
        </p:spPr>
        <p:txBody>
          <a:bodyPr wrap="square" lIns="0" tIns="0" rIns="0" bIns="0" rtlCol="0"/>
          <a:lstStyle/>
          <a:p>
            <a:endParaRPr sz="1985"/>
          </a:p>
        </p:txBody>
      </p:sp>
      <p:sp>
        <p:nvSpPr>
          <p:cNvPr id="5" name="object 5"/>
          <p:cNvSpPr txBox="1"/>
          <p:nvPr/>
        </p:nvSpPr>
        <p:spPr>
          <a:xfrm>
            <a:off x="559696" y="197754"/>
            <a:ext cx="5501273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dirty="0">
                <a:latin typeface="Arial"/>
                <a:cs typeface="Arial"/>
              </a:rPr>
              <a:t>6</a:t>
            </a:r>
            <a:r>
              <a:rPr sz="1985" b="1" spc="-55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různé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vady</a:t>
            </a:r>
            <a:r>
              <a:rPr sz="1985" b="1" spc="11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–</a:t>
            </a:r>
            <a:r>
              <a:rPr sz="1985" b="1" spc="-33" dirty="0">
                <a:latin typeface="Arial"/>
                <a:cs typeface="Arial"/>
              </a:rPr>
              <a:t> </a:t>
            </a:r>
            <a:r>
              <a:rPr sz="1985" b="1" dirty="0">
                <a:latin typeface="Arial"/>
                <a:cs typeface="Arial"/>
              </a:rPr>
              <a:t>miscellaneous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1985" b="1" spc="-11" dirty="0">
                <a:latin typeface="Arial"/>
                <a:cs typeface="Arial"/>
              </a:rPr>
              <a:t>imperfections</a:t>
            </a:r>
            <a:endParaRPr sz="1985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959" y="1162354"/>
            <a:ext cx="9150750" cy="5401557"/>
          </a:xfrm>
          <a:prstGeom prst="rect">
            <a:avLst/>
          </a:prstGeom>
        </p:spPr>
      </p:pic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276" y="1167175"/>
            <a:ext cx="9168104" cy="5284243"/>
          </a:xfrm>
          <a:prstGeom prst="rect">
            <a:avLst/>
          </a:prstGeom>
        </p:spPr>
      </p:pic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239" y="1171944"/>
            <a:ext cx="9169327" cy="5381066"/>
          </a:xfrm>
          <a:prstGeom prst="rect">
            <a:avLst/>
          </a:prstGeom>
        </p:spPr>
      </p:pic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958" y="1176471"/>
            <a:ext cx="9159452" cy="5311473"/>
          </a:xfrm>
          <a:prstGeom prst="rect">
            <a:avLst/>
          </a:prstGeom>
        </p:spPr>
      </p:pic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846" y="1174818"/>
            <a:ext cx="9170047" cy="5449974"/>
          </a:xfrm>
          <a:prstGeom prst="rect">
            <a:avLst/>
          </a:prstGeom>
        </p:spPr>
      </p:pic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033" y="1168610"/>
            <a:ext cx="9168454" cy="5343045"/>
          </a:xfrm>
          <a:prstGeom prst="rect">
            <a:avLst/>
          </a:prstGeom>
        </p:spPr>
      </p:pic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709" y="1176093"/>
            <a:ext cx="9079565" cy="5179572"/>
          </a:xfrm>
          <a:prstGeom prst="rect">
            <a:avLst/>
          </a:prstGeom>
        </p:spPr>
      </p:pic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894" y="733425"/>
            <a:ext cx="9089612" cy="5763007"/>
          </a:xfrm>
          <a:prstGeom prst="rect">
            <a:avLst/>
          </a:prstGeom>
        </p:spPr>
      </p:pic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244" y="1174488"/>
            <a:ext cx="9173119" cy="3629769"/>
          </a:xfrm>
          <a:prstGeom prst="rect">
            <a:avLst/>
          </a:prstGeom>
        </p:spPr>
      </p:pic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5460" y="1173334"/>
            <a:ext cx="9168473" cy="5395199"/>
          </a:xfrm>
          <a:prstGeom prst="rect">
            <a:avLst/>
          </a:prstGeom>
        </p:spPr>
      </p:pic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8809" y="1165771"/>
            <a:ext cx="9086064" cy="5299997"/>
          </a:xfrm>
          <a:prstGeom prst="rect">
            <a:avLst/>
          </a:prstGeom>
        </p:spPr>
      </p:pic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090" y="1167285"/>
            <a:ext cx="9079691" cy="5476165"/>
          </a:xfrm>
          <a:prstGeom prst="rect">
            <a:avLst/>
          </a:prstGeom>
        </p:spPr>
      </p:pic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81B7764-1A56-E64B-B391-8055A7E9CBBE}"/>
              </a:ext>
            </a:extLst>
          </p:cNvPr>
          <p:cNvSpPr txBox="1"/>
          <p:nvPr/>
        </p:nvSpPr>
        <p:spPr>
          <a:xfrm>
            <a:off x="469900" y="962025"/>
            <a:ext cx="90678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500" b="1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Použitá literatura: </a:t>
            </a:r>
          </a:p>
          <a:p>
            <a:r>
              <a:rPr lang="cs-CZ" sz="3500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/>
            </a:r>
            <a:br>
              <a:rPr lang="cs-CZ" sz="3500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</a:br>
            <a:r>
              <a:rPr lang="cs-CZ" sz="3500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[5] ČSN EN ISO 6520, Norma pro klasifikace vad ve svarových spojích</a:t>
            </a:r>
          </a:p>
        </p:txBody>
      </p:sp>
    </p:spTree>
    <p:extLst>
      <p:ext uri="{BB962C8B-B14F-4D97-AF65-F5344CB8AC3E}">
        <p14:creationId xmlns:p14="http://schemas.microsoft.com/office/powerpoint/2010/main" val="107518342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3608995" y="3629025"/>
            <a:ext cx="3475410" cy="488630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88" i="1" dirty="0">
                <a:latin typeface="Arial"/>
                <a:cs typeface="Arial"/>
              </a:rPr>
              <a:t>Děkuji</a:t>
            </a:r>
            <a:r>
              <a:rPr sz="3088" i="1" spc="-55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za</a:t>
            </a:r>
            <a:r>
              <a:rPr sz="3088" i="1" spc="-66" dirty="0">
                <a:latin typeface="Arial"/>
                <a:cs typeface="Arial"/>
              </a:rPr>
              <a:t> </a:t>
            </a:r>
            <a:r>
              <a:rPr sz="3088" i="1" spc="-11" dirty="0">
                <a:latin typeface="Arial"/>
                <a:cs typeface="Arial"/>
              </a:rPr>
              <a:t>pozornost</a:t>
            </a:r>
            <a:endParaRPr sz="3088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0567059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400714" y="3384235"/>
            <a:ext cx="8052334" cy="1096556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algn="ctr">
              <a:lnSpc>
                <a:spcPts val="4235"/>
              </a:lnSpc>
              <a:spcBef>
                <a:spcPts val="116"/>
              </a:spcBef>
            </a:pPr>
            <a:r>
              <a:rPr sz="3529" b="1" dirty="0">
                <a:latin typeface="Arial"/>
                <a:cs typeface="Arial"/>
              </a:rPr>
              <a:t>Destruktivní</a:t>
            </a:r>
            <a:r>
              <a:rPr sz="3529" b="1" spc="-116" dirty="0">
                <a:latin typeface="Arial"/>
                <a:cs typeface="Arial"/>
              </a:rPr>
              <a:t> </a:t>
            </a:r>
            <a:r>
              <a:rPr sz="3529" b="1" dirty="0">
                <a:latin typeface="Arial"/>
                <a:cs typeface="Arial"/>
              </a:rPr>
              <a:t>a</a:t>
            </a:r>
            <a:r>
              <a:rPr sz="3529" b="1" spc="-88" dirty="0">
                <a:latin typeface="Arial"/>
                <a:cs typeface="Arial"/>
              </a:rPr>
              <a:t> </a:t>
            </a:r>
            <a:r>
              <a:rPr sz="3529" b="1" dirty="0">
                <a:latin typeface="Arial"/>
                <a:cs typeface="Arial"/>
              </a:rPr>
              <a:t>nedestruktivní</a:t>
            </a:r>
            <a:r>
              <a:rPr sz="3529" b="1" spc="-99" dirty="0">
                <a:latin typeface="Arial"/>
                <a:cs typeface="Arial"/>
              </a:rPr>
              <a:t> </a:t>
            </a:r>
            <a:r>
              <a:rPr sz="3529" b="1" spc="-11" dirty="0">
                <a:latin typeface="Arial"/>
                <a:cs typeface="Arial"/>
              </a:rPr>
              <a:t>zkoušky</a:t>
            </a:r>
            <a:endParaRPr sz="3529">
              <a:latin typeface="Arial"/>
              <a:cs typeface="Arial"/>
            </a:endParaRPr>
          </a:p>
          <a:p>
            <a:pPr marL="5602" algn="ctr"/>
            <a:r>
              <a:rPr sz="3529" b="1" dirty="0">
                <a:latin typeface="Arial"/>
                <a:cs typeface="Arial"/>
              </a:rPr>
              <a:t>svarových</a:t>
            </a:r>
            <a:r>
              <a:rPr sz="3529" b="1" spc="-110" dirty="0">
                <a:latin typeface="Arial"/>
                <a:cs typeface="Arial"/>
              </a:rPr>
              <a:t> </a:t>
            </a:r>
            <a:r>
              <a:rPr sz="3529" b="1" spc="-22" dirty="0">
                <a:latin typeface="Arial"/>
                <a:cs typeface="Arial"/>
              </a:rPr>
              <a:t>spojů</a:t>
            </a:r>
            <a:endParaRPr sz="3529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9697" y="1715367"/>
            <a:ext cx="8925562" cy="4704593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560222" algn="ctr">
              <a:lnSpc>
                <a:spcPts val="3016"/>
              </a:lnSpc>
              <a:spcBef>
                <a:spcPts val="110"/>
              </a:spcBef>
            </a:pPr>
            <a:r>
              <a:rPr sz="2647" b="1" i="1" dirty="0">
                <a:latin typeface="Arial"/>
                <a:cs typeface="Arial"/>
              </a:rPr>
              <a:t>Ve</a:t>
            </a:r>
            <a:r>
              <a:rPr sz="2647" b="1" i="1" spc="-44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svarovém</a:t>
            </a:r>
            <a:r>
              <a:rPr sz="2647" b="1" i="1" spc="11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spoji</a:t>
            </a:r>
            <a:r>
              <a:rPr sz="2647" b="1" i="1" spc="-50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vznikají</a:t>
            </a:r>
            <a:r>
              <a:rPr sz="2647" b="1" i="1" spc="-22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chyby,</a:t>
            </a:r>
            <a:r>
              <a:rPr sz="2647" b="1" i="1" spc="-28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které</a:t>
            </a:r>
            <a:r>
              <a:rPr sz="2647" b="1" i="1" spc="-17" dirty="0">
                <a:latin typeface="Arial"/>
                <a:cs typeface="Arial"/>
              </a:rPr>
              <a:t> </a:t>
            </a:r>
            <a:r>
              <a:rPr sz="2647" b="1" i="1" spc="-11" dirty="0">
                <a:latin typeface="Arial"/>
                <a:cs typeface="Arial"/>
              </a:rPr>
              <a:t>nečastěji</a:t>
            </a:r>
            <a:endParaRPr sz="2647">
              <a:latin typeface="Arial"/>
              <a:cs typeface="Arial"/>
            </a:endParaRPr>
          </a:p>
          <a:p>
            <a:pPr marL="939073" algn="ctr">
              <a:lnSpc>
                <a:spcPts val="3016"/>
              </a:lnSpc>
            </a:pPr>
            <a:r>
              <a:rPr sz="2647" b="1" i="1" dirty="0">
                <a:latin typeface="Arial"/>
                <a:cs typeface="Arial"/>
              </a:rPr>
              <a:t>způsobuje</a:t>
            </a:r>
            <a:r>
              <a:rPr sz="2647" b="1" i="1" spc="-55" dirty="0">
                <a:latin typeface="Arial"/>
                <a:cs typeface="Arial"/>
              </a:rPr>
              <a:t> :</a:t>
            </a:r>
            <a:endParaRPr sz="2647">
              <a:latin typeface="Arial"/>
              <a:cs typeface="Arial"/>
            </a:endParaRPr>
          </a:p>
          <a:p>
            <a:pPr>
              <a:spcBef>
                <a:spcPts val="6"/>
              </a:spcBef>
            </a:pPr>
            <a:endParaRPr sz="3308">
              <a:latin typeface="Arial"/>
              <a:cs typeface="Arial"/>
            </a:endParaRPr>
          </a:p>
          <a:p>
            <a:pPr marL="392156" indent="-378150">
              <a:buFont typeface="Wingdings"/>
              <a:buChar char=""/>
              <a:tabLst>
                <a:tab pos="392156" algn="l"/>
              </a:tabLst>
            </a:pPr>
            <a:r>
              <a:rPr sz="2647" dirty="0">
                <a:latin typeface="Arial"/>
                <a:cs typeface="Arial"/>
              </a:rPr>
              <a:t>Obtížná</a:t>
            </a:r>
            <a:r>
              <a:rPr sz="2647" spc="-72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svařitelnost </a:t>
            </a:r>
            <a:r>
              <a:rPr sz="2647" spc="-11" dirty="0">
                <a:latin typeface="Arial"/>
                <a:cs typeface="Arial"/>
              </a:rPr>
              <a:t>materiálu</a:t>
            </a:r>
            <a:endParaRPr sz="2647">
              <a:latin typeface="Arial"/>
              <a:cs typeface="Arial"/>
            </a:endParaRPr>
          </a:p>
          <a:p>
            <a:pPr marL="392156" marR="696076" indent="-378150">
              <a:lnSpc>
                <a:spcPts val="2856"/>
              </a:lnSpc>
              <a:spcBef>
                <a:spcPts val="678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dirty="0">
                <a:latin typeface="Arial"/>
                <a:cs typeface="Arial"/>
              </a:rPr>
              <a:t>Nedostatečná</a:t>
            </a:r>
            <a:r>
              <a:rPr sz="2647" spc="-22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příprava</a:t>
            </a:r>
            <a:r>
              <a:rPr sz="2647" spc="-44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svarových</a:t>
            </a:r>
            <a:r>
              <a:rPr sz="2647" spc="-33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ploch,</a:t>
            </a:r>
            <a:r>
              <a:rPr sz="2647" spc="-11" dirty="0">
                <a:latin typeface="Arial"/>
                <a:cs typeface="Arial"/>
              </a:rPr>
              <a:t> nedokonalé </a:t>
            </a:r>
            <a:r>
              <a:rPr sz="2647" dirty="0">
                <a:latin typeface="Arial"/>
                <a:cs typeface="Arial"/>
              </a:rPr>
              <a:t>očištění</a:t>
            </a:r>
            <a:r>
              <a:rPr sz="2647" spc="-50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předchozí</a:t>
            </a:r>
            <a:r>
              <a:rPr sz="2647" spc="-22" dirty="0">
                <a:latin typeface="Arial"/>
                <a:cs typeface="Arial"/>
              </a:rPr>
              <a:t> </a:t>
            </a:r>
            <a:r>
              <a:rPr sz="2647" spc="-11" dirty="0">
                <a:latin typeface="Arial"/>
                <a:cs typeface="Arial"/>
              </a:rPr>
              <a:t>housenky</a:t>
            </a:r>
            <a:endParaRPr sz="2647">
              <a:latin typeface="Arial"/>
              <a:cs typeface="Arial"/>
            </a:endParaRPr>
          </a:p>
          <a:p>
            <a:pPr marL="392156" indent="-378150">
              <a:spcBef>
                <a:spcPts val="280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dirty="0">
                <a:latin typeface="Arial"/>
                <a:cs typeface="Arial"/>
              </a:rPr>
              <a:t>Nevhodná</a:t>
            </a:r>
            <a:r>
              <a:rPr sz="2647" spc="-11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volba</a:t>
            </a:r>
            <a:r>
              <a:rPr sz="2647" spc="-22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svařovacích</a:t>
            </a:r>
            <a:r>
              <a:rPr sz="2647" spc="-33" dirty="0">
                <a:latin typeface="Arial"/>
                <a:cs typeface="Arial"/>
              </a:rPr>
              <a:t> </a:t>
            </a:r>
            <a:r>
              <a:rPr sz="2647" spc="-11" dirty="0">
                <a:latin typeface="Arial"/>
                <a:cs typeface="Arial"/>
              </a:rPr>
              <a:t>parametrů</a:t>
            </a:r>
            <a:endParaRPr sz="2647">
              <a:latin typeface="Arial"/>
              <a:cs typeface="Arial"/>
            </a:endParaRPr>
          </a:p>
          <a:p>
            <a:pPr marL="392156" marR="5602" indent="-378150">
              <a:lnSpc>
                <a:spcPts val="2856"/>
              </a:lnSpc>
              <a:spcBef>
                <a:spcPts val="678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dirty="0">
                <a:latin typeface="Arial"/>
                <a:cs typeface="Arial"/>
              </a:rPr>
              <a:t>Použití</a:t>
            </a:r>
            <a:r>
              <a:rPr sz="2647" spc="-33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špatného</a:t>
            </a:r>
            <a:r>
              <a:rPr sz="2647" spc="-17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zařízení,</a:t>
            </a:r>
            <a:r>
              <a:rPr sz="2647" spc="-44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přídavného</a:t>
            </a:r>
            <a:r>
              <a:rPr sz="2647" spc="-17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materiálu,</a:t>
            </a:r>
            <a:r>
              <a:rPr sz="2647" spc="-17" dirty="0">
                <a:latin typeface="Arial"/>
                <a:cs typeface="Arial"/>
              </a:rPr>
              <a:t> </a:t>
            </a:r>
            <a:r>
              <a:rPr sz="2647" spc="-11" dirty="0">
                <a:latin typeface="Arial"/>
                <a:cs typeface="Arial"/>
              </a:rPr>
              <a:t>záměna </a:t>
            </a:r>
            <a:r>
              <a:rPr sz="2647" dirty="0">
                <a:latin typeface="Arial"/>
                <a:cs typeface="Arial"/>
              </a:rPr>
              <a:t>elektrod,</a:t>
            </a:r>
            <a:r>
              <a:rPr sz="2647" spc="-44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nebo</a:t>
            </a:r>
            <a:r>
              <a:rPr sz="2647" spc="-11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jejich</a:t>
            </a:r>
            <a:r>
              <a:rPr sz="2647" spc="-28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nedostatečné</a:t>
            </a:r>
            <a:r>
              <a:rPr sz="2647" spc="6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vysušení</a:t>
            </a:r>
            <a:r>
              <a:rPr sz="2647" spc="-6" dirty="0">
                <a:latin typeface="Arial"/>
                <a:cs typeface="Arial"/>
              </a:rPr>
              <a:t> </a:t>
            </a:r>
            <a:r>
              <a:rPr sz="2647" spc="-55" dirty="0">
                <a:latin typeface="Arial"/>
                <a:cs typeface="Arial"/>
              </a:rPr>
              <a:t>…</a:t>
            </a:r>
            <a:endParaRPr sz="2647">
              <a:latin typeface="Arial"/>
              <a:cs typeface="Arial"/>
            </a:endParaRPr>
          </a:p>
          <a:p>
            <a:pPr marL="392156" indent="-378150">
              <a:spcBef>
                <a:spcPts val="276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dirty="0">
                <a:latin typeface="Arial"/>
                <a:cs typeface="Arial"/>
              </a:rPr>
              <a:t>Nevhodný</a:t>
            </a:r>
            <a:r>
              <a:rPr sz="2647" spc="-17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postup</a:t>
            </a:r>
            <a:r>
              <a:rPr sz="2647" spc="-17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svařování,</a:t>
            </a:r>
            <a:r>
              <a:rPr sz="2647" spc="-33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špatná</a:t>
            </a:r>
            <a:r>
              <a:rPr sz="2647" spc="-28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volba</a:t>
            </a:r>
            <a:r>
              <a:rPr sz="2647" spc="-22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předehřevu </a:t>
            </a:r>
            <a:r>
              <a:rPr sz="2647" spc="-55" dirty="0">
                <a:latin typeface="Arial"/>
                <a:cs typeface="Arial"/>
              </a:rPr>
              <a:t>…</a:t>
            </a:r>
            <a:endParaRPr sz="2647">
              <a:latin typeface="Arial"/>
              <a:cs typeface="Arial"/>
            </a:endParaRPr>
          </a:p>
          <a:p>
            <a:pPr marL="392156" indent="-378150">
              <a:spcBef>
                <a:spcPts val="320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dirty="0">
                <a:latin typeface="Arial"/>
                <a:cs typeface="Arial"/>
              </a:rPr>
              <a:t>Nerespektování</a:t>
            </a:r>
            <a:r>
              <a:rPr sz="2647" spc="-39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tuhosti</a:t>
            </a:r>
            <a:r>
              <a:rPr sz="2647" spc="-44" dirty="0">
                <a:latin typeface="Arial"/>
                <a:cs typeface="Arial"/>
              </a:rPr>
              <a:t> </a:t>
            </a:r>
            <a:r>
              <a:rPr sz="2647" spc="-11" dirty="0">
                <a:latin typeface="Arial"/>
                <a:cs typeface="Arial"/>
              </a:rPr>
              <a:t>spoje</a:t>
            </a:r>
            <a:endParaRPr sz="2647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82937" y="578138"/>
            <a:ext cx="5317804" cy="729675"/>
            <a:chOff x="524255" y="524256"/>
            <a:chExt cx="4822190" cy="6616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255" y="524256"/>
              <a:ext cx="810767" cy="6614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5527" y="524256"/>
              <a:ext cx="4303775" cy="6614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58283" y="524256"/>
              <a:ext cx="787907" cy="661416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147918" y="695221"/>
            <a:ext cx="4752691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Vady</a:t>
            </a:r>
            <a:r>
              <a:rPr sz="3529" i="1" spc="-94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svarových</a:t>
            </a:r>
            <a:r>
              <a:rPr sz="3529" i="1" spc="-66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spojů</a:t>
            </a:r>
            <a:endParaRPr sz="3529">
              <a:latin typeface="Arial"/>
              <a:cs typeface="Arial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9281DE02-8C7D-28E9-4F6E-DB84C70FD541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30759" y="1663127"/>
            <a:ext cx="4285586" cy="237039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27760" y="1768377"/>
            <a:ext cx="3946687" cy="5006918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88" b="1" i="1" dirty="0">
                <a:latin typeface="Times New Roman"/>
                <a:cs typeface="Times New Roman"/>
              </a:rPr>
              <a:t>Podle</a:t>
            </a:r>
            <a:r>
              <a:rPr sz="3088" b="1" i="1" spc="-94" dirty="0">
                <a:latin typeface="Times New Roman"/>
                <a:cs typeface="Times New Roman"/>
              </a:rPr>
              <a:t> </a:t>
            </a:r>
            <a:r>
              <a:rPr sz="3088" b="1" i="1" dirty="0">
                <a:latin typeface="Times New Roman"/>
                <a:cs typeface="Times New Roman"/>
              </a:rPr>
              <a:t>tvaru</a:t>
            </a:r>
            <a:r>
              <a:rPr sz="3088" b="1" i="1" spc="-72" dirty="0">
                <a:latin typeface="Times New Roman"/>
                <a:cs typeface="Times New Roman"/>
              </a:rPr>
              <a:t> </a:t>
            </a:r>
            <a:r>
              <a:rPr sz="3088" b="1" i="1" spc="-11" dirty="0">
                <a:latin typeface="Times New Roman"/>
                <a:cs typeface="Times New Roman"/>
              </a:rPr>
              <a:t>rozdělujeme</a:t>
            </a:r>
            <a:endParaRPr sz="3088">
              <a:latin typeface="Times New Roman"/>
              <a:cs typeface="Times New Roman"/>
            </a:endParaRPr>
          </a:p>
          <a:p>
            <a:pPr marL="14006"/>
            <a:r>
              <a:rPr sz="3088" b="1" i="1" dirty="0">
                <a:latin typeface="Times New Roman"/>
                <a:cs typeface="Times New Roman"/>
              </a:rPr>
              <a:t>ve</a:t>
            </a:r>
            <a:r>
              <a:rPr sz="3088" b="1" i="1" spc="-83" dirty="0">
                <a:latin typeface="Times New Roman"/>
                <a:cs typeface="Times New Roman"/>
              </a:rPr>
              <a:t> </a:t>
            </a:r>
            <a:r>
              <a:rPr sz="3088" b="1" i="1" dirty="0">
                <a:latin typeface="Times New Roman"/>
                <a:cs typeface="Times New Roman"/>
              </a:rPr>
              <a:t>svarech</a:t>
            </a:r>
            <a:r>
              <a:rPr sz="3088" b="1" i="1" spc="-83" dirty="0">
                <a:latin typeface="Times New Roman"/>
                <a:cs typeface="Times New Roman"/>
              </a:rPr>
              <a:t> </a:t>
            </a:r>
            <a:r>
              <a:rPr sz="3088" b="1" i="1" dirty="0">
                <a:latin typeface="Times New Roman"/>
                <a:cs typeface="Times New Roman"/>
              </a:rPr>
              <a:t>vady</a:t>
            </a:r>
            <a:r>
              <a:rPr sz="3088" b="1" i="1" spc="-83" dirty="0">
                <a:latin typeface="Times New Roman"/>
                <a:cs typeface="Times New Roman"/>
              </a:rPr>
              <a:t> </a:t>
            </a:r>
            <a:r>
              <a:rPr sz="3088" b="1" i="1" spc="-55" dirty="0">
                <a:latin typeface="Times New Roman"/>
                <a:cs typeface="Times New Roman"/>
              </a:rPr>
              <a:t>:</a:t>
            </a:r>
            <a:endParaRPr sz="3088">
              <a:latin typeface="Times New Roman"/>
              <a:cs typeface="Times New Roman"/>
            </a:endParaRPr>
          </a:p>
          <a:p>
            <a:pPr marL="416665" indent="-403360">
              <a:spcBef>
                <a:spcPts val="1323"/>
              </a:spcBef>
              <a:buFont typeface="Wingdings"/>
              <a:buChar char=""/>
              <a:tabLst>
                <a:tab pos="417366" algn="l"/>
              </a:tabLst>
            </a:pPr>
            <a:r>
              <a:rPr sz="3088" spc="-11" dirty="0">
                <a:latin typeface="Times New Roman"/>
                <a:cs typeface="Times New Roman"/>
              </a:rPr>
              <a:t>Bodové</a:t>
            </a:r>
            <a:endParaRPr sz="3088">
              <a:latin typeface="Times New Roman"/>
              <a:cs typeface="Times New Roman"/>
            </a:endParaRPr>
          </a:p>
          <a:p>
            <a:pPr marL="416665" indent="-403360">
              <a:buFont typeface="Wingdings"/>
              <a:buChar char=""/>
              <a:tabLst>
                <a:tab pos="417366" algn="l"/>
              </a:tabLst>
            </a:pPr>
            <a:r>
              <a:rPr sz="3088" spc="-11" dirty="0">
                <a:latin typeface="Times New Roman"/>
                <a:cs typeface="Times New Roman"/>
              </a:rPr>
              <a:t>Plošné</a:t>
            </a:r>
            <a:endParaRPr sz="3088">
              <a:latin typeface="Times New Roman"/>
              <a:cs typeface="Times New Roman"/>
            </a:endParaRPr>
          </a:p>
          <a:p>
            <a:pPr marL="416665" indent="-403360">
              <a:buFont typeface="Wingdings"/>
              <a:buChar char=""/>
              <a:tabLst>
                <a:tab pos="417366" algn="l"/>
              </a:tabLst>
            </a:pPr>
            <a:r>
              <a:rPr sz="3088" spc="-11" dirty="0">
                <a:latin typeface="Times New Roman"/>
                <a:cs typeface="Times New Roman"/>
              </a:rPr>
              <a:t>Prostorové</a:t>
            </a:r>
            <a:endParaRPr sz="3088">
              <a:latin typeface="Times New Roman"/>
              <a:cs typeface="Times New Roman"/>
            </a:endParaRPr>
          </a:p>
          <a:p>
            <a:pPr marL="181372">
              <a:lnSpc>
                <a:spcPts val="3705"/>
              </a:lnSpc>
              <a:spcBef>
                <a:spcPts val="3049"/>
              </a:spcBef>
            </a:pPr>
            <a:r>
              <a:rPr sz="3088" b="1" i="1" dirty="0">
                <a:latin typeface="Times New Roman"/>
                <a:cs typeface="Times New Roman"/>
              </a:rPr>
              <a:t>Podle</a:t>
            </a:r>
            <a:r>
              <a:rPr sz="3088" b="1" i="1" spc="-88" dirty="0">
                <a:latin typeface="Times New Roman"/>
                <a:cs typeface="Times New Roman"/>
              </a:rPr>
              <a:t> </a:t>
            </a:r>
            <a:r>
              <a:rPr sz="3088" b="1" i="1" dirty="0">
                <a:latin typeface="Times New Roman"/>
                <a:cs typeface="Times New Roman"/>
              </a:rPr>
              <a:t>polohy</a:t>
            </a:r>
            <a:r>
              <a:rPr sz="3088" b="1" i="1" spc="-83" dirty="0">
                <a:latin typeface="Times New Roman"/>
                <a:cs typeface="Times New Roman"/>
              </a:rPr>
              <a:t> </a:t>
            </a:r>
            <a:r>
              <a:rPr sz="3088" b="1" i="1" dirty="0">
                <a:latin typeface="Times New Roman"/>
                <a:cs typeface="Times New Roman"/>
              </a:rPr>
              <a:t>ve</a:t>
            </a:r>
            <a:r>
              <a:rPr sz="3088" b="1" i="1" spc="-61" dirty="0">
                <a:latin typeface="Times New Roman"/>
                <a:cs typeface="Times New Roman"/>
              </a:rPr>
              <a:t> </a:t>
            </a:r>
            <a:r>
              <a:rPr sz="3088" b="1" i="1" spc="-22" dirty="0">
                <a:latin typeface="Times New Roman"/>
                <a:cs typeface="Times New Roman"/>
              </a:rPr>
              <a:t>svaru</a:t>
            </a:r>
            <a:endParaRPr sz="3088">
              <a:latin typeface="Times New Roman"/>
              <a:cs typeface="Times New Roman"/>
            </a:endParaRPr>
          </a:p>
          <a:p>
            <a:pPr marL="182072">
              <a:lnSpc>
                <a:spcPts val="3705"/>
              </a:lnSpc>
            </a:pPr>
            <a:r>
              <a:rPr sz="3088" b="1" i="1" dirty="0">
                <a:latin typeface="Times New Roman"/>
                <a:cs typeface="Times New Roman"/>
              </a:rPr>
              <a:t>rozdělujeme</a:t>
            </a:r>
            <a:r>
              <a:rPr sz="3088" b="1" i="1" spc="-121" dirty="0">
                <a:latin typeface="Times New Roman"/>
                <a:cs typeface="Times New Roman"/>
              </a:rPr>
              <a:t> </a:t>
            </a:r>
            <a:r>
              <a:rPr sz="3088" b="1" i="1" dirty="0">
                <a:latin typeface="Times New Roman"/>
                <a:cs typeface="Times New Roman"/>
              </a:rPr>
              <a:t>vady</a:t>
            </a:r>
            <a:r>
              <a:rPr sz="3088" b="1" i="1" spc="-88" dirty="0">
                <a:latin typeface="Times New Roman"/>
                <a:cs typeface="Times New Roman"/>
              </a:rPr>
              <a:t> </a:t>
            </a:r>
            <a:r>
              <a:rPr sz="3088" b="1" i="1" dirty="0">
                <a:latin typeface="Times New Roman"/>
                <a:cs typeface="Times New Roman"/>
              </a:rPr>
              <a:t>na</a:t>
            </a:r>
            <a:r>
              <a:rPr sz="3088" b="1" i="1" spc="-83" dirty="0">
                <a:latin typeface="Times New Roman"/>
                <a:cs typeface="Times New Roman"/>
              </a:rPr>
              <a:t> </a:t>
            </a:r>
            <a:r>
              <a:rPr sz="3088" spc="-55" dirty="0">
                <a:latin typeface="Times New Roman"/>
                <a:cs typeface="Times New Roman"/>
              </a:rPr>
              <a:t>:</a:t>
            </a:r>
            <a:endParaRPr sz="3088">
              <a:latin typeface="Times New Roman"/>
              <a:cs typeface="Times New Roman"/>
            </a:endParaRPr>
          </a:p>
          <a:p>
            <a:pPr marL="584732" lvl="1" indent="-403360">
              <a:spcBef>
                <a:spcPts val="1323"/>
              </a:spcBef>
              <a:buFont typeface="Wingdings"/>
              <a:buChar char=""/>
              <a:tabLst>
                <a:tab pos="585432" algn="l"/>
              </a:tabLst>
            </a:pPr>
            <a:r>
              <a:rPr sz="3088" spc="-11" dirty="0">
                <a:latin typeface="Times New Roman"/>
                <a:cs typeface="Times New Roman"/>
              </a:rPr>
              <a:t>Povrchové</a:t>
            </a:r>
            <a:endParaRPr sz="3088">
              <a:latin typeface="Times New Roman"/>
              <a:cs typeface="Times New Roman"/>
            </a:endParaRPr>
          </a:p>
          <a:p>
            <a:pPr marL="578430" lvl="1" indent="-397058">
              <a:buFont typeface="Wingdings"/>
              <a:buChar char=""/>
              <a:tabLst>
                <a:tab pos="579130" algn="l"/>
              </a:tabLst>
            </a:pPr>
            <a:r>
              <a:rPr sz="3088" spc="-11" dirty="0">
                <a:latin typeface="Times New Roman"/>
                <a:cs typeface="Times New Roman"/>
              </a:rPr>
              <a:t>Vnitřní</a:t>
            </a:r>
            <a:endParaRPr sz="3088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30732" y="4285615"/>
            <a:ext cx="4369547" cy="243689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882937" y="578138"/>
            <a:ext cx="4296119" cy="726174"/>
            <a:chOff x="524255" y="524256"/>
            <a:chExt cx="3895725" cy="65849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4255" y="524256"/>
              <a:ext cx="1633727" cy="65836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18488" y="524256"/>
              <a:ext cx="2801111" cy="658367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147918" y="693540"/>
            <a:ext cx="3731005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Times New Roman"/>
                <a:cs typeface="Times New Roman"/>
              </a:rPr>
              <a:t>Typy</a:t>
            </a:r>
            <a:r>
              <a:rPr sz="3529" i="1" spc="-22" dirty="0">
                <a:latin typeface="Times New Roman"/>
                <a:cs typeface="Times New Roman"/>
              </a:rPr>
              <a:t> </a:t>
            </a:r>
            <a:r>
              <a:rPr sz="3529" i="1" dirty="0">
                <a:latin typeface="Times New Roman"/>
                <a:cs typeface="Times New Roman"/>
              </a:rPr>
              <a:t>vad</a:t>
            </a:r>
            <a:r>
              <a:rPr sz="3529" i="1" spc="-11" dirty="0">
                <a:latin typeface="Times New Roman"/>
                <a:cs typeface="Times New Roman"/>
              </a:rPr>
              <a:t> </a:t>
            </a:r>
            <a:r>
              <a:rPr sz="3529" i="1" dirty="0">
                <a:latin typeface="Times New Roman"/>
                <a:cs typeface="Times New Roman"/>
              </a:rPr>
              <a:t>ve</a:t>
            </a:r>
            <a:r>
              <a:rPr sz="3529" i="1" spc="6" dirty="0">
                <a:latin typeface="Times New Roman"/>
                <a:cs typeface="Times New Roman"/>
              </a:rPr>
              <a:t> </a:t>
            </a:r>
            <a:r>
              <a:rPr sz="3529" i="1" spc="-11" dirty="0">
                <a:latin typeface="Times New Roman"/>
                <a:cs typeface="Times New Roman"/>
              </a:rPr>
              <a:t>svarech</a:t>
            </a:r>
            <a:endParaRPr sz="3529">
              <a:latin typeface="Times New Roman"/>
              <a:cs typeface="Times New Roman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xmlns="" id="{CF22A975-6C03-B5D8-DE89-4E7319973738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00012" y="1495204"/>
            <a:ext cx="7597163" cy="5343614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647" b="1" i="1" spc="-55" dirty="0">
                <a:latin typeface="Times New Roman"/>
                <a:cs typeface="Times New Roman"/>
              </a:rPr>
              <a:t>Vady</a:t>
            </a:r>
            <a:r>
              <a:rPr sz="2647" b="1" i="1" spc="-33" dirty="0">
                <a:latin typeface="Times New Roman"/>
                <a:cs typeface="Times New Roman"/>
              </a:rPr>
              <a:t> </a:t>
            </a:r>
            <a:r>
              <a:rPr sz="2647" b="1" i="1" dirty="0">
                <a:latin typeface="Times New Roman"/>
                <a:cs typeface="Times New Roman"/>
              </a:rPr>
              <a:t>svarových</a:t>
            </a:r>
            <a:r>
              <a:rPr sz="2647" b="1" i="1" spc="-28" dirty="0">
                <a:latin typeface="Times New Roman"/>
                <a:cs typeface="Times New Roman"/>
              </a:rPr>
              <a:t> </a:t>
            </a:r>
            <a:r>
              <a:rPr sz="2647" b="1" i="1" dirty="0">
                <a:latin typeface="Times New Roman"/>
                <a:cs typeface="Times New Roman"/>
              </a:rPr>
              <a:t>spojů</a:t>
            </a:r>
            <a:r>
              <a:rPr sz="2647" b="1" i="1" spc="-28" dirty="0">
                <a:latin typeface="Times New Roman"/>
                <a:cs typeface="Times New Roman"/>
              </a:rPr>
              <a:t> </a:t>
            </a:r>
            <a:r>
              <a:rPr sz="2647" b="1" i="1" dirty="0">
                <a:latin typeface="Times New Roman"/>
                <a:cs typeface="Times New Roman"/>
              </a:rPr>
              <a:t>a</a:t>
            </a:r>
            <a:r>
              <a:rPr sz="2647" b="1" i="1" spc="-11" dirty="0">
                <a:latin typeface="Times New Roman"/>
                <a:cs typeface="Times New Roman"/>
              </a:rPr>
              <a:t> </a:t>
            </a:r>
            <a:r>
              <a:rPr sz="2647" b="1" i="1" dirty="0">
                <a:latin typeface="Times New Roman"/>
                <a:cs typeface="Times New Roman"/>
              </a:rPr>
              <a:t>příčiny</a:t>
            </a:r>
            <a:r>
              <a:rPr sz="2647" b="1" i="1" spc="-39" dirty="0">
                <a:latin typeface="Times New Roman"/>
                <a:cs typeface="Times New Roman"/>
              </a:rPr>
              <a:t> </a:t>
            </a:r>
            <a:r>
              <a:rPr sz="2647" b="1" i="1" dirty="0">
                <a:latin typeface="Times New Roman"/>
                <a:cs typeface="Times New Roman"/>
              </a:rPr>
              <a:t>vzniku</a:t>
            </a:r>
            <a:r>
              <a:rPr sz="2647" b="1" i="1" spc="-17" dirty="0">
                <a:latin typeface="Times New Roman"/>
                <a:cs typeface="Times New Roman"/>
              </a:rPr>
              <a:t> </a:t>
            </a:r>
            <a:r>
              <a:rPr sz="2647" b="1" i="1" dirty="0">
                <a:latin typeface="Times New Roman"/>
                <a:cs typeface="Times New Roman"/>
              </a:rPr>
              <a:t>jsou</a:t>
            </a:r>
            <a:r>
              <a:rPr sz="2647" b="1" i="1" spc="-17" dirty="0">
                <a:latin typeface="Times New Roman"/>
                <a:cs typeface="Times New Roman"/>
              </a:rPr>
              <a:t> </a:t>
            </a:r>
            <a:r>
              <a:rPr sz="2647" b="1" i="1" dirty="0">
                <a:latin typeface="Times New Roman"/>
                <a:cs typeface="Times New Roman"/>
              </a:rPr>
              <a:t>závislé</a:t>
            </a:r>
            <a:r>
              <a:rPr sz="2647" b="1" i="1" spc="-39" dirty="0">
                <a:latin typeface="Times New Roman"/>
                <a:cs typeface="Times New Roman"/>
              </a:rPr>
              <a:t> </a:t>
            </a:r>
            <a:r>
              <a:rPr sz="2647" b="1" i="1" dirty="0">
                <a:latin typeface="Times New Roman"/>
                <a:cs typeface="Times New Roman"/>
              </a:rPr>
              <a:t>na</a:t>
            </a:r>
            <a:r>
              <a:rPr sz="2647" b="1" i="1" spc="-6" dirty="0">
                <a:latin typeface="Times New Roman"/>
                <a:cs typeface="Times New Roman"/>
              </a:rPr>
              <a:t> </a:t>
            </a:r>
            <a:r>
              <a:rPr sz="2647" b="1" i="1" spc="-55" dirty="0">
                <a:latin typeface="Times New Roman"/>
                <a:cs typeface="Times New Roman"/>
              </a:rPr>
              <a:t>:</a:t>
            </a:r>
            <a:endParaRPr sz="2647">
              <a:latin typeface="Times New Roman"/>
              <a:cs typeface="Times New Roman"/>
            </a:endParaRPr>
          </a:p>
          <a:p>
            <a:pPr>
              <a:spcBef>
                <a:spcPts val="6"/>
              </a:spcBef>
            </a:pPr>
            <a:endParaRPr sz="2757">
              <a:latin typeface="Times New Roman"/>
              <a:cs typeface="Times New Roman"/>
            </a:endParaRPr>
          </a:p>
          <a:p>
            <a:pPr marL="278710" indent="-265405"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647" dirty="0">
                <a:latin typeface="Times New Roman"/>
                <a:cs typeface="Times New Roman"/>
              </a:rPr>
              <a:t>Druhu</a:t>
            </a:r>
            <a:r>
              <a:rPr sz="2647" spc="-33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svařovaného</a:t>
            </a:r>
            <a:r>
              <a:rPr sz="2647" spc="-22" dirty="0">
                <a:latin typeface="Times New Roman"/>
                <a:cs typeface="Times New Roman"/>
              </a:rPr>
              <a:t> </a:t>
            </a:r>
            <a:r>
              <a:rPr sz="2647" spc="-11" dirty="0">
                <a:latin typeface="Times New Roman"/>
                <a:cs typeface="Times New Roman"/>
              </a:rPr>
              <a:t>materiálu</a:t>
            </a:r>
            <a:endParaRPr sz="2647">
              <a:latin typeface="Times New Roman"/>
              <a:cs typeface="Times New Roman"/>
            </a:endParaRPr>
          </a:p>
          <a:p>
            <a:pPr marL="278710" indent="-265405"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647" dirty="0">
                <a:latin typeface="Times New Roman"/>
                <a:cs typeface="Times New Roman"/>
              </a:rPr>
              <a:t>Metodě</a:t>
            </a:r>
            <a:r>
              <a:rPr sz="2647" spc="-33" dirty="0">
                <a:latin typeface="Times New Roman"/>
                <a:cs typeface="Times New Roman"/>
              </a:rPr>
              <a:t> </a:t>
            </a:r>
            <a:r>
              <a:rPr sz="2647" spc="-11" dirty="0">
                <a:latin typeface="Times New Roman"/>
                <a:cs typeface="Times New Roman"/>
              </a:rPr>
              <a:t>svařování</a:t>
            </a:r>
            <a:endParaRPr sz="2647">
              <a:latin typeface="Times New Roman"/>
              <a:cs typeface="Times New Roman"/>
            </a:endParaRPr>
          </a:p>
          <a:p>
            <a:pPr>
              <a:spcBef>
                <a:spcPts val="6"/>
              </a:spcBef>
            </a:pPr>
            <a:endParaRPr sz="2757">
              <a:latin typeface="Times New Roman"/>
              <a:cs typeface="Times New Roman"/>
            </a:endParaRPr>
          </a:p>
          <a:p>
            <a:pPr marL="14006"/>
            <a:r>
              <a:rPr sz="2647" spc="-11" dirty="0">
                <a:latin typeface="Times New Roman"/>
                <a:cs typeface="Times New Roman"/>
              </a:rPr>
              <a:t>-</a:t>
            </a:r>
            <a:r>
              <a:rPr sz="2647" b="1" spc="-11" dirty="0">
                <a:latin typeface="Times New Roman"/>
                <a:cs typeface="Times New Roman"/>
              </a:rPr>
              <a:t>Klasifikace</a:t>
            </a:r>
            <a:r>
              <a:rPr sz="2647" b="1" spc="-110" dirty="0">
                <a:latin typeface="Times New Roman"/>
                <a:cs typeface="Times New Roman"/>
              </a:rPr>
              <a:t> </a:t>
            </a:r>
            <a:r>
              <a:rPr sz="2647" b="1" dirty="0">
                <a:latin typeface="Times New Roman"/>
                <a:cs typeface="Times New Roman"/>
              </a:rPr>
              <a:t>vad</a:t>
            </a:r>
            <a:r>
              <a:rPr sz="2647" b="1" spc="-39" dirty="0">
                <a:latin typeface="Times New Roman"/>
                <a:cs typeface="Times New Roman"/>
              </a:rPr>
              <a:t> </a:t>
            </a:r>
            <a:r>
              <a:rPr sz="2647" b="1" dirty="0">
                <a:latin typeface="Times New Roman"/>
                <a:cs typeface="Times New Roman"/>
              </a:rPr>
              <a:t>dle</a:t>
            </a:r>
            <a:r>
              <a:rPr sz="2647" b="1" spc="-55" dirty="0">
                <a:latin typeface="Times New Roman"/>
                <a:cs typeface="Times New Roman"/>
              </a:rPr>
              <a:t> </a:t>
            </a:r>
            <a:r>
              <a:rPr sz="2647" b="1" dirty="0">
                <a:latin typeface="Times New Roman"/>
                <a:cs typeface="Times New Roman"/>
              </a:rPr>
              <a:t>normy</a:t>
            </a:r>
            <a:r>
              <a:rPr sz="2647" b="1" spc="-39" dirty="0">
                <a:latin typeface="Times New Roman"/>
                <a:cs typeface="Times New Roman"/>
              </a:rPr>
              <a:t> </a:t>
            </a:r>
            <a:r>
              <a:rPr sz="2647" b="1" dirty="0">
                <a:latin typeface="Times New Roman"/>
                <a:cs typeface="Times New Roman"/>
              </a:rPr>
              <a:t>ČSN</a:t>
            </a:r>
            <a:r>
              <a:rPr sz="2647" b="1" spc="-33" dirty="0">
                <a:latin typeface="Times New Roman"/>
                <a:cs typeface="Times New Roman"/>
              </a:rPr>
              <a:t> </a:t>
            </a:r>
            <a:r>
              <a:rPr sz="2647" b="1" dirty="0">
                <a:latin typeface="Times New Roman"/>
                <a:cs typeface="Times New Roman"/>
              </a:rPr>
              <a:t>EN</a:t>
            </a:r>
            <a:r>
              <a:rPr sz="2647" b="1" spc="-39" dirty="0">
                <a:latin typeface="Times New Roman"/>
                <a:cs typeface="Times New Roman"/>
              </a:rPr>
              <a:t> </a:t>
            </a:r>
            <a:r>
              <a:rPr sz="2647" b="1" dirty="0">
                <a:latin typeface="Times New Roman"/>
                <a:cs typeface="Times New Roman"/>
              </a:rPr>
              <a:t>ISO</a:t>
            </a:r>
            <a:r>
              <a:rPr sz="2647" b="1" spc="-50" dirty="0">
                <a:latin typeface="Times New Roman"/>
                <a:cs typeface="Times New Roman"/>
              </a:rPr>
              <a:t> </a:t>
            </a:r>
            <a:r>
              <a:rPr sz="2647" b="1" spc="-22" dirty="0">
                <a:latin typeface="Times New Roman"/>
                <a:cs typeface="Times New Roman"/>
              </a:rPr>
              <a:t>6520-</a:t>
            </a:r>
            <a:r>
              <a:rPr sz="2647" b="1" spc="-55" dirty="0">
                <a:latin typeface="Times New Roman"/>
                <a:cs typeface="Times New Roman"/>
              </a:rPr>
              <a:t>1</a:t>
            </a:r>
            <a:endParaRPr sz="2647">
              <a:latin typeface="Times New Roman"/>
              <a:cs typeface="Times New Roman"/>
            </a:endParaRPr>
          </a:p>
          <a:p>
            <a:pPr marL="2175063"/>
            <a:r>
              <a:rPr sz="2647" i="1" spc="-55" dirty="0">
                <a:latin typeface="Times New Roman"/>
                <a:cs typeface="Times New Roman"/>
              </a:rPr>
              <a:t>Vady</a:t>
            </a:r>
            <a:r>
              <a:rPr sz="2647" i="1" spc="-44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jsou</a:t>
            </a:r>
            <a:r>
              <a:rPr sz="2647" i="1" spc="-33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roztříděny</a:t>
            </a:r>
            <a:r>
              <a:rPr sz="2647" i="1" spc="-66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do</a:t>
            </a:r>
            <a:r>
              <a:rPr sz="2647" i="1" spc="-33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6.</a:t>
            </a:r>
            <a:r>
              <a:rPr sz="2647" i="1" spc="-28" dirty="0">
                <a:latin typeface="Times New Roman"/>
                <a:cs typeface="Times New Roman"/>
              </a:rPr>
              <a:t> </a:t>
            </a:r>
            <a:r>
              <a:rPr sz="2647" i="1" spc="-11" dirty="0">
                <a:latin typeface="Times New Roman"/>
                <a:cs typeface="Times New Roman"/>
              </a:rPr>
              <a:t>skupin</a:t>
            </a:r>
            <a:endParaRPr sz="2647">
              <a:latin typeface="Times New Roman"/>
              <a:cs typeface="Times New Roman"/>
            </a:endParaRPr>
          </a:p>
          <a:p>
            <a:pPr marL="453780" indent="-440475">
              <a:buAutoNum type="arabicParenR"/>
              <a:tabLst>
                <a:tab pos="453780" algn="l"/>
                <a:tab pos="454480" algn="l"/>
              </a:tabLst>
            </a:pPr>
            <a:r>
              <a:rPr sz="2647" spc="-11" dirty="0">
                <a:latin typeface="Times New Roman"/>
                <a:cs typeface="Times New Roman"/>
              </a:rPr>
              <a:t>Trhliny</a:t>
            </a:r>
            <a:endParaRPr sz="2647">
              <a:latin typeface="Times New Roman"/>
              <a:cs typeface="Times New Roman"/>
            </a:endParaRPr>
          </a:p>
          <a:p>
            <a:pPr marL="460783" indent="-447478">
              <a:buAutoNum type="arabicParenR"/>
              <a:tabLst>
                <a:tab pos="460783" algn="l"/>
                <a:tab pos="461483" algn="l"/>
              </a:tabLst>
            </a:pPr>
            <a:r>
              <a:rPr sz="2647" spc="-11" dirty="0">
                <a:latin typeface="Times New Roman"/>
                <a:cs typeface="Times New Roman"/>
              </a:rPr>
              <a:t>Dutiny</a:t>
            </a:r>
            <a:endParaRPr sz="2647">
              <a:latin typeface="Times New Roman"/>
              <a:cs typeface="Times New Roman"/>
            </a:endParaRPr>
          </a:p>
          <a:p>
            <a:pPr marL="460783" indent="-447478">
              <a:buAutoNum type="arabicParenR"/>
              <a:tabLst>
                <a:tab pos="460783" algn="l"/>
                <a:tab pos="461483" algn="l"/>
              </a:tabLst>
            </a:pPr>
            <a:r>
              <a:rPr sz="2647" dirty="0">
                <a:latin typeface="Times New Roman"/>
                <a:cs typeface="Times New Roman"/>
              </a:rPr>
              <a:t>Pevné</a:t>
            </a:r>
            <a:r>
              <a:rPr sz="2647" spc="-88" dirty="0">
                <a:latin typeface="Times New Roman"/>
                <a:cs typeface="Times New Roman"/>
              </a:rPr>
              <a:t> </a:t>
            </a:r>
            <a:r>
              <a:rPr sz="2647" spc="-11" dirty="0">
                <a:latin typeface="Times New Roman"/>
                <a:cs typeface="Times New Roman"/>
              </a:rPr>
              <a:t>vměstky</a:t>
            </a:r>
            <a:endParaRPr sz="2647">
              <a:latin typeface="Times New Roman"/>
              <a:cs typeface="Times New Roman"/>
            </a:endParaRPr>
          </a:p>
          <a:p>
            <a:pPr marL="460783" indent="-447478">
              <a:buAutoNum type="arabicParenR"/>
              <a:tabLst>
                <a:tab pos="460783" algn="l"/>
                <a:tab pos="461483" algn="l"/>
              </a:tabLst>
            </a:pPr>
            <a:r>
              <a:rPr sz="2647" dirty="0">
                <a:latin typeface="Times New Roman"/>
                <a:cs typeface="Times New Roman"/>
              </a:rPr>
              <a:t>Studené</a:t>
            </a:r>
            <a:r>
              <a:rPr sz="2647" spc="-88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spoje</a:t>
            </a:r>
            <a:r>
              <a:rPr sz="2647" spc="-66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a</a:t>
            </a:r>
            <a:r>
              <a:rPr sz="2647" spc="-61" dirty="0">
                <a:latin typeface="Times New Roman"/>
                <a:cs typeface="Times New Roman"/>
              </a:rPr>
              <a:t> </a:t>
            </a:r>
            <a:r>
              <a:rPr sz="2647" spc="-11" dirty="0">
                <a:latin typeface="Times New Roman"/>
                <a:cs typeface="Times New Roman"/>
              </a:rPr>
              <a:t>neprůvary</a:t>
            </a:r>
            <a:endParaRPr sz="2647">
              <a:latin typeface="Times New Roman"/>
              <a:cs typeface="Times New Roman"/>
            </a:endParaRPr>
          </a:p>
          <a:p>
            <a:pPr marL="453780" indent="-440475">
              <a:buAutoNum type="arabicParenR"/>
              <a:tabLst>
                <a:tab pos="453780" algn="l"/>
                <a:tab pos="454480" algn="l"/>
              </a:tabLst>
            </a:pPr>
            <a:r>
              <a:rPr sz="2647" spc="-66" dirty="0">
                <a:latin typeface="Times New Roman"/>
                <a:cs typeface="Times New Roman"/>
              </a:rPr>
              <a:t>Vady</a:t>
            </a:r>
            <a:r>
              <a:rPr sz="2647" spc="-61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tvaru</a:t>
            </a:r>
            <a:r>
              <a:rPr sz="2647" spc="-72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a</a:t>
            </a:r>
            <a:r>
              <a:rPr sz="2647" spc="-66" dirty="0">
                <a:latin typeface="Times New Roman"/>
                <a:cs typeface="Times New Roman"/>
              </a:rPr>
              <a:t> </a:t>
            </a:r>
            <a:r>
              <a:rPr sz="2647" spc="-11" dirty="0">
                <a:latin typeface="Times New Roman"/>
                <a:cs typeface="Times New Roman"/>
              </a:rPr>
              <a:t>rozměru</a:t>
            </a:r>
            <a:endParaRPr sz="2647">
              <a:latin typeface="Times New Roman"/>
              <a:cs typeface="Times New Roman"/>
            </a:endParaRPr>
          </a:p>
          <a:p>
            <a:pPr marL="460783" indent="-447478">
              <a:buAutoNum type="arabicParenR"/>
              <a:tabLst>
                <a:tab pos="460783" algn="l"/>
                <a:tab pos="461483" algn="l"/>
              </a:tabLst>
            </a:pPr>
            <a:r>
              <a:rPr sz="2647" dirty="0">
                <a:latin typeface="Times New Roman"/>
                <a:cs typeface="Times New Roman"/>
              </a:rPr>
              <a:t>Různé</a:t>
            </a:r>
            <a:r>
              <a:rPr sz="2647" spc="-94" dirty="0">
                <a:latin typeface="Times New Roman"/>
                <a:cs typeface="Times New Roman"/>
              </a:rPr>
              <a:t> </a:t>
            </a:r>
            <a:r>
              <a:rPr sz="2647" spc="-22" dirty="0">
                <a:latin typeface="Times New Roman"/>
                <a:cs typeface="Times New Roman"/>
              </a:rPr>
              <a:t>vady</a:t>
            </a:r>
            <a:endParaRPr sz="2647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2937" y="578138"/>
            <a:ext cx="4967951" cy="72939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47918" y="695221"/>
            <a:ext cx="4399058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Typy</a:t>
            </a:r>
            <a:r>
              <a:rPr sz="3529" i="1" spc="-61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vad</a:t>
            </a:r>
            <a:r>
              <a:rPr sz="3529" i="1" spc="-39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ve</a:t>
            </a:r>
            <a:r>
              <a:rPr sz="3529" i="1" spc="-28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svarech</a:t>
            </a:r>
            <a:endParaRPr sz="3529">
              <a:latin typeface="Arial"/>
              <a:cs typeface="Arial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BF3C07C6-A3B5-E9A8-96D0-BDCAD71625CB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70257" y="3240485"/>
            <a:ext cx="5950435" cy="365011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1085" y="495436"/>
            <a:ext cx="8571230" cy="4026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7760" y="1451507"/>
            <a:ext cx="3199506" cy="5325210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88" dirty="0">
                <a:latin typeface="Times New Roman"/>
                <a:cs typeface="Times New Roman"/>
              </a:rPr>
              <a:t>Podélné</a:t>
            </a:r>
            <a:r>
              <a:rPr sz="3088" spc="-132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(101)</a:t>
            </a:r>
            <a:endParaRPr sz="3088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3198">
              <a:latin typeface="Times New Roman"/>
              <a:cs typeface="Times New Roman"/>
            </a:endParaRPr>
          </a:p>
          <a:p>
            <a:pPr marL="14006"/>
            <a:r>
              <a:rPr sz="3088" dirty="0">
                <a:latin typeface="Times New Roman"/>
                <a:cs typeface="Times New Roman"/>
              </a:rPr>
              <a:t>Příčné</a:t>
            </a:r>
            <a:r>
              <a:rPr sz="3088" spc="-105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(102)</a:t>
            </a:r>
            <a:endParaRPr sz="3088">
              <a:latin typeface="Times New Roman"/>
              <a:cs typeface="Times New Roman"/>
            </a:endParaRPr>
          </a:p>
          <a:p>
            <a:pPr>
              <a:spcBef>
                <a:spcPts val="22"/>
              </a:spcBef>
            </a:pPr>
            <a:endParaRPr sz="3198">
              <a:latin typeface="Times New Roman"/>
              <a:cs typeface="Times New Roman"/>
            </a:endParaRPr>
          </a:p>
          <a:p>
            <a:pPr marL="14006">
              <a:spcBef>
                <a:spcPts val="6"/>
              </a:spcBef>
            </a:pPr>
            <a:r>
              <a:rPr sz="3088" dirty="0">
                <a:latin typeface="Times New Roman"/>
                <a:cs typeface="Times New Roman"/>
              </a:rPr>
              <a:t>Hvězdicové</a:t>
            </a:r>
            <a:r>
              <a:rPr sz="3088" spc="-193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(103)</a:t>
            </a:r>
            <a:endParaRPr sz="3088">
              <a:latin typeface="Times New Roman"/>
              <a:cs typeface="Times New Roman"/>
            </a:endParaRPr>
          </a:p>
          <a:p>
            <a:pPr>
              <a:spcBef>
                <a:spcPts val="22"/>
              </a:spcBef>
            </a:pPr>
            <a:endParaRPr sz="3198">
              <a:latin typeface="Times New Roman"/>
              <a:cs typeface="Times New Roman"/>
            </a:endParaRPr>
          </a:p>
          <a:p>
            <a:pPr marL="14006"/>
            <a:r>
              <a:rPr sz="3088" dirty="0">
                <a:latin typeface="Times New Roman"/>
                <a:cs typeface="Times New Roman"/>
              </a:rPr>
              <a:t>Kráterové</a:t>
            </a:r>
            <a:r>
              <a:rPr sz="3088" spc="-143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(104)</a:t>
            </a:r>
            <a:endParaRPr sz="3088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3198">
              <a:latin typeface="Times New Roman"/>
              <a:cs typeface="Times New Roman"/>
            </a:endParaRPr>
          </a:p>
          <a:p>
            <a:pPr marL="14006"/>
            <a:r>
              <a:rPr sz="3088" spc="-11" dirty="0">
                <a:latin typeface="Times New Roman"/>
                <a:cs typeface="Times New Roman"/>
              </a:rPr>
              <a:t>Rozvětvené</a:t>
            </a:r>
            <a:r>
              <a:rPr sz="3088" spc="-99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(106)</a:t>
            </a:r>
            <a:endParaRPr sz="3088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3198">
              <a:latin typeface="Times New Roman"/>
              <a:cs typeface="Times New Roman"/>
            </a:endParaRPr>
          </a:p>
          <a:p>
            <a:pPr marL="14006"/>
            <a:r>
              <a:rPr sz="3088" dirty="0">
                <a:latin typeface="Times New Roman"/>
                <a:cs typeface="Times New Roman"/>
              </a:rPr>
              <a:t>Mikrotrhliny</a:t>
            </a:r>
            <a:r>
              <a:rPr sz="3088" spc="-171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(1001)</a:t>
            </a:r>
            <a:endParaRPr sz="3088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13063" y="1102986"/>
            <a:ext cx="3739325" cy="1922154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882937" y="578138"/>
            <a:ext cx="3327654" cy="729675"/>
            <a:chOff x="524255" y="524256"/>
            <a:chExt cx="3017520" cy="66167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4255" y="524256"/>
              <a:ext cx="1892807" cy="66141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87295" y="524256"/>
              <a:ext cx="765047" cy="66141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25623" y="524256"/>
              <a:ext cx="1216151" cy="661416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147918" y="695221"/>
            <a:ext cx="2760440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Trhliny</a:t>
            </a:r>
            <a:r>
              <a:rPr sz="3529" i="1" spc="-55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–</a:t>
            </a:r>
            <a:r>
              <a:rPr sz="3529" i="1" spc="-28" dirty="0">
                <a:latin typeface="Arial"/>
                <a:cs typeface="Arial"/>
              </a:rPr>
              <a:t> 100</a:t>
            </a:r>
            <a:endParaRPr sz="3529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1085" y="712518"/>
            <a:ext cx="8305087" cy="5925968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BF64DBD8-40F7-4BC2-0ACA-45F967664F1F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3728" y="1955696"/>
            <a:ext cx="2990827" cy="4357894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88" dirty="0">
                <a:latin typeface="Times New Roman"/>
                <a:cs typeface="Times New Roman"/>
              </a:rPr>
              <a:t>Póry</a:t>
            </a:r>
            <a:r>
              <a:rPr sz="3088" spc="-55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(201)</a:t>
            </a:r>
            <a:endParaRPr sz="3088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3198">
              <a:latin typeface="Times New Roman"/>
              <a:cs typeface="Times New Roman"/>
            </a:endParaRPr>
          </a:p>
          <a:p>
            <a:pPr marL="14006"/>
            <a:r>
              <a:rPr sz="3088" dirty="0">
                <a:latin typeface="Times New Roman"/>
                <a:cs typeface="Times New Roman"/>
              </a:rPr>
              <a:t>Bubliny</a:t>
            </a:r>
            <a:r>
              <a:rPr sz="3088" spc="-138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(2011)</a:t>
            </a:r>
            <a:endParaRPr sz="3088">
              <a:latin typeface="Times New Roman"/>
              <a:cs typeface="Times New Roman"/>
            </a:endParaRPr>
          </a:p>
          <a:p>
            <a:pPr>
              <a:spcBef>
                <a:spcPts val="22"/>
              </a:spcBef>
            </a:pPr>
            <a:endParaRPr sz="3198">
              <a:latin typeface="Times New Roman"/>
              <a:cs typeface="Times New Roman"/>
            </a:endParaRPr>
          </a:p>
          <a:p>
            <a:pPr marL="14006">
              <a:spcBef>
                <a:spcPts val="6"/>
              </a:spcBef>
            </a:pPr>
            <a:r>
              <a:rPr sz="3088" dirty="0">
                <a:latin typeface="Times New Roman"/>
                <a:cs typeface="Times New Roman"/>
              </a:rPr>
              <a:t>Shluk</a:t>
            </a:r>
            <a:r>
              <a:rPr sz="3088" spc="-77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pórů</a:t>
            </a:r>
            <a:r>
              <a:rPr sz="3088" spc="-50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(2013)</a:t>
            </a:r>
            <a:endParaRPr sz="3088">
              <a:latin typeface="Times New Roman"/>
              <a:cs typeface="Times New Roman"/>
            </a:endParaRPr>
          </a:p>
          <a:p>
            <a:pPr>
              <a:spcBef>
                <a:spcPts val="22"/>
              </a:spcBef>
            </a:pPr>
            <a:endParaRPr sz="3198">
              <a:latin typeface="Times New Roman"/>
              <a:cs typeface="Times New Roman"/>
            </a:endParaRPr>
          </a:p>
          <a:p>
            <a:pPr marL="14006"/>
            <a:r>
              <a:rPr sz="3088" dirty="0">
                <a:latin typeface="Times New Roman"/>
                <a:cs typeface="Times New Roman"/>
              </a:rPr>
              <a:t>Řádek</a:t>
            </a:r>
            <a:r>
              <a:rPr sz="3088" spc="-88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pórů</a:t>
            </a:r>
            <a:r>
              <a:rPr sz="3088" spc="-72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(2014)</a:t>
            </a:r>
            <a:endParaRPr sz="3088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3198">
              <a:latin typeface="Times New Roman"/>
              <a:cs typeface="Times New Roman"/>
            </a:endParaRPr>
          </a:p>
          <a:p>
            <a:pPr marL="14006"/>
            <a:r>
              <a:rPr sz="3088" dirty="0">
                <a:latin typeface="Times New Roman"/>
                <a:cs typeface="Times New Roman"/>
              </a:rPr>
              <a:t>Staženiny</a:t>
            </a:r>
            <a:r>
              <a:rPr sz="3088" spc="-171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(202)</a:t>
            </a:r>
            <a:endParaRPr sz="3088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50946" y="1008380"/>
            <a:ext cx="3697337" cy="19589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02193" y="3109172"/>
            <a:ext cx="5630122" cy="3678121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881258" y="578138"/>
            <a:ext cx="4919354" cy="729675"/>
            <a:chOff x="522732" y="524256"/>
            <a:chExt cx="4460875" cy="66167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2732" y="524256"/>
              <a:ext cx="2453639" cy="6614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38400" y="524256"/>
              <a:ext cx="1508759" cy="66141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18915" y="524256"/>
              <a:ext cx="675131" cy="66141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67327" y="524256"/>
              <a:ext cx="1216151" cy="661416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147918" y="695221"/>
            <a:ext cx="4350738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Plynové</a:t>
            </a:r>
            <a:r>
              <a:rPr sz="3529" i="1" spc="-55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dutiny</a:t>
            </a:r>
            <a:r>
              <a:rPr sz="3529" i="1" spc="-50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-</a:t>
            </a:r>
            <a:r>
              <a:rPr sz="3529" i="1" spc="-33" dirty="0">
                <a:latin typeface="Arial"/>
                <a:cs typeface="Arial"/>
              </a:rPr>
              <a:t> </a:t>
            </a:r>
            <a:r>
              <a:rPr sz="3529" i="1" spc="-28" dirty="0">
                <a:latin typeface="Arial"/>
                <a:cs typeface="Arial"/>
              </a:rPr>
              <a:t>200</a:t>
            </a:r>
            <a:endParaRPr sz="3529">
              <a:latin typeface="Arial"/>
              <a:cs typeface="Arial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xmlns="" id="{E37D0447-D3EF-B897-C1E0-FC2945B1E803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1085" y="495436"/>
            <a:ext cx="8571230" cy="4026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pic>
        <p:nvPicPr>
          <p:cNvPr id="10" name="object 5">
            <a:extLst>
              <a:ext uri="{FF2B5EF4-FFF2-40B4-BE49-F238E27FC236}">
                <a16:creationId xmlns:a16="http://schemas.microsoft.com/office/drawing/2014/main" xmlns="" id="{E9A93B1C-A848-4241-BB30-C364D6316B1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27874" y="1426114"/>
            <a:ext cx="7928826" cy="5153745"/>
          </a:xfrm>
          <a:prstGeom prst="rect">
            <a:avLst/>
          </a:prstGeom>
        </p:spPr>
      </p:pic>
      <p:pic>
        <p:nvPicPr>
          <p:cNvPr id="11" name="object 6">
            <a:extLst>
              <a:ext uri="{FF2B5EF4-FFF2-40B4-BE49-F238E27FC236}">
                <a16:creationId xmlns:a16="http://schemas.microsoft.com/office/drawing/2014/main" xmlns="" id="{9F6A1B84-8EFB-814E-AC1B-2FFE0A18E77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7918" y="712518"/>
            <a:ext cx="8008755" cy="690456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BDE33FDD-9DA4-833C-F0EB-B5E0BCF50397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1339" y="2039728"/>
            <a:ext cx="2545459" cy="1914212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88" dirty="0">
                <a:latin typeface="Times New Roman"/>
                <a:cs typeface="Times New Roman"/>
              </a:rPr>
              <a:t>Struskové</a:t>
            </a:r>
            <a:r>
              <a:rPr sz="3088" spc="-126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(301)</a:t>
            </a:r>
            <a:endParaRPr sz="3088">
              <a:latin typeface="Times New Roman"/>
              <a:cs typeface="Times New Roman"/>
            </a:endParaRPr>
          </a:p>
          <a:p>
            <a:pPr marL="14006"/>
            <a:r>
              <a:rPr sz="3088" spc="-28" dirty="0">
                <a:latin typeface="Times New Roman"/>
                <a:cs typeface="Times New Roman"/>
              </a:rPr>
              <a:t>Tavidlové</a:t>
            </a:r>
            <a:r>
              <a:rPr sz="3088" spc="-126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(302)</a:t>
            </a:r>
            <a:endParaRPr sz="3088">
              <a:latin typeface="Times New Roman"/>
              <a:cs typeface="Times New Roman"/>
            </a:endParaRPr>
          </a:p>
          <a:p>
            <a:pPr marL="14006"/>
            <a:r>
              <a:rPr sz="3088" dirty="0">
                <a:latin typeface="Times New Roman"/>
                <a:cs typeface="Times New Roman"/>
              </a:rPr>
              <a:t>Oxidické</a:t>
            </a:r>
            <a:r>
              <a:rPr sz="3088" spc="-154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(303)</a:t>
            </a:r>
            <a:endParaRPr sz="3088">
              <a:latin typeface="Times New Roman"/>
              <a:cs typeface="Times New Roman"/>
            </a:endParaRPr>
          </a:p>
          <a:p>
            <a:pPr marL="14006"/>
            <a:r>
              <a:rPr sz="3088" dirty="0">
                <a:latin typeface="Times New Roman"/>
                <a:cs typeface="Times New Roman"/>
              </a:rPr>
              <a:t>Kovové</a:t>
            </a:r>
            <a:r>
              <a:rPr sz="3088" spc="-110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(304)</a:t>
            </a:r>
            <a:endParaRPr sz="3088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26542" y="1848695"/>
            <a:ext cx="4285586" cy="211303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882937" y="574777"/>
            <a:ext cx="5070611" cy="729675"/>
            <a:chOff x="524255" y="521208"/>
            <a:chExt cx="4598035" cy="66167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4255" y="521208"/>
              <a:ext cx="3581399" cy="6614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67683" y="521208"/>
              <a:ext cx="765047" cy="6614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06011" y="521208"/>
              <a:ext cx="765047" cy="66141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31564" y="521208"/>
              <a:ext cx="990600" cy="661416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147918" y="693540"/>
            <a:ext cx="4503397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Pevné</a:t>
            </a:r>
            <a:r>
              <a:rPr sz="3529" i="1" spc="-66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vměstky</a:t>
            </a:r>
            <a:r>
              <a:rPr sz="3529" i="1" spc="-28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–</a:t>
            </a:r>
            <a:r>
              <a:rPr sz="3529" i="1" spc="-39" dirty="0">
                <a:latin typeface="Arial"/>
                <a:cs typeface="Arial"/>
              </a:rPr>
              <a:t> </a:t>
            </a:r>
            <a:r>
              <a:rPr sz="3529" i="1" spc="-28" dirty="0">
                <a:latin typeface="Arial"/>
                <a:cs typeface="Arial"/>
              </a:rPr>
              <a:t>300</a:t>
            </a:r>
            <a:endParaRPr sz="3529">
              <a:latin typeface="Arial"/>
              <a:cs typeface="Arial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xmlns="" id="{6D68DD0B-AB55-F57F-DFF0-720FFC92CF70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229149" y="1932756"/>
            <a:ext cx="8235103" cy="3613362"/>
            <a:chOff x="838200" y="1752625"/>
            <a:chExt cx="7467600" cy="32766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1752625"/>
              <a:ext cx="7467536" cy="69847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4075" y="2468562"/>
              <a:ext cx="7451674" cy="2560624"/>
            </a:xfrm>
            <a:prstGeom prst="rect">
              <a:avLst/>
            </a:prstGeom>
          </p:spPr>
        </p:pic>
      </p:grp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DE1D20BD-B25F-EB35-73AB-E29A583A5D91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3728" y="1198701"/>
            <a:ext cx="4211387" cy="1942855"/>
          </a:xfrm>
          <a:prstGeom prst="rect">
            <a:avLst/>
          </a:prstGeom>
        </p:spPr>
        <p:txBody>
          <a:bodyPr vert="horz" wrap="square" lIns="0" tIns="182069" rIns="0" bIns="0" rtlCol="0">
            <a:spAutoFit/>
          </a:bodyPr>
          <a:lstStyle/>
          <a:p>
            <a:pPr marL="14006">
              <a:spcBef>
                <a:spcPts val="1434"/>
              </a:spcBef>
            </a:pPr>
            <a:r>
              <a:rPr sz="3088" dirty="0">
                <a:latin typeface="Times New Roman"/>
                <a:cs typeface="Times New Roman"/>
              </a:rPr>
              <a:t>Studený</a:t>
            </a:r>
            <a:r>
              <a:rPr sz="3088" spc="-94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spoj</a:t>
            </a:r>
            <a:r>
              <a:rPr sz="3088" spc="-77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(401)</a:t>
            </a:r>
            <a:endParaRPr sz="3088">
              <a:latin typeface="Times New Roman"/>
              <a:cs typeface="Times New Roman"/>
            </a:endParaRPr>
          </a:p>
          <a:p>
            <a:pPr marL="14006">
              <a:spcBef>
                <a:spcPts val="1323"/>
              </a:spcBef>
            </a:pPr>
            <a:r>
              <a:rPr sz="3088" dirty="0">
                <a:latin typeface="Times New Roman"/>
                <a:cs typeface="Times New Roman"/>
              </a:rPr>
              <a:t>Neprůvar</a:t>
            </a:r>
            <a:r>
              <a:rPr sz="3088" spc="-126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(402)</a:t>
            </a:r>
            <a:endParaRPr sz="3088">
              <a:latin typeface="Times New Roman"/>
              <a:cs typeface="Times New Roman"/>
            </a:endParaRPr>
          </a:p>
          <a:p>
            <a:pPr marL="14006">
              <a:spcBef>
                <a:spcPts val="1323"/>
              </a:spcBef>
            </a:pPr>
            <a:r>
              <a:rPr sz="3088" dirty="0">
                <a:latin typeface="Times New Roman"/>
                <a:cs typeface="Times New Roman"/>
              </a:rPr>
              <a:t>Neprovařený</a:t>
            </a:r>
            <a:r>
              <a:rPr sz="3088" spc="-126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kořen</a:t>
            </a:r>
            <a:r>
              <a:rPr sz="3088" spc="-116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(4021)</a:t>
            </a:r>
            <a:endParaRPr sz="3088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98795" y="1626363"/>
            <a:ext cx="4148979" cy="148278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1431" y="3697407"/>
            <a:ext cx="4695226" cy="310915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30731" y="3697435"/>
            <a:ext cx="4600678" cy="3081118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882937" y="574777"/>
            <a:ext cx="7554447" cy="729675"/>
            <a:chOff x="524255" y="521208"/>
            <a:chExt cx="6850380" cy="66167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4255" y="521208"/>
              <a:ext cx="5833871" cy="66141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20155" y="521208"/>
              <a:ext cx="765047" cy="66141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58483" y="521208"/>
              <a:ext cx="765047" cy="66141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84035" y="521208"/>
              <a:ext cx="990600" cy="661416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47918" y="693540"/>
            <a:ext cx="6987233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Studené</a:t>
            </a:r>
            <a:r>
              <a:rPr sz="3529" i="1" spc="-88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spoje</a:t>
            </a:r>
            <a:r>
              <a:rPr sz="3529" i="1" spc="-50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a</a:t>
            </a:r>
            <a:r>
              <a:rPr sz="3529" i="1" spc="-33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neprůvary</a:t>
            </a:r>
            <a:r>
              <a:rPr sz="3529" i="1" spc="-28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–</a:t>
            </a:r>
            <a:r>
              <a:rPr sz="3529" i="1" spc="-33" dirty="0">
                <a:latin typeface="Arial"/>
                <a:cs typeface="Arial"/>
              </a:rPr>
              <a:t> </a:t>
            </a:r>
            <a:r>
              <a:rPr sz="3529" i="1" spc="-28" dirty="0">
                <a:latin typeface="Arial"/>
                <a:cs typeface="Arial"/>
              </a:rPr>
              <a:t>400</a:t>
            </a:r>
            <a:endParaRPr sz="3529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xfrm>
            <a:off x="4314231" y="7756332"/>
            <a:ext cx="3773582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06">
              <a:lnSpc>
                <a:spcPts val="1693"/>
              </a:lnSpc>
            </a:pPr>
            <a:r>
              <a:rPr spc="-33" dirty="0"/>
              <a:t>ČVUT,</a:t>
            </a:r>
            <a:r>
              <a:rPr spc="-72" dirty="0"/>
              <a:t> </a:t>
            </a:r>
            <a:r>
              <a:rPr dirty="0"/>
              <a:t>Fakulta</a:t>
            </a:r>
            <a:r>
              <a:rPr spc="-50" dirty="0"/>
              <a:t> </a:t>
            </a:r>
            <a:r>
              <a:rPr dirty="0"/>
              <a:t>strojní,</a:t>
            </a:r>
            <a:r>
              <a:rPr spc="-44" dirty="0"/>
              <a:t> </a:t>
            </a:r>
            <a:r>
              <a:rPr dirty="0"/>
              <a:t>Ústav</a:t>
            </a:r>
            <a:r>
              <a:rPr spc="-55" dirty="0"/>
              <a:t> </a:t>
            </a:r>
            <a:r>
              <a:rPr dirty="0"/>
              <a:t>strojírenské</a:t>
            </a:r>
            <a:r>
              <a:rPr spc="-28" dirty="0"/>
              <a:t> </a:t>
            </a:r>
            <a:r>
              <a:rPr dirty="0"/>
              <a:t>technologie,</a:t>
            </a:r>
            <a:r>
              <a:rPr spc="-22" dirty="0"/>
              <a:t> </a:t>
            </a:r>
            <a:r>
              <a:rPr dirty="0"/>
              <a:t>skupina</a:t>
            </a:r>
            <a:r>
              <a:rPr spc="-50" dirty="0"/>
              <a:t> </a:t>
            </a:r>
            <a:r>
              <a:rPr spc="-11" dirty="0"/>
              <a:t>svařování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xmlns="" id="{6509B889-BA67-2FE8-4B9A-CEAF5705107A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673" y="1344506"/>
            <a:ext cx="9591863" cy="46445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B4DAA891-77FB-45A9-DDD3-A8AF18E1BE9D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04615" y="6293598"/>
            <a:ext cx="1091011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89"/>
              </a:lnSpc>
            </a:pPr>
            <a:r>
              <a:rPr sz="2647" dirty="0">
                <a:latin typeface="Times New Roman"/>
                <a:cs typeface="Times New Roman"/>
              </a:rPr>
              <a:t>10</a:t>
            </a:r>
            <a:r>
              <a:rPr sz="2647" spc="-17" dirty="0">
                <a:latin typeface="Times New Roman"/>
                <a:cs typeface="Times New Roman"/>
              </a:rPr>
              <a:t> </a:t>
            </a:r>
            <a:r>
              <a:rPr sz="2647" spc="-22" dirty="0">
                <a:latin typeface="Times New Roman"/>
                <a:cs typeface="Times New Roman"/>
              </a:rPr>
              <a:t>000x</a:t>
            </a:r>
            <a:endParaRPr sz="2647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4682" y="1600312"/>
            <a:ext cx="4229594" cy="238940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88" dirty="0">
                <a:latin typeface="Times New Roman"/>
                <a:cs typeface="Times New Roman"/>
              </a:rPr>
              <a:t>Zápal</a:t>
            </a:r>
            <a:r>
              <a:rPr sz="3088" spc="-105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(501)</a:t>
            </a:r>
            <a:endParaRPr sz="3088">
              <a:latin typeface="Times New Roman"/>
              <a:cs typeface="Times New Roman"/>
            </a:endParaRPr>
          </a:p>
          <a:p>
            <a:pPr marL="14006" marR="5602"/>
            <a:r>
              <a:rPr sz="3088" spc="-22" dirty="0">
                <a:latin typeface="Times New Roman"/>
                <a:cs typeface="Times New Roman"/>
              </a:rPr>
              <a:t>Vruby</a:t>
            </a:r>
            <a:r>
              <a:rPr sz="3088" spc="-88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v</a:t>
            </a:r>
            <a:r>
              <a:rPr sz="3088" spc="-77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kořeni</a:t>
            </a:r>
            <a:r>
              <a:rPr sz="3088" spc="-94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(5013) </a:t>
            </a:r>
            <a:r>
              <a:rPr sz="3088" dirty="0">
                <a:latin typeface="Times New Roman"/>
                <a:cs typeface="Times New Roman"/>
              </a:rPr>
              <a:t>Nadměrné</a:t>
            </a:r>
            <a:r>
              <a:rPr sz="3088" spc="-138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převýšení</a:t>
            </a:r>
            <a:r>
              <a:rPr sz="3088" spc="-154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(503)</a:t>
            </a:r>
            <a:endParaRPr sz="3088">
              <a:latin typeface="Times New Roman"/>
              <a:cs typeface="Times New Roman"/>
            </a:endParaRPr>
          </a:p>
          <a:p>
            <a:pPr marL="14006"/>
            <a:r>
              <a:rPr sz="3088" dirty="0">
                <a:latin typeface="Times New Roman"/>
                <a:cs typeface="Times New Roman"/>
              </a:rPr>
              <a:t>Lineární</a:t>
            </a:r>
            <a:r>
              <a:rPr sz="3088" spc="-154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přesazení</a:t>
            </a:r>
            <a:r>
              <a:rPr sz="3088" spc="-149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(507)</a:t>
            </a:r>
            <a:endParaRPr sz="3088">
              <a:latin typeface="Times New Roman"/>
              <a:cs typeface="Times New Roman"/>
            </a:endParaRPr>
          </a:p>
          <a:p>
            <a:pPr marL="14006">
              <a:spcBef>
                <a:spcPts val="6"/>
              </a:spcBef>
            </a:pPr>
            <a:r>
              <a:rPr sz="3088" dirty="0">
                <a:latin typeface="Times New Roman"/>
                <a:cs typeface="Times New Roman"/>
              </a:rPr>
              <a:t>Úhlové</a:t>
            </a:r>
            <a:r>
              <a:rPr sz="3088" spc="-138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přesazení</a:t>
            </a:r>
            <a:r>
              <a:rPr sz="3088" spc="-126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(508)</a:t>
            </a:r>
            <a:endParaRPr sz="3088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2864" y="4201584"/>
            <a:ext cx="4453664" cy="2457925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882937" y="574777"/>
            <a:ext cx="9001892" cy="6148317"/>
            <a:chOff x="524255" y="521208"/>
            <a:chExt cx="8162925" cy="55753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1001" y="1143038"/>
              <a:ext cx="4025798" cy="495296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4255" y="521208"/>
              <a:ext cx="4779263" cy="66141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64024" y="521208"/>
              <a:ext cx="765047" cy="66141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02351" y="521208"/>
              <a:ext cx="765047" cy="66141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27903" y="521208"/>
              <a:ext cx="990600" cy="661416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47918" y="693540"/>
            <a:ext cx="5821994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Vady</a:t>
            </a:r>
            <a:r>
              <a:rPr sz="3529" i="1" spc="-66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tvaru</a:t>
            </a:r>
            <a:r>
              <a:rPr sz="3529" i="1" spc="-39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a</a:t>
            </a:r>
            <a:r>
              <a:rPr sz="3529" i="1" spc="-22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rozměru</a:t>
            </a:r>
            <a:r>
              <a:rPr sz="3529" i="1" spc="-17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–</a:t>
            </a:r>
            <a:r>
              <a:rPr sz="3529" i="1" spc="-22" dirty="0">
                <a:latin typeface="Arial"/>
                <a:cs typeface="Arial"/>
              </a:rPr>
              <a:t> </a:t>
            </a:r>
            <a:r>
              <a:rPr sz="3529" i="1" spc="-28" dirty="0">
                <a:latin typeface="Arial"/>
                <a:cs typeface="Arial"/>
              </a:rPr>
              <a:t>500</a:t>
            </a:r>
            <a:endParaRPr sz="3529">
              <a:latin typeface="Arial"/>
              <a:cs typeface="Arial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xmlns="" id="{F6752581-67D3-48FD-2A29-FAEFBAC19926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1526" y="1734403"/>
            <a:ext cx="3730306" cy="1300948"/>
          </a:xfrm>
          <a:prstGeom prst="rect">
            <a:avLst/>
          </a:prstGeom>
        </p:spPr>
        <p:txBody>
          <a:bodyPr vert="horz" wrap="square" lIns="0" tIns="182069" rIns="0" bIns="0" rtlCol="0">
            <a:spAutoFit/>
          </a:bodyPr>
          <a:lstStyle/>
          <a:p>
            <a:pPr marL="14006">
              <a:spcBef>
                <a:spcPts val="1434"/>
              </a:spcBef>
            </a:pPr>
            <a:r>
              <a:rPr sz="3088" dirty="0">
                <a:latin typeface="Times New Roman"/>
                <a:cs typeface="Times New Roman"/>
              </a:rPr>
              <a:t>Dotyk</a:t>
            </a:r>
            <a:r>
              <a:rPr sz="3088" spc="-116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elektrodou</a:t>
            </a:r>
            <a:r>
              <a:rPr sz="3088" spc="-121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(601)</a:t>
            </a:r>
            <a:endParaRPr sz="3088">
              <a:latin typeface="Times New Roman"/>
              <a:cs typeface="Times New Roman"/>
            </a:endParaRPr>
          </a:p>
          <a:p>
            <a:pPr marL="14006">
              <a:spcBef>
                <a:spcPts val="1323"/>
              </a:spcBef>
            </a:pPr>
            <a:r>
              <a:rPr sz="3088" dirty="0">
                <a:latin typeface="Times New Roman"/>
                <a:cs typeface="Times New Roman"/>
              </a:rPr>
              <a:t>Rozstřik</a:t>
            </a:r>
            <a:r>
              <a:rPr sz="3088" spc="-138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(602)</a:t>
            </a:r>
            <a:endParaRPr sz="3088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77903" y="3856703"/>
            <a:ext cx="9558602" cy="2193927"/>
            <a:chOff x="247650" y="3497262"/>
            <a:chExt cx="8667750" cy="198945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343400"/>
              <a:ext cx="8610587" cy="1142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7650" y="3497262"/>
              <a:ext cx="8667737" cy="84612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013375" y="1700313"/>
            <a:ext cx="3829042" cy="135438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 marR="5602">
              <a:lnSpc>
                <a:spcPct val="150000"/>
              </a:lnSpc>
              <a:spcBef>
                <a:spcPts val="110"/>
              </a:spcBef>
            </a:pPr>
            <a:r>
              <a:rPr sz="3088" spc="-44" dirty="0">
                <a:latin typeface="Times New Roman"/>
                <a:cs typeface="Times New Roman"/>
              </a:rPr>
              <a:t>Vytržený</a:t>
            </a:r>
            <a:r>
              <a:rPr sz="3088" spc="-110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povrch</a:t>
            </a:r>
            <a:r>
              <a:rPr sz="3088" spc="-110" dirty="0">
                <a:latin typeface="Times New Roman"/>
                <a:cs typeface="Times New Roman"/>
              </a:rPr>
              <a:t> </a:t>
            </a:r>
            <a:r>
              <a:rPr sz="3088" spc="-22" dirty="0">
                <a:latin typeface="Times New Roman"/>
                <a:cs typeface="Times New Roman"/>
              </a:rPr>
              <a:t>(603) </a:t>
            </a:r>
            <a:r>
              <a:rPr sz="3088" dirty="0">
                <a:latin typeface="Times New Roman"/>
                <a:cs typeface="Times New Roman"/>
              </a:rPr>
              <a:t>Stopy</a:t>
            </a:r>
            <a:r>
              <a:rPr sz="3088" spc="-83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po</a:t>
            </a:r>
            <a:r>
              <a:rPr sz="3088" spc="-61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broušení</a:t>
            </a:r>
            <a:r>
              <a:rPr sz="3088" spc="-83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(604)</a:t>
            </a:r>
            <a:endParaRPr sz="3088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81257" y="578138"/>
            <a:ext cx="4225392" cy="729675"/>
            <a:chOff x="522732" y="524256"/>
            <a:chExt cx="3831590" cy="66167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2732" y="524256"/>
              <a:ext cx="833627" cy="66141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6863" y="524256"/>
              <a:ext cx="786383" cy="66141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6800" y="524256"/>
              <a:ext cx="2249423" cy="66141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87979" y="524256"/>
              <a:ext cx="673607" cy="66141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37916" y="524256"/>
              <a:ext cx="1216151" cy="661416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147918" y="695221"/>
            <a:ext cx="3656078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Různé</a:t>
            </a:r>
            <a:r>
              <a:rPr sz="3529" i="1" spc="-61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vady</a:t>
            </a:r>
            <a:r>
              <a:rPr sz="3529" i="1" spc="-28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-</a:t>
            </a:r>
            <a:r>
              <a:rPr sz="3529" i="1" spc="-17" dirty="0">
                <a:latin typeface="Arial"/>
                <a:cs typeface="Arial"/>
              </a:rPr>
              <a:t> </a:t>
            </a:r>
            <a:r>
              <a:rPr sz="3529" i="1" spc="-28" dirty="0">
                <a:latin typeface="Arial"/>
                <a:cs typeface="Arial"/>
              </a:rPr>
              <a:t>600</a:t>
            </a:r>
            <a:endParaRPr sz="3529">
              <a:latin typeface="Arial"/>
              <a:cs typeface="Arial"/>
            </a:endParaRP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xmlns="" id="{124802AB-41CC-31E0-F6A2-B64304C5CE32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5664" y="1320180"/>
            <a:ext cx="9457764" cy="2909165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R="382352" algn="ctr">
              <a:spcBef>
                <a:spcPts val="110"/>
              </a:spcBef>
            </a:pPr>
            <a:r>
              <a:rPr sz="2647" b="1" i="1" dirty="0">
                <a:latin typeface="Times New Roman"/>
                <a:cs typeface="Times New Roman"/>
              </a:rPr>
              <a:t>Kontrolu</a:t>
            </a:r>
            <a:r>
              <a:rPr sz="2647" b="1" i="1" spc="-22" dirty="0">
                <a:latin typeface="Times New Roman"/>
                <a:cs typeface="Times New Roman"/>
              </a:rPr>
              <a:t> </a:t>
            </a:r>
            <a:r>
              <a:rPr sz="2647" b="1" i="1" dirty="0">
                <a:latin typeface="Times New Roman"/>
                <a:cs typeface="Times New Roman"/>
              </a:rPr>
              <a:t>svarů</a:t>
            </a:r>
            <a:r>
              <a:rPr sz="2647" b="1" i="1" spc="-11" dirty="0">
                <a:latin typeface="Times New Roman"/>
                <a:cs typeface="Times New Roman"/>
              </a:rPr>
              <a:t> </a:t>
            </a:r>
            <a:r>
              <a:rPr sz="2647" b="1" i="1" dirty="0">
                <a:latin typeface="Times New Roman"/>
                <a:cs typeface="Times New Roman"/>
              </a:rPr>
              <a:t>(zkoušky</a:t>
            </a:r>
            <a:r>
              <a:rPr sz="2647" b="1" i="1" spc="-6" dirty="0">
                <a:latin typeface="Times New Roman"/>
                <a:cs typeface="Times New Roman"/>
              </a:rPr>
              <a:t> </a:t>
            </a:r>
            <a:r>
              <a:rPr sz="2647" b="1" i="1" dirty="0">
                <a:latin typeface="Times New Roman"/>
                <a:cs typeface="Times New Roman"/>
              </a:rPr>
              <a:t>svarů) rozdělujeme</a:t>
            </a:r>
            <a:r>
              <a:rPr sz="2647" b="1" i="1" spc="-44" dirty="0">
                <a:latin typeface="Times New Roman"/>
                <a:cs typeface="Times New Roman"/>
              </a:rPr>
              <a:t> </a:t>
            </a:r>
            <a:r>
              <a:rPr sz="2647" b="1" i="1" dirty="0">
                <a:latin typeface="Times New Roman"/>
                <a:cs typeface="Times New Roman"/>
              </a:rPr>
              <a:t>podle</a:t>
            </a:r>
            <a:r>
              <a:rPr sz="2647" b="1" i="1" spc="-17" dirty="0">
                <a:latin typeface="Times New Roman"/>
                <a:cs typeface="Times New Roman"/>
              </a:rPr>
              <a:t> </a:t>
            </a:r>
            <a:r>
              <a:rPr sz="2647" b="1" i="1" dirty="0">
                <a:latin typeface="Times New Roman"/>
                <a:cs typeface="Times New Roman"/>
              </a:rPr>
              <a:t>vlivu,</a:t>
            </a:r>
            <a:r>
              <a:rPr sz="2647" b="1" i="1" spc="-28" dirty="0">
                <a:latin typeface="Times New Roman"/>
                <a:cs typeface="Times New Roman"/>
              </a:rPr>
              <a:t> </a:t>
            </a:r>
            <a:r>
              <a:rPr sz="2647" b="1" i="1" spc="-11" dirty="0">
                <a:latin typeface="Times New Roman"/>
                <a:cs typeface="Times New Roman"/>
              </a:rPr>
              <a:t>který</a:t>
            </a:r>
            <a:endParaRPr sz="2647">
              <a:latin typeface="Times New Roman"/>
              <a:cs typeface="Times New Roman"/>
            </a:endParaRPr>
          </a:p>
          <a:p>
            <a:pPr marR="383752" algn="ctr"/>
            <a:r>
              <a:rPr sz="2647" b="1" i="1" dirty="0">
                <a:latin typeface="Times New Roman"/>
                <a:cs typeface="Times New Roman"/>
              </a:rPr>
              <a:t>mají</a:t>
            </a:r>
            <a:r>
              <a:rPr sz="2647" b="1" i="1" spc="-55" dirty="0">
                <a:latin typeface="Times New Roman"/>
                <a:cs typeface="Times New Roman"/>
              </a:rPr>
              <a:t> </a:t>
            </a:r>
            <a:r>
              <a:rPr sz="2647" b="1" i="1" dirty="0">
                <a:latin typeface="Times New Roman"/>
                <a:cs typeface="Times New Roman"/>
              </a:rPr>
              <a:t>na</a:t>
            </a:r>
            <a:r>
              <a:rPr sz="2647" b="1" i="1" spc="-28" dirty="0">
                <a:latin typeface="Times New Roman"/>
                <a:cs typeface="Times New Roman"/>
              </a:rPr>
              <a:t> </a:t>
            </a:r>
            <a:r>
              <a:rPr sz="2647" b="1" i="1" dirty="0">
                <a:latin typeface="Times New Roman"/>
                <a:cs typeface="Times New Roman"/>
              </a:rPr>
              <a:t>svarový</a:t>
            </a:r>
            <a:r>
              <a:rPr sz="2647" b="1" i="1" spc="-28" dirty="0">
                <a:latin typeface="Times New Roman"/>
                <a:cs typeface="Times New Roman"/>
              </a:rPr>
              <a:t> </a:t>
            </a:r>
            <a:r>
              <a:rPr sz="2647" b="1" i="1" dirty="0">
                <a:latin typeface="Times New Roman"/>
                <a:cs typeface="Times New Roman"/>
              </a:rPr>
              <a:t>spoj,</a:t>
            </a:r>
            <a:r>
              <a:rPr sz="2647" b="1" i="1" spc="-28" dirty="0">
                <a:latin typeface="Times New Roman"/>
                <a:cs typeface="Times New Roman"/>
              </a:rPr>
              <a:t> </a:t>
            </a:r>
            <a:r>
              <a:rPr sz="2647" b="1" i="1" dirty="0">
                <a:latin typeface="Times New Roman"/>
                <a:cs typeface="Times New Roman"/>
              </a:rPr>
              <a:t>na</a:t>
            </a:r>
            <a:r>
              <a:rPr sz="2647" b="1" i="1" spc="-6" dirty="0">
                <a:latin typeface="Times New Roman"/>
                <a:cs typeface="Times New Roman"/>
              </a:rPr>
              <a:t> </a:t>
            </a:r>
            <a:r>
              <a:rPr sz="2647" b="1" i="1" spc="-66" dirty="0">
                <a:latin typeface="Times New Roman"/>
                <a:cs typeface="Times New Roman"/>
              </a:rPr>
              <a:t>:</a:t>
            </a:r>
            <a:endParaRPr sz="2647">
              <a:latin typeface="Times New Roman"/>
              <a:cs typeface="Times New Roman"/>
            </a:endParaRPr>
          </a:p>
          <a:p>
            <a:pPr marL="416665" indent="-403360">
              <a:spcBef>
                <a:spcPts val="1307"/>
              </a:spcBef>
              <a:buFont typeface="Wingdings"/>
              <a:buChar char=""/>
              <a:tabLst>
                <a:tab pos="417366" algn="l"/>
              </a:tabLst>
            </a:pPr>
            <a:r>
              <a:rPr sz="3088" spc="-11" dirty="0">
                <a:latin typeface="Times New Roman"/>
                <a:cs typeface="Times New Roman"/>
              </a:rPr>
              <a:t>nedestruktivní</a:t>
            </a:r>
            <a:endParaRPr sz="3088">
              <a:latin typeface="Times New Roman"/>
              <a:cs typeface="Times New Roman"/>
            </a:endParaRPr>
          </a:p>
          <a:p>
            <a:pPr marL="416665" indent="-403360">
              <a:buFont typeface="Wingdings"/>
              <a:buChar char=""/>
              <a:tabLst>
                <a:tab pos="417366" algn="l"/>
              </a:tabLst>
            </a:pPr>
            <a:r>
              <a:rPr sz="3088" spc="-11" dirty="0">
                <a:latin typeface="Times New Roman"/>
                <a:cs typeface="Times New Roman"/>
              </a:rPr>
              <a:t>destruktivní</a:t>
            </a:r>
            <a:endParaRPr sz="3088">
              <a:latin typeface="Times New Roman"/>
              <a:cs typeface="Times New Roman"/>
            </a:endParaRPr>
          </a:p>
          <a:p>
            <a:pPr marL="601539">
              <a:spcBef>
                <a:spcPts val="116"/>
              </a:spcBef>
            </a:pPr>
            <a:r>
              <a:rPr sz="3088" b="1" dirty="0">
                <a:latin typeface="Times New Roman"/>
                <a:cs typeface="Times New Roman"/>
              </a:rPr>
              <a:t>Destruktivní</a:t>
            </a:r>
            <a:r>
              <a:rPr sz="3088" b="1" spc="-149" dirty="0">
                <a:latin typeface="Times New Roman"/>
                <a:cs typeface="Times New Roman"/>
              </a:rPr>
              <a:t> </a:t>
            </a:r>
            <a:r>
              <a:rPr sz="3088" b="1" dirty="0">
                <a:latin typeface="Times New Roman"/>
                <a:cs typeface="Times New Roman"/>
              </a:rPr>
              <a:t>zkoušky</a:t>
            </a:r>
            <a:r>
              <a:rPr sz="3088" b="1" spc="-121" dirty="0">
                <a:latin typeface="Times New Roman"/>
                <a:cs typeface="Times New Roman"/>
              </a:rPr>
              <a:t> </a:t>
            </a:r>
            <a:r>
              <a:rPr sz="3088" b="1" spc="-11" dirty="0">
                <a:latin typeface="Times New Roman"/>
                <a:cs typeface="Times New Roman"/>
              </a:rPr>
              <a:t>svarů</a:t>
            </a:r>
            <a:endParaRPr sz="3088">
              <a:latin typeface="Times New Roman"/>
              <a:cs typeface="Times New Roman"/>
            </a:endParaRPr>
          </a:p>
          <a:p>
            <a:pPr marL="601539"/>
            <a:r>
              <a:rPr sz="3088" spc="-11" dirty="0">
                <a:latin typeface="Times New Roman"/>
                <a:cs typeface="Times New Roman"/>
              </a:rPr>
              <a:t>-</a:t>
            </a:r>
            <a:r>
              <a:rPr sz="3088" i="1" dirty="0">
                <a:latin typeface="Times New Roman"/>
                <a:cs typeface="Times New Roman"/>
              </a:rPr>
              <a:t>zkoušky</a:t>
            </a:r>
            <a:r>
              <a:rPr sz="3088" i="1" spc="-132" dirty="0">
                <a:latin typeface="Times New Roman"/>
                <a:cs typeface="Times New Roman"/>
              </a:rPr>
              <a:t> </a:t>
            </a:r>
            <a:r>
              <a:rPr sz="3088" i="1" spc="-11" dirty="0">
                <a:latin typeface="Times New Roman"/>
                <a:cs typeface="Times New Roman"/>
              </a:rPr>
              <a:t>mechanických</a:t>
            </a:r>
            <a:r>
              <a:rPr sz="3088" i="1" spc="-99" dirty="0">
                <a:latin typeface="Times New Roman"/>
                <a:cs typeface="Times New Roman"/>
              </a:rPr>
              <a:t> </a:t>
            </a:r>
            <a:r>
              <a:rPr sz="3088" i="1" dirty="0">
                <a:latin typeface="Times New Roman"/>
                <a:cs typeface="Times New Roman"/>
              </a:rPr>
              <a:t>vlastností</a:t>
            </a:r>
            <a:r>
              <a:rPr sz="3088" i="1" spc="-132" dirty="0">
                <a:latin typeface="Times New Roman"/>
                <a:cs typeface="Times New Roman"/>
              </a:rPr>
              <a:t> </a:t>
            </a:r>
            <a:r>
              <a:rPr sz="3088" i="1" dirty="0">
                <a:latin typeface="Times New Roman"/>
                <a:cs typeface="Times New Roman"/>
              </a:rPr>
              <a:t>na</a:t>
            </a:r>
            <a:r>
              <a:rPr sz="3088" i="1" spc="-99" dirty="0">
                <a:latin typeface="Times New Roman"/>
                <a:cs typeface="Times New Roman"/>
              </a:rPr>
              <a:t> </a:t>
            </a:r>
            <a:r>
              <a:rPr sz="3088" i="1" dirty="0">
                <a:latin typeface="Times New Roman"/>
                <a:cs typeface="Times New Roman"/>
              </a:rPr>
              <a:t>svařených</a:t>
            </a:r>
            <a:r>
              <a:rPr sz="3088" i="1" spc="-105" dirty="0">
                <a:latin typeface="Times New Roman"/>
                <a:cs typeface="Times New Roman"/>
              </a:rPr>
              <a:t> </a:t>
            </a:r>
            <a:r>
              <a:rPr sz="3088" i="1" spc="-11" dirty="0">
                <a:latin typeface="Times New Roman"/>
                <a:cs typeface="Times New Roman"/>
              </a:rPr>
              <a:t>vzorcích</a:t>
            </a:r>
            <a:endParaRPr sz="3088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3887" y="4360376"/>
            <a:ext cx="3550338" cy="421497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359943" indent="-346638">
              <a:spcBef>
                <a:spcPts val="110"/>
              </a:spcBef>
              <a:buFont typeface="Wingdings"/>
              <a:buChar char=""/>
              <a:tabLst>
                <a:tab pos="360643" algn="l"/>
              </a:tabLst>
            </a:pPr>
            <a:r>
              <a:rPr sz="2647" b="1" dirty="0">
                <a:latin typeface="Times New Roman"/>
                <a:cs typeface="Times New Roman"/>
              </a:rPr>
              <a:t>příčná</a:t>
            </a:r>
            <a:r>
              <a:rPr sz="2647" b="1" spc="-33" dirty="0">
                <a:latin typeface="Times New Roman"/>
                <a:cs typeface="Times New Roman"/>
              </a:rPr>
              <a:t> </a:t>
            </a:r>
            <a:r>
              <a:rPr sz="2647" b="1" dirty="0">
                <a:latin typeface="Times New Roman"/>
                <a:cs typeface="Times New Roman"/>
              </a:rPr>
              <a:t>zkouška </a:t>
            </a:r>
            <a:r>
              <a:rPr sz="2647" b="1" spc="-11" dirty="0">
                <a:latin typeface="Times New Roman"/>
                <a:cs typeface="Times New Roman"/>
              </a:rPr>
              <a:t>tahem</a:t>
            </a:r>
            <a:endParaRPr sz="2647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54558" y="4472979"/>
            <a:ext cx="1358512" cy="284920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764" dirty="0">
                <a:latin typeface="Times New Roman"/>
                <a:cs typeface="Times New Roman"/>
              </a:rPr>
              <a:t>(ČSN</a:t>
            </a:r>
            <a:r>
              <a:rPr sz="1764" spc="-50" dirty="0">
                <a:latin typeface="Times New Roman"/>
                <a:cs typeface="Times New Roman"/>
              </a:rPr>
              <a:t> </a:t>
            </a:r>
            <a:r>
              <a:rPr sz="1764" dirty="0">
                <a:latin typeface="Times New Roman"/>
                <a:cs typeface="Times New Roman"/>
              </a:rPr>
              <a:t>EN</a:t>
            </a:r>
            <a:r>
              <a:rPr sz="1764" spc="-44" dirty="0">
                <a:latin typeface="Times New Roman"/>
                <a:cs typeface="Times New Roman"/>
              </a:rPr>
              <a:t> </a:t>
            </a:r>
            <a:r>
              <a:rPr sz="1764" spc="-22" dirty="0">
                <a:latin typeface="Times New Roman"/>
                <a:cs typeface="Times New Roman"/>
              </a:rPr>
              <a:t>895)</a:t>
            </a:r>
            <a:endParaRPr sz="1764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82937" y="578138"/>
            <a:ext cx="7448707" cy="726174"/>
            <a:chOff x="524255" y="524256"/>
            <a:chExt cx="6754495" cy="65849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255" y="524256"/>
              <a:ext cx="4910327" cy="65836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95087" y="524256"/>
              <a:ext cx="743711" cy="65836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99887" y="524256"/>
              <a:ext cx="2078735" cy="658367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063888" y="4763729"/>
            <a:ext cx="8582433" cy="2050918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359943" indent="-346638">
              <a:spcBef>
                <a:spcPts val="110"/>
              </a:spcBef>
              <a:buFont typeface="Wingdings"/>
              <a:buChar char=""/>
              <a:tabLst>
                <a:tab pos="360643" algn="l"/>
              </a:tabLst>
            </a:pPr>
            <a:r>
              <a:rPr sz="2647" b="1" dirty="0">
                <a:latin typeface="Times New Roman"/>
                <a:cs typeface="Times New Roman"/>
              </a:rPr>
              <a:t>zkouška</a:t>
            </a:r>
            <a:r>
              <a:rPr sz="2647" b="1" spc="-44" dirty="0">
                <a:latin typeface="Times New Roman"/>
                <a:cs typeface="Times New Roman"/>
              </a:rPr>
              <a:t> </a:t>
            </a:r>
            <a:r>
              <a:rPr sz="2647" b="1" dirty="0">
                <a:latin typeface="Times New Roman"/>
                <a:cs typeface="Times New Roman"/>
              </a:rPr>
              <a:t>lámavosti</a:t>
            </a:r>
            <a:r>
              <a:rPr sz="2647" b="1" spc="-66" dirty="0">
                <a:latin typeface="Times New Roman"/>
                <a:cs typeface="Times New Roman"/>
              </a:rPr>
              <a:t> </a:t>
            </a:r>
            <a:r>
              <a:rPr sz="1764" dirty="0">
                <a:latin typeface="Times New Roman"/>
                <a:cs typeface="Times New Roman"/>
              </a:rPr>
              <a:t>(ČSN</a:t>
            </a:r>
            <a:r>
              <a:rPr sz="1764" spc="-39" dirty="0">
                <a:latin typeface="Times New Roman"/>
                <a:cs typeface="Times New Roman"/>
              </a:rPr>
              <a:t> </a:t>
            </a:r>
            <a:r>
              <a:rPr sz="1764" dirty="0">
                <a:latin typeface="Times New Roman"/>
                <a:cs typeface="Times New Roman"/>
              </a:rPr>
              <a:t>EN</a:t>
            </a:r>
            <a:r>
              <a:rPr sz="1764" spc="-28" dirty="0">
                <a:latin typeface="Times New Roman"/>
                <a:cs typeface="Times New Roman"/>
              </a:rPr>
              <a:t> </a:t>
            </a:r>
            <a:r>
              <a:rPr sz="1764" spc="-22" dirty="0">
                <a:latin typeface="Times New Roman"/>
                <a:cs typeface="Times New Roman"/>
              </a:rPr>
              <a:t>910)</a:t>
            </a:r>
            <a:endParaRPr sz="1764" dirty="0">
              <a:latin typeface="Times New Roman"/>
              <a:cs typeface="Times New Roman"/>
            </a:endParaRPr>
          </a:p>
          <a:p>
            <a:pPr marL="359943" indent="-346638">
              <a:buFont typeface="Wingdings"/>
              <a:buChar char=""/>
              <a:tabLst>
                <a:tab pos="360643" algn="l"/>
              </a:tabLst>
            </a:pPr>
            <a:r>
              <a:rPr sz="2647" b="1" dirty="0">
                <a:latin typeface="Times New Roman"/>
                <a:cs typeface="Times New Roman"/>
              </a:rPr>
              <a:t>zkouška</a:t>
            </a:r>
            <a:r>
              <a:rPr sz="2647" b="1" spc="-28" dirty="0">
                <a:latin typeface="Times New Roman"/>
                <a:cs typeface="Times New Roman"/>
              </a:rPr>
              <a:t> </a:t>
            </a:r>
            <a:r>
              <a:rPr sz="2647" b="1" dirty="0">
                <a:latin typeface="Times New Roman"/>
                <a:cs typeface="Times New Roman"/>
              </a:rPr>
              <a:t>rázem</a:t>
            </a:r>
            <a:r>
              <a:rPr sz="2647" b="1" spc="-33" dirty="0">
                <a:latin typeface="Times New Roman"/>
                <a:cs typeface="Times New Roman"/>
              </a:rPr>
              <a:t> </a:t>
            </a:r>
            <a:r>
              <a:rPr sz="2647" b="1" dirty="0">
                <a:latin typeface="Times New Roman"/>
                <a:cs typeface="Times New Roman"/>
              </a:rPr>
              <a:t>v</a:t>
            </a:r>
            <a:r>
              <a:rPr sz="2647" b="1" spc="-39" dirty="0">
                <a:latin typeface="Times New Roman"/>
                <a:cs typeface="Times New Roman"/>
              </a:rPr>
              <a:t> </a:t>
            </a:r>
            <a:r>
              <a:rPr sz="2647" b="1" dirty="0">
                <a:latin typeface="Times New Roman"/>
                <a:cs typeface="Times New Roman"/>
              </a:rPr>
              <a:t>ohybu</a:t>
            </a:r>
            <a:r>
              <a:rPr sz="2647" b="1" spc="-17" dirty="0">
                <a:latin typeface="Times New Roman"/>
                <a:cs typeface="Times New Roman"/>
              </a:rPr>
              <a:t> </a:t>
            </a:r>
            <a:r>
              <a:rPr sz="1985" dirty="0">
                <a:latin typeface="Times New Roman"/>
                <a:cs typeface="Times New Roman"/>
              </a:rPr>
              <a:t>(ČSN</a:t>
            </a:r>
            <a:r>
              <a:rPr sz="1985" spc="-22" dirty="0">
                <a:latin typeface="Times New Roman"/>
                <a:cs typeface="Times New Roman"/>
              </a:rPr>
              <a:t> </a:t>
            </a:r>
            <a:r>
              <a:rPr sz="1985" dirty="0">
                <a:latin typeface="Times New Roman"/>
                <a:cs typeface="Times New Roman"/>
              </a:rPr>
              <a:t>EN</a:t>
            </a:r>
            <a:r>
              <a:rPr sz="1985" spc="-39" dirty="0">
                <a:latin typeface="Times New Roman"/>
                <a:cs typeface="Times New Roman"/>
              </a:rPr>
              <a:t> </a:t>
            </a:r>
            <a:r>
              <a:rPr sz="1985" spc="-22" dirty="0">
                <a:latin typeface="Times New Roman"/>
                <a:cs typeface="Times New Roman"/>
              </a:rPr>
              <a:t>875)</a:t>
            </a:r>
            <a:endParaRPr sz="1985" dirty="0">
              <a:latin typeface="Times New Roman"/>
              <a:cs typeface="Times New Roman"/>
            </a:endParaRPr>
          </a:p>
          <a:p>
            <a:pPr marL="359943" indent="-346638">
              <a:buFont typeface="Wingdings"/>
              <a:buChar char=""/>
              <a:tabLst>
                <a:tab pos="360643" algn="l"/>
              </a:tabLst>
            </a:pPr>
            <a:r>
              <a:rPr sz="2647" b="1" dirty="0">
                <a:latin typeface="Times New Roman"/>
                <a:cs typeface="Times New Roman"/>
              </a:rPr>
              <a:t>zkouška</a:t>
            </a:r>
            <a:r>
              <a:rPr sz="2647" b="1" spc="-72" dirty="0">
                <a:latin typeface="Times New Roman"/>
                <a:cs typeface="Times New Roman"/>
              </a:rPr>
              <a:t> </a:t>
            </a:r>
            <a:r>
              <a:rPr sz="2647" b="1" dirty="0">
                <a:latin typeface="Times New Roman"/>
                <a:cs typeface="Times New Roman"/>
              </a:rPr>
              <a:t>rozlomením</a:t>
            </a:r>
            <a:r>
              <a:rPr sz="2647" b="1" spc="-88" dirty="0">
                <a:latin typeface="Times New Roman"/>
                <a:cs typeface="Times New Roman"/>
              </a:rPr>
              <a:t> </a:t>
            </a:r>
            <a:r>
              <a:rPr sz="1764" dirty="0">
                <a:latin typeface="Times New Roman"/>
                <a:cs typeface="Times New Roman"/>
              </a:rPr>
              <a:t>(ČSN</a:t>
            </a:r>
            <a:r>
              <a:rPr sz="1764" spc="-50" dirty="0">
                <a:latin typeface="Times New Roman"/>
                <a:cs typeface="Times New Roman"/>
              </a:rPr>
              <a:t> </a:t>
            </a:r>
            <a:r>
              <a:rPr sz="1764" dirty="0">
                <a:latin typeface="Times New Roman"/>
                <a:cs typeface="Times New Roman"/>
              </a:rPr>
              <a:t>EN</a:t>
            </a:r>
            <a:r>
              <a:rPr sz="1764" spc="-55" dirty="0">
                <a:latin typeface="Times New Roman"/>
                <a:cs typeface="Times New Roman"/>
              </a:rPr>
              <a:t> </a:t>
            </a:r>
            <a:r>
              <a:rPr sz="1764" spc="-11" dirty="0">
                <a:latin typeface="Times New Roman"/>
                <a:cs typeface="Times New Roman"/>
              </a:rPr>
              <a:t>1320)</a:t>
            </a:r>
            <a:endParaRPr sz="1764" dirty="0">
              <a:latin typeface="Times New Roman"/>
              <a:cs typeface="Times New Roman"/>
            </a:endParaRPr>
          </a:p>
          <a:p>
            <a:pPr marL="359943" indent="-346638">
              <a:buFont typeface="Wingdings"/>
              <a:buChar char=""/>
              <a:tabLst>
                <a:tab pos="360643" algn="l"/>
              </a:tabLst>
            </a:pPr>
            <a:r>
              <a:rPr sz="2647" b="1" dirty="0">
                <a:latin typeface="Times New Roman"/>
                <a:cs typeface="Times New Roman"/>
              </a:rPr>
              <a:t>zkouška</a:t>
            </a:r>
            <a:r>
              <a:rPr sz="2647" b="1" spc="-55" dirty="0">
                <a:latin typeface="Times New Roman"/>
                <a:cs typeface="Times New Roman"/>
              </a:rPr>
              <a:t> </a:t>
            </a:r>
            <a:r>
              <a:rPr sz="2647" b="1" dirty="0">
                <a:latin typeface="Times New Roman"/>
                <a:cs typeface="Times New Roman"/>
              </a:rPr>
              <a:t>tvrdosti</a:t>
            </a:r>
            <a:r>
              <a:rPr sz="2647" b="1" spc="-77" dirty="0">
                <a:latin typeface="Times New Roman"/>
                <a:cs typeface="Times New Roman"/>
              </a:rPr>
              <a:t> </a:t>
            </a:r>
            <a:r>
              <a:rPr sz="1764" dirty="0">
                <a:latin typeface="Times New Roman"/>
                <a:cs typeface="Times New Roman"/>
              </a:rPr>
              <a:t>(ČSN</a:t>
            </a:r>
            <a:r>
              <a:rPr sz="1764" spc="-44" dirty="0">
                <a:latin typeface="Times New Roman"/>
                <a:cs typeface="Times New Roman"/>
              </a:rPr>
              <a:t> </a:t>
            </a:r>
            <a:r>
              <a:rPr sz="1764" dirty="0">
                <a:latin typeface="Times New Roman"/>
                <a:cs typeface="Times New Roman"/>
              </a:rPr>
              <a:t>EN</a:t>
            </a:r>
            <a:r>
              <a:rPr sz="1764" spc="-39" dirty="0">
                <a:latin typeface="Times New Roman"/>
                <a:cs typeface="Times New Roman"/>
              </a:rPr>
              <a:t> </a:t>
            </a:r>
            <a:r>
              <a:rPr sz="1764" spc="-11" dirty="0">
                <a:latin typeface="Times New Roman"/>
                <a:cs typeface="Times New Roman"/>
              </a:rPr>
              <a:t>1043-</a:t>
            </a:r>
            <a:r>
              <a:rPr sz="1764" spc="-28" dirty="0">
                <a:latin typeface="Times New Roman"/>
                <a:cs typeface="Times New Roman"/>
              </a:rPr>
              <a:t>1)</a:t>
            </a:r>
            <a:endParaRPr sz="1764" dirty="0">
              <a:latin typeface="Times New Roman"/>
              <a:cs typeface="Times New Roman"/>
            </a:endParaRPr>
          </a:p>
          <a:p>
            <a:pPr marL="359943" indent="-346638">
              <a:buFont typeface="Wingdings"/>
              <a:buChar char=""/>
              <a:tabLst>
                <a:tab pos="360643" algn="l"/>
                <a:tab pos="8567901" algn="l"/>
              </a:tabLst>
            </a:pPr>
            <a:r>
              <a:rPr sz="2647" b="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zkouška</a:t>
            </a:r>
            <a:r>
              <a:rPr sz="2647" b="1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47" b="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mikro</a:t>
            </a:r>
            <a:r>
              <a:rPr sz="2647" b="1" spc="-88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47" b="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647" b="1" spc="-8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47" b="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makro</a:t>
            </a:r>
            <a:r>
              <a:rPr sz="2647" b="1" spc="-7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647" b="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struktury</a:t>
            </a:r>
            <a:r>
              <a:rPr sz="2647" b="1" spc="-7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76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(ČSN</a:t>
            </a:r>
            <a:r>
              <a:rPr sz="1764" spc="-3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76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EN</a:t>
            </a:r>
            <a:r>
              <a:rPr sz="1764" spc="-4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764" spc="-1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1321)</a:t>
            </a:r>
            <a:r>
              <a:rPr sz="176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764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147918" y="611302"/>
            <a:ext cx="6882194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Times New Roman"/>
                <a:cs typeface="Times New Roman"/>
              </a:rPr>
              <a:t>Kontrola</a:t>
            </a:r>
            <a:r>
              <a:rPr sz="3529" i="1" spc="-39" dirty="0">
                <a:latin typeface="Times New Roman"/>
                <a:cs typeface="Times New Roman"/>
              </a:rPr>
              <a:t> </a:t>
            </a:r>
            <a:r>
              <a:rPr sz="3529" i="1" dirty="0">
                <a:latin typeface="Times New Roman"/>
                <a:cs typeface="Times New Roman"/>
              </a:rPr>
              <a:t>svarových</a:t>
            </a:r>
            <a:r>
              <a:rPr sz="3529" i="1" spc="-44" dirty="0">
                <a:latin typeface="Times New Roman"/>
                <a:cs typeface="Times New Roman"/>
              </a:rPr>
              <a:t> </a:t>
            </a:r>
            <a:r>
              <a:rPr sz="3529" i="1" dirty="0">
                <a:latin typeface="Times New Roman"/>
                <a:cs typeface="Times New Roman"/>
              </a:rPr>
              <a:t>spojů</a:t>
            </a:r>
            <a:r>
              <a:rPr sz="3529" i="1" spc="-11" dirty="0">
                <a:latin typeface="Times New Roman"/>
                <a:cs typeface="Times New Roman"/>
              </a:rPr>
              <a:t> </a:t>
            </a:r>
            <a:r>
              <a:rPr sz="3529" i="1" dirty="0">
                <a:latin typeface="Times New Roman"/>
                <a:cs typeface="Times New Roman"/>
              </a:rPr>
              <a:t>– </a:t>
            </a:r>
            <a:r>
              <a:rPr sz="3529" i="1" spc="-11" dirty="0">
                <a:latin typeface="Times New Roman"/>
                <a:cs typeface="Times New Roman"/>
              </a:rPr>
              <a:t>rozdělení</a:t>
            </a:r>
            <a:endParaRPr sz="3529">
              <a:latin typeface="Times New Roman"/>
              <a:cs typeface="Times New Roman"/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xmlns="" id="{1F5F5925-F5BD-1F44-FCD1-2C47E7DA66D6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95823" y="653205"/>
            <a:ext cx="5946641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Příprava</a:t>
            </a:r>
            <a:r>
              <a:rPr sz="3529" i="1" spc="-94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zkušebních</a:t>
            </a:r>
            <a:r>
              <a:rPr sz="3529" i="1" spc="-88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vzorků</a:t>
            </a:r>
            <a:endParaRPr sz="3529">
              <a:latin typeface="Arial"/>
              <a:cs typeface="Arial"/>
            </a:endParaRPr>
          </a:p>
        </p:txBody>
      </p:sp>
      <p:pic>
        <p:nvPicPr>
          <p:cNvPr id="9" name="object 6">
            <a:extLst>
              <a:ext uri="{FF2B5EF4-FFF2-40B4-BE49-F238E27FC236}">
                <a16:creationId xmlns:a16="http://schemas.microsoft.com/office/drawing/2014/main" xmlns="" id="{5DCF0038-EDB1-BD47-94C7-F53D0C56ADB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6496" y="1654429"/>
            <a:ext cx="7754945" cy="4915796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CFEFB8B5-443C-1941-C9B9-2330FB2BB948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7760" y="1348218"/>
            <a:ext cx="9041807" cy="2080924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322828" marR="5602" indent="-322828">
              <a:spcBef>
                <a:spcPts val="105"/>
              </a:spcBef>
              <a:buSzPct val="96428"/>
              <a:buFont typeface="Wingdings"/>
              <a:buChar char=""/>
              <a:tabLst>
                <a:tab pos="322828" algn="l"/>
              </a:tabLst>
            </a:pPr>
            <a:r>
              <a:rPr sz="3088" dirty="0">
                <a:latin typeface="Times New Roman"/>
                <a:cs typeface="Times New Roman"/>
              </a:rPr>
              <a:t>Podstatou</a:t>
            </a:r>
            <a:r>
              <a:rPr sz="3088" spc="-132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zkoušky</a:t>
            </a:r>
            <a:r>
              <a:rPr sz="3088" spc="-110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je</a:t>
            </a:r>
            <a:r>
              <a:rPr sz="3088" spc="-105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plynulé</a:t>
            </a:r>
            <a:r>
              <a:rPr sz="3088" spc="-132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zatěžování</a:t>
            </a:r>
            <a:r>
              <a:rPr sz="3088" spc="-110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zkušební</a:t>
            </a:r>
            <a:r>
              <a:rPr sz="3088" spc="-126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tyče, </a:t>
            </a:r>
            <a:r>
              <a:rPr sz="3088" dirty="0">
                <a:latin typeface="Times New Roman"/>
                <a:cs typeface="Times New Roman"/>
              </a:rPr>
              <a:t>odebrané</a:t>
            </a:r>
            <a:r>
              <a:rPr sz="3088" spc="-110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napříč</a:t>
            </a:r>
            <a:r>
              <a:rPr sz="3088" spc="-88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svarového</a:t>
            </a:r>
            <a:r>
              <a:rPr sz="3088" spc="-83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spoje,</a:t>
            </a:r>
            <a:r>
              <a:rPr sz="3088" spc="-94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až</a:t>
            </a:r>
            <a:r>
              <a:rPr sz="3088" spc="-77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do</a:t>
            </a:r>
            <a:r>
              <a:rPr sz="3088" spc="-83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přetržení</a:t>
            </a:r>
            <a:endParaRPr sz="3088">
              <a:latin typeface="Times New Roman"/>
              <a:cs typeface="Times New Roman"/>
            </a:endParaRPr>
          </a:p>
          <a:p>
            <a:pPr marL="322128" indent="-308823">
              <a:spcBef>
                <a:spcPts val="1323"/>
              </a:spcBef>
              <a:buSzPct val="96428"/>
              <a:buFont typeface="Wingdings"/>
              <a:buChar char=""/>
              <a:tabLst>
                <a:tab pos="322828" algn="l"/>
              </a:tabLst>
            </a:pPr>
            <a:r>
              <a:rPr sz="3088" spc="-28" dirty="0">
                <a:latin typeface="Times New Roman"/>
                <a:cs typeface="Times New Roman"/>
              </a:rPr>
              <a:t>Tahovou</a:t>
            </a:r>
            <a:r>
              <a:rPr sz="3088" spc="-105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zkouškou</a:t>
            </a:r>
            <a:r>
              <a:rPr sz="3088" spc="-99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se</a:t>
            </a:r>
            <a:r>
              <a:rPr sz="3088" spc="-88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zjišťují</a:t>
            </a:r>
            <a:r>
              <a:rPr sz="3088" spc="-110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tyto</a:t>
            </a:r>
            <a:r>
              <a:rPr sz="3088" spc="-83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mechanické</a:t>
            </a:r>
            <a:endParaRPr sz="3088">
              <a:latin typeface="Times New Roman"/>
              <a:cs typeface="Times New Roman"/>
            </a:endParaRPr>
          </a:p>
          <a:p>
            <a:pPr marL="1021706"/>
            <a:r>
              <a:rPr sz="3088" dirty="0">
                <a:latin typeface="Times New Roman"/>
                <a:cs typeface="Times New Roman"/>
              </a:rPr>
              <a:t>vlastnosti</a:t>
            </a:r>
            <a:r>
              <a:rPr sz="3088" spc="-143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svarového</a:t>
            </a:r>
            <a:r>
              <a:rPr sz="3088" spc="-105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spoje</a:t>
            </a:r>
            <a:r>
              <a:rPr sz="3088" spc="-121" dirty="0">
                <a:latin typeface="Times New Roman"/>
                <a:cs typeface="Times New Roman"/>
              </a:rPr>
              <a:t> </a:t>
            </a:r>
            <a:r>
              <a:rPr sz="3088" spc="-55" dirty="0">
                <a:latin typeface="Times New Roman"/>
                <a:cs typeface="Times New Roman"/>
              </a:rPr>
              <a:t>:</a:t>
            </a:r>
            <a:endParaRPr sz="3088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90784" y="3842674"/>
          <a:ext cx="4009711" cy="19845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01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159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835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28412">
                <a:tc gridSpan="2">
                  <a:txBody>
                    <a:bodyPr/>
                    <a:lstStyle/>
                    <a:p>
                      <a:pPr marL="31750">
                        <a:lnSpc>
                          <a:spcPts val="2620"/>
                        </a:lnSpc>
                        <a:tabLst>
                          <a:tab pos="1859914" algn="l"/>
                        </a:tabLst>
                      </a:pPr>
                      <a:r>
                        <a:rPr sz="2600" b="1" dirty="0">
                          <a:latin typeface="Times New Roman"/>
                          <a:cs typeface="Times New Roman"/>
                        </a:rPr>
                        <a:t>Mez</a:t>
                      </a:r>
                      <a:r>
                        <a:rPr sz="26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600" b="1" spc="-20" dirty="0">
                          <a:latin typeface="Times New Roman"/>
                          <a:cs typeface="Times New Roman"/>
                        </a:rPr>
                        <a:t>kluzu</a:t>
                      </a:r>
                      <a:r>
                        <a:rPr sz="2600" b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2600" b="1" spc="-25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2600" b="1" spc="-37" baseline="-24305" dirty="0">
                          <a:latin typeface="Times New Roman"/>
                          <a:cs typeface="Times New Roman"/>
                        </a:rPr>
                        <a:t>e</a:t>
                      </a:r>
                      <a:endParaRPr sz="2600" baseline="-24305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sz="2600" b="1" dirty="0">
                          <a:latin typeface="Times New Roman"/>
                          <a:cs typeface="Times New Roman"/>
                        </a:rPr>
                        <a:t>Mez</a:t>
                      </a:r>
                      <a:r>
                        <a:rPr sz="26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600" b="1" dirty="0">
                          <a:latin typeface="Times New Roman"/>
                          <a:cs typeface="Times New Roman"/>
                        </a:rPr>
                        <a:t>pevnosti</a:t>
                      </a:r>
                      <a:r>
                        <a:rPr sz="2600" b="1" spc="2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600" b="1" spc="-25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2600" b="1" spc="-37" baseline="-24305" dirty="0">
                          <a:latin typeface="Times New Roman"/>
                          <a:cs typeface="Times New Roman"/>
                        </a:rPr>
                        <a:t>m</a:t>
                      </a:r>
                      <a:endParaRPr sz="2600" baseline="-24305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02260">
                        <a:lnSpc>
                          <a:spcPts val="2620"/>
                        </a:lnSpc>
                      </a:pPr>
                      <a:r>
                        <a:rPr sz="2600" b="1" spc="-10" dirty="0">
                          <a:latin typeface="Times New Roman"/>
                          <a:cs typeface="Times New Roman"/>
                        </a:rPr>
                        <a:t>[MPa]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L="302260">
                        <a:lnSpc>
                          <a:spcPct val="100000"/>
                        </a:lnSpc>
                      </a:pPr>
                      <a:r>
                        <a:rPr sz="2600" b="1" spc="-10" dirty="0">
                          <a:latin typeface="Times New Roman"/>
                          <a:cs typeface="Times New Roman"/>
                        </a:rPr>
                        <a:t>[MPa]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8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sz="2600" b="1" spc="-10" dirty="0">
                          <a:latin typeface="Times New Roman"/>
                          <a:cs typeface="Times New Roman"/>
                        </a:rPr>
                        <a:t>Tažnost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630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218440">
                        <a:lnSpc>
                          <a:spcPct val="100000"/>
                        </a:lnSpc>
                      </a:pPr>
                      <a:r>
                        <a:rPr sz="2600" b="1" dirty="0">
                          <a:latin typeface="Times New Roman"/>
                          <a:cs typeface="Times New Roman"/>
                        </a:rPr>
                        <a:t>A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6302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302260">
                        <a:lnSpc>
                          <a:spcPct val="100000"/>
                        </a:lnSpc>
                      </a:pPr>
                      <a:r>
                        <a:rPr sz="2600" b="1" spc="-25" dirty="0">
                          <a:latin typeface="Times New Roman"/>
                          <a:cs typeface="Times New Roman"/>
                        </a:rPr>
                        <a:t>[%]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6302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7246">
                <a:tc>
                  <a:txBody>
                    <a:bodyPr/>
                    <a:lstStyle/>
                    <a:p>
                      <a:pPr marL="31750">
                        <a:lnSpc>
                          <a:spcPts val="2670"/>
                        </a:lnSpc>
                      </a:pPr>
                      <a:r>
                        <a:rPr sz="2600" b="1" spc="-10" dirty="0">
                          <a:latin typeface="Times New Roman"/>
                          <a:cs typeface="Times New Roman"/>
                        </a:rPr>
                        <a:t>Kontrakce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8440">
                        <a:lnSpc>
                          <a:spcPts val="2670"/>
                        </a:lnSpc>
                      </a:pPr>
                      <a:r>
                        <a:rPr sz="2600" b="1" dirty="0">
                          <a:latin typeface="Times New Roman"/>
                          <a:cs typeface="Times New Roman"/>
                        </a:rPr>
                        <a:t>Z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02260">
                        <a:lnSpc>
                          <a:spcPts val="2670"/>
                        </a:lnSpc>
                      </a:pPr>
                      <a:r>
                        <a:rPr sz="2600" b="1" spc="-25" dirty="0">
                          <a:latin typeface="Times New Roman"/>
                          <a:cs typeface="Times New Roman"/>
                        </a:rPr>
                        <a:t>[%]</a:t>
                      </a: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71048" y="2941136"/>
            <a:ext cx="3446922" cy="3865428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882937" y="574777"/>
            <a:ext cx="5292594" cy="729675"/>
            <a:chOff x="524255" y="521208"/>
            <a:chExt cx="4799330" cy="66167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4255" y="521208"/>
              <a:ext cx="810767" cy="66141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5527" y="521208"/>
              <a:ext cx="697991" cy="66141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4023" y="521208"/>
              <a:ext cx="652272" cy="66141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6800" y="521208"/>
              <a:ext cx="765047" cy="66141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90827" y="521208"/>
              <a:ext cx="4032503" cy="661416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147918" y="693540"/>
            <a:ext cx="4726081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Příčná</a:t>
            </a:r>
            <a:r>
              <a:rPr sz="3529" i="1" spc="-77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zkouška</a:t>
            </a:r>
            <a:r>
              <a:rPr sz="3529" i="1" spc="-66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tahem</a:t>
            </a:r>
            <a:endParaRPr sz="3529">
              <a:latin typeface="Arial"/>
              <a:cs typeface="Arial"/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xmlns="" id="{A50A7052-EAEB-0E54-568C-6967104B732E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990570" y="934853"/>
            <a:ext cx="1815784" cy="3056652"/>
            <a:chOff x="6062662" y="847725"/>
            <a:chExt cx="1646555" cy="27717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72187" y="857364"/>
              <a:ext cx="1627085" cy="275261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067425" y="852487"/>
              <a:ext cx="1637030" cy="2762250"/>
            </a:xfrm>
            <a:custGeom>
              <a:avLst/>
              <a:gdLst/>
              <a:ahLst/>
              <a:cxnLst/>
              <a:rect l="l" t="t" r="r" b="b"/>
              <a:pathLst>
                <a:path w="1637029" h="2762250">
                  <a:moveTo>
                    <a:pt x="0" y="0"/>
                  </a:moveTo>
                  <a:lnTo>
                    <a:pt x="1636712" y="0"/>
                  </a:lnTo>
                  <a:lnTo>
                    <a:pt x="1636712" y="2762250"/>
                  </a:lnTo>
                  <a:lnTo>
                    <a:pt x="0" y="276225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318432" y="856072"/>
            <a:ext cx="5076913" cy="3200206"/>
            <a:chOff x="919162" y="776287"/>
            <a:chExt cx="4603750" cy="290195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8688" y="785875"/>
              <a:ext cx="4584674" cy="288283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23925" y="781050"/>
              <a:ext cx="4594225" cy="2892425"/>
            </a:xfrm>
            <a:custGeom>
              <a:avLst/>
              <a:gdLst/>
              <a:ahLst/>
              <a:cxnLst/>
              <a:rect l="l" t="t" r="r" b="b"/>
              <a:pathLst>
                <a:path w="4594225" h="2892425">
                  <a:moveTo>
                    <a:pt x="0" y="0"/>
                  </a:moveTo>
                  <a:lnTo>
                    <a:pt x="4594225" y="0"/>
                  </a:lnTo>
                  <a:lnTo>
                    <a:pt x="4594225" y="2892425"/>
                  </a:lnTo>
                  <a:lnTo>
                    <a:pt x="0" y="28924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365700" y="4290867"/>
            <a:ext cx="3662380" cy="2461428"/>
            <a:chOff x="962025" y="3890962"/>
            <a:chExt cx="3321050" cy="223202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0137" y="3929062"/>
              <a:ext cx="3244837" cy="215581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81075" y="3910012"/>
              <a:ext cx="3282950" cy="2193925"/>
            </a:xfrm>
            <a:custGeom>
              <a:avLst/>
              <a:gdLst/>
              <a:ahLst/>
              <a:cxnLst/>
              <a:rect l="l" t="t" r="r" b="b"/>
              <a:pathLst>
                <a:path w="3282950" h="2193925">
                  <a:moveTo>
                    <a:pt x="0" y="0"/>
                  </a:moveTo>
                  <a:lnTo>
                    <a:pt x="3282950" y="0"/>
                  </a:lnTo>
                  <a:lnTo>
                    <a:pt x="3282950" y="2193925"/>
                  </a:lnTo>
                  <a:lnTo>
                    <a:pt x="0" y="2193925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548026" y="4290867"/>
            <a:ext cx="3700895" cy="2488038"/>
            <a:chOff x="4754562" y="3890962"/>
            <a:chExt cx="3355975" cy="2256155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92713" y="3929062"/>
              <a:ext cx="3279724" cy="217963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773612" y="3910012"/>
              <a:ext cx="3317875" cy="2218055"/>
            </a:xfrm>
            <a:custGeom>
              <a:avLst/>
              <a:gdLst/>
              <a:ahLst/>
              <a:cxnLst/>
              <a:rect l="l" t="t" r="r" b="b"/>
              <a:pathLst>
                <a:path w="3317875" h="2218054">
                  <a:moveTo>
                    <a:pt x="0" y="0"/>
                  </a:moveTo>
                  <a:lnTo>
                    <a:pt x="3317875" y="0"/>
                  </a:lnTo>
                  <a:lnTo>
                    <a:pt x="3317875" y="2217737"/>
                  </a:lnTo>
                  <a:lnTo>
                    <a:pt x="0" y="2217737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15" name="TextovéPole 14">
            <a:extLst>
              <a:ext uri="{FF2B5EF4-FFF2-40B4-BE49-F238E27FC236}">
                <a16:creationId xmlns:a16="http://schemas.microsoft.com/office/drawing/2014/main" xmlns="" id="{59938190-A530-3068-FCE6-082E8C9AA413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82943" y="1612358"/>
            <a:ext cx="9274995" cy="4263906"/>
          </a:xfrm>
          <a:custGeom>
            <a:avLst/>
            <a:gdLst/>
            <a:ahLst/>
            <a:cxnLst/>
            <a:rect l="l" t="t" r="r" b="b"/>
            <a:pathLst>
              <a:path w="8410575" h="3866515">
                <a:moveTo>
                  <a:pt x="8385175" y="25400"/>
                </a:moveTo>
                <a:lnTo>
                  <a:pt x="8372475" y="25400"/>
                </a:lnTo>
                <a:lnTo>
                  <a:pt x="8372475" y="38100"/>
                </a:lnTo>
                <a:lnTo>
                  <a:pt x="8372475" y="3827462"/>
                </a:lnTo>
                <a:lnTo>
                  <a:pt x="8372475" y="3833812"/>
                </a:lnTo>
                <a:lnTo>
                  <a:pt x="8372475" y="3834142"/>
                </a:lnTo>
                <a:lnTo>
                  <a:pt x="31750" y="3834142"/>
                </a:lnTo>
                <a:lnTo>
                  <a:pt x="31750" y="3833812"/>
                </a:lnTo>
                <a:lnTo>
                  <a:pt x="38100" y="3833812"/>
                </a:lnTo>
                <a:lnTo>
                  <a:pt x="8372475" y="3833812"/>
                </a:lnTo>
                <a:lnTo>
                  <a:pt x="8372475" y="3827462"/>
                </a:lnTo>
                <a:lnTo>
                  <a:pt x="38100" y="3827462"/>
                </a:lnTo>
                <a:lnTo>
                  <a:pt x="38100" y="38100"/>
                </a:lnTo>
                <a:lnTo>
                  <a:pt x="8372475" y="38100"/>
                </a:lnTo>
                <a:lnTo>
                  <a:pt x="8372475" y="25400"/>
                </a:lnTo>
                <a:lnTo>
                  <a:pt x="25400" y="25400"/>
                </a:lnTo>
                <a:lnTo>
                  <a:pt x="25400" y="31750"/>
                </a:lnTo>
                <a:lnTo>
                  <a:pt x="25400" y="38100"/>
                </a:lnTo>
                <a:lnTo>
                  <a:pt x="25400" y="3827792"/>
                </a:lnTo>
                <a:lnTo>
                  <a:pt x="25400" y="3834142"/>
                </a:lnTo>
                <a:lnTo>
                  <a:pt x="25400" y="3840492"/>
                </a:lnTo>
                <a:lnTo>
                  <a:pt x="8385175" y="3840492"/>
                </a:lnTo>
                <a:lnTo>
                  <a:pt x="8385175" y="3834142"/>
                </a:lnTo>
                <a:lnTo>
                  <a:pt x="8378825" y="3834142"/>
                </a:lnTo>
                <a:lnTo>
                  <a:pt x="8378825" y="3833812"/>
                </a:lnTo>
                <a:lnTo>
                  <a:pt x="8385175" y="3833812"/>
                </a:lnTo>
                <a:lnTo>
                  <a:pt x="8385175" y="3827792"/>
                </a:lnTo>
                <a:lnTo>
                  <a:pt x="8385175" y="3827462"/>
                </a:lnTo>
                <a:lnTo>
                  <a:pt x="8385175" y="38100"/>
                </a:lnTo>
                <a:lnTo>
                  <a:pt x="8385175" y="31750"/>
                </a:lnTo>
                <a:lnTo>
                  <a:pt x="8385175" y="25400"/>
                </a:lnTo>
                <a:close/>
              </a:path>
              <a:path w="8410575" h="3866515">
                <a:moveTo>
                  <a:pt x="8410575" y="0"/>
                </a:moveTo>
                <a:lnTo>
                  <a:pt x="8397875" y="0"/>
                </a:lnTo>
                <a:lnTo>
                  <a:pt x="8397875" y="12700"/>
                </a:lnTo>
                <a:lnTo>
                  <a:pt x="8397875" y="3853192"/>
                </a:lnTo>
                <a:lnTo>
                  <a:pt x="12700" y="3853192"/>
                </a:lnTo>
                <a:lnTo>
                  <a:pt x="12700" y="12700"/>
                </a:lnTo>
                <a:lnTo>
                  <a:pt x="19050" y="12700"/>
                </a:lnTo>
                <a:lnTo>
                  <a:pt x="8397875" y="12700"/>
                </a:lnTo>
                <a:lnTo>
                  <a:pt x="8397875" y="0"/>
                </a:lnTo>
                <a:lnTo>
                  <a:pt x="19050" y="0"/>
                </a:lnTo>
                <a:lnTo>
                  <a:pt x="0" y="0"/>
                </a:lnTo>
                <a:lnTo>
                  <a:pt x="0" y="12700"/>
                </a:lnTo>
                <a:lnTo>
                  <a:pt x="0" y="3853192"/>
                </a:lnTo>
                <a:lnTo>
                  <a:pt x="0" y="3865892"/>
                </a:lnTo>
                <a:lnTo>
                  <a:pt x="8410575" y="3865892"/>
                </a:lnTo>
                <a:lnTo>
                  <a:pt x="8410575" y="3853192"/>
                </a:lnTo>
                <a:lnTo>
                  <a:pt x="8410575" y="12700"/>
                </a:lnTo>
                <a:lnTo>
                  <a:pt x="84105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985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3155759" y="6352764"/>
            <a:ext cx="5315584" cy="209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4006">
              <a:lnSpc>
                <a:spcPts val="1693"/>
              </a:lnSpc>
            </a:pPr>
            <a:r>
              <a:rPr lang="cs-CZ" spc="-30" dirty="0"/>
              <a:t>ČVUT,</a:t>
            </a:r>
            <a:r>
              <a:rPr lang="cs-CZ" spc="-65" dirty="0"/>
              <a:t> </a:t>
            </a:r>
            <a:r>
              <a:rPr lang="cs-CZ" dirty="0"/>
              <a:t>Fakulta</a:t>
            </a:r>
            <a:r>
              <a:rPr lang="cs-CZ" spc="-45" dirty="0"/>
              <a:t> </a:t>
            </a:r>
            <a:r>
              <a:rPr lang="cs-CZ" dirty="0"/>
              <a:t>strojní,</a:t>
            </a:r>
            <a:r>
              <a:rPr lang="cs-CZ" spc="-40" dirty="0"/>
              <a:t> </a:t>
            </a:r>
            <a:r>
              <a:rPr lang="cs-CZ" dirty="0"/>
              <a:t>Ústav</a:t>
            </a:r>
            <a:r>
              <a:rPr lang="cs-CZ" spc="-50" dirty="0"/>
              <a:t> </a:t>
            </a:r>
            <a:r>
              <a:rPr lang="cs-CZ" dirty="0"/>
              <a:t>strojírenské</a:t>
            </a:r>
            <a:r>
              <a:rPr lang="cs-CZ" spc="-25" dirty="0"/>
              <a:t> </a:t>
            </a:r>
            <a:r>
              <a:rPr lang="cs-CZ" dirty="0"/>
              <a:t>technologie,</a:t>
            </a:r>
            <a:r>
              <a:rPr lang="cs-CZ" spc="-20" dirty="0"/>
              <a:t> </a:t>
            </a:r>
            <a:r>
              <a:rPr lang="cs-CZ" dirty="0"/>
              <a:t>skupina</a:t>
            </a:r>
            <a:r>
              <a:rPr lang="cs-CZ" spc="-45" dirty="0"/>
              <a:t> </a:t>
            </a:r>
            <a:r>
              <a:rPr lang="cs-CZ" spc="-10" dirty="0"/>
              <a:t>svařování</a:t>
            </a:r>
            <a:endParaRPr spc="-11" dirty="0"/>
          </a:p>
        </p:txBody>
      </p:sp>
      <p:pic>
        <p:nvPicPr>
          <p:cNvPr id="7" name="object 4">
            <a:extLst>
              <a:ext uri="{FF2B5EF4-FFF2-40B4-BE49-F238E27FC236}">
                <a16:creationId xmlns:a16="http://schemas.microsoft.com/office/drawing/2014/main" xmlns="" id="{6F1396B4-03AF-8440-8837-B47DA9B46FC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959" y="1654401"/>
            <a:ext cx="9190949" cy="417879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803F2592-AF37-91D2-615C-C7C6A803F979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2405" y="709101"/>
            <a:ext cx="3088845" cy="288325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31052" y="3781495"/>
            <a:ext cx="3074033" cy="286926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777363" y="903341"/>
            <a:ext cx="4016013" cy="5325507"/>
            <a:chOff x="4962525" y="819150"/>
            <a:chExt cx="3641725" cy="482917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00625" y="857249"/>
              <a:ext cx="3565397" cy="475294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981575" y="838200"/>
              <a:ext cx="3603625" cy="4791075"/>
            </a:xfrm>
            <a:custGeom>
              <a:avLst/>
              <a:gdLst/>
              <a:ahLst/>
              <a:cxnLst/>
              <a:rect l="l" t="t" r="r" b="b"/>
              <a:pathLst>
                <a:path w="3603625" h="4791075">
                  <a:moveTo>
                    <a:pt x="0" y="0"/>
                  </a:moveTo>
                  <a:lnTo>
                    <a:pt x="3603625" y="0"/>
                  </a:lnTo>
                  <a:lnTo>
                    <a:pt x="3603625" y="4791075"/>
                  </a:lnTo>
                  <a:lnTo>
                    <a:pt x="0" y="4791075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9E1A1A62-9E36-3E79-DA7B-92F04FA72B26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5354" y="1401087"/>
            <a:ext cx="6249855" cy="5135813"/>
          </a:xfrm>
          <a:prstGeom prst="rect">
            <a:avLst/>
          </a:prstGeom>
        </p:spPr>
        <p:txBody>
          <a:bodyPr vert="horz" wrap="square" lIns="0" tIns="220583" rIns="0" bIns="0" rtlCol="0">
            <a:spAutoFit/>
          </a:bodyPr>
          <a:lstStyle/>
          <a:p>
            <a:pPr marL="14006">
              <a:spcBef>
                <a:spcPts val="1737"/>
              </a:spcBef>
            </a:pPr>
            <a:r>
              <a:rPr sz="2647" dirty="0">
                <a:latin typeface="Arial"/>
                <a:cs typeface="Arial"/>
              </a:rPr>
              <a:t>Podstatou</a:t>
            </a:r>
            <a:r>
              <a:rPr sz="2647" spc="-33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zkoušky</a:t>
            </a:r>
            <a:r>
              <a:rPr sz="2647" spc="-11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je</a:t>
            </a:r>
            <a:r>
              <a:rPr sz="2647" spc="-17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ohybová</a:t>
            </a:r>
            <a:r>
              <a:rPr sz="2647" spc="-6" dirty="0">
                <a:latin typeface="Arial"/>
                <a:cs typeface="Arial"/>
              </a:rPr>
              <a:t> </a:t>
            </a:r>
            <a:r>
              <a:rPr sz="2647" spc="-11" dirty="0">
                <a:latin typeface="Arial"/>
                <a:cs typeface="Arial"/>
              </a:rPr>
              <a:t>deformace</a:t>
            </a:r>
            <a:endParaRPr sz="2647">
              <a:latin typeface="Arial"/>
              <a:cs typeface="Arial"/>
            </a:endParaRPr>
          </a:p>
          <a:p>
            <a:pPr marL="320027" marR="1423665" indent="-215686">
              <a:lnSpc>
                <a:spcPct val="109200"/>
              </a:lnSpc>
              <a:spcBef>
                <a:spcPts val="1334"/>
              </a:spcBef>
            </a:pPr>
            <a:r>
              <a:rPr sz="2647" dirty="0">
                <a:latin typeface="Arial"/>
                <a:cs typeface="Arial"/>
              </a:rPr>
              <a:t>-</a:t>
            </a:r>
            <a:r>
              <a:rPr sz="2647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Zkoušejí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se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dvě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zkušební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tělesa </a:t>
            </a:r>
            <a:r>
              <a:rPr sz="2206" i="1" dirty="0">
                <a:latin typeface="Arial"/>
                <a:cs typeface="Arial"/>
              </a:rPr>
              <a:t>zatěžováním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ze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strany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kořene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svaru </a:t>
            </a: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dvě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zkušební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tělesa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ze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strany</a:t>
            </a:r>
            <a:endParaRPr sz="2206">
              <a:latin typeface="Arial"/>
              <a:cs typeface="Arial"/>
            </a:endParaRPr>
          </a:p>
          <a:p>
            <a:pPr marL="320027">
              <a:spcBef>
                <a:spcPts val="265"/>
              </a:spcBef>
            </a:pPr>
            <a:r>
              <a:rPr sz="2206" i="1" dirty="0">
                <a:latin typeface="Arial"/>
                <a:cs typeface="Arial"/>
              </a:rPr>
              <a:t>líce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svaru</a:t>
            </a:r>
            <a:endParaRPr sz="2206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2481">
              <a:latin typeface="Arial"/>
              <a:cs typeface="Arial"/>
            </a:endParaRPr>
          </a:p>
          <a:p>
            <a:pPr marL="242296" marR="2174363" indent="-228991">
              <a:lnSpc>
                <a:spcPct val="110000"/>
              </a:lnSpc>
              <a:spcBef>
                <a:spcPts val="6"/>
              </a:spcBef>
              <a:buFont typeface="Arial"/>
              <a:buChar char="-"/>
              <a:tabLst>
                <a:tab pos="259103" algn="l"/>
                <a:tab pos="259803" algn="l"/>
              </a:tabLst>
            </a:pPr>
            <a:r>
              <a:rPr sz="2206" i="1" dirty="0">
                <a:latin typeface="Arial"/>
                <a:cs typeface="Arial"/>
              </a:rPr>
              <a:t>Průměr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ohýbacího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trnu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spc="-22" dirty="0">
                <a:latin typeface="Arial"/>
                <a:cs typeface="Arial"/>
              </a:rPr>
              <a:t>nebo </a:t>
            </a:r>
            <a:r>
              <a:rPr sz="2206" i="1" dirty="0">
                <a:latin typeface="Arial"/>
                <a:cs typeface="Arial"/>
              </a:rPr>
              <a:t>vnitřních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válečků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musí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být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4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x </a:t>
            </a:r>
            <a:r>
              <a:rPr sz="2206" i="1" spc="-55" dirty="0">
                <a:latin typeface="Arial"/>
                <a:cs typeface="Arial"/>
              </a:rPr>
              <a:t>t</a:t>
            </a:r>
            <a:endParaRPr sz="2206">
              <a:latin typeface="Arial"/>
              <a:cs typeface="Arial"/>
            </a:endParaRPr>
          </a:p>
          <a:p>
            <a:pPr marL="242296">
              <a:spcBef>
                <a:spcPts val="259"/>
              </a:spcBef>
            </a:pP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musí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být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dosažen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úhel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ohybu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spc="-22" dirty="0">
                <a:latin typeface="Arial"/>
                <a:cs typeface="Arial"/>
              </a:rPr>
              <a:t>120º</a:t>
            </a:r>
            <a:endParaRPr sz="2206">
              <a:latin typeface="Arial"/>
              <a:cs typeface="Arial"/>
            </a:endParaRPr>
          </a:p>
          <a:p>
            <a:pPr marL="166666" marR="1018204" indent="-153361">
              <a:lnSpc>
                <a:spcPct val="110100"/>
              </a:lnSpc>
              <a:spcBef>
                <a:spcPts val="1312"/>
              </a:spcBef>
              <a:buFont typeface="Arial"/>
              <a:buChar char="-"/>
              <a:tabLst>
                <a:tab pos="182773" algn="l"/>
              </a:tabLst>
            </a:pP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průběhu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zkoušení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nesmí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zkušební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kus </a:t>
            </a:r>
            <a:r>
              <a:rPr sz="2206" i="1" dirty="0">
                <a:latin typeface="Arial"/>
                <a:cs typeface="Arial"/>
              </a:rPr>
              <a:t>vykazovat</a:t>
            </a:r>
            <a:r>
              <a:rPr sz="2206" i="1" spc="-7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žádné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samostatné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vady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větší </a:t>
            </a:r>
            <a:r>
              <a:rPr sz="2206" i="1" dirty="0">
                <a:latin typeface="Arial"/>
                <a:cs typeface="Arial"/>
              </a:rPr>
              <a:t>než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3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mm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jakémkoli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směru</a:t>
            </a:r>
            <a:endParaRPr sz="2206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34922" y="2100792"/>
            <a:ext cx="3711398" cy="470577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2938" y="578138"/>
            <a:ext cx="4596531" cy="72939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47918" y="695221"/>
            <a:ext cx="4027918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Zkouška</a:t>
            </a:r>
            <a:r>
              <a:rPr sz="3529" i="1" spc="-110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lámavosti</a:t>
            </a:r>
            <a:endParaRPr sz="3529">
              <a:latin typeface="Arial"/>
              <a:cs typeface="Arial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8247589F-67E8-7CD0-342B-FB9A5C3D2EC6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14454" y="661749"/>
            <a:ext cx="9432555" cy="6071288"/>
            <a:chOff x="371475" y="600075"/>
            <a:chExt cx="8553450" cy="55054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12" y="609638"/>
              <a:ext cx="6999275" cy="408777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76237" y="604837"/>
              <a:ext cx="7009130" cy="4097654"/>
            </a:xfrm>
            <a:custGeom>
              <a:avLst/>
              <a:gdLst/>
              <a:ahLst/>
              <a:cxnLst/>
              <a:rect l="l" t="t" r="r" b="b"/>
              <a:pathLst>
                <a:path w="7009130" h="4097654">
                  <a:moveTo>
                    <a:pt x="0" y="0"/>
                  </a:moveTo>
                  <a:lnTo>
                    <a:pt x="7008812" y="0"/>
                  </a:lnTo>
                  <a:lnTo>
                    <a:pt x="7008812" y="4097337"/>
                  </a:lnTo>
                  <a:lnTo>
                    <a:pt x="0" y="409733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67425" y="4114837"/>
              <a:ext cx="3247973" cy="198116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662612" y="4110037"/>
              <a:ext cx="3257550" cy="1990725"/>
            </a:xfrm>
            <a:custGeom>
              <a:avLst/>
              <a:gdLst/>
              <a:ahLst/>
              <a:cxnLst/>
              <a:rect l="l" t="t" r="r" b="b"/>
              <a:pathLst>
                <a:path w="3257550" h="1990725">
                  <a:moveTo>
                    <a:pt x="0" y="0"/>
                  </a:moveTo>
                  <a:lnTo>
                    <a:pt x="3257550" y="0"/>
                  </a:lnTo>
                  <a:lnTo>
                    <a:pt x="3257550" y="1990725"/>
                  </a:lnTo>
                  <a:lnTo>
                    <a:pt x="0" y="19907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91338" y="990600"/>
              <a:ext cx="2023985" cy="251456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890575" y="989838"/>
              <a:ext cx="2025650" cy="2516505"/>
            </a:xfrm>
            <a:custGeom>
              <a:avLst/>
              <a:gdLst/>
              <a:ahLst/>
              <a:cxnLst/>
              <a:rect l="l" t="t" r="r" b="b"/>
              <a:pathLst>
                <a:path w="2025650" h="2516504">
                  <a:moveTo>
                    <a:pt x="0" y="0"/>
                  </a:moveTo>
                  <a:lnTo>
                    <a:pt x="2025586" y="0"/>
                  </a:lnTo>
                  <a:lnTo>
                    <a:pt x="2025586" y="2516124"/>
                  </a:lnTo>
                  <a:lnTo>
                    <a:pt x="0" y="251612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604DCDC7-5F10-5993-EA4D-71EFBE1318F2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71801" y="595224"/>
            <a:ext cx="9088025" cy="6216943"/>
            <a:chOff x="604837" y="539750"/>
            <a:chExt cx="8241030" cy="56375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2938" y="577964"/>
              <a:ext cx="3609974" cy="270816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23887" y="558800"/>
              <a:ext cx="3648075" cy="2746375"/>
            </a:xfrm>
            <a:custGeom>
              <a:avLst/>
              <a:gdLst/>
              <a:ahLst/>
              <a:cxnLst/>
              <a:rect l="l" t="t" r="r" b="b"/>
              <a:pathLst>
                <a:path w="3648075" h="2746375">
                  <a:moveTo>
                    <a:pt x="0" y="0"/>
                  </a:moveTo>
                  <a:lnTo>
                    <a:pt x="3648075" y="0"/>
                  </a:lnTo>
                  <a:lnTo>
                    <a:pt x="3648075" y="2746375"/>
                  </a:lnTo>
                  <a:lnTo>
                    <a:pt x="0" y="2746375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43588" y="642938"/>
              <a:ext cx="3663861" cy="24351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124450" y="623887"/>
              <a:ext cx="3702050" cy="2473325"/>
            </a:xfrm>
            <a:custGeom>
              <a:avLst/>
              <a:gdLst/>
              <a:ahLst/>
              <a:cxnLst/>
              <a:rect l="l" t="t" r="r" b="b"/>
              <a:pathLst>
                <a:path w="3702050" h="2473325">
                  <a:moveTo>
                    <a:pt x="0" y="0"/>
                  </a:moveTo>
                  <a:lnTo>
                    <a:pt x="3702050" y="0"/>
                  </a:lnTo>
                  <a:lnTo>
                    <a:pt x="3702050" y="2473325"/>
                  </a:lnTo>
                  <a:lnTo>
                    <a:pt x="0" y="2473325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00501" y="3071812"/>
              <a:ext cx="4092512" cy="306703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481387" y="3052762"/>
              <a:ext cx="4130675" cy="3105150"/>
            </a:xfrm>
            <a:custGeom>
              <a:avLst/>
              <a:gdLst/>
              <a:ahLst/>
              <a:cxnLst/>
              <a:rect l="l" t="t" r="r" b="b"/>
              <a:pathLst>
                <a:path w="4130675" h="3105150">
                  <a:moveTo>
                    <a:pt x="0" y="0"/>
                  </a:moveTo>
                  <a:lnTo>
                    <a:pt x="4130675" y="0"/>
                  </a:lnTo>
                  <a:lnTo>
                    <a:pt x="4130675" y="3105150"/>
                  </a:lnTo>
                  <a:lnTo>
                    <a:pt x="0" y="3105150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57954234-E1A1-B8E5-3942-BBB1A4E7BBA6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3240" y="1102915"/>
            <a:ext cx="3984548" cy="371837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07016" y="2184851"/>
            <a:ext cx="4592173" cy="4285586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6FDB796E-86AB-F30C-DEAE-FDDB08CA39A6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9697" y="1456549"/>
            <a:ext cx="9136343" cy="5120733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391455" marR="5602" indent="-378150">
              <a:spcBef>
                <a:spcPts val="110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dirty="0">
                <a:latin typeface="Arial"/>
                <a:cs typeface="Arial"/>
              </a:rPr>
              <a:t>Zkouška</a:t>
            </a:r>
            <a:r>
              <a:rPr sz="2647" spc="-28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spočívá</a:t>
            </a:r>
            <a:r>
              <a:rPr sz="2647" spc="-17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v</a:t>
            </a:r>
            <a:r>
              <a:rPr sz="2647" spc="-22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přeražení</a:t>
            </a:r>
            <a:r>
              <a:rPr sz="2647" spc="6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zkušební</a:t>
            </a:r>
            <a:r>
              <a:rPr sz="2647" spc="-6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tyče</a:t>
            </a:r>
            <a:r>
              <a:rPr sz="2647" spc="-28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jedním</a:t>
            </a:r>
            <a:r>
              <a:rPr sz="2647" spc="-17" dirty="0">
                <a:latin typeface="Arial"/>
                <a:cs typeface="Arial"/>
              </a:rPr>
              <a:t> </a:t>
            </a:r>
            <a:r>
              <a:rPr sz="2647" spc="-11" dirty="0">
                <a:latin typeface="Arial"/>
                <a:cs typeface="Arial"/>
              </a:rPr>
              <a:t>rázem </a:t>
            </a:r>
            <a:r>
              <a:rPr sz="2647" dirty="0">
                <a:latin typeface="Arial"/>
                <a:cs typeface="Arial"/>
              </a:rPr>
              <a:t>kyvadlového</a:t>
            </a:r>
            <a:r>
              <a:rPr sz="2647" spc="-11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kladiva</a:t>
            </a:r>
            <a:r>
              <a:rPr sz="2647" spc="-11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(Charpyho</a:t>
            </a:r>
            <a:r>
              <a:rPr sz="2647" spc="-11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kladivo),</a:t>
            </a:r>
            <a:r>
              <a:rPr sz="2647" spc="-11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přičemž</a:t>
            </a:r>
            <a:r>
              <a:rPr sz="2647" spc="-33" dirty="0">
                <a:latin typeface="Arial"/>
                <a:cs typeface="Arial"/>
              </a:rPr>
              <a:t> </a:t>
            </a:r>
            <a:r>
              <a:rPr sz="2647" spc="-11" dirty="0">
                <a:latin typeface="Arial"/>
                <a:cs typeface="Arial"/>
              </a:rPr>
              <a:t>zkušební </a:t>
            </a:r>
            <a:r>
              <a:rPr sz="2647" dirty="0">
                <a:latin typeface="Arial"/>
                <a:cs typeface="Arial"/>
              </a:rPr>
              <a:t>tyč</a:t>
            </a:r>
            <a:r>
              <a:rPr sz="2647" spc="-55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má</a:t>
            </a:r>
            <a:r>
              <a:rPr sz="2647" spc="-17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uprostřed</a:t>
            </a:r>
            <a:r>
              <a:rPr sz="2647" spc="-11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normalizovaný</a:t>
            </a:r>
            <a:r>
              <a:rPr sz="2647" spc="28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vrub</a:t>
            </a:r>
            <a:r>
              <a:rPr sz="2647" spc="-28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a</a:t>
            </a:r>
            <a:r>
              <a:rPr sz="2647" spc="-11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je</a:t>
            </a:r>
            <a:r>
              <a:rPr sz="2647" spc="-17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podepřena</a:t>
            </a:r>
            <a:r>
              <a:rPr sz="2647" spc="17" dirty="0">
                <a:latin typeface="Arial"/>
                <a:cs typeface="Arial"/>
              </a:rPr>
              <a:t> </a:t>
            </a:r>
            <a:r>
              <a:rPr sz="2647" spc="-28" dirty="0">
                <a:latin typeface="Arial"/>
                <a:cs typeface="Arial"/>
              </a:rPr>
              <a:t>na </a:t>
            </a:r>
            <a:r>
              <a:rPr sz="2647" dirty="0">
                <a:latin typeface="Arial"/>
                <a:cs typeface="Arial"/>
              </a:rPr>
              <a:t>obou</a:t>
            </a:r>
            <a:r>
              <a:rPr sz="2647" spc="-17" dirty="0">
                <a:latin typeface="Arial"/>
                <a:cs typeface="Arial"/>
              </a:rPr>
              <a:t> </a:t>
            </a:r>
            <a:r>
              <a:rPr sz="2647" spc="-11" dirty="0">
                <a:latin typeface="Arial"/>
                <a:cs typeface="Arial"/>
              </a:rPr>
              <a:t>koncích</a:t>
            </a:r>
            <a:endParaRPr sz="2647">
              <a:latin typeface="Arial"/>
              <a:cs typeface="Arial"/>
            </a:endParaRPr>
          </a:p>
          <a:p>
            <a:pPr marL="391455" marR="5106427">
              <a:lnSpc>
                <a:spcPct val="120000"/>
              </a:lnSpc>
              <a:spcBef>
                <a:spcPts val="1594"/>
              </a:spcBef>
            </a:pPr>
            <a:r>
              <a:rPr sz="2206" i="1" dirty="0">
                <a:latin typeface="Arial"/>
                <a:cs typeface="Arial"/>
              </a:rPr>
              <a:t>Nárazová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práce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se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stanovuje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joulech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je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měřítkem </a:t>
            </a:r>
            <a:r>
              <a:rPr sz="2206" i="1" dirty="0">
                <a:latin typeface="Arial"/>
                <a:cs typeface="Arial"/>
              </a:rPr>
              <a:t>odolnosti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materiálu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proti </a:t>
            </a:r>
            <a:r>
              <a:rPr sz="2206" i="1" dirty="0">
                <a:latin typeface="Arial"/>
                <a:cs typeface="Arial"/>
              </a:rPr>
              <a:t>nárazovému</a:t>
            </a:r>
            <a:r>
              <a:rPr sz="2206" i="1" spc="-83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namáhání</a:t>
            </a:r>
            <a:endParaRPr sz="2206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57">
              <a:latin typeface="Arial"/>
              <a:cs typeface="Arial"/>
            </a:endParaRPr>
          </a:p>
          <a:p>
            <a:pPr marL="391455" marR="6058105">
              <a:lnSpc>
                <a:spcPct val="120000"/>
              </a:lnSpc>
            </a:pPr>
            <a:r>
              <a:rPr sz="2206" dirty="0">
                <a:latin typeface="Arial"/>
                <a:cs typeface="Arial"/>
              </a:rPr>
              <a:t>Podle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ní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se</a:t>
            </a:r>
            <a:r>
              <a:rPr sz="2206" spc="-22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stanovuje hodnota</a:t>
            </a:r>
            <a:endParaRPr sz="2206">
              <a:latin typeface="Arial"/>
              <a:cs typeface="Arial"/>
            </a:endParaRPr>
          </a:p>
          <a:p>
            <a:pPr marL="391455">
              <a:spcBef>
                <a:spcPts val="529"/>
              </a:spcBef>
            </a:pPr>
            <a:r>
              <a:rPr sz="2206" dirty="0">
                <a:latin typeface="Arial"/>
                <a:cs typeface="Arial"/>
              </a:rPr>
              <a:t>vrubové</a:t>
            </a:r>
            <a:r>
              <a:rPr sz="2206" spc="-55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houževnatosti</a:t>
            </a:r>
            <a:endParaRPr sz="2206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10573" y="3025140"/>
            <a:ext cx="4621629" cy="373415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2939" y="578138"/>
            <a:ext cx="5667094" cy="72939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47918" y="695221"/>
            <a:ext cx="5099322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Zkouška</a:t>
            </a:r>
            <a:r>
              <a:rPr sz="3529" i="1" spc="-77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rázem</a:t>
            </a:r>
            <a:r>
              <a:rPr sz="3529" i="1" spc="-33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v</a:t>
            </a:r>
            <a:r>
              <a:rPr sz="3529" i="1" spc="-33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ohybu</a:t>
            </a:r>
            <a:endParaRPr sz="3529">
              <a:latin typeface="Arial"/>
              <a:cs typeface="Arial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797C139F-4089-8C40-AF86-B1CC64D3AE3A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2598" y="1102915"/>
            <a:ext cx="4301370" cy="5241475"/>
          </a:xfrm>
          <a:prstGeom prst="rect">
            <a:avLst/>
          </a:prstGeom>
        </p:spPr>
      </p:pic>
      <p:pic>
        <p:nvPicPr>
          <p:cNvPr id="8" name="object 4">
            <a:extLst>
              <a:ext uri="{FF2B5EF4-FFF2-40B4-BE49-F238E27FC236}">
                <a16:creationId xmlns:a16="http://schemas.microsoft.com/office/drawing/2014/main" xmlns="" id="{B7673844-A926-8A43-820A-EDE250CB228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61819" y="1811933"/>
            <a:ext cx="4299620" cy="3387526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F335DD92-E9BB-3C1E-55EA-43EE8E366A6E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1085" y="840372"/>
            <a:ext cx="5136436" cy="577186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36562" y="864531"/>
            <a:ext cx="3550937" cy="231885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34962" y="3698570"/>
            <a:ext cx="3617063" cy="2826687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C775B18C-0347-46BF-AD29-D95B153FBB62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1818" y="1260573"/>
            <a:ext cx="3898579" cy="520986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129360" y="1218460"/>
            <a:ext cx="4082538" cy="5283491"/>
            <a:chOff x="747712" y="1104900"/>
            <a:chExt cx="3702050" cy="479107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5812" y="1143000"/>
              <a:ext cx="3625850" cy="471487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66762" y="1123950"/>
              <a:ext cx="3663950" cy="4752975"/>
            </a:xfrm>
            <a:custGeom>
              <a:avLst/>
              <a:gdLst/>
              <a:ahLst/>
              <a:cxnLst/>
              <a:rect l="l" t="t" r="r" b="b"/>
              <a:pathLst>
                <a:path w="3663950" h="4752975">
                  <a:moveTo>
                    <a:pt x="0" y="0"/>
                  </a:moveTo>
                  <a:lnTo>
                    <a:pt x="3663950" y="0"/>
                  </a:lnTo>
                  <a:lnTo>
                    <a:pt x="3663950" y="4752975"/>
                  </a:lnTo>
                  <a:lnTo>
                    <a:pt x="0" y="4752975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2B6F3B00-6028-0481-5D57-E86F3CEBB1B7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9854" y="1286804"/>
            <a:ext cx="8130763" cy="1439018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392156" marR="5602" indent="-378850">
              <a:spcBef>
                <a:spcPts val="105"/>
              </a:spcBef>
              <a:buFont typeface="Wingdings"/>
              <a:buChar char=""/>
              <a:tabLst>
                <a:tab pos="392856" algn="l"/>
              </a:tabLst>
            </a:pPr>
            <a:r>
              <a:rPr sz="3088" dirty="0">
                <a:latin typeface="Arial"/>
                <a:cs typeface="Arial"/>
              </a:rPr>
              <a:t>Podstata</a:t>
            </a:r>
            <a:r>
              <a:rPr sz="3088" spc="-99" dirty="0">
                <a:latin typeface="Arial"/>
                <a:cs typeface="Arial"/>
              </a:rPr>
              <a:t> </a:t>
            </a:r>
            <a:r>
              <a:rPr sz="3088" dirty="0">
                <a:latin typeface="Arial"/>
                <a:cs typeface="Arial"/>
              </a:rPr>
              <a:t>zkoušky</a:t>
            </a:r>
            <a:r>
              <a:rPr sz="3088" spc="-88" dirty="0">
                <a:latin typeface="Arial"/>
                <a:cs typeface="Arial"/>
              </a:rPr>
              <a:t> </a:t>
            </a:r>
            <a:r>
              <a:rPr sz="3088" dirty="0">
                <a:latin typeface="Arial"/>
                <a:cs typeface="Arial"/>
              </a:rPr>
              <a:t>spočívá</a:t>
            </a:r>
            <a:r>
              <a:rPr sz="3088" spc="-83" dirty="0">
                <a:latin typeface="Arial"/>
                <a:cs typeface="Arial"/>
              </a:rPr>
              <a:t> </a:t>
            </a:r>
            <a:r>
              <a:rPr sz="3088" dirty="0">
                <a:latin typeface="Arial"/>
                <a:cs typeface="Arial"/>
              </a:rPr>
              <a:t>v</a:t>
            </a:r>
            <a:r>
              <a:rPr sz="3088" spc="-83" dirty="0">
                <a:latin typeface="Arial"/>
                <a:cs typeface="Arial"/>
              </a:rPr>
              <a:t> </a:t>
            </a:r>
            <a:r>
              <a:rPr sz="3088" dirty="0">
                <a:latin typeface="Arial"/>
                <a:cs typeface="Arial"/>
              </a:rPr>
              <a:t>rozlomení</a:t>
            </a:r>
            <a:r>
              <a:rPr sz="3088" spc="-66" dirty="0">
                <a:latin typeface="Arial"/>
                <a:cs typeface="Arial"/>
              </a:rPr>
              <a:t> </a:t>
            </a:r>
            <a:r>
              <a:rPr sz="3088" spc="-11" dirty="0">
                <a:latin typeface="Arial"/>
                <a:cs typeface="Arial"/>
              </a:rPr>
              <a:t>spoje </a:t>
            </a:r>
            <a:r>
              <a:rPr sz="3088" dirty="0">
                <a:latin typeface="Arial"/>
                <a:cs typeface="Arial"/>
              </a:rPr>
              <a:t>ve</a:t>
            </a:r>
            <a:r>
              <a:rPr sz="3088" spc="-77" dirty="0">
                <a:latin typeface="Arial"/>
                <a:cs typeface="Arial"/>
              </a:rPr>
              <a:t> </a:t>
            </a:r>
            <a:r>
              <a:rPr sz="3088" dirty="0">
                <a:latin typeface="Arial"/>
                <a:cs typeface="Arial"/>
              </a:rPr>
              <a:t>svarovém</a:t>
            </a:r>
            <a:r>
              <a:rPr sz="3088" spc="-39" dirty="0">
                <a:latin typeface="Arial"/>
                <a:cs typeface="Arial"/>
              </a:rPr>
              <a:t> </a:t>
            </a:r>
            <a:r>
              <a:rPr sz="3088" dirty="0">
                <a:latin typeface="Arial"/>
                <a:cs typeface="Arial"/>
              </a:rPr>
              <a:t>kovu</a:t>
            </a:r>
            <a:r>
              <a:rPr sz="3088" spc="-55" dirty="0">
                <a:latin typeface="Arial"/>
                <a:cs typeface="Arial"/>
              </a:rPr>
              <a:t> </a:t>
            </a:r>
            <a:r>
              <a:rPr sz="3088" dirty="0">
                <a:latin typeface="Arial"/>
                <a:cs typeface="Arial"/>
              </a:rPr>
              <a:t>tak,</a:t>
            </a:r>
            <a:r>
              <a:rPr sz="3088" spc="-61" dirty="0">
                <a:latin typeface="Arial"/>
                <a:cs typeface="Arial"/>
              </a:rPr>
              <a:t> </a:t>
            </a:r>
            <a:r>
              <a:rPr sz="3088" dirty="0">
                <a:latin typeface="Arial"/>
                <a:cs typeface="Arial"/>
              </a:rPr>
              <a:t>aby</a:t>
            </a:r>
            <a:r>
              <a:rPr sz="3088" spc="-61" dirty="0">
                <a:latin typeface="Arial"/>
                <a:cs typeface="Arial"/>
              </a:rPr>
              <a:t> </a:t>
            </a:r>
            <a:r>
              <a:rPr sz="3088" dirty="0">
                <a:latin typeface="Arial"/>
                <a:cs typeface="Arial"/>
              </a:rPr>
              <a:t>bylo</a:t>
            </a:r>
            <a:r>
              <a:rPr sz="3088" spc="-44" dirty="0">
                <a:latin typeface="Arial"/>
                <a:cs typeface="Arial"/>
              </a:rPr>
              <a:t> </a:t>
            </a:r>
            <a:r>
              <a:rPr sz="3088" spc="-11" dirty="0">
                <a:latin typeface="Arial"/>
                <a:cs typeface="Arial"/>
              </a:rPr>
              <a:t>možno </a:t>
            </a:r>
            <a:r>
              <a:rPr sz="3088" dirty="0">
                <a:latin typeface="Arial"/>
                <a:cs typeface="Arial"/>
              </a:rPr>
              <a:t>pozorovat</a:t>
            </a:r>
            <a:r>
              <a:rPr sz="3088" spc="-116" dirty="0">
                <a:latin typeface="Arial"/>
                <a:cs typeface="Arial"/>
              </a:rPr>
              <a:t> </a:t>
            </a:r>
            <a:r>
              <a:rPr sz="3088" dirty="0">
                <a:latin typeface="Arial"/>
                <a:cs typeface="Arial"/>
              </a:rPr>
              <a:t>lomovou</a:t>
            </a:r>
            <a:r>
              <a:rPr sz="3088" spc="-88" dirty="0">
                <a:latin typeface="Arial"/>
                <a:cs typeface="Arial"/>
              </a:rPr>
              <a:t> </a:t>
            </a:r>
            <a:r>
              <a:rPr sz="3088" spc="-11" dirty="0">
                <a:latin typeface="Arial"/>
                <a:cs typeface="Arial"/>
              </a:rPr>
              <a:t>plochu</a:t>
            </a:r>
            <a:endParaRPr sz="3088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3140" y="3219534"/>
            <a:ext cx="6658809" cy="3403341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308122" indent="-294817">
              <a:spcBef>
                <a:spcPts val="116"/>
              </a:spcBef>
              <a:buClr>
                <a:srgbClr val="FFFFFF"/>
              </a:buClr>
              <a:buSzPct val="80000"/>
              <a:buChar char="-"/>
              <a:tabLst>
                <a:tab pos="308122" algn="l"/>
                <a:tab pos="308823" algn="l"/>
              </a:tabLst>
            </a:pPr>
            <a:r>
              <a:rPr sz="2206" dirty="0">
                <a:latin typeface="Times New Roman"/>
                <a:cs typeface="Times New Roman"/>
              </a:rPr>
              <a:t>Lom</a:t>
            </a:r>
            <a:r>
              <a:rPr sz="2206" spc="-50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může</a:t>
            </a:r>
            <a:r>
              <a:rPr sz="2206" spc="-11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být</a:t>
            </a:r>
            <a:r>
              <a:rPr sz="2206" spc="-28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vyvolán</a:t>
            </a:r>
            <a:r>
              <a:rPr sz="2206" spc="-39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statickým</a:t>
            </a:r>
            <a:r>
              <a:rPr sz="2206" spc="-66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nebo</a:t>
            </a:r>
            <a:r>
              <a:rPr sz="2206" spc="-22" dirty="0">
                <a:latin typeface="Times New Roman"/>
                <a:cs typeface="Times New Roman"/>
              </a:rPr>
              <a:t> </a:t>
            </a:r>
            <a:r>
              <a:rPr sz="2206" spc="-11" dirty="0">
                <a:latin typeface="Times New Roman"/>
                <a:cs typeface="Times New Roman"/>
              </a:rPr>
              <a:t>dynamickým</a:t>
            </a:r>
            <a:endParaRPr sz="2206">
              <a:latin typeface="Times New Roman"/>
              <a:cs typeface="Times New Roman"/>
            </a:endParaRPr>
          </a:p>
          <a:p>
            <a:pPr marL="293416"/>
            <a:r>
              <a:rPr sz="2206" dirty="0">
                <a:latin typeface="Times New Roman"/>
                <a:cs typeface="Times New Roman"/>
              </a:rPr>
              <a:t>ohybem</a:t>
            </a:r>
            <a:r>
              <a:rPr sz="2206" spc="-39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nebo</a:t>
            </a:r>
            <a:r>
              <a:rPr sz="2206" spc="-28" dirty="0">
                <a:latin typeface="Times New Roman"/>
                <a:cs typeface="Times New Roman"/>
              </a:rPr>
              <a:t> </a:t>
            </a:r>
            <a:r>
              <a:rPr sz="2206" spc="-11" dirty="0">
                <a:latin typeface="Times New Roman"/>
                <a:cs typeface="Times New Roman"/>
              </a:rPr>
              <a:t>krutem</a:t>
            </a:r>
            <a:endParaRPr sz="2206">
              <a:latin typeface="Times New Roman"/>
              <a:cs typeface="Times New Roman"/>
            </a:endParaRPr>
          </a:p>
          <a:p>
            <a:pPr marL="245798" indent="-232492">
              <a:spcBef>
                <a:spcPts val="1318"/>
              </a:spcBef>
              <a:buChar char="-"/>
              <a:tabLst>
                <a:tab pos="246498" algn="l"/>
              </a:tabLst>
            </a:pPr>
            <a:r>
              <a:rPr sz="2206" dirty="0">
                <a:latin typeface="Times New Roman"/>
                <a:cs typeface="Times New Roman"/>
              </a:rPr>
              <a:t>kontroluje</a:t>
            </a:r>
            <a:r>
              <a:rPr sz="2206" spc="-72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se</a:t>
            </a:r>
            <a:r>
              <a:rPr sz="2206" spc="-22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celá</a:t>
            </a:r>
            <a:r>
              <a:rPr sz="2206" spc="-28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délka</a:t>
            </a:r>
            <a:r>
              <a:rPr sz="2206" spc="-33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svarového</a:t>
            </a:r>
            <a:r>
              <a:rPr sz="2206" spc="-61" dirty="0">
                <a:latin typeface="Times New Roman"/>
                <a:cs typeface="Times New Roman"/>
              </a:rPr>
              <a:t> </a:t>
            </a:r>
            <a:r>
              <a:rPr sz="2206" spc="-11" dirty="0">
                <a:latin typeface="Times New Roman"/>
                <a:cs typeface="Times New Roman"/>
              </a:rPr>
              <a:t>spoje,</a:t>
            </a:r>
            <a:endParaRPr sz="2206">
              <a:latin typeface="Times New Roman"/>
              <a:cs typeface="Times New Roman"/>
            </a:endParaRPr>
          </a:p>
          <a:p>
            <a:pPr marL="222688">
              <a:spcBef>
                <a:spcPts val="6"/>
              </a:spcBef>
            </a:pPr>
            <a:r>
              <a:rPr sz="2206" dirty="0">
                <a:latin typeface="Times New Roman"/>
                <a:cs typeface="Times New Roman"/>
              </a:rPr>
              <a:t>ale</a:t>
            </a:r>
            <a:r>
              <a:rPr sz="2206" spc="-33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zkušební</a:t>
            </a:r>
            <a:r>
              <a:rPr sz="2206" spc="-50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kus</a:t>
            </a:r>
            <a:r>
              <a:rPr sz="2206" spc="-33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se</a:t>
            </a:r>
            <a:r>
              <a:rPr sz="2206" spc="-22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rozdělí</a:t>
            </a:r>
            <a:r>
              <a:rPr sz="2206" spc="-44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na</a:t>
            </a:r>
            <a:r>
              <a:rPr sz="2206" spc="-22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více</a:t>
            </a:r>
            <a:r>
              <a:rPr sz="2206" spc="-22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zkušebních</a:t>
            </a:r>
            <a:r>
              <a:rPr sz="2206" spc="-61" dirty="0">
                <a:latin typeface="Times New Roman"/>
                <a:cs typeface="Times New Roman"/>
              </a:rPr>
              <a:t> </a:t>
            </a:r>
            <a:r>
              <a:rPr sz="2206" spc="-11" dirty="0">
                <a:latin typeface="Times New Roman"/>
                <a:cs typeface="Times New Roman"/>
              </a:rPr>
              <a:t>těles</a:t>
            </a:r>
            <a:endParaRPr sz="2206">
              <a:latin typeface="Times New Roman"/>
              <a:cs typeface="Times New Roman"/>
            </a:endParaRPr>
          </a:p>
          <a:p>
            <a:pPr marL="245798" indent="-232492">
              <a:buChar char="-"/>
              <a:tabLst>
                <a:tab pos="246498" algn="l"/>
              </a:tabLst>
            </a:pPr>
            <a:r>
              <a:rPr sz="2206" dirty="0">
                <a:latin typeface="Times New Roman"/>
                <a:cs typeface="Times New Roman"/>
              </a:rPr>
              <a:t>zkušební</a:t>
            </a:r>
            <a:r>
              <a:rPr sz="2206" spc="-77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tělesa</a:t>
            </a:r>
            <a:r>
              <a:rPr sz="2206" spc="-28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se</a:t>
            </a:r>
            <a:r>
              <a:rPr sz="2206" spc="-22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opatří</a:t>
            </a:r>
            <a:r>
              <a:rPr sz="2206" spc="-55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vrubem,</a:t>
            </a:r>
            <a:r>
              <a:rPr sz="2206" spc="-28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aby</a:t>
            </a:r>
            <a:r>
              <a:rPr sz="2206" spc="-28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lom</a:t>
            </a:r>
            <a:r>
              <a:rPr sz="2206" spc="-33" dirty="0">
                <a:latin typeface="Times New Roman"/>
                <a:cs typeface="Times New Roman"/>
              </a:rPr>
              <a:t> </a:t>
            </a:r>
            <a:r>
              <a:rPr sz="2206" spc="-11" dirty="0">
                <a:latin typeface="Times New Roman"/>
                <a:cs typeface="Times New Roman"/>
              </a:rPr>
              <a:t>vznikl</a:t>
            </a:r>
            <a:endParaRPr sz="2206">
              <a:latin typeface="Times New Roman"/>
              <a:cs typeface="Times New Roman"/>
            </a:endParaRPr>
          </a:p>
          <a:p>
            <a:pPr marL="221988"/>
            <a:r>
              <a:rPr sz="2206" dirty="0">
                <a:latin typeface="Times New Roman"/>
                <a:cs typeface="Times New Roman"/>
              </a:rPr>
              <a:t>ve</a:t>
            </a:r>
            <a:r>
              <a:rPr sz="2206" spc="-11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svarovém</a:t>
            </a:r>
            <a:r>
              <a:rPr sz="2206" spc="-61" dirty="0">
                <a:latin typeface="Times New Roman"/>
                <a:cs typeface="Times New Roman"/>
              </a:rPr>
              <a:t> </a:t>
            </a:r>
            <a:r>
              <a:rPr sz="2206" spc="-22" dirty="0">
                <a:latin typeface="Times New Roman"/>
                <a:cs typeface="Times New Roman"/>
              </a:rPr>
              <a:t>kovu</a:t>
            </a:r>
            <a:endParaRPr sz="2206">
              <a:latin typeface="Times New Roman"/>
              <a:cs typeface="Times New Roman"/>
            </a:endParaRPr>
          </a:p>
          <a:p>
            <a:pPr marL="265405" indent="-252100">
              <a:spcBef>
                <a:spcPts val="1323"/>
              </a:spcBef>
              <a:buChar char="-"/>
              <a:tabLst>
                <a:tab pos="265405" algn="l"/>
                <a:tab pos="266106" algn="l"/>
              </a:tabLst>
            </a:pPr>
            <a:r>
              <a:rPr sz="2206" dirty="0">
                <a:latin typeface="Times New Roman"/>
                <a:cs typeface="Times New Roman"/>
              </a:rPr>
              <a:t>Je</a:t>
            </a:r>
            <a:r>
              <a:rPr sz="2206" spc="-50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to</a:t>
            </a:r>
            <a:r>
              <a:rPr sz="2206" spc="-11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nejjednodušší</a:t>
            </a:r>
            <a:r>
              <a:rPr sz="2206" spc="-77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zkouška</a:t>
            </a:r>
            <a:r>
              <a:rPr sz="2206" spc="-50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pro</a:t>
            </a:r>
            <a:r>
              <a:rPr sz="2206" spc="-39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zjištění</a:t>
            </a:r>
            <a:r>
              <a:rPr sz="2206" spc="-50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typů,</a:t>
            </a:r>
            <a:r>
              <a:rPr sz="2206" spc="-28" dirty="0">
                <a:latin typeface="Times New Roman"/>
                <a:cs typeface="Times New Roman"/>
              </a:rPr>
              <a:t> </a:t>
            </a:r>
            <a:r>
              <a:rPr sz="2206" spc="-11" dirty="0">
                <a:latin typeface="Times New Roman"/>
                <a:cs typeface="Times New Roman"/>
              </a:rPr>
              <a:t>rozměrů</a:t>
            </a:r>
            <a:endParaRPr sz="2206">
              <a:latin typeface="Times New Roman"/>
              <a:cs typeface="Times New Roman"/>
            </a:endParaRPr>
          </a:p>
          <a:p>
            <a:pPr marL="221988" marR="5602"/>
            <a:r>
              <a:rPr sz="2206" dirty="0">
                <a:latin typeface="Times New Roman"/>
                <a:cs typeface="Times New Roman"/>
              </a:rPr>
              <a:t>a</a:t>
            </a:r>
            <a:r>
              <a:rPr sz="2206" spc="-22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rozmístění</a:t>
            </a:r>
            <a:r>
              <a:rPr sz="2206" spc="-61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vnitřních</a:t>
            </a:r>
            <a:r>
              <a:rPr sz="2206" spc="-55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vad,</a:t>
            </a:r>
            <a:r>
              <a:rPr sz="2206" spc="-44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jako</a:t>
            </a:r>
            <a:r>
              <a:rPr sz="2206" spc="-50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jsou</a:t>
            </a:r>
            <a:r>
              <a:rPr sz="2206" spc="-44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např.</a:t>
            </a:r>
            <a:r>
              <a:rPr sz="2206" spc="-55" dirty="0">
                <a:latin typeface="Times New Roman"/>
                <a:cs typeface="Times New Roman"/>
              </a:rPr>
              <a:t> </a:t>
            </a:r>
            <a:r>
              <a:rPr sz="2206" spc="-11" dirty="0">
                <a:latin typeface="Times New Roman"/>
                <a:cs typeface="Times New Roman"/>
              </a:rPr>
              <a:t>dutiny,</a:t>
            </a:r>
            <a:r>
              <a:rPr sz="2206" spc="-39" dirty="0">
                <a:latin typeface="Times New Roman"/>
                <a:cs typeface="Times New Roman"/>
              </a:rPr>
              <a:t> </a:t>
            </a:r>
            <a:r>
              <a:rPr sz="2206" spc="-11" dirty="0">
                <a:latin typeface="Times New Roman"/>
                <a:cs typeface="Times New Roman"/>
              </a:rPr>
              <a:t>trhliny, </a:t>
            </a:r>
            <a:r>
              <a:rPr sz="2206" dirty="0">
                <a:latin typeface="Times New Roman"/>
                <a:cs typeface="Times New Roman"/>
              </a:rPr>
              <a:t>studené</a:t>
            </a:r>
            <a:r>
              <a:rPr sz="2206" spc="-44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spoje,</a:t>
            </a:r>
            <a:r>
              <a:rPr sz="2206" spc="-50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neprůvary</a:t>
            </a:r>
            <a:r>
              <a:rPr sz="2206" spc="-55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a pevné</a:t>
            </a:r>
            <a:r>
              <a:rPr sz="2206" spc="-50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vměstky</a:t>
            </a:r>
            <a:r>
              <a:rPr sz="2206" spc="-17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na</a:t>
            </a:r>
            <a:r>
              <a:rPr sz="2206" spc="-17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ploše</a:t>
            </a:r>
            <a:r>
              <a:rPr sz="2206" spc="-28" dirty="0">
                <a:latin typeface="Times New Roman"/>
                <a:cs typeface="Times New Roman"/>
              </a:rPr>
              <a:t> </a:t>
            </a:r>
            <a:r>
              <a:rPr sz="2206" spc="-22" dirty="0">
                <a:latin typeface="Times New Roman"/>
                <a:cs typeface="Times New Roman"/>
              </a:rPr>
              <a:t>lomu</a:t>
            </a:r>
            <a:endParaRPr sz="2206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5397" y="3025140"/>
            <a:ext cx="2620597" cy="27730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1258" y="578138"/>
            <a:ext cx="5045260" cy="72939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147918" y="695221"/>
            <a:ext cx="4478888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Zkouška</a:t>
            </a:r>
            <a:r>
              <a:rPr sz="3529" i="1" spc="-99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rozlomením</a:t>
            </a:r>
            <a:endParaRPr sz="3529">
              <a:latin typeface="Arial"/>
              <a:cs typeface="Arial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2AF1EAD2-CE79-F36B-AEA4-3ED7BC09B9F5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7626" y="1607805"/>
            <a:ext cx="8375156" cy="4765237"/>
          </a:xfrm>
          <a:prstGeom prst="rect">
            <a:avLst/>
          </a:prstGeom>
        </p:spPr>
        <p:txBody>
          <a:bodyPr vert="horz" wrap="square" lIns="0" tIns="59522" rIns="0" bIns="0" rtlCol="0">
            <a:spAutoFit/>
          </a:bodyPr>
          <a:lstStyle/>
          <a:p>
            <a:pPr marL="406161" marR="19608" indent="-378150">
              <a:lnSpc>
                <a:spcPts val="2856"/>
              </a:lnSpc>
              <a:spcBef>
                <a:spcPts val="469"/>
              </a:spcBef>
              <a:buFont typeface="Wingdings"/>
              <a:buChar char=""/>
              <a:tabLst>
                <a:tab pos="406161" algn="l"/>
              </a:tabLst>
            </a:pPr>
            <a:r>
              <a:rPr sz="2647" dirty="0">
                <a:latin typeface="Arial"/>
                <a:cs typeface="Arial"/>
              </a:rPr>
              <a:t>Zkoušky</a:t>
            </a:r>
            <a:r>
              <a:rPr sz="2647" spc="-39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se</a:t>
            </a:r>
            <a:r>
              <a:rPr sz="2647" spc="-17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provádějí</a:t>
            </a:r>
            <a:r>
              <a:rPr sz="2647" spc="-6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za</a:t>
            </a:r>
            <a:r>
              <a:rPr sz="2647" spc="-17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účelem</a:t>
            </a:r>
            <a:r>
              <a:rPr sz="2647" spc="6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stanovení</a:t>
            </a:r>
            <a:r>
              <a:rPr sz="2647" spc="-22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nejvyšší</a:t>
            </a:r>
            <a:r>
              <a:rPr sz="2647" spc="-6" dirty="0">
                <a:latin typeface="Arial"/>
                <a:cs typeface="Arial"/>
              </a:rPr>
              <a:t> </a:t>
            </a:r>
            <a:r>
              <a:rPr sz="2647" spc="-55" dirty="0">
                <a:latin typeface="Arial"/>
                <a:cs typeface="Arial"/>
              </a:rPr>
              <a:t>a </a:t>
            </a:r>
            <a:r>
              <a:rPr sz="2647" dirty="0">
                <a:latin typeface="Arial"/>
                <a:cs typeface="Arial"/>
              </a:rPr>
              <a:t>nejnižší</a:t>
            </a:r>
            <a:r>
              <a:rPr sz="2647" spc="-28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hodnoty</a:t>
            </a:r>
            <a:r>
              <a:rPr sz="2647" spc="-6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tvrdosti</a:t>
            </a:r>
            <a:r>
              <a:rPr sz="2647" spc="-39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jak</a:t>
            </a:r>
            <a:r>
              <a:rPr sz="2647" spc="-22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základního,</a:t>
            </a:r>
            <a:r>
              <a:rPr sz="2647" spc="6" dirty="0">
                <a:latin typeface="Arial"/>
                <a:cs typeface="Arial"/>
              </a:rPr>
              <a:t> </a:t>
            </a:r>
            <a:r>
              <a:rPr sz="2647" spc="-28" dirty="0">
                <a:latin typeface="Arial"/>
                <a:cs typeface="Arial"/>
              </a:rPr>
              <a:t>tak </a:t>
            </a:r>
            <a:r>
              <a:rPr sz="2647" dirty="0">
                <a:latin typeface="Arial"/>
                <a:cs typeface="Arial"/>
              </a:rPr>
              <a:t>svarového</a:t>
            </a:r>
            <a:r>
              <a:rPr sz="2647" spc="-28" dirty="0">
                <a:latin typeface="Arial"/>
                <a:cs typeface="Arial"/>
              </a:rPr>
              <a:t> </a:t>
            </a:r>
            <a:r>
              <a:rPr sz="2647" spc="-22" dirty="0">
                <a:latin typeface="Arial"/>
                <a:cs typeface="Arial"/>
              </a:rPr>
              <a:t>kovu</a:t>
            </a:r>
            <a:endParaRPr sz="2647">
              <a:latin typeface="Arial"/>
              <a:cs typeface="Arial"/>
            </a:endParaRPr>
          </a:p>
          <a:p>
            <a:pPr marL="212885">
              <a:spcBef>
                <a:spcPts val="1737"/>
              </a:spcBef>
              <a:tabLst>
                <a:tab pos="1782208" algn="l"/>
              </a:tabLst>
            </a:pPr>
            <a:r>
              <a:rPr sz="2647" b="1" i="1" spc="-11" dirty="0">
                <a:latin typeface="Arial"/>
                <a:cs typeface="Arial"/>
              </a:rPr>
              <a:t>Vickerse</a:t>
            </a:r>
            <a:r>
              <a:rPr sz="2647" b="1" i="1" dirty="0">
                <a:latin typeface="Arial"/>
                <a:cs typeface="Arial"/>
              </a:rPr>
              <a:t>	</a:t>
            </a:r>
            <a:r>
              <a:rPr sz="2647" b="1" i="1" spc="-28" dirty="0">
                <a:latin typeface="Arial"/>
                <a:cs typeface="Arial"/>
              </a:rPr>
              <a:t>HC</a:t>
            </a:r>
            <a:endParaRPr sz="2647">
              <a:latin typeface="Arial"/>
              <a:cs typeface="Arial"/>
            </a:endParaRPr>
          </a:p>
          <a:p>
            <a:pPr marL="375349" marR="2973380" indent="28011">
              <a:lnSpc>
                <a:spcPct val="110000"/>
              </a:lnSpc>
              <a:spcBef>
                <a:spcPts val="17"/>
              </a:spcBef>
            </a:pPr>
            <a:r>
              <a:rPr sz="1985" dirty="0">
                <a:latin typeface="Arial"/>
                <a:cs typeface="Arial"/>
              </a:rPr>
              <a:t>do</a:t>
            </a:r>
            <a:r>
              <a:rPr sz="1985" spc="-66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hladkého</a:t>
            </a:r>
            <a:r>
              <a:rPr sz="1985" spc="-22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povrchu</a:t>
            </a:r>
            <a:r>
              <a:rPr sz="1985" spc="-39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zkoušeného</a:t>
            </a:r>
            <a:r>
              <a:rPr sz="1985" spc="-22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materiálu </a:t>
            </a:r>
            <a:r>
              <a:rPr sz="1985" dirty="0">
                <a:latin typeface="Arial"/>
                <a:cs typeface="Arial"/>
              </a:rPr>
              <a:t>se</a:t>
            </a:r>
            <a:r>
              <a:rPr sz="1985" spc="-44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vtlačuje</a:t>
            </a:r>
            <a:r>
              <a:rPr sz="1985" spc="-33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diamantový</a:t>
            </a:r>
            <a:r>
              <a:rPr sz="1985" spc="-11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čtyřboký</a:t>
            </a:r>
            <a:r>
              <a:rPr sz="1985" spc="-11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jehlan</a:t>
            </a:r>
            <a:r>
              <a:rPr sz="1985" spc="-28" dirty="0">
                <a:latin typeface="Arial"/>
                <a:cs typeface="Arial"/>
              </a:rPr>
              <a:t> </a:t>
            </a:r>
            <a:r>
              <a:rPr sz="1985" spc="-55" dirty="0">
                <a:latin typeface="Arial"/>
                <a:cs typeface="Arial"/>
              </a:rPr>
              <a:t>s </a:t>
            </a:r>
            <a:r>
              <a:rPr sz="1985" dirty="0">
                <a:latin typeface="Arial"/>
                <a:cs typeface="Arial"/>
              </a:rPr>
              <a:t>vrcholovým</a:t>
            </a:r>
            <a:r>
              <a:rPr sz="1985" spc="-17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úhlem</a:t>
            </a:r>
            <a:r>
              <a:rPr sz="1985" spc="-11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136º</a:t>
            </a:r>
            <a:r>
              <a:rPr sz="1985" spc="-11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silou</a:t>
            </a:r>
            <a:r>
              <a:rPr sz="1985" spc="-22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F,</a:t>
            </a:r>
            <a:r>
              <a:rPr sz="1985" spc="-61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čímž</a:t>
            </a:r>
            <a:r>
              <a:rPr sz="1985" spc="-33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vznikne </a:t>
            </a:r>
            <a:r>
              <a:rPr sz="1985" dirty="0">
                <a:latin typeface="Arial"/>
                <a:cs typeface="Arial"/>
              </a:rPr>
              <a:t>vtisk</a:t>
            </a:r>
            <a:r>
              <a:rPr sz="1985" spc="-28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s</a:t>
            </a:r>
            <a:r>
              <a:rPr sz="1985" spc="-22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úhlopříčkami</a:t>
            </a:r>
            <a:r>
              <a:rPr sz="1985" spc="-17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d</a:t>
            </a:r>
            <a:r>
              <a:rPr sz="1985" baseline="-25462" dirty="0">
                <a:latin typeface="Arial"/>
                <a:cs typeface="Arial"/>
              </a:rPr>
              <a:t>1</a:t>
            </a:r>
            <a:r>
              <a:rPr sz="1985" dirty="0">
                <a:latin typeface="Arial"/>
                <a:cs typeface="Arial"/>
              </a:rPr>
              <a:t>a</a:t>
            </a:r>
            <a:r>
              <a:rPr sz="1985" spc="-28" dirty="0">
                <a:latin typeface="Arial"/>
                <a:cs typeface="Arial"/>
              </a:rPr>
              <a:t> d</a:t>
            </a:r>
            <a:r>
              <a:rPr sz="1985" spc="-41" baseline="-25462" dirty="0">
                <a:latin typeface="Arial"/>
                <a:cs typeface="Arial"/>
              </a:rPr>
              <a:t>2</a:t>
            </a:r>
            <a:endParaRPr sz="1985" baseline="-25462">
              <a:latin typeface="Arial"/>
              <a:cs typeface="Arial"/>
            </a:endParaRPr>
          </a:p>
          <a:p>
            <a:pPr marL="118346">
              <a:spcBef>
                <a:spcPts val="1759"/>
              </a:spcBef>
              <a:tabLst>
                <a:tab pos="1538511" algn="l"/>
              </a:tabLst>
            </a:pPr>
            <a:r>
              <a:rPr sz="2647" b="1" i="1" spc="-11" dirty="0">
                <a:latin typeface="Arial"/>
                <a:cs typeface="Arial"/>
              </a:rPr>
              <a:t>Brinella</a:t>
            </a:r>
            <a:r>
              <a:rPr sz="2647" b="1" i="1" dirty="0">
                <a:latin typeface="Arial"/>
                <a:cs typeface="Arial"/>
              </a:rPr>
              <a:t>	</a:t>
            </a:r>
            <a:r>
              <a:rPr sz="2647" b="1" i="1" spc="-28" dirty="0">
                <a:latin typeface="Arial"/>
                <a:cs typeface="Arial"/>
              </a:rPr>
              <a:t>HB</a:t>
            </a:r>
            <a:endParaRPr sz="2647">
              <a:latin typeface="Arial"/>
              <a:cs typeface="Arial"/>
            </a:endParaRPr>
          </a:p>
          <a:p>
            <a:pPr marL="306722" marR="3962172" algn="just">
              <a:lnSpc>
                <a:spcPct val="110000"/>
              </a:lnSpc>
              <a:spcBef>
                <a:spcPts val="11"/>
              </a:spcBef>
            </a:pPr>
            <a:r>
              <a:rPr sz="1985" dirty="0">
                <a:latin typeface="Arial"/>
                <a:cs typeface="Arial"/>
              </a:rPr>
              <a:t>do</a:t>
            </a:r>
            <a:r>
              <a:rPr sz="1985" spc="-50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zkoušeného</a:t>
            </a:r>
            <a:r>
              <a:rPr sz="1985" spc="-17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materiálu</a:t>
            </a:r>
            <a:r>
              <a:rPr sz="1985" spc="-22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se</a:t>
            </a:r>
            <a:r>
              <a:rPr sz="1985" spc="-33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vtlačuje </a:t>
            </a:r>
            <a:r>
              <a:rPr sz="1985" dirty="0">
                <a:latin typeface="Arial"/>
                <a:cs typeface="Arial"/>
              </a:rPr>
              <a:t>ocelová</a:t>
            </a:r>
            <a:r>
              <a:rPr sz="1985" spc="-11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kulička</a:t>
            </a:r>
            <a:r>
              <a:rPr sz="1985" spc="-11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silou</a:t>
            </a:r>
            <a:r>
              <a:rPr sz="1985" spc="-11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F,</a:t>
            </a:r>
            <a:r>
              <a:rPr sz="1985" spc="-28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po</a:t>
            </a:r>
            <a:r>
              <a:rPr sz="1985" spc="-22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odlehčení </a:t>
            </a:r>
            <a:r>
              <a:rPr sz="1985" dirty="0">
                <a:latin typeface="Arial"/>
                <a:cs typeface="Arial"/>
              </a:rPr>
              <a:t>se</a:t>
            </a:r>
            <a:r>
              <a:rPr sz="1985" spc="-22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změří</a:t>
            </a:r>
            <a:r>
              <a:rPr sz="1985" spc="-28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průměr</a:t>
            </a:r>
            <a:r>
              <a:rPr sz="1985" spc="6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vtisku</a:t>
            </a:r>
            <a:endParaRPr sz="1985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50890" y="3109172"/>
            <a:ext cx="4201415" cy="1461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50889" y="5125932"/>
            <a:ext cx="4285544" cy="160183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2938" y="578138"/>
            <a:ext cx="4174692" cy="72939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147918" y="695221"/>
            <a:ext cx="3605659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Zkoušky</a:t>
            </a:r>
            <a:r>
              <a:rPr sz="3529" i="1" spc="-99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tvrdosti</a:t>
            </a:r>
            <a:endParaRPr sz="3529">
              <a:latin typeface="Arial"/>
              <a:cs typeface="Arial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A2EA520D-EE0F-4760-83F2-48A17C52FF80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14242" y="903341"/>
            <a:ext cx="8742795" cy="5714153"/>
            <a:chOff x="461962" y="819150"/>
            <a:chExt cx="7927975" cy="51816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0063" y="857250"/>
              <a:ext cx="2655886" cy="3374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81012" y="838200"/>
              <a:ext cx="2694305" cy="3413125"/>
            </a:xfrm>
            <a:custGeom>
              <a:avLst/>
              <a:gdLst/>
              <a:ahLst/>
              <a:cxnLst/>
              <a:rect l="l" t="t" r="r" b="b"/>
              <a:pathLst>
                <a:path w="2694305" h="3413125">
                  <a:moveTo>
                    <a:pt x="0" y="0"/>
                  </a:moveTo>
                  <a:lnTo>
                    <a:pt x="2693987" y="0"/>
                  </a:lnTo>
                  <a:lnTo>
                    <a:pt x="2693987" y="3413125"/>
                  </a:lnTo>
                  <a:lnTo>
                    <a:pt x="0" y="3413125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86438" y="857249"/>
              <a:ext cx="2565399" cy="34210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767387" y="838200"/>
              <a:ext cx="2603500" cy="3459479"/>
            </a:xfrm>
            <a:custGeom>
              <a:avLst/>
              <a:gdLst/>
              <a:ahLst/>
              <a:cxnLst/>
              <a:rect l="l" t="t" r="r" b="b"/>
              <a:pathLst>
                <a:path w="2603500" h="3459479">
                  <a:moveTo>
                    <a:pt x="0" y="0"/>
                  </a:moveTo>
                  <a:lnTo>
                    <a:pt x="2603500" y="0"/>
                  </a:lnTo>
                  <a:lnTo>
                    <a:pt x="2603500" y="3459162"/>
                  </a:lnTo>
                  <a:lnTo>
                    <a:pt x="0" y="3459162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28938" y="1714500"/>
              <a:ext cx="2920897" cy="424814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909887" y="1695450"/>
              <a:ext cx="2959100" cy="4286250"/>
            </a:xfrm>
            <a:custGeom>
              <a:avLst/>
              <a:gdLst/>
              <a:ahLst/>
              <a:cxnLst/>
              <a:rect l="l" t="t" r="r" b="b"/>
              <a:pathLst>
                <a:path w="2959100" h="4286250">
                  <a:moveTo>
                    <a:pt x="0" y="0"/>
                  </a:moveTo>
                  <a:lnTo>
                    <a:pt x="2959100" y="0"/>
                  </a:lnTo>
                  <a:lnTo>
                    <a:pt x="2959100" y="4286250"/>
                  </a:lnTo>
                  <a:lnTo>
                    <a:pt x="0" y="4286250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B4EC7A7A-0E5B-EB50-5BDA-84F22821BD4F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777362" y="2242595"/>
            <a:ext cx="4455778" cy="1805280"/>
            <a:chOff x="4962525" y="2033587"/>
            <a:chExt cx="4040504" cy="16370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00675" y="2071687"/>
              <a:ext cx="3963936" cy="156049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981575" y="2052637"/>
              <a:ext cx="4002404" cy="1598930"/>
            </a:xfrm>
            <a:custGeom>
              <a:avLst/>
              <a:gdLst/>
              <a:ahLst/>
              <a:cxnLst/>
              <a:rect l="l" t="t" r="r" b="b"/>
              <a:pathLst>
                <a:path w="4002404" h="1598929">
                  <a:moveTo>
                    <a:pt x="0" y="0"/>
                  </a:moveTo>
                  <a:lnTo>
                    <a:pt x="4002087" y="0"/>
                  </a:lnTo>
                  <a:lnTo>
                    <a:pt x="4002087" y="1598612"/>
                  </a:lnTo>
                  <a:lnTo>
                    <a:pt x="0" y="1598612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pic>
        <p:nvPicPr>
          <p:cNvPr id="10" name="object 4">
            <a:extLst>
              <a:ext uri="{FF2B5EF4-FFF2-40B4-BE49-F238E27FC236}">
                <a16:creationId xmlns:a16="http://schemas.microsoft.com/office/drawing/2014/main" xmlns="" id="{EB282FED-4386-6340-AFBC-A7DC77A3E5A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5038" y="1024135"/>
            <a:ext cx="4644443" cy="5278224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BC44B8C0-AC3F-4103-B65F-3F8510655EA1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xmlns="" id="{D5308DC9-672D-6ECB-340E-D70AB906A5A3}"/>
              </a:ext>
            </a:extLst>
          </p:cNvPr>
          <p:cNvSpPr txBox="1"/>
          <p:nvPr/>
        </p:nvSpPr>
        <p:spPr>
          <a:xfrm>
            <a:off x="9474841" y="74018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50581" y="1165939"/>
            <a:ext cx="4642750" cy="1869705"/>
            <a:chOff x="676275" y="1057275"/>
            <a:chExt cx="4210050" cy="16954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800" y="1066800"/>
              <a:ext cx="4190999" cy="16764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81037" y="1062037"/>
              <a:ext cx="4200525" cy="1685925"/>
            </a:xfrm>
            <a:custGeom>
              <a:avLst/>
              <a:gdLst/>
              <a:ahLst/>
              <a:cxnLst/>
              <a:rect l="l" t="t" r="r" b="b"/>
              <a:pathLst>
                <a:path w="4200525" h="1685925">
                  <a:moveTo>
                    <a:pt x="0" y="0"/>
                  </a:moveTo>
                  <a:lnTo>
                    <a:pt x="4200525" y="0"/>
                  </a:lnTo>
                  <a:lnTo>
                    <a:pt x="4200525" y="1685925"/>
                  </a:lnTo>
                  <a:lnTo>
                    <a:pt x="0" y="16859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025596" y="3157664"/>
            <a:ext cx="5261783" cy="2840270"/>
            <a:chOff x="653619" y="2863373"/>
            <a:chExt cx="4771390" cy="2575560"/>
          </a:xfrm>
        </p:grpSpPr>
        <p:sp>
          <p:nvSpPr>
            <p:cNvPr id="7" name="object 7"/>
            <p:cNvSpPr/>
            <p:nvPr/>
          </p:nvSpPr>
          <p:spPr>
            <a:xfrm>
              <a:off x="653619" y="2863373"/>
              <a:ext cx="4771390" cy="2575560"/>
            </a:xfrm>
            <a:custGeom>
              <a:avLst/>
              <a:gdLst/>
              <a:ahLst/>
              <a:cxnLst/>
              <a:rect l="l" t="t" r="r" b="b"/>
              <a:pathLst>
                <a:path w="4771390" h="2575560">
                  <a:moveTo>
                    <a:pt x="4771199" y="2575062"/>
                  </a:moveTo>
                  <a:lnTo>
                    <a:pt x="0" y="2575062"/>
                  </a:lnTo>
                  <a:lnTo>
                    <a:pt x="0" y="0"/>
                  </a:lnTo>
                  <a:lnTo>
                    <a:pt x="4771199" y="0"/>
                  </a:lnTo>
                  <a:lnTo>
                    <a:pt x="4771199" y="25750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8" name="object 8"/>
            <p:cNvSpPr/>
            <p:nvPr/>
          </p:nvSpPr>
          <p:spPr>
            <a:xfrm>
              <a:off x="653619" y="2863381"/>
              <a:ext cx="4771390" cy="2575560"/>
            </a:xfrm>
            <a:custGeom>
              <a:avLst/>
              <a:gdLst/>
              <a:ahLst/>
              <a:cxnLst/>
              <a:rect l="l" t="t" r="r" b="b"/>
              <a:pathLst>
                <a:path w="4771390" h="2575560">
                  <a:moveTo>
                    <a:pt x="0" y="0"/>
                  </a:moveTo>
                  <a:lnTo>
                    <a:pt x="4771199" y="0"/>
                  </a:lnTo>
                  <a:lnTo>
                    <a:pt x="4771199" y="2575062"/>
                  </a:lnTo>
                  <a:lnTo>
                    <a:pt x="0" y="257506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9" name="object 9"/>
            <p:cNvSpPr/>
            <p:nvPr/>
          </p:nvSpPr>
          <p:spPr>
            <a:xfrm>
              <a:off x="3118445" y="3232503"/>
              <a:ext cx="0" cy="1722755"/>
            </a:xfrm>
            <a:custGeom>
              <a:avLst/>
              <a:gdLst/>
              <a:ahLst/>
              <a:cxnLst/>
              <a:rect l="l" t="t" r="r" b="b"/>
              <a:pathLst>
                <a:path h="1722754">
                  <a:moveTo>
                    <a:pt x="0" y="0"/>
                  </a:moveTo>
                  <a:lnTo>
                    <a:pt x="0" y="172256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0" name="object 10"/>
            <p:cNvSpPr/>
            <p:nvPr/>
          </p:nvSpPr>
          <p:spPr>
            <a:xfrm>
              <a:off x="3100839" y="4955070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1" name="object 11"/>
            <p:cNvSpPr/>
            <p:nvPr/>
          </p:nvSpPr>
          <p:spPr>
            <a:xfrm>
              <a:off x="3100839" y="4893550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2" name="object 12"/>
            <p:cNvSpPr/>
            <p:nvPr/>
          </p:nvSpPr>
          <p:spPr>
            <a:xfrm>
              <a:off x="3100839" y="4840818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3" name="object 13"/>
            <p:cNvSpPr/>
            <p:nvPr/>
          </p:nvSpPr>
          <p:spPr>
            <a:xfrm>
              <a:off x="3100839" y="4779297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4" name="object 14"/>
            <p:cNvSpPr/>
            <p:nvPr/>
          </p:nvSpPr>
          <p:spPr>
            <a:xfrm>
              <a:off x="3100839" y="4726565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5" name="object 15"/>
            <p:cNvSpPr/>
            <p:nvPr/>
          </p:nvSpPr>
          <p:spPr>
            <a:xfrm>
              <a:off x="3100839" y="4665044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6" name="object 16"/>
            <p:cNvSpPr/>
            <p:nvPr/>
          </p:nvSpPr>
          <p:spPr>
            <a:xfrm>
              <a:off x="3100839" y="4612312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7" name="object 17"/>
            <p:cNvSpPr/>
            <p:nvPr/>
          </p:nvSpPr>
          <p:spPr>
            <a:xfrm>
              <a:off x="3100839" y="4550791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8" name="object 18"/>
            <p:cNvSpPr/>
            <p:nvPr/>
          </p:nvSpPr>
          <p:spPr>
            <a:xfrm>
              <a:off x="3100839" y="4498059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9" name="object 19"/>
            <p:cNvSpPr/>
            <p:nvPr/>
          </p:nvSpPr>
          <p:spPr>
            <a:xfrm>
              <a:off x="3100839" y="4436539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20" name="object 20"/>
            <p:cNvSpPr/>
            <p:nvPr/>
          </p:nvSpPr>
          <p:spPr>
            <a:xfrm>
              <a:off x="3100839" y="4383807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21" name="object 21"/>
            <p:cNvSpPr/>
            <p:nvPr/>
          </p:nvSpPr>
          <p:spPr>
            <a:xfrm>
              <a:off x="3100839" y="4322286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22" name="object 22"/>
            <p:cNvSpPr/>
            <p:nvPr/>
          </p:nvSpPr>
          <p:spPr>
            <a:xfrm>
              <a:off x="3100839" y="4269554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23" name="object 23"/>
            <p:cNvSpPr/>
            <p:nvPr/>
          </p:nvSpPr>
          <p:spPr>
            <a:xfrm>
              <a:off x="3100839" y="4208033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24" name="object 24"/>
            <p:cNvSpPr/>
            <p:nvPr/>
          </p:nvSpPr>
          <p:spPr>
            <a:xfrm>
              <a:off x="3100839" y="4155301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25" name="object 25"/>
            <p:cNvSpPr/>
            <p:nvPr/>
          </p:nvSpPr>
          <p:spPr>
            <a:xfrm>
              <a:off x="3100839" y="4093781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26" name="object 26"/>
            <p:cNvSpPr/>
            <p:nvPr/>
          </p:nvSpPr>
          <p:spPr>
            <a:xfrm>
              <a:off x="3100839" y="4032260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27" name="object 27"/>
            <p:cNvSpPr/>
            <p:nvPr/>
          </p:nvSpPr>
          <p:spPr>
            <a:xfrm>
              <a:off x="3100839" y="3979528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28" name="object 28"/>
            <p:cNvSpPr/>
            <p:nvPr/>
          </p:nvSpPr>
          <p:spPr>
            <a:xfrm>
              <a:off x="3100839" y="3918007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29" name="object 29"/>
            <p:cNvSpPr/>
            <p:nvPr/>
          </p:nvSpPr>
          <p:spPr>
            <a:xfrm>
              <a:off x="3100839" y="3865275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30" name="object 30"/>
            <p:cNvSpPr/>
            <p:nvPr/>
          </p:nvSpPr>
          <p:spPr>
            <a:xfrm>
              <a:off x="3100839" y="3803755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31" name="object 31"/>
            <p:cNvSpPr/>
            <p:nvPr/>
          </p:nvSpPr>
          <p:spPr>
            <a:xfrm>
              <a:off x="3100839" y="3751022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32" name="object 32"/>
            <p:cNvSpPr/>
            <p:nvPr/>
          </p:nvSpPr>
          <p:spPr>
            <a:xfrm>
              <a:off x="3100839" y="3689502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33" name="object 33"/>
            <p:cNvSpPr/>
            <p:nvPr/>
          </p:nvSpPr>
          <p:spPr>
            <a:xfrm>
              <a:off x="3100839" y="3636770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34" name="object 34"/>
            <p:cNvSpPr/>
            <p:nvPr/>
          </p:nvSpPr>
          <p:spPr>
            <a:xfrm>
              <a:off x="3100839" y="3575249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35" name="object 35"/>
            <p:cNvSpPr/>
            <p:nvPr/>
          </p:nvSpPr>
          <p:spPr>
            <a:xfrm>
              <a:off x="3100839" y="3522517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36" name="object 36"/>
            <p:cNvSpPr/>
            <p:nvPr/>
          </p:nvSpPr>
          <p:spPr>
            <a:xfrm>
              <a:off x="3100839" y="3460996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37" name="object 37"/>
            <p:cNvSpPr/>
            <p:nvPr/>
          </p:nvSpPr>
          <p:spPr>
            <a:xfrm>
              <a:off x="3100839" y="3408264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38" name="object 38"/>
            <p:cNvSpPr/>
            <p:nvPr/>
          </p:nvSpPr>
          <p:spPr>
            <a:xfrm>
              <a:off x="3100839" y="3346744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39" name="object 39"/>
            <p:cNvSpPr/>
            <p:nvPr/>
          </p:nvSpPr>
          <p:spPr>
            <a:xfrm>
              <a:off x="3100839" y="3294012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40" name="object 40"/>
            <p:cNvSpPr/>
            <p:nvPr/>
          </p:nvSpPr>
          <p:spPr>
            <a:xfrm>
              <a:off x="3100839" y="3232491"/>
              <a:ext cx="35560" cy="0"/>
            </a:xfrm>
            <a:custGeom>
              <a:avLst/>
              <a:gdLst/>
              <a:ahLst/>
              <a:cxnLst/>
              <a:rect l="l" t="t" r="r" b="b"/>
              <a:pathLst>
                <a:path w="35560">
                  <a:moveTo>
                    <a:pt x="0" y="0"/>
                  </a:moveTo>
                  <a:lnTo>
                    <a:pt x="35211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41" name="object 41"/>
            <p:cNvSpPr/>
            <p:nvPr/>
          </p:nvSpPr>
          <p:spPr>
            <a:xfrm>
              <a:off x="3092036" y="4955058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69">
                  <a:moveTo>
                    <a:pt x="0" y="0"/>
                  </a:moveTo>
                  <a:lnTo>
                    <a:pt x="2640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42" name="object 42"/>
            <p:cNvSpPr/>
            <p:nvPr/>
          </p:nvSpPr>
          <p:spPr>
            <a:xfrm>
              <a:off x="3092036" y="4665034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69">
                  <a:moveTo>
                    <a:pt x="0" y="0"/>
                  </a:moveTo>
                  <a:lnTo>
                    <a:pt x="2640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43" name="object 43"/>
            <p:cNvSpPr/>
            <p:nvPr/>
          </p:nvSpPr>
          <p:spPr>
            <a:xfrm>
              <a:off x="3092036" y="4383798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69">
                  <a:moveTo>
                    <a:pt x="0" y="0"/>
                  </a:moveTo>
                  <a:lnTo>
                    <a:pt x="2640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44" name="object 44"/>
            <p:cNvSpPr/>
            <p:nvPr/>
          </p:nvSpPr>
          <p:spPr>
            <a:xfrm>
              <a:off x="3092036" y="4093773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69">
                  <a:moveTo>
                    <a:pt x="0" y="0"/>
                  </a:moveTo>
                  <a:lnTo>
                    <a:pt x="2640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45" name="object 45"/>
            <p:cNvSpPr/>
            <p:nvPr/>
          </p:nvSpPr>
          <p:spPr>
            <a:xfrm>
              <a:off x="3092036" y="3803749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69">
                  <a:moveTo>
                    <a:pt x="0" y="0"/>
                  </a:moveTo>
                  <a:lnTo>
                    <a:pt x="2640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46" name="object 46"/>
            <p:cNvSpPr/>
            <p:nvPr/>
          </p:nvSpPr>
          <p:spPr>
            <a:xfrm>
              <a:off x="3092036" y="3522513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69">
                  <a:moveTo>
                    <a:pt x="0" y="0"/>
                  </a:moveTo>
                  <a:lnTo>
                    <a:pt x="2640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47" name="object 47"/>
            <p:cNvSpPr/>
            <p:nvPr/>
          </p:nvSpPr>
          <p:spPr>
            <a:xfrm>
              <a:off x="3092036" y="3232488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69">
                  <a:moveTo>
                    <a:pt x="0" y="0"/>
                  </a:moveTo>
                  <a:lnTo>
                    <a:pt x="2640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48" name="object 48"/>
            <p:cNvSpPr/>
            <p:nvPr/>
          </p:nvSpPr>
          <p:spPr>
            <a:xfrm>
              <a:off x="891298" y="4955056"/>
              <a:ext cx="4445635" cy="0"/>
            </a:xfrm>
            <a:custGeom>
              <a:avLst/>
              <a:gdLst/>
              <a:ahLst/>
              <a:cxnLst/>
              <a:rect l="l" t="t" r="r" b="b"/>
              <a:pathLst>
                <a:path w="4445635">
                  <a:moveTo>
                    <a:pt x="0" y="0"/>
                  </a:moveTo>
                  <a:lnTo>
                    <a:pt x="444549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49" name="object 49"/>
            <p:cNvSpPr/>
            <p:nvPr/>
          </p:nvSpPr>
          <p:spPr>
            <a:xfrm>
              <a:off x="891298" y="4937478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50" name="object 50"/>
            <p:cNvSpPr/>
            <p:nvPr/>
          </p:nvSpPr>
          <p:spPr>
            <a:xfrm>
              <a:off x="1014540" y="4937478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51" name="object 51"/>
            <p:cNvSpPr/>
            <p:nvPr/>
          </p:nvSpPr>
          <p:spPr>
            <a:xfrm>
              <a:off x="1137781" y="4937477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52" name="object 52"/>
            <p:cNvSpPr/>
            <p:nvPr/>
          </p:nvSpPr>
          <p:spPr>
            <a:xfrm>
              <a:off x="1261022" y="4937477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53" name="object 53"/>
            <p:cNvSpPr/>
            <p:nvPr/>
          </p:nvSpPr>
          <p:spPr>
            <a:xfrm>
              <a:off x="1384264" y="4937476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54" name="object 54"/>
            <p:cNvSpPr/>
            <p:nvPr/>
          </p:nvSpPr>
          <p:spPr>
            <a:xfrm>
              <a:off x="1507505" y="4937476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55" name="object 55"/>
            <p:cNvSpPr/>
            <p:nvPr/>
          </p:nvSpPr>
          <p:spPr>
            <a:xfrm>
              <a:off x="1630746" y="4937476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56" name="object 56"/>
            <p:cNvSpPr/>
            <p:nvPr/>
          </p:nvSpPr>
          <p:spPr>
            <a:xfrm>
              <a:off x="1753988" y="4937475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57" name="object 57"/>
            <p:cNvSpPr/>
            <p:nvPr/>
          </p:nvSpPr>
          <p:spPr>
            <a:xfrm>
              <a:off x="1877229" y="4937475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58" name="object 58"/>
            <p:cNvSpPr/>
            <p:nvPr/>
          </p:nvSpPr>
          <p:spPr>
            <a:xfrm>
              <a:off x="2000470" y="4937474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59" name="object 59"/>
            <p:cNvSpPr/>
            <p:nvPr/>
          </p:nvSpPr>
          <p:spPr>
            <a:xfrm>
              <a:off x="2123712" y="4937474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60" name="object 60"/>
            <p:cNvSpPr/>
            <p:nvPr/>
          </p:nvSpPr>
          <p:spPr>
            <a:xfrm>
              <a:off x="2246953" y="4937474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61" name="object 61"/>
            <p:cNvSpPr/>
            <p:nvPr/>
          </p:nvSpPr>
          <p:spPr>
            <a:xfrm>
              <a:off x="2370194" y="4937473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62" name="object 62"/>
            <p:cNvSpPr/>
            <p:nvPr/>
          </p:nvSpPr>
          <p:spPr>
            <a:xfrm>
              <a:off x="2493436" y="4937473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63" name="object 63"/>
            <p:cNvSpPr/>
            <p:nvPr/>
          </p:nvSpPr>
          <p:spPr>
            <a:xfrm>
              <a:off x="2616677" y="4937473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64" name="object 64"/>
            <p:cNvSpPr/>
            <p:nvPr/>
          </p:nvSpPr>
          <p:spPr>
            <a:xfrm>
              <a:off x="2739918" y="4937472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65" name="object 65"/>
            <p:cNvSpPr/>
            <p:nvPr/>
          </p:nvSpPr>
          <p:spPr>
            <a:xfrm>
              <a:off x="2863160" y="4937472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66" name="object 66"/>
            <p:cNvSpPr/>
            <p:nvPr/>
          </p:nvSpPr>
          <p:spPr>
            <a:xfrm>
              <a:off x="2986401" y="4937471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67" name="object 67"/>
            <p:cNvSpPr/>
            <p:nvPr/>
          </p:nvSpPr>
          <p:spPr>
            <a:xfrm>
              <a:off x="3109642" y="4937471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68" name="object 68"/>
            <p:cNvSpPr/>
            <p:nvPr/>
          </p:nvSpPr>
          <p:spPr>
            <a:xfrm>
              <a:off x="3241686" y="4937471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69" name="object 69"/>
            <p:cNvSpPr/>
            <p:nvPr/>
          </p:nvSpPr>
          <p:spPr>
            <a:xfrm>
              <a:off x="3364928" y="4937470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70" name="object 70"/>
            <p:cNvSpPr/>
            <p:nvPr/>
          </p:nvSpPr>
          <p:spPr>
            <a:xfrm>
              <a:off x="3488169" y="4937470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71" name="object 71"/>
            <p:cNvSpPr/>
            <p:nvPr/>
          </p:nvSpPr>
          <p:spPr>
            <a:xfrm>
              <a:off x="3611410" y="4937469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72" name="object 72"/>
            <p:cNvSpPr/>
            <p:nvPr/>
          </p:nvSpPr>
          <p:spPr>
            <a:xfrm>
              <a:off x="3734652" y="4937469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73" name="object 73"/>
            <p:cNvSpPr/>
            <p:nvPr/>
          </p:nvSpPr>
          <p:spPr>
            <a:xfrm>
              <a:off x="3857893" y="4937469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74" name="object 74"/>
            <p:cNvSpPr/>
            <p:nvPr/>
          </p:nvSpPr>
          <p:spPr>
            <a:xfrm>
              <a:off x="3981135" y="4937468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75" name="object 75"/>
            <p:cNvSpPr/>
            <p:nvPr/>
          </p:nvSpPr>
          <p:spPr>
            <a:xfrm>
              <a:off x="4104376" y="4937468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76" name="object 76"/>
            <p:cNvSpPr/>
            <p:nvPr/>
          </p:nvSpPr>
          <p:spPr>
            <a:xfrm>
              <a:off x="4227617" y="4937468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77" name="object 77"/>
            <p:cNvSpPr/>
            <p:nvPr/>
          </p:nvSpPr>
          <p:spPr>
            <a:xfrm>
              <a:off x="4350858" y="4937467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78" name="object 78"/>
            <p:cNvSpPr/>
            <p:nvPr/>
          </p:nvSpPr>
          <p:spPr>
            <a:xfrm>
              <a:off x="4474100" y="4937467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79" name="object 79"/>
            <p:cNvSpPr/>
            <p:nvPr/>
          </p:nvSpPr>
          <p:spPr>
            <a:xfrm>
              <a:off x="4597341" y="4937466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80" name="object 80"/>
            <p:cNvSpPr/>
            <p:nvPr/>
          </p:nvSpPr>
          <p:spPr>
            <a:xfrm>
              <a:off x="4720582" y="4937466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81" name="object 81"/>
            <p:cNvSpPr/>
            <p:nvPr/>
          </p:nvSpPr>
          <p:spPr>
            <a:xfrm>
              <a:off x="4843824" y="4937466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82" name="object 82"/>
            <p:cNvSpPr/>
            <p:nvPr/>
          </p:nvSpPr>
          <p:spPr>
            <a:xfrm>
              <a:off x="4967065" y="4937465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83" name="object 83"/>
            <p:cNvSpPr/>
            <p:nvPr/>
          </p:nvSpPr>
          <p:spPr>
            <a:xfrm>
              <a:off x="5090306" y="4937465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84" name="object 84"/>
            <p:cNvSpPr/>
            <p:nvPr/>
          </p:nvSpPr>
          <p:spPr>
            <a:xfrm>
              <a:off x="5213548" y="4937464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85" name="object 85"/>
            <p:cNvSpPr/>
            <p:nvPr/>
          </p:nvSpPr>
          <p:spPr>
            <a:xfrm>
              <a:off x="5336789" y="4937464"/>
              <a:ext cx="0" cy="35560"/>
            </a:xfrm>
            <a:custGeom>
              <a:avLst/>
              <a:gdLst/>
              <a:ahLst/>
              <a:cxnLst/>
              <a:rect l="l" t="t" r="r" b="b"/>
              <a:pathLst>
                <a:path h="35560">
                  <a:moveTo>
                    <a:pt x="0" y="351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86" name="object 86"/>
            <p:cNvSpPr/>
            <p:nvPr/>
          </p:nvSpPr>
          <p:spPr>
            <a:xfrm>
              <a:off x="891298" y="4955041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2636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87" name="object 87"/>
            <p:cNvSpPr/>
            <p:nvPr/>
          </p:nvSpPr>
          <p:spPr>
            <a:xfrm>
              <a:off x="1507505" y="4955040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2636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88" name="object 88"/>
            <p:cNvSpPr/>
            <p:nvPr/>
          </p:nvSpPr>
          <p:spPr>
            <a:xfrm>
              <a:off x="2123712" y="4955040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2636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89" name="object 89"/>
            <p:cNvSpPr/>
            <p:nvPr/>
          </p:nvSpPr>
          <p:spPr>
            <a:xfrm>
              <a:off x="2739918" y="4955040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2636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90" name="object 90"/>
            <p:cNvSpPr/>
            <p:nvPr/>
          </p:nvSpPr>
          <p:spPr>
            <a:xfrm>
              <a:off x="3364928" y="4955039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2636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91" name="object 91"/>
            <p:cNvSpPr/>
            <p:nvPr/>
          </p:nvSpPr>
          <p:spPr>
            <a:xfrm>
              <a:off x="3981135" y="4955039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2636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92" name="object 92"/>
            <p:cNvSpPr/>
            <p:nvPr/>
          </p:nvSpPr>
          <p:spPr>
            <a:xfrm>
              <a:off x="4597341" y="4955039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2636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93" name="object 93"/>
            <p:cNvSpPr/>
            <p:nvPr/>
          </p:nvSpPr>
          <p:spPr>
            <a:xfrm>
              <a:off x="5213548" y="4955038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2636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pic>
          <p:nvPicPr>
            <p:cNvPr id="94" name="object 9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83033" y="3500552"/>
              <a:ext cx="3600400" cy="1265538"/>
            </a:xfrm>
            <a:prstGeom prst="rect">
              <a:avLst/>
            </a:prstGeom>
          </p:spPr>
        </p:pic>
      </p:grpSp>
      <p:sp>
        <p:nvSpPr>
          <p:cNvPr id="95" name="object 95"/>
          <p:cNvSpPr txBox="1"/>
          <p:nvPr/>
        </p:nvSpPr>
        <p:spPr>
          <a:xfrm>
            <a:off x="1031002" y="3211470"/>
            <a:ext cx="974067" cy="16694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993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HV10</a:t>
            </a:r>
            <a:r>
              <a:rPr sz="993" b="1" u="sng" spc="22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993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vzorek</a:t>
            </a:r>
            <a:r>
              <a:rPr sz="993" b="1" u="sng" spc="28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993" b="1" u="sng" spc="-39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1S</a:t>
            </a:r>
            <a:endParaRPr sz="993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3535570" y="3482853"/>
            <a:ext cx="144955" cy="2104911"/>
          </a:xfrm>
          <a:prstGeom prst="rect">
            <a:avLst/>
          </a:prstGeom>
        </p:spPr>
        <p:txBody>
          <a:bodyPr vert="horz" wrap="square" lIns="0" tIns="15406" rIns="0" bIns="0" rtlCol="0">
            <a:spAutoFit/>
          </a:bodyPr>
          <a:lstStyle/>
          <a:p>
            <a:pPr marL="14006">
              <a:spcBef>
                <a:spcPts val="121"/>
              </a:spcBef>
            </a:pPr>
            <a:r>
              <a:rPr sz="827" spc="-28" dirty="0">
                <a:latin typeface="Arial"/>
                <a:cs typeface="Arial"/>
              </a:rPr>
              <a:t>85</a:t>
            </a:r>
            <a:endParaRPr sz="827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82">
              <a:latin typeface="Arial"/>
              <a:cs typeface="Arial"/>
            </a:endParaRPr>
          </a:p>
          <a:p>
            <a:pPr marL="14006">
              <a:spcBef>
                <a:spcPts val="512"/>
              </a:spcBef>
            </a:pPr>
            <a:r>
              <a:rPr sz="827" spc="-28" dirty="0">
                <a:latin typeface="Arial"/>
                <a:cs typeface="Arial"/>
              </a:rPr>
              <a:t>80</a:t>
            </a:r>
            <a:endParaRPr sz="827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1213">
              <a:latin typeface="Arial"/>
              <a:cs typeface="Arial"/>
            </a:endParaRPr>
          </a:p>
          <a:p>
            <a:pPr marL="14006">
              <a:spcBef>
                <a:spcPts val="6"/>
              </a:spcBef>
            </a:pPr>
            <a:r>
              <a:rPr sz="827" spc="-28" dirty="0">
                <a:latin typeface="Arial"/>
                <a:cs typeface="Arial"/>
              </a:rPr>
              <a:t>75</a:t>
            </a:r>
            <a:endParaRPr sz="827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82">
              <a:latin typeface="Arial"/>
              <a:cs typeface="Arial"/>
            </a:endParaRPr>
          </a:p>
          <a:p>
            <a:pPr marL="14006">
              <a:spcBef>
                <a:spcPts val="506"/>
              </a:spcBef>
            </a:pPr>
            <a:r>
              <a:rPr sz="827" spc="-28" dirty="0">
                <a:latin typeface="Arial"/>
                <a:cs typeface="Arial"/>
              </a:rPr>
              <a:t>70</a:t>
            </a:r>
            <a:endParaRPr sz="827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82">
              <a:latin typeface="Arial"/>
              <a:cs typeface="Arial"/>
            </a:endParaRPr>
          </a:p>
          <a:p>
            <a:pPr marL="14006">
              <a:spcBef>
                <a:spcPts val="513"/>
              </a:spcBef>
            </a:pPr>
            <a:r>
              <a:rPr sz="827" spc="-28" dirty="0">
                <a:latin typeface="Arial"/>
                <a:cs typeface="Arial"/>
              </a:rPr>
              <a:t>65</a:t>
            </a:r>
            <a:endParaRPr sz="827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sz="1213">
              <a:latin typeface="Arial"/>
              <a:cs typeface="Arial"/>
            </a:endParaRPr>
          </a:p>
          <a:p>
            <a:pPr marL="14006"/>
            <a:r>
              <a:rPr sz="827" spc="-28" dirty="0">
                <a:latin typeface="Arial"/>
                <a:cs typeface="Arial"/>
              </a:rPr>
              <a:t>60</a:t>
            </a:r>
            <a:endParaRPr sz="827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82">
              <a:latin typeface="Arial"/>
              <a:cs typeface="Arial"/>
            </a:endParaRPr>
          </a:p>
          <a:p>
            <a:pPr marL="14006">
              <a:spcBef>
                <a:spcPts val="513"/>
              </a:spcBef>
            </a:pPr>
            <a:r>
              <a:rPr sz="827" spc="-28" dirty="0">
                <a:latin typeface="Arial"/>
                <a:cs typeface="Arial"/>
              </a:rPr>
              <a:t>55</a:t>
            </a:r>
            <a:endParaRPr sz="827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1196031" y="5537544"/>
            <a:ext cx="183469" cy="142835"/>
          </a:xfrm>
          <a:prstGeom prst="rect">
            <a:avLst/>
          </a:prstGeom>
        </p:spPr>
        <p:txBody>
          <a:bodyPr vert="horz" wrap="square" lIns="0" tIns="15406" rIns="0" bIns="0" rtlCol="0">
            <a:spAutoFit/>
          </a:bodyPr>
          <a:lstStyle/>
          <a:p>
            <a:pPr marL="14006">
              <a:spcBef>
                <a:spcPts val="121"/>
              </a:spcBef>
            </a:pPr>
            <a:r>
              <a:rPr sz="827" dirty="0">
                <a:latin typeface="Arial"/>
                <a:cs typeface="Arial"/>
              </a:rPr>
              <a:t>-</a:t>
            </a:r>
            <a:r>
              <a:rPr sz="827" spc="-28" dirty="0">
                <a:latin typeface="Arial"/>
                <a:cs typeface="Arial"/>
              </a:rPr>
              <a:t>18</a:t>
            </a:r>
            <a:endParaRPr sz="827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1875599" y="5537544"/>
            <a:ext cx="183469" cy="142835"/>
          </a:xfrm>
          <a:prstGeom prst="rect">
            <a:avLst/>
          </a:prstGeom>
        </p:spPr>
        <p:txBody>
          <a:bodyPr vert="horz" wrap="square" lIns="0" tIns="15406" rIns="0" bIns="0" rtlCol="0">
            <a:spAutoFit/>
          </a:bodyPr>
          <a:lstStyle/>
          <a:p>
            <a:pPr marL="14006">
              <a:spcBef>
                <a:spcPts val="121"/>
              </a:spcBef>
            </a:pPr>
            <a:r>
              <a:rPr sz="827" dirty="0">
                <a:latin typeface="Arial"/>
                <a:cs typeface="Arial"/>
              </a:rPr>
              <a:t>-</a:t>
            </a:r>
            <a:r>
              <a:rPr sz="827" spc="-28" dirty="0">
                <a:latin typeface="Arial"/>
                <a:cs typeface="Arial"/>
              </a:rPr>
              <a:t>13</a:t>
            </a:r>
            <a:endParaRPr sz="827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2584213" y="5537544"/>
            <a:ext cx="130249" cy="142835"/>
          </a:xfrm>
          <a:prstGeom prst="rect">
            <a:avLst/>
          </a:prstGeom>
        </p:spPr>
        <p:txBody>
          <a:bodyPr vert="horz" wrap="square" lIns="0" tIns="15406" rIns="0" bIns="0" rtlCol="0">
            <a:spAutoFit/>
          </a:bodyPr>
          <a:lstStyle/>
          <a:p>
            <a:pPr marL="14006">
              <a:spcBef>
                <a:spcPts val="121"/>
              </a:spcBef>
            </a:pPr>
            <a:r>
              <a:rPr sz="827" dirty="0">
                <a:latin typeface="Arial"/>
                <a:cs typeface="Arial"/>
              </a:rPr>
              <a:t>-</a:t>
            </a:r>
            <a:r>
              <a:rPr sz="827" spc="-55" dirty="0">
                <a:latin typeface="Arial"/>
                <a:cs typeface="Arial"/>
              </a:rPr>
              <a:t>8</a:t>
            </a:r>
            <a:endParaRPr sz="827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4651964" y="5537544"/>
            <a:ext cx="87533" cy="142835"/>
          </a:xfrm>
          <a:prstGeom prst="rect">
            <a:avLst/>
          </a:prstGeom>
        </p:spPr>
        <p:txBody>
          <a:bodyPr vert="horz" wrap="square" lIns="0" tIns="15406" rIns="0" bIns="0" rtlCol="0">
            <a:spAutoFit/>
          </a:bodyPr>
          <a:lstStyle/>
          <a:p>
            <a:pPr marL="14006">
              <a:spcBef>
                <a:spcPts val="121"/>
              </a:spcBef>
            </a:pPr>
            <a:r>
              <a:rPr sz="827" spc="6" dirty="0">
                <a:latin typeface="Arial"/>
                <a:cs typeface="Arial"/>
              </a:rPr>
              <a:t>7</a:t>
            </a:r>
            <a:endParaRPr sz="827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5302381" y="5537544"/>
            <a:ext cx="144955" cy="142835"/>
          </a:xfrm>
          <a:prstGeom prst="rect">
            <a:avLst/>
          </a:prstGeom>
        </p:spPr>
        <p:txBody>
          <a:bodyPr vert="horz" wrap="square" lIns="0" tIns="15406" rIns="0" bIns="0" rtlCol="0">
            <a:spAutoFit/>
          </a:bodyPr>
          <a:lstStyle/>
          <a:p>
            <a:pPr marL="14006">
              <a:spcBef>
                <a:spcPts val="121"/>
              </a:spcBef>
            </a:pPr>
            <a:r>
              <a:rPr sz="827" spc="-28" dirty="0">
                <a:latin typeface="Arial"/>
                <a:cs typeface="Arial"/>
              </a:rPr>
              <a:t>12</a:t>
            </a:r>
            <a:endParaRPr sz="827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5981950" y="5537544"/>
            <a:ext cx="144955" cy="142835"/>
          </a:xfrm>
          <a:prstGeom prst="rect">
            <a:avLst/>
          </a:prstGeom>
        </p:spPr>
        <p:txBody>
          <a:bodyPr vert="horz" wrap="square" lIns="0" tIns="15406" rIns="0" bIns="0" rtlCol="0">
            <a:spAutoFit/>
          </a:bodyPr>
          <a:lstStyle/>
          <a:p>
            <a:pPr marL="14006">
              <a:spcBef>
                <a:spcPts val="121"/>
              </a:spcBef>
            </a:pPr>
            <a:r>
              <a:rPr sz="827" spc="-28" dirty="0">
                <a:latin typeface="Arial"/>
                <a:cs typeface="Arial"/>
              </a:rPr>
              <a:t>17</a:t>
            </a:r>
            <a:endParaRPr sz="827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2953112" y="5537544"/>
            <a:ext cx="1568591" cy="347057"/>
          </a:xfrm>
          <a:prstGeom prst="rect">
            <a:avLst/>
          </a:prstGeom>
        </p:spPr>
        <p:txBody>
          <a:bodyPr vert="horz" wrap="square" lIns="0" tIns="15406" rIns="0" bIns="0" rtlCol="0">
            <a:spAutoFit/>
          </a:bodyPr>
          <a:lstStyle/>
          <a:p>
            <a:pPr marL="324229">
              <a:spcBef>
                <a:spcPts val="121"/>
              </a:spcBef>
              <a:tabLst>
                <a:tab pos="1032910" algn="l"/>
              </a:tabLst>
            </a:pPr>
            <a:r>
              <a:rPr sz="827" dirty="0">
                <a:latin typeface="Arial"/>
                <a:cs typeface="Arial"/>
              </a:rPr>
              <a:t>-</a:t>
            </a:r>
            <a:r>
              <a:rPr sz="827" spc="-55" dirty="0">
                <a:latin typeface="Arial"/>
                <a:cs typeface="Arial"/>
              </a:rPr>
              <a:t>3</a:t>
            </a:r>
            <a:r>
              <a:rPr sz="827" dirty="0">
                <a:latin typeface="Arial"/>
                <a:cs typeface="Arial"/>
              </a:rPr>
              <a:t>	</a:t>
            </a:r>
            <a:r>
              <a:rPr sz="827" spc="-55" dirty="0">
                <a:latin typeface="Arial"/>
                <a:cs typeface="Arial"/>
              </a:rPr>
              <a:t>2</a:t>
            </a:r>
            <a:endParaRPr sz="827">
              <a:latin typeface="Arial"/>
              <a:cs typeface="Arial"/>
            </a:endParaRPr>
          </a:p>
          <a:p>
            <a:pPr marL="14006">
              <a:spcBef>
                <a:spcPts val="612"/>
              </a:spcBef>
            </a:pPr>
            <a:r>
              <a:rPr sz="827" b="1" dirty="0">
                <a:latin typeface="Arial"/>
                <a:cs typeface="Arial"/>
              </a:rPr>
              <a:t>odlehlost</a:t>
            </a:r>
            <a:r>
              <a:rPr sz="827" b="1" spc="143" dirty="0">
                <a:latin typeface="Arial"/>
                <a:cs typeface="Arial"/>
              </a:rPr>
              <a:t> </a:t>
            </a:r>
            <a:r>
              <a:rPr sz="827" b="1" dirty="0">
                <a:latin typeface="Arial"/>
                <a:cs typeface="Arial"/>
              </a:rPr>
              <a:t>od</a:t>
            </a:r>
            <a:r>
              <a:rPr sz="827" b="1" spc="138" dirty="0">
                <a:latin typeface="Arial"/>
                <a:cs typeface="Arial"/>
              </a:rPr>
              <a:t> </a:t>
            </a:r>
            <a:r>
              <a:rPr sz="827" b="1" dirty="0">
                <a:latin typeface="Arial"/>
                <a:cs typeface="Arial"/>
              </a:rPr>
              <a:t>osy</a:t>
            </a:r>
            <a:r>
              <a:rPr sz="827" b="1" spc="94" dirty="0">
                <a:latin typeface="Arial"/>
                <a:cs typeface="Arial"/>
              </a:rPr>
              <a:t> </a:t>
            </a:r>
            <a:r>
              <a:rPr sz="827" b="1" dirty="0">
                <a:latin typeface="Arial"/>
                <a:cs typeface="Arial"/>
              </a:rPr>
              <a:t>svaru</a:t>
            </a:r>
            <a:r>
              <a:rPr sz="827" b="1" spc="138" dirty="0">
                <a:latin typeface="Arial"/>
                <a:cs typeface="Arial"/>
              </a:rPr>
              <a:t> </a:t>
            </a:r>
            <a:r>
              <a:rPr sz="827" b="1" spc="-22" dirty="0">
                <a:latin typeface="Arial"/>
                <a:cs typeface="Arial"/>
              </a:rPr>
              <a:t>(mm)</a:t>
            </a:r>
            <a:endParaRPr sz="827">
              <a:latin typeface="Arial"/>
              <a:cs typeface="Arial"/>
            </a:endParaRPr>
          </a:p>
        </p:txBody>
      </p:sp>
      <p:grpSp>
        <p:nvGrpSpPr>
          <p:cNvPr id="104" name="object 104"/>
          <p:cNvGrpSpPr/>
          <p:nvPr/>
        </p:nvGrpSpPr>
        <p:grpSpPr>
          <a:xfrm>
            <a:off x="2976844" y="3206133"/>
            <a:ext cx="3310848" cy="223384"/>
            <a:chOff x="2423012" y="2907324"/>
            <a:chExt cx="3002280" cy="202565"/>
          </a:xfrm>
        </p:grpSpPr>
        <p:sp>
          <p:nvSpPr>
            <p:cNvPr id="105" name="object 105"/>
            <p:cNvSpPr/>
            <p:nvPr/>
          </p:nvSpPr>
          <p:spPr>
            <a:xfrm>
              <a:off x="2423012" y="2907325"/>
              <a:ext cx="3002280" cy="202565"/>
            </a:xfrm>
            <a:custGeom>
              <a:avLst/>
              <a:gdLst/>
              <a:ahLst/>
              <a:cxnLst/>
              <a:rect l="l" t="t" r="r" b="b"/>
              <a:pathLst>
                <a:path w="3002279" h="202564">
                  <a:moveTo>
                    <a:pt x="3001806" y="202138"/>
                  </a:moveTo>
                  <a:lnTo>
                    <a:pt x="0" y="202138"/>
                  </a:lnTo>
                  <a:lnTo>
                    <a:pt x="0" y="0"/>
                  </a:lnTo>
                  <a:lnTo>
                    <a:pt x="3001806" y="0"/>
                  </a:lnTo>
                  <a:lnTo>
                    <a:pt x="3001806" y="2021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06" name="object 106"/>
            <p:cNvSpPr/>
            <p:nvPr/>
          </p:nvSpPr>
          <p:spPr>
            <a:xfrm>
              <a:off x="2423012" y="2907324"/>
              <a:ext cx="3002280" cy="202565"/>
            </a:xfrm>
            <a:custGeom>
              <a:avLst/>
              <a:gdLst/>
              <a:ahLst/>
              <a:cxnLst/>
              <a:rect l="l" t="t" r="r" b="b"/>
              <a:pathLst>
                <a:path w="3002279" h="202564">
                  <a:moveTo>
                    <a:pt x="0" y="0"/>
                  </a:moveTo>
                  <a:lnTo>
                    <a:pt x="3001806" y="0"/>
                  </a:lnTo>
                  <a:lnTo>
                    <a:pt x="3001806" y="202138"/>
                  </a:lnTo>
                  <a:lnTo>
                    <a:pt x="0" y="20213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07" name="object 107"/>
            <p:cNvSpPr/>
            <p:nvPr/>
          </p:nvSpPr>
          <p:spPr>
            <a:xfrm>
              <a:off x="2467027" y="3012788"/>
              <a:ext cx="220345" cy="0"/>
            </a:xfrm>
            <a:custGeom>
              <a:avLst/>
              <a:gdLst/>
              <a:ahLst/>
              <a:cxnLst/>
              <a:rect l="l" t="t" r="r" b="b"/>
              <a:pathLst>
                <a:path w="220344">
                  <a:moveTo>
                    <a:pt x="0" y="0"/>
                  </a:moveTo>
                  <a:lnTo>
                    <a:pt x="220073" y="0"/>
                  </a:lnTo>
                </a:path>
              </a:pathLst>
            </a:custGeom>
            <a:ln w="8788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08" name="object 108"/>
            <p:cNvSpPr/>
            <p:nvPr/>
          </p:nvSpPr>
          <p:spPr>
            <a:xfrm>
              <a:off x="2546254" y="298641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39">
                  <a:moveTo>
                    <a:pt x="26408" y="52740"/>
                  </a:moveTo>
                  <a:lnTo>
                    <a:pt x="0" y="26365"/>
                  </a:lnTo>
                  <a:lnTo>
                    <a:pt x="26408" y="0"/>
                  </a:lnTo>
                  <a:lnTo>
                    <a:pt x="52817" y="26365"/>
                  </a:lnTo>
                  <a:lnTo>
                    <a:pt x="26408" y="52740"/>
                  </a:lnTo>
                  <a:close/>
                </a:path>
              </a:pathLst>
            </a:custGeom>
            <a:solidFill>
              <a:srgbClr val="000080"/>
            </a:solidFill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09" name="object 109"/>
            <p:cNvSpPr/>
            <p:nvPr/>
          </p:nvSpPr>
          <p:spPr>
            <a:xfrm>
              <a:off x="2546253" y="2986421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39">
                  <a:moveTo>
                    <a:pt x="26408" y="0"/>
                  </a:moveTo>
                  <a:lnTo>
                    <a:pt x="52817" y="26365"/>
                  </a:lnTo>
                  <a:lnTo>
                    <a:pt x="26408" y="52731"/>
                  </a:lnTo>
                  <a:lnTo>
                    <a:pt x="0" y="26365"/>
                  </a:lnTo>
                  <a:lnTo>
                    <a:pt x="26408" y="0"/>
                  </a:lnTo>
                  <a:close/>
                </a:path>
              </a:pathLst>
            </a:custGeom>
            <a:ln w="8795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110" name="object 110"/>
          <p:cNvSpPr txBox="1"/>
          <p:nvPr/>
        </p:nvSpPr>
        <p:spPr>
          <a:xfrm>
            <a:off x="3297176" y="3221160"/>
            <a:ext cx="637940" cy="16694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>
              <a:spcBef>
                <a:spcPts val="110"/>
              </a:spcBef>
            </a:pPr>
            <a:r>
              <a:rPr sz="993" dirty="0">
                <a:latin typeface="Arial"/>
                <a:cs typeface="Arial"/>
              </a:rPr>
              <a:t>krycí</a:t>
            </a:r>
            <a:r>
              <a:rPr sz="993" spc="55" dirty="0">
                <a:latin typeface="Arial"/>
                <a:cs typeface="Arial"/>
              </a:rPr>
              <a:t> </a:t>
            </a:r>
            <a:r>
              <a:rPr sz="993" spc="-28" dirty="0">
                <a:latin typeface="Arial"/>
                <a:cs typeface="Arial"/>
              </a:rPr>
              <a:t>vrstva</a:t>
            </a:r>
            <a:endParaRPr sz="993">
              <a:latin typeface="Arial"/>
              <a:cs typeface="Arial"/>
            </a:endParaRPr>
          </a:p>
        </p:txBody>
      </p:sp>
      <p:grpSp>
        <p:nvGrpSpPr>
          <p:cNvPr id="111" name="object 111"/>
          <p:cNvGrpSpPr/>
          <p:nvPr/>
        </p:nvGrpSpPr>
        <p:grpSpPr>
          <a:xfrm>
            <a:off x="3971836" y="3288457"/>
            <a:ext cx="252795" cy="68626"/>
            <a:chOff x="3325271" y="2981976"/>
            <a:chExt cx="229235" cy="62230"/>
          </a:xfrm>
        </p:grpSpPr>
        <p:sp>
          <p:nvSpPr>
            <p:cNvPr id="112" name="object 112"/>
            <p:cNvSpPr/>
            <p:nvPr/>
          </p:nvSpPr>
          <p:spPr>
            <a:xfrm>
              <a:off x="3329716" y="3012788"/>
              <a:ext cx="220345" cy="0"/>
            </a:xfrm>
            <a:custGeom>
              <a:avLst/>
              <a:gdLst/>
              <a:ahLst/>
              <a:cxnLst/>
              <a:rect l="l" t="t" r="r" b="b"/>
              <a:pathLst>
                <a:path w="220345">
                  <a:moveTo>
                    <a:pt x="0" y="0"/>
                  </a:moveTo>
                  <a:lnTo>
                    <a:pt x="220073" y="0"/>
                  </a:lnTo>
                </a:path>
              </a:pathLst>
            </a:custGeom>
            <a:ln w="878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408944" y="298641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39">
                  <a:moveTo>
                    <a:pt x="26408" y="52740"/>
                  </a:moveTo>
                  <a:lnTo>
                    <a:pt x="0" y="26365"/>
                  </a:lnTo>
                  <a:lnTo>
                    <a:pt x="26408" y="0"/>
                  </a:lnTo>
                  <a:lnTo>
                    <a:pt x="52808" y="26365"/>
                  </a:lnTo>
                  <a:lnTo>
                    <a:pt x="26408" y="5274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408943" y="2986421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39">
                  <a:moveTo>
                    <a:pt x="26408" y="0"/>
                  </a:moveTo>
                  <a:lnTo>
                    <a:pt x="52817" y="26365"/>
                  </a:lnTo>
                  <a:lnTo>
                    <a:pt x="26408" y="52731"/>
                  </a:lnTo>
                  <a:lnTo>
                    <a:pt x="0" y="26365"/>
                  </a:lnTo>
                  <a:lnTo>
                    <a:pt x="26408" y="0"/>
                  </a:lnTo>
                  <a:close/>
                </a:path>
              </a:pathLst>
            </a:custGeom>
            <a:ln w="87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115" name="object 115"/>
          <p:cNvSpPr txBox="1"/>
          <p:nvPr/>
        </p:nvSpPr>
        <p:spPr>
          <a:xfrm>
            <a:off x="4248523" y="3221160"/>
            <a:ext cx="831914" cy="16694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>
              <a:spcBef>
                <a:spcPts val="110"/>
              </a:spcBef>
            </a:pPr>
            <a:r>
              <a:rPr sz="993" spc="-11" dirty="0">
                <a:latin typeface="Arial"/>
                <a:cs typeface="Arial"/>
              </a:rPr>
              <a:t>středová</a:t>
            </a:r>
            <a:r>
              <a:rPr sz="993" spc="-61" dirty="0">
                <a:latin typeface="Arial"/>
                <a:cs typeface="Arial"/>
              </a:rPr>
              <a:t> </a:t>
            </a:r>
            <a:r>
              <a:rPr sz="993" spc="-22" dirty="0">
                <a:latin typeface="Arial"/>
                <a:cs typeface="Arial"/>
              </a:rPr>
              <a:t>vrstva</a:t>
            </a:r>
            <a:endParaRPr sz="993">
              <a:latin typeface="Arial"/>
              <a:cs typeface="Arial"/>
            </a:endParaRPr>
          </a:p>
        </p:txBody>
      </p:sp>
      <p:grpSp>
        <p:nvGrpSpPr>
          <p:cNvPr id="116" name="object 116"/>
          <p:cNvGrpSpPr/>
          <p:nvPr/>
        </p:nvGrpSpPr>
        <p:grpSpPr>
          <a:xfrm>
            <a:off x="5117344" y="3288457"/>
            <a:ext cx="252795" cy="68626"/>
            <a:chOff x="4364019" y="2981976"/>
            <a:chExt cx="229235" cy="62230"/>
          </a:xfrm>
        </p:grpSpPr>
        <p:sp>
          <p:nvSpPr>
            <p:cNvPr id="117" name="object 117"/>
            <p:cNvSpPr/>
            <p:nvPr/>
          </p:nvSpPr>
          <p:spPr>
            <a:xfrm>
              <a:off x="4368464" y="3012788"/>
              <a:ext cx="220345" cy="0"/>
            </a:xfrm>
            <a:custGeom>
              <a:avLst/>
              <a:gdLst/>
              <a:ahLst/>
              <a:cxnLst/>
              <a:rect l="l" t="t" r="r" b="b"/>
              <a:pathLst>
                <a:path w="220345">
                  <a:moveTo>
                    <a:pt x="0" y="0"/>
                  </a:moveTo>
                  <a:lnTo>
                    <a:pt x="220073" y="0"/>
                  </a:lnTo>
                </a:path>
              </a:pathLst>
            </a:custGeom>
            <a:ln w="8788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447692" y="2986419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39">
                  <a:moveTo>
                    <a:pt x="26408" y="52740"/>
                  </a:moveTo>
                  <a:lnTo>
                    <a:pt x="0" y="26365"/>
                  </a:lnTo>
                  <a:lnTo>
                    <a:pt x="26408" y="0"/>
                  </a:lnTo>
                  <a:lnTo>
                    <a:pt x="52817" y="26365"/>
                  </a:lnTo>
                  <a:lnTo>
                    <a:pt x="26408" y="52740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447691" y="2986421"/>
              <a:ext cx="53340" cy="53340"/>
            </a:xfrm>
            <a:custGeom>
              <a:avLst/>
              <a:gdLst/>
              <a:ahLst/>
              <a:cxnLst/>
              <a:rect l="l" t="t" r="r" b="b"/>
              <a:pathLst>
                <a:path w="53339" h="53339">
                  <a:moveTo>
                    <a:pt x="26408" y="0"/>
                  </a:moveTo>
                  <a:lnTo>
                    <a:pt x="52817" y="26365"/>
                  </a:lnTo>
                  <a:lnTo>
                    <a:pt x="26408" y="52731"/>
                  </a:lnTo>
                  <a:lnTo>
                    <a:pt x="0" y="26365"/>
                  </a:lnTo>
                  <a:lnTo>
                    <a:pt x="26408" y="0"/>
                  </a:lnTo>
                  <a:close/>
                </a:path>
              </a:pathLst>
            </a:custGeom>
            <a:ln w="8795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120" name="object 120"/>
          <p:cNvSpPr txBox="1"/>
          <p:nvPr/>
        </p:nvSpPr>
        <p:spPr>
          <a:xfrm>
            <a:off x="5394023" y="3221160"/>
            <a:ext cx="861325" cy="16694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>
              <a:spcBef>
                <a:spcPts val="110"/>
              </a:spcBef>
            </a:pPr>
            <a:r>
              <a:rPr sz="993" spc="-22" dirty="0">
                <a:latin typeface="Arial"/>
                <a:cs typeface="Arial"/>
              </a:rPr>
              <a:t>kořenová vrstva</a:t>
            </a:r>
            <a:endParaRPr sz="993">
              <a:latin typeface="Arial"/>
              <a:cs typeface="Arial"/>
            </a:endParaRPr>
          </a:p>
        </p:txBody>
      </p:sp>
      <p:sp>
        <p:nvSpPr>
          <p:cNvPr id="121" name="object 121"/>
          <p:cNvSpPr/>
          <p:nvPr/>
        </p:nvSpPr>
        <p:spPr>
          <a:xfrm>
            <a:off x="1025596" y="3157673"/>
            <a:ext cx="5261783" cy="2840270"/>
          </a:xfrm>
          <a:custGeom>
            <a:avLst/>
            <a:gdLst/>
            <a:ahLst/>
            <a:cxnLst/>
            <a:rect l="l" t="t" r="r" b="b"/>
            <a:pathLst>
              <a:path w="4771390" h="2575560">
                <a:moveTo>
                  <a:pt x="0" y="0"/>
                </a:moveTo>
                <a:lnTo>
                  <a:pt x="4771199" y="0"/>
                </a:lnTo>
                <a:lnTo>
                  <a:pt x="4771199" y="2575062"/>
                </a:lnTo>
                <a:lnTo>
                  <a:pt x="0" y="2575062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985"/>
          </a:p>
        </p:txBody>
      </p:sp>
      <p:pic>
        <p:nvPicPr>
          <p:cNvPr id="122" name="object 1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25218" y="1008380"/>
            <a:ext cx="3711286" cy="4957840"/>
          </a:xfrm>
          <a:prstGeom prst="rect">
            <a:avLst/>
          </a:prstGeom>
        </p:spPr>
      </p:pic>
      <p:sp>
        <p:nvSpPr>
          <p:cNvPr id="123" name="TextovéPole 122">
            <a:extLst>
              <a:ext uri="{FF2B5EF4-FFF2-40B4-BE49-F238E27FC236}">
                <a16:creationId xmlns:a16="http://schemas.microsoft.com/office/drawing/2014/main" xmlns="" id="{3CDA1349-FEFF-6B8E-2A7D-DAF786F437D4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9696" y="2293504"/>
            <a:ext cx="8861139" cy="458783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264005" marR="5602" indent="-250698">
              <a:spcBef>
                <a:spcPts val="110"/>
              </a:spcBef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647" dirty="0">
                <a:latin typeface="Times New Roman"/>
                <a:cs typeface="Times New Roman"/>
              </a:rPr>
              <a:t>Účelem</a:t>
            </a:r>
            <a:r>
              <a:rPr sz="2647" spc="-55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makroskopické</a:t>
            </a:r>
            <a:r>
              <a:rPr sz="2647" spc="-17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kontroly</a:t>
            </a:r>
            <a:r>
              <a:rPr sz="2647" spc="-28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je</a:t>
            </a:r>
            <a:r>
              <a:rPr sz="2647" spc="-17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stanovení</a:t>
            </a:r>
            <a:r>
              <a:rPr sz="2647" spc="-39" dirty="0">
                <a:latin typeface="Times New Roman"/>
                <a:cs typeface="Times New Roman"/>
              </a:rPr>
              <a:t> </a:t>
            </a:r>
            <a:r>
              <a:rPr sz="2647" spc="-11" dirty="0">
                <a:latin typeface="Times New Roman"/>
                <a:cs typeface="Times New Roman"/>
              </a:rPr>
              <a:t>makroskopického </a:t>
            </a:r>
            <a:r>
              <a:rPr sz="2647" dirty="0">
                <a:latin typeface="Times New Roman"/>
                <a:cs typeface="Times New Roman"/>
              </a:rPr>
              <a:t>charakteru</a:t>
            </a:r>
            <a:r>
              <a:rPr sz="2647" spc="-44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svarového</a:t>
            </a:r>
            <a:r>
              <a:rPr sz="2647" spc="-17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spoje,</a:t>
            </a:r>
            <a:r>
              <a:rPr sz="2647" spc="-22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obvykle</a:t>
            </a:r>
            <a:r>
              <a:rPr sz="2647" spc="-11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prohlídkou</a:t>
            </a:r>
            <a:r>
              <a:rPr sz="2647" spc="-28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příčného</a:t>
            </a:r>
            <a:r>
              <a:rPr sz="2647" spc="-22" dirty="0">
                <a:latin typeface="Times New Roman"/>
                <a:cs typeface="Times New Roman"/>
              </a:rPr>
              <a:t> řezu </a:t>
            </a:r>
            <a:r>
              <a:rPr sz="2647" dirty="0">
                <a:latin typeface="Times New Roman"/>
                <a:cs typeface="Times New Roman"/>
              </a:rPr>
              <a:t>zkušebního</a:t>
            </a:r>
            <a:r>
              <a:rPr sz="2647" spc="-66" dirty="0">
                <a:latin typeface="Times New Roman"/>
                <a:cs typeface="Times New Roman"/>
              </a:rPr>
              <a:t> </a:t>
            </a:r>
            <a:r>
              <a:rPr sz="2647" spc="-11" dirty="0">
                <a:latin typeface="Times New Roman"/>
                <a:cs typeface="Times New Roman"/>
              </a:rPr>
              <a:t>vzorku</a:t>
            </a:r>
            <a:endParaRPr sz="2647">
              <a:latin typeface="Times New Roman"/>
              <a:cs typeface="Times New Roman"/>
            </a:endParaRPr>
          </a:p>
          <a:p>
            <a:pPr marL="348038" marR="40616" indent="-334733">
              <a:spcBef>
                <a:spcPts val="1323"/>
              </a:spcBef>
              <a:buSzPct val="95833"/>
              <a:buFont typeface="Wingdings"/>
              <a:buChar char=""/>
              <a:tabLst>
                <a:tab pos="360643" algn="l"/>
              </a:tabLst>
            </a:pPr>
            <a:r>
              <a:rPr sz="2647" i="1" dirty="0">
                <a:latin typeface="Times New Roman"/>
                <a:cs typeface="Times New Roman"/>
              </a:rPr>
              <a:t>Kontrola</a:t>
            </a:r>
            <a:r>
              <a:rPr sz="2647" i="1" spc="-66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se</a:t>
            </a:r>
            <a:r>
              <a:rPr sz="2647" i="1" spc="-44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obvykle</a:t>
            </a:r>
            <a:r>
              <a:rPr sz="2647" i="1" spc="-66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provádí</a:t>
            </a:r>
            <a:r>
              <a:rPr sz="2647" i="1" spc="-61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na</a:t>
            </a:r>
            <a:r>
              <a:rPr sz="2647" i="1" spc="-39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vzorcích,</a:t>
            </a:r>
            <a:r>
              <a:rPr sz="2647" i="1" spc="-66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orientovaných</a:t>
            </a:r>
            <a:r>
              <a:rPr sz="2647" i="1" spc="-88" dirty="0">
                <a:latin typeface="Times New Roman"/>
                <a:cs typeface="Times New Roman"/>
              </a:rPr>
              <a:t> </a:t>
            </a:r>
            <a:r>
              <a:rPr sz="2647" i="1" spc="-11" dirty="0">
                <a:latin typeface="Times New Roman"/>
                <a:cs typeface="Times New Roman"/>
              </a:rPr>
              <a:t>příčně </a:t>
            </a:r>
            <a:r>
              <a:rPr sz="2647" i="1" dirty="0">
                <a:latin typeface="Times New Roman"/>
                <a:cs typeface="Times New Roman"/>
              </a:rPr>
              <a:t>k</a:t>
            </a:r>
            <a:r>
              <a:rPr sz="2647" i="1" spc="-17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ose</a:t>
            </a:r>
            <a:r>
              <a:rPr sz="2647" i="1" spc="-28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svaru</a:t>
            </a:r>
            <a:r>
              <a:rPr sz="2647" i="1" spc="-22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(příčný</a:t>
            </a:r>
            <a:r>
              <a:rPr sz="2647" i="1" spc="-22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řez),</a:t>
            </a:r>
            <a:r>
              <a:rPr sz="2647" i="1" spc="6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které</a:t>
            </a:r>
            <a:r>
              <a:rPr sz="2647" i="1" spc="-44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zahrnují</a:t>
            </a:r>
            <a:r>
              <a:rPr sz="2647" i="1" spc="-33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svarový</a:t>
            </a:r>
            <a:r>
              <a:rPr sz="2647" i="1" spc="-22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kov</a:t>
            </a:r>
            <a:r>
              <a:rPr sz="2647" i="1" spc="-28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a</a:t>
            </a:r>
            <a:r>
              <a:rPr sz="2647" i="1" spc="-11" dirty="0">
                <a:latin typeface="Times New Roman"/>
                <a:cs typeface="Times New Roman"/>
              </a:rPr>
              <a:t> tepelně </a:t>
            </a:r>
            <a:r>
              <a:rPr sz="2647" i="1" dirty="0">
                <a:latin typeface="Times New Roman"/>
                <a:cs typeface="Times New Roman"/>
              </a:rPr>
              <a:t>ovlivněnou</a:t>
            </a:r>
            <a:r>
              <a:rPr sz="2647" i="1" spc="-72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oblast</a:t>
            </a:r>
            <a:r>
              <a:rPr sz="2647" i="1" spc="-33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(TOO) na</a:t>
            </a:r>
            <a:r>
              <a:rPr sz="2647" i="1" spc="-22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obou</a:t>
            </a:r>
            <a:r>
              <a:rPr sz="2647" i="1" spc="-28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stranách</a:t>
            </a:r>
            <a:r>
              <a:rPr sz="2647" i="1" spc="-39" dirty="0">
                <a:latin typeface="Times New Roman"/>
                <a:cs typeface="Times New Roman"/>
              </a:rPr>
              <a:t> </a:t>
            </a:r>
            <a:r>
              <a:rPr sz="2647" i="1" spc="-11" dirty="0">
                <a:latin typeface="Times New Roman"/>
                <a:cs typeface="Times New Roman"/>
              </a:rPr>
              <a:t>svaru</a:t>
            </a:r>
            <a:endParaRPr sz="2647">
              <a:latin typeface="Times New Roman"/>
              <a:cs typeface="Times New Roman"/>
            </a:endParaRPr>
          </a:p>
          <a:p>
            <a:pPr marL="348038" marR="290615" indent="-334733">
              <a:spcBef>
                <a:spcPts val="1323"/>
              </a:spcBef>
              <a:buSzPct val="95833"/>
              <a:buFont typeface="Wingdings"/>
              <a:buChar char=""/>
              <a:tabLst>
                <a:tab pos="360643" algn="l"/>
              </a:tabLst>
            </a:pPr>
            <a:r>
              <a:rPr sz="2647" i="1" dirty="0">
                <a:latin typeface="Times New Roman"/>
                <a:cs typeface="Times New Roman"/>
              </a:rPr>
              <a:t>Řezné</a:t>
            </a:r>
            <a:r>
              <a:rPr sz="2647" i="1" spc="-44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plochy</a:t>
            </a:r>
            <a:r>
              <a:rPr sz="2647" i="1" spc="-61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se</a:t>
            </a:r>
            <a:r>
              <a:rPr sz="2647" i="1" spc="-33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obrousí</a:t>
            </a:r>
            <a:r>
              <a:rPr sz="2647" i="1" spc="-39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a</a:t>
            </a:r>
            <a:r>
              <a:rPr sz="2647" i="1" spc="-33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vyleští,</a:t>
            </a:r>
            <a:r>
              <a:rPr sz="2647" i="1" spc="-83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takto</a:t>
            </a:r>
            <a:r>
              <a:rPr sz="2647" i="1" spc="-61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připravený</a:t>
            </a:r>
            <a:r>
              <a:rPr sz="2647" i="1" spc="-44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povrch</a:t>
            </a:r>
            <a:r>
              <a:rPr sz="2647" i="1" spc="-55" dirty="0">
                <a:latin typeface="Times New Roman"/>
                <a:cs typeface="Times New Roman"/>
              </a:rPr>
              <a:t> </a:t>
            </a:r>
            <a:r>
              <a:rPr sz="2647" i="1" spc="-28" dirty="0">
                <a:latin typeface="Times New Roman"/>
                <a:cs typeface="Times New Roman"/>
              </a:rPr>
              <a:t>se </a:t>
            </a:r>
            <a:r>
              <a:rPr sz="2647" i="1" dirty="0">
                <a:latin typeface="Times New Roman"/>
                <a:cs typeface="Times New Roman"/>
              </a:rPr>
              <a:t>naleptá,</a:t>
            </a:r>
            <a:r>
              <a:rPr sz="2647" i="1" spc="-39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osvítí</a:t>
            </a:r>
            <a:r>
              <a:rPr sz="2647" i="1" spc="-39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a pozoruje</a:t>
            </a:r>
            <a:r>
              <a:rPr sz="2647" i="1" spc="-6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při</a:t>
            </a:r>
            <a:r>
              <a:rPr sz="2647" i="1" spc="6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různém</a:t>
            </a:r>
            <a:r>
              <a:rPr sz="2647" i="1" spc="-6" dirty="0">
                <a:latin typeface="Times New Roman"/>
                <a:cs typeface="Times New Roman"/>
              </a:rPr>
              <a:t> </a:t>
            </a:r>
            <a:r>
              <a:rPr sz="2647" i="1" spc="-11" dirty="0">
                <a:latin typeface="Times New Roman"/>
                <a:cs typeface="Times New Roman"/>
              </a:rPr>
              <a:t>zvětšení</a:t>
            </a:r>
            <a:endParaRPr sz="2647">
              <a:latin typeface="Times New Roman"/>
              <a:cs typeface="Times New Roman"/>
            </a:endParaRPr>
          </a:p>
          <a:p>
            <a:pPr marL="359943" indent="-346638">
              <a:spcBef>
                <a:spcPts val="1323"/>
              </a:spcBef>
              <a:buSzPct val="95833"/>
              <a:buFont typeface="Wingdings"/>
              <a:buChar char=""/>
              <a:tabLst>
                <a:tab pos="360643" algn="l"/>
              </a:tabLst>
            </a:pPr>
            <a:r>
              <a:rPr sz="2647" dirty="0">
                <a:latin typeface="Times New Roman"/>
                <a:cs typeface="Times New Roman"/>
              </a:rPr>
              <a:t>Kontroluje</a:t>
            </a:r>
            <a:r>
              <a:rPr sz="2647" spc="-72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se</a:t>
            </a:r>
            <a:r>
              <a:rPr sz="2647" spc="-55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tak</a:t>
            </a:r>
            <a:r>
              <a:rPr sz="2647" spc="-55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struktura</a:t>
            </a:r>
            <a:r>
              <a:rPr sz="2647" spc="-88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materiálu</a:t>
            </a:r>
            <a:r>
              <a:rPr sz="2647" spc="-77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v</a:t>
            </a:r>
            <a:r>
              <a:rPr sz="2647" spc="-50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řezu,</a:t>
            </a:r>
            <a:r>
              <a:rPr sz="2647" spc="-72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který</a:t>
            </a:r>
            <a:r>
              <a:rPr sz="2647" spc="-66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je</a:t>
            </a:r>
            <a:r>
              <a:rPr sz="2647" spc="-61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kolmý</a:t>
            </a:r>
            <a:r>
              <a:rPr sz="2647" spc="-50" dirty="0">
                <a:latin typeface="Times New Roman"/>
                <a:cs typeface="Times New Roman"/>
              </a:rPr>
              <a:t> </a:t>
            </a:r>
            <a:r>
              <a:rPr sz="2647" spc="-28" dirty="0">
                <a:latin typeface="Times New Roman"/>
                <a:cs typeface="Times New Roman"/>
              </a:rPr>
              <a:t>na</a:t>
            </a:r>
            <a:endParaRPr sz="2647">
              <a:latin typeface="Times New Roman"/>
              <a:cs typeface="Times New Roman"/>
            </a:endParaRPr>
          </a:p>
          <a:p>
            <a:pPr marL="348038"/>
            <a:r>
              <a:rPr sz="2647" dirty="0">
                <a:latin typeface="Times New Roman"/>
                <a:cs typeface="Times New Roman"/>
              </a:rPr>
              <a:t>povrch</a:t>
            </a:r>
            <a:r>
              <a:rPr sz="2647" spc="-17" dirty="0">
                <a:latin typeface="Times New Roman"/>
                <a:cs typeface="Times New Roman"/>
              </a:rPr>
              <a:t> </a:t>
            </a:r>
            <a:r>
              <a:rPr sz="2647" spc="-22" dirty="0">
                <a:latin typeface="Times New Roman"/>
                <a:cs typeface="Times New Roman"/>
              </a:rPr>
              <a:t>svaru</a:t>
            </a:r>
            <a:endParaRPr sz="2647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81258" y="578138"/>
            <a:ext cx="7581757" cy="1267478"/>
            <a:chOff x="522732" y="524256"/>
            <a:chExt cx="6875145" cy="11493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255" y="524256"/>
              <a:ext cx="6873238" cy="6614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732" y="1011935"/>
              <a:ext cx="3084575" cy="6614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69335" y="1011935"/>
              <a:ext cx="786383" cy="661416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30474" y="1365902"/>
            <a:ext cx="10232451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 marR="5602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Makroskopická</a:t>
            </a:r>
            <a:r>
              <a:rPr sz="3529" i="1" spc="-110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a</a:t>
            </a:r>
            <a:r>
              <a:rPr sz="3529" i="1" spc="-61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mikroskopická </a:t>
            </a:r>
            <a:r>
              <a:rPr sz="3529" i="1" dirty="0">
                <a:latin typeface="Arial"/>
                <a:cs typeface="Arial"/>
              </a:rPr>
              <a:t>kontrola</a:t>
            </a:r>
            <a:r>
              <a:rPr sz="3529" i="1" spc="-88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svarů</a:t>
            </a:r>
            <a:endParaRPr sz="3529" dirty="0">
              <a:latin typeface="Arial"/>
              <a:cs typeface="Arial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DF6DD429-B819-4666-CC42-24EE59A664ED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9696" y="1721646"/>
            <a:ext cx="8457787" cy="5164434"/>
          </a:xfrm>
          <a:prstGeom prst="rect">
            <a:avLst/>
          </a:prstGeom>
        </p:spPr>
        <p:txBody>
          <a:bodyPr vert="horz" wrap="square" lIns="0" tIns="128849" rIns="0" bIns="0" rtlCol="0">
            <a:spAutoFit/>
          </a:bodyPr>
          <a:lstStyle/>
          <a:p>
            <a:pPr marL="392156" indent="-378150">
              <a:spcBef>
                <a:spcPts val="1015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b="1" i="1" dirty="0">
                <a:latin typeface="Arial"/>
                <a:cs typeface="Arial"/>
              </a:rPr>
              <a:t>Makroskopická</a:t>
            </a:r>
            <a:r>
              <a:rPr sz="2647" b="1" i="1" spc="-55" dirty="0">
                <a:latin typeface="Arial"/>
                <a:cs typeface="Arial"/>
              </a:rPr>
              <a:t> </a:t>
            </a:r>
            <a:r>
              <a:rPr sz="2647" b="1" i="1" spc="-11" dirty="0">
                <a:latin typeface="Arial"/>
                <a:cs typeface="Arial"/>
              </a:rPr>
              <a:t>kontrola</a:t>
            </a:r>
            <a:endParaRPr sz="2647" dirty="0">
              <a:latin typeface="Arial"/>
              <a:cs typeface="Arial"/>
            </a:endParaRPr>
          </a:p>
          <a:p>
            <a:pPr marL="391455" marR="5602">
              <a:lnSpc>
                <a:spcPct val="91800"/>
              </a:lnSpc>
              <a:spcBef>
                <a:spcPts val="970"/>
              </a:spcBef>
            </a:pPr>
            <a:r>
              <a:rPr sz="2206" dirty="0">
                <a:latin typeface="Arial"/>
                <a:cs typeface="Arial"/>
              </a:rPr>
              <a:t>se</a:t>
            </a:r>
            <a:r>
              <a:rPr sz="2206" spc="-50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liší</a:t>
            </a:r>
            <a:r>
              <a:rPr sz="2206" spc="-17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od</a:t>
            </a:r>
            <a:r>
              <a:rPr sz="2206" spc="99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mikroskopické</a:t>
            </a:r>
            <a:r>
              <a:rPr sz="2206" spc="-66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kontroly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tím,</a:t>
            </a:r>
            <a:r>
              <a:rPr sz="2206" spc="-33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že</a:t>
            </a:r>
            <a:r>
              <a:rPr sz="2206" spc="-22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prohlídka</a:t>
            </a:r>
            <a:r>
              <a:rPr sz="2206" spc="-50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vzorku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se</a:t>
            </a:r>
            <a:r>
              <a:rPr sz="2206" spc="-22" dirty="0">
                <a:latin typeface="Arial"/>
                <a:cs typeface="Arial"/>
              </a:rPr>
              <a:t> děje </a:t>
            </a:r>
            <a:r>
              <a:rPr sz="2206" dirty="0">
                <a:latin typeface="Arial"/>
                <a:cs typeface="Arial"/>
              </a:rPr>
              <a:t>pouhým</a:t>
            </a:r>
            <a:r>
              <a:rPr sz="2206" spc="-66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okem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nebo</a:t>
            </a:r>
            <a:r>
              <a:rPr sz="2206" spc="-33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při</a:t>
            </a:r>
            <a:r>
              <a:rPr sz="2206" spc="-1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malém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zvětšení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v</a:t>
            </a:r>
            <a:r>
              <a:rPr sz="2206" spc="-1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naleptaném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spc="-22" dirty="0">
                <a:latin typeface="Arial"/>
                <a:cs typeface="Arial"/>
              </a:rPr>
              <a:t>nebo </a:t>
            </a:r>
            <a:r>
              <a:rPr sz="2206" dirty="0">
                <a:latin typeface="Arial"/>
                <a:cs typeface="Arial"/>
              </a:rPr>
              <a:t>nenaleptaném</a:t>
            </a:r>
            <a:r>
              <a:rPr sz="2206" spc="-77" dirty="0">
                <a:latin typeface="Arial"/>
                <a:cs typeface="Arial"/>
              </a:rPr>
              <a:t> </a:t>
            </a:r>
            <a:r>
              <a:rPr sz="2206" spc="-22" dirty="0">
                <a:latin typeface="Arial"/>
                <a:cs typeface="Arial"/>
              </a:rPr>
              <a:t>stavu</a:t>
            </a:r>
            <a:endParaRPr sz="2206" dirty="0">
              <a:latin typeface="Arial"/>
              <a:cs typeface="Arial"/>
            </a:endParaRPr>
          </a:p>
          <a:p>
            <a:pPr marL="474088" marR="2383046" indent="-154761">
              <a:lnSpc>
                <a:spcPct val="110000"/>
              </a:lnSpc>
            </a:pPr>
            <a:r>
              <a:rPr sz="2206" dirty="0">
                <a:latin typeface="Arial"/>
                <a:cs typeface="Arial"/>
              </a:rPr>
              <a:t>-</a:t>
            </a:r>
            <a:r>
              <a:rPr sz="2206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zjišťují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se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vady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typu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studených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spojů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spc="-22" dirty="0">
                <a:latin typeface="Arial"/>
                <a:cs typeface="Arial"/>
              </a:rPr>
              <a:t>nebo </a:t>
            </a:r>
            <a:r>
              <a:rPr sz="2206" i="1" dirty="0">
                <a:latin typeface="Arial"/>
                <a:cs typeface="Arial"/>
              </a:rPr>
              <a:t>vměstků,</a:t>
            </a:r>
            <a:r>
              <a:rPr sz="2206" i="1" spc="-7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dále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spojení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jednotlivých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svarových </a:t>
            </a:r>
            <a:r>
              <a:rPr sz="2206" i="1" dirty="0">
                <a:latin typeface="Arial"/>
                <a:cs typeface="Arial"/>
              </a:rPr>
              <a:t>housenek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rozsah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TOO</a:t>
            </a:r>
            <a:endParaRPr sz="2206" dirty="0">
              <a:latin typeface="Arial"/>
              <a:cs typeface="Arial"/>
            </a:endParaRPr>
          </a:p>
          <a:p>
            <a:pPr marL="392156" marR="4303208" indent="-378150">
              <a:lnSpc>
                <a:spcPct val="109200"/>
              </a:lnSpc>
              <a:spcBef>
                <a:spcPts val="1334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b="1" i="1" dirty="0">
                <a:latin typeface="Arial"/>
                <a:cs typeface="Arial"/>
              </a:rPr>
              <a:t>Mikroskopická</a:t>
            </a:r>
            <a:r>
              <a:rPr sz="2647" b="1" i="1" spc="-55" dirty="0">
                <a:latin typeface="Arial"/>
                <a:cs typeface="Arial"/>
              </a:rPr>
              <a:t> </a:t>
            </a:r>
            <a:r>
              <a:rPr sz="2647" b="1" i="1" spc="-11" dirty="0">
                <a:latin typeface="Arial"/>
                <a:cs typeface="Arial"/>
              </a:rPr>
              <a:t>kontrola </a:t>
            </a:r>
            <a:r>
              <a:rPr sz="2206" dirty="0">
                <a:latin typeface="Arial"/>
                <a:cs typeface="Arial"/>
              </a:rPr>
              <a:t>se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provádí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pod</a:t>
            </a:r>
            <a:r>
              <a:rPr sz="2206" spc="-22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mikroskopem</a:t>
            </a:r>
            <a:r>
              <a:rPr sz="2206" spc="44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(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50</a:t>
            </a:r>
            <a:r>
              <a:rPr sz="2206" spc="-17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–500</a:t>
            </a:r>
            <a:r>
              <a:rPr sz="2206" spc="-17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násobné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zvětšení)</a:t>
            </a:r>
            <a:endParaRPr sz="2206" dirty="0">
              <a:latin typeface="Arial"/>
              <a:cs typeface="Arial"/>
            </a:endParaRPr>
          </a:p>
          <a:p>
            <a:pPr marL="551819" marR="2342430" indent="-159663">
              <a:lnSpc>
                <a:spcPct val="110000"/>
              </a:lnSpc>
            </a:pPr>
            <a:r>
              <a:rPr sz="2206" dirty="0">
                <a:latin typeface="Arial"/>
                <a:cs typeface="Arial"/>
              </a:rPr>
              <a:t>-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lze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tak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pozorovat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jednotlivá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zrna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materiálu, </a:t>
            </a:r>
            <a:r>
              <a:rPr sz="2206" i="1" dirty="0">
                <a:latin typeface="Arial"/>
                <a:cs typeface="Arial"/>
              </a:rPr>
              <a:t>hranice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zrn,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strukturní</a:t>
            </a:r>
            <a:r>
              <a:rPr sz="2206" i="1" spc="-7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složky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materiálu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svaru </a:t>
            </a: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TOO</a:t>
            </a:r>
            <a:endParaRPr sz="2206" dirty="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81258" y="578138"/>
            <a:ext cx="7581757" cy="1267478"/>
            <a:chOff x="522732" y="524256"/>
            <a:chExt cx="6875145" cy="11493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256" y="524256"/>
              <a:ext cx="6873238" cy="6614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732" y="1011935"/>
              <a:ext cx="3084575" cy="6614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69336" y="1011935"/>
              <a:ext cx="786383" cy="661416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30474" y="1028558"/>
            <a:ext cx="10232451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 marR="5602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Makroskopická</a:t>
            </a:r>
            <a:r>
              <a:rPr sz="3529" i="1" spc="-110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a</a:t>
            </a:r>
            <a:r>
              <a:rPr sz="3529" i="1" spc="-61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mikroskopická </a:t>
            </a:r>
            <a:r>
              <a:rPr sz="3529" i="1" dirty="0">
                <a:latin typeface="Arial"/>
                <a:cs typeface="Arial"/>
              </a:rPr>
              <a:t>kontrola</a:t>
            </a:r>
            <a:r>
              <a:rPr sz="3529" i="1" spc="-88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svarů</a:t>
            </a:r>
            <a:endParaRPr sz="3529" dirty="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75308" y="3949488"/>
            <a:ext cx="3427722" cy="2564703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xmlns="" id="{AACF76BE-78B9-F641-6627-147A9A10B5CC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7760" y="695221"/>
            <a:ext cx="6518757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dirty="0"/>
              <a:t>Zkouška</a:t>
            </a:r>
            <a:r>
              <a:rPr sz="3529" spc="-88" dirty="0"/>
              <a:t> </a:t>
            </a:r>
            <a:r>
              <a:rPr sz="3529" dirty="0"/>
              <a:t>makro</a:t>
            </a:r>
            <a:r>
              <a:rPr sz="3529" spc="-39" dirty="0"/>
              <a:t> </a:t>
            </a:r>
            <a:r>
              <a:rPr sz="3529" dirty="0"/>
              <a:t>a</a:t>
            </a:r>
            <a:r>
              <a:rPr sz="3529" spc="-22" dirty="0"/>
              <a:t> </a:t>
            </a:r>
            <a:r>
              <a:rPr sz="3529" dirty="0"/>
              <a:t>mikro</a:t>
            </a:r>
            <a:r>
              <a:rPr sz="3529" spc="-33" dirty="0"/>
              <a:t> </a:t>
            </a:r>
            <a:r>
              <a:rPr sz="3529" spc="-11" dirty="0"/>
              <a:t>struktury</a:t>
            </a:r>
            <a:endParaRPr sz="3529"/>
          </a:p>
        </p:txBody>
      </p:sp>
      <p:grpSp>
        <p:nvGrpSpPr>
          <p:cNvPr id="4" name="object 4"/>
          <p:cNvGrpSpPr/>
          <p:nvPr/>
        </p:nvGrpSpPr>
        <p:grpSpPr>
          <a:xfrm>
            <a:off x="409840" y="588360"/>
            <a:ext cx="9810697" cy="6155320"/>
            <a:chOff x="95250" y="533526"/>
            <a:chExt cx="8896350" cy="55816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250" y="1295412"/>
              <a:ext cx="2343149" cy="177163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600" y="2219337"/>
              <a:ext cx="4038561" cy="19780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4387" y="4343399"/>
              <a:ext cx="2343137" cy="177164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79825" y="4343399"/>
              <a:ext cx="2343112" cy="177164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48525" y="533526"/>
              <a:ext cx="2343073" cy="17810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48525" y="3200412"/>
              <a:ext cx="2343073" cy="1771636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680003" y="3811115"/>
            <a:ext cx="761887" cy="252479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1544" b="1" spc="-11" dirty="0">
                <a:solidFill>
                  <a:srgbClr val="FFFFFF"/>
                </a:solidFill>
                <a:latin typeface="Times New Roman"/>
                <a:cs typeface="Times New Roman"/>
              </a:rPr>
              <a:t>S355MC</a:t>
            </a:r>
            <a:endParaRPr sz="1544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75306" y="2878087"/>
            <a:ext cx="891436" cy="252479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1544" b="1" spc="-11" dirty="0">
                <a:solidFill>
                  <a:srgbClr val="FFFFFF"/>
                </a:solidFill>
                <a:latin typeface="Times New Roman"/>
                <a:cs typeface="Times New Roman"/>
              </a:rPr>
              <a:t>X2CrNi12</a:t>
            </a:r>
            <a:endParaRPr sz="1544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794649" y="2075806"/>
            <a:ext cx="5749167" cy="3183400"/>
            <a:chOff x="2257798" y="1882343"/>
            <a:chExt cx="5213350" cy="2886710"/>
          </a:xfrm>
        </p:grpSpPr>
        <p:sp>
          <p:nvSpPr>
            <p:cNvPr id="14" name="object 14"/>
            <p:cNvSpPr/>
            <p:nvPr/>
          </p:nvSpPr>
          <p:spPr>
            <a:xfrm>
              <a:off x="2575845" y="2729672"/>
              <a:ext cx="985519" cy="2034539"/>
            </a:xfrm>
            <a:custGeom>
              <a:avLst/>
              <a:gdLst/>
              <a:ahLst/>
              <a:cxnLst/>
              <a:rect l="l" t="t" r="r" b="b"/>
              <a:pathLst>
                <a:path w="985520" h="2034539">
                  <a:moveTo>
                    <a:pt x="919581" y="0"/>
                  </a:moveTo>
                  <a:lnTo>
                    <a:pt x="205397" y="1514030"/>
                  </a:lnTo>
                  <a:lnTo>
                    <a:pt x="172732" y="1498625"/>
                  </a:lnTo>
                  <a:lnTo>
                    <a:pt x="0" y="2034120"/>
                  </a:lnTo>
                  <a:lnTo>
                    <a:pt x="303390" y="1560258"/>
                  </a:lnTo>
                  <a:lnTo>
                    <a:pt x="270725" y="1544853"/>
                  </a:lnTo>
                  <a:lnTo>
                    <a:pt x="984910" y="30822"/>
                  </a:lnTo>
                  <a:lnTo>
                    <a:pt x="919581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5" name="object 15"/>
            <p:cNvSpPr/>
            <p:nvPr/>
          </p:nvSpPr>
          <p:spPr>
            <a:xfrm>
              <a:off x="2575845" y="2729672"/>
              <a:ext cx="985519" cy="2034539"/>
            </a:xfrm>
            <a:custGeom>
              <a:avLst/>
              <a:gdLst/>
              <a:ahLst/>
              <a:cxnLst/>
              <a:rect l="l" t="t" r="r" b="b"/>
              <a:pathLst>
                <a:path w="985520" h="2034539">
                  <a:moveTo>
                    <a:pt x="303390" y="1560258"/>
                  </a:moveTo>
                  <a:lnTo>
                    <a:pt x="270725" y="1544853"/>
                  </a:lnTo>
                  <a:lnTo>
                    <a:pt x="984910" y="30822"/>
                  </a:lnTo>
                  <a:lnTo>
                    <a:pt x="919581" y="0"/>
                  </a:lnTo>
                  <a:lnTo>
                    <a:pt x="205397" y="1514030"/>
                  </a:lnTo>
                  <a:lnTo>
                    <a:pt x="172732" y="1498625"/>
                  </a:lnTo>
                  <a:lnTo>
                    <a:pt x="0" y="2034120"/>
                  </a:lnTo>
                  <a:lnTo>
                    <a:pt x="303390" y="1560258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6" name="object 16"/>
            <p:cNvSpPr/>
            <p:nvPr/>
          </p:nvSpPr>
          <p:spPr>
            <a:xfrm>
              <a:off x="4351337" y="2798758"/>
              <a:ext cx="144780" cy="1729105"/>
            </a:xfrm>
            <a:custGeom>
              <a:avLst/>
              <a:gdLst/>
              <a:ahLst/>
              <a:cxnLst/>
              <a:rect l="l" t="t" r="r" b="b"/>
              <a:pathLst>
                <a:path w="144779" h="1729104">
                  <a:moveTo>
                    <a:pt x="108343" y="0"/>
                  </a:moveTo>
                  <a:lnTo>
                    <a:pt x="36118" y="0"/>
                  </a:lnTo>
                  <a:lnTo>
                    <a:pt x="36118" y="1296593"/>
                  </a:lnTo>
                  <a:lnTo>
                    <a:pt x="0" y="1296593"/>
                  </a:lnTo>
                  <a:lnTo>
                    <a:pt x="72237" y="1728787"/>
                  </a:lnTo>
                  <a:lnTo>
                    <a:pt x="144462" y="1296593"/>
                  </a:lnTo>
                  <a:lnTo>
                    <a:pt x="108343" y="1296593"/>
                  </a:lnTo>
                  <a:lnTo>
                    <a:pt x="108343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7" name="object 17"/>
            <p:cNvSpPr/>
            <p:nvPr/>
          </p:nvSpPr>
          <p:spPr>
            <a:xfrm>
              <a:off x="4351337" y="2798758"/>
              <a:ext cx="144780" cy="1729105"/>
            </a:xfrm>
            <a:custGeom>
              <a:avLst/>
              <a:gdLst/>
              <a:ahLst/>
              <a:cxnLst/>
              <a:rect l="l" t="t" r="r" b="b"/>
              <a:pathLst>
                <a:path w="144779" h="1729104">
                  <a:moveTo>
                    <a:pt x="0" y="1296593"/>
                  </a:moveTo>
                  <a:lnTo>
                    <a:pt x="36118" y="1296593"/>
                  </a:lnTo>
                  <a:lnTo>
                    <a:pt x="36118" y="0"/>
                  </a:lnTo>
                  <a:lnTo>
                    <a:pt x="108343" y="0"/>
                  </a:lnTo>
                  <a:lnTo>
                    <a:pt x="108343" y="1296593"/>
                  </a:lnTo>
                  <a:lnTo>
                    <a:pt x="144462" y="1296593"/>
                  </a:lnTo>
                  <a:lnTo>
                    <a:pt x="72237" y="1728787"/>
                  </a:lnTo>
                  <a:lnTo>
                    <a:pt x="0" y="129659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8" name="object 18"/>
            <p:cNvSpPr/>
            <p:nvPr/>
          </p:nvSpPr>
          <p:spPr>
            <a:xfrm>
              <a:off x="4821403" y="3243192"/>
              <a:ext cx="1727200" cy="1221105"/>
            </a:xfrm>
            <a:custGeom>
              <a:avLst/>
              <a:gdLst/>
              <a:ahLst/>
              <a:cxnLst/>
              <a:rect l="l" t="t" r="r" b="b"/>
              <a:pathLst>
                <a:path w="1727200" h="1221104">
                  <a:moveTo>
                    <a:pt x="31407" y="0"/>
                  </a:moveTo>
                  <a:lnTo>
                    <a:pt x="0" y="44869"/>
                  </a:lnTo>
                  <a:lnTo>
                    <a:pt x="1283500" y="943584"/>
                  </a:lnTo>
                  <a:lnTo>
                    <a:pt x="1267790" y="966012"/>
                  </a:lnTo>
                  <a:lnTo>
                    <a:pt x="1727034" y="1220723"/>
                  </a:lnTo>
                  <a:lnTo>
                    <a:pt x="1330617" y="876287"/>
                  </a:lnTo>
                  <a:lnTo>
                    <a:pt x="1314907" y="898715"/>
                  </a:lnTo>
                  <a:lnTo>
                    <a:pt x="3140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9" name="object 19"/>
            <p:cNvSpPr/>
            <p:nvPr/>
          </p:nvSpPr>
          <p:spPr>
            <a:xfrm>
              <a:off x="4821403" y="3243192"/>
              <a:ext cx="1727200" cy="1221105"/>
            </a:xfrm>
            <a:custGeom>
              <a:avLst/>
              <a:gdLst/>
              <a:ahLst/>
              <a:cxnLst/>
              <a:rect l="l" t="t" r="r" b="b"/>
              <a:pathLst>
                <a:path w="1727200" h="1221104">
                  <a:moveTo>
                    <a:pt x="1267790" y="966012"/>
                  </a:moveTo>
                  <a:lnTo>
                    <a:pt x="1283500" y="943584"/>
                  </a:lnTo>
                  <a:lnTo>
                    <a:pt x="0" y="44869"/>
                  </a:lnTo>
                  <a:lnTo>
                    <a:pt x="31407" y="0"/>
                  </a:lnTo>
                  <a:lnTo>
                    <a:pt x="1314907" y="898715"/>
                  </a:lnTo>
                  <a:lnTo>
                    <a:pt x="1330617" y="876287"/>
                  </a:lnTo>
                  <a:lnTo>
                    <a:pt x="1727034" y="1220723"/>
                  </a:lnTo>
                  <a:lnTo>
                    <a:pt x="1267790" y="96601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20" name="object 20"/>
            <p:cNvSpPr/>
            <p:nvPr/>
          </p:nvSpPr>
          <p:spPr>
            <a:xfrm>
              <a:off x="2262560" y="1887105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0" y="0"/>
                  </a:moveTo>
                  <a:lnTo>
                    <a:pt x="111125" y="215531"/>
                  </a:lnTo>
                  <a:lnTo>
                    <a:pt x="137223" y="189433"/>
                  </a:lnTo>
                  <a:lnTo>
                    <a:pt x="627214" y="679411"/>
                  </a:lnTo>
                  <a:lnTo>
                    <a:pt x="679411" y="627214"/>
                  </a:lnTo>
                  <a:lnTo>
                    <a:pt x="189420" y="137236"/>
                  </a:lnTo>
                  <a:lnTo>
                    <a:pt x="215519" y="111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21" name="object 21"/>
            <p:cNvSpPr/>
            <p:nvPr/>
          </p:nvSpPr>
          <p:spPr>
            <a:xfrm>
              <a:off x="2262560" y="1887105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111125" y="215531"/>
                  </a:moveTo>
                  <a:lnTo>
                    <a:pt x="137223" y="189433"/>
                  </a:lnTo>
                  <a:lnTo>
                    <a:pt x="627214" y="679411"/>
                  </a:lnTo>
                  <a:lnTo>
                    <a:pt x="679411" y="627214"/>
                  </a:lnTo>
                  <a:lnTo>
                    <a:pt x="189420" y="137236"/>
                  </a:lnTo>
                  <a:lnTo>
                    <a:pt x="215519" y="111137"/>
                  </a:lnTo>
                  <a:lnTo>
                    <a:pt x="0" y="0"/>
                  </a:lnTo>
                  <a:lnTo>
                    <a:pt x="111125" y="21553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22" name="object 22"/>
            <p:cNvSpPr/>
            <p:nvPr/>
          </p:nvSpPr>
          <p:spPr>
            <a:xfrm>
              <a:off x="6251117" y="2142378"/>
              <a:ext cx="1215390" cy="1215390"/>
            </a:xfrm>
            <a:custGeom>
              <a:avLst/>
              <a:gdLst/>
              <a:ahLst/>
              <a:cxnLst/>
              <a:rect l="l" t="t" r="r" b="b"/>
              <a:pathLst>
                <a:path w="1215390" h="1215389">
                  <a:moveTo>
                    <a:pt x="1214856" y="0"/>
                  </a:moveTo>
                  <a:lnTo>
                    <a:pt x="871359" y="252564"/>
                  </a:lnTo>
                  <a:lnTo>
                    <a:pt x="894092" y="275297"/>
                  </a:lnTo>
                  <a:lnTo>
                    <a:pt x="0" y="1169390"/>
                  </a:lnTo>
                  <a:lnTo>
                    <a:pt x="45453" y="1214856"/>
                  </a:lnTo>
                  <a:lnTo>
                    <a:pt x="939558" y="320763"/>
                  </a:lnTo>
                  <a:lnTo>
                    <a:pt x="962279" y="343484"/>
                  </a:lnTo>
                  <a:lnTo>
                    <a:pt x="121485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23" name="object 23"/>
            <p:cNvSpPr/>
            <p:nvPr/>
          </p:nvSpPr>
          <p:spPr>
            <a:xfrm>
              <a:off x="6251117" y="2142378"/>
              <a:ext cx="1215390" cy="1215390"/>
            </a:xfrm>
            <a:custGeom>
              <a:avLst/>
              <a:gdLst/>
              <a:ahLst/>
              <a:cxnLst/>
              <a:rect l="l" t="t" r="r" b="b"/>
              <a:pathLst>
                <a:path w="1215390" h="1215389">
                  <a:moveTo>
                    <a:pt x="871359" y="252564"/>
                  </a:moveTo>
                  <a:lnTo>
                    <a:pt x="894092" y="275297"/>
                  </a:lnTo>
                  <a:lnTo>
                    <a:pt x="0" y="1169390"/>
                  </a:lnTo>
                  <a:lnTo>
                    <a:pt x="45453" y="1214856"/>
                  </a:lnTo>
                  <a:lnTo>
                    <a:pt x="939558" y="320763"/>
                  </a:lnTo>
                  <a:lnTo>
                    <a:pt x="962279" y="343484"/>
                  </a:lnTo>
                  <a:lnTo>
                    <a:pt x="1214856" y="0"/>
                  </a:lnTo>
                  <a:lnTo>
                    <a:pt x="871359" y="25256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9046895" y="2550641"/>
            <a:ext cx="1224061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spc="-11" dirty="0">
                <a:solidFill>
                  <a:srgbClr val="FF0000"/>
                </a:solidFill>
                <a:latin typeface="Arial"/>
                <a:cs typeface="Arial"/>
              </a:rPr>
              <a:t>Ferit+perlit</a:t>
            </a:r>
            <a:endParaRPr sz="1985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1717" y="3406756"/>
            <a:ext cx="531500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spc="-11" dirty="0">
                <a:solidFill>
                  <a:srgbClr val="FF0000"/>
                </a:solidFill>
                <a:latin typeface="Arial"/>
                <a:cs typeface="Arial"/>
              </a:rPr>
              <a:t>Ferit</a:t>
            </a:r>
            <a:endParaRPr sz="1985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678209" y="5489564"/>
            <a:ext cx="3411686" cy="1266517"/>
          </a:xfrm>
          <a:prstGeom prst="rect">
            <a:avLst/>
          </a:prstGeom>
        </p:spPr>
        <p:txBody>
          <a:bodyPr vert="horz" wrap="square" lIns="0" tIns="31512" rIns="0" bIns="0" rtlCol="0">
            <a:spAutoFit/>
          </a:bodyPr>
          <a:lstStyle/>
          <a:p>
            <a:pPr marL="2769599">
              <a:spcBef>
                <a:spcPts val="248"/>
              </a:spcBef>
            </a:pPr>
            <a:r>
              <a:rPr sz="1985" spc="-11" dirty="0">
                <a:solidFill>
                  <a:srgbClr val="FF0000"/>
                </a:solidFill>
                <a:latin typeface="Arial"/>
                <a:cs typeface="Arial"/>
              </a:rPr>
              <a:t>Bainit</a:t>
            </a:r>
            <a:endParaRPr sz="1985">
              <a:latin typeface="Arial"/>
              <a:cs typeface="Arial"/>
            </a:endParaRPr>
          </a:p>
          <a:p>
            <a:pPr marL="14006" marR="1922263">
              <a:spcBef>
                <a:spcPts val="143"/>
              </a:spcBef>
            </a:pPr>
            <a:r>
              <a:rPr sz="1985" dirty="0">
                <a:solidFill>
                  <a:srgbClr val="FF0000"/>
                </a:solidFill>
                <a:latin typeface="Arial"/>
                <a:cs typeface="Arial"/>
              </a:rPr>
              <a:t>Austenit</a:t>
            </a:r>
            <a:r>
              <a:rPr sz="1985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85" spc="-55" dirty="0">
                <a:solidFill>
                  <a:srgbClr val="FF0000"/>
                </a:solidFill>
                <a:latin typeface="Arial"/>
                <a:cs typeface="Arial"/>
              </a:rPr>
              <a:t>s </a:t>
            </a:r>
            <a:r>
              <a:rPr sz="1985" spc="-11" dirty="0">
                <a:solidFill>
                  <a:srgbClr val="FF0000"/>
                </a:solidFill>
                <a:latin typeface="Arial"/>
                <a:cs typeface="Arial"/>
              </a:rPr>
              <a:t>dendritickým uspořádáním</a:t>
            </a:r>
            <a:endParaRPr sz="1985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48002" y="3811116"/>
            <a:ext cx="1511169" cy="930546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 marR="5602">
              <a:spcBef>
                <a:spcPts val="110"/>
              </a:spcBef>
            </a:pPr>
            <a:r>
              <a:rPr sz="1985" dirty="0">
                <a:solidFill>
                  <a:srgbClr val="FF0000"/>
                </a:solidFill>
                <a:latin typeface="Arial"/>
                <a:cs typeface="Arial"/>
              </a:rPr>
              <a:t>Ferit</a:t>
            </a:r>
            <a:r>
              <a:rPr sz="1985" spc="-22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85" spc="-55" dirty="0">
                <a:solidFill>
                  <a:srgbClr val="FF0000"/>
                </a:solidFill>
                <a:latin typeface="Arial"/>
                <a:cs typeface="Arial"/>
              </a:rPr>
              <a:t>+ </a:t>
            </a:r>
            <a:r>
              <a:rPr sz="1985" spc="-11" dirty="0">
                <a:solidFill>
                  <a:srgbClr val="FF0000"/>
                </a:solidFill>
                <a:latin typeface="Arial"/>
                <a:cs typeface="Arial"/>
              </a:rPr>
              <a:t>martenzitické útvary</a:t>
            </a:r>
            <a:endParaRPr sz="1985">
              <a:latin typeface="Arial"/>
              <a:cs typeface="Arial"/>
            </a:endParaRP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xmlns="" id="{0488F728-BBB6-6660-0BEB-1210ADA37851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0615" y="2626831"/>
            <a:ext cx="3384794" cy="64368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38677" y="1584907"/>
            <a:ext cx="8746995" cy="4656309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R="222688" algn="ctr">
              <a:spcBef>
                <a:spcPts val="105"/>
              </a:spcBef>
            </a:pPr>
            <a:r>
              <a:rPr sz="3088" i="1" spc="-11" dirty="0">
                <a:latin typeface="Times New Roman"/>
                <a:cs typeface="Times New Roman"/>
              </a:rPr>
              <a:t>Nedestruktivní</a:t>
            </a:r>
            <a:r>
              <a:rPr sz="3088" i="1" spc="-126" dirty="0">
                <a:latin typeface="Times New Roman"/>
                <a:cs typeface="Times New Roman"/>
              </a:rPr>
              <a:t> </a:t>
            </a:r>
            <a:r>
              <a:rPr sz="3088" i="1" dirty="0">
                <a:latin typeface="Times New Roman"/>
                <a:cs typeface="Times New Roman"/>
              </a:rPr>
              <a:t>zkoušky</a:t>
            </a:r>
            <a:r>
              <a:rPr sz="3088" i="1" spc="-94" dirty="0">
                <a:latin typeface="Times New Roman"/>
                <a:cs typeface="Times New Roman"/>
              </a:rPr>
              <a:t> </a:t>
            </a:r>
            <a:r>
              <a:rPr sz="3088" i="1" dirty="0">
                <a:latin typeface="Times New Roman"/>
                <a:cs typeface="Times New Roman"/>
              </a:rPr>
              <a:t>svařování</a:t>
            </a:r>
            <a:r>
              <a:rPr sz="3088" i="1" spc="-110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jakosti</a:t>
            </a:r>
            <a:r>
              <a:rPr sz="3088" spc="-116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svarů</a:t>
            </a:r>
            <a:r>
              <a:rPr sz="3088" spc="-94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dělíme</a:t>
            </a:r>
            <a:endParaRPr sz="3088">
              <a:latin typeface="Times New Roman"/>
              <a:cs typeface="Times New Roman"/>
            </a:endParaRPr>
          </a:p>
          <a:p>
            <a:pPr marR="293416" algn="ctr"/>
            <a:r>
              <a:rPr sz="3088" dirty="0">
                <a:latin typeface="Times New Roman"/>
                <a:cs typeface="Times New Roman"/>
              </a:rPr>
              <a:t>podle</a:t>
            </a:r>
            <a:r>
              <a:rPr sz="3088" spc="-94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toho,</a:t>
            </a:r>
            <a:r>
              <a:rPr sz="3088" spc="-72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jaké</a:t>
            </a:r>
            <a:r>
              <a:rPr sz="3088" spc="-61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vady</a:t>
            </a:r>
            <a:r>
              <a:rPr sz="3088" spc="-55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identifikujeme</a:t>
            </a:r>
            <a:r>
              <a:rPr sz="3088" spc="-88" dirty="0">
                <a:latin typeface="Times New Roman"/>
                <a:cs typeface="Times New Roman"/>
              </a:rPr>
              <a:t> </a:t>
            </a:r>
            <a:r>
              <a:rPr sz="3088" spc="-55" dirty="0">
                <a:latin typeface="Times New Roman"/>
                <a:cs typeface="Times New Roman"/>
              </a:rPr>
              <a:t>:</a:t>
            </a:r>
            <a:endParaRPr sz="3088">
              <a:latin typeface="Times New Roman"/>
              <a:cs typeface="Times New Roman"/>
            </a:endParaRPr>
          </a:p>
          <a:p>
            <a:pPr marL="343836" algn="ctr">
              <a:spcBef>
                <a:spcPts val="1599"/>
              </a:spcBef>
            </a:pPr>
            <a:r>
              <a:rPr sz="3088" dirty="0">
                <a:latin typeface="Times New Roman"/>
                <a:cs typeface="Times New Roman"/>
              </a:rPr>
              <a:t>K</a:t>
            </a:r>
            <a:r>
              <a:rPr sz="3088" spc="-88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zjišťování</a:t>
            </a:r>
            <a:r>
              <a:rPr sz="3088" spc="-99" dirty="0">
                <a:latin typeface="Times New Roman"/>
                <a:cs typeface="Times New Roman"/>
              </a:rPr>
              <a:t> </a:t>
            </a:r>
            <a:r>
              <a:rPr sz="3088" b="1" spc="-11" dirty="0">
                <a:latin typeface="Times New Roman"/>
                <a:cs typeface="Times New Roman"/>
              </a:rPr>
              <a:t>povrchových</a:t>
            </a:r>
            <a:r>
              <a:rPr sz="3088" b="1" spc="-77" dirty="0">
                <a:latin typeface="Times New Roman"/>
                <a:cs typeface="Times New Roman"/>
              </a:rPr>
              <a:t> </a:t>
            </a:r>
            <a:r>
              <a:rPr sz="3088" b="1" dirty="0">
                <a:latin typeface="Times New Roman"/>
                <a:cs typeface="Times New Roman"/>
              </a:rPr>
              <a:t>vad</a:t>
            </a:r>
            <a:r>
              <a:rPr sz="3088" b="1" spc="-88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se</a:t>
            </a:r>
            <a:r>
              <a:rPr sz="3088" spc="-88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používají</a:t>
            </a:r>
            <a:r>
              <a:rPr sz="3088" spc="-105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metody</a:t>
            </a:r>
            <a:r>
              <a:rPr sz="3088" spc="-66" dirty="0">
                <a:latin typeface="Times New Roman"/>
                <a:cs typeface="Times New Roman"/>
              </a:rPr>
              <a:t> </a:t>
            </a:r>
            <a:r>
              <a:rPr sz="3088" spc="-55" dirty="0">
                <a:latin typeface="Times New Roman"/>
                <a:cs typeface="Times New Roman"/>
              </a:rPr>
              <a:t>:</a:t>
            </a:r>
            <a:endParaRPr sz="3088">
              <a:latin typeface="Times New Roman"/>
              <a:cs typeface="Times New Roman"/>
            </a:endParaRPr>
          </a:p>
          <a:p>
            <a:pPr marL="696777" indent="-339635">
              <a:spcBef>
                <a:spcPts val="1345"/>
              </a:spcBef>
              <a:buFont typeface="Wingdings"/>
              <a:buChar char=""/>
              <a:tabLst>
                <a:tab pos="697477" algn="l"/>
              </a:tabLst>
            </a:pPr>
            <a:r>
              <a:rPr sz="2647" b="1" spc="-11" dirty="0">
                <a:latin typeface="Times New Roman"/>
                <a:cs typeface="Times New Roman"/>
              </a:rPr>
              <a:t>Vizuální</a:t>
            </a:r>
            <a:r>
              <a:rPr sz="2647" b="1" spc="-44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VT</a:t>
            </a:r>
            <a:r>
              <a:rPr sz="2647" spc="143" dirty="0">
                <a:latin typeface="Times New Roman"/>
                <a:cs typeface="Times New Roman"/>
              </a:rPr>
              <a:t> </a:t>
            </a:r>
            <a:r>
              <a:rPr sz="1764" dirty="0">
                <a:latin typeface="Times New Roman"/>
                <a:cs typeface="Times New Roman"/>
              </a:rPr>
              <a:t>(ČSN</a:t>
            </a:r>
            <a:r>
              <a:rPr sz="1764" spc="-39" dirty="0">
                <a:latin typeface="Times New Roman"/>
                <a:cs typeface="Times New Roman"/>
              </a:rPr>
              <a:t> </a:t>
            </a:r>
            <a:r>
              <a:rPr sz="1764" dirty="0">
                <a:latin typeface="Times New Roman"/>
                <a:cs typeface="Times New Roman"/>
              </a:rPr>
              <a:t>EN</a:t>
            </a:r>
            <a:r>
              <a:rPr sz="1764" spc="-44" dirty="0">
                <a:latin typeface="Times New Roman"/>
                <a:cs typeface="Times New Roman"/>
              </a:rPr>
              <a:t> </a:t>
            </a:r>
            <a:r>
              <a:rPr sz="1764" spc="-22" dirty="0">
                <a:latin typeface="Times New Roman"/>
                <a:cs typeface="Times New Roman"/>
              </a:rPr>
              <a:t>970)</a:t>
            </a:r>
            <a:endParaRPr sz="1764">
              <a:latin typeface="Times New Roman"/>
              <a:cs typeface="Times New Roman"/>
            </a:endParaRPr>
          </a:p>
          <a:p>
            <a:pPr marL="703779" indent="-346638">
              <a:buFont typeface="Wingdings"/>
              <a:buChar char=""/>
              <a:tabLst>
                <a:tab pos="704480" algn="l"/>
              </a:tabLst>
            </a:pPr>
            <a:r>
              <a:rPr sz="2647" b="1" dirty="0">
                <a:latin typeface="Times New Roman"/>
                <a:cs typeface="Times New Roman"/>
              </a:rPr>
              <a:t>Kapilární</a:t>
            </a:r>
            <a:r>
              <a:rPr sz="2647" b="1" spc="-66" dirty="0">
                <a:latin typeface="Times New Roman"/>
                <a:cs typeface="Times New Roman"/>
              </a:rPr>
              <a:t> </a:t>
            </a:r>
            <a:r>
              <a:rPr sz="2647" b="1" dirty="0">
                <a:latin typeface="Times New Roman"/>
                <a:cs typeface="Times New Roman"/>
              </a:rPr>
              <a:t>(penetrační)</a:t>
            </a:r>
            <a:r>
              <a:rPr sz="2647" b="1" spc="-50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PT</a:t>
            </a:r>
            <a:r>
              <a:rPr sz="2647" spc="-66" dirty="0">
                <a:latin typeface="Times New Roman"/>
                <a:cs typeface="Times New Roman"/>
              </a:rPr>
              <a:t> </a:t>
            </a:r>
            <a:r>
              <a:rPr sz="1764" dirty="0">
                <a:latin typeface="Times New Roman"/>
                <a:cs typeface="Times New Roman"/>
              </a:rPr>
              <a:t>(ČSN</a:t>
            </a:r>
            <a:r>
              <a:rPr sz="1764" spc="-22" dirty="0">
                <a:latin typeface="Times New Roman"/>
                <a:cs typeface="Times New Roman"/>
              </a:rPr>
              <a:t> </a:t>
            </a:r>
            <a:r>
              <a:rPr sz="1764" dirty="0">
                <a:latin typeface="Times New Roman"/>
                <a:cs typeface="Times New Roman"/>
              </a:rPr>
              <a:t>EN</a:t>
            </a:r>
            <a:r>
              <a:rPr sz="1764" spc="-11" dirty="0">
                <a:latin typeface="Times New Roman"/>
                <a:cs typeface="Times New Roman"/>
              </a:rPr>
              <a:t> 571-</a:t>
            </a:r>
            <a:r>
              <a:rPr sz="1764" dirty="0">
                <a:latin typeface="Times New Roman"/>
                <a:cs typeface="Times New Roman"/>
              </a:rPr>
              <a:t>1,</a:t>
            </a:r>
            <a:r>
              <a:rPr sz="1764" spc="-28" dirty="0">
                <a:latin typeface="Times New Roman"/>
                <a:cs typeface="Times New Roman"/>
              </a:rPr>
              <a:t> </a:t>
            </a:r>
            <a:r>
              <a:rPr sz="1764" spc="-11" dirty="0">
                <a:latin typeface="Times New Roman"/>
                <a:cs typeface="Times New Roman"/>
              </a:rPr>
              <a:t>1289)</a:t>
            </a:r>
            <a:endParaRPr sz="1764">
              <a:latin typeface="Times New Roman"/>
              <a:cs typeface="Times New Roman"/>
            </a:endParaRPr>
          </a:p>
          <a:p>
            <a:pPr marL="703779" indent="-346638">
              <a:buFont typeface="Wingdings"/>
              <a:buChar char=""/>
              <a:tabLst>
                <a:tab pos="704480" algn="l"/>
              </a:tabLst>
            </a:pPr>
            <a:r>
              <a:rPr sz="2647" b="1" dirty="0">
                <a:latin typeface="Times New Roman"/>
                <a:cs typeface="Times New Roman"/>
              </a:rPr>
              <a:t>Magnetická</a:t>
            </a:r>
            <a:r>
              <a:rPr sz="2647" b="1" spc="-83" dirty="0">
                <a:latin typeface="Times New Roman"/>
                <a:cs typeface="Times New Roman"/>
              </a:rPr>
              <a:t> </a:t>
            </a:r>
            <a:r>
              <a:rPr sz="2647" b="1" dirty="0">
                <a:latin typeface="Times New Roman"/>
                <a:cs typeface="Times New Roman"/>
              </a:rPr>
              <a:t>prášková</a:t>
            </a:r>
            <a:r>
              <a:rPr sz="2647" b="1" spc="-39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MT</a:t>
            </a:r>
            <a:r>
              <a:rPr sz="2647" spc="-88" dirty="0">
                <a:latin typeface="Times New Roman"/>
                <a:cs typeface="Times New Roman"/>
              </a:rPr>
              <a:t> </a:t>
            </a:r>
            <a:r>
              <a:rPr sz="1764" dirty="0">
                <a:latin typeface="Times New Roman"/>
                <a:cs typeface="Times New Roman"/>
              </a:rPr>
              <a:t>(ČSN</a:t>
            </a:r>
            <a:r>
              <a:rPr sz="1764" spc="-22" dirty="0">
                <a:latin typeface="Times New Roman"/>
                <a:cs typeface="Times New Roman"/>
              </a:rPr>
              <a:t> </a:t>
            </a:r>
            <a:r>
              <a:rPr sz="1764" dirty="0">
                <a:latin typeface="Times New Roman"/>
                <a:cs typeface="Times New Roman"/>
              </a:rPr>
              <a:t>EN</a:t>
            </a:r>
            <a:r>
              <a:rPr sz="1764" spc="-28" dirty="0">
                <a:latin typeface="Times New Roman"/>
                <a:cs typeface="Times New Roman"/>
              </a:rPr>
              <a:t> </a:t>
            </a:r>
            <a:r>
              <a:rPr sz="1764" dirty="0">
                <a:latin typeface="Times New Roman"/>
                <a:cs typeface="Times New Roman"/>
              </a:rPr>
              <a:t>1290,</a:t>
            </a:r>
            <a:r>
              <a:rPr sz="1764" spc="-39" dirty="0">
                <a:latin typeface="Times New Roman"/>
                <a:cs typeface="Times New Roman"/>
              </a:rPr>
              <a:t> </a:t>
            </a:r>
            <a:r>
              <a:rPr sz="1764" spc="-11" dirty="0">
                <a:latin typeface="Times New Roman"/>
                <a:cs typeface="Times New Roman"/>
              </a:rPr>
              <a:t>1291)</a:t>
            </a:r>
            <a:endParaRPr sz="1764">
              <a:latin typeface="Times New Roman"/>
              <a:cs typeface="Times New Roman"/>
            </a:endParaRPr>
          </a:p>
          <a:p>
            <a:pPr marL="357842">
              <a:spcBef>
                <a:spcPts val="1301"/>
              </a:spcBef>
            </a:pPr>
            <a:r>
              <a:rPr sz="3088" b="1" dirty="0">
                <a:latin typeface="Times New Roman"/>
                <a:cs typeface="Times New Roman"/>
              </a:rPr>
              <a:t>vnitřní</a:t>
            </a:r>
            <a:r>
              <a:rPr sz="3088" b="1" spc="-77" dirty="0">
                <a:latin typeface="Times New Roman"/>
                <a:cs typeface="Times New Roman"/>
              </a:rPr>
              <a:t> </a:t>
            </a:r>
            <a:r>
              <a:rPr sz="3088" b="1" dirty="0">
                <a:latin typeface="Times New Roman"/>
                <a:cs typeface="Times New Roman"/>
              </a:rPr>
              <a:t>vady</a:t>
            </a:r>
            <a:r>
              <a:rPr sz="3088" b="1" spc="-77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se</a:t>
            </a:r>
            <a:r>
              <a:rPr sz="3088" spc="-72" dirty="0">
                <a:latin typeface="Times New Roman"/>
                <a:cs typeface="Times New Roman"/>
              </a:rPr>
              <a:t> </a:t>
            </a:r>
            <a:r>
              <a:rPr sz="3088" dirty="0">
                <a:latin typeface="Times New Roman"/>
                <a:cs typeface="Times New Roman"/>
              </a:rPr>
              <a:t>zjišťují</a:t>
            </a:r>
            <a:r>
              <a:rPr sz="3088" spc="-77" dirty="0">
                <a:latin typeface="Times New Roman"/>
                <a:cs typeface="Times New Roman"/>
              </a:rPr>
              <a:t> </a:t>
            </a:r>
            <a:r>
              <a:rPr sz="3088" spc="-11" dirty="0">
                <a:latin typeface="Times New Roman"/>
                <a:cs typeface="Times New Roman"/>
              </a:rPr>
              <a:t>metodami:</a:t>
            </a:r>
            <a:endParaRPr sz="3088">
              <a:latin typeface="Times New Roman"/>
              <a:cs typeface="Times New Roman"/>
            </a:endParaRPr>
          </a:p>
          <a:p>
            <a:pPr marL="703779" indent="-346638">
              <a:spcBef>
                <a:spcPts val="1345"/>
              </a:spcBef>
              <a:buFont typeface="Wingdings"/>
              <a:buChar char=""/>
              <a:tabLst>
                <a:tab pos="704480" algn="l"/>
              </a:tabLst>
            </a:pPr>
            <a:r>
              <a:rPr sz="2647" b="1" dirty="0">
                <a:latin typeface="Times New Roman"/>
                <a:cs typeface="Times New Roman"/>
              </a:rPr>
              <a:t>Prozářením</a:t>
            </a:r>
            <a:r>
              <a:rPr sz="2647" b="1" spc="-77" dirty="0">
                <a:latin typeface="Times New Roman"/>
                <a:cs typeface="Times New Roman"/>
              </a:rPr>
              <a:t> </a:t>
            </a:r>
            <a:r>
              <a:rPr sz="2647" spc="-61" dirty="0">
                <a:latin typeface="Times New Roman"/>
                <a:cs typeface="Times New Roman"/>
              </a:rPr>
              <a:t>RT</a:t>
            </a:r>
            <a:r>
              <a:rPr sz="2647" spc="-105" dirty="0">
                <a:latin typeface="Times New Roman"/>
                <a:cs typeface="Times New Roman"/>
              </a:rPr>
              <a:t> </a:t>
            </a:r>
            <a:r>
              <a:rPr sz="1764" dirty="0">
                <a:latin typeface="Times New Roman"/>
                <a:cs typeface="Times New Roman"/>
              </a:rPr>
              <a:t>(ČSN</a:t>
            </a:r>
            <a:r>
              <a:rPr sz="1764" spc="-39" dirty="0">
                <a:latin typeface="Times New Roman"/>
                <a:cs typeface="Times New Roman"/>
              </a:rPr>
              <a:t> </a:t>
            </a:r>
            <a:r>
              <a:rPr sz="1764" dirty="0">
                <a:latin typeface="Times New Roman"/>
                <a:cs typeface="Times New Roman"/>
              </a:rPr>
              <a:t>EN</a:t>
            </a:r>
            <a:r>
              <a:rPr sz="1764" spc="-50" dirty="0">
                <a:latin typeface="Times New Roman"/>
                <a:cs typeface="Times New Roman"/>
              </a:rPr>
              <a:t> </a:t>
            </a:r>
            <a:r>
              <a:rPr sz="1764" spc="-11" dirty="0">
                <a:latin typeface="Times New Roman"/>
                <a:cs typeface="Times New Roman"/>
              </a:rPr>
              <a:t>1435)</a:t>
            </a:r>
            <a:endParaRPr sz="1764">
              <a:latin typeface="Times New Roman"/>
              <a:cs typeface="Times New Roman"/>
            </a:endParaRPr>
          </a:p>
          <a:p>
            <a:pPr marL="703779" indent="-346638">
              <a:buFont typeface="Wingdings"/>
              <a:buChar char=""/>
              <a:tabLst>
                <a:tab pos="704480" algn="l"/>
              </a:tabLst>
            </a:pPr>
            <a:r>
              <a:rPr sz="2647" b="1" dirty="0">
                <a:latin typeface="Times New Roman"/>
                <a:cs typeface="Times New Roman"/>
              </a:rPr>
              <a:t>Ultrazvukem</a:t>
            </a:r>
            <a:r>
              <a:rPr sz="2647" b="1" spc="-72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UT</a:t>
            </a:r>
            <a:r>
              <a:rPr sz="2647" spc="-105" dirty="0">
                <a:latin typeface="Times New Roman"/>
                <a:cs typeface="Times New Roman"/>
              </a:rPr>
              <a:t> </a:t>
            </a:r>
            <a:r>
              <a:rPr sz="1764" dirty="0">
                <a:latin typeface="Times New Roman"/>
                <a:cs typeface="Times New Roman"/>
              </a:rPr>
              <a:t>(ČSN</a:t>
            </a:r>
            <a:r>
              <a:rPr sz="1764" spc="-50" dirty="0">
                <a:latin typeface="Times New Roman"/>
                <a:cs typeface="Times New Roman"/>
              </a:rPr>
              <a:t> </a:t>
            </a:r>
            <a:r>
              <a:rPr sz="1764" dirty="0">
                <a:latin typeface="Times New Roman"/>
                <a:cs typeface="Times New Roman"/>
              </a:rPr>
              <a:t>EN</a:t>
            </a:r>
            <a:r>
              <a:rPr sz="1764" spc="-39" dirty="0">
                <a:latin typeface="Times New Roman"/>
                <a:cs typeface="Times New Roman"/>
              </a:rPr>
              <a:t> </a:t>
            </a:r>
            <a:r>
              <a:rPr sz="1764" dirty="0">
                <a:latin typeface="Times New Roman"/>
                <a:cs typeface="Times New Roman"/>
              </a:rPr>
              <a:t>1712,</a:t>
            </a:r>
            <a:r>
              <a:rPr sz="1764" spc="-66" dirty="0">
                <a:latin typeface="Times New Roman"/>
                <a:cs typeface="Times New Roman"/>
              </a:rPr>
              <a:t> </a:t>
            </a:r>
            <a:r>
              <a:rPr sz="1764" spc="-11" dirty="0">
                <a:latin typeface="Times New Roman"/>
                <a:cs typeface="Times New Roman"/>
              </a:rPr>
              <a:t>1714)</a:t>
            </a:r>
            <a:endParaRPr sz="1764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47918" y="695221"/>
            <a:ext cx="5023693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Nedestruktivní</a:t>
            </a:r>
            <a:r>
              <a:rPr sz="3529" i="1" spc="-149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kontrola</a:t>
            </a:r>
            <a:endParaRPr sz="3529">
              <a:latin typeface="Arial"/>
              <a:cs typeface="Arial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D46D2292-B9B8-AC6C-D35C-EB92A24D2BE1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3446" y="1759063"/>
            <a:ext cx="9239282" cy="4314103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392156" indent="-378850">
              <a:lnSpc>
                <a:spcPts val="2514"/>
              </a:lnSpc>
              <a:spcBef>
                <a:spcPts val="116"/>
              </a:spcBef>
              <a:buFont typeface="Wingdings"/>
              <a:buChar char=""/>
              <a:tabLst>
                <a:tab pos="392156" algn="l"/>
                <a:tab pos="392856" algn="l"/>
              </a:tabLst>
            </a:pPr>
            <a:r>
              <a:rPr sz="2206" dirty="0">
                <a:latin typeface="Arial"/>
                <a:cs typeface="Arial"/>
              </a:rPr>
              <a:t>pro</a:t>
            </a:r>
            <a:r>
              <a:rPr sz="2206" spc="-55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zjišťování</a:t>
            </a:r>
            <a:r>
              <a:rPr sz="2206" spc="-33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zjevných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povrchových</a:t>
            </a:r>
            <a:r>
              <a:rPr sz="2206" spc="-66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defektů</a:t>
            </a:r>
            <a:r>
              <a:rPr sz="2206" spc="-50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a</a:t>
            </a:r>
            <a:r>
              <a:rPr sz="2206" spc="-1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ověření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podmínek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spc="-28" dirty="0">
                <a:latin typeface="Arial"/>
                <a:cs typeface="Arial"/>
              </a:rPr>
              <a:t>pro</a:t>
            </a:r>
            <a:endParaRPr sz="2206">
              <a:latin typeface="Arial"/>
              <a:cs typeface="Arial"/>
            </a:endParaRPr>
          </a:p>
          <a:p>
            <a:pPr marL="392156">
              <a:lnSpc>
                <a:spcPts val="2514"/>
              </a:lnSpc>
            </a:pPr>
            <a:r>
              <a:rPr sz="2206" dirty="0">
                <a:latin typeface="Arial"/>
                <a:cs typeface="Arial"/>
              </a:rPr>
              <a:t>další</a:t>
            </a:r>
            <a:r>
              <a:rPr sz="2206" spc="-6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nedestruktivní</a:t>
            </a:r>
            <a:r>
              <a:rPr sz="2206" spc="-72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kontrolu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(kapilární</a:t>
            </a:r>
            <a:r>
              <a:rPr sz="2206" spc="-6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resp.</a:t>
            </a:r>
            <a:r>
              <a:rPr sz="2206" spc="-50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magnetickou</a:t>
            </a:r>
            <a:r>
              <a:rPr sz="2206" spc="-66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zkoušku)</a:t>
            </a:r>
            <a:endParaRPr sz="2206">
              <a:latin typeface="Arial"/>
              <a:cs typeface="Arial"/>
            </a:endParaRPr>
          </a:p>
          <a:p>
            <a:pPr marL="392156" marR="5602" indent="-378150">
              <a:lnSpc>
                <a:spcPts val="2382"/>
              </a:lnSpc>
              <a:spcBef>
                <a:spcPts val="561"/>
              </a:spcBef>
              <a:buFont typeface="Wingdings"/>
              <a:buChar char=""/>
              <a:tabLst>
                <a:tab pos="392156" algn="l"/>
                <a:tab pos="392856" algn="l"/>
              </a:tabLst>
            </a:pPr>
            <a:r>
              <a:rPr sz="2206" dirty="0">
                <a:latin typeface="Arial"/>
                <a:cs typeface="Arial"/>
              </a:rPr>
              <a:t>Kontrola</a:t>
            </a:r>
            <a:r>
              <a:rPr sz="2206" spc="-50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prohlídkou</a:t>
            </a:r>
            <a:r>
              <a:rPr sz="2206" spc="-50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musí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být</a:t>
            </a:r>
            <a:r>
              <a:rPr sz="2206" spc="-33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provedena</a:t>
            </a:r>
            <a:r>
              <a:rPr sz="2206" spc="-50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po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dostatečném</a:t>
            </a:r>
            <a:r>
              <a:rPr sz="2206" spc="-66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očištění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svaru </a:t>
            </a:r>
            <a:r>
              <a:rPr sz="2206" dirty="0">
                <a:latin typeface="Arial"/>
                <a:cs typeface="Arial"/>
              </a:rPr>
              <a:t>a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ještě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před</a:t>
            </a:r>
            <a:r>
              <a:rPr sz="2206" spc="-22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dalšími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technologickými</a:t>
            </a:r>
            <a:r>
              <a:rPr sz="2206" spc="-6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operacemi</a:t>
            </a:r>
            <a:r>
              <a:rPr sz="2206" spc="-55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(např.</a:t>
            </a:r>
            <a:r>
              <a:rPr sz="2206" spc="-55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nátěry)</a:t>
            </a:r>
            <a:endParaRPr sz="2206">
              <a:latin typeface="Arial"/>
              <a:cs typeface="Arial"/>
            </a:endParaRPr>
          </a:p>
          <a:p>
            <a:pPr marL="829129" marR="109243" indent="-546217">
              <a:lnSpc>
                <a:spcPts val="2856"/>
              </a:lnSpc>
              <a:spcBef>
                <a:spcPts val="1945"/>
              </a:spcBef>
            </a:pPr>
            <a:r>
              <a:rPr sz="2647" i="1" dirty="0">
                <a:latin typeface="Arial"/>
                <a:cs typeface="Arial"/>
              </a:rPr>
              <a:t>Vizuální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zkouška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je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jediná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metoda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u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které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hodnotíme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přímo </a:t>
            </a:r>
            <a:r>
              <a:rPr sz="2647" i="1" dirty="0">
                <a:latin typeface="Arial"/>
                <a:cs typeface="Arial"/>
              </a:rPr>
              <a:t>samotné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vady,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u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všech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ostatních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zkoušek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posuzujeme </a:t>
            </a:r>
            <a:r>
              <a:rPr sz="2647" i="1" dirty="0">
                <a:latin typeface="Arial"/>
                <a:cs typeface="Arial"/>
              </a:rPr>
              <a:t>pouze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indikace,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které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ukazují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na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výskyt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možných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spc="-22" dirty="0">
                <a:latin typeface="Arial"/>
                <a:cs typeface="Arial"/>
              </a:rPr>
              <a:t>vad.</a:t>
            </a:r>
            <a:endParaRPr sz="2647">
              <a:latin typeface="Arial"/>
              <a:cs typeface="Arial"/>
            </a:endParaRPr>
          </a:p>
          <a:p>
            <a:pPr marL="392156" marR="1107839" indent="-378150">
              <a:lnSpc>
                <a:spcPct val="104500"/>
              </a:lnSpc>
              <a:spcBef>
                <a:spcPts val="1423"/>
              </a:spcBef>
              <a:buFont typeface="Wingdings"/>
              <a:buChar char=""/>
              <a:tabLst>
                <a:tab pos="392156" algn="l"/>
                <a:tab pos="392856" algn="l"/>
              </a:tabLst>
            </a:pPr>
            <a:r>
              <a:rPr sz="2206" dirty="0">
                <a:latin typeface="Arial"/>
                <a:cs typeface="Arial"/>
              </a:rPr>
              <a:t>Závěry</a:t>
            </a:r>
            <a:r>
              <a:rPr sz="2206" spc="-55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a</a:t>
            </a:r>
            <a:r>
              <a:rPr sz="2206" spc="-1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výsledky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této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zkoušky</a:t>
            </a:r>
            <a:r>
              <a:rPr sz="2206" spc="-6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jsou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velmi důležité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a</a:t>
            </a:r>
            <a:r>
              <a:rPr sz="2206" spc="-1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mají</a:t>
            </a:r>
            <a:r>
              <a:rPr sz="2206" spc="-33" dirty="0">
                <a:latin typeface="Arial"/>
                <a:cs typeface="Arial"/>
              </a:rPr>
              <a:t> </a:t>
            </a:r>
            <a:r>
              <a:rPr sz="2206" spc="-22" dirty="0">
                <a:latin typeface="Arial"/>
                <a:cs typeface="Arial"/>
              </a:rPr>
              <a:t>vždy </a:t>
            </a:r>
            <a:r>
              <a:rPr sz="2206" dirty="0">
                <a:latin typeface="Arial"/>
                <a:cs typeface="Arial"/>
              </a:rPr>
              <a:t>předcházet</a:t>
            </a:r>
            <a:r>
              <a:rPr sz="2206" spc="-83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všem</a:t>
            </a:r>
            <a:r>
              <a:rPr sz="2206" spc="-33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ostatním</a:t>
            </a:r>
            <a:r>
              <a:rPr sz="2206" spc="-61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kontrolám.</a:t>
            </a:r>
            <a:endParaRPr sz="2206">
              <a:latin typeface="Arial"/>
              <a:cs typeface="Arial"/>
            </a:endParaRPr>
          </a:p>
          <a:p>
            <a:pPr marL="391455" marR="919465" indent="-378150">
              <a:lnSpc>
                <a:spcPct val="104500"/>
              </a:lnSpc>
              <a:spcBef>
                <a:spcPts val="242"/>
              </a:spcBef>
              <a:buFont typeface="Wingdings"/>
              <a:buChar char=""/>
              <a:tabLst>
                <a:tab pos="391455" algn="l"/>
                <a:tab pos="392156" algn="l"/>
              </a:tabLst>
            </a:pPr>
            <a:r>
              <a:rPr sz="2206" dirty="0">
                <a:latin typeface="Arial"/>
                <a:cs typeface="Arial"/>
              </a:rPr>
              <a:t>V</a:t>
            </a:r>
            <a:r>
              <a:rPr sz="2206" spc="-33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případech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dílčí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pochybnosti</a:t>
            </a:r>
            <a:r>
              <a:rPr sz="2206" spc="-50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může</a:t>
            </a:r>
            <a:r>
              <a:rPr sz="2206" spc="-33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být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vizuální</a:t>
            </a:r>
            <a:r>
              <a:rPr sz="2206" spc="-17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zkouška</a:t>
            </a:r>
            <a:r>
              <a:rPr sz="2206" spc="-61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účelně </a:t>
            </a:r>
            <a:r>
              <a:rPr sz="2206" dirty="0">
                <a:latin typeface="Arial"/>
                <a:cs typeface="Arial"/>
              </a:rPr>
              <a:t>doplněna</a:t>
            </a:r>
            <a:r>
              <a:rPr sz="2206" spc="-6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magnetickou</a:t>
            </a:r>
            <a:r>
              <a:rPr sz="2206" spc="-50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nebo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např.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kapilární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zkouškou.</a:t>
            </a:r>
            <a:endParaRPr sz="2206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82938" y="578138"/>
            <a:ext cx="4174973" cy="729675"/>
            <a:chOff x="524256" y="524256"/>
            <a:chExt cx="3785870" cy="66167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256" y="524256"/>
              <a:ext cx="810767" cy="6614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5528" y="524256"/>
              <a:ext cx="3514343" cy="661416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147918" y="695221"/>
            <a:ext cx="3609160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b="1" i="1" dirty="0">
                <a:latin typeface="Arial"/>
                <a:cs typeface="Arial"/>
              </a:rPr>
              <a:t>Vizuální</a:t>
            </a:r>
            <a:r>
              <a:rPr sz="3529" b="1" i="1" spc="-72" dirty="0">
                <a:latin typeface="Arial"/>
                <a:cs typeface="Arial"/>
              </a:rPr>
              <a:t> </a:t>
            </a:r>
            <a:r>
              <a:rPr sz="3529" b="1" i="1" spc="-11" dirty="0">
                <a:latin typeface="Arial"/>
                <a:cs typeface="Arial"/>
              </a:rPr>
              <a:t>kontrola</a:t>
            </a:r>
            <a:endParaRPr sz="3529">
              <a:latin typeface="Arial"/>
              <a:cs typeface="Arial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05DE23F2-6CD5-B287-8C4C-705834D9736F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3728" y="1456549"/>
            <a:ext cx="9225276" cy="421497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647" dirty="0">
                <a:latin typeface="Arial"/>
                <a:cs typeface="Arial"/>
              </a:rPr>
              <a:t>VT</a:t>
            </a:r>
            <a:r>
              <a:rPr sz="2647" spc="-61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bývá</a:t>
            </a:r>
            <a:r>
              <a:rPr sz="2647" spc="-11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zpravidla</a:t>
            </a:r>
            <a:r>
              <a:rPr sz="2647" spc="6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doplněna</a:t>
            </a:r>
            <a:r>
              <a:rPr sz="2647" spc="11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kontrolou</a:t>
            </a:r>
            <a:r>
              <a:rPr sz="2647" spc="-11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vnějších</a:t>
            </a:r>
            <a:r>
              <a:rPr sz="2647" spc="-22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rozměrů</a:t>
            </a:r>
            <a:r>
              <a:rPr sz="2647" spc="-28" dirty="0">
                <a:latin typeface="Arial"/>
                <a:cs typeface="Arial"/>
              </a:rPr>
              <a:t> </a:t>
            </a:r>
            <a:r>
              <a:rPr sz="2647" spc="-11" dirty="0">
                <a:latin typeface="Arial"/>
                <a:cs typeface="Arial"/>
              </a:rPr>
              <a:t>svaru</a:t>
            </a:r>
            <a:endParaRPr sz="2647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3127" y="2027188"/>
            <a:ext cx="7493523" cy="20370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9130" indent="-565825">
              <a:lnSpc>
                <a:spcPts val="3220"/>
              </a:lnSpc>
              <a:buSzPct val="175000"/>
              <a:buChar char="-"/>
              <a:tabLst>
                <a:tab pos="579130" algn="l"/>
                <a:tab pos="579830" algn="l"/>
              </a:tabLst>
            </a:pPr>
            <a:r>
              <a:rPr sz="1764" dirty="0">
                <a:latin typeface="Arial"/>
                <a:cs typeface="Arial"/>
              </a:rPr>
              <a:t>měřením</a:t>
            </a:r>
            <a:r>
              <a:rPr sz="1764" spc="-28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převýšení</a:t>
            </a:r>
            <a:r>
              <a:rPr sz="1764" spc="-39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svaru</a:t>
            </a:r>
            <a:r>
              <a:rPr sz="1764" spc="-55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(líce</a:t>
            </a:r>
            <a:r>
              <a:rPr sz="1764" spc="-50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i</a:t>
            </a:r>
            <a:r>
              <a:rPr sz="1764" spc="-61" dirty="0">
                <a:latin typeface="Arial"/>
                <a:cs typeface="Arial"/>
              </a:rPr>
              <a:t> </a:t>
            </a:r>
            <a:r>
              <a:rPr sz="1764" spc="-11" dirty="0">
                <a:latin typeface="Arial"/>
                <a:cs typeface="Arial"/>
              </a:rPr>
              <a:t>kořene),</a:t>
            </a:r>
            <a:endParaRPr sz="1764">
              <a:latin typeface="Arial"/>
              <a:cs typeface="Arial"/>
            </a:endParaRPr>
          </a:p>
          <a:p>
            <a:pPr marL="592435" indent="-579130">
              <a:spcBef>
                <a:spcPts val="463"/>
              </a:spcBef>
              <a:buChar char="-"/>
              <a:tabLst>
                <a:tab pos="591735" algn="l"/>
                <a:tab pos="593135" algn="l"/>
              </a:tabLst>
            </a:pPr>
            <a:r>
              <a:rPr sz="1764" dirty="0">
                <a:latin typeface="Arial"/>
                <a:cs typeface="Arial"/>
              </a:rPr>
              <a:t>měření</a:t>
            </a:r>
            <a:r>
              <a:rPr sz="1764" spc="-66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překročení</a:t>
            </a:r>
            <a:r>
              <a:rPr sz="1764" spc="-61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nebo</a:t>
            </a:r>
            <a:r>
              <a:rPr sz="1764" spc="-83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podkročení</a:t>
            </a:r>
            <a:r>
              <a:rPr sz="1764" spc="-72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velikosti</a:t>
            </a:r>
            <a:r>
              <a:rPr sz="1764" spc="-116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koutového</a:t>
            </a:r>
            <a:r>
              <a:rPr sz="1764" spc="-88" dirty="0">
                <a:latin typeface="Arial"/>
                <a:cs typeface="Arial"/>
              </a:rPr>
              <a:t> </a:t>
            </a:r>
            <a:r>
              <a:rPr sz="1764" spc="-11" dirty="0">
                <a:latin typeface="Arial"/>
                <a:cs typeface="Arial"/>
              </a:rPr>
              <a:t>svaru,</a:t>
            </a:r>
            <a:endParaRPr sz="1764">
              <a:latin typeface="Arial"/>
              <a:cs typeface="Arial"/>
            </a:endParaRPr>
          </a:p>
          <a:p>
            <a:pPr marL="592435" indent="-579130">
              <a:spcBef>
                <a:spcPts val="425"/>
              </a:spcBef>
              <a:buChar char="-"/>
              <a:tabLst>
                <a:tab pos="591735" algn="l"/>
                <a:tab pos="593135" algn="l"/>
              </a:tabLst>
            </a:pPr>
            <a:r>
              <a:rPr sz="1764" dirty="0">
                <a:latin typeface="Arial"/>
                <a:cs typeface="Arial"/>
              </a:rPr>
              <a:t>měření</a:t>
            </a:r>
            <a:r>
              <a:rPr sz="1764" spc="-44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úhlu</a:t>
            </a:r>
            <a:r>
              <a:rPr sz="1764" spc="-77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přechodu</a:t>
            </a:r>
            <a:r>
              <a:rPr sz="1764" spc="-55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povrchu</a:t>
            </a:r>
            <a:r>
              <a:rPr sz="1764" spc="-55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svaru</a:t>
            </a:r>
            <a:r>
              <a:rPr sz="1764" spc="-72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a</a:t>
            </a:r>
            <a:r>
              <a:rPr sz="1764" spc="-55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povrchu</a:t>
            </a:r>
            <a:r>
              <a:rPr sz="1764" spc="-61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základního</a:t>
            </a:r>
            <a:r>
              <a:rPr sz="1764" spc="-77" dirty="0">
                <a:latin typeface="Arial"/>
                <a:cs typeface="Arial"/>
              </a:rPr>
              <a:t> </a:t>
            </a:r>
            <a:r>
              <a:rPr sz="1764" spc="-11" dirty="0">
                <a:latin typeface="Arial"/>
                <a:cs typeface="Arial"/>
              </a:rPr>
              <a:t>materiálu,</a:t>
            </a:r>
            <a:endParaRPr sz="1764">
              <a:latin typeface="Arial"/>
              <a:cs typeface="Arial"/>
            </a:endParaRPr>
          </a:p>
          <a:p>
            <a:pPr marL="591735" indent="-578430">
              <a:spcBef>
                <a:spcPts val="423"/>
              </a:spcBef>
              <a:buChar char="-"/>
              <a:tabLst>
                <a:tab pos="591735" algn="l"/>
                <a:tab pos="592435" algn="l"/>
              </a:tabLst>
            </a:pPr>
            <a:r>
              <a:rPr sz="1764" dirty="0">
                <a:latin typeface="Arial"/>
                <a:cs typeface="Arial"/>
              </a:rPr>
              <a:t>měření</a:t>
            </a:r>
            <a:r>
              <a:rPr sz="1764" spc="-50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profilu</a:t>
            </a:r>
            <a:r>
              <a:rPr sz="1764" spc="-72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povrchu</a:t>
            </a:r>
            <a:r>
              <a:rPr sz="1764" spc="-72" dirty="0">
                <a:latin typeface="Arial"/>
                <a:cs typeface="Arial"/>
              </a:rPr>
              <a:t> </a:t>
            </a:r>
            <a:r>
              <a:rPr sz="1764" spc="-11" dirty="0">
                <a:latin typeface="Arial"/>
                <a:cs typeface="Arial"/>
              </a:rPr>
              <a:t>svaru,</a:t>
            </a:r>
            <a:endParaRPr sz="1764">
              <a:latin typeface="Arial"/>
              <a:cs typeface="Arial"/>
            </a:endParaRPr>
          </a:p>
          <a:p>
            <a:pPr marL="591735" indent="-578430">
              <a:spcBef>
                <a:spcPts val="423"/>
              </a:spcBef>
              <a:buChar char="-"/>
              <a:tabLst>
                <a:tab pos="591735" algn="l"/>
                <a:tab pos="592435" algn="l"/>
              </a:tabLst>
            </a:pPr>
            <a:r>
              <a:rPr sz="1764" dirty="0">
                <a:latin typeface="Arial"/>
                <a:cs typeface="Arial"/>
              </a:rPr>
              <a:t>měření</a:t>
            </a:r>
            <a:r>
              <a:rPr sz="1764" spc="-39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hloubky</a:t>
            </a:r>
            <a:r>
              <a:rPr sz="1764" spc="-66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a</a:t>
            </a:r>
            <a:r>
              <a:rPr sz="1764" spc="-61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délky</a:t>
            </a:r>
            <a:r>
              <a:rPr sz="1764" spc="-66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povrchových</a:t>
            </a:r>
            <a:r>
              <a:rPr sz="1764" spc="-61" dirty="0">
                <a:latin typeface="Arial"/>
                <a:cs typeface="Arial"/>
              </a:rPr>
              <a:t> </a:t>
            </a:r>
            <a:r>
              <a:rPr sz="1764" spc="-22" dirty="0">
                <a:latin typeface="Arial"/>
                <a:cs typeface="Arial"/>
              </a:rPr>
              <a:t>vad,</a:t>
            </a:r>
            <a:endParaRPr sz="1764">
              <a:latin typeface="Arial"/>
              <a:cs typeface="Arial"/>
            </a:endParaRPr>
          </a:p>
          <a:p>
            <a:pPr marL="591735" indent="-578430">
              <a:spcBef>
                <a:spcPts val="423"/>
              </a:spcBef>
              <a:buChar char="-"/>
              <a:tabLst>
                <a:tab pos="591735" algn="l"/>
                <a:tab pos="592435" algn="l"/>
              </a:tabLst>
            </a:pPr>
            <a:r>
              <a:rPr sz="1764" dirty="0">
                <a:latin typeface="Arial"/>
                <a:cs typeface="Arial"/>
              </a:rPr>
              <a:t>měření</a:t>
            </a:r>
            <a:r>
              <a:rPr sz="1764" spc="-61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úchylek</a:t>
            </a:r>
            <a:r>
              <a:rPr sz="1764" spc="-72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celého</a:t>
            </a:r>
            <a:r>
              <a:rPr sz="1764" spc="-83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svarového</a:t>
            </a:r>
            <a:r>
              <a:rPr sz="1764" spc="-77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spoje</a:t>
            </a:r>
            <a:r>
              <a:rPr sz="1764" spc="-94" dirty="0">
                <a:latin typeface="Arial"/>
                <a:cs typeface="Arial"/>
              </a:rPr>
              <a:t> </a:t>
            </a:r>
            <a:r>
              <a:rPr sz="1764" dirty="0">
                <a:latin typeface="Arial"/>
                <a:cs typeface="Arial"/>
              </a:rPr>
              <a:t>(přesazení)</a:t>
            </a:r>
            <a:r>
              <a:rPr sz="1764" spc="-61" dirty="0">
                <a:latin typeface="Arial"/>
                <a:cs typeface="Arial"/>
              </a:rPr>
              <a:t> </a:t>
            </a:r>
            <a:r>
              <a:rPr sz="1764" spc="-11" dirty="0">
                <a:latin typeface="Arial"/>
                <a:cs typeface="Arial"/>
              </a:rPr>
              <a:t>apod.</a:t>
            </a:r>
            <a:endParaRPr sz="1764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1085" y="4621782"/>
            <a:ext cx="2645204" cy="21795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18162" y="4621740"/>
            <a:ext cx="2902565" cy="216906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72265" y="2384399"/>
            <a:ext cx="2048201" cy="265745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42451" y="5125931"/>
            <a:ext cx="2877972" cy="1692887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882937" y="578138"/>
            <a:ext cx="5889219" cy="729675"/>
            <a:chOff x="524255" y="524256"/>
            <a:chExt cx="5340350" cy="66167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4255" y="524256"/>
              <a:ext cx="810767" cy="66141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5527" y="524256"/>
              <a:ext cx="3624071" cy="66141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80103" y="524256"/>
              <a:ext cx="675131" cy="66141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28515" y="524256"/>
              <a:ext cx="1735835" cy="661416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147918" y="695221"/>
            <a:ext cx="5324106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Vizuální</a:t>
            </a:r>
            <a:r>
              <a:rPr sz="3529" i="1" spc="-77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kontrola</a:t>
            </a:r>
            <a:r>
              <a:rPr sz="3529" i="1" spc="-44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-</a:t>
            </a:r>
            <a:r>
              <a:rPr sz="3529" i="1" spc="-22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měrky</a:t>
            </a:r>
            <a:endParaRPr sz="3529">
              <a:latin typeface="Arial"/>
              <a:cs typeface="Arial"/>
            </a:endParaRP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xmlns="" id="{67D1D427-6069-8329-0E87-D02B169058B7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9213" y="1379240"/>
            <a:ext cx="9364629" cy="5423508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70028">
              <a:spcBef>
                <a:spcPts val="110"/>
              </a:spcBef>
            </a:pPr>
            <a:r>
              <a:rPr sz="2647" dirty="0">
                <a:latin typeface="Arial"/>
                <a:cs typeface="Arial"/>
              </a:rPr>
              <a:t>Podle</a:t>
            </a:r>
            <a:r>
              <a:rPr sz="2647" spc="-11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použitých</a:t>
            </a:r>
            <a:r>
              <a:rPr sz="2647" spc="-11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kontrolních</a:t>
            </a:r>
            <a:r>
              <a:rPr sz="2647" spc="-22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prostředků</a:t>
            </a:r>
            <a:r>
              <a:rPr sz="2647" spc="-6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se</a:t>
            </a:r>
            <a:r>
              <a:rPr sz="2647" spc="-33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rozlišuje</a:t>
            </a:r>
            <a:r>
              <a:rPr sz="2647" spc="6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VT</a:t>
            </a:r>
            <a:r>
              <a:rPr sz="2647" spc="-28" dirty="0">
                <a:latin typeface="Arial"/>
                <a:cs typeface="Arial"/>
              </a:rPr>
              <a:t> </a:t>
            </a:r>
            <a:r>
              <a:rPr sz="2647" spc="-55" dirty="0">
                <a:latin typeface="Arial"/>
                <a:cs typeface="Arial"/>
              </a:rPr>
              <a:t>:</a:t>
            </a:r>
            <a:endParaRPr sz="2647">
              <a:latin typeface="Arial"/>
              <a:cs typeface="Arial"/>
            </a:endParaRPr>
          </a:p>
          <a:p>
            <a:pPr marL="14006">
              <a:spcBef>
                <a:spcPts val="1831"/>
              </a:spcBef>
              <a:tabLst>
                <a:tab pos="568626" algn="l"/>
              </a:tabLst>
            </a:pPr>
            <a:r>
              <a:rPr sz="2206" b="1" spc="-28" dirty="0">
                <a:latin typeface="Arial"/>
                <a:cs typeface="Arial"/>
              </a:rPr>
              <a:t>1)</a:t>
            </a:r>
            <a:r>
              <a:rPr sz="2206" b="1" dirty="0">
                <a:latin typeface="Arial"/>
                <a:cs typeface="Arial"/>
              </a:rPr>
              <a:t>	</a:t>
            </a:r>
            <a:r>
              <a:rPr sz="2206" b="1" spc="-11" dirty="0">
                <a:latin typeface="Arial"/>
                <a:cs typeface="Arial"/>
              </a:rPr>
              <a:t>Přímá</a:t>
            </a:r>
            <a:endParaRPr sz="2206">
              <a:latin typeface="Arial"/>
              <a:cs typeface="Arial"/>
            </a:endParaRPr>
          </a:p>
          <a:p>
            <a:pPr marL="19608">
              <a:spcBef>
                <a:spcPts val="1428"/>
              </a:spcBef>
            </a:pPr>
            <a:r>
              <a:rPr sz="2206" dirty="0">
                <a:latin typeface="Arial"/>
                <a:cs typeface="Arial"/>
              </a:rPr>
              <a:t>provádí</a:t>
            </a:r>
            <a:r>
              <a:rPr sz="2206" spc="-50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se</a:t>
            </a:r>
            <a:r>
              <a:rPr sz="2206" spc="-1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pouhým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okem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nebo</a:t>
            </a:r>
            <a:r>
              <a:rPr sz="2206" spc="-33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pomocí</a:t>
            </a:r>
            <a:r>
              <a:rPr sz="2206" spc="-33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jednoduchých</a:t>
            </a:r>
            <a:r>
              <a:rPr sz="2206" spc="-6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optických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pomůcek</a:t>
            </a:r>
            <a:endParaRPr sz="2206">
              <a:latin typeface="Arial"/>
              <a:cs typeface="Arial"/>
            </a:endParaRPr>
          </a:p>
          <a:p>
            <a:pPr marL="259803" indent="-246498">
              <a:spcBef>
                <a:spcPts val="265"/>
              </a:spcBef>
              <a:buChar char="-"/>
              <a:tabLst>
                <a:tab pos="259803" algn="l"/>
                <a:tab pos="260503" algn="l"/>
              </a:tabLst>
            </a:pPr>
            <a:r>
              <a:rPr sz="2206" dirty="0">
                <a:latin typeface="Arial"/>
                <a:cs typeface="Arial"/>
              </a:rPr>
              <a:t>použití</a:t>
            </a:r>
            <a:r>
              <a:rPr sz="2206" spc="-55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pouze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na</a:t>
            </a:r>
            <a:r>
              <a:rPr sz="2206" spc="-1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dobře</a:t>
            </a:r>
            <a:r>
              <a:rPr sz="2206" spc="-50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přístupném</a:t>
            </a:r>
            <a:r>
              <a:rPr sz="2206" spc="-50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povrchu</a:t>
            </a:r>
            <a:endParaRPr sz="2206">
              <a:latin typeface="Arial"/>
              <a:cs typeface="Arial"/>
            </a:endParaRPr>
          </a:p>
          <a:p>
            <a:pPr marL="14006" marR="3601529">
              <a:lnSpc>
                <a:spcPct val="110000"/>
              </a:lnSpc>
              <a:buChar char="-"/>
              <a:tabLst>
                <a:tab pos="259103" algn="l"/>
                <a:tab pos="259803" algn="l"/>
              </a:tabLst>
            </a:pPr>
            <a:r>
              <a:rPr sz="2206" dirty="0">
                <a:latin typeface="Arial"/>
                <a:cs typeface="Arial"/>
              </a:rPr>
              <a:t>musí</a:t>
            </a:r>
            <a:r>
              <a:rPr sz="2206" spc="-50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být</a:t>
            </a:r>
            <a:r>
              <a:rPr sz="2206" spc="-17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zaručena</a:t>
            </a:r>
            <a:r>
              <a:rPr sz="2206" spc="-6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dobrá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zraková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schopnost pracovníka</a:t>
            </a:r>
            <a:endParaRPr sz="2206">
              <a:latin typeface="Arial"/>
              <a:cs typeface="Arial"/>
            </a:endParaRPr>
          </a:p>
          <a:p>
            <a:pPr marL="14006">
              <a:spcBef>
                <a:spcPts val="259"/>
              </a:spcBef>
            </a:pPr>
            <a:r>
              <a:rPr sz="2206" dirty="0">
                <a:latin typeface="Arial"/>
                <a:cs typeface="Arial"/>
              </a:rPr>
              <a:t>a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dostatečné</a:t>
            </a:r>
            <a:r>
              <a:rPr sz="2206" spc="-6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osvětlení</a:t>
            </a:r>
            <a:r>
              <a:rPr sz="2206" spc="-50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umělým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nebo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denním</a:t>
            </a:r>
            <a:endParaRPr sz="2206">
              <a:latin typeface="Arial"/>
              <a:cs typeface="Arial"/>
            </a:endParaRPr>
          </a:p>
          <a:p>
            <a:pPr marL="14006">
              <a:spcBef>
                <a:spcPts val="265"/>
              </a:spcBef>
            </a:pPr>
            <a:r>
              <a:rPr sz="2206" dirty="0">
                <a:latin typeface="Arial"/>
                <a:cs typeface="Arial"/>
              </a:rPr>
              <a:t>světlem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(min.</a:t>
            </a:r>
            <a:r>
              <a:rPr sz="2206" spc="-50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500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spc="-22" dirty="0">
                <a:latin typeface="Arial"/>
                <a:cs typeface="Arial"/>
              </a:rPr>
              <a:t>luxů)</a:t>
            </a:r>
            <a:endParaRPr sz="2206">
              <a:latin typeface="Arial"/>
              <a:cs typeface="Arial"/>
            </a:endParaRPr>
          </a:p>
          <a:p>
            <a:pPr marL="89636">
              <a:spcBef>
                <a:spcPts val="1428"/>
              </a:spcBef>
              <a:tabLst>
                <a:tab pos="645656" algn="l"/>
              </a:tabLst>
            </a:pPr>
            <a:r>
              <a:rPr sz="2206" b="1" spc="-28" dirty="0">
                <a:latin typeface="Arial"/>
                <a:cs typeface="Arial"/>
              </a:rPr>
              <a:t>2)</a:t>
            </a:r>
            <a:r>
              <a:rPr sz="2206" b="1" dirty="0">
                <a:latin typeface="Arial"/>
                <a:cs typeface="Arial"/>
              </a:rPr>
              <a:t>	</a:t>
            </a:r>
            <a:r>
              <a:rPr sz="2206" b="1" spc="-11" dirty="0">
                <a:latin typeface="Arial"/>
                <a:cs typeface="Arial"/>
              </a:rPr>
              <a:t>Nepřímá</a:t>
            </a:r>
            <a:endParaRPr sz="2206">
              <a:latin typeface="Arial"/>
              <a:cs typeface="Arial"/>
            </a:endParaRPr>
          </a:p>
          <a:p>
            <a:pPr marL="14006" marR="5602">
              <a:lnSpc>
                <a:spcPts val="2382"/>
              </a:lnSpc>
              <a:spcBef>
                <a:spcPts val="1731"/>
              </a:spcBef>
              <a:buChar char="-"/>
              <a:tabLst>
                <a:tab pos="199579" algn="l"/>
              </a:tabLst>
            </a:pPr>
            <a:r>
              <a:rPr sz="2206" dirty="0">
                <a:latin typeface="Arial"/>
                <a:cs typeface="Arial"/>
              </a:rPr>
              <a:t>provádí</a:t>
            </a:r>
            <a:r>
              <a:rPr sz="2206" spc="50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se</a:t>
            </a:r>
            <a:r>
              <a:rPr sz="2206" spc="66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pomocí</a:t>
            </a:r>
            <a:r>
              <a:rPr sz="2206" spc="6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optických</a:t>
            </a:r>
            <a:r>
              <a:rPr sz="2206" spc="72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nebo</a:t>
            </a:r>
            <a:r>
              <a:rPr sz="2206" spc="66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optoelektronických</a:t>
            </a:r>
            <a:r>
              <a:rPr sz="2206" spc="72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přístrojů</a:t>
            </a:r>
            <a:r>
              <a:rPr sz="2206" spc="83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a</a:t>
            </a:r>
            <a:r>
              <a:rPr sz="2206" spc="72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zařízení </a:t>
            </a:r>
            <a:r>
              <a:rPr sz="2206" dirty="0">
                <a:latin typeface="Arial"/>
                <a:cs typeface="Arial"/>
              </a:rPr>
              <a:t>(tzv.</a:t>
            </a:r>
            <a:r>
              <a:rPr sz="2206" spc="-72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endoskopy)</a:t>
            </a:r>
            <a:endParaRPr sz="2206">
              <a:latin typeface="Arial"/>
              <a:cs typeface="Arial"/>
            </a:endParaRPr>
          </a:p>
          <a:p>
            <a:pPr marL="14006" marR="742995">
              <a:lnSpc>
                <a:spcPts val="2382"/>
              </a:lnSpc>
              <a:spcBef>
                <a:spcPts val="534"/>
              </a:spcBef>
              <a:buChar char="-"/>
              <a:tabLst>
                <a:tab pos="182773" algn="l"/>
              </a:tabLst>
            </a:pPr>
            <a:r>
              <a:rPr sz="2206" dirty="0">
                <a:latin typeface="Arial"/>
                <a:cs typeface="Arial"/>
              </a:rPr>
              <a:t>použití</a:t>
            </a:r>
            <a:r>
              <a:rPr sz="2206" spc="-50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pro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kontrolu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nepřístupných</a:t>
            </a:r>
            <a:r>
              <a:rPr sz="2206" spc="-77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povrchů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(nepřístupných</a:t>
            </a:r>
            <a:r>
              <a:rPr sz="2206" spc="-72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z</a:t>
            </a:r>
            <a:r>
              <a:rPr sz="2206" spc="-22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důvodů </a:t>
            </a:r>
            <a:r>
              <a:rPr sz="2206" dirty="0">
                <a:latin typeface="Arial"/>
                <a:cs typeface="Arial"/>
              </a:rPr>
              <a:t>geometrie</a:t>
            </a:r>
            <a:r>
              <a:rPr sz="2206" spc="-77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nebo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z</a:t>
            </a:r>
            <a:r>
              <a:rPr sz="2206" spc="-22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důvodů</a:t>
            </a:r>
            <a:r>
              <a:rPr sz="2206" spc="-22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ohrožení</a:t>
            </a:r>
            <a:r>
              <a:rPr sz="2206" spc="-55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zdraví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pracovníků)</a:t>
            </a:r>
            <a:endParaRPr sz="2206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82937" y="578138"/>
            <a:ext cx="6536263" cy="729675"/>
            <a:chOff x="524255" y="524256"/>
            <a:chExt cx="5927090" cy="6616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255" y="524256"/>
              <a:ext cx="810767" cy="6614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5527" y="524256"/>
              <a:ext cx="3624071" cy="6614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80103" y="524256"/>
              <a:ext cx="675131" cy="6614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28515" y="524256"/>
              <a:ext cx="2322575" cy="661416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147918" y="695221"/>
            <a:ext cx="5971850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Vizuální</a:t>
            </a:r>
            <a:r>
              <a:rPr sz="3529" i="1" spc="-77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kontrola</a:t>
            </a:r>
            <a:r>
              <a:rPr sz="3529" i="1" spc="-44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-</a:t>
            </a:r>
            <a:r>
              <a:rPr sz="3529" i="1" spc="-22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rozdělení</a:t>
            </a:r>
            <a:endParaRPr sz="3529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75238" y="3193231"/>
            <a:ext cx="3193021" cy="1983469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xmlns="" id="{2B5F4240-87D4-4E7D-219E-3BB791384580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7759" y="1624612"/>
            <a:ext cx="7556547" cy="4852454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830526">
              <a:spcBef>
                <a:spcPts val="110"/>
              </a:spcBef>
            </a:pPr>
            <a:r>
              <a:rPr sz="2647" b="1" dirty="0">
                <a:latin typeface="Arial"/>
                <a:cs typeface="Arial"/>
              </a:rPr>
              <a:t>Pevné</a:t>
            </a:r>
            <a:r>
              <a:rPr sz="2647" b="1" spc="-39" dirty="0">
                <a:latin typeface="Arial"/>
                <a:cs typeface="Arial"/>
              </a:rPr>
              <a:t> </a:t>
            </a:r>
            <a:r>
              <a:rPr sz="2647" b="1" dirty="0">
                <a:latin typeface="Arial"/>
                <a:cs typeface="Arial"/>
              </a:rPr>
              <a:t>endoskopy</a:t>
            </a:r>
            <a:r>
              <a:rPr sz="2647" b="1" spc="-22" dirty="0">
                <a:latin typeface="Arial"/>
                <a:cs typeface="Arial"/>
              </a:rPr>
              <a:t> </a:t>
            </a:r>
            <a:r>
              <a:rPr sz="2647" b="1" dirty="0">
                <a:latin typeface="Arial"/>
                <a:cs typeface="Arial"/>
              </a:rPr>
              <a:t>(tzv.</a:t>
            </a:r>
            <a:r>
              <a:rPr sz="2647" b="1" spc="-39" dirty="0">
                <a:latin typeface="Arial"/>
                <a:cs typeface="Arial"/>
              </a:rPr>
              <a:t> </a:t>
            </a:r>
            <a:r>
              <a:rPr sz="2647" b="1" spc="-11" dirty="0">
                <a:latin typeface="Arial"/>
                <a:cs typeface="Arial"/>
              </a:rPr>
              <a:t>Boroskopy)</a:t>
            </a:r>
            <a:endParaRPr sz="2647">
              <a:latin typeface="Arial"/>
              <a:cs typeface="Arial"/>
            </a:endParaRPr>
          </a:p>
          <a:p>
            <a:pPr>
              <a:spcBef>
                <a:spcPts val="6"/>
              </a:spcBef>
            </a:pPr>
            <a:endParaRPr sz="3308">
              <a:latin typeface="Arial"/>
              <a:cs typeface="Arial"/>
            </a:endParaRPr>
          </a:p>
          <a:p>
            <a:pPr marL="14006" marR="5602">
              <a:lnSpc>
                <a:spcPct val="120000"/>
              </a:lnSpc>
            </a:pPr>
            <a:r>
              <a:rPr sz="2647" dirty="0">
                <a:latin typeface="Arial"/>
                <a:cs typeface="Arial"/>
              </a:rPr>
              <a:t>optický</a:t>
            </a:r>
            <a:r>
              <a:rPr sz="2647" spc="-39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systém</a:t>
            </a:r>
            <a:r>
              <a:rPr sz="2647" spc="-22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zabudovaný</a:t>
            </a:r>
            <a:r>
              <a:rPr sz="2647" spc="11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v</a:t>
            </a:r>
            <a:r>
              <a:rPr sz="2647" spc="-22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soustavě</a:t>
            </a:r>
            <a:r>
              <a:rPr sz="2647" spc="-6" dirty="0">
                <a:latin typeface="Arial"/>
                <a:cs typeface="Arial"/>
              </a:rPr>
              <a:t> </a:t>
            </a:r>
            <a:r>
              <a:rPr sz="2647" spc="-11" dirty="0">
                <a:latin typeface="Arial"/>
                <a:cs typeface="Arial"/>
              </a:rPr>
              <a:t>pevných </a:t>
            </a:r>
            <a:r>
              <a:rPr sz="2647" dirty="0">
                <a:latin typeface="Arial"/>
                <a:cs typeface="Arial"/>
              </a:rPr>
              <a:t>Trubkových</a:t>
            </a:r>
            <a:r>
              <a:rPr sz="2647" spc="-28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nástavců</a:t>
            </a:r>
            <a:r>
              <a:rPr sz="2647" spc="-17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,</a:t>
            </a:r>
            <a:r>
              <a:rPr sz="2647" spc="-33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jejichž délku</a:t>
            </a:r>
            <a:r>
              <a:rPr sz="2647" spc="-6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lze</a:t>
            </a:r>
            <a:r>
              <a:rPr sz="2647" spc="-6" dirty="0">
                <a:latin typeface="Arial"/>
                <a:cs typeface="Arial"/>
              </a:rPr>
              <a:t> </a:t>
            </a:r>
            <a:r>
              <a:rPr sz="2647" spc="-11" dirty="0">
                <a:latin typeface="Arial"/>
                <a:cs typeface="Arial"/>
              </a:rPr>
              <a:t>přizpůsobit </a:t>
            </a:r>
            <a:r>
              <a:rPr sz="2647" dirty="0">
                <a:latin typeface="Arial"/>
                <a:cs typeface="Arial"/>
              </a:rPr>
              <a:t>rozměrům</a:t>
            </a:r>
            <a:r>
              <a:rPr sz="2647" spc="-66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kontrolovaného </a:t>
            </a:r>
            <a:r>
              <a:rPr sz="2647" spc="-11" dirty="0">
                <a:latin typeface="Arial"/>
                <a:cs typeface="Arial"/>
              </a:rPr>
              <a:t>předmětu</a:t>
            </a:r>
            <a:endParaRPr sz="2647">
              <a:latin typeface="Arial"/>
              <a:cs typeface="Arial"/>
            </a:endParaRPr>
          </a:p>
          <a:p>
            <a:pPr>
              <a:spcBef>
                <a:spcPts val="6"/>
              </a:spcBef>
            </a:pPr>
            <a:endParaRPr sz="3308">
              <a:latin typeface="Arial"/>
              <a:cs typeface="Arial"/>
            </a:endParaRPr>
          </a:p>
          <a:p>
            <a:pPr marL="14006" marR="2394250">
              <a:lnSpc>
                <a:spcPct val="120000"/>
              </a:lnSpc>
            </a:pPr>
            <a:r>
              <a:rPr sz="2647" dirty="0">
                <a:latin typeface="Arial"/>
                <a:cs typeface="Arial"/>
              </a:rPr>
              <a:t>je</a:t>
            </a:r>
            <a:r>
              <a:rPr sz="2647" spc="-55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možné</a:t>
            </a:r>
            <a:r>
              <a:rPr sz="2647" spc="-6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vyměňovat</a:t>
            </a:r>
            <a:r>
              <a:rPr sz="2647" spc="-11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objektivové </a:t>
            </a:r>
            <a:r>
              <a:rPr sz="2647" spc="-55" dirty="0">
                <a:latin typeface="Arial"/>
                <a:cs typeface="Arial"/>
              </a:rPr>
              <a:t>a </a:t>
            </a:r>
            <a:r>
              <a:rPr sz="2647" dirty="0">
                <a:latin typeface="Arial"/>
                <a:cs typeface="Arial"/>
              </a:rPr>
              <a:t>osvětlovací</a:t>
            </a:r>
            <a:r>
              <a:rPr sz="2647" spc="-50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nástavce</a:t>
            </a:r>
            <a:r>
              <a:rPr sz="2647" spc="-22" dirty="0">
                <a:latin typeface="Arial"/>
                <a:cs typeface="Arial"/>
              </a:rPr>
              <a:t> </a:t>
            </a:r>
            <a:r>
              <a:rPr sz="2647" spc="-55" dirty="0">
                <a:latin typeface="Arial"/>
                <a:cs typeface="Arial"/>
              </a:rPr>
              <a:t>a</a:t>
            </a:r>
            <a:endParaRPr sz="2647">
              <a:latin typeface="Arial"/>
              <a:cs typeface="Arial"/>
            </a:endParaRPr>
          </a:p>
          <a:p>
            <a:pPr marL="14006">
              <a:spcBef>
                <a:spcPts val="634"/>
              </a:spcBef>
            </a:pPr>
            <a:r>
              <a:rPr sz="2647" dirty="0">
                <a:latin typeface="Arial"/>
                <a:cs typeface="Arial"/>
              </a:rPr>
              <a:t>tak</a:t>
            </a:r>
            <a:r>
              <a:rPr sz="2647" spc="-22" dirty="0">
                <a:latin typeface="Arial"/>
                <a:cs typeface="Arial"/>
              </a:rPr>
              <a:t> </a:t>
            </a:r>
            <a:r>
              <a:rPr sz="2647" spc="-11" dirty="0">
                <a:latin typeface="Arial"/>
                <a:cs typeface="Arial"/>
              </a:rPr>
              <a:t>nastavovat</a:t>
            </a:r>
            <a:endParaRPr sz="2647">
              <a:latin typeface="Arial"/>
              <a:cs typeface="Arial"/>
            </a:endParaRPr>
          </a:p>
          <a:p>
            <a:pPr marL="14006">
              <a:spcBef>
                <a:spcPts val="640"/>
              </a:spcBef>
            </a:pPr>
            <a:r>
              <a:rPr sz="2647" dirty="0">
                <a:latin typeface="Arial"/>
                <a:cs typeface="Arial"/>
              </a:rPr>
              <a:t>vhodný</a:t>
            </a:r>
            <a:r>
              <a:rPr sz="2647" spc="-11" dirty="0">
                <a:latin typeface="Arial"/>
                <a:cs typeface="Arial"/>
              </a:rPr>
              <a:t> </a:t>
            </a:r>
            <a:r>
              <a:rPr sz="2647" dirty="0">
                <a:latin typeface="Arial"/>
                <a:cs typeface="Arial"/>
              </a:rPr>
              <a:t>směr</a:t>
            </a:r>
            <a:r>
              <a:rPr sz="2647" spc="-17" dirty="0">
                <a:latin typeface="Arial"/>
                <a:cs typeface="Arial"/>
              </a:rPr>
              <a:t> </a:t>
            </a:r>
            <a:r>
              <a:rPr sz="2647" spc="-11" dirty="0">
                <a:latin typeface="Arial"/>
                <a:cs typeface="Arial"/>
              </a:rPr>
              <a:t>pozorování</a:t>
            </a:r>
            <a:endParaRPr sz="2647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82937" y="578138"/>
            <a:ext cx="7436803" cy="729675"/>
            <a:chOff x="524255" y="524256"/>
            <a:chExt cx="6743700" cy="6616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255" y="524256"/>
              <a:ext cx="810767" cy="6614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5527" y="524256"/>
              <a:ext cx="3624071" cy="6614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80103" y="524256"/>
              <a:ext cx="675131" cy="6614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28515" y="524256"/>
              <a:ext cx="3139439" cy="661416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147918" y="695221"/>
            <a:ext cx="6874491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Vizuální</a:t>
            </a:r>
            <a:r>
              <a:rPr sz="3529" i="1" spc="-66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kontrola</a:t>
            </a:r>
            <a:r>
              <a:rPr sz="3529" i="1" spc="-44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-</a:t>
            </a:r>
            <a:r>
              <a:rPr sz="3529" i="1" spc="-22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ENDOSKOPY</a:t>
            </a:r>
            <a:endParaRPr sz="3529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11393" y="3697393"/>
            <a:ext cx="2517420" cy="310917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42511" y="5125945"/>
            <a:ext cx="2100735" cy="1621097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xmlns="" id="{59DC1EC0-F526-46A1-32C3-221D3EA69606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2972" y="1288486"/>
            <a:ext cx="9043908" cy="2906087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706">
              <a:spcBef>
                <a:spcPts val="110"/>
              </a:spcBef>
            </a:pPr>
            <a:r>
              <a:rPr sz="2647" b="1" dirty="0">
                <a:latin typeface="Arial"/>
                <a:cs typeface="Arial"/>
              </a:rPr>
              <a:t>Ohebné</a:t>
            </a:r>
            <a:r>
              <a:rPr sz="2647" b="1" spc="-55" dirty="0">
                <a:latin typeface="Arial"/>
                <a:cs typeface="Arial"/>
              </a:rPr>
              <a:t> </a:t>
            </a:r>
            <a:r>
              <a:rPr sz="2647" b="1" dirty="0">
                <a:latin typeface="Arial"/>
                <a:cs typeface="Arial"/>
              </a:rPr>
              <a:t>endoskopy</a:t>
            </a:r>
            <a:r>
              <a:rPr sz="2647" b="1" spc="-17" dirty="0">
                <a:latin typeface="Arial"/>
                <a:cs typeface="Arial"/>
              </a:rPr>
              <a:t> </a:t>
            </a:r>
            <a:r>
              <a:rPr sz="2647" b="1" dirty="0">
                <a:latin typeface="Arial"/>
                <a:cs typeface="Arial"/>
              </a:rPr>
              <a:t>–</a:t>
            </a:r>
            <a:r>
              <a:rPr sz="2647" b="1" spc="-22" dirty="0">
                <a:latin typeface="Arial"/>
                <a:cs typeface="Arial"/>
              </a:rPr>
              <a:t> </a:t>
            </a:r>
            <a:r>
              <a:rPr sz="2647" b="1" dirty="0">
                <a:latin typeface="Arial"/>
                <a:cs typeface="Arial"/>
              </a:rPr>
              <a:t>vláknové</a:t>
            </a:r>
            <a:r>
              <a:rPr sz="2647" b="1" spc="-11" dirty="0">
                <a:latin typeface="Arial"/>
                <a:cs typeface="Arial"/>
              </a:rPr>
              <a:t> </a:t>
            </a:r>
            <a:r>
              <a:rPr sz="2647" b="1" dirty="0">
                <a:latin typeface="Arial"/>
                <a:cs typeface="Arial"/>
              </a:rPr>
              <a:t>(tzv.</a:t>
            </a:r>
            <a:r>
              <a:rPr sz="2647" b="1" spc="-39" dirty="0">
                <a:latin typeface="Arial"/>
                <a:cs typeface="Arial"/>
              </a:rPr>
              <a:t> </a:t>
            </a:r>
            <a:r>
              <a:rPr sz="2647" b="1" spc="-11" dirty="0">
                <a:latin typeface="Arial"/>
                <a:cs typeface="Arial"/>
              </a:rPr>
              <a:t>fibroskopy)</a:t>
            </a:r>
            <a:endParaRPr sz="2647">
              <a:latin typeface="Arial"/>
              <a:cs typeface="Arial"/>
            </a:endParaRPr>
          </a:p>
          <a:p>
            <a:pPr marL="14706" marR="5602">
              <a:lnSpc>
                <a:spcPct val="120000"/>
              </a:lnSpc>
              <a:spcBef>
                <a:spcPts val="1124"/>
              </a:spcBef>
            </a:pPr>
            <a:r>
              <a:rPr sz="1985" dirty="0">
                <a:latin typeface="Arial"/>
                <a:cs typeface="Arial"/>
              </a:rPr>
              <a:t>Tvoří</a:t>
            </a:r>
            <a:r>
              <a:rPr sz="1985" spc="-66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je</a:t>
            </a:r>
            <a:r>
              <a:rPr sz="1985" spc="-11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optický</a:t>
            </a:r>
            <a:r>
              <a:rPr sz="1985" spc="-17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systém</a:t>
            </a:r>
            <a:r>
              <a:rPr sz="1985" spc="6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sestávající</a:t>
            </a:r>
            <a:r>
              <a:rPr sz="1985" spc="-11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ze</a:t>
            </a:r>
            <a:r>
              <a:rPr sz="1985" spc="-28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svazku</a:t>
            </a:r>
            <a:r>
              <a:rPr sz="1985" spc="-28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jemných</a:t>
            </a:r>
            <a:r>
              <a:rPr sz="1985" spc="-11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skleněných</a:t>
            </a:r>
            <a:r>
              <a:rPr sz="1985" spc="6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světlovodných </a:t>
            </a:r>
            <a:r>
              <a:rPr sz="1985" dirty="0">
                <a:latin typeface="Arial"/>
                <a:cs typeface="Arial"/>
              </a:rPr>
              <a:t>vláken,</a:t>
            </a:r>
            <a:r>
              <a:rPr sz="1985" spc="-50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která</a:t>
            </a:r>
            <a:r>
              <a:rPr sz="1985" spc="-39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přenášejí</a:t>
            </a:r>
            <a:r>
              <a:rPr sz="1985" spc="-22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světelné</a:t>
            </a:r>
            <a:r>
              <a:rPr sz="1985" spc="-33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informace</a:t>
            </a:r>
            <a:r>
              <a:rPr sz="1985" spc="-22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o</a:t>
            </a:r>
            <a:r>
              <a:rPr sz="1985" spc="-50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pozorované</a:t>
            </a:r>
            <a:r>
              <a:rPr sz="1985" spc="-11" dirty="0">
                <a:latin typeface="Arial"/>
                <a:cs typeface="Arial"/>
              </a:rPr>
              <a:t> ploše.</a:t>
            </a:r>
            <a:endParaRPr sz="1985">
              <a:latin typeface="Arial"/>
              <a:cs typeface="Arial"/>
            </a:endParaRPr>
          </a:p>
          <a:p>
            <a:pPr marL="14006" marR="5213570">
              <a:lnSpc>
                <a:spcPct val="120000"/>
              </a:lnSpc>
              <a:spcBef>
                <a:spcPts val="1108"/>
              </a:spcBef>
            </a:pPr>
            <a:r>
              <a:rPr sz="1985" dirty="0">
                <a:latin typeface="Arial"/>
                <a:cs typeface="Arial"/>
              </a:rPr>
              <a:t>Okulárový</a:t>
            </a:r>
            <a:r>
              <a:rPr sz="1985" spc="-33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výstup</a:t>
            </a:r>
            <a:r>
              <a:rPr sz="1985" spc="-39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umožňuje</a:t>
            </a:r>
            <a:r>
              <a:rPr sz="1985" spc="-22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přímé </a:t>
            </a:r>
            <a:r>
              <a:rPr sz="1985" dirty="0">
                <a:latin typeface="Arial"/>
                <a:cs typeface="Arial"/>
              </a:rPr>
              <a:t>pozorování,</a:t>
            </a:r>
            <a:r>
              <a:rPr sz="1985" spc="-39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použití</a:t>
            </a:r>
            <a:r>
              <a:rPr sz="1985" spc="-28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od</a:t>
            </a:r>
            <a:r>
              <a:rPr sz="1985" spc="-22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foto</a:t>
            </a:r>
            <a:r>
              <a:rPr sz="1985" spc="-50" dirty="0">
                <a:latin typeface="Arial"/>
                <a:cs typeface="Arial"/>
              </a:rPr>
              <a:t> </a:t>
            </a:r>
            <a:r>
              <a:rPr sz="1985" spc="-55" dirty="0">
                <a:latin typeface="Arial"/>
                <a:cs typeface="Arial"/>
              </a:rPr>
              <a:t>a </a:t>
            </a:r>
            <a:r>
              <a:rPr sz="1985" dirty="0">
                <a:latin typeface="Arial"/>
                <a:cs typeface="Arial"/>
              </a:rPr>
              <a:t>videodokumentačních</a:t>
            </a:r>
            <a:r>
              <a:rPr sz="1985" spc="-94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systémů</a:t>
            </a:r>
            <a:endParaRPr sz="1985">
              <a:latin typeface="Arial"/>
              <a:cs typeface="Arial"/>
            </a:endParaRPr>
          </a:p>
          <a:p>
            <a:pPr marL="14006">
              <a:spcBef>
                <a:spcPts val="479"/>
              </a:spcBef>
            </a:pPr>
            <a:r>
              <a:rPr sz="1985" dirty="0">
                <a:latin typeface="Arial"/>
                <a:cs typeface="Arial"/>
              </a:rPr>
              <a:t>až</a:t>
            </a:r>
            <a:r>
              <a:rPr sz="1985" spc="-33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po</a:t>
            </a:r>
            <a:r>
              <a:rPr sz="1985" spc="-22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počítačové</a:t>
            </a:r>
            <a:r>
              <a:rPr sz="1985" spc="-11" dirty="0">
                <a:latin typeface="Arial"/>
                <a:cs typeface="Arial"/>
              </a:rPr>
              <a:t> zpracování</a:t>
            </a:r>
            <a:endParaRPr sz="1985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2753" y="2857076"/>
            <a:ext cx="4369562" cy="389870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97141" y="4305782"/>
            <a:ext cx="2818393" cy="2512631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051001" y="494106"/>
            <a:ext cx="7419995" cy="729675"/>
            <a:chOff x="676655" y="448056"/>
            <a:chExt cx="6728459" cy="66167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6655" y="448056"/>
              <a:ext cx="795527" cy="6614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2687" y="448056"/>
              <a:ext cx="3624071" cy="66141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17264" y="448056"/>
              <a:ext cx="675131" cy="66141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65675" y="448056"/>
              <a:ext cx="3139439" cy="661416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315980" y="611189"/>
            <a:ext cx="6856984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Vizuální</a:t>
            </a:r>
            <a:r>
              <a:rPr sz="3529" i="1" spc="-110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kontrola</a:t>
            </a:r>
            <a:r>
              <a:rPr sz="3529" i="1" spc="-88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-</a:t>
            </a:r>
            <a:r>
              <a:rPr sz="3529" i="1" spc="-72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ENDOSKOPY</a:t>
            </a:r>
            <a:endParaRPr sz="3529">
              <a:latin typeface="Arial"/>
              <a:cs typeface="Arial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xmlns="" id="{F27A2390-89D5-2ED9-6816-8A95906D239C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93022" y="672295"/>
            <a:ext cx="8881447" cy="5882217"/>
            <a:chOff x="533400" y="609638"/>
            <a:chExt cx="8053705" cy="5334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400" y="761999"/>
              <a:ext cx="2443111" cy="51815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24400" y="609638"/>
              <a:ext cx="3862298" cy="514504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71825" y="609714"/>
              <a:ext cx="1995462" cy="210332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49574" y="2895599"/>
              <a:ext cx="1851012" cy="14065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24200" y="4343399"/>
              <a:ext cx="1485900" cy="1485900"/>
            </a:xfrm>
            <a:prstGeom prst="rect">
              <a:avLst/>
            </a:prstGeom>
          </p:spPr>
        </p:pic>
      </p:grp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D45EB308-9448-2549-3807-CAEC50D0CCE9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1459" y="1343946"/>
            <a:ext cx="9362528" cy="5355627"/>
          </a:xfrm>
          <a:prstGeom prst="rect">
            <a:avLst/>
          </a:prstGeom>
        </p:spPr>
        <p:txBody>
          <a:bodyPr vert="horz" wrap="square" lIns="0" tIns="48318" rIns="0" bIns="0" rtlCol="0">
            <a:spAutoFit/>
          </a:bodyPr>
          <a:lstStyle/>
          <a:p>
            <a:pPr marL="14006" marR="323528">
              <a:lnSpc>
                <a:spcPts val="2138"/>
              </a:lnSpc>
              <a:spcBef>
                <a:spcPts val="380"/>
              </a:spcBef>
              <a:buChar char="-"/>
              <a:tabLst>
                <a:tab pos="376750" algn="l"/>
                <a:tab pos="377450" algn="l"/>
              </a:tabLst>
            </a:pPr>
            <a:r>
              <a:rPr sz="1985" dirty="0">
                <a:latin typeface="Arial"/>
                <a:cs typeface="Arial"/>
              </a:rPr>
              <a:t>lze</a:t>
            </a:r>
            <a:r>
              <a:rPr sz="1985" spc="-88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zjišťovat</a:t>
            </a:r>
            <a:r>
              <a:rPr sz="1985" spc="-55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pouze</a:t>
            </a:r>
            <a:r>
              <a:rPr sz="1985" spc="-66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povrchové</a:t>
            </a:r>
            <a:r>
              <a:rPr sz="1985" spc="-61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vady,</a:t>
            </a:r>
            <a:r>
              <a:rPr sz="1985" spc="-39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které</a:t>
            </a:r>
            <a:r>
              <a:rPr sz="1985" spc="-77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bezprostředně</a:t>
            </a:r>
            <a:r>
              <a:rPr sz="1985" spc="-50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souvisí</a:t>
            </a:r>
            <a:r>
              <a:rPr sz="1985" spc="-50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s</a:t>
            </a:r>
            <a:r>
              <a:rPr sz="1985" spc="-77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povrchem zkoušené</a:t>
            </a:r>
            <a:r>
              <a:rPr sz="1985" spc="-66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součásti</a:t>
            </a:r>
            <a:r>
              <a:rPr sz="1985" spc="-44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(jsou</a:t>
            </a:r>
            <a:r>
              <a:rPr sz="1985" spc="-44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na</a:t>
            </a:r>
            <a:r>
              <a:rPr sz="1985" spc="-61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povrchu</a:t>
            </a:r>
            <a:r>
              <a:rPr sz="1985" spc="-50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otevřené,</a:t>
            </a:r>
            <a:r>
              <a:rPr sz="1985" spc="-33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aby</a:t>
            </a:r>
            <a:r>
              <a:rPr sz="1985" spc="-50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do</a:t>
            </a:r>
            <a:r>
              <a:rPr sz="1985" spc="-61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nich</a:t>
            </a:r>
            <a:r>
              <a:rPr sz="1985" spc="-39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mohla</a:t>
            </a:r>
            <a:r>
              <a:rPr sz="1985" spc="-39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natéct</a:t>
            </a:r>
            <a:r>
              <a:rPr sz="1985" spc="-50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detekční </a:t>
            </a:r>
            <a:r>
              <a:rPr sz="1985" dirty="0">
                <a:latin typeface="Arial"/>
                <a:cs typeface="Arial"/>
              </a:rPr>
              <a:t>kapalina</a:t>
            </a:r>
            <a:r>
              <a:rPr sz="1985" spc="-22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-</a:t>
            </a:r>
            <a:r>
              <a:rPr sz="1985" spc="-39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penetrant)</a:t>
            </a:r>
            <a:endParaRPr sz="1985">
              <a:latin typeface="Arial"/>
              <a:cs typeface="Arial"/>
            </a:endParaRPr>
          </a:p>
          <a:p>
            <a:pPr marL="14006">
              <a:spcBef>
                <a:spcPts val="221"/>
              </a:spcBef>
            </a:pPr>
            <a:r>
              <a:rPr sz="1985" i="1" dirty="0">
                <a:latin typeface="Arial"/>
                <a:cs typeface="Arial"/>
              </a:rPr>
              <a:t>např.</a:t>
            </a:r>
            <a:r>
              <a:rPr sz="1985" i="1" spc="-72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trhliny.</a:t>
            </a:r>
            <a:r>
              <a:rPr sz="1985" i="1" spc="-28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Studené</a:t>
            </a:r>
            <a:r>
              <a:rPr sz="1985" i="1" spc="-33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spoje,</a:t>
            </a:r>
            <a:r>
              <a:rPr sz="1985" i="1" spc="-44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zápaly,</a:t>
            </a:r>
            <a:r>
              <a:rPr sz="1985" i="1" spc="-6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póry,</a:t>
            </a:r>
            <a:r>
              <a:rPr sz="1985" i="1" spc="-44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případně</a:t>
            </a:r>
            <a:r>
              <a:rPr sz="1985" i="1" spc="-1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hodnocení</a:t>
            </a:r>
            <a:r>
              <a:rPr sz="1985" i="1" spc="-17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těsnosti</a:t>
            </a:r>
            <a:endParaRPr sz="1985">
              <a:latin typeface="Arial"/>
              <a:cs typeface="Arial"/>
            </a:endParaRPr>
          </a:p>
          <a:p>
            <a:pPr marL="237394" indent="-224089">
              <a:lnSpc>
                <a:spcPts val="2261"/>
              </a:lnSpc>
              <a:spcBef>
                <a:spcPts val="1544"/>
              </a:spcBef>
              <a:buChar char="-"/>
              <a:tabLst>
                <a:tab pos="238095" algn="l"/>
              </a:tabLst>
            </a:pPr>
            <a:r>
              <a:rPr sz="1985" spc="-11" dirty="0">
                <a:latin typeface="Arial"/>
                <a:cs typeface="Arial"/>
              </a:rPr>
              <a:t>podstatou</a:t>
            </a:r>
            <a:r>
              <a:rPr sz="1985" spc="-94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penetračních</a:t>
            </a:r>
            <a:r>
              <a:rPr sz="1985" spc="-66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metod</a:t>
            </a:r>
            <a:r>
              <a:rPr sz="1985" spc="-94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je</a:t>
            </a:r>
            <a:r>
              <a:rPr sz="1985" spc="-94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použití</a:t>
            </a:r>
            <a:r>
              <a:rPr sz="1985" spc="-66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vhodné,</a:t>
            </a:r>
            <a:r>
              <a:rPr sz="1985" spc="-72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kapilárně</a:t>
            </a:r>
            <a:r>
              <a:rPr sz="1985" spc="-66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aktivní</a:t>
            </a:r>
            <a:r>
              <a:rPr sz="1985" spc="-83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kapaliny,</a:t>
            </a:r>
            <a:endParaRPr sz="1985">
              <a:latin typeface="Arial"/>
              <a:cs typeface="Arial"/>
            </a:endParaRPr>
          </a:p>
          <a:p>
            <a:pPr marL="14006">
              <a:lnSpc>
                <a:spcPts val="2261"/>
              </a:lnSpc>
            </a:pPr>
            <a:r>
              <a:rPr sz="1985" dirty="0">
                <a:latin typeface="Arial"/>
                <a:cs typeface="Arial"/>
              </a:rPr>
              <a:t>která</a:t>
            </a:r>
            <a:r>
              <a:rPr sz="1985" spc="-55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pronikne</a:t>
            </a:r>
            <a:r>
              <a:rPr sz="1985" spc="-17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do</a:t>
            </a:r>
            <a:r>
              <a:rPr sz="1985" spc="-44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necelistvostí</a:t>
            </a:r>
            <a:r>
              <a:rPr sz="1985" spc="-11" dirty="0">
                <a:latin typeface="Arial"/>
                <a:cs typeface="Arial"/>
              </a:rPr>
              <a:t> (vad).</a:t>
            </a:r>
            <a:endParaRPr sz="1985">
              <a:latin typeface="Arial"/>
              <a:cs typeface="Arial"/>
            </a:endParaRPr>
          </a:p>
          <a:p>
            <a:pPr marL="14006" marR="293416">
              <a:lnSpc>
                <a:spcPts val="2138"/>
              </a:lnSpc>
              <a:spcBef>
                <a:spcPts val="1825"/>
              </a:spcBef>
              <a:buChar char="-"/>
              <a:tabLst>
                <a:tab pos="238095" algn="l"/>
              </a:tabLst>
            </a:pPr>
            <a:r>
              <a:rPr sz="1985" dirty="0">
                <a:latin typeface="Arial"/>
                <a:cs typeface="Arial"/>
              </a:rPr>
              <a:t>po</a:t>
            </a:r>
            <a:r>
              <a:rPr sz="1985" spc="-88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odstranění</a:t>
            </a:r>
            <a:r>
              <a:rPr sz="1985" spc="-66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jejího</a:t>
            </a:r>
            <a:r>
              <a:rPr sz="1985" spc="-66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přebytku</a:t>
            </a:r>
            <a:r>
              <a:rPr sz="1985" spc="-61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z</a:t>
            </a:r>
            <a:r>
              <a:rPr sz="1985" spc="-66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povrchu</a:t>
            </a:r>
            <a:r>
              <a:rPr sz="1985" spc="-72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zkoušeného</a:t>
            </a:r>
            <a:r>
              <a:rPr sz="1985" spc="-61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předmětu</a:t>
            </a:r>
            <a:r>
              <a:rPr sz="1985" spc="-66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vzlíná</a:t>
            </a:r>
            <a:r>
              <a:rPr sz="1985" spc="-88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(stoupá </a:t>
            </a:r>
            <a:r>
              <a:rPr sz="1985" dirty="0">
                <a:latin typeface="Arial"/>
                <a:cs typeface="Arial"/>
              </a:rPr>
              <a:t>vzhůru)</a:t>
            </a:r>
            <a:r>
              <a:rPr sz="1985" spc="-66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kapalina</a:t>
            </a:r>
            <a:r>
              <a:rPr sz="1985" spc="-50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z</a:t>
            </a:r>
            <a:r>
              <a:rPr sz="1985" spc="-72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necelistvostí</a:t>
            </a:r>
            <a:r>
              <a:rPr sz="1985" spc="-44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vlivem</a:t>
            </a:r>
            <a:r>
              <a:rPr sz="1985" spc="-55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kapilárních</a:t>
            </a:r>
            <a:r>
              <a:rPr sz="1985" spc="-55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sil</a:t>
            </a:r>
            <a:r>
              <a:rPr sz="1985" spc="-55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do</a:t>
            </a:r>
            <a:r>
              <a:rPr sz="1985" spc="-72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nanesené</a:t>
            </a:r>
            <a:r>
              <a:rPr sz="1985" spc="-44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vývojky,</a:t>
            </a:r>
            <a:r>
              <a:rPr sz="1985" spc="-33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takže </a:t>
            </a:r>
            <a:r>
              <a:rPr sz="1985" dirty="0">
                <a:latin typeface="Arial"/>
                <a:cs typeface="Arial"/>
              </a:rPr>
              <a:t>se</a:t>
            </a:r>
            <a:r>
              <a:rPr sz="1985" spc="-28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vady</a:t>
            </a:r>
            <a:r>
              <a:rPr sz="1985" spc="-11" dirty="0">
                <a:latin typeface="Arial"/>
                <a:cs typeface="Arial"/>
              </a:rPr>
              <a:t> zviditelní.</a:t>
            </a:r>
            <a:endParaRPr sz="1985">
              <a:latin typeface="Arial"/>
              <a:cs typeface="Arial"/>
            </a:endParaRPr>
          </a:p>
          <a:p>
            <a:pPr marL="14006" marR="5602" algn="just">
              <a:lnSpc>
                <a:spcPts val="2138"/>
              </a:lnSpc>
              <a:spcBef>
                <a:spcPts val="1798"/>
              </a:spcBef>
            </a:pPr>
            <a:r>
              <a:rPr sz="1985" b="1" i="1" dirty="0">
                <a:latin typeface="Arial"/>
                <a:cs typeface="Arial"/>
              </a:rPr>
              <a:t>Výhodou</a:t>
            </a:r>
            <a:r>
              <a:rPr sz="1985" b="1" i="1" spc="28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této</a:t>
            </a:r>
            <a:r>
              <a:rPr sz="1985" i="1" spc="1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metody</a:t>
            </a:r>
            <a:r>
              <a:rPr sz="1985" i="1" spc="33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je</a:t>
            </a:r>
            <a:r>
              <a:rPr sz="1985" i="1" spc="28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nenáročnost,</a:t>
            </a:r>
            <a:r>
              <a:rPr sz="1985" i="1" spc="44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nízká</a:t>
            </a:r>
            <a:r>
              <a:rPr sz="1985" i="1" spc="39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cena,</a:t>
            </a:r>
            <a:r>
              <a:rPr sz="1985" i="1" spc="39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snadná</a:t>
            </a:r>
            <a:r>
              <a:rPr sz="1985" i="1" spc="39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indikace</a:t>
            </a:r>
            <a:r>
              <a:rPr sz="1985" i="1" spc="33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vad</a:t>
            </a:r>
            <a:r>
              <a:rPr sz="1985" i="1" spc="33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a</a:t>
            </a:r>
            <a:r>
              <a:rPr sz="1985" i="1" spc="33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poměrně </a:t>
            </a:r>
            <a:r>
              <a:rPr sz="1985" i="1" dirty="0">
                <a:latin typeface="Arial"/>
                <a:cs typeface="Arial"/>
              </a:rPr>
              <a:t>velká</a:t>
            </a:r>
            <a:r>
              <a:rPr sz="1985" i="1" spc="474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citlivost</a:t>
            </a:r>
            <a:r>
              <a:rPr sz="1985" i="1" spc="479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Tuto</a:t>
            </a:r>
            <a:r>
              <a:rPr sz="1985" i="1" spc="479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metodu</a:t>
            </a:r>
            <a:r>
              <a:rPr sz="1985" i="1" spc="479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lze</a:t>
            </a:r>
            <a:r>
              <a:rPr sz="1985" i="1" spc="485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aplikovat</a:t>
            </a:r>
            <a:r>
              <a:rPr sz="1985" i="1" spc="485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na</a:t>
            </a:r>
            <a:r>
              <a:rPr sz="1985" i="1" spc="479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všech</a:t>
            </a:r>
            <a:r>
              <a:rPr sz="1985" i="1" spc="474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materiálech</a:t>
            </a:r>
            <a:r>
              <a:rPr sz="1985" i="1" spc="479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(magnetických</a:t>
            </a:r>
            <a:r>
              <a:rPr sz="1985" i="1" spc="485" dirty="0">
                <a:latin typeface="Arial"/>
                <a:cs typeface="Arial"/>
              </a:rPr>
              <a:t> </a:t>
            </a:r>
            <a:r>
              <a:rPr sz="1985" i="1" spc="-55" dirty="0">
                <a:latin typeface="Arial"/>
                <a:cs typeface="Arial"/>
              </a:rPr>
              <a:t>i </a:t>
            </a:r>
            <a:r>
              <a:rPr sz="1985" i="1" dirty="0">
                <a:latin typeface="Arial"/>
                <a:cs typeface="Arial"/>
              </a:rPr>
              <a:t>nemagnetických)</a:t>
            </a:r>
            <a:r>
              <a:rPr sz="1985" i="1" spc="-22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a</a:t>
            </a:r>
            <a:r>
              <a:rPr sz="1985" i="1" spc="-39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lze</a:t>
            </a:r>
            <a:r>
              <a:rPr sz="1985" i="1" spc="-6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tak</a:t>
            </a:r>
            <a:r>
              <a:rPr sz="1985" i="1" spc="-39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zkoušet</a:t>
            </a:r>
            <a:r>
              <a:rPr sz="1985" i="1" spc="11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i</a:t>
            </a:r>
            <a:r>
              <a:rPr sz="1985" i="1" spc="-39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těsnost</a:t>
            </a:r>
            <a:r>
              <a:rPr sz="1985" i="1" spc="-33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tlakových</a:t>
            </a:r>
            <a:r>
              <a:rPr sz="1985" i="1" spc="-22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nádob.</a:t>
            </a:r>
            <a:endParaRPr sz="1985">
              <a:latin typeface="Arial"/>
              <a:cs typeface="Arial"/>
            </a:endParaRPr>
          </a:p>
          <a:p>
            <a:pPr marL="14006" marR="5602" indent="-700" algn="just">
              <a:lnSpc>
                <a:spcPts val="2138"/>
              </a:lnSpc>
              <a:spcBef>
                <a:spcPts val="1803"/>
              </a:spcBef>
            </a:pPr>
            <a:r>
              <a:rPr sz="1985" b="1" i="1" dirty="0">
                <a:latin typeface="Arial"/>
                <a:cs typeface="Arial"/>
              </a:rPr>
              <a:t>Nevýhodou</a:t>
            </a:r>
            <a:r>
              <a:rPr sz="1985" b="1" i="1" spc="590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je</a:t>
            </a:r>
            <a:r>
              <a:rPr sz="1985" i="1" spc="584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odhalení</a:t>
            </a:r>
            <a:r>
              <a:rPr sz="1985" i="1" spc="590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pouze</a:t>
            </a:r>
            <a:r>
              <a:rPr sz="1985" i="1" spc="596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vad</a:t>
            </a:r>
            <a:r>
              <a:rPr sz="1985" i="1" spc="579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spojených</a:t>
            </a:r>
            <a:r>
              <a:rPr sz="1985" i="1" spc="584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s</a:t>
            </a:r>
            <a:r>
              <a:rPr sz="1985" i="1" spc="584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povrchem,</a:t>
            </a:r>
            <a:r>
              <a:rPr sz="1985" i="1" spc="596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potřeba</a:t>
            </a:r>
            <a:r>
              <a:rPr sz="1985" i="1" spc="579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čistého</a:t>
            </a:r>
            <a:r>
              <a:rPr sz="1985" i="1" spc="596" dirty="0">
                <a:latin typeface="Arial"/>
                <a:cs typeface="Arial"/>
              </a:rPr>
              <a:t> </a:t>
            </a:r>
            <a:r>
              <a:rPr sz="1985" i="1" spc="-55" dirty="0">
                <a:latin typeface="Arial"/>
                <a:cs typeface="Arial"/>
              </a:rPr>
              <a:t>a </a:t>
            </a:r>
            <a:r>
              <a:rPr sz="1985" i="1" dirty="0">
                <a:latin typeface="Arial"/>
                <a:cs typeface="Arial"/>
              </a:rPr>
              <a:t>hladkého</a:t>
            </a:r>
            <a:r>
              <a:rPr sz="1985" i="1" spc="34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povrchu</a:t>
            </a:r>
            <a:r>
              <a:rPr sz="1985" i="1" spc="34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(Ra</a:t>
            </a:r>
            <a:r>
              <a:rPr sz="1985" i="1" spc="353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3,2</a:t>
            </a:r>
            <a:r>
              <a:rPr sz="1985" i="1" spc="34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mikrometru),</a:t>
            </a:r>
            <a:r>
              <a:rPr sz="1985" i="1" spc="364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nestálost</a:t>
            </a:r>
            <a:r>
              <a:rPr sz="1985" i="1" spc="358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výsledků</a:t>
            </a:r>
            <a:r>
              <a:rPr sz="1985" i="1" spc="353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(vady</a:t>
            </a:r>
            <a:r>
              <a:rPr sz="1985" i="1" spc="353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je</a:t>
            </a:r>
            <a:r>
              <a:rPr sz="1985" i="1" spc="34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třeba</a:t>
            </a:r>
            <a:r>
              <a:rPr sz="1985" i="1" spc="353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hledat </a:t>
            </a:r>
            <a:r>
              <a:rPr sz="1985" i="1" dirty="0">
                <a:latin typeface="Arial"/>
                <a:cs typeface="Arial"/>
              </a:rPr>
              <a:t>brzy</a:t>
            </a:r>
            <a:r>
              <a:rPr sz="1985" i="1" spc="165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po</a:t>
            </a:r>
            <a:r>
              <a:rPr sz="1985" i="1" spc="171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nanesení</a:t>
            </a:r>
            <a:r>
              <a:rPr sz="1985" i="1" spc="182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vývojky,</a:t>
            </a:r>
            <a:r>
              <a:rPr sz="1985" i="1" spc="182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po</a:t>
            </a:r>
            <a:r>
              <a:rPr sz="1985" i="1" spc="18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delší</a:t>
            </a:r>
            <a:r>
              <a:rPr sz="1985" i="1" spc="182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době</a:t>
            </a:r>
            <a:r>
              <a:rPr sz="1985" i="1" spc="18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mohou</a:t>
            </a:r>
            <a:r>
              <a:rPr sz="1985" i="1" spc="18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malé</a:t>
            </a:r>
            <a:r>
              <a:rPr sz="1985" i="1" spc="171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vady</a:t>
            </a:r>
            <a:r>
              <a:rPr sz="1985" i="1" spc="204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zmizet,</a:t>
            </a:r>
            <a:r>
              <a:rPr sz="1985" i="1" spc="182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velké</a:t>
            </a:r>
            <a:r>
              <a:rPr sz="1985" i="1" spc="18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se</a:t>
            </a:r>
            <a:r>
              <a:rPr sz="1985" i="1" spc="199" dirty="0">
                <a:latin typeface="Arial"/>
                <a:cs typeface="Arial"/>
              </a:rPr>
              <a:t> </a:t>
            </a:r>
            <a:r>
              <a:rPr sz="1985" i="1" spc="-22" dirty="0">
                <a:latin typeface="Arial"/>
                <a:cs typeface="Arial"/>
              </a:rPr>
              <a:t>zase </a:t>
            </a:r>
            <a:r>
              <a:rPr sz="1985" i="1" dirty="0">
                <a:latin typeface="Arial"/>
                <a:cs typeface="Arial"/>
              </a:rPr>
              <a:t>rozpijí</a:t>
            </a:r>
            <a:r>
              <a:rPr sz="1985" i="1" spc="28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a</a:t>
            </a:r>
            <a:r>
              <a:rPr sz="1985" i="1" spc="-33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jeví</a:t>
            </a:r>
            <a:r>
              <a:rPr sz="1985" i="1" spc="-22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se</a:t>
            </a:r>
            <a:r>
              <a:rPr sz="1985" i="1" spc="-33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větší)</a:t>
            </a:r>
            <a:r>
              <a:rPr sz="1985" i="1" spc="-39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a</a:t>
            </a:r>
            <a:r>
              <a:rPr sz="1985" i="1" spc="-33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obtížná</a:t>
            </a:r>
            <a:r>
              <a:rPr sz="1985" i="1" spc="6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registrace</a:t>
            </a:r>
            <a:r>
              <a:rPr sz="1985" i="1" spc="-17" dirty="0">
                <a:latin typeface="Arial"/>
                <a:cs typeface="Arial"/>
              </a:rPr>
              <a:t> </a:t>
            </a:r>
            <a:r>
              <a:rPr sz="1985" i="1" spc="-22" dirty="0">
                <a:latin typeface="Arial"/>
                <a:cs typeface="Arial"/>
              </a:rPr>
              <a:t>vad.</a:t>
            </a:r>
            <a:endParaRPr sz="1985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81258" y="578138"/>
            <a:ext cx="7112580" cy="729675"/>
            <a:chOff x="522732" y="524256"/>
            <a:chExt cx="6449695" cy="6616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2732" y="524256"/>
              <a:ext cx="833627" cy="6614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8387" y="524256"/>
              <a:ext cx="1984247" cy="6614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71344" y="524256"/>
              <a:ext cx="675131" cy="6614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08503" y="524256"/>
              <a:ext cx="810767" cy="66141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79775" y="524256"/>
              <a:ext cx="2481071" cy="66141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29555" y="524256"/>
              <a:ext cx="2142743" cy="661416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147918" y="695221"/>
            <a:ext cx="6542566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Kapilární</a:t>
            </a:r>
            <a:r>
              <a:rPr sz="3529" i="1" spc="-99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(Penetrační)</a:t>
            </a:r>
            <a:r>
              <a:rPr sz="3529" i="1" spc="-83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zkouška</a:t>
            </a:r>
            <a:endParaRPr sz="3529">
              <a:latin typeface="Arial"/>
              <a:cs typeface="Arial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xmlns="" id="{0ED05E4F-2D80-9E9F-A588-2E48569C0D46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1792" y="1220070"/>
            <a:ext cx="6125208" cy="5552670"/>
          </a:xfrm>
          <a:prstGeom prst="rect">
            <a:avLst/>
          </a:prstGeom>
        </p:spPr>
        <p:txBody>
          <a:bodyPr vert="horz" wrap="square" lIns="0" tIns="49018" rIns="0" bIns="0" rtlCol="0">
            <a:spAutoFit/>
          </a:bodyPr>
          <a:lstStyle/>
          <a:p>
            <a:pPr marL="221988">
              <a:spcBef>
                <a:spcPts val="386"/>
              </a:spcBef>
            </a:pPr>
            <a:r>
              <a:rPr sz="1985" b="1" dirty="0">
                <a:latin typeface="Arial"/>
                <a:cs typeface="Arial"/>
              </a:rPr>
              <a:t>a)</a:t>
            </a:r>
            <a:r>
              <a:rPr sz="1985" b="1" spc="-28" dirty="0">
                <a:latin typeface="Arial"/>
                <a:cs typeface="Arial"/>
              </a:rPr>
              <a:t> </a:t>
            </a:r>
            <a:r>
              <a:rPr sz="2206" b="1" dirty="0">
                <a:latin typeface="Arial"/>
                <a:cs typeface="Arial"/>
              </a:rPr>
              <a:t>příprava</a:t>
            </a:r>
            <a:r>
              <a:rPr sz="2206" b="1" spc="-33" dirty="0">
                <a:latin typeface="Arial"/>
                <a:cs typeface="Arial"/>
              </a:rPr>
              <a:t> </a:t>
            </a:r>
            <a:r>
              <a:rPr sz="2206" b="1" dirty="0">
                <a:latin typeface="Arial"/>
                <a:cs typeface="Arial"/>
              </a:rPr>
              <a:t>povrchu</a:t>
            </a:r>
            <a:r>
              <a:rPr sz="2206" b="1" spc="-22" dirty="0">
                <a:latin typeface="Arial"/>
                <a:cs typeface="Arial"/>
              </a:rPr>
              <a:t> </a:t>
            </a:r>
            <a:r>
              <a:rPr sz="2206" b="1" dirty="0">
                <a:latin typeface="Arial"/>
                <a:cs typeface="Arial"/>
              </a:rPr>
              <a:t>pro</a:t>
            </a:r>
            <a:r>
              <a:rPr sz="2206" b="1" spc="-33" dirty="0">
                <a:latin typeface="Arial"/>
                <a:cs typeface="Arial"/>
              </a:rPr>
              <a:t> </a:t>
            </a:r>
            <a:r>
              <a:rPr sz="2206" b="1" spc="-11" dirty="0">
                <a:latin typeface="Arial"/>
                <a:cs typeface="Arial"/>
              </a:rPr>
              <a:t>zkoušku</a:t>
            </a:r>
            <a:endParaRPr sz="2206">
              <a:latin typeface="Arial"/>
              <a:cs typeface="Arial"/>
            </a:endParaRPr>
          </a:p>
          <a:p>
            <a:pPr marL="166666" indent="-153361">
              <a:spcBef>
                <a:spcPts val="248"/>
              </a:spcBef>
              <a:buChar char="-"/>
              <a:tabLst>
                <a:tab pos="167366" algn="l"/>
              </a:tabLst>
            </a:pPr>
            <a:r>
              <a:rPr sz="1985" i="1" spc="-11" dirty="0">
                <a:latin typeface="Arial"/>
                <a:cs typeface="Arial"/>
              </a:rPr>
              <a:t>mechanické</a:t>
            </a:r>
            <a:r>
              <a:rPr sz="1985" i="1" spc="-66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očištění,</a:t>
            </a:r>
            <a:r>
              <a:rPr sz="1985" i="1" spc="-72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odmaštění,</a:t>
            </a:r>
            <a:r>
              <a:rPr sz="1985" i="1" spc="-44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osušení</a:t>
            </a:r>
            <a:endParaRPr sz="1985">
              <a:latin typeface="Arial"/>
              <a:cs typeface="Arial"/>
            </a:endParaRPr>
          </a:p>
          <a:p>
            <a:pPr marL="221988">
              <a:spcBef>
                <a:spcPts val="253"/>
              </a:spcBef>
            </a:pPr>
            <a:r>
              <a:rPr sz="1985" b="1" dirty="0">
                <a:latin typeface="Arial"/>
                <a:cs typeface="Arial"/>
              </a:rPr>
              <a:t>b)</a:t>
            </a:r>
            <a:r>
              <a:rPr sz="1985" b="1" spc="534" dirty="0">
                <a:latin typeface="Arial"/>
                <a:cs typeface="Arial"/>
              </a:rPr>
              <a:t> </a:t>
            </a:r>
            <a:r>
              <a:rPr sz="2206" b="1" dirty="0">
                <a:latin typeface="Arial"/>
                <a:cs typeface="Arial"/>
              </a:rPr>
              <a:t>nanesení</a:t>
            </a:r>
            <a:r>
              <a:rPr sz="2206" b="1" spc="-28" dirty="0">
                <a:latin typeface="Arial"/>
                <a:cs typeface="Arial"/>
              </a:rPr>
              <a:t> </a:t>
            </a:r>
            <a:r>
              <a:rPr sz="2206" b="1" dirty="0">
                <a:latin typeface="Arial"/>
                <a:cs typeface="Arial"/>
              </a:rPr>
              <a:t>penetrantu</a:t>
            </a:r>
            <a:r>
              <a:rPr sz="2206" b="1" spc="-44" dirty="0">
                <a:latin typeface="Arial"/>
                <a:cs typeface="Arial"/>
              </a:rPr>
              <a:t> </a:t>
            </a:r>
            <a:r>
              <a:rPr sz="2206" b="1" dirty="0">
                <a:latin typeface="Arial"/>
                <a:cs typeface="Arial"/>
              </a:rPr>
              <a:t>na</a:t>
            </a:r>
            <a:r>
              <a:rPr sz="2206" b="1" spc="-6" dirty="0">
                <a:latin typeface="Arial"/>
                <a:cs typeface="Arial"/>
              </a:rPr>
              <a:t> </a:t>
            </a:r>
            <a:r>
              <a:rPr sz="2206" b="1" dirty="0">
                <a:latin typeface="Arial"/>
                <a:cs typeface="Arial"/>
              </a:rPr>
              <a:t>zkoušený</a:t>
            </a:r>
            <a:r>
              <a:rPr sz="2206" b="1" spc="-33" dirty="0">
                <a:latin typeface="Arial"/>
                <a:cs typeface="Arial"/>
              </a:rPr>
              <a:t> </a:t>
            </a:r>
            <a:r>
              <a:rPr sz="2206" b="1" spc="-11" dirty="0">
                <a:latin typeface="Arial"/>
                <a:cs typeface="Arial"/>
              </a:rPr>
              <a:t>povrch</a:t>
            </a:r>
            <a:endParaRPr sz="2206">
              <a:latin typeface="Arial"/>
              <a:cs typeface="Arial"/>
            </a:endParaRPr>
          </a:p>
          <a:p>
            <a:pPr marL="166666" indent="-153361">
              <a:spcBef>
                <a:spcPts val="248"/>
              </a:spcBef>
              <a:buChar char="-"/>
              <a:tabLst>
                <a:tab pos="167366" algn="l"/>
              </a:tabLst>
            </a:pPr>
            <a:r>
              <a:rPr sz="1985" i="1" spc="-11" dirty="0">
                <a:latin typeface="Arial"/>
                <a:cs typeface="Arial"/>
              </a:rPr>
              <a:t>natíráním,</a:t>
            </a:r>
            <a:r>
              <a:rPr sz="1985" i="1" spc="-39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nástřikem,</a:t>
            </a:r>
            <a:r>
              <a:rPr sz="1985" i="1" spc="-17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ponorem</a:t>
            </a:r>
            <a:endParaRPr sz="1985">
              <a:latin typeface="Arial"/>
              <a:cs typeface="Arial"/>
            </a:endParaRPr>
          </a:p>
          <a:p>
            <a:pPr marL="166666" indent="-153361">
              <a:spcBef>
                <a:spcPts val="237"/>
              </a:spcBef>
              <a:buChar char="-"/>
              <a:tabLst>
                <a:tab pos="167366" algn="l"/>
              </a:tabLst>
            </a:pPr>
            <a:r>
              <a:rPr sz="1985" i="1" dirty="0">
                <a:latin typeface="Arial"/>
                <a:cs typeface="Arial"/>
              </a:rPr>
              <a:t>doba</a:t>
            </a:r>
            <a:r>
              <a:rPr sz="1985" i="1" spc="-61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působení</a:t>
            </a:r>
            <a:r>
              <a:rPr sz="1985" i="1" spc="-55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penetrantu</a:t>
            </a:r>
            <a:r>
              <a:rPr sz="1985" i="1" spc="-61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min</a:t>
            </a:r>
            <a:r>
              <a:rPr sz="1985" i="1" spc="-50" dirty="0">
                <a:latin typeface="Arial"/>
                <a:cs typeface="Arial"/>
              </a:rPr>
              <a:t> </a:t>
            </a:r>
            <a:r>
              <a:rPr sz="1985" i="1" spc="-28" dirty="0">
                <a:latin typeface="Arial"/>
                <a:cs typeface="Arial"/>
              </a:rPr>
              <a:t>10-</a:t>
            </a:r>
            <a:r>
              <a:rPr sz="1985" i="1" dirty="0">
                <a:latin typeface="Arial"/>
                <a:cs typeface="Arial"/>
              </a:rPr>
              <a:t>30</a:t>
            </a:r>
            <a:r>
              <a:rPr sz="1985" i="1" spc="-55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minut</a:t>
            </a:r>
            <a:endParaRPr sz="1985">
              <a:latin typeface="Arial"/>
              <a:cs typeface="Arial"/>
            </a:endParaRPr>
          </a:p>
          <a:p>
            <a:pPr marL="221988">
              <a:spcBef>
                <a:spcPts val="259"/>
              </a:spcBef>
              <a:tabLst>
                <a:tab pos="655460" algn="l"/>
              </a:tabLst>
            </a:pPr>
            <a:r>
              <a:rPr sz="1985" b="1" spc="-28" dirty="0">
                <a:latin typeface="Arial"/>
                <a:cs typeface="Arial"/>
              </a:rPr>
              <a:t>c)</a:t>
            </a:r>
            <a:r>
              <a:rPr sz="1985" b="1" dirty="0">
                <a:latin typeface="Arial"/>
                <a:cs typeface="Arial"/>
              </a:rPr>
              <a:t>	</a:t>
            </a:r>
            <a:r>
              <a:rPr sz="2206" b="1" dirty="0">
                <a:latin typeface="Arial"/>
                <a:cs typeface="Arial"/>
              </a:rPr>
              <a:t>odstranění</a:t>
            </a:r>
            <a:r>
              <a:rPr sz="2206" b="1" spc="-77" dirty="0">
                <a:latin typeface="Arial"/>
                <a:cs typeface="Arial"/>
              </a:rPr>
              <a:t> </a:t>
            </a:r>
            <a:r>
              <a:rPr sz="2206" b="1" dirty="0">
                <a:latin typeface="Arial"/>
                <a:cs typeface="Arial"/>
              </a:rPr>
              <a:t>přebytku</a:t>
            </a:r>
            <a:r>
              <a:rPr sz="2206" b="1" spc="-17" dirty="0">
                <a:latin typeface="Arial"/>
                <a:cs typeface="Arial"/>
              </a:rPr>
              <a:t> </a:t>
            </a:r>
            <a:r>
              <a:rPr sz="2206" b="1" spc="-11" dirty="0">
                <a:latin typeface="Arial"/>
                <a:cs typeface="Arial"/>
              </a:rPr>
              <a:t>penetrantu</a:t>
            </a:r>
            <a:endParaRPr sz="2206">
              <a:latin typeface="Arial"/>
              <a:cs typeface="Arial"/>
            </a:endParaRPr>
          </a:p>
          <a:p>
            <a:pPr marL="14006">
              <a:spcBef>
                <a:spcPts val="248"/>
              </a:spcBef>
              <a:tabLst>
                <a:tab pos="5053206" algn="l"/>
              </a:tabLst>
            </a:pPr>
            <a:r>
              <a:rPr sz="1985" dirty="0">
                <a:latin typeface="Arial"/>
                <a:cs typeface="Arial"/>
              </a:rPr>
              <a:t>-</a:t>
            </a:r>
            <a:r>
              <a:rPr sz="1985" spc="-83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oplach</a:t>
            </a:r>
            <a:r>
              <a:rPr sz="1985" i="1" spc="-66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mírnou</a:t>
            </a:r>
            <a:r>
              <a:rPr sz="1985" i="1" spc="-61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sprchou</a:t>
            </a:r>
            <a:r>
              <a:rPr sz="1985" i="1" spc="-66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vody,</a:t>
            </a:r>
            <a:r>
              <a:rPr sz="1985" i="1" spc="-61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otření</a:t>
            </a:r>
            <a:r>
              <a:rPr sz="1985" i="1" spc="-66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vlhkou</a:t>
            </a:r>
            <a:r>
              <a:rPr sz="1985" i="1" dirty="0">
                <a:latin typeface="Arial"/>
                <a:cs typeface="Arial"/>
              </a:rPr>
              <a:t>	</a:t>
            </a:r>
            <a:r>
              <a:rPr sz="1985" i="1" spc="-11" dirty="0">
                <a:latin typeface="Arial"/>
                <a:cs typeface="Arial"/>
              </a:rPr>
              <a:t>houbou</a:t>
            </a:r>
            <a:endParaRPr sz="1985">
              <a:latin typeface="Arial"/>
              <a:cs typeface="Arial"/>
            </a:endParaRPr>
          </a:p>
          <a:p>
            <a:pPr marL="166666" indent="-153361">
              <a:spcBef>
                <a:spcPts val="237"/>
              </a:spcBef>
              <a:buChar char="-"/>
              <a:tabLst>
                <a:tab pos="167366" algn="l"/>
              </a:tabLst>
            </a:pPr>
            <a:r>
              <a:rPr sz="1985" i="1" dirty="0">
                <a:latin typeface="Arial"/>
                <a:cs typeface="Arial"/>
              </a:rPr>
              <a:t>je</a:t>
            </a:r>
            <a:r>
              <a:rPr sz="1985" i="1" spc="-7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však</a:t>
            </a:r>
            <a:r>
              <a:rPr sz="1985" i="1" spc="-66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nutné</a:t>
            </a:r>
            <a:r>
              <a:rPr sz="1985" i="1" spc="-61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zabránit</a:t>
            </a:r>
            <a:r>
              <a:rPr sz="1985" i="1" spc="-1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vymytí</a:t>
            </a:r>
            <a:r>
              <a:rPr sz="1985" i="1" spc="-66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penetrantu</a:t>
            </a:r>
            <a:r>
              <a:rPr sz="1985" i="1" spc="-55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z</a:t>
            </a:r>
            <a:r>
              <a:rPr sz="1985" i="1" spc="-72" dirty="0">
                <a:latin typeface="Arial"/>
                <a:cs typeface="Arial"/>
              </a:rPr>
              <a:t> </a:t>
            </a:r>
            <a:r>
              <a:rPr sz="1985" i="1" spc="-28" dirty="0">
                <a:latin typeface="Arial"/>
                <a:cs typeface="Arial"/>
              </a:rPr>
              <a:t>vad</a:t>
            </a:r>
            <a:endParaRPr sz="1985">
              <a:latin typeface="Arial"/>
              <a:cs typeface="Arial"/>
            </a:endParaRPr>
          </a:p>
          <a:p>
            <a:pPr marL="153361" marR="850838" indent="-140056">
              <a:lnSpc>
                <a:spcPct val="110000"/>
              </a:lnSpc>
              <a:buChar char="-"/>
              <a:tabLst>
                <a:tab pos="167366" algn="l"/>
              </a:tabLst>
            </a:pPr>
            <a:r>
              <a:rPr sz="1985" i="1" spc="-11" dirty="0">
                <a:latin typeface="Arial"/>
                <a:cs typeface="Arial"/>
              </a:rPr>
              <a:t>nedostatečné</a:t>
            </a:r>
            <a:r>
              <a:rPr sz="1985" i="1" spc="-55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odstranění</a:t>
            </a:r>
            <a:r>
              <a:rPr sz="1985" i="1" spc="-50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zase</a:t>
            </a:r>
            <a:r>
              <a:rPr sz="1985" i="1" spc="-1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vede</a:t>
            </a:r>
            <a:r>
              <a:rPr sz="1985" i="1" spc="-66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k</a:t>
            </a:r>
            <a:r>
              <a:rPr sz="1985" i="1" spc="-55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výskytu nepravých</a:t>
            </a:r>
            <a:r>
              <a:rPr sz="1985" i="1" spc="-44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indikací</a:t>
            </a:r>
            <a:endParaRPr sz="1985">
              <a:latin typeface="Arial"/>
              <a:cs typeface="Arial"/>
            </a:endParaRPr>
          </a:p>
          <a:p>
            <a:pPr marL="153361">
              <a:spcBef>
                <a:spcPts val="253"/>
              </a:spcBef>
            </a:pPr>
            <a:r>
              <a:rPr sz="1985" b="1" dirty="0">
                <a:latin typeface="Arial"/>
                <a:cs typeface="Arial"/>
              </a:rPr>
              <a:t>d)</a:t>
            </a:r>
            <a:r>
              <a:rPr sz="1985" b="1" spc="474" dirty="0">
                <a:latin typeface="Arial"/>
                <a:cs typeface="Arial"/>
              </a:rPr>
              <a:t> </a:t>
            </a:r>
            <a:r>
              <a:rPr sz="2206" b="1" dirty="0">
                <a:latin typeface="Arial"/>
                <a:cs typeface="Arial"/>
              </a:rPr>
              <a:t>vyvolání </a:t>
            </a:r>
            <a:r>
              <a:rPr sz="2206" b="1" spc="-11" dirty="0">
                <a:latin typeface="Arial"/>
                <a:cs typeface="Arial"/>
              </a:rPr>
              <a:t>indikace</a:t>
            </a:r>
            <a:endParaRPr sz="2206">
              <a:latin typeface="Arial"/>
              <a:cs typeface="Arial"/>
            </a:endParaRPr>
          </a:p>
          <a:p>
            <a:pPr marL="166666" indent="-153361">
              <a:spcBef>
                <a:spcPts val="248"/>
              </a:spcBef>
              <a:buChar char="-"/>
              <a:tabLst>
                <a:tab pos="167366" algn="l"/>
                <a:tab pos="2854333" algn="l"/>
              </a:tabLst>
            </a:pPr>
            <a:r>
              <a:rPr sz="1985" i="1" dirty="0">
                <a:latin typeface="Arial"/>
                <a:cs typeface="Arial"/>
              </a:rPr>
              <a:t>provádí</a:t>
            </a:r>
            <a:r>
              <a:rPr sz="1985" i="1" spc="-99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se</a:t>
            </a:r>
            <a:r>
              <a:rPr sz="1985" i="1" spc="-99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osušením</a:t>
            </a:r>
            <a:r>
              <a:rPr sz="1985" i="1" spc="-88" dirty="0">
                <a:latin typeface="Arial"/>
                <a:cs typeface="Arial"/>
              </a:rPr>
              <a:t> </a:t>
            </a:r>
            <a:r>
              <a:rPr sz="1985" i="1" spc="-55" dirty="0">
                <a:latin typeface="Arial"/>
                <a:cs typeface="Arial"/>
              </a:rPr>
              <a:t>a</a:t>
            </a:r>
            <a:r>
              <a:rPr sz="1985" i="1" dirty="0">
                <a:latin typeface="Arial"/>
                <a:cs typeface="Arial"/>
              </a:rPr>
              <a:t>	</a:t>
            </a:r>
            <a:r>
              <a:rPr sz="1985" i="1" spc="-11" dirty="0">
                <a:latin typeface="Arial"/>
                <a:cs typeface="Arial"/>
              </a:rPr>
              <a:t>nanesením</a:t>
            </a:r>
            <a:r>
              <a:rPr sz="1985" i="1" spc="-72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vývojky</a:t>
            </a:r>
            <a:r>
              <a:rPr sz="1985" i="1" spc="-77" dirty="0">
                <a:latin typeface="Arial"/>
                <a:cs typeface="Arial"/>
              </a:rPr>
              <a:t> </a:t>
            </a:r>
            <a:r>
              <a:rPr sz="1985" i="1" spc="-55" dirty="0">
                <a:latin typeface="Arial"/>
                <a:cs typeface="Arial"/>
              </a:rPr>
              <a:t>:</a:t>
            </a:r>
            <a:endParaRPr sz="1985">
              <a:latin typeface="Arial"/>
              <a:cs typeface="Arial"/>
            </a:endParaRPr>
          </a:p>
          <a:p>
            <a:pPr marL="376750" lvl="1" indent="-155462">
              <a:spcBef>
                <a:spcPts val="237"/>
              </a:spcBef>
              <a:buFont typeface="Arial"/>
              <a:buChar char="-"/>
              <a:tabLst>
                <a:tab pos="377450" algn="l"/>
              </a:tabLst>
            </a:pPr>
            <a:r>
              <a:rPr sz="1985" i="1" dirty="0">
                <a:latin typeface="Arial"/>
                <a:cs typeface="Arial"/>
              </a:rPr>
              <a:t>suché</a:t>
            </a:r>
            <a:r>
              <a:rPr sz="1985" i="1" spc="-55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–</a:t>
            </a:r>
            <a:r>
              <a:rPr sz="1985" i="1" spc="-50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naprašováním</a:t>
            </a:r>
            <a:endParaRPr sz="1985">
              <a:latin typeface="Arial"/>
              <a:cs typeface="Arial"/>
            </a:endParaRPr>
          </a:p>
          <a:p>
            <a:pPr marL="376750" lvl="1" indent="-155462">
              <a:spcBef>
                <a:spcPts val="237"/>
              </a:spcBef>
              <a:buFont typeface="Arial"/>
              <a:buChar char="-"/>
              <a:tabLst>
                <a:tab pos="377450" algn="l"/>
              </a:tabLst>
            </a:pPr>
            <a:r>
              <a:rPr sz="1985" i="1" dirty="0">
                <a:latin typeface="Arial"/>
                <a:cs typeface="Arial"/>
              </a:rPr>
              <a:t>mokré</a:t>
            </a:r>
            <a:r>
              <a:rPr sz="1985" i="1" spc="-55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-</a:t>
            </a:r>
            <a:r>
              <a:rPr sz="1985" i="1" spc="430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natíráním,</a:t>
            </a:r>
            <a:r>
              <a:rPr sz="1985" i="1" spc="-39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nástřikem</a:t>
            </a:r>
            <a:r>
              <a:rPr sz="1985" i="1" spc="-39" dirty="0">
                <a:latin typeface="Arial"/>
                <a:cs typeface="Arial"/>
              </a:rPr>
              <a:t> </a:t>
            </a:r>
            <a:r>
              <a:rPr sz="1985" i="1" spc="-55" dirty="0">
                <a:latin typeface="Arial"/>
                <a:cs typeface="Arial"/>
              </a:rPr>
              <a:t>…</a:t>
            </a:r>
            <a:endParaRPr sz="1985">
              <a:latin typeface="Arial"/>
              <a:cs typeface="Arial"/>
            </a:endParaRPr>
          </a:p>
          <a:p>
            <a:pPr marL="153361">
              <a:spcBef>
                <a:spcPts val="259"/>
              </a:spcBef>
              <a:tabLst>
                <a:tab pos="586833" algn="l"/>
              </a:tabLst>
            </a:pPr>
            <a:r>
              <a:rPr sz="1985" b="1" spc="-28" dirty="0">
                <a:latin typeface="Arial"/>
                <a:cs typeface="Arial"/>
              </a:rPr>
              <a:t>e)</a:t>
            </a:r>
            <a:r>
              <a:rPr sz="1985" b="1" dirty="0">
                <a:latin typeface="Arial"/>
                <a:cs typeface="Arial"/>
              </a:rPr>
              <a:t>	</a:t>
            </a:r>
            <a:r>
              <a:rPr sz="2206" b="1" dirty="0">
                <a:latin typeface="Arial"/>
                <a:cs typeface="Arial"/>
              </a:rPr>
              <a:t>vyhodnocení</a:t>
            </a:r>
            <a:r>
              <a:rPr sz="2206" b="1" spc="-28" dirty="0">
                <a:latin typeface="Arial"/>
                <a:cs typeface="Arial"/>
              </a:rPr>
              <a:t> </a:t>
            </a:r>
            <a:r>
              <a:rPr sz="2206" b="1" spc="-11" dirty="0">
                <a:latin typeface="Arial"/>
                <a:cs typeface="Arial"/>
              </a:rPr>
              <a:t>indikace</a:t>
            </a:r>
            <a:endParaRPr sz="2206">
              <a:latin typeface="Arial"/>
              <a:cs typeface="Arial"/>
            </a:endParaRPr>
          </a:p>
          <a:p>
            <a:pPr marL="14006">
              <a:spcBef>
                <a:spcPts val="248"/>
              </a:spcBef>
            </a:pPr>
            <a:r>
              <a:rPr sz="1985" i="1" dirty="0">
                <a:latin typeface="Arial"/>
                <a:cs typeface="Arial"/>
              </a:rPr>
              <a:t>-</a:t>
            </a:r>
            <a:r>
              <a:rPr sz="1985" i="1" spc="-83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provádí</a:t>
            </a:r>
            <a:r>
              <a:rPr sz="1985" i="1" spc="-72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se</a:t>
            </a:r>
            <a:r>
              <a:rPr sz="1985" i="1" spc="-7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vizuálně</a:t>
            </a:r>
            <a:r>
              <a:rPr sz="1985" i="1" spc="-22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ihned</a:t>
            </a:r>
            <a:r>
              <a:rPr sz="1985" i="1" spc="-61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po</a:t>
            </a:r>
            <a:r>
              <a:rPr sz="1985" i="1" spc="-66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nanesení</a:t>
            </a:r>
            <a:r>
              <a:rPr sz="1985" i="1" spc="-55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vývojky</a:t>
            </a:r>
            <a:endParaRPr sz="1985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08877" y="588375"/>
            <a:ext cx="2291501" cy="613415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881258" y="578138"/>
            <a:ext cx="6289070" cy="729675"/>
            <a:chOff x="522732" y="524256"/>
            <a:chExt cx="5702935" cy="66167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732" y="524256"/>
              <a:ext cx="833627" cy="6614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8387" y="524256"/>
              <a:ext cx="1984247" cy="6614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72867" y="524256"/>
              <a:ext cx="2252471" cy="66141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84320" y="524256"/>
              <a:ext cx="675131" cy="66141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31207" y="524256"/>
              <a:ext cx="1894331" cy="661416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147918" y="695221"/>
            <a:ext cx="5721856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Kapilární</a:t>
            </a:r>
            <a:r>
              <a:rPr sz="3529" i="1" spc="-55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zkouška</a:t>
            </a:r>
            <a:r>
              <a:rPr sz="3529" i="1" spc="-55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-</a:t>
            </a:r>
            <a:r>
              <a:rPr sz="3529" i="1" spc="-44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postup</a:t>
            </a:r>
            <a:endParaRPr sz="3529">
              <a:latin typeface="Arial"/>
              <a:cs typeface="Arial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xmlns="" id="{25ACD261-FD78-9515-B6FD-B0E5718B3F50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1085" y="495436"/>
            <a:ext cx="8571230" cy="4026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9697" y="1313694"/>
            <a:ext cx="8202191" cy="350016"/>
          </a:xfrm>
          <a:prstGeom prst="rect">
            <a:avLst/>
          </a:prstGeom>
        </p:spPr>
        <p:txBody>
          <a:bodyPr vert="horz" wrap="square" lIns="0" tIns="44117" rIns="0" bIns="0" rtlCol="0">
            <a:spAutoFit/>
          </a:bodyPr>
          <a:lstStyle/>
          <a:p>
            <a:pPr marL="1677166">
              <a:spcBef>
                <a:spcPts val="347"/>
              </a:spcBef>
            </a:pPr>
            <a:r>
              <a:rPr sz="1985" b="1" i="1" dirty="0">
                <a:latin typeface="Arial"/>
                <a:cs typeface="Arial"/>
              </a:rPr>
              <a:t>Podle</a:t>
            </a:r>
            <a:r>
              <a:rPr sz="1985" b="1" i="1" spc="-77" dirty="0">
                <a:latin typeface="Arial"/>
                <a:cs typeface="Arial"/>
              </a:rPr>
              <a:t> </a:t>
            </a:r>
            <a:r>
              <a:rPr sz="1985" b="1" i="1" dirty="0">
                <a:latin typeface="Arial"/>
                <a:cs typeface="Arial"/>
              </a:rPr>
              <a:t>použitých</a:t>
            </a:r>
            <a:r>
              <a:rPr sz="1985" b="1" i="1" spc="-44" dirty="0">
                <a:latin typeface="Arial"/>
                <a:cs typeface="Arial"/>
              </a:rPr>
              <a:t> </a:t>
            </a:r>
            <a:r>
              <a:rPr sz="1985" b="1" i="1" dirty="0">
                <a:latin typeface="Arial"/>
                <a:cs typeface="Arial"/>
              </a:rPr>
              <a:t>detekčních</a:t>
            </a:r>
            <a:r>
              <a:rPr sz="1985" b="1" i="1" spc="-33" dirty="0">
                <a:latin typeface="Arial"/>
                <a:cs typeface="Arial"/>
              </a:rPr>
              <a:t> </a:t>
            </a:r>
            <a:r>
              <a:rPr sz="1985" b="1" i="1" dirty="0">
                <a:latin typeface="Arial"/>
                <a:cs typeface="Arial"/>
              </a:rPr>
              <a:t>prostředků</a:t>
            </a:r>
            <a:r>
              <a:rPr sz="1985" b="1" i="1" spc="-22" dirty="0">
                <a:latin typeface="Arial"/>
                <a:cs typeface="Arial"/>
              </a:rPr>
              <a:t> </a:t>
            </a:r>
            <a:r>
              <a:rPr sz="1985" b="1" i="1" dirty="0" err="1">
                <a:latin typeface="Arial"/>
                <a:cs typeface="Arial"/>
              </a:rPr>
              <a:t>rozeznáváme</a:t>
            </a:r>
            <a:r>
              <a:rPr sz="1985" b="1" i="1" spc="-22" dirty="0">
                <a:latin typeface="Arial"/>
                <a:cs typeface="Arial"/>
              </a:rPr>
              <a:t> </a:t>
            </a:r>
            <a:r>
              <a:rPr sz="1985" b="1" i="1" spc="-55" dirty="0">
                <a:latin typeface="Arial"/>
                <a:cs typeface="Arial"/>
              </a:rPr>
              <a:t>:</a:t>
            </a:r>
            <a:endParaRPr sz="1985" dirty="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xfrm>
            <a:off x="574558" y="2166754"/>
            <a:ext cx="6405566" cy="1844323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1113" marR="5602" indent="347663">
              <a:lnSpc>
                <a:spcPct val="110000"/>
              </a:lnSpc>
              <a:spcBef>
                <a:spcPts val="110"/>
              </a:spcBef>
              <a:buFont typeface="Wingdings" pitchFamily="2" charset="2"/>
              <a:buChar char="ü"/>
            </a:pPr>
            <a:r>
              <a:rPr lang="cs-CZ" b="1" dirty="0">
                <a:latin typeface="Arial"/>
                <a:cs typeface="Arial"/>
              </a:rPr>
              <a:t>metodu</a:t>
            </a:r>
            <a:r>
              <a:rPr lang="cs-CZ" b="1" spc="-83" dirty="0">
                <a:latin typeface="Arial"/>
                <a:cs typeface="Arial"/>
              </a:rPr>
              <a:t> </a:t>
            </a:r>
            <a:r>
              <a:rPr lang="cs-CZ" b="1" dirty="0">
                <a:latin typeface="Arial"/>
                <a:cs typeface="Arial"/>
              </a:rPr>
              <a:t>barevné </a:t>
            </a:r>
            <a:r>
              <a:rPr lang="cs-CZ" b="1" spc="-11" dirty="0">
                <a:latin typeface="Arial"/>
                <a:cs typeface="Arial"/>
              </a:rPr>
              <a:t>indikace</a:t>
            </a:r>
            <a:endParaRPr lang="cs-CZ" spc="-1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8163" marR="5602" indent="-527050">
              <a:lnSpc>
                <a:spcPct val="110000"/>
              </a:lnSpc>
              <a:spcBef>
                <a:spcPts val="110"/>
              </a:spcBef>
              <a:tabLst>
                <a:tab pos="654050" algn="l"/>
              </a:tabLst>
            </a:pPr>
            <a:r>
              <a:rPr lang="cs-CZ" spc="-11" dirty="0">
                <a:latin typeface="Arial" panose="020B0604020202020204" pitchFamily="34" charset="0"/>
                <a:cs typeface="Arial" panose="020B0604020202020204" pitchFamily="34" charset="0"/>
              </a:rPr>
              <a:t>- 	</a:t>
            </a:r>
            <a:r>
              <a:rPr spc="-11" dirty="0" err="1">
                <a:latin typeface="Arial" panose="020B0604020202020204" pitchFamily="34" charset="0"/>
                <a:cs typeface="Arial" panose="020B0604020202020204" pitchFamily="34" charset="0"/>
              </a:rPr>
              <a:t>přítomnost</a:t>
            </a:r>
            <a:r>
              <a:rPr spc="-7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vady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pc="-7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projeví</a:t>
            </a:r>
            <a:r>
              <a:rPr spc="-6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vznikem</a:t>
            </a:r>
            <a:r>
              <a:rPr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1" dirty="0">
                <a:latin typeface="Arial" panose="020B0604020202020204" pitchFamily="34" charset="0"/>
                <a:cs typeface="Arial" panose="020B0604020202020204" pitchFamily="34" charset="0"/>
              </a:rPr>
              <a:t>kontrastní </a:t>
            </a:r>
            <a:r>
              <a:rPr spc="-11" dirty="0" err="1">
                <a:latin typeface="Arial" panose="020B0604020202020204" pitchFamily="34" charset="0"/>
                <a:cs typeface="Arial" panose="020B0604020202020204" pitchFamily="34" charset="0"/>
              </a:rPr>
              <a:t>barevné</a:t>
            </a:r>
            <a:r>
              <a:rPr spc="-7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1" dirty="0" err="1">
                <a:latin typeface="Arial" panose="020B0604020202020204" pitchFamily="34" charset="0"/>
                <a:cs typeface="Arial" panose="020B0604020202020204" pitchFamily="34" charset="0"/>
              </a:rPr>
              <a:t>indikace</a:t>
            </a:r>
            <a:r>
              <a:rPr lang="cs-CZ" spc="-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hodnocení</a:t>
            </a:r>
            <a:r>
              <a:rPr spc="-2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pc="-4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provádí</a:t>
            </a:r>
            <a:r>
              <a:rPr spc="-2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spc="-3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denním</a:t>
            </a:r>
            <a:r>
              <a:rPr spc="-2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1" dirty="0" err="1">
                <a:latin typeface="Arial" panose="020B0604020202020204" pitchFamily="34" charset="0"/>
                <a:cs typeface="Arial" panose="020B0604020202020204" pitchFamily="34" charset="0"/>
              </a:rPr>
              <a:t>světle</a:t>
            </a:r>
            <a:r>
              <a:rPr spc="-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pc="-1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90538" marR="5602" indent="-479425">
              <a:lnSpc>
                <a:spcPct val="110000"/>
              </a:lnSpc>
              <a:spcBef>
                <a:spcPts val="110"/>
              </a:spcBef>
              <a:tabLst>
                <a:tab pos="654050" algn="l"/>
              </a:tabLst>
            </a:pPr>
            <a:r>
              <a:rPr lang="cs-CZ" i="1" dirty="0">
                <a:latin typeface="Arial" panose="020B0604020202020204" pitchFamily="34" charset="0"/>
                <a:cs typeface="Arial" panose="020B0604020202020204" pitchFamily="34" charset="0"/>
              </a:rPr>
              <a:t>- 	</a:t>
            </a:r>
            <a:r>
              <a:rPr i="1" dirty="0" err="1">
                <a:latin typeface="Arial" panose="020B0604020202020204" pitchFamily="34" charset="0"/>
                <a:cs typeface="Arial" panose="020B0604020202020204" pitchFamily="34" charset="0"/>
              </a:rPr>
              <a:t>nejjednodušší</a:t>
            </a:r>
            <a:r>
              <a:rPr i="1" spc="-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dirty="0">
                <a:latin typeface="Arial" panose="020B0604020202020204" pitchFamily="34" charset="0"/>
                <a:cs typeface="Arial" panose="020B0604020202020204" pitchFamily="34" charset="0"/>
              </a:rPr>
              <a:t>je</a:t>
            </a:r>
            <a:r>
              <a:rPr lang="cs-CZ" i="1" spc="-6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dirty="0" err="1">
                <a:latin typeface="Arial" panose="020B0604020202020204" pitchFamily="34" charset="0"/>
                <a:cs typeface="Arial" panose="020B0604020202020204" pitchFamily="34" charset="0"/>
              </a:rPr>
              <a:t>zkouška</a:t>
            </a:r>
            <a:r>
              <a:rPr i="1" spc="-11" dirty="0">
                <a:latin typeface="Arial" panose="020B0604020202020204" pitchFamily="34" charset="0"/>
                <a:cs typeface="Arial" panose="020B0604020202020204" pitchFamily="34" charset="0"/>
              </a:rPr>
              <a:t> petrolejem, </a:t>
            </a:r>
            <a:r>
              <a:rPr i="1" dirty="0">
                <a:latin typeface="Arial" panose="020B0604020202020204" pitchFamily="34" charset="0"/>
                <a:cs typeface="Arial" panose="020B0604020202020204" pitchFamily="34" charset="0"/>
              </a:rPr>
              <a:t>kdy</a:t>
            </a:r>
            <a:r>
              <a:rPr i="1" spc="-4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dirty="0"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i="1" spc="-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dirty="0">
                <a:latin typeface="Arial" panose="020B0604020202020204" pitchFamily="34" charset="0"/>
                <a:cs typeface="Arial" panose="020B0604020202020204" pitchFamily="34" charset="0"/>
              </a:rPr>
              <a:t>vada</a:t>
            </a:r>
            <a:r>
              <a:rPr i="1" spc="-1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dirty="0">
                <a:latin typeface="Arial" panose="020B0604020202020204" pitchFamily="34" charset="0"/>
                <a:cs typeface="Arial" panose="020B0604020202020204" pitchFamily="34" charset="0"/>
              </a:rPr>
              <a:t>projeví</a:t>
            </a:r>
            <a:r>
              <a:rPr i="1" spc="-2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dirty="0" err="1">
                <a:latin typeface="Arial" panose="020B0604020202020204" pitchFamily="34" charset="0"/>
                <a:cs typeface="Arial" panose="020B0604020202020204" pitchFamily="34" charset="0"/>
              </a:rPr>
              <a:t>mastnými</a:t>
            </a:r>
            <a:r>
              <a:rPr i="1" spc="1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spc="-11" dirty="0" err="1">
                <a:latin typeface="Arial" panose="020B0604020202020204" pitchFamily="34" charset="0"/>
                <a:cs typeface="Arial" panose="020B0604020202020204" pitchFamily="34" charset="0"/>
              </a:rPr>
              <a:t>skvrnami</a:t>
            </a:r>
            <a:r>
              <a:rPr lang="cs-CZ" i="1" spc="-1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i="1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dirty="0">
                <a:latin typeface="Arial" panose="020B0604020202020204" pitchFamily="34" charset="0"/>
                <a:cs typeface="Arial" panose="020B0604020202020204" pitchFamily="34" charset="0"/>
              </a:rPr>
              <a:t>povrchu</a:t>
            </a:r>
            <a:r>
              <a:rPr i="1" spc="-2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dirty="0">
                <a:latin typeface="Arial" panose="020B0604020202020204" pitchFamily="34" charset="0"/>
                <a:cs typeface="Arial" panose="020B0604020202020204" pitchFamily="34" charset="0"/>
              </a:rPr>
              <a:t>naneseného</a:t>
            </a:r>
            <a:r>
              <a:rPr i="1" spc="-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dirty="0">
                <a:latin typeface="Arial" panose="020B0604020202020204" pitchFamily="34" charset="0"/>
                <a:cs typeface="Arial" panose="020B0604020202020204" pitchFamily="34" charset="0"/>
              </a:rPr>
              <a:t>povlaku</a:t>
            </a:r>
            <a:r>
              <a:rPr i="1" spc="-2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i="1" spc="-2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i="1" spc="-11" dirty="0">
                <a:latin typeface="Arial" panose="020B0604020202020204" pitchFamily="34" charset="0"/>
                <a:cs typeface="Arial" panose="020B0604020202020204" pitchFamily="34" charset="0"/>
              </a:rPr>
              <a:t>vápna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74558" y="3984590"/>
            <a:ext cx="6776741" cy="2651544"/>
          </a:xfrm>
          <a:prstGeom prst="rect">
            <a:avLst/>
          </a:prstGeom>
        </p:spPr>
        <p:txBody>
          <a:bodyPr vert="horz" wrap="square" lIns="0" tIns="44117" rIns="0" bIns="0" rtlCol="0">
            <a:spAutoFit/>
          </a:bodyPr>
          <a:lstStyle/>
          <a:p>
            <a:pPr marL="356205" indent="-342900">
              <a:spcBef>
                <a:spcPts val="347"/>
              </a:spcBef>
              <a:buFont typeface="Wingdings" pitchFamily="2" charset="2"/>
              <a:buChar char="ü"/>
              <a:tabLst>
                <a:tab pos="655460" algn="l"/>
                <a:tab pos="656160" algn="l"/>
              </a:tabLst>
            </a:pPr>
            <a:r>
              <a:rPr lang="cs-CZ" b="1" dirty="0">
                <a:latin typeface="Arial"/>
                <a:cs typeface="Arial"/>
              </a:rPr>
              <a:t>metodu</a:t>
            </a:r>
            <a:r>
              <a:rPr lang="cs-CZ" b="1" spc="-44" dirty="0">
                <a:latin typeface="Arial"/>
                <a:cs typeface="Arial"/>
              </a:rPr>
              <a:t> </a:t>
            </a:r>
            <a:r>
              <a:rPr lang="cs-CZ" b="1" spc="-11" dirty="0">
                <a:latin typeface="Arial"/>
                <a:cs typeface="Arial"/>
              </a:rPr>
              <a:t>fluorescenční</a:t>
            </a:r>
            <a:endParaRPr lang="cs-CZ" dirty="0">
              <a:latin typeface="Arial"/>
              <a:cs typeface="Arial"/>
            </a:endParaRPr>
          </a:p>
          <a:p>
            <a:pPr marL="655460" indent="-642155">
              <a:spcBef>
                <a:spcPts val="347"/>
              </a:spcBef>
              <a:buChar char="-"/>
              <a:tabLst>
                <a:tab pos="655460" algn="l"/>
                <a:tab pos="656160" algn="l"/>
              </a:tabLst>
            </a:pPr>
            <a:r>
              <a:rPr sz="1985" dirty="0" err="1">
                <a:latin typeface="Arial"/>
                <a:cs typeface="Arial"/>
              </a:rPr>
              <a:t>zkušební</a:t>
            </a:r>
            <a:r>
              <a:rPr sz="1985" spc="-77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kapalina</a:t>
            </a:r>
            <a:r>
              <a:rPr sz="1985" spc="-72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je</a:t>
            </a:r>
            <a:r>
              <a:rPr sz="1985" spc="-99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pro</a:t>
            </a:r>
            <a:r>
              <a:rPr sz="1985" spc="-77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zvýšení</a:t>
            </a:r>
            <a:r>
              <a:rPr sz="1985" spc="-88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citlivosti</a:t>
            </a:r>
            <a:r>
              <a:rPr sz="1985" spc="-88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fluoreskující</a:t>
            </a:r>
            <a:endParaRPr sz="1985" dirty="0">
              <a:latin typeface="Arial"/>
              <a:cs typeface="Arial"/>
            </a:endParaRPr>
          </a:p>
          <a:p>
            <a:pPr marL="655460" indent="-642155">
              <a:spcBef>
                <a:spcPts val="237"/>
              </a:spcBef>
              <a:buChar char="-"/>
              <a:tabLst>
                <a:tab pos="655460" algn="l"/>
                <a:tab pos="656160" algn="l"/>
              </a:tabLst>
            </a:pPr>
            <a:r>
              <a:rPr sz="1985" dirty="0">
                <a:latin typeface="Arial"/>
                <a:cs typeface="Arial"/>
              </a:rPr>
              <a:t>vada</a:t>
            </a:r>
            <a:r>
              <a:rPr sz="1985" spc="-72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se</a:t>
            </a:r>
            <a:r>
              <a:rPr sz="1985" spc="-83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projeví</a:t>
            </a:r>
            <a:r>
              <a:rPr sz="1985" spc="-61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světélkující</a:t>
            </a:r>
            <a:r>
              <a:rPr sz="1985" spc="-77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indikací</a:t>
            </a:r>
            <a:r>
              <a:rPr sz="1985" spc="-61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při</a:t>
            </a:r>
            <a:r>
              <a:rPr sz="1985" spc="-77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ultrafialovém</a:t>
            </a:r>
            <a:r>
              <a:rPr sz="1985" spc="-55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světle</a:t>
            </a:r>
            <a:endParaRPr sz="1985" dirty="0">
              <a:latin typeface="Arial"/>
              <a:cs typeface="Arial"/>
            </a:endParaRPr>
          </a:p>
          <a:p>
            <a:pPr marL="655460" indent="-642155">
              <a:spcBef>
                <a:spcPts val="237"/>
              </a:spcBef>
              <a:buChar char="-"/>
              <a:tabLst>
                <a:tab pos="655460" algn="l"/>
                <a:tab pos="656160" algn="l"/>
              </a:tabLst>
            </a:pPr>
            <a:r>
              <a:rPr sz="1985" dirty="0">
                <a:latin typeface="Arial"/>
                <a:cs typeface="Arial"/>
              </a:rPr>
              <a:t>nepoužívá</a:t>
            </a:r>
            <a:r>
              <a:rPr sz="1985" spc="-66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se</a:t>
            </a:r>
            <a:r>
              <a:rPr sz="1985" spc="-88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proto</a:t>
            </a:r>
            <a:r>
              <a:rPr sz="1985" spc="-88" dirty="0">
                <a:latin typeface="Arial"/>
                <a:cs typeface="Arial"/>
              </a:rPr>
              <a:t> </a:t>
            </a:r>
            <a:r>
              <a:rPr sz="1985" spc="-11" dirty="0" err="1">
                <a:latin typeface="Arial"/>
                <a:cs typeface="Arial"/>
              </a:rPr>
              <a:t>vývojka</a:t>
            </a:r>
            <a:endParaRPr lang="cs-CZ" sz="1985" spc="-11" dirty="0">
              <a:latin typeface="Arial"/>
              <a:cs typeface="Arial"/>
            </a:endParaRPr>
          </a:p>
          <a:p>
            <a:pPr marL="392156" indent="-378150">
              <a:spcBef>
                <a:spcPts val="347"/>
              </a:spcBef>
              <a:buFont typeface="Wingdings"/>
              <a:buChar char=""/>
              <a:tabLst>
                <a:tab pos="391455" algn="l"/>
                <a:tab pos="392156" algn="l"/>
              </a:tabLst>
            </a:pPr>
            <a:r>
              <a:rPr lang="cs-CZ" b="1" dirty="0">
                <a:latin typeface="Arial"/>
                <a:cs typeface="Arial"/>
              </a:rPr>
              <a:t>metodu</a:t>
            </a:r>
            <a:r>
              <a:rPr lang="cs-CZ" b="1" spc="-39" dirty="0">
                <a:latin typeface="Arial"/>
                <a:cs typeface="Arial"/>
              </a:rPr>
              <a:t> </a:t>
            </a:r>
            <a:r>
              <a:rPr lang="cs-CZ" b="1" spc="-11" dirty="0">
                <a:latin typeface="Arial"/>
                <a:cs typeface="Arial"/>
              </a:rPr>
              <a:t>dvouúčelovou</a:t>
            </a:r>
            <a:endParaRPr lang="cs-CZ" dirty="0">
              <a:latin typeface="Arial"/>
              <a:cs typeface="Arial"/>
            </a:endParaRPr>
          </a:p>
          <a:p>
            <a:pPr marL="622300" marR="799017" indent="-611188">
              <a:lnSpc>
                <a:spcPct val="110000"/>
              </a:lnSpc>
              <a:tabLst>
                <a:tab pos="658813" algn="l"/>
              </a:tabLst>
            </a:pPr>
            <a:r>
              <a:rPr lang="cs-CZ" sz="1985" spc="-55" dirty="0">
                <a:latin typeface="Arial"/>
                <a:cs typeface="Arial"/>
              </a:rPr>
              <a:t>-</a:t>
            </a:r>
            <a:r>
              <a:rPr lang="cs-CZ" sz="1985" dirty="0">
                <a:latin typeface="Arial"/>
                <a:cs typeface="Arial"/>
              </a:rPr>
              <a:t>	použitý</a:t>
            </a:r>
            <a:r>
              <a:rPr lang="cs-CZ" sz="1985" spc="-94" dirty="0">
                <a:latin typeface="Arial"/>
                <a:cs typeface="Arial"/>
              </a:rPr>
              <a:t> </a:t>
            </a:r>
            <a:r>
              <a:rPr lang="cs-CZ" sz="1985" spc="-11" dirty="0" err="1">
                <a:latin typeface="Arial"/>
                <a:cs typeface="Arial"/>
              </a:rPr>
              <a:t>penatrant</a:t>
            </a:r>
            <a:r>
              <a:rPr lang="cs-CZ" sz="1985" spc="-88" dirty="0">
                <a:latin typeface="Arial"/>
                <a:cs typeface="Arial"/>
              </a:rPr>
              <a:t> </a:t>
            </a:r>
            <a:r>
              <a:rPr lang="cs-CZ" sz="1985" dirty="0">
                <a:latin typeface="Arial"/>
                <a:cs typeface="Arial"/>
              </a:rPr>
              <a:t>obsahuje</a:t>
            </a:r>
            <a:r>
              <a:rPr lang="cs-CZ" sz="1985" spc="-83" dirty="0">
                <a:latin typeface="Arial"/>
                <a:cs typeface="Arial"/>
              </a:rPr>
              <a:t> </a:t>
            </a:r>
            <a:r>
              <a:rPr lang="cs-CZ" sz="1985" spc="-11" dirty="0">
                <a:latin typeface="Arial"/>
                <a:cs typeface="Arial"/>
              </a:rPr>
              <a:t>fluorescenční </a:t>
            </a:r>
            <a:r>
              <a:rPr lang="cs-CZ" sz="1985" dirty="0" err="1">
                <a:latin typeface="Arial"/>
                <a:cs typeface="Arial"/>
              </a:rPr>
              <a:t>látku,která</a:t>
            </a:r>
            <a:r>
              <a:rPr lang="cs-CZ" sz="1985" spc="-61" dirty="0">
                <a:latin typeface="Arial"/>
                <a:cs typeface="Arial"/>
              </a:rPr>
              <a:t> </a:t>
            </a:r>
            <a:r>
              <a:rPr lang="cs-CZ" sz="1985" dirty="0">
                <a:latin typeface="Arial"/>
                <a:cs typeface="Arial"/>
              </a:rPr>
              <a:t>je</a:t>
            </a:r>
            <a:r>
              <a:rPr lang="cs-CZ" sz="1985" spc="-28" dirty="0">
                <a:latin typeface="Arial"/>
                <a:cs typeface="Arial"/>
              </a:rPr>
              <a:t> </a:t>
            </a:r>
            <a:r>
              <a:rPr lang="cs-CZ" sz="1985" dirty="0">
                <a:latin typeface="Arial"/>
                <a:cs typeface="Arial"/>
              </a:rPr>
              <a:t>zároveň</a:t>
            </a:r>
            <a:r>
              <a:rPr lang="cs-CZ" sz="1985" spc="-28" dirty="0">
                <a:latin typeface="Arial"/>
                <a:cs typeface="Arial"/>
              </a:rPr>
              <a:t> </a:t>
            </a:r>
            <a:r>
              <a:rPr lang="cs-CZ" sz="1985" spc="-11" dirty="0">
                <a:latin typeface="Arial"/>
                <a:cs typeface="Arial"/>
              </a:rPr>
              <a:t>barvivem</a:t>
            </a:r>
            <a:endParaRPr lang="cs-CZ" sz="1985" dirty="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22562" y="4306699"/>
            <a:ext cx="3056581" cy="225482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80300" y="1994360"/>
            <a:ext cx="2941107" cy="2016717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147918" y="695221"/>
            <a:ext cx="6195235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Kapilární</a:t>
            </a:r>
            <a:r>
              <a:rPr sz="3529" i="1" spc="-66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zkouška</a:t>
            </a:r>
            <a:r>
              <a:rPr sz="3529" i="1" spc="-55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-</a:t>
            </a:r>
            <a:r>
              <a:rPr sz="3529" i="1" spc="-44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rozdělení</a:t>
            </a:r>
            <a:endParaRPr sz="3529">
              <a:latin typeface="Arial"/>
              <a:cs typeface="Arial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120A6216-CB78-217E-AFB1-93880508E05B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1085" y="877081"/>
            <a:ext cx="3697393" cy="282553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56245" y="4117579"/>
            <a:ext cx="2090246" cy="260495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46700" y="644355"/>
            <a:ext cx="4366060" cy="3373409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059335" y="4418849"/>
            <a:ext cx="6144028" cy="2230325"/>
            <a:chOff x="684213" y="4007015"/>
            <a:chExt cx="5571411" cy="2022461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91812" y="4007015"/>
              <a:ext cx="2663812" cy="202246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4213" y="4114812"/>
              <a:ext cx="2735261" cy="1906574"/>
            </a:xfrm>
            <a:prstGeom prst="rect">
              <a:avLst/>
            </a:prstGeom>
          </p:spPr>
        </p:pic>
      </p:grp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3D7B77C6-8F4F-4067-6BE2-DED55CB1C39A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3728" y="1306066"/>
            <a:ext cx="9132140" cy="2200273"/>
          </a:xfrm>
          <a:prstGeom prst="rect">
            <a:avLst/>
          </a:prstGeom>
        </p:spPr>
        <p:txBody>
          <a:bodyPr vert="horz" wrap="square" lIns="0" tIns="46918" rIns="0" bIns="0" rtlCol="0">
            <a:spAutoFit/>
          </a:bodyPr>
          <a:lstStyle/>
          <a:p>
            <a:pPr marL="391455" indent="-378150">
              <a:spcBef>
                <a:spcPts val="369"/>
              </a:spcBef>
              <a:buFont typeface="Wingdings"/>
              <a:buChar char=""/>
              <a:tabLst>
                <a:tab pos="391455" algn="l"/>
                <a:tab pos="392156" algn="l"/>
              </a:tabLst>
            </a:pPr>
            <a:r>
              <a:rPr sz="2206" dirty="0">
                <a:latin typeface="Arial"/>
                <a:cs typeface="Arial"/>
              </a:rPr>
              <a:t>slouží</a:t>
            </a:r>
            <a:r>
              <a:rPr sz="2206" spc="-72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k</a:t>
            </a:r>
            <a:r>
              <a:rPr sz="2206" spc="-1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zjišťování</a:t>
            </a:r>
            <a:r>
              <a:rPr sz="2206" spc="-33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povrchových</a:t>
            </a:r>
            <a:r>
              <a:rPr sz="2206" spc="-6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nebo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i</a:t>
            </a:r>
            <a:r>
              <a:rPr sz="2206" spc="-17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těsně</a:t>
            </a:r>
            <a:r>
              <a:rPr sz="2206" spc="-22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podpovrchových</a:t>
            </a:r>
            <a:r>
              <a:rPr sz="2206" spc="-72" dirty="0">
                <a:latin typeface="Arial"/>
                <a:cs typeface="Arial"/>
              </a:rPr>
              <a:t> </a:t>
            </a:r>
            <a:r>
              <a:rPr sz="2206" spc="-28" dirty="0">
                <a:latin typeface="Arial"/>
                <a:cs typeface="Arial"/>
              </a:rPr>
              <a:t>vad</a:t>
            </a:r>
            <a:endParaRPr sz="2206">
              <a:latin typeface="Arial"/>
              <a:cs typeface="Arial"/>
            </a:endParaRPr>
          </a:p>
          <a:p>
            <a:pPr marL="392156">
              <a:spcBef>
                <a:spcPts val="265"/>
              </a:spcBef>
            </a:pPr>
            <a:r>
              <a:rPr sz="2206" i="1" dirty="0">
                <a:latin typeface="Arial"/>
                <a:cs typeface="Arial"/>
              </a:rPr>
              <a:t>tedy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i vad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přímo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povrchem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nespojených</a:t>
            </a:r>
            <a:endParaRPr sz="2206">
              <a:latin typeface="Arial"/>
              <a:cs typeface="Arial"/>
            </a:endParaRPr>
          </a:p>
          <a:p>
            <a:pPr marL="392156" indent="-378850">
              <a:spcBef>
                <a:spcPts val="265"/>
              </a:spcBef>
              <a:buFont typeface="Wingdings"/>
              <a:buChar char=""/>
              <a:tabLst>
                <a:tab pos="392156" algn="l"/>
                <a:tab pos="392856" algn="l"/>
              </a:tabLst>
            </a:pPr>
            <a:r>
              <a:rPr sz="2206" dirty="0">
                <a:latin typeface="Arial"/>
                <a:cs typeface="Arial"/>
              </a:rPr>
              <a:t>neklade</a:t>
            </a:r>
            <a:r>
              <a:rPr sz="2206" spc="-50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vysoké</a:t>
            </a:r>
            <a:r>
              <a:rPr sz="2206" spc="-22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nároky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na</a:t>
            </a:r>
            <a:r>
              <a:rPr sz="2206" spc="-22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přípravu</a:t>
            </a:r>
            <a:r>
              <a:rPr sz="2206" spc="-50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zkoušeného</a:t>
            </a:r>
            <a:r>
              <a:rPr sz="2206" spc="-6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povrchu</a:t>
            </a:r>
            <a:r>
              <a:rPr sz="2206" spc="-50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a</a:t>
            </a:r>
            <a:r>
              <a:rPr sz="2206" spc="-6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jeho</a:t>
            </a:r>
            <a:r>
              <a:rPr sz="2206" spc="-22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čistotu</a:t>
            </a:r>
            <a:endParaRPr sz="2206">
              <a:latin typeface="Arial"/>
              <a:cs typeface="Arial"/>
            </a:endParaRPr>
          </a:p>
          <a:p>
            <a:pPr marL="392156" indent="-378850">
              <a:lnSpc>
                <a:spcPts val="2514"/>
              </a:lnSpc>
              <a:spcBef>
                <a:spcPts val="265"/>
              </a:spcBef>
              <a:buFont typeface="Wingdings"/>
              <a:buChar char=""/>
              <a:tabLst>
                <a:tab pos="392156" algn="l"/>
                <a:tab pos="392856" algn="l"/>
              </a:tabLst>
            </a:pPr>
            <a:r>
              <a:rPr sz="2206" dirty="0">
                <a:latin typeface="Arial"/>
                <a:cs typeface="Arial"/>
              </a:rPr>
              <a:t>určitým</a:t>
            </a:r>
            <a:r>
              <a:rPr sz="2206" spc="-72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omezením</a:t>
            </a:r>
            <a:r>
              <a:rPr sz="2206" spc="-55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je</a:t>
            </a:r>
            <a:r>
              <a:rPr sz="2206" spc="-1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skutečnost,</a:t>
            </a:r>
            <a:r>
              <a:rPr sz="2206" spc="-77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že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metoda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lze</a:t>
            </a:r>
            <a:r>
              <a:rPr sz="2206" spc="-33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využít</a:t>
            </a:r>
            <a:r>
              <a:rPr sz="2206" spc="-33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jen</a:t>
            </a:r>
            <a:r>
              <a:rPr sz="2206" spc="-11" dirty="0">
                <a:latin typeface="Arial"/>
                <a:cs typeface="Arial"/>
              </a:rPr>
              <a:t> </a:t>
            </a:r>
            <a:r>
              <a:rPr sz="2206" spc="-28" dirty="0">
                <a:latin typeface="Arial"/>
                <a:cs typeface="Arial"/>
              </a:rPr>
              <a:t>pro</a:t>
            </a:r>
            <a:endParaRPr sz="2206">
              <a:latin typeface="Arial"/>
              <a:cs typeface="Arial"/>
            </a:endParaRPr>
          </a:p>
          <a:p>
            <a:pPr marL="392156">
              <a:lnSpc>
                <a:spcPts val="2514"/>
              </a:lnSpc>
            </a:pPr>
            <a:r>
              <a:rPr sz="2206" dirty="0">
                <a:latin typeface="Arial"/>
                <a:cs typeface="Arial"/>
              </a:rPr>
              <a:t>feromagnetické</a:t>
            </a:r>
            <a:r>
              <a:rPr sz="2206" spc="-110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(magnetické)</a:t>
            </a:r>
            <a:r>
              <a:rPr sz="2206" spc="-77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materiály</a:t>
            </a:r>
            <a:endParaRPr sz="2206">
              <a:latin typeface="Arial"/>
              <a:cs typeface="Arial"/>
            </a:endParaRPr>
          </a:p>
          <a:p>
            <a:pPr marL="392156">
              <a:spcBef>
                <a:spcPts val="265"/>
              </a:spcBef>
              <a:tabLst>
                <a:tab pos="637253" algn="l"/>
              </a:tabLst>
            </a:pPr>
            <a:r>
              <a:rPr sz="2206" spc="-55" dirty="0">
                <a:latin typeface="Arial"/>
                <a:cs typeface="Arial"/>
              </a:rPr>
              <a:t>-</a:t>
            </a:r>
            <a:r>
              <a:rPr sz="2206" dirty="0">
                <a:latin typeface="Arial"/>
                <a:cs typeface="Arial"/>
              </a:rPr>
              <a:t>	</a:t>
            </a:r>
            <a:r>
              <a:rPr sz="2206" i="1" dirty="0">
                <a:latin typeface="Arial"/>
                <a:cs typeface="Arial"/>
              </a:rPr>
              <a:t>nehodí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se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pro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vysokolegované</a:t>
            </a:r>
            <a:r>
              <a:rPr sz="2206" i="1" spc="-7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austenitické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oceli,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hliník,</a:t>
            </a:r>
            <a:r>
              <a:rPr sz="2206" i="1" spc="-28" dirty="0">
                <a:latin typeface="Arial"/>
                <a:cs typeface="Arial"/>
              </a:rPr>
              <a:t> měď</a:t>
            </a:r>
            <a:endParaRPr sz="2206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2937" y="578138"/>
            <a:ext cx="6833454" cy="72939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47918" y="695221"/>
            <a:ext cx="6264561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Metoda</a:t>
            </a:r>
            <a:r>
              <a:rPr sz="3529" i="1" spc="-105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magnetická</a:t>
            </a:r>
            <a:r>
              <a:rPr sz="3529" i="1" spc="-77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prášková</a:t>
            </a:r>
            <a:endParaRPr sz="3529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87887" y="3713178"/>
            <a:ext cx="5400770" cy="3025111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E70E2A9B-917E-5B82-46CB-5B408A7D971F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6167" y="709157"/>
            <a:ext cx="7828950" cy="1643562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 algn="just">
              <a:spcBef>
                <a:spcPts val="110"/>
              </a:spcBef>
            </a:pPr>
            <a:r>
              <a:rPr sz="2647" b="1" i="1" dirty="0">
                <a:latin typeface="Times New Roman"/>
                <a:cs typeface="Times New Roman"/>
              </a:rPr>
              <a:t>Princip</a:t>
            </a:r>
            <a:r>
              <a:rPr sz="2647" b="1" i="1" spc="-77" dirty="0">
                <a:latin typeface="Times New Roman"/>
                <a:cs typeface="Times New Roman"/>
              </a:rPr>
              <a:t> </a:t>
            </a:r>
            <a:r>
              <a:rPr sz="2647" b="1" i="1" spc="-11" dirty="0">
                <a:latin typeface="Times New Roman"/>
                <a:cs typeface="Times New Roman"/>
              </a:rPr>
              <a:t>metody</a:t>
            </a:r>
            <a:endParaRPr sz="2647">
              <a:latin typeface="Times New Roman"/>
              <a:cs typeface="Times New Roman"/>
            </a:endParaRPr>
          </a:p>
          <a:p>
            <a:pPr marL="14006" marR="5602" algn="just"/>
            <a:r>
              <a:rPr sz="2647" i="1" dirty="0">
                <a:latin typeface="Times New Roman"/>
                <a:cs typeface="Times New Roman"/>
              </a:rPr>
              <a:t>je</a:t>
            </a:r>
            <a:r>
              <a:rPr sz="2647" i="1" spc="-39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založen</a:t>
            </a:r>
            <a:r>
              <a:rPr sz="2647" i="1" spc="-28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na</a:t>
            </a:r>
            <a:r>
              <a:rPr sz="2647" i="1" spc="-11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zjišťování</a:t>
            </a:r>
            <a:r>
              <a:rPr sz="2647" i="1" spc="-44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rozptylu</a:t>
            </a:r>
            <a:r>
              <a:rPr sz="2647" i="1" spc="-39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magnetického</a:t>
            </a:r>
            <a:r>
              <a:rPr sz="2647" i="1" spc="-55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toku,</a:t>
            </a:r>
            <a:r>
              <a:rPr sz="2647" i="1" spc="-22" dirty="0">
                <a:latin typeface="Times New Roman"/>
                <a:cs typeface="Times New Roman"/>
              </a:rPr>
              <a:t> který </a:t>
            </a:r>
            <a:r>
              <a:rPr sz="2647" i="1" dirty="0">
                <a:latin typeface="Times New Roman"/>
                <a:cs typeface="Times New Roman"/>
              </a:rPr>
              <a:t>vznikne</a:t>
            </a:r>
            <a:r>
              <a:rPr sz="2647" i="1" spc="-61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ve</a:t>
            </a:r>
            <a:r>
              <a:rPr sz="2647" i="1" spc="-33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zmagnetovaném</a:t>
            </a:r>
            <a:r>
              <a:rPr sz="2647" i="1" spc="-33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materiálu</a:t>
            </a:r>
            <a:r>
              <a:rPr sz="2647" i="1" spc="-44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v</a:t>
            </a:r>
            <a:r>
              <a:rPr sz="2647" i="1" spc="-39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místě</a:t>
            </a:r>
            <a:r>
              <a:rPr sz="2647" i="1" spc="-33" dirty="0">
                <a:latin typeface="Times New Roman"/>
                <a:cs typeface="Times New Roman"/>
              </a:rPr>
              <a:t> </a:t>
            </a:r>
            <a:r>
              <a:rPr sz="2647" i="1" spc="-11" dirty="0">
                <a:latin typeface="Times New Roman"/>
                <a:cs typeface="Times New Roman"/>
              </a:rPr>
              <a:t>necelistvostí </a:t>
            </a:r>
            <a:r>
              <a:rPr sz="2647" i="1" dirty="0">
                <a:latin typeface="Times New Roman"/>
                <a:cs typeface="Times New Roman"/>
              </a:rPr>
              <a:t>(trhlin)</a:t>
            </a:r>
            <a:r>
              <a:rPr sz="2647" i="1" spc="-66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nebo</a:t>
            </a:r>
            <a:r>
              <a:rPr sz="2647" i="1" spc="-11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náhlé</a:t>
            </a:r>
            <a:r>
              <a:rPr sz="2647" i="1" spc="-28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změny</a:t>
            </a:r>
            <a:r>
              <a:rPr sz="2647" i="1" spc="-11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magnetických</a:t>
            </a:r>
            <a:r>
              <a:rPr sz="2647" i="1" spc="-55" dirty="0">
                <a:latin typeface="Times New Roman"/>
                <a:cs typeface="Times New Roman"/>
              </a:rPr>
              <a:t> </a:t>
            </a:r>
            <a:r>
              <a:rPr sz="2647" i="1" spc="-11" dirty="0">
                <a:latin typeface="Times New Roman"/>
                <a:cs typeface="Times New Roman"/>
              </a:rPr>
              <a:t>vlastností.</a:t>
            </a:r>
            <a:endParaRPr sz="2647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6167" y="2490628"/>
            <a:ext cx="8208493" cy="1236208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 marR="5602">
              <a:spcBef>
                <a:spcPts val="110"/>
              </a:spcBef>
            </a:pPr>
            <a:r>
              <a:rPr sz="2647" i="1" dirty="0">
                <a:latin typeface="Times New Roman"/>
                <a:cs typeface="Times New Roman"/>
              </a:rPr>
              <a:t>spočívá</a:t>
            </a:r>
            <a:r>
              <a:rPr sz="2647" i="1" spc="-55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ve</a:t>
            </a:r>
            <a:r>
              <a:rPr sz="2647" i="1" spc="-6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zviditelňování</a:t>
            </a:r>
            <a:r>
              <a:rPr sz="2647" i="1" spc="-55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magnetických</a:t>
            </a:r>
            <a:r>
              <a:rPr sz="2647" i="1" spc="-39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siločar</a:t>
            </a:r>
            <a:r>
              <a:rPr sz="2647" i="1" spc="-22" dirty="0">
                <a:latin typeface="Times New Roman"/>
                <a:cs typeface="Times New Roman"/>
              </a:rPr>
              <a:t> </a:t>
            </a:r>
            <a:r>
              <a:rPr sz="2647" i="1" spc="-11" dirty="0">
                <a:latin typeface="Times New Roman"/>
                <a:cs typeface="Times New Roman"/>
              </a:rPr>
              <a:t>vystupujících </a:t>
            </a:r>
            <a:r>
              <a:rPr sz="2647" i="1" dirty="0">
                <a:latin typeface="Times New Roman"/>
                <a:cs typeface="Times New Roman"/>
              </a:rPr>
              <a:t>na</a:t>
            </a:r>
            <a:r>
              <a:rPr sz="2647" i="1" spc="-83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povrch</a:t>
            </a:r>
            <a:r>
              <a:rPr sz="2647" i="1" spc="-66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feromagnetických</a:t>
            </a:r>
            <a:r>
              <a:rPr sz="2647" i="1" spc="-99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materiálů</a:t>
            </a:r>
            <a:r>
              <a:rPr sz="2647" i="1" spc="-77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(protože</a:t>
            </a:r>
            <a:r>
              <a:rPr sz="2647" i="1" spc="-50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vady</a:t>
            </a:r>
            <a:r>
              <a:rPr sz="2647" i="1" spc="-61" dirty="0">
                <a:latin typeface="Times New Roman"/>
                <a:cs typeface="Times New Roman"/>
              </a:rPr>
              <a:t> </a:t>
            </a:r>
            <a:r>
              <a:rPr sz="2647" i="1" spc="-11" dirty="0">
                <a:latin typeface="Times New Roman"/>
                <a:cs typeface="Times New Roman"/>
              </a:rPr>
              <a:t>nejsou </a:t>
            </a:r>
            <a:r>
              <a:rPr sz="2647" i="1" dirty="0">
                <a:latin typeface="Times New Roman"/>
                <a:cs typeface="Times New Roman"/>
              </a:rPr>
              <a:t>magnetické</a:t>
            </a:r>
            <a:r>
              <a:rPr sz="2647" i="1" spc="-66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a</a:t>
            </a:r>
            <a:r>
              <a:rPr sz="2647" i="1" spc="6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siločáry</a:t>
            </a:r>
            <a:r>
              <a:rPr sz="2647" i="1" spc="-22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Times New Roman"/>
                <a:cs typeface="Times New Roman"/>
              </a:rPr>
              <a:t>je</a:t>
            </a:r>
            <a:r>
              <a:rPr sz="2647" i="1" spc="-6" dirty="0">
                <a:latin typeface="Times New Roman"/>
                <a:cs typeface="Times New Roman"/>
              </a:rPr>
              <a:t> </a:t>
            </a:r>
            <a:r>
              <a:rPr sz="2647" i="1" spc="-11" dirty="0">
                <a:latin typeface="Times New Roman"/>
                <a:cs typeface="Times New Roman"/>
              </a:rPr>
              <a:t>obchází).</a:t>
            </a:r>
            <a:endParaRPr sz="2647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79757" y="3982750"/>
            <a:ext cx="6342639" cy="265750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1F4EA0BA-2C0E-56AE-8A72-FEDE3BD999E5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3223" y="769163"/>
            <a:ext cx="9406953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b="1" dirty="0">
                <a:latin typeface="Arial"/>
                <a:cs typeface="Arial"/>
              </a:rPr>
              <a:t>Zmagnetování</a:t>
            </a:r>
            <a:r>
              <a:rPr spc="-66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zkoušeného</a:t>
            </a:r>
            <a:r>
              <a:rPr spc="-33" dirty="0">
                <a:latin typeface="Arial"/>
                <a:cs typeface="Arial"/>
              </a:rPr>
              <a:t> </a:t>
            </a:r>
            <a:r>
              <a:rPr spc="-11" dirty="0">
                <a:latin typeface="Arial"/>
                <a:cs typeface="Arial"/>
              </a:rPr>
              <a:t>předmětu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3223" y="1495204"/>
            <a:ext cx="8693776" cy="4887422"/>
          </a:xfrm>
          <a:prstGeom prst="rect">
            <a:avLst/>
          </a:prstGeom>
        </p:spPr>
        <p:txBody>
          <a:bodyPr vert="horz" wrap="square" lIns="0" tIns="48318" rIns="0" bIns="0" rtlCol="0">
            <a:spAutoFit/>
          </a:bodyPr>
          <a:lstStyle/>
          <a:p>
            <a:pPr marL="392156" marR="278010">
              <a:lnSpc>
                <a:spcPts val="2138"/>
              </a:lnSpc>
              <a:spcBef>
                <a:spcPts val="380"/>
              </a:spcBef>
            </a:pPr>
            <a:r>
              <a:rPr sz="1985" i="1" dirty="0">
                <a:latin typeface="Arial"/>
                <a:cs typeface="Arial"/>
              </a:rPr>
              <a:t>směr</a:t>
            </a:r>
            <a:r>
              <a:rPr sz="1985" i="1" spc="-50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magnetického pole</a:t>
            </a:r>
            <a:r>
              <a:rPr sz="1985" i="1" spc="-28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by</a:t>
            </a:r>
            <a:r>
              <a:rPr sz="1985" i="1" spc="-33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měl</a:t>
            </a:r>
            <a:r>
              <a:rPr sz="1985" i="1" spc="-22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být</a:t>
            </a:r>
            <a:r>
              <a:rPr sz="1985" i="1" spc="-28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orientován</a:t>
            </a:r>
            <a:r>
              <a:rPr sz="1985" i="1" spc="-1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kolmo</a:t>
            </a:r>
            <a:r>
              <a:rPr sz="1985" i="1" spc="-22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na</a:t>
            </a:r>
            <a:r>
              <a:rPr sz="1985" i="1" spc="-22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předpokládaný </a:t>
            </a:r>
            <a:r>
              <a:rPr sz="1985" i="1" dirty="0">
                <a:latin typeface="Arial"/>
                <a:cs typeface="Arial"/>
              </a:rPr>
              <a:t>průběh</a:t>
            </a:r>
            <a:r>
              <a:rPr sz="1985" i="1" spc="-55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necelistvostí</a:t>
            </a:r>
            <a:endParaRPr sz="1985" dirty="0">
              <a:latin typeface="Arial"/>
              <a:cs typeface="Arial"/>
            </a:endParaRPr>
          </a:p>
          <a:p>
            <a:pPr marL="392156">
              <a:spcBef>
                <a:spcPts val="215"/>
              </a:spcBef>
            </a:pPr>
            <a:r>
              <a:rPr sz="1985" i="1" dirty="0">
                <a:latin typeface="Arial"/>
                <a:cs typeface="Arial"/>
              </a:rPr>
              <a:t>používají</a:t>
            </a:r>
            <a:r>
              <a:rPr sz="1985" i="1" spc="-33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se</a:t>
            </a:r>
            <a:r>
              <a:rPr sz="1985" i="1" spc="-7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jednoduché</a:t>
            </a:r>
            <a:r>
              <a:rPr sz="1985" i="1" spc="-55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magnetizační</a:t>
            </a:r>
            <a:r>
              <a:rPr sz="1985" i="1" spc="-22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přístroje,</a:t>
            </a:r>
            <a:r>
              <a:rPr sz="1985" i="1" spc="-66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umožňující</a:t>
            </a:r>
            <a:r>
              <a:rPr sz="1985" i="1" spc="-33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magnetování</a:t>
            </a:r>
            <a:r>
              <a:rPr sz="1985" i="1" spc="-33" dirty="0">
                <a:latin typeface="Arial"/>
                <a:cs typeface="Arial"/>
              </a:rPr>
              <a:t> </a:t>
            </a:r>
            <a:r>
              <a:rPr sz="1985" i="1" spc="-55" dirty="0">
                <a:latin typeface="Arial"/>
                <a:cs typeface="Arial"/>
              </a:rPr>
              <a:t>:</a:t>
            </a:r>
            <a:endParaRPr sz="1985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81" dirty="0">
              <a:latin typeface="Arial"/>
              <a:cs typeface="Arial"/>
            </a:endParaRPr>
          </a:p>
          <a:p>
            <a:pPr marL="461483" indent="-447478">
              <a:spcBef>
                <a:spcPts val="6"/>
              </a:spcBef>
              <a:buFont typeface="Wingdings"/>
              <a:buChar char=""/>
              <a:tabLst>
                <a:tab pos="460783" algn="l"/>
                <a:tab pos="461483" algn="l"/>
              </a:tabLst>
            </a:pPr>
            <a:r>
              <a:rPr sz="1985" b="1" i="1" dirty="0">
                <a:latin typeface="Arial"/>
                <a:cs typeface="Arial"/>
              </a:rPr>
              <a:t>pólové</a:t>
            </a:r>
            <a:r>
              <a:rPr sz="1985" b="1" i="1" spc="-50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–</a:t>
            </a:r>
            <a:r>
              <a:rPr sz="1985" i="1" spc="-28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výrobek</a:t>
            </a:r>
            <a:r>
              <a:rPr sz="1985" i="1" spc="-28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se</a:t>
            </a:r>
            <a:r>
              <a:rPr sz="1985" i="1" spc="-28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vkládá</a:t>
            </a:r>
            <a:r>
              <a:rPr sz="1985" i="1" spc="-11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mezi</a:t>
            </a:r>
            <a:r>
              <a:rPr sz="1985" i="1" spc="28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dva</a:t>
            </a:r>
            <a:r>
              <a:rPr sz="1985" i="1" spc="-28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póly</a:t>
            </a:r>
            <a:r>
              <a:rPr sz="1985" i="1" spc="-6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magnetu</a:t>
            </a:r>
            <a:endParaRPr sz="1985" dirty="0">
              <a:latin typeface="Arial"/>
              <a:cs typeface="Arial"/>
            </a:endParaRPr>
          </a:p>
          <a:p>
            <a:pPr marL="392156" marR="2934165">
              <a:lnSpc>
                <a:spcPct val="110000"/>
              </a:lnSpc>
            </a:pPr>
            <a:r>
              <a:rPr sz="1985" i="1" dirty="0">
                <a:latin typeface="Arial"/>
                <a:cs typeface="Arial"/>
              </a:rPr>
              <a:t>-</a:t>
            </a:r>
            <a:r>
              <a:rPr sz="1985" i="1" spc="-83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indikace</a:t>
            </a:r>
            <a:r>
              <a:rPr sz="1985" i="1" spc="-61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příčných</a:t>
            </a:r>
            <a:r>
              <a:rPr sz="1985" i="1" spc="-61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trhlin</a:t>
            </a:r>
            <a:r>
              <a:rPr sz="1985" i="1" spc="-72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tj.</a:t>
            </a:r>
            <a:r>
              <a:rPr sz="1985" i="1" spc="-66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orientovaných</a:t>
            </a:r>
            <a:r>
              <a:rPr sz="1985" i="1" spc="-55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kolmo </a:t>
            </a:r>
            <a:r>
              <a:rPr sz="1985" i="1" dirty="0">
                <a:latin typeface="Arial"/>
                <a:cs typeface="Arial"/>
              </a:rPr>
              <a:t>na</a:t>
            </a:r>
            <a:r>
              <a:rPr sz="1985" i="1" spc="-83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směr</a:t>
            </a:r>
            <a:r>
              <a:rPr sz="1985" i="1" spc="-50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magnetického</a:t>
            </a:r>
            <a:r>
              <a:rPr sz="1985" i="1" spc="-39" dirty="0">
                <a:latin typeface="Arial"/>
                <a:cs typeface="Arial"/>
              </a:rPr>
              <a:t> </a:t>
            </a:r>
            <a:r>
              <a:rPr sz="1985" i="1" spc="-22" dirty="0">
                <a:latin typeface="Arial"/>
                <a:cs typeface="Arial"/>
              </a:rPr>
              <a:t>pole</a:t>
            </a:r>
            <a:endParaRPr sz="1985" dirty="0">
              <a:latin typeface="Arial"/>
              <a:cs typeface="Arial"/>
            </a:endParaRPr>
          </a:p>
          <a:p>
            <a:pPr marL="362044">
              <a:spcBef>
                <a:spcPts val="237"/>
              </a:spcBef>
            </a:pPr>
            <a:r>
              <a:rPr sz="1985" dirty="0">
                <a:latin typeface="Arial"/>
                <a:cs typeface="Arial"/>
              </a:rPr>
              <a:t>-</a:t>
            </a:r>
            <a:r>
              <a:rPr sz="1985" spc="-55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magnetování</a:t>
            </a:r>
            <a:r>
              <a:rPr sz="1985" i="1" spc="-28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podélné</a:t>
            </a:r>
            <a:endParaRPr sz="1985" dirty="0">
              <a:latin typeface="Arial"/>
              <a:cs typeface="Arial"/>
            </a:endParaRPr>
          </a:p>
          <a:p>
            <a:pPr marL="460783" indent="-447478">
              <a:spcBef>
                <a:spcPts val="1257"/>
              </a:spcBef>
              <a:buFont typeface="Wingdings"/>
              <a:buChar char=""/>
              <a:tabLst>
                <a:tab pos="460783" algn="l"/>
                <a:tab pos="461483" algn="l"/>
              </a:tabLst>
            </a:pPr>
            <a:r>
              <a:rPr sz="1985" b="1" i="1" dirty="0">
                <a:latin typeface="Arial"/>
                <a:cs typeface="Arial"/>
              </a:rPr>
              <a:t>proudové</a:t>
            </a:r>
            <a:r>
              <a:rPr sz="1985" b="1" i="1" spc="-66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–</a:t>
            </a:r>
            <a:r>
              <a:rPr sz="1985" i="1" spc="-39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výrobkem</a:t>
            </a:r>
            <a:r>
              <a:rPr sz="1985" i="1" spc="-28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prochází</a:t>
            </a:r>
            <a:r>
              <a:rPr sz="1985" i="1" spc="6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střídavý</a:t>
            </a:r>
            <a:r>
              <a:rPr sz="1985" i="1" spc="-33" dirty="0">
                <a:latin typeface="Arial"/>
                <a:cs typeface="Arial"/>
              </a:rPr>
              <a:t> </a:t>
            </a:r>
            <a:r>
              <a:rPr sz="1985" i="1" spc="-22" dirty="0">
                <a:latin typeface="Arial"/>
                <a:cs typeface="Arial"/>
              </a:rPr>
              <a:t>nebo</a:t>
            </a:r>
            <a:endParaRPr sz="1985" dirty="0">
              <a:latin typeface="Arial"/>
              <a:cs typeface="Arial"/>
            </a:endParaRPr>
          </a:p>
          <a:p>
            <a:pPr marL="391455" marR="3649149" lvl="1">
              <a:lnSpc>
                <a:spcPct val="110000"/>
              </a:lnSpc>
              <a:buChar char="-"/>
              <a:tabLst>
                <a:tab pos="545517" algn="l"/>
              </a:tabLst>
            </a:pPr>
            <a:r>
              <a:rPr sz="1985" i="1" spc="-11" dirty="0">
                <a:latin typeface="Arial"/>
                <a:cs typeface="Arial"/>
              </a:rPr>
              <a:t>stejnosměrný</a:t>
            </a:r>
            <a:r>
              <a:rPr sz="1985" i="1" spc="-55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el.proud</a:t>
            </a:r>
            <a:r>
              <a:rPr sz="1985" i="1" spc="-61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a</a:t>
            </a:r>
            <a:r>
              <a:rPr sz="1985" i="1" spc="-7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využívá</a:t>
            </a:r>
            <a:r>
              <a:rPr sz="1985" i="1" spc="-50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se</a:t>
            </a:r>
            <a:r>
              <a:rPr sz="1985" i="1" spc="-77" dirty="0">
                <a:latin typeface="Arial"/>
                <a:cs typeface="Arial"/>
              </a:rPr>
              <a:t> </a:t>
            </a:r>
            <a:r>
              <a:rPr sz="1985" i="1" spc="-22" dirty="0">
                <a:latin typeface="Arial"/>
                <a:cs typeface="Arial"/>
              </a:rPr>
              <a:t>jeho </a:t>
            </a:r>
            <a:r>
              <a:rPr sz="1985" i="1" spc="-11" dirty="0">
                <a:latin typeface="Arial"/>
                <a:cs typeface="Arial"/>
              </a:rPr>
              <a:t>magnetického</a:t>
            </a:r>
            <a:r>
              <a:rPr sz="1985" i="1" spc="-66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účinku</a:t>
            </a:r>
            <a:endParaRPr sz="1985" dirty="0">
              <a:latin typeface="Arial"/>
              <a:cs typeface="Arial"/>
            </a:endParaRPr>
          </a:p>
          <a:p>
            <a:pPr marL="544816" lvl="1" indent="-154061">
              <a:spcBef>
                <a:spcPts val="237"/>
              </a:spcBef>
              <a:buChar char="-"/>
              <a:tabLst>
                <a:tab pos="545517" algn="l"/>
              </a:tabLst>
            </a:pPr>
            <a:r>
              <a:rPr sz="1985" i="1" dirty="0">
                <a:latin typeface="Arial"/>
                <a:cs typeface="Arial"/>
              </a:rPr>
              <a:t>cirkulární</a:t>
            </a:r>
            <a:r>
              <a:rPr sz="1985" i="1" spc="-50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magnetování</a:t>
            </a:r>
            <a:r>
              <a:rPr sz="1985" i="1" spc="-1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–</a:t>
            </a:r>
            <a:r>
              <a:rPr sz="1985" i="1" spc="-61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silokřivky</a:t>
            </a:r>
            <a:r>
              <a:rPr sz="1985" i="1" spc="-39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jsou</a:t>
            </a:r>
            <a:r>
              <a:rPr sz="1985" i="1" spc="-44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uzavřené</a:t>
            </a:r>
            <a:endParaRPr sz="1985" dirty="0">
              <a:latin typeface="Arial"/>
              <a:cs typeface="Arial"/>
            </a:endParaRPr>
          </a:p>
          <a:p>
            <a:pPr marL="392156">
              <a:spcBef>
                <a:spcPts val="237"/>
              </a:spcBef>
            </a:pPr>
            <a:r>
              <a:rPr sz="1985" i="1" dirty="0">
                <a:latin typeface="Arial"/>
                <a:cs typeface="Arial"/>
              </a:rPr>
              <a:t>indikace</a:t>
            </a:r>
            <a:r>
              <a:rPr sz="1985" i="1" spc="-50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podélných</a:t>
            </a:r>
            <a:r>
              <a:rPr sz="1985" i="1" spc="-33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necelistvostí</a:t>
            </a:r>
            <a:endParaRPr sz="1985" dirty="0">
              <a:latin typeface="Arial"/>
              <a:cs typeface="Arial"/>
            </a:endParaRPr>
          </a:p>
          <a:p>
            <a:pPr marL="392156" indent="-378150">
              <a:spcBef>
                <a:spcPts val="1257"/>
              </a:spcBef>
              <a:buFont typeface="Wingdings"/>
              <a:buChar char=""/>
              <a:tabLst>
                <a:tab pos="391455" algn="l"/>
                <a:tab pos="392156" algn="l"/>
              </a:tabLst>
            </a:pPr>
            <a:r>
              <a:rPr sz="1985" b="1" i="1" spc="-11" dirty="0">
                <a:latin typeface="Arial"/>
                <a:cs typeface="Arial"/>
              </a:rPr>
              <a:t>kombinované</a:t>
            </a:r>
            <a:endParaRPr sz="1985" dirty="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37838" y="4622430"/>
            <a:ext cx="3193049" cy="204476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37838" y="2517477"/>
            <a:ext cx="3193202" cy="218829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CAAE8258-A5F0-9A43-E932-64E1654F646A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678144" y="7019693"/>
            <a:ext cx="1955137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83"/>
              </a:lnSpc>
            </a:pPr>
            <a:r>
              <a:rPr sz="1434" dirty="0">
                <a:latin typeface="Arial"/>
                <a:cs typeface="Arial"/>
              </a:rPr>
              <a:t>logie,</a:t>
            </a:r>
            <a:r>
              <a:rPr sz="1434" spc="-2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skupina</a:t>
            </a:r>
            <a:r>
              <a:rPr sz="1434" spc="-44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svařování</a:t>
            </a:r>
            <a:endParaRPr sz="1434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943347" y="519316"/>
            <a:ext cx="5336011" cy="766368"/>
            <a:chOff x="4206239" y="470916"/>
            <a:chExt cx="4838700" cy="694943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22591" y="470916"/>
              <a:ext cx="2022348" cy="42062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06239" y="745236"/>
              <a:ext cx="1402079" cy="420623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58761" y="587871"/>
            <a:ext cx="9459165" cy="5749272"/>
          </a:xfrm>
          <a:prstGeom prst="rect">
            <a:avLst/>
          </a:prstGeom>
        </p:spPr>
        <p:txBody>
          <a:bodyPr vert="horz" wrap="square" lIns="0" tIns="52520" rIns="0" bIns="0" rtlCol="0">
            <a:spAutoFit/>
          </a:bodyPr>
          <a:lstStyle/>
          <a:p>
            <a:pPr marL="4560910" marR="5602" indent="-3719176">
              <a:lnSpc>
                <a:spcPts val="2382"/>
              </a:lnSpc>
              <a:spcBef>
                <a:spcPts val="414"/>
              </a:spcBef>
            </a:pPr>
            <a:r>
              <a:rPr sz="2206" b="1" i="1" dirty="0">
                <a:latin typeface="Arial"/>
                <a:cs typeface="Arial"/>
              </a:rPr>
              <a:t>Postup</a:t>
            </a:r>
            <a:r>
              <a:rPr sz="2206" b="1" i="1" spc="-55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při</a:t>
            </a:r>
            <a:r>
              <a:rPr sz="2206" b="1" i="1" spc="-22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vlastním</a:t>
            </a:r>
            <a:r>
              <a:rPr sz="2206" b="1" i="1" spc="-50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provedení</a:t>
            </a:r>
            <a:r>
              <a:rPr sz="2206" b="1" i="1" spc="-44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zkoušky</a:t>
            </a:r>
            <a:r>
              <a:rPr sz="2206" b="1" i="1" spc="-33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se</a:t>
            </a:r>
            <a:r>
              <a:rPr sz="2206" b="1" i="1" spc="-28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skládá</a:t>
            </a:r>
            <a:r>
              <a:rPr sz="2206" b="1" i="1" spc="-44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z</a:t>
            </a:r>
            <a:r>
              <a:rPr sz="2206" b="1" i="1" spc="6" dirty="0">
                <a:latin typeface="Arial"/>
                <a:cs typeface="Arial"/>
              </a:rPr>
              <a:t> </a:t>
            </a:r>
            <a:r>
              <a:rPr sz="2206" b="1" i="1" spc="-11" dirty="0">
                <a:latin typeface="Arial"/>
                <a:cs typeface="Arial"/>
              </a:rPr>
              <a:t>následujících </a:t>
            </a:r>
            <a:r>
              <a:rPr sz="2206" b="1" i="1" dirty="0">
                <a:latin typeface="Arial"/>
                <a:cs typeface="Arial"/>
              </a:rPr>
              <a:t>operací</a:t>
            </a:r>
            <a:r>
              <a:rPr sz="2206" b="1" i="1" spc="-55" dirty="0">
                <a:latin typeface="Arial"/>
                <a:cs typeface="Arial"/>
              </a:rPr>
              <a:t> :</a:t>
            </a:r>
            <a:endParaRPr sz="2206" dirty="0">
              <a:latin typeface="Arial"/>
              <a:cs typeface="Arial"/>
            </a:endParaRPr>
          </a:p>
          <a:p>
            <a:pPr marL="392156" indent="-378850">
              <a:spcBef>
                <a:spcPts val="225"/>
              </a:spcBef>
              <a:buFont typeface="Wingdings"/>
              <a:buChar char=""/>
              <a:tabLst>
                <a:tab pos="392156" algn="l"/>
                <a:tab pos="392856" algn="l"/>
              </a:tabLst>
            </a:pPr>
            <a:r>
              <a:rPr sz="2206" b="1" dirty="0">
                <a:latin typeface="Arial"/>
                <a:cs typeface="Arial"/>
              </a:rPr>
              <a:t>úprava</a:t>
            </a:r>
            <a:r>
              <a:rPr sz="2206" b="1" spc="-28" dirty="0">
                <a:latin typeface="Arial"/>
                <a:cs typeface="Arial"/>
              </a:rPr>
              <a:t> </a:t>
            </a:r>
            <a:r>
              <a:rPr sz="2206" b="1" dirty="0">
                <a:latin typeface="Arial"/>
                <a:cs typeface="Arial"/>
              </a:rPr>
              <a:t>povrchu</a:t>
            </a:r>
            <a:r>
              <a:rPr sz="2206" b="1" spc="-17" dirty="0">
                <a:latin typeface="Arial"/>
                <a:cs typeface="Arial"/>
              </a:rPr>
              <a:t> </a:t>
            </a:r>
            <a:r>
              <a:rPr sz="2206" b="1" dirty="0">
                <a:latin typeface="Arial"/>
                <a:cs typeface="Arial"/>
              </a:rPr>
              <a:t>pro</a:t>
            </a:r>
            <a:r>
              <a:rPr sz="2206" b="1" spc="-39" dirty="0">
                <a:latin typeface="Arial"/>
                <a:cs typeface="Arial"/>
              </a:rPr>
              <a:t> </a:t>
            </a:r>
            <a:r>
              <a:rPr sz="2206" b="1" spc="-11" dirty="0">
                <a:latin typeface="Arial"/>
                <a:cs typeface="Arial"/>
              </a:rPr>
              <a:t>zkoušku</a:t>
            </a:r>
            <a:endParaRPr sz="2206" dirty="0">
              <a:latin typeface="Arial"/>
              <a:cs typeface="Arial"/>
            </a:endParaRPr>
          </a:p>
          <a:p>
            <a:pPr marL="1023106">
              <a:spcBef>
                <a:spcPts val="265"/>
              </a:spcBef>
            </a:pPr>
            <a:r>
              <a:rPr sz="2206" i="1" dirty="0">
                <a:latin typeface="Arial"/>
                <a:cs typeface="Arial"/>
              </a:rPr>
              <a:t>bavení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povrchu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okují,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rzi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 rozstřiku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svarového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kov</a:t>
            </a:r>
            <a:endParaRPr sz="2206" dirty="0">
              <a:latin typeface="Arial"/>
              <a:cs typeface="Arial"/>
            </a:endParaRPr>
          </a:p>
          <a:p>
            <a:pPr marL="1023106">
              <a:spcBef>
                <a:spcPts val="154"/>
              </a:spcBef>
            </a:pPr>
            <a:r>
              <a:rPr sz="2206" i="1" dirty="0">
                <a:latin typeface="Arial"/>
                <a:cs typeface="Arial"/>
              </a:rPr>
              <a:t>bez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ostrých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rýh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drsností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povrchu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Ra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=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3,2 </a:t>
            </a:r>
            <a:r>
              <a:rPr sz="2316" i="1" spc="-28" dirty="0">
                <a:latin typeface="Symbol"/>
                <a:cs typeface="Symbol"/>
              </a:rPr>
              <a:t></a:t>
            </a:r>
            <a:r>
              <a:rPr sz="2206" i="1" spc="-28" dirty="0">
                <a:latin typeface="Arial"/>
                <a:cs typeface="Arial"/>
              </a:rPr>
              <a:t>m</a:t>
            </a:r>
            <a:endParaRPr sz="2206" dirty="0">
              <a:latin typeface="Arial"/>
              <a:cs typeface="Arial"/>
            </a:endParaRPr>
          </a:p>
          <a:p>
            <a:pPr marL="392856" indent="-378850">
              <a:spcBef>
                <a:spcPts val="1412"/>
              </a:spcBef>
              <a:buFont typeface="Wingdings"/>
              <a:buChar char=""/>
              <a:tabLst>
                <a:tab pos="392156" algn="l"/>
                <a:tab pos="393556" algn="l"/>
              </a:tabLst>
            </a:pPr>
            <a:r>
              <a:rPr sz="2206" b="1" dirty="0">
                <a:latin typeface="Arial"/>
                <a:cs typeface="Arial"/>
              </a:rPr>
              <a:t>zmagnetování</a:t>
            </a:r>
            <a:r>
              <a:rPr sz="2206" b="1" spc="-66" dirty="0">
                <a:latin typeface="Arial"/>
                <a:cs typeface="Arial"/>
              </a:rPr>
              <a:t> </a:t>
            </a:r>
            <a:r>
              <a:rPr sz="2206" b="1" dirty="0">
                <a:latin typeface="Arial"/>
                <a:cs typeface="Arial"/>
              </a:rPr>
              <a:t>zkoušeného</a:t>
            </a:r>
            <a:r>
              <a:rPr sz="2206" b="1" spc="-33" dirty="0">
                <a:latin typeface="Arial"/>
                <a:cs typeface="Arial"/>
              </a:rPr>
              <a:t> </a:t>
            </a:r>
            <a:r>
              <a:rPr sz="2206" b="1" spc="-11" dirty="0">
                <a:latin typeface="Arial"/>
                <a:cs typeface="Arial"/>
              </a:rPr>
              <a:t>předmětu</a:t>
            </a:r>
            <a:endParaRPr sz="2206" dirty="0">
              <a:latin typeface="Arial"/>
              <a:cs typeface="Arial"/>
            </a:endParaRPr>
          </a:p>
          <a:p>
            <a:pPr marL="1022406" marR="2639348">
              <a:lnSpc>
                <a:spcPct val="110000"/>
              </a:lnSpc>
            </a:pPr>
            <a:r>
              <a:rPr sz="2206" i="1" dirty="0">
                <a:latin typeface="Arial"/>
                <a:cs typeface="Arial"/>
              </a:rPr>
              <a:t>směr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magnetického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pole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by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měl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být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orientován </a:t>
            </a:r>
            <a:r>
              <a:rPr sz="2206" i="1" dirty="0">
                <a:latin typeface="Arial"/>
                <a:cs typeface="Arial"/>
              </a:rPr>
              <a:t>kolmo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na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předpokládaný</a:t>
            </a:r>
            <a:r>
              <a:rPr sz="2206" i="1" spc="-7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průběh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necelistvostí</a:t>
            </a:r>
            <a:endParaRPr sz="2206" dirty="0">
              <a:latin typeface="Arial"/>
              <a:cs typeface="Arial"/>
            </a:endParaRPr>
          </a:p>
          <a:p>
            <a:pPr marL="392156" marR="2145651" indent="-392156">
              <a:lnSpc>
                <a:spcPct val="110000"/>
              </a:lnSpc>
              <a:spcBef>
                <a:spcPts val="1163"/>
              </a:spcBef>
              <a:buFont typeface="Wingdings"/>
              <a:buChar char=""/>
              <a:tabLst>
                <a:tab pos="392156" algn="l"/>
                <a:tab pos="392856" algn="l"/>
              </a:tabLst>
            </a:pPr>
            <a:r>
              <a:rPr sz="2206" b="1" dirty="0">
                <a:latin typeface="Arial"/>
                <a:cs typeface="Arial"/>
              </a:rPr>
              <a:t>detekce</a:t>
            </a:r>
            <a:r>
              <a:rPr sz="2206" b="1" spc="-83" dirty="0">
                <a:latin typeface="Arial"/>
                <a:cs typeface="Arial"/>
              </a:rPr>
              <a:t> </a:t>
            </a:r>
            <a:r>
              <a:rPr sz="2206" b="1" dirty="0">
                <a:latin typeface="Arial"/>
                <a:cs typeface="Arial"/>
              </a:rPr>
              <a:t>rozptylového pole</a:t>
            </a:r>
            <a:r>
              <a:rPr sz="2206" b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(detekce</a:t>
            </a:r>
            <a:r>
              <a:rPr sz="2206" i="1" spc="-77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necelistvostí) </a:t>
            </a:r>
            <a:r>
              <a:rPr sz="2206" i="1" dirty="0">
                <a:latin typeface="Arial"/>
                <a:cs typeface="Arial"/>
              </a:rPr>
              <a:t>nanešením</a:t>
            </a:r>
            <a:r>
              <a:rPr sz="2206" i="1" spc="-7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detekčního</a:t>
            </a:r>
            <a:r>
              <a:rPr sz="2206" i="1" spc="-7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feromagnetického</a:t>
            </a:r>
            <a:r>
              <a:rPr sz="2206" i="1" spc="-7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prášku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spc="-55" dirty="0">
                <a:latin typeface="Arial"/>
                <a:cs typeface="Arial"/>
              </a:rPr>
              <a:t>– </a:t>
            </a:r>
            <a:r>
              <a:rPr sz="2206" i="1" dirty="0">
                <a:latin typeface="Arial"/>
                <a:cs typeface="Arial"/>
              </a:rPr>
              <a:t>barevného</a:t>
            </a:r>
            <a:r>
              <a:rPr sz="2206" i="1" spc="-8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nebo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fluorescenčního</a:t>
            </a:r>
            <a:endParaRPr sz="2206" dirty="0">
              <a:latin typeface="Arial"/>
              <a:cs typeface="Arial"/>
            </a:endParaRPr>
          </a:p>
          <a:p>
            <a:pPr marL="1267503" lvl="1" indent="-245798">
              <a:spcBef>
                <a:spcPts val="1428"/>
              </a:spcBef>
              <a:buChar char="-"/>
              <a:tabLst>
                <a:tab pos="1267503" algn="l"/>
                <a:tab pos="1268203" algn="l"/>
              </a:tabLst>
            </a:pPr>
            <a:r>
              <a:rPr sz="2206" i="1" dirty="0">
                <a:latin typeface="Arial"/>
                <a:cs typeface="Arial"/>
              </a:rPr>
              <a:t>prášky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se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používají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suché</a:t>
            </a:r>
            <a:r>
              <a:rPr sz="2206" b="1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–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nanášejí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se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na </a:t>
            </a:r>
            <a:r>
              <a:rPr sz="2206" i="1" spc="-11" dirty="0">
                <a:latin typeface="Arial"/>
                <a:cs typeface="Arial"/>
              </a:rPr>
              <a:t>povrch</a:t>
            </a:r>
            <a:endParaRPr sz="2206" dirty="0">
              <a:latin typeface="Arial"/>
              <a:cs typeface="Arial"/>
            </a:endParaRPr>
          </a:p>
          <a:p>
            <a:pPr marL="1267503" lvl="1" indent="-245798">
              <a:spcBef>
                <a:spcPts val="259"/>
              </a:spcBef>
              <a:buChar char="-"/>
              <a:tabLst>
                <a:tab pos="1267503" algn="l"/>
                <a:tab pos="1268203" algn="l"/>
              </a:tabLst>
            </a:pPr>
            <a:r>
              <a:rPr sz="2206" i="1" dirty="0">
                <a:latin typeface="Arial"/>
                <a:cs typeface="Arial"/>
              </a:rPr>
              <a:t>nebo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rozptýlené</a:t>
            </a:r>
            <a:r>
              <a:rPr sz="2206" b="1" i="1" spc="-50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ve</a:t>
            </a:r>
            <a:r>
              <a:rPr sz="2206" b="1" i="1" spc="-22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vhodné</a:t>
            </a:r>
            <a:r>
              <a:rPr sz="2206" b="1" i="1" spc="-11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kapalině</a:t>
            </a:r>
            <a:r>
              <a:rPr sz="2206" b="1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–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povrch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se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jimi</a:t>
            </a:r>
            <a:r>
              <a:rPr sz="2206" i="1" spc="11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polévá</a:t>
            </a:r>
            <a:endParaRPr sz="2206" dirty="0">
              <a:latin typeface="Arial"/>
              <a:cs typeface="Arial"/>
            </a:endParaRPr>
          </a:p>
          <a:p>
            <a:pPr marL="391455" indent="-378150">
              <a:spcBef>
                <a:spcPts val="1434"/>
              </a:spcBef>
              <a:buFont typeface="Wingdings"/>
              <a:buChar char=""/>
              <a:tabLst>
                <a:tab pos="391455" algn="l"/>
                <a:tab pos="392156" algn="l"/>
              </a:tabLst>
            </a:pPr>
            <a:r>
              <a:rPr sz="2206" b="1" dirty="0">
                <a:latin typeface="Arial"/>
                <a:cs typeface="Arial"/>
              </a:rPr>
              <a:t>vyhodnocení</a:t>
            </a:r>
            <a:r>
              <a:rPr sz="2206" b="1" spc="-17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–</a:t>
            </a:r>
            <a:r>
              <a:rPr sz="2206" spc="-33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vizuální</a:t>
            </a:r>
            <a:endParaRPr sz="2206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8482" y="6436475"/>
            <a:ext cx="2479634" cy="353594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392856" indent="-379551">
              <a:spcBef>
                <a:spcPts val="110"/>
              </a:spcBef>
              <a:buFont typeface="Wingdings"/>
              <a:buChar char=""/>
              <a:tabLst>
                <a:tab pos="392856" algn="l"/>
                <a:tab pos="393556" algn="l"/>
              </a:tabLst>
            </a:pPr>
            <a:r>
              <a:rPr sz="2206" b="1" spc="-11" dirty="0">
                <a:latin typeface="Arial"/>
                <a:cs typeface="Arial"/>
              </a:rPr>
              <a:t>odmagnetování</a:t>
            </a:r>
            <a:endParaRPr sz="2206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89083" y="5780692"/>
            <a:ext cx="2580359" cy="149504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88872" y="2072879"/>
            <a:ext cx="2268783" cy="1708546"/>
          </a:xfrm>
          <a:prstGeom prst="rect">
            <a:avLst/>
          </a:prstGeom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xmlns="" id="{45240000-55B9-8C3D-2AD6-C17952221A21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4984" y="684549"/>
            <a:ext cx="7702874" cy="595045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6A517129-284F-3B95-95F7-C91011128D31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3728" y="2036157"/>
            <a:ext cx="9222475" cy="424017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398458" marR="125349" algn="ctr">
              <a:spcBef>
                <a:spcPts val="110"/>
              </a:spcBef>
            </a:pPr>
            <a:r>
              <a:rPr sz="2647" dirty="0">
                <a:latin typeface="Times New Roman"/>
                <a:cs typeface="Times New Roman"/>
              </a:rPr>
              <a:t>Založena</a:t>
            </a:r>
            <a:r>
              <a:rPr sz="2647" spc="-55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na šíření</a:t>
            </a:r>
            <a:r>
              <a:rPr sz="2647" spc="-22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akustického</a:t>
            </a:r>
            <a:r>
              <a:rPr sz="2647" spc="-44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vlnění</a:t>
            </a:r>
            <a:r>
              <a:rPr sz="2647" spc="-22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zkoušeným</a:t>
            </a:r>
            <a:r>
              <a:rPr sz="2647" spc="-22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předmětem</a:t>
            </a:r>
            <a:r>
              <a:rPr sz="2647" spc="-22" dirty="0">
                <a:latin typeface="Times New Roman"/>
                <a:cs typeface="Times New Roman"/>
              </a:rPr>
              <a:t> </a:t>
            </a:r>
            <a:r>
              <a:rPr sz="2647" spc="-55" dirty="0">
                <a:latin typeface="Times New Roman"/>
                <a:cs typeface="Times New Roman"/>
              </a:rPr>
              <a:t>a </a:t>
            </a:r>
            <a:r>
              <a:rPr sz="2647" dirty="0">
                <a:latin typeface="Times New Roman"/>
                <a:cs typeface="Times New Roman"/>
              </a:rPr>
              <a:t>registraci</a:t>
            </a:r>
            <a:r>
              <a:rPr sz="2647" spc="-55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změn,</a:t>
            </a:r>
            <a:r>
              <a:rPr sz="2647" spc="-6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vyvolaných</a:t>
            </a:r>
            <a:r>
              <a:rPr sz="2647" spc="-28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interakcí</a:t>
            </a:r>
            <a:r>
              <a:rPr sz="2647" spc="-55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na rozhraní</a:t>
            </a:r>
            <a:r>
              <a:rPr sz="2647" spc="-44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dvou </a:t>
            </a:r>
            <a:r>
              <a:rPr sz="2647" spc="-11" dirty="0">
                <a:latin typeface="Times New Roman"/>
                <a:cs typeface="Times New Roman"/>
              </a:rPr>
              <a:t>prostředí</a:t>
            </a:r>
            <a:endParaRPr sz="2647" dirty="0">
              <a:latin typeface="Times New Roman"/>
              <a:cs typeface="Times New Roman"/>
            </a:endParaRPr>
          </a:p>
          <a:p>
            <a:pPr marL="263305" algn="ctr">
              <a:tabLst>
                <a:tab pos="5649843" algn="l"/>
              </a:tabLst>
            </a:pPr>
            <a:r>
              <a:rPr sz="2647" dirty="0">
                <a:latin typeface="Times New Roman"/>
                <a:cs typeface="Times New Roman"/>
              </a:rPr>
              <a:t>s</a:t>
            </a:r>
            <a:r>
              <a:rPr sz="2647" spc="-50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rozdílnými</a:t>
            </a:r>
            <a:r>
              <a:rPr sz="2647" spc="-55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akustickými</a:t>
            </a:r>
            <a:r>
              <a:rPr sz="2647" spc="-55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vlastnostmi</a:t>
            </a:r>
            <a:r>
              <a:rPr sz="2647" spc="-55" dirty="0">
                <a:latin typeface="Times New Roman"/>
                <a:cs typeface="Times New Roman"/>
              </a:rPr>
              <a:t> :</a:t>
            </a:r>
            <a:r>
              <a:rPr sz="2647" dirty="0">
                <a:latin typeface="Times New Roman"/>
                <a:cs typeface="Times New Roman"/>
              </a:rPr>
              <a:t>	homogenním</a:t>
            </a:r>
            <a:r>
              <a:rPr sz="2647" spc="-33" dirty="0">
                <a:latin typeface="Times New Roman"/>
                <a:cs typeface="Times New Roman"/>
              </a:rPr>
              <a:t> </a:t>
            </a:r>
            <a:r>
              <a:rPr sz="2647" dirty="0">
                <a:latin typeface="Times New Roman"/>
                <a:cs typeface="Times New Roman"/>
              </a:rPr>
              <a:t>prostředím</a:t>
            </a:r>
            <a:r>
              <a:rPr sz="2647" spc="-44" dirty="0">
                <a:latin typeface="Times New Roman"/>
                <a:cs typeface="Times New Roman"/>
              </a:rPr>
              <a:t> </a:t>
            </a:r>
            <a:r>
              <a:rPr sz="2647" spc="-55" dirty="0">
                <a:latin typeface="Times New Roman"/>
                <a:cs typeface="Times New Roman"/>
              </a:rPr>
              <a:t>a</a:t>
            </a:r>
            <a:endParaRPr sz="2647" dirty="0">
              <a:latin typeface="Times New Roman"/>
              <a:cs typeface="Times New Roman"/>
            </a:endParaRPr>
          </a:p>
          <a:p>
            <a:pPr marL="263305" algn="ctr"/>
            <a:r>
              <a:rPr sz="2647" dirty="0">
                <a:latin typeface="Times New Roman"/>
                <a:cs typeface="Times New Roman"/>
              </a:rPr>
              <a:t>heterogenitou</a:t>
            </a:r>
            <a:r>
              <a:rPr sz="2647" spc="-61" dirty="0">
                <a:latin typeface="Times New Roman"/>
                <a:cs typeface="Times New Roman"/>
              </a:rPr>
              <a:t> </a:t>
            </a:r>
            <a:r>
              <a:rPr sz="2647" spc="-11" dirty="0">
                <a:latin typeface="Times New Roman"/>
                <a:cs typeface="Times New Roman"/>
              </a:rPr>
              <a:t>(vadou)</a:t>
            </a:r>
            <a:endParaRPr sz="2647" dirty="0">
              <a:latin typeface="Times New Roman"/>
              <a:cs typeface="Times New Roman"/>
            </a:endParaRPr>
          </a:p>
          <a:p>
            <a:pPr marL="221288" marR="112745" indent="-207983">
              <a:spcBef>
                <a:spcPts val="2134"/>
              </a:spcBef>
              <a:buSzPct val="95000"/>
              <a:buFont typeface="Wingdings"/>
              <a:buChar char=""/>
              <a:tabLst>
                <a:tab pos="235293" algn="l"/>
              </a:tabLst>
            </a:pPr>
            <a:r>
              <a:rPr sz="2206" dirty="0">
                <a:latin typeface="Times New Roman"/>
                <a:cs typeface="Times New Roman"/>
              </a:rPr>
              <a:t>Jsou-li</a:t>
            </a:r>
            <a:r>
              <a:rPr sz="2206" spc="-116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ve</a:t>
            </a:r>
            <a:r>
              <a:rPr sz="2206" spc="-55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zkoušeném</a:t>
            </a:r>
            <a:r>
              <a:rPr sz="2206" spc="-77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předmětu</a:t>
            </a:r>
            <a:r>
              <a:rPr sz="2206" spc="-55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vady</a:t>
            </a:r>
            <a:r>
              <a:rPr sz="2206" spc="-66" dirty="0">
                <a:latin typeface="Times New Roman"/>
                <a:cs typeface="Times New Roman"/>
              </a:rPr>
              <a:t> </a:t>
            </a:r>
            <a:r>
              <a:rPr sz="2206" spc="-11" dirty="0">
                <a:latin typeface="Times New Roman"/>
                <a:cs typeface="Times New Roman"/>
              </a:rPr>
              <a:t>(bubliny,</a:t>
            </a:r>
            <a:r>
              <a:rPr sz="2206" spc="-83" dirty="0">
                <a:latin typeface="Times New Roman"/>
                <a:cs typeface="Times New Roman"/>
              </a:rPr>
              <a:t> </a:t>
            </a:r>
            <a:r>
              <a:rPr sz="2206" spc="-11" dirty="0">
                <a:latin typeface="Times New Roman"/>
                <a:cs typeface="Times New Roman"/>
              </a:rPr>
              <a:t>póry,</a:t>
            </a:r>
            <a:r>
              <a:rPr sz="2206" spc="-55" dirty="0">
                <a:latin typeface="Times New Roman"/>
                <a:cs typeface="Times New Roman"/>
              </a:rPr>
              <a:t> </a:t>
            </a:r>
            <a:r>
              <a:rPr sz="2206" spc="-11" dirty="0">
                <a:latin typeface="Times New Roman"/>
                <a:cs typeface="Times New Roman"/>
              </a:rPr>
              <a:t>vměstky,</a:t>
            </a:r>
            <a:r>
              <a:rPr sz="2206" spc="-50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trhliny),</a:t>
            </a:r>
            <a:r>
              <a:rPr sz="2206" spc="-77" dirty="0">
                <a:latin typeface="Times New Roman"/>
                <a:cs typeface="Times New Roman"/>
              </a:rPr>
              <a:t> </a:t>
            </a:r>
            <a:r>
              <a:rPr sz="2206" spc="-11" dirty="0">
                <a:latin typeface="Times New Roman"/>
                <a:cs typeface="Times New Roman"/>
              </a:rPr>
              <a:t>vznikají </a:t>
            </a:r>
            <a:r>
              <a:rPr sz="2206" dirty="0">
                <a:latin typeface="Times New Roman"/>
                <a:cs typeface="Times New Roman"/>
              </a:rPr>
              <a:t>tak</a:t>
            </a:r>
            <a:r>
              <a:rPr sz="2206" spc="-22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prostředí</a:t>
            </a:r>
            <a:r>
              <a:rPr sz="2206" spc="-83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s</a:t>
            </a:r>
            <a:r>
              <a:rPr sz="2206" spc="-22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rozdílnými</a:t>
            </a:r>
            <a:r>
              <a:rPr sz="2206" spc="-61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akustickými</a:t>
            </a:r>
            <a:r>
              <a:rPr sz="2206" spc="-55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vlastnostmi</a:t>
            </a:r>
            <a:r>
              <a:rPr sz="2206" spc="-44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a</a:t>
            </a:r>
            <a:r>
              <a:rPr sz="2206" spc="-28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na</a:t>
            </a:r>
            <a:r>
              <a:rPr sz="2206" spc="-33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jejich</a:t>
            </a:r>
            <a:r>
              <a:rPr sz="2206" spc="-44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rozhraní</a:t>
            </a:r>
            <a:r>
              <a:rPr sz="2206" spc="-83" dirty="0">
                <a:latin typeface="Times New Roman"/>
                <a:cs typeface="Times New Roman"/>
              </a:rPr>
              <a:t> </a:t>
            </a:r>
            <a:r>
              <a:rPr sz="2206" spc="-28" dirty="0">
                <a:latin typeface="Times New Roman"/>
                <a:cs typeface="Times New Roman"/>
              </a:rPr>
              <a:t>pak </a:t>
            </a:r>
            <a:r>
              <a:rPr sz="2206" dirty="0">
                <a:latin typeface="Times New Roman"/>
                <a:cs typeface="Times New Roman"/>
              </a:rPr>
              <a:t>dochází</a:t>
            </a:r>
            <a:r>
              <a:rPr sz="2206" spc="-66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k</a:t>
            </a:r>
            <a:r>
              <a:rPr sz="2206" spc="-17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interakci</a:t>
            </a:r>
            <a:r>
              <a:rPr sz="2206" spc="-50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ultrazvukového</a:t>
            </a:r>
            <a:r>
              <a:rPr sz="2206" spc="-66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vlnění</a:t>
            </a:r>
            <a:r>
              <a:rPr sz="2206" spc="-28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–</a:t>
            </a:r>
            <a:r>
              <a:rPr sz="2206" spc="-17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odraz</a:t>
            </a:r>
            <a:r>
              <a:rPr sz="2206" spc="-44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nebo</a:t>
            </a:r>
            <a:r>
              <a:rPr sz="2206" spc="-28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částečné</a:t>
            </a:r>
            <a:r>
              <a:rPr sz="2206" spc="-33" dirty="0">
                <a:latin typeface="Times New Roman"/>
                <a:cs typeface="Times New Roman"/>
              </a:rPr>
              <a:t> </a:t>
            </a:r>
            <a:r>
              <a:rPr sz="2206" spc="-11" dirty="0">
                <a:latin typeface="Times New Roman"/>
                <a:cs typeface="Times New Roman"/>
              </a:rPr>
              <a:t>pohlcení</a:t>
            </a:r>
            <a:endParaRPr sz="2206" dirty="0">
              <a:latin typeface="Times New Roman"/>
              <a:cs typeface="Times New Roman"/>
            </a:endParaRPr>
          </a:p>
          <a:p>
            <a:pPr>
              <a:spcBef>
                <a:spcPts val="44"/>
              </a:spcBef>
              <a:buFont typeface="Wingdings"/>
              <a:buChar char=""/>
            </a:pPr>
            <a:endParaRPr sz="2261" dirty="0">
              <a:latin typeface="Times New Roman"/>
              <a:cs typeface="Times New Roman"/>
            </a:endParaRPr>
          </a:p>
          <a:p>
            <a:pPr marL="234593" indent="-221288">
              <a:buSzPct val="95000"/>
              <a:buFont typeface="Wingdings"/>
              <a:buChar char=""/>
              <a:tabLst>
                <a:tab pos="235293" algn="l"/>
              </a:tabLst>
            </a:pPr>
            <a:r>
              <a:rPr sz="2206" spc="-22" dirty="0">
                <a:latin typeface="Times New Roman"/>
                <a:cs typeface="Times New Roman"/>
              </a:rPr>
              <a:t>Tyto </a:t>
            </a:r>
            <a:r>
              <a:rPr sz="2206" dirty="0">
                <a:latin typeface="Times New Roman"/>
                <a:cs typeface="Times New Roman"/>
              </a:rPr>
              <a:t>změny</a:t>
            </a:r>
            <a:r>
              <a:rPr sz="2206" spc="-17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se</a:t>
            </a:r>
            <a:r>
              <a:rPr sz="2206" spc="-28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následně</a:t>
            </a:r>
            <a:r>
              <a:rPr sz="2206" spc="-55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zobrazují</a:t>
            </a:r>
            <a:r>
              <a:rPr sz="2206" spc="-72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na</a:t>
            </a:r>
            <a:r>
              <a:rPr sz="2206" spc="-28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obrazovce</a:t>
            </a:r>
            <a:r>
              <a:rPr sz="2206" spc="-61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kde</a:t>
            </a:r>
            <a:r>
              <a:rPr sz="2206" spc="-39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se</a:t>
            </a:r>
            <a:r>
              <a:rPr sz="2206" spc="-28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vyhodnocuje</a:t>
            </a:r>
            <a:r>
              <a:rPr sz="2206" spc="-72" dirty="0">
                <a:latin typeface="Times New Roman"/>
                <a:cs typeface="Times New Roman"/>
              </a:rPr>
              <a:t> </a:t>
            </a:r>
            <a:r>
              <a:rPr sz="2206" spc="-55" dirty="0">
                <a:latin typeface="Times New Roman"/>
                <a:cs typeface="Times New Roman"/>
              </a:rPr>
              <a:t>:</a:t>
            </a:r>
            <a:endParaRPr sz="2206" dirty="0">
              <a:latin typeface="Times New Roman"/>
              <a:cs typeface="Times New Roman"/>
            </a:endParaRPr>
          </a:p>
          <a:p>
            <a:pPr marL="1183470" lvl="1" indent="-162464">
              <a:spcBef>
                <a:spcPts val="6"/>
              </a:spcBef>
              <a:buChar char="-"/>
              <a:tabLst>
                <a:tab pos="1184170" algn="l"/>
              </a:tabLst>
            </a:pPr>
            <a:r>
              <a:rPr sz="2206" dirty="0">
                <a:latin typeface="Times New Roman"/>
                <a:cs typeface="Times New Roman"/>
              </a:rPr>
              <a:t>rozdíl</a:t>
            </a:r>
            <a:r>
              <a:rPr sz="2206" spc="-83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intenzit</a:t>
            </a:r>
            <a:r>
              <a:rPr sz="2206" spc="-61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vysílací</a:t>
            </a:r>
            <a:r>
              <a:rPr sz="2206" spc="-61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a</a:t>
            </a:r>
            <a:r>
              <a:rPr sz="2206" spc="-28" dirty="0">
                <a:latin typeface="Times New Roman"/>
                <a:cs typeface="Times New Roman"/>
              </a:rPr>
              <a:t> </a:t>
            </a:r>
            <a:r>
              <a:rPr sz="2206" dirty="0">
                <a:latin typeface="Times New Roman"/>
                <a:cs typeface="Times New Roman"/>
              </a:rPr>
              <a:t>přijímací</a:t>
            </a:r>
            <a:r>
              <a:rPr sz="2206" spc="-66" dirty="0">
                <a:latin typeface="Times New Roman"/>
                <a:cs typeface="Times New Roman"/>
              </a:rPr>
              <a:t> </a:t>
            </a:r>
            <a:r>
              <a:rPr sz="2206" spc="-11" dirty="0">
                <a:latin typeface="Times New Roman"/>
                <a:cs typeface="Times New Roman"/>
              </a:rPr>
              <a:t>sondy</a:t>
            </a:r>
            <a:endParaRPr sz="2206" dirty="0">
              <a:latin typeface="Times New Roman"/>
              <a:cs typeface="Times New Roman"/>
            </a:endParaRPr>
          </a:p>
          <a:p>
            <a:pPr marL="1183470" lvl="1" indent="-162464">
              <a:lnSpc>
                <a:spcPts val="2233"/>
              </a:lnSpc>
              <a:buChar char="-"/>
              <a:tabLst>
                <a:tab pos="1184170" algn="l"/>
              </a:tabLst>
            </a:pPr>
            <a:r>
              <a:rPr sz="2206" dirty="0">
                <a:latin typeface="Times New Roman"/>
                <a:cs typeface="Times New Roman"/>
              </a:rPr>
              <a:t>časové</a:t>
            </a:r>
            <a:r>
              <a:rPr sz="2206" spc="-22" dirty="0">
                <a:latin typeface="Times New Roman"/>
                <a:cs typeface="Times New Roman"/>
              </a:rPr>
              <a:t> </a:t>
            </a:r>
            <a:r>
              <a:rPr sz="2206" dirty="0" err="1">
                <a:latin typeface="Times New Roman"/>
                <a:cs typeface="Times New Roman"/>
              </a:rPr>
              <a:t>posunutí</a:t>
            </a:r>
            <a:r>
              <a:rPr sz="2206" spc="-66" dirty="0">
                <a:latin typeface="Times New Roman"/>
                <a:cs typeface="Times New Roman"/>
              </a:rPr>
              <a:t> </a:t>
            </a:r>
            <a:r>
              <a:rPr sz="2206" spc="-28" dirty="0" err="1">
                <a:latin typeface="Times New Roman"/>
                <a:cs typeface="Times New Roman"/>
              </a:rPr>
              <a:t>vln</a:t>
            </a:r>
            <a:endParaRPr sz="2206" dirty="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844" y="520995"/>
            <a:ext cx="5021731" cy="72939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95823" y="637449"/>
            <a:ext cx="4453678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Metoda</a:t>
            </a:r>
            <a:r>
              <a:rPr sz="3529" i="1" spc="-94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ultrazvuková</a:t>
            </a:r>
            <a:endParaRPr sz="3529">
              <a:latin typeface="Arial"/>
              <a:cs typeface="Arial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EE4C9439-95F0-22ED-A174-1A99BE5D8C8A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6890" y="608390"/>
            <a:ext cx="2289021" cy="64200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86857" y="710838"/>
            <a:ext cx="1793376" cy="488630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88" i="1" spc="-11" dirty="0">
                <a:latin typeface="Arial"/>
                <a:cs typeface="Arial"/>
              </a:rPr>
              <a:t>Ultrazvuk</a:t>
            </a:r>
            <a:endParaRPr sz="3088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86860" y="1485611"/>
            <a:ext cx="8600641" cy="1033205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82633">
              <a:spcBef>
                <a:spcPts val="116"/>
              </a:spcBef>
            </a:pPr>
            <a:r>
              <a:rPr sz="1985" i="1" dirty="0">
                <a:latin typeface="Arial"/>
                <a:cs typeface="Arial"/>
              </a:rPr>
              <a:t>–</a:t>
            </a:r>
            <a:r>
              <a:rPr sz="1985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jsou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to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vlastně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mechanické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kmity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částic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prostředí,</a:t>
            </a:r>
            <a:r>
              <a:rPr sz="2206" i="1" spc="-7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jejichž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frekvence</a:t>
            </a:r>
            <a:endParaRPr sz="2206">
              <a:latin typeface="Arial"/>
              <a:cs typeface="Arial"/>
            </a:endParaRPr>
          </a:p>
          <a:p>
            <a:pPr marL="14006"/>
            <a:r>
              <a:rPr sz="2206" i="1" dirty="0">
                <a:latin typeface="Arial"/>
                <a:cs typeface="Arial"/>
              </a:rPr>
              <a:t>jsou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vyšší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než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20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kHz.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(max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hranice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slyšitelnosti)</a:t>
            </a:r>
            <a:endParaRPr sz="2206">
              <a:latin typeface="Arial"/>
              <a:cs typeface="Arial"/>
            </a:endParaRPr>
          </a:p>
          <a:p>
            <a:pPr marL="14006"/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NDT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se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využívá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ultrazvuk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pásmu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frekvencí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0,5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–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15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(25)</a:t>
            </a:r>
            <a:r>
              <a:rPr sz="2206" i="1" spc="-28" dirty="0">
                <a:latin typeface="Arial"/>
                <a:cs typeface="Arial"/>
              </a:rPr>
              <a:t> MHz</a:t>
            </a:r>
            <a:endParaRPr sz="2206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81811" y="2754036"/>
            <a:ext cx="4129777" cy="3919685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F50EB6BA-89F4-CB54-B6FF-53160C7D302C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5523" y="832811"/>
            <a:ext cx="10232451" cy="829416"/>
          </a:xfrm>
          <a:prstGeom prst="rect">
            <a:avLst/>
          </a:prstGeom>
        </p:spPr>
        <p:txBody>
          <a:bodyPr vert="horz" wrap="square" lIns="0" tIns="59522" rIns="0" bIns="0" rtlCol="0">
            <a:spAutoFit/>
          </a:bodyPr>
          <a:lstStyle/>
          <a:p>
            <a:pPr marL="2016801" marR="5602" indent="-1830526">
              <a:lnSpc>
                <a:spcPts val="2856"/>
              </a:lnSpc>
              <a:spcBef>
                <a:spcPts val="469"/>
              </a:spcBef>
            </a:pPr>
            <a:r>
              <a:rPr dirty="0"/>
              <a:t>Jako</a:t>
            </a:r>
            <a:r>
              <a:rPr spc="-28" dirty="0"/>
              <a:t> </a:t>
            </a:r>
            <a:r>
              <a:rPr b="1" dirty="0">
                <a:latin typeface="Arial"/>
                <a:cs typeface="Arial"/>
              </a:rPr>
              <a:t>zdroje</a:t>
            </a:r>
            <a:r>
              <a:rPr spc="-28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ultrazvukových</a:t>
            </a:r>
            <a:r>
              <a:rPr spc="-11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impulsů</a:t>
            </a:r>
            <a:r>
              <a:rPr spc="-39" dirty="0">
                <a:latin typeface="Arial"/>
                <a:cs typeface="Arial"/>
              </a:rPr>
              <a:t> </a:t>
            </a:r>
            <a:r>
              <a:rPr dirty="0"/>
              <a:t>se</a:t>
            </a:r>
            <a:r>
              <a:rPr spc="-11" dirty="0"/>
              <a:t> používají </a:t>
            </a:r>
            <a:r>
              <a:rPr dirty="0"/>
              <a:t>ultrazvukové</a:t>
            </a:r>
            <a:r>
              <a:rPr spc="-39" dirty="0"/>
              <a:t> </a:t>
            </a:r>
            <a:r>
              <a:rPr dirty="0"/>
              <a:t>zkušební</a:t>
            </a:r>
            <a:r>
              <a:rPr spc="-28" dirty="0"/>
              <a:t> </a:t>
            </a:r>
            <a:r>
              <a:rPr spc="-11" dirty="0"/>
              <a:t>sondy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1977" y="1814104"/>
            <a:ext cx="8929765" cy="3239194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lnSpc>
                <a:spcPts val="2514"/>
              </a:lnSpc>
              <a:spcBef>
                <a:spcPts val="116"/>
              </a:spcBef>
              <a:tabLst>
                <a:tab pos="413864" algn="l"/>
              </a:tabLst>
            </a:pPr>
            <a:r>
              <a:rPr sz="2206" spc="-55" dirty="0">
                <a:latin typeface="Arial"/>
                <a:cs typeface="Arial"/>
              </a:rPr>
              <a:t>-</a:t>
            </a:r>
            <a:r>
              <a:rPr sz="2206" dirty="0">
                <a:latin typeface="Arial"/>
                <a:cs typeface="Arial"/>
              </a:rPr>
              <a:t>	generujícím</a:t>
            </a:r>
            <a:r>
              <a:rPr sz="2206" spc="-83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elementem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uz.</a:t>
            </a:r>
            <a:r>
              <a:rPr sz="2206" spc="-33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vlnění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v</a:t>
            </a:r>
            <a:r>
              <a:rPr sz="2206" spc="-1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sondách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je</a:t>
            </a:r>
            <a:r>
              <a:rPr sz="2206" spc="-11" dirty="0">
                <a:latin typeface="Arial"/>
                <a:cs typeface="Arial"/>
              </a:rPr>
              <a:t> elktroakustický</a:t>
            </a:r>
            <a:endParaRPr sz="2206">
              <a:latin typeface="Arial"/>
              <a:cs typeface="Arial"/>
            </a:endParaRPr>
          </a:p>
          <a:p>
            <a:pPr marL="391455">
              <a:lnSpc>
                <a:spcPts val="2514"/>
              </a:lnSpc>
              <a:tabLst>
                <a:tab pos="1602236" algn="l"/>
              </a:tabLst>
            </a:pPr>
            <a:r>
              <a:rPr sz="2206" dirty="0">
                <a:latin typeface="Arial"/>
                <a:cs typeface="Arial"/>
              </a:rPr>
              <a:t>měnič.</a:t>
            </a:r>
            <a:r>
              <a:rPr sz="2206" spc="-55" dirty="0">
                <a:latin typeface="Arial"/>
                <a:cs typeface="Arial"/>
              </a:rPr>
              <a:t> –</a:t>
            </a:r>
            <a:r>
              <a:rPr sz="2206" dirty="0">
                <a:latin typeface="Arial"/>
                <a:cs typeface="Arial"/>
              </a:rPr>
              <a:t>	nejčastěji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piezoelektrický</a:t>
            </a:r>
            <a:endParaRPr sz="2206">
              <a:latin typeface="Arial"/>
              <a:cs typeface="Arial"/>
            </a:endParaRPr>
          </a:p>
          <a:p>
            <a:pPr marL="391455" indent="-378150">
              <a:lnSpc>
                <a:spcPts val="2514"/>
              </a:lnSpc>
              <a:spcBef>
                <a:spcPts val="2117"/>
              </a:spcBef>
              <a:buFont typeface="Wingdings"/>
              <a:buChar char=""/>
              <a:tabLst>
                <a:tab pos="391455" algn="l"/>
                <a:tab pos="392156" algn="l"/>
              </a:tabLst>
            </a:pPr>
            <a:r>
              <a:rPr sz="2206" dirty="0">
                <a:latin typeface="Arial"/>
                <a:cs typeface="Arial"/>
              </a:rPr>
              <a:t>Podle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druhu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vysílaných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a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přijímaných</a:t>
            </a:r>
            <a:r>
              <a:rPr sz="2206" spc="-50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uz.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vln</a:t>
            </a:r>
            <a:r>
              <a:rPr sz="2206" spc="-1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lze</a:t>
            </a:r>
            <a:r>
              <a:rPr sz="2206" spc="-11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rozlišovat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sondy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spc="-28" dirty="0">
                <a:latin typeface="Arial"/>
                <a:cs typeface="Arial"/>
              </a:rPr>
              <a:t>pro</a:t>
            </a:r>
            <a:endParaRPr sz="2206">
              <a:latin typeface="Arial"/>
              <a:cs typeface="Arial"/>
            </a:endParaRPr>
          </a:p>
          <a:p>
            <a:pPr marL="391455">
              <a:lnSpc>
                <a:spcPts val="2382"/>
              </a:lnSpc>
            </a:pPr>
            <a:r>
              <a:rPr sz="2206" dirty="0">
                <a:latin typeface="Arial"/>
                <a:cs typeface="Arial"/>
              </a:rPr>
              <a:t>vlny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spc="-55" dirty="0">
                <a:latin typeface="Arial"/>
                <a:cs typeface="Arial"/>
              </a:rPr>
              <a:t>:</a:t>
            </a:r>
            <a:endParaRPr sz="2206">
              <a:latin typeface="Arial"/>
              <a:cs typeface="Arial"/>
            </a:endParaRPr>
          </a:p>
          <a:p>
            <a:pPr marL="392156">
              <a:lnSpc>
                <a:spcPts val="2514"/>
              </a:lnSpc>
              <a:tabLst>
                <a:tab pos="1712880" algn="l"/>
                <a:tab pos="2813717" algn="l"/>
              </a:tabLst>
            </a:pPr>
            <a:r>
              <a:rPr sz="2206" dirty="0">
                <a:latin typeface="Arial"/>
                <a:cs typeface="Arial"/>
              </a:rPr>
              <a:t>-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podélné</a:t>
            </a:r>
            <a:r>
              <a:rPr sz="2206" dirty="0">
                <a:latin typeface="Arial"/>
                <a:cs typeface="Arial"/>
              </a:rPr>
              <a:t>	-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spc="-11" dirty="0">
                <a:latin typeface="Arial"/>
                <a:cs typeface="Arial"/>
              </a:rPr>
              <a:t>příčné</a:t>
            </a:r>
            <a:r>
              <a:rPr sz="2206" dirty="0">
                <a:latin typeface="Arial"/>
                <a:cs typeface="Arial"/>
              </a:rPr>
              <a:t>	-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povrchové</a:t>
            </a:r>
            <a:r>
              <a:rPr sz="2206" spc="-50" dirty="0">
                <a:latin typeface="Arial"/>
                <a:cs typeface="Arial"/>
              </a:rPr>
              <a:t> </a:t>
            </a:r>
            <a:r>
              <a:rPr sz="2206" spc="-55" dirty="0">
                <a:latin typeface="Arial"/>
                <a:cs typeface="Arial"/>
              </a:rPr>
              <a:t>…</a:t>
            </a:r>
            <a:endParaRPr sz="2206">
              <a:latin typeface="Arial"/>
              <a:cs typeface="Arial"/>
            </a:endParaRPr>
          </a:p>
          <a:p>
            <a:pPr marL="391455" indent="-378150">
              <a:lnSpc>
                <a:spcPts val="2514"/>
              </a:lnSpc>
              <a:spcBef>
                <a:spcPts val="2117"/>
              </a:spcBef>
              <a:buFont typeface="Wingdings"/>
              <a:buChar char=""/>
              <a:tabLst>
                <a:tab pos="391455" algn="l"/>
                <a:tab pos="392156" algn="l"/>
              </a:tabLst>
            </a:pPr>
            <a:r>
              <a:rPr sz="2206" dirty="0">
                <a:latin typeface="Arial"/>
                <a:cs typeface="Arial"/>
              </a:rPr>
              <a:t>Podle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konstrukčního</a:t>
            </a:r>
            <a:r>
              <a:rPr sz="2206" spc="-83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provedení</a:t>
            </a:r>
            <a:r>
              <a:rPr sz="2206" spc="-44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jsou</a:t>
            </a:r>
            <a:r>
              <a:rPr sz="2206" spc="-33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v</a:t>
            </a:r>
            <a:r>
              <a:rPr sz="2206" spc="-17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praxi</a:t>
            </a:r>
            <a:r>
              <a:rPr sz="2206" spc="-28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zavedeny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tři</a:t>
            </a:r>
            <a:r>
              <a:rPr sz="2206" spc="-33" dirty="0">
                <a:latin typeface="Arial"/>
                <a:cs typeface="Arial"/>
              </a:rPr>
              <a:t> </a:t>
            </a:r>
            <a:r>
              <a:rPr sz="2206" dirty="0">
                <a:latin typeface="Arial"/>
                <a:cs typeface="Arial"/>
              </a:rPr>
              <a:t>hlavní</a:t>
            </a:r>
            <a:r>
              <a:rPr sz="2206" spc="-22" dirty="0">
                <a:latin typeface="Arial"/>
                <a:cs typeface="Arial"/>
              </a:rPr>
              <a:t> typy</a:t>
            </a:r>
            <a:endParaRPr sz="2206">
              <a:latin typeface="Arial"/>
              <a:cs typeface="Arial"/>
            </a:endParaRPr>
          </a:p>
          <a:p>
            <a:pPr marL="391455">
              <a:lnSpc>
                <a:spcPts val="2514"/>
              </a:lnSpc>
            </a:pPr>
            <a:r>
              <a:rPr sz="2206" dirty="0">
                <a:latin typeface="Arial"/>
                <a:cs typeface="Arial"/>
              </a:rPr>
              <a:t>sond</a:t>
            </a:r>
            <a:r>
              <a:rPr sz="2206" spc="-39" dirty="0">
                <a:latin typeface="Arial"/>
                <a:cs typeface="Arial"/>
              </a:rPr>
              <a:t> </a:t>
            </a:r>
            <a:r>
              <a:rPr sz="2206" spc="-55" dirty="0">
                <a:latin typeface="Arial"/>
                <a:cs typeface="Arial"/>
              </a:rPr>
              <a:t>:</a:t>
            </a:r>
            <a:endParaRPr sz="2206">
              <a:latin typeface="Arial"/>
              <a:cs typeface="Arial"/>
            </a:endParaRPr>
          </a:p>
          <a:p>
            <a:pPr marL="1081229">
              <a:spcBef>
                <a:spcPts val="529"/>
              </a:spcBef>
              <a:tabLst>
                <a:tab pos="4438361" algn="l"/>
                <a:tab pos="7759779" algn="l"/>
              </a:tabLst>
            </a:pPr>
            <a:r>
              <a:rPr sz="2536" i="1" spc="-11" dirty="0">
                <a:latin typeface="Arial"/>
                <a:cs typeface="Arial"/>
              </a:rPr>
              <a:t>Přímé</a:t>
            </a:r>
            <a:r>
              <a:rPr sz="2536" i="1" dirty="0">
                <a:latin typeface="Arial"/>
                <a:cs typeface="Arial"/>
              </a:rPr>
              <a:t>	</a:t>
            </a:r>
            <a:r>
              <a:rPr sz="2536" i="1" spc="-11" dirty="0">
                <a:latin typeface="Arial"/>
                <a:cs typeface="Arial"/>
              </a:rPr>
              <a:t>Úhlové</a:t>
            </a:r>
            <a:r>
              <a:rPr sz="2536" i="1" dirty="0">
                <a:latin typeface="Arial"/>
                <a:cs typeface="Arial"/>
              </a:rPr>
              <a:t>	</a:t>
            </a:r>
            <a:r>
              <a:rPr sz="2536" i="1" spc="-11" dirty="0">
                <a:latin typeface="Arial"/>
                <a:cs typeface="Arial"/>
              </a:rPr>
              <a:t>Dvojité</a:t>
            </a:r>
            <a:endParaRPr sz="2536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6970" y="4450177"/>
            <a:ext cx="7326496" cy="2324862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2F984C44-FE90-C673-87DD-F0ED9367AA9C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3074" y="1479307"/>
            <a:ext cx="7298485" cy="517843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0843" y="520995"/>
            <a:ext cx="6510772" cy="72939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95823" y="637449"/>
            <a:ext cx="5943140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Princip</a:t>
            </a:r>
            <a:r>
              <a:rPr sz="3529" i="1" spc="-94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průchodové</a:t>
            </a:r>
            <a:r>
              <a:rPr sz="3529" i="1" spc="-88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metody</a:t>
            </a:r>
            <a:endParaRPr sz="3529">
              <a:latin typeface="Arial"/>
              <a:cs typeface="Arial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B8952BF0-11BD-3AE7-1861-649B4E142236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30842" y="520995"/>
            <a:ext cx="8924863" cy="6278566"/>
            <a:chOff x="295655" y="472439"/>
            <a:chExt cx="8093075" cy="56934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5637" y="1143000"/>
              <a:ext cx="7732559" cy="50228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5655" y="472439"/>
              <a:ext cx="5364479" cy="66141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95823" y="637449"/>
            <a:ext cx="5349316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Princip</a:t>
            </a:r>
            <a:r>
              <a:rPr sz="3529" i="1" spc="-83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odrazové</a:t>
            </a:r>
            <a:r>
              <a:rPr sz="3529" i="1" spc="-66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metody</a:t>
            </a:r>
            <a:endParaRPr sz="3529">
              <a:latin typeface="Arial"/>
              <a:cs typeface="Arial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EFE194F6-C58E-8642-D067-DAA99BD90C0E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12384" y="629098"/>
            <a:ext cx="2694250" cy="6050266"/>
          </a:xfrm>
          <a:prstGeom prst="rect">
            <a:avLst/>
          </a:prstGeom>
        </p:spPr>
      </p:pic>
      <p:pic>
        <p:nvPicPr>
          <p:cNvPr id="9" name="object 5">
            <a:extLst>
              <a:ext uri="{FF2B5EF4-FFF2-40B4-BE49-F238E27FC236}">
                <a16:creationId xmlns:a16="http://schemas.microsoft.com/office/drawing/2014/main" xmlns="" id="{25EB1C97-8356-FE48-83A4-BB9574505CA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6766" y="629098"/>
            <a:ext cx="4695270" cy="4341608"/>
          </a:xfrm>
          <a:prstGeom prst="rect">
            <a:avLst/>
          </a:prstGeom>
        </p:spPr>
      </p:pic>
      <p:pic>
        <p:nvPicPr>
          <p:cNvPr id="11" name="object 6">
            <a:extLst>
              <a:ext uri="{FF2B5EF4-FFF2-40B4-BE49-F238E27FC236}">
                <a16:creationId xmlns:a16="http://schemas.microsoft.com/office/drawing/2014/main" xmlns="" id="{773110BC-5D0E-0C45-8D27-BD01414C461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27500" y="4620975"/>
            <a:ext cx="3260939" cy="2061898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E152B22B-F8C3-535C-F408-05B8960E9567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3728" y="1222660"/>
            <a:ext cx="9253987" cy="2363696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 marR="666665">
              <a:lnSpc>
                <a:spcPct val="120000"/>
              </a:lnSpc>
              <a:spcBef>
                <a:spcPts val="110"/>
              </a:spcBef>
            </a:pPr>
            <a:r>
              <a:rPr sz="1985" dirty="0">
                <a:latin typeface="Arial"/>
                <a:cs typeface="Arial"/>
              </a:rPr>
              <a:t>Princip</a:t>
            </a:r>
            <a:r>
              <a:rPr sz="1985" spc="-66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spočívá</a:t>
            </a:r>
            <a:r>
              <a:rPr sz="1985" spc="-50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v</a:t>
            </a:r>
            <a:r>
              <a:rPr sz="1985" spc="-39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pohlcování</a:t>
            </a:r>
            <a:r>
              <a:rPr sz="1985" spc="-17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ionizačního</a:t>
            </a:r>
            <a:r>
              <a:rPr sz="1985" spc="-22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(pronikavého</a:t>
            </a:r>
            <a:r>
              <a:rPr sz="1985" spc="-22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elektromagnetického </a:t>
            </a:r>
            <a:r>
              <a:rPr sz="1985" dirty="0">
                <a:latin typeface="Arial"/>
                <a:cs typeface="Arial"/>
              </a:rPr>
              <a:t>záření)</a:t>
            </a:r>
            <a:r>
              <a:rPr sz="1985" spc="-66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v</a:t>
            </a:r>
            <a:r>
              <a:rPr sz="1985" spc="-33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kontrolovaném</a:t>
            </a:r>
            <a:r>
              <a:rPr sz="1985" spc="-17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výrobku</a:t>
            </a:r>
            <a:r>
              <a:rPr sz="1985" spc="-33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a</a:t>
            </a:r>
            <a:r>
              <a:rPr sz="1985" spc="-44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z</a:t>
            </a:r>
            <a:r>
              <a:rPr sz="1985" spc="-39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následného</a:t>
            </a:r>
            <a:r>
              <a:rPr sz="1985" spc="-11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zviditelnění</a:t>
            </a:r>
            <a:r>
              <a:rPr sz="1985" spc="-11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prošlého</a:t>
            </a:r>
            <a:r>
              <a:rPr sz="1985" spc="-28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záření </a:t>
            </a:r>
            <a:r>
              <a:rPr sz="1985" dirty="0">
                <a:latin typeface="Arial"/>
                <a:cs typeface="Arial"/>
              </a:rPr>
              <a:t>vhodným</a:t>
            </a:r>
            <a:r>
              <a:rPr sz="1985" spc="-39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detektorem</a:t>
            </a:r>
            <a:r>
              <a:rPr sz="1985" spc="-6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a</a:t>
            </a:r>
            <a:r>
              <a:rPr sz="1985" spc="-28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lze</a:t>
            </a:r>
            <a:r>
              <a:rPr sz="1985" spc="-28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tak</a:t>
            </a:r>
            <a:r>
              <a:rPr sz="1985" spc="-22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stanovit</a:t>
            </a:r>
            <a:r>
              <a:rPr sz="1985" spc="-17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místa</a:t>
            </a:r>
            <a:r>
              <a:rPr sz="1985" spc="-39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ve</a:t>
            </a:r>
            <a:r>
              <a:rPr sz="1985" spc="-28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kterých</a:t>
            </a:r>
            <a:r>
              <a:rPr sz="1985" spc="-28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se</a:t>
            </a:r>
            <a:r>
              <a:rPr sz="1985" spc="-28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vyskytují</a:t>
            </a:r>
            <a:r>
              <a:rPr sz="1985" spc="22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vady.</a:t>
            </a:r>
            <a:endParaRPr sz="1985" dirty="0">
              <a:latin typeface="Arial"/>
              <a:cs typeface="Arial"/>
            </a:endParaRPr>
          </a:p>
          <a:p>
            <a:pPr marL="14006">
              <a:spcBef>
                <a:spcPts val="474"/>
              </a:spcBef>
            </a:pPr>
            <a:r>
              <a:rPr sz="1985" dirty="0">
                <a:latin typeface="Arial"/>
                <a:cs typeface="Arial"/>
              </a:rPr>
              <a:t>V</a:t>
            </a:r>
            <a:r>
              <a:rPr sz="1985" spc="-33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těchto</a:t>
            </a:r>
            <a:r>
              <a:rPr sz="1985" spc="-28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místech</a:t>
            </a:r>
            <a:r>
              <a:rPr sz="1985" spc="-39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je</a:t>
            </a:r>
            <a:r>
              <a:rPr sz="1985" spc="-6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pohlcování</a:t>
            </a:r>
            <a:r>
              <a:rPr sz="1985" spc="-6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menší</a:t>
            </a:r>
            <a:r>
              <a:rPr sz="1985" spc="-17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a</a:t>
            </a:r>
            <a:r>
              <a:rPr sz="1985" spc="-28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na</a:t>
            </a:r>
            <a:r>
              <a:rPr sz="1985" spc="-11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filmu</a:t>
            </a:r>
            <a:r>
              <a:rPr sz="1985" spc="-22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se</a:t>
            </a:r>
            <a:r>
              <a:rPr sz="1985" spc="-28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potom</a:t>
            </a:r>
            <a:r>
              <a:rPr sz="1985" spc="-22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objeví jako</a:t>
            </a:r>
            <a:r>
              <a:rPr sz="1985" spc="-11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tmavší</a:t>
            </a:r>
            <a:r>
              <a:rPr sz="1985" spc="-22" dirty="0">
                <a:latin typeface="Arial"/>
                <a:cs typeface="Arial"/>
              </a:rPr>
              <a:t> </a:t>
            </a:r>
            <a:r>
              <a:rPr sz="1985" spc="-11" dirty="0">
                <a:latin typeface="Arial"/>
                <a:cs typeface="Arial"/>
              </a:rPr>
              <a:t>místa</a:t>
            </a:r>
            <a:endParaRPr sz="1985" dirty="0">
              <a:latin typeface="Arial"/>
              <a:cs typeface="Arial"/>
            </a:endParaRPr>
          </a:p>
          <a:p>
            <a:pPr marL="166666" indent="-153361">
              <a:spcBef>
                <a:spcPts val="1588"/>
              </a:spcBef>
              <a:buChar char="-"/>
              <a:tabLst>
                <a:tab pos="167366" algn="l"/>
              </a:tabLst>
            </a:pPr>
            <a:r>
              <a:rPr sz="1985" dirty="0">
                <a:latin typeface="Arial"/>
                <a:cs typeface="Arial"/>
              </a:rPr>
              <a:t>Nejstarší</a:t>
            </a:r>
            <a:r>
              <a:rPr sz="1985" spc="-39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metoda</a:t>
            </a:r>
            <a:r>
              <a:rPr sz="1985" spc="-33" dirty="0">
                <a:latin typeface="Arial"/>
                <a:cs typeface="Arial"/>
              </a:rPr>
              <a:t> </a:t>
            </a:r>
            <a:r>
              <a:rPr sz="1985" spc="-28" dirty="0">
                <a:latin typeface="Arial"/>
                <a:cs typeface="Arial"/>
              </a:rPr>
              <a:t>NDT</a:t>
            </a:r>
            <a:endParaRPr sz="1985" dirty="0">
              <a:latin typeface="Arial"/>
              <a:cs typeface="Arial"/>
            </a:endParaRPr>
          </a:p>
          <a:p>
            <a:pPr marL="166666" indent="-153361">
              <a:spcBef>
                <a:spcPts val="479"/>
              </a:spcBef>
              <a:buChar char="-"/>
              <a:tabLst>
                <a:tab pos="167366" algn="l"/>
              </a:tabLst>
            </a:pPr>
            <a:r>
              <a:rPr sz="1985" dirty="0">
                <a:latin typeface="Arial"/>
                <a:cs typeface="Arial"/>
              </a:rPr>
              <a:t>Určena</a:t>
            </a:r>
            <a:r>
              <a:rPr sz="1985" spc="-22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pro</a:t>
            </a:r>
            <a:r>
              <a:rPr sz="1985" spc="-33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vnitřní</a:t>
            </a:r>
            <a:r>
              <a:rPr sz="1985" spc="-22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a</a:t>
            </a:r>
            <a:r>
              <a:rPr sz="1985" spc="-39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špatně</a:t>
            </a:r>
            <a:r>
              <a:rPr sz="1985" spc="-17" dirty="0">
                <a:latin typeface="Arial"/>
                <a:cs typeface="Arial"/>
              </a:rPr>
              <a:t> </a:t>
            </a:r>
            <a:r>
              <a:rPr sz="1985" dirty="0">
                <a:latin typeface="Arial"/>
                <a:cs typeface="Arial"/>
              </a:rPr>
              <a:t>přístupné</a:t>
            </a:r>
            <a:r>
              <a:rPr sz="1985" spc="-33" dirty="0">
                <a:latin typeface="Arial"/>
                <a:cs typeface="Arial"/>
              </a:rPr>
              <a:t> </a:t>
            </a:r>
            <a:r>
              <a:rPr sz="1985" spc="-22" dirty="0">
                <a:latin typeface="Arial"/>
                <a:cs typeface="Arial"/>
              </a:rPr>
              <a:t>vady</a:t>
            </a:r>
            <a:endParaRPr sz="1985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7733" y="3640323"/>
            <a:ext cx="70727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93"/>
              </a:lnSpc>
            </a:pPr>
            <a:r>
              <a:rPr sz="1985" dirty="0">
                <a:latin typeface="Arial"/>
                <a:cs typeface="Arial"/>
              </a:rPr>
              <a:t>.</a:t>
            </a:r>
            <a:endParaRPr sz="1985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61934" y="3384025"/>
            <a:ext cx="9390539" cy="3462805"/>
            <a:chOff x="323850" y="3068637"/>
            <a:chExt cx="8515350" cy="314007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850" y="3357600"/>
              <a:ext cx="3775011" cy="285111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52999" y="3068637"/>
              <a:ext cx="3886136" cy="3124186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0843" y="520995"/>
            <a:ext cx="4796526" cy="729395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95823" y="637449"/>
            <a:ext cx="4228894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Metoda</a:t>
            </a:r>
            <a:r>
              <a:rPr sz="3529" i="1" spc="-83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prozařovací</a:t>
            </a:r>
            <a:endParaRPr sz="3529">
              <a:latin typeface="Arial"/>
              <a:cs typeface="Arial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xmlns="" id="{2F1BA28E-B26E-784A-9E69-E61C4F3F96EA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8316" y="1414673"/>
            <a:ext cx="1728952" cy="421497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647" b="1" spc="-11" dirty="0">
                <a:latin typeface="Times New Roman"/>
                <a:cs typeface="Times New Roman"/>
              </a:rPr>
              <a:t>Radiografie</a:t>
            </a:r>
            <a:endParaRPr sz="2647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9826" y="6159100"/>
            <a:ext cx="1804580" cy="421497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647" b="1" spc="-11" dirty="0">
                <a:solidFill>
                  <a:srgbClr val="FFFFFF"/>
                </a:solidFill>
                <a:latin typeface="Times New Roman"/>
                <a:cs typeface="Times New Roman"/>
              </a:rPr>
              <a:t>Radioskopie</a:t>
            </a:r>
            <a:endParaRPr sz="2647" dirty="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2431" y="1479405"/>
            <a:ext cx="5504004" cy="22494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1085" y="2268911"/>
            <a:ext cx="3019818" cy="3613305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630842" y="520995"/>
            <a:ext cx="4795407" cy="729675"/>
            <a:chOff x="295655" y="472439"/>
            <a:chExt cx="4348480" cy="66167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5655" y="472439"/>
              <a:ext cx="2069591" cy="66141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24227" y="472439"/>
              <a:ext cx="2819399" cy="661416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95823" y="637449"/>
            <a:ext cx="4229594" cy="557947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3529" i="1" dirty="0">
                <a:latin typeface="Arial"/>
                <a:cs typeface="Arial"/>
              </a:rPr>
              <a:t>Metoda</a:t>
            </a:r>
            <a:r>
              <a:rPr sz="3529" i="1" spc="-88" dirty="0">
                <a:latin typeface="Arial"/>
                <a:cs typeface="Arial"/>
              </a:rPr>
              <a:t> </a:t>
            </a:r>
            <a:r>
              <a:rPr sz="3529" i="1" spc="-11" dirty="0">
                <a:latin typeface="Arial"/>
                <a:cs typeface="Arial"/>
              </a:rPr>
              <a:t>prozařovací</a:t>
            </a:r>
            <a:endParaRPr sz="3529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597044" y="4019556"/>
            <a:ext cx="3641231" cy="2498149"/>
          </a:xfrm>
          <a:prstGeom prst="rect">
            <a:avLst/>
          </a:prstGeom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xmlns="" id="{023B128B-B1F3-0360-1871-3C8BDB885D25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918" y="229196"/>
            <a:ext cx="2062277" cy="23413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1434" dirty="0">
                <a:latin typeface="Arial"/>
                <a:cs typeface="Arial"/>
              </a:rPr>
              <a:t>Zkoušky</a:t>
            </a:r>
            <a:r>
              <a:rPr sz="1434" spc="-72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svarových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spojů</a:t>
            </a:r>
            <a:endParaRPr sz="1434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90008" y="581025"/>
            <a:ext cx="8713033" cy="6024034"/>
            <a:chOff x="685800" y="692150"/>
            <a:chExt cx="7900987" cy="54626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800" y="715975"/>
              <a:ext cx="3468688" cy="48005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59401" y="692150"/>
              <a:ext cx="3727386" cy="48243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33152" y="4630750"/>
              <a:ext cx="2006599" cy="1524000"/>
            </a:xfrm>
            <a:prstGeom prst="rect">
              <a:avLst/>
            </a:prstGeom>
          </p:spPr>
        </p:pic>
      </p:grp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98B46091-BAB8-5C95-EF35-E979F9B495FC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08952C0F-E403-FCF4-0E55-03E014DD5572}"/>
              </a:ext>
            </a:extLst>
          </p:cNvPr>
          <p:cNvSpPr txBox="1"/>
          <p:nvPr/>
        </p:nvSpPr>
        <p:spPr>
          <a:xfrm>
            <a:off x="850900" y="1038225"/>
            <a:ext cx="899160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600" dirty="0"/>
              <a:t>Použitá literatura: </a:t>
            </a:r>
            <a:br>
              <a:rPr lang="cs-CZ" sz="3600" dirty="0"/>
            </a:br>
            <a:r>
              <a:rPr lang="cs-CZ" sz="3600" dirty="0"/>
              <a:t/>
            </a:r>
            <a:br>
              <a:rPr lang="cs-CZ" sz="3600" dirty="0"/>
            </a:br>
            <a:r>
              <a:rPr lang="cs-CZ" sz="2800" b="0" dirty="0"/>
              <a:t>[1] KOLAŘÍK, L. Podklady pro výuku svařovacích inženýrů IWE, EWE, FST, Ústav strojírenské technologie, skupina Svařování, Praha 2017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795065570"/>
      </p:ext>
    </p:extLst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3608995" y="3629025"/>
            <a:ext cx="3475410" cy="488630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88" i="1" dirty="0">
                <a:latin typeface="Arial"/>
                <a:cs typeface="Arial"/>
              </a:rPr>
              <a:t>Děkuji</a:t>
            </a:r>
            <a:r>
              <a:rPr sz="3088" i="1" spc="-55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za</a:t>
            </a:r>
            <a:r>
              <a:rPr sz="3088" i="1" spc="-66" dirty="0">
                <a:latin typeface="Arial"/>
                <a:cs typeface="Arial"/>
              </a:rPr>
              <a:t> </a:t>
            </a:r>
            <a:r>
              <a:rPr sz="3088" i="1" spc="-11" dirty="0">
                <a:latin typeface="Arial"/>
                <a:cs typeface="Arial"/>
              </a:rPr>
              <a:t>pozornost</a:t>
            </a:r>
            <a:endParaRPr sz="3088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5179703"/>
      </p:ext>
    </p:extLst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1923" y="260606"/>
            <a:ext cx="2165216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83"/>
              </a:lnSpc>
            </a:pPr>
            <a:r>
              <a:rPr sz="1434" dirty="0">
                <a:latin typeface="Arial"/>
                <a:cs typeface="Arial"/>
              </a:rPr>
              <a:t>FSW</a:t>
            </a:r>
            <a:r>
              <a:rPr sz="1434" spc="-17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–</a:t>
            </a:r>
            <a:r>
              <a:rPr sz="1434" spc="-33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Friction</a:t>
            </a:r>
            <a:r>
              <a:rPr sz="1434" spc="6" dirty="0">
                <a:latin typeface="Arial"/>
                <a:cs typeface="Arial"/>
              </a:rPr>
              <a:t> </a:t>
            </a:r>
            <a:r>
              <a:rPr sz="1434" dirty="0">
                <a:latin typeface="Arial"/>
                <a:cs typeface="Arial"/>
              </a:rPr>
              <a:t>stir</a:t>
            </a:r>
            <a:r>
              <a:rPr sz="1434" spc="-22" dirty="0">
                <a:latin typeface="Arial"/>
                <a:cs typeface="Arial"/>
              </a:rPr>
              <a:t> </a:t>
            </a:r>
            <a:r>
              <a:rPr sz="1434" spc="-11" dirty="0">
                <a:latin typeface="Arial"/>
                <a:cs typeface="Arial"/>
              </a:rPr>
              <a:t>welding</a:t>
            </a:r>
            <a:endParaRPr sz="1434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53461" y="7303809"/>
            <a:ext cx="381644" cy="25177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544" spc="-22" dirty="0">
                <a:solidFill>
                  <a:srgbClr val="FFFFFF"/>
                </a:solidFill>
                <a:latin typeface="Times New Roman"/>
                <a:cs typeface="Times New Roman"/>
              </a:rPr>
              <a:t>1/52</a:t>
            </a:r>
            <a:endParaRPr sz="1544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304801" y="3201782"/>
            <a:ext cx="10083800" cy="712781"/>
          </a:xfrm>
          <a:prstGeom prst="rect">
            <a:avLst/>
          </a:prstGeom>
          <a:noFill/>
        </p:spPr>
        <p:txBody>
          <a:bodyPr vert="horz" wrap="square" lIns="0" tIns="235289" rIns="0" bIns="0" rtlCol="0">
            <a:spAutoFit/>
          </a:bodyPr>
          <a:lstStyle/>
          <a:p>
            <a:pPr marL="75630" algn="ctr">
              <a:spcBef>
                <a:spcPts val="1853"/>
              </a:spcBef>
            </a:pPr>
            <a:r>
              <a:rPr sz="3088" spc="-11" dirty="0">
                <a:solidFill>
                  <a:srgbClr val="FF0000"/>
                </a:solidFill>
                <a:latin typeface="Tahoma"/>
                <a:cs typeface="Tahoma"/>
              </a:rPr>
              <a:t>Svařitelnost</a:t>
            </a:r>
            <a:r>
              <a:rPr sz="3088" spc="-116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088" spc="-11" dirty="0">
                <a:solidFill>
                  <a:srgbClr val="FF0000"/>
                </a:solidFill>
                <a:latin typeface="Tahoma"/>
                <a:cs typeface="Tahoma"/>
              </a:rPr>
              <a:t>korozivzdorných</a:t>
            </a:r>
            <a:r>
              <a:rPr sz="3088" spc="-121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3088" spc="-11" dirty="0">
                <a:solidFill>
                  <a:srgbClr val="FF0000"/>
                </a:solidFill>
                <a:latin typeface="Tahoma"/>
                <a:cs typeface="Tahoma"/>
              </a:rPr>
              <a:t>ocelí</a:t>
            </a:r>
            <a:endParaRPr sz="3088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5033497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94" dirty="0"/>
              <a:t>Definice</a:t>
            </a:r>
            <a:r>
              <a:rPr spc="-105" dirty="0"/>
              <a:t> </a:t>
            </a:r>
            <a:r>
              <a:rPr spc="-83" dirty="0"/>
              <a:t>korozivzdornosti</a:t>
            </a: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20587" y="5320886"/>
            <a:ext cx="1651221" cy="74704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650899" y="1721389"/>
            <a:ext cx="9203568" cy="4163676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70028">
              <a:lnSpc>
                <a:spcPts val="3126"/>
              </a:lnSpc>
              <a:spcBef>
                <a:spcPts val="110"/>
              </a:spcBef>
            </a:pPr>
            <a:r>
              <a:rPr sz="2647" b="1" i="1" spc="-11" dirty="0">
                <a:latin typeface="Arial"/>
                <a:cs typeface="Arial"/>
              </a:rPr>
              <a:t>Korozivzdornost</a:t>
            </a:r>
            <a:endParaRPr sz="2647">
              <a:latin typeface="Arial"/>
              <a:cs typeface="Arial"/>
            </a:endParaRPr>
          </a:p>
          <a:p>
            <a:pPr marL="70028">
              <a:lnSpc>
                <a:spcPts val="1096"/>
              </a:lnSpc>
            </a:pPr>
            <a:r>
              <a:rPr sz="1103" i="1" spc="-6" dirty="0">
                <a:latin typeface="Arial"/>
                <a:cs typeface="Arial"/>
              </a:rPr>
              <a:t>.</a:t>
            </a:r>
            <a:endParaRPr sz="1103">
              <a:latin typeface="Arial"/>
              <a:cs typeface="Arial"/>
            </a:endParaRPr>
          </a:p>
          <a:p>
            <a:pPr marL="70028" marR="344537">
              <a:lnSpc>
                <a:spcPct val="90100"/>
              </a:lnSpc>
              <a:spcBef>
                <a:spcPts val="138"/>
              </a:spcBef>
            </a:pPr>
            <a:r>
              <a:rPr sz="2647" i="1" dirty="0">
                <a:latin typeface="Arial"/>
                <a:cs typeface="Arial"/>
              </a:rPr>
              <a:t>schopnost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oceli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vytvářet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na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povrchu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pasivační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vrstvu,</a:t>
            </a:r>
            <a:r>
              <a:rPr sz="2647" i="1" spc="-50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která </a:t>
            </a:r>
            <a:r>
              <a:rPr sz="2647" i="1" dirty="0">
                <a:latin typeface="Arial"/>
                <a:cs typeface="Arial"/>
              </a:rPr>
              <a:t>dává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těmto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ocelím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odolnost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proti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elektrochemické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korozi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spc="-55" dirty="0">
                <a:latin typeface="Arial"/>
                <a:cs typeface="Arial"/>
              </a:rPr>
              <a:t>v </a:t>
            </a:r>
            <a:r>
              <a:rPr sz="2647" i="1" dirty="0">
                <a:latin typeface="Arial"/>
                <a:cs typeface="Arial"/>
              </a:rPr>
              <a:t>oxidačních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prostředích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(vzduch,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vodní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pára,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páry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chloru)</a:t>
            </a:r>
            <a:endParaRPr sz="2647">
              <a:latin typeface="Arial"/>
              <a:cs typeface="Arial"/>
            </a:endParaRPr>
          </a:p>
          <a:p>
            <a:pPr marL="70028">
              <a:spcBef>
                <a:spcPts val="871"/>
              </a:spcBef>
              <a:tabLst>
                <a:tab pos="1321425" algn="l"/>
              </a:tabLst>
            </a:pPr>
            <a:r>
              <a:rPr sz="2647" i="1" spc="-11" dirty="0">
                <a:latin typeface="Arial"/>
                <a:cs typeface="Arial"/>
              </a:rPr>
              <a:t>spinel</a:t>
            </a:r>
            <a:r>
              <a:rPr sz="2647" i="1" dirty="0">
                <a:latin typeface="Arial"/>
                <a:cs typeface="Arial"/>
              </a:rPr>
              <a:t>	FeO.Cr</a:t>
            </a:r>
            <a:r>
              <a:rPr sz="2647" i="1" baseline="-20833" dirty="0">
                <a:latin typeface="Arial"/>
                <a:cs typeface="Arial"/>
              </a:rPr>
              <a:t>2</a:t>
            </a:r>
            <a:r>
              <a:rPr sz="2647" i="1" dirty="0">
                <a:latin typeface="Arial"/>
                <a:cs typeface="Arial"/>
              </a:rPr>
              <a:t>O</a:t>
            </a:r>
            <a:r>
              <a:rPr sz="2647" i="1" baseline="-20833" dirty="0">
                <a:latin typeface="Arial"/>
                <a:cs typeface="Arial"/>
              </a:rPr>
              <a:t>3</a:t>
            </a:r>
            <a:r>
              <a:rPr sz="2647" i="1" spc="-57" baseline="-208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,</a:t>
            </a:r>
            <a:r>
              <a:rPr sz="2647" i="1" spc="-25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FeO.Ai</a:t>
            </a:r>
            <a:r>
              <a:rPr sz="2647" i="1" baseline="-20833" dirty="0">
                <a:latin typeface="Arial"/>
                <a:cs typeface="Arial"/>
              </a:rPr>
              <a:t>2</a:t>
            </a:r>
            <a:r>
              <a:rPr sz="2647" i="1" dirty="0">
                <a:latin typeface="Arial"/>
                <a:cs typeface="Arial"/>
              </a:rPr>
              <a:t>O</a:t>
            </a:r>
            <a:r>
              <a:rPr sz="2647" i="1" baseline="-20833" dirty="0">
                <a:latin typeface="Arial"/>
                <a:cs typeface="Arial"/>
              </a:rPr>
              <a:t>3</a:t>
            </a:r>
            <a:r>
              <a:rPr sz="2647" i="1" spc="-8" baseline="-208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,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spc="-22" dirty="0">
                <a:latin typeface="Arial"/>
                <a:cs typeface="Arial"/>
              </a:rPr>
              <a:t>SiO</a:t>
            </a:r>
            <a:r>
              <a:rPr sz="2647" i="1" spc="-33" baseline="-20833" dirty="0">
                <a:latin typeface="Arial"/>
                <a:cs typeface="Arial"/>
              </a:rPr>
              <a:t>2</a:t>
            </a:r>
            <a:endParaRPr sz="2647" baseline="-20833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577">
              <a:latin typeface="Arial"/>
              <a:cs typeface="Arial"/>
            </a:endParaRPr>
          </a:p>
          <a:p>
            <a:pPr marL="70028"/>
            <a:r>
              <a:rPr sz="3529" b="1" i="1" dirty="0">
                <a:latin typeface="Arial"/>
                <a:cs typeface="Arial"/>
              </a:rPr>
              <a:t>Podmínka</a:t>
            </a:r>
            <a:r>
              <a:rPr sz="3529" b="1" i="1" spc="-72" dirty="0">
                <a:latin typeface="Arial"/>
                <a:cs typeface="Arial"/>
              </a:rPr>
              <a:t> </a:t>
            </a:r>
            <a:r>
              <a:rPr sz="3529" b="1" i="1" dirty="0">
                <a:latin typeface="Arial"/>
                <a:cs typeface="Arial"/>
              </a:rPr>
              <a:t>pasivace</a:t>
            </a:r>
            <a:r>
              <a:rPr sz="3529" b="1" i="1" spc="-55" dirty="0">
                <a:latin typeface="Arial"/>
                <a:cs typeface="Arial"/>
              </a:rPr>
              <a:t> </a:t>
            </a:r>
            <a:r>
              <a:rPr sz="3529" b="1" i="1" spc="-11" dirty="0">
                <a:latin typeface="Arial"/>
                <a:cs typeface="Arial"/>
              </a:rPr>
              <a:t>oceli</a:t>
            </a:r>
            <a:r>
              <a:rPr sz="1103" b="1" i="1" spc="-11" dirty="0">
                <a:latin typeface="Arial"/>
                <a:cs typeface="Arial"/>
              </a:rPr>
              <a:t>.</a:t>
            </a:r>
            <a:r>
              <a:rPr sz="3529" b="1" i="1" spc="-11" dirty="0">
                <a:latin typeface="Arial"/>
                <a:cs typeface="Arial"/>
              </a:rPr>
              <a:t>:</a:t>
            </a:r>
            <a:endParaRPr sz="3529">
              <a:latin typeface="Arial"/>
              <a:cs typeface="Arial"/>
            </a:endParaRPr>
          </a:p>
          <a:p>
            <a:pPr marL="70028">
              <a:spcBef>
                <a:spcPts val="2547"/>
              </a:spcBef>
              <a:tabLst>
                <a:tab pos="8787088" algn="l"/>
              </a:tabLst>
            </a:pPr>
            <a:r>
              <a:rPr sz="2647" i="1" dirty="0">
                <a:latin typeface="Arial"/>
                <a:cs typeface="Arial"/>
              </a:rPr>
              <a:t>obsah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chrómu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tuhém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roztoku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musí být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větší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než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b="1" i="1" spc="-11" dirty="0">
                <a:latin typeface="Arial"/>
                <a:cs typeface="Arial"/>
              </a:rPr>
              <a:t>11,7%</a:t>
            </a:r>
            <a:r>
              <a:rPr sz="2647" b="1" i="1" dirty="0">
                <a:latin typeface="Arial"/>
                <a:cs typeface="Arial"/>
              </a:rPr>
              <a:t>	</a:t>
            </a:r>
            <a:r>
              <a:rPr sz="2647" b="1" i="1" spc="-28" dirty="0">
                <a:latin typeface="Times New Roman"/>
                <a:cs typeface="Times New Roman"/>
              </a:rPr>
              <a:t>!!!</a:t>
            </a:r>
            <a:endParaRPr sz="2647">
              <a:latin typeface="Times New Roman"/>
              <a:cs typeface="Times New Roman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A8C0B75D-9BB7-8111-7AF4-30F8D522B1DB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1003300" y="1419225"/>
            <a:ext cx="8396863" cy="5220695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647" b="1" i="1" spc="-11" dirty="0">
                <a:latin typeface="Arial"/>
                <a:cs typeface="Arial"/>
              </a:rPr>
              <a:t>Korozivzdornost</a:t>
            </a:r>
            <a:endParaRPr sz="2647" dirty="0">
              <a:latin typeface="Arial"/>
              <a:cs typeface="Arial"/>
            </a:endParaRPr>
          </a:p>
          <a:p>
            <a:pPr marL="391455" marR="5602" indent="-378150">
              <a:lnSpc>
                <a:spcPts val="3022"/>
              </a:lnSpc>
              <a:spcBef>
                <a:spcPts val="2614"/>
              </a:spcBef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647" i="1" dirty="0">
                <a:latin typeface="Arial"/>
                <a:cs typeface="Arial"/>
              </a:rPr>
              <a:t>odolnost</a:t>
            </a:r>
            <a:r>
              <a:rPr sz="2647" i="1" spc="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vůči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korozi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(elektrochemické)</a:t>
            </a:r>
            <a:r>
              <a:rPr sz="2647" i="1" spc="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za </a:t>
            </a:r>
            <a:r>
              <a:rPr sz="2647" i="1" spc="-11" dirty="0">
                <a:latin typeface="Arial"/>
                <a:cs typeface="Arial"/>
              </a:rPr>
              <a:t>normálních </a:t>
            </a:r>
            <a:r>
              <a:rPr sz="2647" i="1" dirty="0">
                <a:latin typeface="Arial"/>
                <a:cs typeface="Arial"/>
              </a:rPr>
              <a:t>teplot</a:t>
            </a:r>
            <a:r>
              <a:rPr sz="2647" i="1" spc="-83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(20°C)</a:t>
            </a:r>
            <a:endParaRPr sz="2647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-"/>
            </a:pPr>
            <a:endParaRPr sz="2978" dirty="0">
              <a:latin typeface="Arial"/>
              <a:cs typeface="Arial"/>
            </a:endParaRPr>
          </a:p>
          <a:p>
            <a:pPr marL="14006">
              <a:spcBef>
                <a:spcPts val="2101"/>
              </a:spcBef>
            </a:pPr>
            <a:r>
              <a:rPr sz="2647" b="1" i="1" spc="-11" dirty="0">
                <a:latin typeface="Arial"/>
                <a:cs typeface="Arial"/>
              </a:rPr>
              <a:t>Žáruvzdornost</a:t>
            </a:r>
            <a:endParaRPr sz="2647" dirty="0">
              <a:latin typeface="Arial"/>
              <a:cs typeface="Arial"/>
            </a:endParaRPr>
          </a:p>
          <a:p>
            <a:pPr marL="392156" indent="-378150">
              <a:lnSpc>
                <a:spcPts val="3099"/>
              </a:lnSpc>
              <a:spcBef>
                <a:spcPts val="1428"/>
              </a:spcBef>
              <a:buFont typeface="Arial"/>
              <a:buChar char="-"/>
              <a:tabLst>
                <a:tab pos="391455" algn="l"/>
                <a:tab pos="392156" algn="l"/>
                <a:tab pos="1803216" algn="l"/>
              </a:tabLst>
            </a:pPr>
            <a:r>
              <a:rPr sz="2647" i="1" spc="-11" dirty="0">
                <a:latin typeface="Arial"/>
                <a:cs typeface="Arial"/>
              </a:rPr>
              <a:t>odolnost</a:t>
            </a:r>
            <a:r>
              <a:rPr sz="2647" i="1" dirty="0">
                <a:latin typeface="Arial"/>
                <a:cs typeface="Arial"/>
              </a:rPr>
              <a:t>	vůči</a:t>
            </a:r>
            <a:r>
              <a:rPr sz="2647" i="1" spc="320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korozi</a:t>
            </a:r>
            <a:r>
              <a:rPr sz="2647" i="1" spc="34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(chemické)</a:t>
            </a:r>
            <a:r>
              <a:rPr sz="2647" i="1" spc="33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za</a:t>
            </a:r>
            <a:r>
              <a:rPr sz="2647" i="1" spc="34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zvýšených</a:t>
            </a:r>
            <a:r>
              <a:rPr sz="2647" i="1" spc="33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teplot</a:t>
            </a:r>
            <a:endParaRPr sz="2647" dirty="0">
              <a:latin typeface="Arial"/>
              <a:cs typeface="Arial"/>
            </a:endParaRPr>
          </a:p>
          <a:p>
            <a:pPr marL="391455">
              <a:lnSpc>
                <a:spcPts val="3099"/>
              </a:lnSpc>
            </a:pPr>
            <a:r>
              <a:rPr sz="2647" i="1" dirty="0">
                <a:latin typeface="Arial"/>
                <a:cs typeface="Arial"/>
              </a:rPr>
              <a:t>(nad </a:t>
            </a:r>
            <a:r>
              <a:rPr sz="2647" i="1" spc="-11" dirty="0">
                <a:latin typeface="Arial"/>
                <a:cs typeface="Arial"/>
              </a:rPr>
              <a:t>600°C).</a:t>
            </a:r>
            <a:endParaRPr sz="2647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978" dirty="0">
              <a:latin typeface="Arial"/>
              <a:cs typeface="Arial"/>
            </a:endParaRPr>
          </a:p>
          <a:p>
            <a:pPr marL="392156" indent="-378150">
              <a:lnSpc>
                <a:spcPts val="3099"/>
              </a:lnSpc>
              <a:spcBef>
                <a:spcPts val="2608"/>
              </a:spcBef>
              <a:buFont typeface="Arial"/>
              <a:buChar char="-"/>
              <a:tabLst>
                <a:tab pos="391455" algn="l"/>
                <a:tab pos="392156" algn="l"/>
                <a:tab pos="1696073" algn="l"/>
                <a:tab pos="2513298" algn="l"/>
                <a:tab pos="3071419" algn="l"/>
                <a:tab pos="4093125" algn="l"/>
                <a:tab pos="5286399" algn="l"/>
                <a:tab pos="6048301" algn="l"/>
                <a:tab pos="7203058" algn="l"/>
              </a:tabLst>
            </a:pPr>
            <a:r>
              <a:rPr sz="2647" i="1" spc="-11" dirty="0">
                <a:latin typeface="Arial"/>
                <a:cs typeface="Arial"/>
              </a:rPr>
              <a:t>Pasivní</a:t>
            </a:r>
            <a:r>
              <a:rPr sz="2647" i="1" dirty="0">
                <a:latin typeface="Arial"/>
                <a:cs typeface="Arial"/>
              </a:rPr>
              <a:t>	</a:t>
            </a:r>
            <a:r>
              <a:rPr sz="2647" i="1" spc="-22" dirty="0">
                <a:latin typeface="Arial"/>
                <a:cs typeface="Arial"/>
              </a:rPr>
              <a:t>stav</a:t>
            </a:r>
            <a:r>
              <a:rPr sz="2647" i="1" dirty="0">
                <a:latin typeface="Arial"/>
                <a:cs typeface="Arial"/>
              </a:rPr>
              <a:t>	</a:t>
            </a:r>
            <a:r>
              <a:rPr sz="2647" i="1" spc="-28" dirty="0">
                <a:latin typeface="Arial"/>
                <a:cs typeface="Arial"/>
              </a:rPr>
              <a:t>se</a:t>
            </a:r>
            <a:r>
              <a:rPr sz="2647" i="1" dirty="0">
                <a:latin typeface="Arial"/>
                <a:cs typeface="Arial"/>
              </a:rPr>
              <a:t>	</a:t>
            </a:r>
            <a:r>
              <a:rPr sz="2647" i="1" spc="-22" dirty="0">
                <a:latin typeface="Arial"/>
                <a:cs typeface="Arial"/>
              </a:rPr>
              <a:t>může</a:t>
            </a:r>
            <a:r>
              <a:rPr sz="2647" i="1" dirty="0">
                <a:latin typeface="Arial"/>
                <a:cs typeface="Arial"/>
              </a:rPr>
              <a:t>	</a:t>
            </a:r>
            <a:r>
              <a:rPr sz="2647" i="1" spc="-11" dirty="0">
                <a:latin typeface="Arial"/>
                <a:cs typeface="Arial"/>
              </a:rPr>
              <a:t>změnit</a:t>
            </a:r>
            <a:r>
              <a:rPr sz="2647" i="1" dirty="0">
                <a:latin typeface="Arial"/>
                <a:cs typeface="Arial"/>
              </a:rPr>
              <a:t>	</a:t>
            </a:r>
            <a:r>
              <a:rPr sz="2647" i="1" spc="-28" dirty="0">
                <a:latin typeface="Arial"/>
                <a:cs typeface="Arial"/>
              </a:rPr>
              <a:t>pod</a:t>
            </a:r>
            <a:r>
              <a:rPr sz="2647" i="1" dirty="0">
                <a:latin typeface="Arial"/>
                <a:cs typeface="Arial"/>
              </a:rPr>
              <a:t>	</a:t>
            </a:r>
            <a:r>
              <a:rPr sz="2647" i="1" spc="-11" dirty="0">
                <a:latin typeface="Arial"/>
                <a:cs typeface="Arial"/>
              </a:rPr>
              <a:t>vlivem</a:t>
            </a:r>
            <a:r>
              <a:rPr sz="2647" i="1" dirty="0">
                <a:latin typeface="Arial"/>
                <a:cs typeface="Arial"/>
              </a:rPr>
              <a:t>	</a:t>
            </a:r>
            <a:r>
              <a:rPr sz="2647" i="1" spc="-11" dirty="0">
                <a:latin typeface="Arial"/>
                <a:cs typeface="Arial"/>
              </a:rPr>
              <a:t>různých</a:t>
            </a:r>
            <a:endParaRPr sz="2647" dirty="0">
              <a:latin typeface="Arial"/>
              <a:cs typeface="Arial"/>
            </a:endParaRPr>
          </a:p>
          <a:p>
            <a:pPr marL="391455">
              <a:lnSpc>
                <a:spcPts val="3099"/>
              </a:lnSpc>
            </a:pPr>
            <a:r>
              <a:rPr sz="2647" i="1" dirty="0">
                <a:latin typeface="Arial"/>
                <a:cs typeface="Arial"/>
              </a:rPr>
              <a:t>podmínek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výsledkem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jsou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následující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typy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koroze:</a:t>
            </a:r>
            <a:endParaRPr sz="2647" dirty="0">
              <a:latin typeface="Arial"/>
              <a:cs typeface="Arial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5C2A1C4D-BEB2-9497-362D-193DC9CB8C84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2409608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10" dirty="0"/>
              <a:t>Typy</a:t>
            </a:r>
            <a:r>
              <a:rPr spc="-99" dirty="0"/>
              <a:t> </a:t>
            </a:r>
            <a:r>
              <a:rPr spc="-77" dirty="0"/>
              <a:t>koroze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06919" y="1721389"/>
            <a:ext cx="5747766" cy="48334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lnSpc>
                <a:spcPts val="3044"/>
              </a:lnSpc>
              <a:spcBef>
                <a:spcPts val="110"/>
              </a:spcBef>
            </a:pPr>
            <a:r>
              <a:rPr sz="2647" b="1" i="1" dirty="0">
                <a:latin typeface="Arial"/>
                <a:cs typeface="Arial"/>
              </a:rPr>
              <a:t>Rovnoměrná</a:t>
            </a:r>
            <a:r>
              <a:rPr sz="2647" b="1" i="1" spc="-61" dirty="0">
                <a:latin typeface="Arial"/>
                <a:cs typeface="Arial"/>
              </a:rPr>
              <a:t> </a:t>
            </a:r>
            <a:r>
              <a:rPr sz="2647" b="1" i="1" spc="-11" dirty="0">
                <a:latin typeface="Arial"/>
                <a:cs typeface="Arial"/>
              </a:rPr>
              <a:t>koroze</a:t>
            </a:r>
            <a:endParaRPr sz="2647">
              <a:latin typeface="Arial"/>
              <a:cs typeface="Arial"/>
            </a:endParaRPr>
          </a:p>
          <a:p>
            <a:pPr marL="392156" indent="-378150">
              <a:lnSpc>
                <a:spcPts val="2382"/>
              </a:lnSpc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206" i="1" dirty="0">
                <a:latin typeface="Arial"/>
                <a:cs typeface="Arial"/>
              </a:rPr>
              <a:t>Postupuje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rovnoměrně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po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celém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povrchu</a:t>
            </a:r>
            <a:endParaRPr sz="2206">
              <a:latin typeface="Arial"/>
              <a:cs typeface="Arial"/>
            </a:endParaRPr>
          </a:p>
          <a:p>
            <a:pPr marL="392156" indent="-378150">
              <a:lnSpc>
                <a:spcPts val="2382"/>
              </a:lnSpc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206" i="1" dirty="0">
                <a:latin typeface="Arial"/>
                <a:cs typeface="Arial"/>
              </a:rPr>
              <a:t>Vzniká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především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kyselých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 </a:t>
            </a:r>
            <a:r>
              <a:rPr sz="2206" i="1" spc="-11" dirty="0">
                <a:latin typeface="Arial"/>
                <a:cs typeface="Arial"/>
              </a:rPr>
              <a:t>silně</a:t>
            </a:r>
            <a:endParaRPr sz="2206">
              <a:latin typeface="Arial"/>
              <a:cs typeface="Arial"/>
            </a:endParaRPr>
          </a:p>
          <a:p>
            <a:pPr marL="392156">
              <a:lnSpc>
                <a:spcPts val="2382"/>
              </a:lnSpc>
            </a:pPr>
            <a:r>
              <a:rPr sz="2206" i="1" dirty="0">
                <a:latin typeface="Arial"/>
                <a:cs typeface="Arial"/>
              </a:rPr>
              <a:t>alkalických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prostředích</a:t>
            </a:r>
            <a:endParaRPr sz="2206">
              <a:latin typeface="Arial"/>
              <a:cs typeface="Arial"/>
            </a:endParaRPr>
          </a:p>
          <a:p>
            <a:pPr marL="392156" marR="629550" indent="-378150">
              <a:lnSpc>
                <a:spcPts val="2382"/>
              </a:lnSpc>
              <a:spcBef>
                <a:spcPts val="165"/>
              </a:spcBef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206" i="1" dirty="0">
                <a:latin typeface="Arial"/>
                <a:cs typeface="Arial"/>
              </a:rPr>
              <a:t>Odolnost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proti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tomuto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typu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koroze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je </a:t>
            </a:r>
            <a:r>
              <a:rPr sz="2206" i="1" dirty="0">
                <a:latin typeface="Arial"/>
                <a:cs typeface="Arial"/>
              </a:rPr>
              <a:t>obvykle</a:t>
            </a:r>
            <a:r>
              <a:rPr sz="2206" i="1" spc="-8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zvyšována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obsahem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Cr,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Ni,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spc="-55" dirty="0">
                <a:latin typeface="Arial"/>
                <a:cs typeface="Arial"/>
              </a:rPr>
              <a:t>N</a:t>
            </a:r>
            <a:endParaRPr sz="2206">
              <a:latin typeface="Arial"/>
              <a:cs typeface="Arial"/>
            </a:endParaRPr>
          </a:p>
          <a:p>
            <a:pPr>
              <a:spcBef>
                <a:spcPts val="28"/>
              </a:spcBef>
              <a:buFont typeface="Arial"/>
              <a:buChar char="-"/>
            </a:pPr>
            <a:endParaRPr sz="2150">
              <a:latin typeface="Arial"/>
              <a:cs typeface="Arial"/>
            </a:endParaRPr>
          </a:p>
          <a:p>
            <a:pPr marL="14006">
              <a:lnSpc>
                <a:spcPts val="3044"/>
              </a:lnSpc>
              <a:spcBef>
                <a:spcPts val="6"/>
              </a:spcBef>
            </a:pPr>
            <a:r>
              <a:rPr sz="2647" b="1" i="1" dirty="0">
                <a:latin typeface="Arial"/>
                <a:cs typeface="Arial"/>
              </a:rPr>
              <a:t>Mezikrystalová</a:t>
            </a:r>
            <a:r>
              <a:rPr sz="2647" b="1" i="1" spc="-61" dirty="0">
                <a:latin typeface="Arial"/>
                <a:cs typeface="Arial"/>
              </a:rPr>
              <a:t> </a:t>
            </a:r>
            <a:r>
              <a:rPr sz="2647" b="1" i="1" spc="-11" dirty="0">
                <a:latin typeface="Arial"/>
                <a:cs typeface="Arial"/>
              </a:rPr>
              <a:t>koroze</a:t>
            </a:r>
            <a:endParaRPr sz="2647">
              <a:latin typeface="Arial"/>
              <a:cs typeface="Arial"/>
            </a:endParaRPr>
          </a:p>
          <a:p>
            <a:pPr marL="392156" indent="-378150">
              <a:lnSpc>
                <a:spcPts val="2388"/>
              </a:lnSpc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206" i="1" dirty="0">
                <a:latin typeface="Arial"/>
                <a:cs typeface="Arial"/>
              </a:rPr>
              <a:t>Místní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korozní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napadení,</a:t>
            </a:r>
            <a:r>
              <a:rPr sz="2206" i="1" spc="-7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které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působí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po</a:t>
            </a:r>
            <a:endParaRPr sz="2206">
              <a:latin typeface="Arial"/>
              <a:cs typeface="Arial"/>
            </a:endParaRPr>
          </a:p>
          <a:p>
            <a:pPr marL="392156">
              <a:lnSpc>
                <a:spcPts val="2382"/>
              </a:lnSpc>
            </a:pPr>
            <a:r>
              <a:rPr sz="2206" i="1" dirty="0">
                <a:latin typeface="Arial"/>
                <a:cs typeface="Arial"/>
              </a:rPr>
              <a:t>hranicích</a:t>
            </a:r>
            <a:r>
              <a:rPr sz="2206" i="1" spc="-72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zrn</a:t>
            </a:r>
            <a:endParaRPr sz="2206">
              <a:latin typeface="Arial"/>
              <a:cs typeface="Arial"/>
            </a:endParaRPr>
          </a:p>
          <a:p>
            <a:pPr marL="392156" marR="459381" indent="-378150">
              <a:lnSpc>
                <a:spcPts val="2393"/>
              </a:lnSpc>
              <a:spcBef>
                <a:spcPts val="154"/>
              </a:spcBef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206" i="1" spc="-28" dirty="0">
                <a:latin typeface="Arial"/>
                <a:cs typeface="Arial"/>
              </a:rPr>
              <a:t>Toto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korozní</a:t>
            </a:r>
            <a:r>
              <a:rPr sz="2206" i="1" spc="-7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napadení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obvykle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vzniká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spc="-55" dirty="0">
                <a:latin typeface="Arial"/>
                <a:cs typeface="Arial"/>
              </a:rPr>
              <a:t>v </a:t>
            </a:r>
            <a:r>
              <a:rPr sz="2206" i="1" dirty="0">
                <a:latin typeface="Arial"/>
                <a:cs typeface="Arial"/>
              </a:rPr>
              <a:t>rozmezí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teplot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500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až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850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316" i="1" spc="-28" dirty="0">
                <a:latin typeface="Tahoma"/>
                <a:cs typeface="Tahoma"/>
              </a:rPr>
              <a:t>°C</a:t>
            </a:r>
            <a:endParaRPr sz="2316">
              <a:latin typeface="Tahoma"/>
              <a:cs typeface="Tahoma"/>
            </a:endParaRPr>
          </a:p>
          <a:p>
            <a:pPr marL="14006">
              <a:lnSpc>
                <a:spcPts val="2211"/>
              </a:lnSpc>
              <a:tabLst>
                <a:tab pos="391455" algn="l"/>
              </a:tabLst>
            </a:pPr>
            <a:r>
              <a:rPr sz="2206" spc="-55" dirty="0">
                <a:latin typeface="Tahoma"/>
                <a:cs typeface="Tahoma"/>
              </a:rPr>
              <a:t>-</a:t>
            </a:r>
            <a:r>
              <a:rPr sz="2206" dirty="0">
                <a:latin typeface="Tahoma"/>
                <a:cs typeface="Tahoma"/>
              </a:rPr>
              <a:t>	</a:t>
            </a:r>
            <a:r>
              <a:rPr sz="2316" i="1" spc="-44" dirty="0">
                <a:latin typeface="Tahoma"/>
                <a:cs typeface="Tahoma"/>
              </a:rPr>
              <a:t>Vzniká</a:t>
            </a:r>
            <a:r>
              <a:rPr sz="2316" i="1" spc="-143" dirty="0">
                <a:latin typeface="Tahoma"/>
                <a:cs typeface="Tahoma"/>
              </a:rPr>
              <a:t> </a:t>
            </a:r>
            <a:r>
              <a:rPr sz="2316" i="1" spc="-44" dirty="0">
                <a:latin typeface="Tahoma"/>
                <a:cs typeface="Tahoma"/>
              </a:rPr>
              <a:t>precipitací</a:t>
            </a:r>
            <a:r>
              <a:rPr sz="2316" i="1" spc="-110" dirty="0">
                <a:latin typeface="Tahoma"/>
                <a:cs typeface="Tahoma"/>
              </a:rPr>
              <a:t> </a:t>
            </a:r>
            <a:r>
              <a:rPr sz="2316" i="1" spc="-50" dirty="0">
                <a:latin typeface="Tahoma"/>
                <a:cs typeface="Tahoma"/>
              </a:rPr>
              <a:t>karbidu</a:t>
            </a:r>
            <a:r>
              <a:rPr sz="2316" i="1" spc="-126" dirty="0">
                <a:latin typeface="Tahoma"/>
                <a:cs typeface="Tahoma"/>
              </a:rPr>
              <a:t> </a:t>
            </a:r>
            <a:r>
              <a:rPr sz="2316" i="1" spc="-55" dirty="0">
                <a:latin typeface="Tahoma"/>
                <a:cs typeface="Tahoma"/>
              </a:rPr>
              <a:t>chromu</a:t>
            </a:r>
            <a:r>
              <a:rPr sz="2316" i="1" spc="-116" dirty="0">
                <a:latin typeface="Tahoma"/>
                <a:cs typeface="Tahoma"/>
              </a:rPr>
              <a:t> </a:t>
            </a:r>
            <a:r>
              <a:rPr sz="2316" i="1" spc="-28" dirty="0">
                <a:latin typeface="Tahoma"/>
                <a:cs typeface="Tahoma"/>
              </a:rPr>
              <a:t>na</a:t>
            </a:r>
            <a:endParaRPr sz="2316">
              <a:latin typeface="Tahoma"/>
              <a:cs typeface="Tahoma"/>
            </a:endParaRPr>
          </a:p>
          <a:p>
            <a:pPr marL="392156" marR="5602">
              <a:lnSpc>
                <a:spcPts val="2338"/>
              </a:lnSpc>
              <a:spcBef>
                <a:spcPts val="248"/>
              </a:spcBef>
              <a:tabLst>
                <a:tab pos="2324923" algn="l"/>
              </a:tabLst>
            </a:pPr>
            <a:r>
              <a:rPr sz="2316" i="1" spc="-50" dirty="0">
                <a:latin typeface="Tahoma"/>
                <a:cs typeface="Tahoma"/>
              </a:rPr>
              <a:t>hranicích</a:t>
            </a:r>
            <a:r>
              <a:rPr sz="2316" i="1" spc="-116" dirty="0">
                <a:latin typeface="Tahoma"/>
                <a:cs typeface="Tahoma"/>
              </a:rPr>
              <a:t> </a:t>
            </a:r>
            <a:r>
              <a:rPr sz="2316" i="1" spc="-22" dirty="0">
                <a:latin typeface="Tahoma"/>
                <a:cs typeface="Tahoma"/>
              </a:rPr>
              <a:t>zrn</a:t>
            </a:r>
            <a:r>
              <a:rPr sz="2316" i="1" spc="-116" dirty="0">
                <a:latin typeface="Tahoma"/>
                <a:cs typeface="Tahoma"/>
              </a:rPr>
              <a:t> </a:t>
            </a:r>
            <a:r>
              <a:rPr sz="2316" i="1" spc="-55" dirty="0">
                <a:latin typeface="Tahoma"/>
                <a:cs typeface="Tahoma"/>
              </a:rPr>
              <a:t>-</a:t>
            </a:r>
            <a:r>
              <a:rPr sz="2316" i="1" dirty="0">
                <a:latin typeface="Tahoma"/>
                <a:cs typeface="Tahoma"/>
              </a:rPr>
              <a:t>	</a:t>
            </a:r>
            <a:r>
              <a:rPr sz="2316" i="1" spc="-61" dirty="0">
                <a:latin typeface="Tahoma"/>
                <a:cs typeface="Tahoma"/>
              </a:rPr>
              <a:t>výsledkem</a:t>
            </a:r>
            <a:r>
              <a:rPr sz="2316" i="1" spc="-121" dirty="0">
                <a:latin typeface="Tahoma"/>
                <a:cs typeface="Tahoma"/>
              </a:rPr>
              <a:t> </a:t>
            </a:r>
            <a:r>
              <a:rPr sz="2316" i="1" dirty="0">
                <a:latin typeface="Tahoma"/>
                <a:cs typeface="Tahoma"/>
              </a:rPr>
              <a:t>je</a:t>
            </a:r>
            <a:r>
              <a:rPr sz="2316" i="1" spc="-143" dirty="0">
                <a:latin typeface="Tahoma"/>
                <a:cs typeface="Tahoma"/>
              </a:rPr>
              <a:t> </a:t>
            </a:r>
            <a:r>
              <a:rPr sz="2316" i="1" spc="-33" dirty="0">
                <a:latin typeface="Tahoma"/>
                <a:cs typeface="Tahoma"/>
              </a:rPr>
              <a:t>lokální</a:t>
            </a:r>
            <a:r>
              <a:rPr sz="2316" i="1" spc="-110" dirty="0">
                <a:latin typeface="Tahoma"/>
                <a:cs typeface="Tahoma"/>
              </a:rPr>
              <a:t> </a:t>
            </a:r>
            <a:r>
              <a:rPr sz="2316" i="1" spc="-39" dirty="0">
                <a:latin typeface="Tahoma"/>
                <a:cs typeface="Tahoma"/>
              </a:rPr>
              <a:t>snížení </a:t>
            </a:r>
            <a:r>
              <a:rPr sz="2316" i="1" spc="-44" dirty="0">
                <a:latin typeface="Tahoma"/>
                <a:cs typeface="Tahoma"/>
              </a:rPr>
              <a:t>korozní</a:t>
            </a:r>
            <a:r>
              <a:rPr sz="2316" i="1" spc="-126" dirty="0">
                <a:latin typeface="Tahoma"/>
                <a:cs typeface="Tahoma"/>
              </a:rPr>
              <a:t> </a:t>
            </a:r>
            <a:r>
              <a:rPr sz="2316" i="1" spc="-11" dirty="0">
                <a:latin typeface="Tahoma"/>
                <a:cs typeface="Tahoma"/>
              </a:rPr>
              <a:t>odolnosti</a:t>
            </a:r>
            <a:endParaRPr sz="2316">
              <a:latin typeface="Tahoma"/>
              <a:cs typeface="Tahom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5972" y="1327559"/>
            <a:ext cx="3319251" cy="1302491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95972" y="2962816"/>
            <a:ext cx="3277235" cy="130249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05208" y="4551015"/>
            <a:ext cx="2867159" cy="2008357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96BEFB91-A905-50B5-5F4C-988725F9CDED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2409608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10" dirty="0"/>
              <a:t>Typy</a:t>
            </a:r>
            <a:r>
              <a:rPr spc="-99" dirty="0"/>
              <a:t> </a:t>
            </a:r>
            <a:r>
              <a:rPr spc="-77" dirty="0"/>
              <a:t>koroze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06919" y="1721388"/>
            <a:ext cx="5400435" cy="4405985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lnSpc>
                <a:spcPts val="3044"/>
              </a:lnSpc>
              <a:spcBef>
                <a:spcPts val="110"/>
              </a:spcBef>
            </a:pPr>
            <a:r>
              <a:rPr sz="2647" b="1" i="1" dirty="0">
                <a:latin typeface="Arial"/>
                <a:cs typeface="Arial"/>
              </a:rPr>
              <a:t>Důlková</a:t>
            </a:r>
            <a:r>
              <a:rPr sz="2647" b="1" i="1" spc="-28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koroze</a:t>
            </a:r>
            <a:r>
              <a:rPr sz="2647" b="1" i="1" spc="-22" dirty="0">
                <a:latin typeface="Arial"/>
                <a:cs typeface="Arial"/>
              </a:rPr>
              <a:t> </a:t>
            </a:r>
            <a:r>
              <a:rPr sz="2647" b="1" i="1" spc="-11" dirty="0">
                <a:latin typeface="Arial"/>
                <a:cs typeface="Arial"/>
              </a:rPr>
              <a:t>(Pitting)</a:t>
            </a:r>
            <a:endParaRPr sz="2647">
              <a:latin typeface="Arial"/>
              <a:cs typeface="Arial"/>
            </a:endParaRPr>
          </a:p>
          <a:p>
            <a:pPr marL="392156" marR="5602" indent="-378150">
              <a:lnSpc>
                <a:spcPts val="2382"/>
              </a:lnSpc>
              <a:spcBef>
                <a:spcPts val="171"/>
              </a:spcBef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206" i="1" dirty="0">
                <a:latin typeface="Arial"/>
                <a:cs typeface="Arial"/>
              </a:rPr>
              <a:t>typ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lokální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koroze,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může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být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vysoce </a:t>
            </a:r>
            <a:r>
              <a:rPr sz="2206" i="1" dirty="0">
                <a:latin typeface="Arial"/>
                <a:cs typeface="Arial"/>
              </a:rPr>
              <a:t>destruktivní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až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výsledkem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proděravění </a:t>
            </a:r>
            <a:r>
              <a:rPr sz="2206" i="1" dirty="0">
                <a:latin typeface="Arial"/>
                <a:cs typeface="Arial"/>
              </a:rPr>
              <a:t>určitého</a:t>
            </a:r>
            <a:r>
              <a:rPr sz="2206" i="1" spc="-77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materiálu</a:t>
            </a:r>
            <a:endParaRPr sz="2206">
              <a:latin typeface="Arial"/>
              <a:cs typeface="Arial"/>
            </a:endParaRPr>
          </a:p>
          <a:p>
            <a:pPr marL="392156" marR="488794" indent="-378150">
              <a:lnSpc>
                <a:spcPts val="2382"/>
              </a:lnSpc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206" i="1" dirty="0">
                <a:latin typeface="Arial"/>
                <a:cs typeface="Arial"/>
              </a:rPr>
              <a:t>Vyskytuje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se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nejčastěji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prostředích </a:t>
            </a:r>
            <a:r>
              <a:rPr sz="2206" i="1" dirty="0">
                <a:latin typeface="Arial"/>
                <a:cs typeface="Arial"/>
              </a:rPr>
              <a:t>obsahujících</a:t>
            </a:r>
            <a:r>
              <a:rPr sz="2206" i="1" spc="-10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neutrální</a:t>
            </a:r>
            <a:r>
              <a:rPr sz="2206" i="1" spc="-7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nebo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kyselé chloridy</a:t>
            </a:r>
            <a:endParaRPr sz="2206">
              <a:latin typeface="Arial"/>
              <a:cs typeface="Arial"/>
            </a:endParaRPr>
          </a:p>
          <a:p>
            <a:pPr marL="392156" indent="-378150">
              <a:lnSpc>
                <a:spcPts val="2349"/>
              </a:lnSpc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206" i="1" dirty="0">
                <a:latin typeface="Arial"/>
                <a:cs typeface="Arial"/>
              </a:rPr>
              <a:t>Odolnost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se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zvyšuje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obsahem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Cr,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Mo,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spc="-55" dirty="0">
                <a:latin typeface="Arial"/>
                <a:cs typeface="Arial"/>
              </a:rPr>
              <a:t>N</a:t>
            </a:r>
            <a:endParaRPr sz="2206">
              <a:latin typeface="Arial"/>
              <a:cs typeface="Arial"/>
            </a:endParaRPr>
          </a:p>
          <a:p>
            <a:pPr marL="14006">
              <a:lnSpc>
                <a:spcPts val="2514"/>
              </a:lnSpc>
              <a:spcBef>
                <a:spcPts val="2117"/>
              </a:spcBef>
            </a:pPr>
            <a:r>
              <a:rPr sz="2206" i="1" dirty="0">
                <a:latin typeface="Arial"/>
                <a:cs typeface="Arial"/>
              </a:rPr>
              <a:t>PREN =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Pitting</a:t>
            </a:r>
            <a:r>
              <a:rPr sz="2206" i="1" spc="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Resistance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Equivalent</a:t>
            </a:r>
            <a:endParaRPr sz="2206">
              <a:latin typeface="Arial"/>
              <a:cs typeface="Arial"/>
            </a:endParaRPr>
          </a:p>
          <a:p>
            <a:pPr marL="392156" marR="232492" indent="-378150">
              <a:lnSpc>
                <a:spcPts val="2382"/>
              </a:lnSpc>
              <a:spcBef>
                <a:spcPts val="171"/>
              </a:spcBef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206" i="1" dirty="0">
                <a:latin typeface="Arial"/>
                <a:cs typeface="Arial"/>
              </a:rPr>
              <a:t>Srovnávací</a:t>
            </a:r>
            <a:r>
              <a:rPr sz="2206" i="1" spc="-9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hledisko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odolnosti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různých materiálů</a:t>
            </a:r>
            <a:endParaRPr sz="2206">
              <a:latin typeface="Arial"/>
              <a:cs typeface="Arial"/>
            </a:endParaRPr>
          </a:p>
          <a:p>
            <a:pPr marL="398458">
              <a:spcBef>
                <a:spcPts val="2079"/>
              </a:spcBef>
            </a:pPr>
            <a:r>
              <a:rPr sz="2206" b="1" i="1" dirty="0">
                <a:latin typeface="Arial"/>
                <a:cs typeface="Arial"/>
              </a:rPr>
              <a:t>PREN =</a:t>
            </a:r>
            <a:r>
              <a:rPr sz="2206" b="1" i="1" spc="-33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%</a:t>
            </a:r>
            <a:r>
              <a:rPr sz="2206" b="1" i="1" spc="-11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Cr</a:t>
            </a:r>
            <a:r>
              <a:rPr sz="2206" b="1" i="1" spc="-28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+</a:t>
            </a:r>
            <a:r>
              <a:rPr sz="2206" b="1" i="1" spc="-17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3,3</a:t>
            </a:r>
            <a:r>
              <a:rPr sz="2206" b="1" i="1" spc="-28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%</a:t>
            </a:r>
            <a:r>
              <a:rPr sz="2206" b="1" i="1" spc="-17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Mo</a:t>
            </a:r>
            <a:r>
              <a:rPr sz="2206" b="1" i="1" spc="-17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+</a:t>
            </a:r>
            <a:r>
              <a:rPr sz="2206" b="1" i="1" spc="-17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16</a:t>
            </a:r>
            <a:r>
              <a:rPr sz="2206" b="1" i="1" spc="-17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%</a:t>
            </a:r>
            <a:r>
              <a:rPr sz="2206" b="1" i="1" spc="-17" dirty="0">
                <a:latin typeface="Arial"/>
                <a:cs typeface="Arial"/>
              </a:rPr>
              <a:t> </a:t>
            </a:r>
            <a:r>
              <a:rPr sz="2206" b="1" i="1" spc="-55" dirty="0">
                <a:latin typeface="Arial"/>
                <a:cs typeface="Arial"/>
              </a:rPr>
              <a:t>N</a:t>
            </a:r>
            <a:endParaRPr sz="2206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68524" y="1764665"/>
            <a:ext cx="3826802" cy="1541141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99619" y="4226792"/>
            <a:ext cx="3986462" cy="2810019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190EEE67-DAD1-8527-4DF2-CD6694046CAD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2409608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10" dirty="0"/>
              <a:t>Typy</a:t>
            </a:r>
            <a:r>
              <a:rPr spc="-99" dirty="0"/>
              <a:t> </a:t>
            </a:r>
            <a:r>
              <a:rPr spc="-77" dirty="0"/>
              <a:t>koroze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67042" y="1478435"/>
            <a:ext cx="5420043" cy="5087134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lnSpc>
                <a:spcPts val="3044"/>
              </a:lnSpc>
              <a:spcBef>
                <a:spcPts val="110"/>
              </a:spcBef>
            </a:pPr>
            <a:r>
              <a:rPr sz="2647" b="1" i="1" dirty="0">
                <a:latin typeface="Arial"/>
                <a:cs typeface="Arial"/>
              </a:rPr>
              <a:t>Štěrbinová</a:t>
            </a:r>
            <a:r>
              <a:rPr sz="2647" b="1" i="1" spc="-11" dirty="0">
                <a:latin typeface="Arial"/>
                <a:cs typeface="Arial"/>
              </a:rPr>
              <a:t> koroze</a:t>
            </a:r>
            <a:endParaRPr sz="2647" dirty="0">
              <a:latin typeface="Arial"/>
              <a:cs typeface="Arial"/>
            </a:endParaRPr>
          </a:p>
          <a:p>
            <a:pPr marL="392156" marR="71427" indent="-378150">
              <a:lnSpc>
                <a:spcPts val="2382"/>
              </a:lnSpc>
              <a:spcBef>
                <a:spcPts val="171"/>
              </a:spcBef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206" i="1" dirty="0">
                <a:latin typeface="Arial"/>
                <a:cs typeface="Arial"/>
              </a:rPr>
              <a:t>Lokální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koroze,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která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vzniká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na </a:t>
            </a:r>
            <a:r>
              <a:rPr sz="2206" i="1" spc="-11" dirty="0">
                <a:latin typeface="Arial"/>
                <a:cs typeface="Arial"/>
              </a:rPr>
              <a:t>hranách </a:t>
            </a:r>
            <a:r>
              <a:rPr sz="2206" i="1" dirty="0">
                <a:latin typeface="Arial"/>
                <a:cs typeface="Arial"/>
              </a:rPr>
              <a:t>trhlin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 prasklin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za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stejných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podmínek </a:t>
            </a:r>
            <a:r>
              <a:rPr sz="2206" i="1" dirty="0">
                <a:latin typeface="Arial"/>
                <a:cs typeface="Arial"/>
              </a:rPr>
              <a:t>jako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koroze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důlková</a:t>
            </a:r>
            <a:endParaRPr sz="2206" dirty="0">
              <a:latin typeface="Arial"/>
              <a:cs typeface="Arial"/>
            </a:endParaRPr>
          </a:p>
          <a:p>
            <a:pPr marL="392156" marR="5602" indent="-378150">
              <a:lnSpc>
                <a:spcPts val="2382"/>
              </a:lnSpc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206" i="1" dirty="0">
                <a:latin typeface="Arial"/>
                <a:cs typeface="Arial"/>
              </a:rPr>
              <a:t>Vzniká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postupuje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snadněji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uvnitř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trhlin, </a:t>
            </a:r>
            <a:r>
              <a:rPr sz="2206" i="1" dirty="0">
                <a:latin typeface="Arial"/>
                <a:cs typeface="Arial"/>
              </a:rPr>
              <a:t>zaplněných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tekutinou</a:t>
            </a:r>
            <a:endParaRPr sz="2206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-"/>
            </a:pPr>
            <a:endParaRPr sz="2426" dirty="0">
              <a:latin typeface="Arial"/>
              <a:cs typeface="Arial"/>
            </a:endParaRPr>
          </a:p>
          <a:p>
            <a:pPr marL="14006">
              <a:lnSpc>
                <a:spcPts val="3049"/>
              </a:lnSpc>
              <a:spcBef>
                <a:spcPts val="1616"/>
              </a:spcBef>
            </a:pPr>
            <a:r>
              <a:rPr sz="2647" b="1" i="1" dirty="0">
                <a:latin typeface="Arial"/>
                <a:cs typeface="Arial"/>
              </a:rPr>
              <a:t>Korozní</a:t>
            </a:r>
            <a:r>
              <a:rPr sz="2647" b="1" i="1" spc="-50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praskání</a:t>
            </a:r>
            <a:r>
              <a:rPr sz="2647" b="1" i="1" spc="-33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pod</a:t>
            </a:r>
            <a:r>
              <a:rPr sz="2647" b="1" i="1" spc="-50" dirty="0">
                <a:latin typeface="Arial"/>
                <a:cs typeface="Arial"/>
              </a:rPr>
              <a:t> </a:t>
            </a:r>
            <a:r>
              <a:rPr sz="2647" b="1" i="1" spc="-11" dirty="0">
                <a:latin typeface="Arial"/>
                <a:cs typeface="Arial"/>
              </a:rPr>
              <a:t>napětím</a:t>
            </a:r>
            <a:endParaRPr sz="2647" dirty="0">
              <a:latin typeface="Arial"/>
              <a:cs typeface="Arial"/>
            </a:endParaRPr>
          </a:p>
          <a:p>
            <a:pPr marL="392156" indent="-378150">
              <a:lnSpc>
                <a:spcPts val="2388"/>
              </a:lnSpc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206" i="1" dirty="0">
                <a:latin typeface="Arial"/>
                <a:cs typeface="Arial"/>
              </a:rPr>
              <a:t>SCC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=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Stress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Corrosion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Cracking</a:t>
            </a:r>
            <a:endParaRPr sz="2206" dirty="0">
              <a:latin typeface="Arial"/>
              <a:cs typeface="Arial"/>
            </a:endParaRPr>
          </a:p>
          <a:p>
            <a:pPr marL="392156" marR="351540" indent="-378150">
              <a:lnSpc>
                <a:spcPts val="2382"/>
              </a:lnSpc>
              <a:spcBef>
                <a:spcPts val="171"/>
              </a:spcBef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206" i="1" dirty="0">
                <a:latin typeface="Arial"/>
                <a:cs typeface="Arial"/>
              </a:rPr>
              <a:t>Vzniká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kombinací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tahového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napětí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při </a:t>
            </a:r>
            <a:r>
              <a:rPr sz="2206" i="1" dirty="0">
                <a:latin typeface="Arial"/>
                <a:cs typeface="Arial"/>
              </a:rPr>
              <a:t>současném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vlivu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korozního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prostředí</a:t>
            </a:r>
            <a:endParaRPr sz="2206" dirty="0">
              <a:latin typeface="Arial"/>
              <a:cs typeface="Arial"/>
            </a:endParaRPr>
          </a:p>
          <a:p>
            <a:pPr marL="392156" indent="-378150">
              <a:lnSpc>
                <a:spcPts val="2217"/>
              </a:lnSpc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206" i="1" dirty="0">
                <a:latin typeface="Arial"/>
                <a:cs typeface="Arial"/>
              </a:rPr>
              <a:t>Korozní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povrch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může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zdánlivě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vypadat</a:t>
            </a:r>
            <a:endParaRPr sz="2206" dirty="0">
              <a:latin typeface="Arial"/>
              <a:cs typeface="Arial"/>
            </a:endParaRPr>
          </a:p>
          <a:p>
            <a:pPr marL="392156" marR="260503">
              <a:lnSpc>
                <a:spcPct val="90100"/>
              </a:lnSpc>
              <a:spcBef>
                <a:spcPts val="126"/>
              </a:spcBef>
            </a:pPr>
            <a:r>
              <a:rPr sz="2206" i="1" dirty="0">
                <a:latin typeface="Arial"/>
                <a:cs typeface="Arial"/>
              </a:rPr>
              <a:t>jako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zcela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neporušený,</a:t>
            </a:r>
            <a:r>
              <a:rPr sz="2206" i="1" spc="-7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zatímco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jemné </a:t>
            </a:r>
            <a:r>
              <a:rPr sz="2206" i="1" dirty="0">
                <a:latin typeface="Arial"/>
                <a:cs typeface="Arial"/>
              </a:rPr>
              <a:t>praskliny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hřebenovitě</a:t>
            </a:r>
            <a:r>
              <a:rPr sz="2206" i="1" spc="-7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pronikají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do </a:t>
            </a:r>
            <a:r>
              <a:rPr sz="2206" i="1" dirty="0">
                <a:latin typeface="Arial"/>
                <a:cs typeface="Arial"/>
              </a:rPr>
              <a:t>hloubky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materiálu</a:t>
            </a:r>
            <a:endParaRPr sz="2206" dirty="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94500" y="1323047"/>
            <a:ext cx="3329335" cy="192264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69291" y="3546526"/>
            <a:ext cx="3257067" cy="132265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2383" y="5059096"/>
            <a:ext cx="2120959" cy="1566349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E2386284-5669-C927-7BE9-328CAB38F446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9475271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16" dirty="0"/>
              <a:t>Korozivzdorné</a:t>
            </a:r>
            <a:r>
              <a:rPr spc="-126" dirty="0"/>
              <a:t> </a:t>
            </a:r>
            <a:r>
              <a:rPr dirty="0"/>
              <a:t>oceli</a:t>
            </a:r>
            <a:r>
              <a:rPr spc="121" dirty="0"/>
              <a:t> </a:t>
            </a:r>
            <a:r>
              <a:rPr spc="-88" dirty="0"/>
              <a:t>(Stainless</a:t>
            </a:r>
            <a:r>
              <a:rPr spc="-149" dirty="0"/>
              <a:t> </a:t>
            </a:r>
            <a:r>
              <a:rPr spc="-77" dirty="0"/>
              <a:t>steel)</a:t>
            </a:r>
            <a:r>
              <a:rPr spc="-160" dirty="0"/>
              <a:t> </a:t>
            </a:r>
            <a:r>
              <a:rPr sz="2316" spc="-72" dirty="0"/>
              <a:t>ČSN</a:t>
            </a:r>
            <a:r>
              <a:rPr sz="2316" spc="-94" dirty="0"/>
              <a:t> </a:t>
            </a:r>
            <a:r>
              <a:rPr sz="2316" spc="-50" dirty="0"/>
              <a:t>EN</a:t>
            </a:r>
            <a:r>
              <a:rPr sz="2316" spc="-121" dirty="0"/>
              <a:t> </a:t>
            </a:r>
            <a:r>
              <a:rPr sz="2316" spc="-33" dirty="0"/>
              <a:t>10</a:t>
            </a:r>
            <a:r>
              <a:rPr sz="2316" spc="-138" dirty="0"/>
              <a:t> </a:t>
            </a:r>
            <a:r>
              <a:rPr sz="2316" spc="-28" dirty="0"/>
              <a:t>088</a:t>
            </a:r>
            <a:endParaRPr sz="2316"/>
          </a:p>
        </p:txBody>
      </p:sp>
      <p:sp>
        <p:nvSpPr>
          <p:cNvPr id="11" name="object 11"/>
          <p:cNvSpPr txBox="1"/>
          <p:nvPr/>
        </p:nvSpPr>
        <p:spPr>
          <a:xfrm>
            <a:off x="706920" y="1593661"/>
            <a:ext cx="8548121" cy="5011322"/>
          </a:xfrm>
          <a:prstGeom prst="rect">
            <a:avLst/>
          </a:prstGeom>
        </p:spPr>
        <p:txBody>
          <a:bodyPr vert="horz" wrap="square" lIns="0" tIns="182069" rIns="0" bIns="0" rtlCol="0">
            <a:spAutoFit/>
          </a:bodyPr>
          <a:lstStyle/>
          <a:p>
            <a:pPr marL="14006">
              <a:spcBef>
                <a:spcPts val="1434"/>
              </a:spcBef>
            </a:pPr>
            <a:r>
              <a:rPr sz="2647" b="1" i="1" spc="-11" dirty="0">
                <a:latin typeface="Arial"/>
                <a:cs typeface="Arial"/>
              </a:rPr>
              <a:t>Charakteristika</a:t>
            </a:r>
            <a:endParaRPr sz="2647">
              <a:latin typeface="Arial"/>
              <a:cs typeface="Arial"/>
            </a:endParaRPr>
          </a:p>
          <a:p>
            <a:pPr marL="722687" indent="-205181">
              <a:spcBef>
                <a:spcPts val="1323"/>
              </a:spcBef>
              <a:buChar char="-"/>
              <a:tabLst>
                <a:tab pos="723387" algn="l"/>
              </a:tabLst>
            </a:pPr>
            <a:r>
              <a:rPr sz="2647" i="1" dirty="0">
                <a:latin typeface="Arial"/>
                <a:cs typeface="Arial"/>
              </a:rPr>
              <a:t>Obsah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Cr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tuhém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roztoku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vyšší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než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cca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12%</a:t>
            </a:r>
            <a:endParaRPr sz="2647">
              <a:latin typeface="Arial"/>
              <a:cs typeface="Arial"/>
            </a:endParaRPr>
          </a:p>
          <a:p>
            <a:pPr marL="722687" indent="-205181">
              <a:lnSpc>
                <a:spcPts val="3121"/>
              </a:lnSpc>
              <a:buChar char="-"/>
              <a:tabLst>
                <a:tab pos="723387" algn="l"/>
              </a:tabLst>
            </a:pPr>
            <a:r>
              <a:rPr sz="2647" i="1" dirty="0">
                <a:latin typeface="Arial"/>
                <a:cs typeface="Arial"/>
              </a:rPr>
              <a:t>Nízký</a:t>
            </a:r>
            <a:r>
              <a:rPr sz="2647" i="1" spc="-55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obsah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uhlíku.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Obvykle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méně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než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0,10%</a:t>
            </a:r>
            <a:endParaRPr sz="2647">
              <a:latin typeface="Arial"/>
              <a:cs typeface="Arial"/>
            </a:endParaRPr>
          </a:p>
          <a:p>
            <a:pPr marL="722687" indent="-205181">
              <a:lnSpc>
                <a:spcPts val="3242"/>
              </a:lnSpc>
              <a:buChar char="-"/>
              <a:tabLst>
                <a:tab pos="723387" algn="l"/>
              </a:tabLst>
            </a:pPr>
            <a:r>
              <a:rPr sz="2647" i="1" dirty="0">
                <a:latin typeface="Arial"/>
                <a:cs typeface="Arial"/>
              </a:rPr>
              <a:t>Křehká</a:t>
            </a:r>
            <a:r>
              <a:rPr sz="2647" i="1" spc="-7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fáze</a:t>
            </a:r>
            <a:r>
              <a:rPr sz="2647" i="1" spc="-72" dirty="0">
                <a:latin typeface="Arial"/>
                <a:cs typeface="Arial"/>
              </a:rPr>
              <a:t> </a:t>
            </a:r>
            <a:r>
              <a:rPr sz="2757" i="1" spc="-55" dirty="0">
                <a:latin typeface="Symbol"/>
                <a:cs typeface="Symbol"/>
              </a:rPr>
              <a:t></a:t>
            </a:r>
            <a:endParaRPr sz="2757">
              <a:latin typeface="Symbol"/>
              <a:cs typeface="Symbol"/>
            </a:endParaRPr>
          </a:p>
          <a:p>
            <a:pPr marL="518206">
              <a:lnSpc>
                <a:spcPts val="3165"/>
              </a:lnSpc>
            </a:pPr>
            <a:r>
              <a:rPr sz="2647" dirty="0">
                <a:latin typeface="Arial"/>
                <a:cs typeface="Arial"/>
              </a:rPr>
              <a:t>-</a:t>
            </a:r>
            <a:r>
              <a:rPr sz="2647" spc="-7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Vznik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MKK</a:t>
            </a:r>
            <a:endParaRPr sz="2647">
              <a:latin typeface="Arial"/>
              <a:cs typeface="Arial"/>
            </a:endParaRPr>
          </a:p>
          <a:p>
            <a:pPr>
              <a:spcBef>
                <a:spcPts val="6"/>
              </a:spcBef>
            </a:pPr>
            <a:endParaRPr sz="2757">
              <a:latin typeface="Arial"/>
              <a:cs typeface="Arial"/>
            </a:endParaRPr>
          </a:p>
          <a:p>
            <a:pPr marL="14006"/>
            <a:r>
              <a:rPr sz="2647" i="1" dirty="0">
                <a:latin typeface="Arial"/>
                <a:cs typeface="Arial"/>
              </a:rPr>
              <a:t>Chemické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složení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–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mikrostruktura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má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vliv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především</a:t>
            </a:r>
            <a:r>
              <a:rPr sz="2647" i="1" spc="-28" dirty="0">
                <a:latin typeface="Arial"/>
                <a:cs typeface="Arial"/>
              </a:rPr>
              <a:t> na:</a:t>
            </a:r>
            <a:endParaRPr sz="2647">
              <a:latin typeface="Arial"/>
              <a:cs typeface="Arial"/>
            </a:endParaRPr>
          </a:p>
          <a:p>
            <a:pPr marL="392156" indent="-378150">
              <a:spcBef>
                <a:spcPts val="1323"/>
              </a:spcBef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647" i="1" dirty="0">
                <a:latin typeface="Arial"/>
                <a:cs typeface="Arial"/>
              </a:rPr>
              <a:t>Korozní</a:t>
            </a:r>
            <a:r>
              <a:rPr sz="2647" i="1" spc="-105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odolnost</a:t>
            </a:r>
            <a:endParaRPr sz="2647">
              <a:latin typeface="Arial"/>
              <a:cs typeface="Arial"/>
            </a:endParaRPr>
          </a:p>
          <a:p>
            <a:pPr marL="392156" indent="-378150"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647" i="1" dirty="0">
                <a:latin typeface="Arial"/>
                <a:cs typeface="Arial"/>
              </a:rPr>
              <a:t>Pevnost</a:t>
            </a:r>
            <a:r>
              <a:rPr sz="2647" i="1" spc="-7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</a:t>
            </a:r>
            <a:r>
              <a:rPr sz="2647" i="1" spc="-6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houževnatost</a:t>
            </a:r>
            <a:endParaRPr sz="2647">
              <a:latin typeface="Arial"/>
              <a:cs typeface="Arial"/>
            </a:endParaRPr>
          </a:p>
          <a:p>
            <a:pPr marL="392156" indent="-378150"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647" i="1" spc="-11" dirty="0">
                <a:latin typeface="Arial"/>
                <a:cs typeface="Arial"/>
              </a:rPr>
              <a:t>Tvařitelnost</a:t>
            </a:r>
            <a:endParaRPr sz="2647">
              <a:latin typeface="Arial"/>
              <a:cs typeface="Arial"/>
            </a:endParaRPr>
          </a:p>
          <a:p>
            <a:pPr marL="392156" indent="-378150">
              <a:spcBef>
                <a:spcPts val="6"/>
              </a:spcBef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647" i="1" spc="-11" dirty="0">
                <a:latin typeface="Arial"/>
                <a:cs typeface="Arial"/>
              </a:rPr>
              <a:t>Svařitelnost</a:t>
            </a:r>
            <a:endParaRPr sz="2647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7150B77A-1A90-63C4-19E8-DB5377B52054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1" y="774808"/>
            <a:ext cx="9509584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10" dirty="0"/>
              <a:t>Rozdělení</a:t>
            </a:r>
            <a:r>
              <a:rPr spc="-116" dirty="0"/>
              <a:t> </a:t>
            </a:r>
            <a:r>
              <a:rPr spc="-77" dirty="0"/>
              <a:t>ocelí</a:t>
            </a:r>
            <a:r>
              <a:rPr spc="-132" dirty="0"/>
              <a:t> </a:t>
            </a:r>
            <a:r>
              <a:rPr spc="-66" dirty="0"/>
              <a:t>dle</a:t>
            </a:r>
            <a:r>
              <a:rPr spc="-132" dirty="0"/>
              <a:t> </a:t>
            </a:r>
            <a:r>
              <a:rPr spc="-99" dirty="0"/>
              <a:t>struktury</a:t>
            </a:r>
            <a:r>
              <a:rPr spc="-132" dirty="0"/>
              <a:t> </a:t>
            </a:r>
            <a:r>
              <a:rPr dirty="0"/>
              <a:t>a</a:t>
            </a:r>
            <a:r>
              <a:rPr spc="-143" dirty="0"/>
              <a:t> </a:t>
            </a:r>
            <a:r>
              <a:rPr spc="-44" dirty="0"/>
              <a:t>dle</a:t>
            </a:r>
            <a:r>
              <a:rPr spc="-105" dirty="0"/>
              <a:t> chem.</a:t>
            </a:r>
            <a:r>
              <a:rPr spc="-121" dirty="0"/>
              <a:t> </a:t>
            </a:r>
            <a:r>
              <a:rPr spc="-11" dirty="0"/>
              <a:t>složení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65924" y="1327559"/>
            <a:ext cx="9161552" cy="5532255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 marR="334033">
              <a:spcBef>
                <a:spcPts val="110"/>
              </a:spcBef>
            </a:pPr>
            <a:r>
              <a:rPr sz="2647" i="1" dirty="0">
                <a:latin typeface="Arial"/>
                <a:cs typeface="Arial"/>
              </a:rPr>
              <a:t>Podle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obsahu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legujících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prvků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můžeme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dosáhnout</a:t>
            </a:r>
            <a:r>
              <a:rPr sz="2647" i="1" spc="-11" dirty="0">
                <a:latin typeface="Arial"/>
                <a:cs typeface="Arial"/>
              </a:rPr>
              <a:t> různých </a:t>
            </a:r>
            <a:r>
              <a:rPr sz="2647" i="1" dirty="0">
                <a:latin typeface="Arial"/>
                <a:cs typeface="Arial"/>
              </a:rPr>
              <a:t>typů</a:t>
            </a:r>
            <a:r>
              <a:rPr sz="2647" i="1" spc="-50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mikrostruktur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–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které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dávají různé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vlastnosti</a:t>
            </a:r>
            <a:endParaRPr sz="2647" dirty="0">
              <a:latin typeface="Arial"/>
              <a:cs typeface="Arial"/>
            </a:endParaRPr>
          </a:p>
          <a:p>
            <a:pPr marL="873947" indent="-356442">
              <a:spcBef>
                <a:spcPts val="1323"/>
              </a:spcBef>
              <a:buFont typeface="Wingdings"/>
              <a:buChar char=""/>
              <a:tabLst>
                <a:tab pos="874647" algn="l"/>
              </a:tabLst>
            </a:pPr>
            <a:r>
              <a:rPr sz="2647" i="1" dirty="0">
                <a:latin typeface="Arial"/>
                <a:cs typeface="Arial"/>
              </a:rPr>
              <a:t>Feritické</a:t>
            </a:r>
            <a:r>
              <a:rPr sz="2647" i="1" spc="-55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oceli</a:t>
            </a:r>
            <a:r>
              <a:rPr sz="2647" i="1" spc="-50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(Cr,</a:t>
            </a:r>
            <a:r>
              <a:rPr sz="2647" i="1" spc="-61" dirty="0">
                <a:latin typeface="Arial"/>
                <a:cs typeface="Arial"/>
              </a:rPr>
              <a:t> </a:t>
            </a:r>
            <a:r>
              <a:rPr sz="2647" i="1" spc="-39" dirty="0">
                <a:latin typeface="Arial"/>
                <a:cs typeface="Arial"/>
              </a:rPr>
              <a:t>Cr-</a:t>
            </a:r>
            <a:r>
              <a:rPr sz="2647" i="1" spc="-28" dirty="0">
                <a:latin typeface="Arial"/>
                <a:cs typeface="Arial"/>
              </a:rPr>
              <a:t>Mo)</a:t>
            </a:r>
            <a:endParaRPr sz="2647" dirty="0">
              <a:latin typeface="Arial"/>
              <a:cs typeface="Arial"/>
            </a:endParaRPr>
          </a:p>
          <a:p>
            <a:pPr marL="873947" indent="-356442">
              <a:buFont typeface="Wingdings"/>
              <a:buChar char=""/>
              <a:tabLst>
                <a:tab pos="874647" algn="l"/>
              </a:tabLst>
            </a:pPr>
            <a:r>
              <a:rPr sz="2647" i="1" dirty="0">
                <a:latin typeface="Arial"/>
                <a:cs typeface="Arial"/>
              </a:rPr>
              <a:t>Martenzitické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oceli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(Cr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,</a:t>
            </a:r>
            <a:r>
              <a:rPr sz="2647" i="1" spc="-55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Cr-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Mo</a:t>
            </a:r>
            <a:r>
              <a:rPr sz="2647" i="1" spc="-6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+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větší</a:t>
            </a:r>
            <a:r>
              <a:rPr sz="2647" i="1" spc="-6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obsah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C)</a:t>
            </a:r>
            <a:endParaRPr sz="2647" dirty="0">
              <a:latin typeface="Arial"/>
              <a:cs typeface="Arial"/>
            </a:endParaRPr>
          </a:p>
          <a:p>
            <a:pPr marL="862742" indent="-344537">
              <a:buFont typeface="Wingdings"/>
              <a:buChar char=""/>
              <a:tabLst>
                <a:tab pos="862742" algn="l"/>
                <a:tab pos="3647748" algn="l"/>
              </a:tabLst>
            </a:pPr>
            <a:r>
              <a:rPr sz="2647" i="1" dirty="0">
                <a:latin typeface="Arial"/>
                <a:cs typeface="Arial"/>
              </a:rPr>
              <a:t>Austenitické </a:t>
            </a:r>
            <a:r>
              <a:rPr sz="2647" i="1" spc="-11" dirty="0">
                <a:latin typeface="Arial"/>
                <a:cs typeface="Arial"/>
              </a:rPr>
              <a:t>oceli</a:t>
            </a:r>
            <a:r>
              <a:rPr sz="2647" i="1" dirty="0">
                <a:latin typeface="Arial"/>
                <a:cs typeface="Arial"/>
              </a:rPr>
              <a:t>	</a:t>
            </a:r>
            <a:r>
              <a:rPr sz="2647" i="1" spc="-33" dirty="0">
                <a:latin typeface="Arial"/>
                <a:cs typeface="Arial"/>
              </a:rPr>
              <a:t>(Cr-</a:t>
            </a:r>
            <a:r>
              <a:rPr sz="2647" i="1" dirty="0">
                <a:latin typeface="Arial"/>
                <a:cs typeface="Arial"/>
              </a:rPr>
              <a:t>Ni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nebo</a:t>
            </a:r>
            <a:r>
              <a:rPr sz="2647" i="1" spc="17" dirty="0">
                <a:latin typeface="Arial"/>
                <a:cs typeface="Arial"/>
              </a:rPr>
              <a:t> </a:t>
            </a:r>
            <a:r>
              <a:rPr sz="2647" i="1" spc="-39" dirty="0">
                <a:latin typeface="Arial"/>
                <a:cs typeface="Arial"/>
              </a:rPr>
              <a:t>Cr-</a:t>
            </a:r>
            <a:r>
              <a:rPr sz="2647" i="1" spc="-28" dirty="0">
                <a:latin typeface="Arial"/>
                <a:cs typeface="Arial"/>
              </a:rPr>
              <a:t>Ni-</a:t>
            </a:r>
            <a:r>
              <a:rPr sz="2647" i="1" dirty="0">
                <a:latin typeface="Arial"/>
                <a:cs typeface="Arial"/>
              </a:rPr>
              <a:t>Mo,</a:t>
            </a:r>
            <a:r>
              <a:rPr sz="2647" i="1" spc="17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Mn)</a:t>
            </a:r>
            <a:endParaRPr sz="2647" dirty="0">
              <a:latin typeface="Arial"/>
              <a:cs typeface="Arial"/>
            </a:endParaRPr>
          </a:p>
          <a:p>
            <a:pPr marL="862742" indent="-344537">
              <a:spcBef>
                <a:spcPts val="6"/>
              </a:spcBef>
              <a:buFont typeface="Wingdings"/>
              <a:buChar char=""/>
              <a:tabLst>
                <a:tab pos="862742" algn="l"/>
              </a:tabLst>
            </a:pPr>
            <a:r>
              <a:rPr sz="2647" i="1" spc="-11" dirty="0">
                <a:latin typeface="Arial"/>
                <a:cs typeface="Arial"/>
              </a:rPr>
              <a:t>Austeniticko-</a:t>
            </a:r>
            <a:r>
              <a:rPr sz="2647" i="1" dirty="0">
                <a:latin typeface="Arial"/>
                <a:cs typeface="Arial"/>
              </a:rPr>
              <a:t>feritické</a:t>
            </a:r>
            <a:r>
              <a:rPr sz="2647" i="1" spc="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duplexní</a:t>
            </a:r>
            <a:r>
              <a:rPr sz="2647" i="1" spc="6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oceli</a:t>
            </a:r>
            <a:endParaRPr sz="2647" dirty="0">
              <a:latin typeface="Arial"/>
              <a:cs typeface="Arial"/>
            </a:endParaRPr>
          </a:p>
          <a:p>
            <a:pPr marL="782911" indent="-265405">
              <a:spcBef>
                <a:spcPts val="2647"/>
              </a:spcBef>
              <a:buFont typeface="Wingdings"/>
              <a:buChar char=""/>
              <a:tabLst>
                <a:tab pos="783611" algn="l"/>
              </a:tabLst>
            </a:pPr>
            <a:r>
              <a:rPr sz="2647" i="1" spc="-22" dirty="0">
                <a:latin typeface="Arial"/>
                <a:cs typeface="Arial"/>
              </a:rPr>
              <a:t>Super-</a:t>
            </a:r>
            <a:r>
              <a:rPr sz="2647" i="1" dirty="0">
                <a:latin typeface="Arial"/>
                <a:cs typeface="Arial"/>
              </a:rPr>
              <a:t>austenitické</a:t>
            </a:r>
            <a:r>
              <a:rPr sz="2647" i="1" spc="50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oceli</a:t>
            </a:r>
            <a:endParaRPr sz="2647" dirty="0">
              <a:latin typeface="Arial"/>
              <a:cs typeface="Arial"/>
            </a:endParaRPr>
          </a:p>
          <a:p>
            <a:pPr marL="782911" indent="-265405">
              <a:buFont typeface="Wingdings"/>
              <a:buChar char=""/>
              <a:tabLst>
                <a:tab pos="783611" algn="l"/>
              </a:tabLst>
            </a:pPr>
            <a:r>
              <a:rPr sz="2647" i="1" spc="-22" dirty="0">
                <a:latin typeface="Arial"/>
                <a:cs typeface="Arial"/>
              </a:rPr>
              <a:t>Super-</a:t>
            </a:r>
            <a:r>
              <a:rPr sz="2647" i="1" dirty="0">
                <a:latin typeface="Arial"/>
                <a:cs typeface="Arial"/>
              </a:rPr>
              <a:t>duplexní</a:t>
            </a:r>
            <a:r>
              <a:rPr sz="2647" i="1" spc="44" dirty="0">
                <a:latin typeface="Arial"/>
                <a:cs typeface="Arial"/>
              </a:rPr>
              <a:t> </a:t>
            </a:r>
            <a:r>
              <a:rPr sz="2647" i="1" spc="-22" dirty="0">
                <a:latin typeface="Arial"/>
                <a:cs typeface="Arial"/>
              </a:rPr>
              <a:t>oceli</a:t>
            </a:r>
            <a:endParaRPr sz="2647" dirty="0">
              <a:latin typeface="Arial"/>
              <a:cs typeface="Arial"/>
            </a:endParaRPr>
          </a:p>
          <a:p>
            <a:pPr marL="1400556" marR="5602" lvl="1" indent="-378150">
              <a:spcBef>
                <a:spcPts val="6"/>
              </a:spcBef>
              <a:buFont typeface="Arial"/>
              <a:buChar char="-"/>
              <a:tabLst>
                <a:tab pos="1399856" algn="l"/>
                <a:tab pos="1401256" algn="l"/>
              </a:tabLst>
            </a:pPr>
            <a:r>
              <a:rPr sz="2206" i="1" dirty="0">
                <a:latin typeface="Arial"/>
                <a:cs typeface="Arial"/>
              </a:rPr>
              <a:t>Mají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zlepšenou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odolnost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proti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důlkové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korozi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proti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koroznímu praskání</a:t>
            </a:r>
            <a:endParaRPr sz="2206" dirty="0">
              <a:latin typeface="Arial"/>
              <a:cs typeface="Arial"/>
            </a:endParaRPr>
          </a:p>
          <a:p>
            <a:pPr marL="1400556" lvl="1" indent="-378850">
              <a:lnSpc>
                <a:spcPts val="2636"/>
              </a:lnSpc>
              <a:buFont typeface="Arial"/>
              <a:buChar char="-"/>
              <a:tabLst>
                <a:tab pos="1399856" algn="l"/>
                <a:tab pos="1401256" algn="l"/>
              </a:tabLst>
            </a:pPr>
            <a:r>
              <a:rPr sz="2206" i="1" dirty="0">
                <a:latin typeface="Arial"/>
                <a:cs typeface="Arial"/>
              </a:rPr>
              <a:t>Vyšší</a:t>
            </a:r>
            <a:r>
              <a:rPr sz="2206" i="1" spc="-8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legování</a:t>
            </a:r>
            <a:r>
              <a:rPr sz="2206" i="1" spc="-7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chromem,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molybdenem,</a:t>
            </a:r>
            <a:r>
              <a:rPr sz="2206" i="1" spc="-77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dusíkem</a:t>
            </a:r>
            <a:endParaRPr sz="2206" dirty="0">
              <a:latin typeface="Arial"/>
              <a:cs typeface="Arial"/>
            </a:endParaRPr>
          </a:p>
          <a:p>
            <a:pPr marL="782911" indent="-265405">
              <a:spcBef>
                <a:spcPts val="11"/>
              </a:spcBef>
              <a:buFont typeface="Wingdings"/>
              <a:buChar char=""/>
              <a:tabLst>
                <a:tab pos="783611" algn="l"/>
              </a:tabLst>
            </a:pPr>
            <a:r>
              <a:rPr sz="2647" i="1" dirty="0">
                <a:latin typeface="Arial"/>
                <a:cs typeface="Arial"/>
              </a:rPr>
              <a:t>Super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martenzitické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oceli</a:t>
            </a:r>
            <a:endParaRPr sz="2647" dirty="0">
              <a:latin typeface="Arial"/>
              <a:cs typeface="Arial"/>
            </a:endParaRPr>
          </a:p>
          <a:p>
            <a:pPr marL="1400556" lvl="1" indent="-378850">
              <a:spcBef>
                <a:spcPts val="6"/>
              </a:spcBef>
              <a:buFont typeface="Arial"/>
              <a:buChar char="-"/>
              <a:tabLst>
                <a:tab pos="1399856" algn="l"/>
                <a:tab pos="1401256" algn="l"/>
              </a:tabLst>
            </a:pPr>
            <a:r>
              <a:rPr sz="2206" i="1" dirty="0">
                <a:latin typeface="Arial"/>
                <a:cs typeface="Arial"/>
              </a:rPr>
              <a:t>Mají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snížený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obsah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C =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lepší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svařitelnost</a:t>
            </a:r>
            <a:endParaRPr sz="2206" dirty="0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438BD3AC-8B49-9A02-FA1D-106320A08281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7712706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99" dirty="0"/>
              <a:t>Základní</a:t>
            </a:r>
            <a:r>
              <a:rPr spc="-94" dirty="0"/>
              <a:t> </a:t>
            </a:r>
            <a:r>
              <a:rPr spc="-105" dirty="0"/>
              <a:t>přehled korozivzdorných </a:t>
            </a:r>
            <a:r>
              <a:rPr spc="-11" dirty="0"/>
              <a:t>ocelí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692816" y="1468663"/>
            <a:ext cx="9671345" cy="5657432"/>
            <a:chOff x="351853" y="1331785"/>
            <a:chExt cx="8769985" cy="513016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40936" y="1341119"/>
              <a:ext cx="4668012" cy="292912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436363" y="1336547"/>
              <a:ext cx="4677410" cy="2938780"/>
            </a:xfrm>
            <a:custGeom>
              <a:avLst/>
              <a:gdLst/>
              <a:ahLst/>
              <a:cxnLst/>
              <a:rect l="l" t="t" r="r" b="b"/>
              <a:pathLst>
                <a:path w="4677409" h="2938779">
                  <a:moveTo>
                    <a:pt x="0" y="2938272"/>
                  </a:moveTo>
                  <a:lnTo>
                    <a:pt x="4677155" y="2938272"/>
                  </a:lnTo>
                  <a:lnTo>
                    <a:pt x="4677155" y="0"/>
                  </a:lnTo>
                  <a:lnTo>
                    <a:pt x="0" y="0"/>
                  </a:lnTo>
                  <a:lnTo>
                    <a:pt x="0" y="293827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79363" y="3788663"/>
              <a:ext cx="3532632" cy="266395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574792" y="3784091"/>
              <a:ext cx="3542029" cy="2673350"/>
            </a:xfrm>
            <a:custGeom>
              <a:avLst/>
              <a:gdLst/>
              <a:ahLst/>
              <a:cxnLst/>
              <a:rect l="l" t="t" r="r" b="b"/>
              <a:pathLst>
                <a:path w="3542029" h="2673350">
                  <a:moveTo>
                    <a:pt x="0" y="2673095"/>
                  </a:moveTo>
                  <a:lnTo>
                    <a:pt x="3541775" y="2673095"/>
                  </a:lnTo>
                  <a:lnTo>
                    <a:pt x="3541775" y="0"/>
                  </a:lnTo>
                  <a:lnTo>
                    <a:pt x="0" y="0"/>
                  </a:lnTo>
                  <a:lnTo>
                    <a:pt x="0" y="267309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1187" y="1347215"/>
              <a:ext cx="3668267" cy="301751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56615" y="1342643"/>
              <a:ext cx="3677920" cy="3027045"/>
            </a:xfrm>
            <a:custGeom>
              <a:avLst/>
              <a:gdLst/>
              <a:ahLst/>
              <a:cxnLst/>
              <a:rect l="l" t="t" r="r" b="b"/>
              <a:pathLst>
                <a:path w="3677920" h="3027045">
                  <a:moveTo>
                    <a:pt x="0" y="3026663"/>
                  </a:moveTo>
                  <a:lnTo>
                    <a:pt x="3677412" y="3026663"/>
                  </a:lnTo>
                  <a:lnTo>
                    <a:pt x="3677412" y="0"/>
                  </a:lnTo>
                  <a:lnTo>
                    <a:pt x="0" y="0"/>
                  </a:lnTo>
                  <a:lnTo>
                    <a:pt x="0" y="302666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48599" y="1667609"/>
            <a:ext cx="6450131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  <a:tabLst>
                <a:tab pos="4937660" algn="l"/>
              </a:tabLst>
            </a:pPr>
            <a:r>
              <a:rPr sz="1985" b="1" i="1" spc="-11" dirty="0">
                <a:latin typeface="Arial"/>
                <a:cs typeface="Arial"/>
              </a:rPr>
              <a:t>Feritická</a:t>
            </a:r>
            <a:r>
              <a:rPr sz="1985" b="1" i="1" dirty="0">
                <a:latin typeface="Arial"/>
                <a:cs typeface="Arial"/>
              </a:rPr>
              <a:t>	</a:t>
            </a:r>
            <a:r>
              <a:rPr sz="1985" b="1" i="1" spc="-11" dirty="0">
                <a:latin typeface="Arial"/>
                <a:cs typeface="Arial"/>
              </a:rPr>
              <a:t>Austenitická</a:t>
            </a:r>
            <a:endParaRPr sz="1985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735019" y="4246960"/>
            <a:ext cx="3882263" cy="2901193"/>
            <a:chOff x="1296924" y="3851147"/>
            <a:chExt cx="3520440" cy="2630805"/>
          </a:xfrm>
        </p:grpSpPr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06068" y="3860291"/>
              <a:ext cx="3502152" cy="261213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301496" y="3855719"/>
              <a:ext cx="3511550" cy="2621280"/>
            </a:xfrm>
            <a:custGeom>
              <a:avLst/>
              <a:gdLst/>
              <a:ahLst/>
              <a:cxnLst/>
              <a:rect l="l" t="t" r="r" b="b"/>
              <a:pathLst>
                <a:path w="3511550" h="2621279">
                  <a:moveTo>
                    <a:pt x="0" y="2621279"/>
                  </a:moveTo>
                  <a:lnTo>
                    <a:pt x="3511296" y="2621279"/>
                  </a:lnTo>
                  <a:lnTo>
                    <a:pt x="3511296" y="0"/>
                  </a:lnTo>
                  <a:lnTo>
                    <a:pt x="0" y="0"/>
                  </a:lnTo>
                  <a:lnTo>
                    <a:pt x="0" y="262127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860507" y="4288697"/>
            <a:ext cx="1623912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i="1" spc="-11" dirty="0">
                <a:latin typeface="Arial"/>
                <a:cs typeface="Arial"/>
              </a:rPr>
              <a:t>Martenzitická</a:t>
            </a:r>
            <a:endParaRPr sz="1985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625801" y="4208810"/>
            <a:ext cx="1093112" cy="31961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985" b="1" i="1" spc="-11" dirty="0">
                <a:latin typeface="Arial"/>
                <a:cs typeface="Arial"/>
              </a:rPr>
              <a:t>Duplexní</a:t>
            </a:r>
            <a:endParaRPr sz="1985">
              <a:latin typeface="Arial"/>
              <a:cs typeface="Arial"/>
            </a:endParaRP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xmlns="" id="{EB14DC3B-5003-073D-6F7A-451BDF3FBD25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object 10"/>
          <p:cNvGrpSpPr/>
          <p:nvPr/>
        </p:nvGrpSpPr>
        <p:grpSpPr>
          <a:xfrm>
            <a:off x="1689100" y="504825"/>
            <a:ext cx="7488116" cy="5279678"/>
            <a:chOff x="899160" y="161544"/>
            <a:chExt cx="7560945" cy="642112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9160" y="161544"/>
              <a:ext cx="7560564" cy="642061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115568" y="1700783"/>
              <a:ext cx="935990" cy="585470"/>
            </a:xfrm>
            <a:custGeom>
              <a:avLst/>
              <a:gdLst/>
              <a:ahLst/>
              <a:cxnLst/>
              <a:rect l="l" t="t" r="r" b="b"/>
              <a:pathLst>
                <a:path w="935989" h="585469">
                  <a:moveTo>
                    <a:pt x="935736" y="0"/>
                  </a:moveTo>
                  <a:lnTo>
                    <a:pt x="0" y="0"/>
                  </a:lnTo>
                  <a:lnTo>
                    <a:pt x="0" y="585215"/>
                  </a:lnTo>
                  <a:lnTo>
                    <a:pt x="935736" y="585215"/>
                  </a:lnTo>
                  <a:lnTo>
                    <a:pt x="9357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E25A535A-33D9-036E-334F-13A2176D25DB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5213465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10" dirty="0"/>
              <a:t>Rozdělení</a:t>
            </a:r>
            <a:r>
              <a:rPr spc="-88" dirty="0"/>
              <a:t> legujících</a:t>
            </a:r>
            <a:r>
              <a:rPr spc="-99" dirty="0"/>
              <a:t> </a:t>
            </a:r>
            <a:r>
              <a:rPr spc="-28" dirty="0"/>
              <a:t>prvků</a:t>
            </a: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3822" y="1657103"/>
            <a:ext cx="3913355" cy="868047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029153" y="2889008"/>
            <a:ext cx="3873160" cy="992974"/>
            <a:chOff x="656844" y="2619755"/>
            <a:chExt cx="3512185" cy="90043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6844" y="2619755"/>
              <a:ext cx="828294" cy="89992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0976" y="2619755"/>
              <a:ext cx="759713" cy="89992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6527" y="2619755"/>
              <a:ext cx="941070" cy="89992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83436" y="2619755"/>
              <a:ext cx="758189" cy="89992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07463" y="2619755"/>
              <a:ext cx="1098041" cy="89992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71344" y="2619755"/>
              <a:ext cx="759713" cy="89992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96895" y="2619755"/>
              <a:ext cx="1053845" cy="89992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16579" y="2619755"/>
              <a:ext cx="1052321" cy="899922"/>
            </a:xfrm>
            <a:prstGeom prst="rect">
              <a:avLst/>
            </a:prstGeom>
          </p:spPr>
        </p:pic>
      </p:grpSp>
      <p:pic>
        <p:nvPicPr>
          <p:cNvPr id="21" name="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593823" y="4009992"/>
            <a:ext cx="3152028" cy="868046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1029153" y="5712473"/>
            <a:ext cx="5880116" cy="992974"/>
            <a:chOff x="656844" y="5180076"/>
            <a:chExt cx="5332095" cy="900430"/>
          </a:xfrm>
        </p:grpSpPr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6844" y="5180076"/>
              <a:ext cx="986790" cy="89992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9472" y="5180076"/>
              <a:ext cx="759714" cy="89992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35024" y="5180076"/>
              <a:ext cx="1098041" cy="89992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98904" y="5180076"/>
              <a:ext cx="3073146" cy="89992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37888" y="5180076"/>
              <a:ext cx="1053846" cy="89992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957572" y="5180076"/>
              <a:ext cx="1030986" cy="899922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706919" y="1760044"/>
            <a:ext cx="9015898" cy="4685073"/>
          </a:xfrm>
          <a:prstGeom prst="rect">
            <a:avLst/>
          </a:prstGeom>
        </p:spPr>
        <p:txBody>
          <a:bodyPr vert="horz" wrap="square" lIns="0" tIns="28710" rIns="0" bIns="0" rtlCol="0">
            <a:spAutoFit/>
          </a:bodyPr>
          <a:lstStyle/>
          <a:p>
            <a:pPr marL="602239" marR="2399853" indent="-588234">
              <a:lnSpc>
                <a:spcPts val="3705"/>
              </a:lnSpc>
              <a:spcBef>
                <a:spcPts val="225"/>
              </a:spcBef>
              <a:tabLst>
                <a:tab pos="601539" algn="l"/>
              </a:tabLst>
            </a:pPr>
            <a:r>
              <a:rPr sz="3088" i="1" spc="-28" dirty="0">
                <a:latin typeface="Arial"/>
                <a:cs typeface="Arial"/>
              </a:rPr>
              <a:t>1.</a:t>
            </a:r>
            <a:r>
              <a:rPr sz="3088" i="1" dirty="0">
                <a:latin typeface="Arial"/>
                <a:cs typeface="Arial"/>
              </a:rPr>
              <a:t>	Skupina</a:t>
            </a:r>
            <a:r>
              <a:rPr sz="3088" i="1" spc="-176" dirty="0">
                <a:latin typeface="Arial"/>
                <a:cs typeface="Arial"/>
              </a:rPr>
              <a:t> </a:t>
            </a:r>
            <a:r>
              <a:rPr sz="3088" b="1" i="1" dirty="0">
                <a:latin typeface="Arial"/>
                <a:cs typeface="Arial"/>
              </a:rPr>
              <a:t>austenitotvorných</a:t>
            </a:r>
            <a:r>
              <a:rPr sz="3088" b="1" i="1" spc="-126" dirty="0">
                <a:latin typeface="Arial"/>
                <a:cs typeface="Arial"/>
              </a:rPr>
              <a:t> </a:t>
            </a:r>
            <a:r>
              <a:rPr sz="3088" i="1" spc="-11" dirty="0">
                <a:latin typeface="Arial"/>
                <a:cs typeface="Arial"/>
              </a:rPr>
              <a:t>prvků </a:t>
            </a:r>
            <a:r>
              <a:rPr sz="3088" i="1" dirty="0">
                <a:latin typeface="Arial"/>
                <a:cs typeface="Arial"/>
              </a:rPr>
              <a:t>rozšiřují</a:t>
            </a:r>
            <a:r>
              <a:rPr sz="3088" i="1" spc="-77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oblast</a:t>
            </a:r>
            <a:r>
              <a:rPr sz="3088" i="1" spc="-77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austenitu</a:t>
            </a:r>
            <a:r>
              <a:rPr sz="3088" i="1" spc="-44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–</a:t>
            </a:r>
            <a:r>
              <a:rPr sz="3088" i="1" spc="-66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Fe</a:t>
            </a:r>
            <a:r>
              <a:rPr sz="3088" i="1" spc="-61" dirty="0">
                <a:latin typeface="Arial"/>
                <a:cs typeface="Arial"/>
              </a:rPr>
              <a:t> </a:t>
            </a:r>
            <a:r>
              <a:rPr sz="3253" i="1" spc="-55" dirty="0">
                <a:latin typeface="Symbol"/>
                <a:cs typeface="Symbol"/>
              </a:rPr>
              <a:t></a:t>
            </a:r>
            <a:endParaRPr sz="3253">
              <a:latin typeface="Symbol"/>
              <a:cs typeface="Symbol"/>
            </a:endParaRPr>
          </a:p>
          <a:p>
            <a:pPr marL="602239">
              <a:spcBef>
                <a:spcPts val="2299"/>
              </a:spcBef>
            </a:pPr>
            <a:r>
              <a:rPr sz="3529" i="1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3529" i="1" dirty="0">
                <a:latin typeface="Arial"/>
                <a:cs typeface="Arial"/>
              </a:rPr>
              <a:t>,</a:t>
            </a:r>
            <a:r>
              <a:rPr sz="3529" i="1" spc="-17" dirty="0">
                <a:latin typeface="Arial"/>
                <a:cs typeface="Arial"/>
              </a:rPr>
              <a:t> </a:t>
            </a:r>
            <a:r>
              <a:rPr sz="3529" b="1" i="1" dirty="0">
                <a:latin typeface="Arial"/>
                <a:cs typeface="Arial"/>
              </a:rPr>
              <a:t>Ni</a:t>
            </a:r>
            <a:r>
              <a:rPr sz="3529" i="1" dirty="0">
                <a:latin typeface="Arial"/>
                <a:cs typeface="Arial"/>
              </a:rPr>
              <a:t>,</a:t>
            </a:r>
            <a:r>
              <a:rPr sz="3529" i="1" spc="-22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Mn,</a:t>
            </a:r>
            <a:r>
              <a:rPr sz="3529" i="1" spc="-17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Cu,</a:t>
            </a:r>
            <a:r>
              <a:rPr sz="3529" i="1" spc="-22" dirty="0">
                <a:latin typeface="Arial"/>
                <a:cs typeface="Arial"/>
              </a:rPr>
              <a:t> </a:t>
            </a:r>
            <a:r>
              <a:rPr sz="3529" i="1" spc="-55" dirty="0">
                <a:latin typeface="Arial"/>
                <a:cs typeface="Arial"/>
              </a:rPr>
              <a:t>N</a:t>
            </a:r>
            <a:endParaRPr sz="3529">
              <a:latin typeface="Arial"/>
              <a:cs typeface="Arial"/>
            </a:endParaRPr>
          </a:p>
          <a:p>
            <a:pPr>
              <a:spcBef>
                <a:spcPts val="22"/>
              </a:spcBef>
            </a:pPr>
            <a:endParaRPr sz="3860">
              <a:latin typeface="Arial"/>
              <a:cs typeface="Arial"/>
            </a:endParaRPr>
          </a:p>
          <a:p>
            <a:pPr marL="14006">
              <a:spcBef>
                <a:spcPts val="6"/>
              </a:spcBef>
              <a:tabLst>
                <a:tab pos="601539" algn="l"/>
              </a:tabLst>
            </a:pPr>
            <a:r>
              <a:rPr sz="3088" i="1" spc="-28" dirty="0">
                <a:latin typeface="Arial"/>
                <a:cs typeface="Arial"/>
              </a:rPr>
              <a:t>1.</a:t>
            </a:r>
            <a:r>
              <a:rPr sz="3088" i="1" dirty="0">
                <a:latin typeface="Arial"/>
                <a:cs typeface="Arial"/>
              </a:rPr>
              <a:t>	Skupina</a:t>
            </a:r>
            <a:r>
              <a:rPr sz="3088" i="1" spc="-138" dirty="0">
                <a:latin typeface="Arial"/>
                <a:cs typeface="Arial"/>
              </a:rPr>
              <a:t> </a:t>
            </a:r>
            <a:r>
              <a:rPr sz="3088" b="1" i="1" dirty="0">
                <a:latin typeface="Arial"/>
                <a:cs typeface="Arial"/>
              </a:rPr>
              <a:t>feritotvorných</a:t>
            </a:r>
            <a:r>
              <a:rPr sz="3088" b="1" i="1" spc="-116" dirty="0">
                <a:latin typeface="Arial"/>
                <a:cs typeface="Arial"/>
              </a:rPr>
              <a:t> </a:t>
            </a:r>
            <a:r>
              <a:rPr sz="3088" i="1" spc="-11" dirty="0">
                <a:latin typeface="Arial"/>
                <a:cs typeface="Arial"/>
              </a:rPr>
              <a:t>prvků</a:t>
            </a:r>
            <a:endParaRPr sz="3088">
              <a:latin typeface="Arial"/>
              <a:cs typeface="Arial"/>
            </a:endParaRPr>
          </a:p>
          <a:p>
            <a:pPr marL="602239">
              <a:lnSpc>
                <a:spcPts val="3623"/>
              </a:lnSpc>
            </a:pPr>
            <a:r>
              <a:rPr sz="3088" i="1" dirty="0">
                <a:latin typeface="Arial"/>
                <a:cs typeface="Arial"/>
              </a:rPr>
              <a:t>zužují</a:t>
            </a:r>
            <a:r>
              <a:rPr sz="3088" i="1" spc="-99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v</a:t>
            </a:r>
            <a:r>
              <a:rPr sz="3088" i="1" spc="-99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rovnovážném</a:t>
            </a:r>
            <a:r>
              <a:rPr sz="3088" i="1" spc="-77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diagramu</a:t>
            </a:r>
            <a:r>
              <a:rPr sz="3088" i="1" spc="-72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oblast</a:t>
            </a:r>
            <a:r>
              <a:rPr sz="3088" i="1" spc="-99" dirty="0">
                <a:latin typeface="Arial"/>
                <a:cs typeface="Arial"/>
              </a:rPr>
              <a:t> </a:t>
            </a:r>
            <a:r>
              <a:rPr sz="3088" i="1" spc="-11" dirty="0">
                <a:latin typeface="Arial"/>
                <a:cs typeface="Arial"/>
              </a:rPr>
              <a:t>austenitu</a:t>
            </a:r>
            <a:endParaRPr sz="3088">
              <a:latin typeface="Arial"/>
              <a:cs typeface="Arial"/>
            </a:endParaRPr>
          </a:p>
          <a:p>
            <a:pPr marL="602239">
              <a:lnSpc>
                <a:spcPts val="3821"/>
              </a:lnSpc>
            </a:pPr>
            <a:r>
              <a:rPr sz="3088" i="1" dirty="0">
                <a:latin typeface="Arial"/>
                <a:cs typeface="Arial"/>
              </a:rPr>
              <a:t>–</a:t>
            </a:r>
            <a:r>
              <a:rPr sz="3088" i="1" spc="-50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Fe</a:t>
            </a:r>
            <a:r>
              <a:rPr sz="3088" i="1" spc="-55" dirty="0">
                <a:latin typeface="Arial"/>
                <a:cs typeface="Arial"/>
              </a:rPr>
              <a:t> </a:t>
            </a:r>
            <a:r>
              <a:rPr sz="3253" i="1" dirty="0">
                <a:latin typeface="Symbol"/>
                <a:cs typeface="Symbol"/>
              </a:rPr>
              <a:t></a:t>
            </a:r>
            <a:r>
              <a:rPr sz="3088" i="1" dirty="0">
                <a:latin typeface="Arial"/>
                <a:cs typeface="Arial"/>
              </a:rPr>
              <a:t>,</a:t>
            </a:r>
            <a:r>
              <a:rPr sz="3088" i="1" spc="-55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zvětšují</a:t>
            </a:r>
            <a:r>
              <a:rPr sz="3088" i="1" spc="-55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oblast</a:t>
            </a:r>
            <a:r>
              <a:rPr sz="3088" i="1" spc="-55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feritu</a:t>
            </a:r>
            <a:r>
              <a:rPr sz="3088" i="1" spc="-55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–</a:t>
            </a:r>
            <a:r>
              <a:rPr sz="3088" i="1" spc="-50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Fe</a:t>
            </a:r>
            <a:r>
              <a:rPr sz="3088" i="1" spc="-39" dirty="0">
                <a:latin typeface="Arial"/>
                <a:cs typeface="Arial"/>
              </a:rPr>
              <a:t> </a:t>
            </a:r>
            <a:r>
              <a:rPr sz="3088" i="1" spc="-55" dirty="0">
                <a:latin typeface="Arial"/>
                <a:cs typeface="Arial"/>
              </a:rPr>
              <a:t>α</a:t>
            </a:r>
            <a:endParaRPr sz="3088">
              <a:latin typeface="Arial"/>
              <a:cs typeface="Arial"/>
            </a:endParaRPr>
          </a:p>
          <a:p>
            <a:pPr marL="602239">
              <a:spcBef>
                <a:spcPts val="2388"/>
              </a:spcBef>
            </a:pPr>
            <a:r>
              <a:rPr sz="3529" b="1" i="1" dirty="0">
                <a:latin typeface="Arial"/>
                <a:cs typeface="Arial"/>
              </a:rPr>
              <a:t>Cr</a:t>
            </a:r>
            <a:r>
              <a:rPr sz="3529" i="1" dirty="0">
                <a:latin typeface="Arial"/>
                <a:cs typeface="Arial"/>
              </a:rPr>
              <a:t>,</a:t>
            </a:r>
            <a:r>
              <a:rPr sz="3529" i="1" spc="-44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Mo,</a:t>
            </a:r>
            <a:r>
              <a:rPr sz="3529" i="1" spc="-44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Si,</a:t>
            </a:r>
            <a:r>
              <a:rPr sz="3529" i="1" spc="-160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Al,</a:t>
            </a:r>
            <a:r>
              <a:rPr sz="3529" i="1" spc="-39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W,</a:t>
            </a:r>
            <a:r>
              <a:rPr sz="3529" i="1" spc="-28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Ti,</a:t>
            </a:r>
            <a:r>
              <a:rPr sz="3529" i="1" spc="-50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Nb,</a:t>
            </a:r>
            <a:r>
              <a:rPr sz="3529" i="1" spc="-28" dirty="0">
                <a:latin typeface="Arial"/>
                <a:cs typeface="Arial"/>
              </a:rPr>
              <a:t> </a:t>
            </a:r>
            <a:r>
              <a:rPr sz="3529" i="1" spc="-55" dirty="0">
                <a:latin typeface="Arial"/>
                <a:cs typeface="Arial"/>
              </a:rPr>
              <a:t>V</a:t>
            </a:r>
            <a:endParaRPr sz="3529">
              <a:latin typeface="Arial"/>
              <a:cs typeface="Arial"/>
            </a:endParaRPr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xmlns="" id="{70FA4ABC-0657-9459-9AE7-B71D61CCCAFC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6473940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21" dirty="0"/>
              <a:t>Rovnovážný </a:t>
            </a:r>
            <a:r>
              <a:rPr spc="-116" dirty="0"/>
              <a:t>diagram</a:t>
            </a:r>
            <a:r>
              <a:rPr spc="-121" dirty="0"/>
              <a:t> </a:t>
            </a:r>
            <a:r>
              <a:rPr spc="-11" dirty="0"/>
              <a:t>Fe</a:t>
            </a:r>
            <a:r>
              <a:rPr spc="-165" dirty="0"/>
              <a:t> </a:t>
            </a:r>
            <a:r>
              <a:rPr dirty="0"/>
              <a:t>–</a:t>
            </a:r>
            <a:r>
              <a:rPr spc="-138" dirty="0"/>
              <a:t> </a:t>
            </a:r>
            <a:r>
              <a:rPr spc="-22" dirty="0"/>
              <a:t>Cr</a:t>
            </a:r>
            <a:r>
              <a:rPr spc="-154" dirty="0"/>
              <a:t> </a:t>
            </a:r>
            <a:r>
              <a:rPr dirty="0"/>
              <a:t>-</a:t>
            </a:r>
            <a:r>
              <a:rPr spc="-154" dirty="0"/>
              <a:t> </a:t>
            </a:r>
            <a:r>
              <a:rPr spc="-28" dirty="0"/>
              <a:t>Ni</a:t>
            </a: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3114" y="2373054"/>
            <a:ext cx="4065451" cy="363184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90410" y="2193225"/>
            <a:ext cx="5367942" cy="4260406"/>
          </a:xfrm>
          <a:prstGeom prst="rect">
            <a:avLst/>
          </a:prstGeom>
        </p:spPr>
      </p:pic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391632" y="774807"/>
            <a:ext cx="5653230" cy="514728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3253" b="1" i="1" spc="-121" dirty="0">
                <a:solidFill>
                  <a:srgbClr val="FF3300"/>
                </a:solidFill>
                <a:latin typeface="Tahoma"/>
                <a:cs typeface="Tahoma"/>
              </a:rPr>
              <a:t>Rovnovážný </a:t>
            </a:r>
            <a:r>
              <a:rPr sz="3253" b="1" i="1" spc="-116" dirty="0">
                <a:solidFill>
                  <a:srgbClr val="FF3300"/>
                </a:solidFill>
                <a:latin typeface="Tahoma"/>
                <a:cs typeface="Tahoma"/>
              </a:rPr>
              <a:t>diagram</a:t>
            </a:r>
            <a:r>
              <a:rPr sz="3253" b="1" i="1" spc="-121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sz="3253" b="1" i="1" spc="-11" dirty="0">
                <a:solidFill>
                  <a:srgbClr val="FF3300"/>
                </a:solidFill>
                <a:latin typeface="Tahoma"/>
                <a:cs typeface="Tahoma"/>
              </a:rPr>
              <a:t>Fe</a:t>
            </a:r>
            <a:r>
              <a:rPr sz="3253" b="1" i="1" spc="-132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sz="3253" b="1" i="1" dirty="0">
                <a:solidFill>
                  <a:srgbClr val="FF3300"/>
                </a:solidFill>
                <a:latin typeface="Tahoma"/>
                <a:cs typeface="Tahoma"/>
              </a:rPr>
              <a:t>–</a:t>
            </a:r>
            <a:r>
              <a:rPr sz="3253" b="1" i="1" spc="-132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sz="3253" b="1" i="1" spc="-28" dirty="0">
                <a:solidFill>
                  <a:srgbClr val="FF3300"/>
                </a:solidFill>
                <a:latin typeface="Tahoma"/>
                <a:cs typeface="Tahoma"/>
              </a:rPr>
              <a:t>Cr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478187" y="774808"/>
            <a:ext cx="3415887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21" dirty="0"/>
              <a:t>(Chromové</a:t>
            </a:r>
            <a:r>
              <a:rPr spc="-83" dirty="0"/>
              <a:t> </a:t>
            </a:r>
            <a:r>
              <a:rPr spc="-44" dirty="0"/>
              <a:t>oceli)</a:t>
            </a: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9100" y="1288623"/>
            <a:ext cx="7571253" cy="5478865"/>
          </a:xfrm>
          <a:prstGeom prst="rect">
            <a:avLst/>
          </a:prstGeom>
        </p:spPr>
      </p:pic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5642026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21" dirty="0"/>
              <a:t>Rovnovážný </a:t>
            </a:r>
            <a:r>
              <a:rPr spc="-116" dirty="0"/>
              <a:t>diagram</a:t>
            </a:r>
            <a:r>
              <a:rPr spc="-121" dirty="0"/>
              <a:t> </a:t>
            </a:r>
            <a:r>
              <a:rPr spc="-11" dirty="0"/>
              <a:t>Fe</a:t>
            </a:r>
            <a:r>
              <a:rPr spc="-132" dirty="0"/>
              <a:t> </a:t>
            </a:r>
            <a:r>
              <a:rPr dirty="0"/>
              <a:t>–</a:t>
            </a:r>
            <a:r>
              <a:rPr spc="-132" dirty="0"/>
              <a:t> </a:t>
            </a:r>
            <a:r>
              <a:rPr spc="-28" dirty="0"/>
              <a:t>Ni</a:t>
            </a: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6933" y="1478957"/>
            <a:ext cx="5751567" cy="5309086"/>
          </a:xfrm>
          <a:prstGeom prst="rect">
            <a:avLst/>
          </a:prstGeom>
        </p:spPr>
      </p:pic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6924209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05" dirty="0"/>
              <a:t>Vyjádření</a:t>
            </a:r>
            <a:r>
              <a:rPr spc="-88" dirty="0"/>
              <a:t> </a:t>
            </a:r>
            <a:r>
              <a:rPr spc="-72" dirty="0"/>
              <a:t>vlivu</a:t>
            </a:r>
            <a:r>
              <a:rPr spc="-77" dirty="0"/>
              <a:t> </a:t>
            </a:r>
            <a:r>
              <a:rPr spc="-121" dirty="0"/>
              <a:t>chemického</a:t>
            </a:r>
            <a:r>
              <a:rPr spc="-61" dirty="0"/>
              <a:t> </a:t>
            </a:r>
            <a:r>
              <a:rPr spc="-22" dirty="0"/>
              <a:t>složení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642607" y="2677249"/>
            <a:ext cx="8928365" cy="1530777"/>
            <a:chOff x="306324" y="2427732"/>
            <a:chExt cx="8096250" cy="138811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6324" y="2427732"/>
              <a:ext cx="963930" cy="89992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2772" y="2653271"/>
              <a:ext cx="473202" cy="52655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0975" y="2427732"/>
              <a:ext cx="884682" cy="89992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6324" y="2915412"/>
              <a:ext cx="963930" cy="89992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7343" y="2915412"/>
              <a:ext cx="884682" cy="89992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7863" y="2915412"/>
              <a:ext cx="1098041" cy="89992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74520" y="2915412"/>
              <a:ext cx="5209794" cy="89992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50152" y="2915412"/>
              <a:ext cx="1053846" cy="89992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81088" y="2915412"/>
              <a:ext cx="886205" cy="89992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33131" y="2915412"/>
              <a:ext cx="869442" cy="899921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907251" y="1824272"/>
            <a:ext cx="9144046" cy="3728107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647" b="1" i="1" dirty="0">
                <a:latin typeface="Arial"/>
                <a:cs typeface="Arial"/>
              </a:rPr>
              <a:t>Chromový</a:t>
            </a:r>
            <a:r>
              <a:rPr sz="2647" b="1" i="1" spc="-50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ekvivalent</a:t>
            </a:r>
            <a:r>
              <a:rPr sz="2647" b="1" i="1" spc="-39" dirty="0">
                <a:latin typeface="Arial"/>
                <a:cs typeface="Arial"/>
              </a:rPr>
              <a:t> </a:t>
            </a:r>
            <a:r>
              <a:rPr sz="2647" b="1" i="1" spc="-55" dirty="0">
                <a:latin typeface="Arial"/>
                <a:cs typeface="Arial"/>
              </a:rPr>
              <a:t>:</a:t>
            </a:r>
            <a:endParaRPr sz="2647">
              <a:latin typeface="Arial"/>
              <a:cs typeface="Arial"/>
            </a:endParaRPr>
          </a:p>
          <a:p>
            <a:pPr marL="14006">
              <a:spcBef>
                <a:spcPts val="6"/>
              </a:spcBef>
            </a:pPr>
            <a:r>
              <a:rPr sz="2647" i="1" dirty="0">
                <a:latin typeface="Arial"/>
                <a:cs typeface="Arial"/>
              </a:rPr>
              <a:t>=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vyjádření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vlivu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feritotvorných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prvků</a:t>
            </a:r>
            <a:endParaRPr sz="2647">
              <a:latin typeface="Arial"/>
              <a:cs typeface="Arial"/>
            </a:endParaRPr>
          </a:p>
          <a:p>
            <a:pPr marL="14006">
              <a:spcBef>
                <a:spcPts val="1285"/>
              </a:spcBef>
            </a:pPr>
            <a:r>
              <a:rPr sz="3529" i="1" dirty="0">
                <a:latin typeface="Arial"/>
                <a:cs typeface="Arial"/>
              </a:rPr>
              <a:t>Cr</a:t>
            </a:r>
            <a:r>
              <a:rPr sz="1985" i="1" dirty="0">
                <a:latin typeface="Arial"/>
                <a:cs typeface="Arial"/>
              </a:rPr>
              <a:t>E</a:t>
            </a:r>
            <a:r>
              <a:rPr sz="1985" i="1" spc="-11" dirty="0">
                <a:latin typeface="Arial"/>
                <a:cs typeface="Arial"/>
              </a:rPr>
              <a:t> </a:t>
            </a:r>
            <a:r>
              <a:rPr sz="3529" i="1" spc="-55" dirty="0">
                <a:latin typeface="Arial"/>
                <a:cs typeface="Arial"/>
              </a:rPr>
              <a:t>=</a:t>
            </a:r>
            <a:endParaRPr sz="3529">
              <a:latin typeface="Arial"/>
              <a:cs typeface="Arial"/>
            </a:endParaRPr>
          </a:p>
          <a:p>
            <a:pPr marL="14006">
              <a:spcBef>
                <a:spcPts val="6"/>
              </a:spcBef>
            </a:pPr>
            <a:r>
              <a:rPr sz="3529" i="1" dirty="0">
                <a:latin typeface="Arial"/>
                <a:cs typeface="Arial"/>
              </a:rPr>
              <a:t>Cr</a:t>
            </a:r>
            <a:r>
              <a:rPr sz="3529" i="1" spc="-28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+</a:t>
            </a:r>
            <a:r>
              <a:rPr sz="3529" i="1" spc="-6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Mo</a:t>
            </a:r>
            <a:r>
              <a:rPr sz="3529" i="1" spc="-17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+ 0,5 W</a:t>
            </a:r>
            <a:r>
              <a:rPr sz="3529" i="1" spc="-22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+ V +1,5</a:t>
            </a:r>
            <a:r>
              <a:rPr sz="3529" i="1" spc="-17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Si + 0,5</a:t>
            </a:r>
            <a:r>
              <a:rPr sz="3529" i="1" spc="-17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Nb</a:t>
            </a:r>
            <a:r>
              <a:rPr sz="3529" i="1" spc="-22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+</a:t>
            </a:r>
            <a:r>
              <a:rPr sz="3529" i="1" spc="11" dirty="0">
                <a:latin typeface="Arial"/>
                <a:cs typeface="Arial"/>
              </a:rPr>
              <a:t> </a:t>
            </a:r>
            <a:r>
              <a:rPr sz="3529" i="1" spc="-28" dirty="0">
                <a:latin typeface="Arial"/>
                <a:cs typeface="Arial"/>
              </a:rPr>
              <a:t>Ti</a:t>
            </a:r>
            <a:endParaRPr sz="3529">
              <a:latin typeface="Arial"/>
              <a:cs typeface="Arial"/>
            </a:endParaRPr>
          </a:p>
          <a:p>
            <a:pPr marR="5602" algn="r">
              <a:spcBef>
                <a:spcPts val="33"/>
              </a:spcBef>
            </a:pPr>
            <a:r>
              <a:rPr sz="2647" i="1" dirty="0">
                <a:latin typeface="Arial"/>
                <a:cs typeface="Arial"/>
              </a:rPr>
              <a:t>[hm </a:t>
            </a:r>
            <a:r>
              <a:rPr sz="2647" i="1" spc="-28" dirty="0">
                <a:latin typeface="Arial"/>
                <a:cs typeface="Arial"/>
              </a:rPr>
              <a:t>%]</a:t>
            </a:r>
            <a:endParaRPr sz="2647">
              <a:latin typeface="Arial"/>
              <a:cs typeface="Arial"/>
            </a:endParaRPr>
          </a:p>
          <a:p>
            <a:pPr>
              <a:spcBef>
                <a:spcPts val="6"/>
              </a:spcBef>
            </a:pPr>
            <a:endParaRPr sz="2757">
              <a:latin typeface="Arial"/>
              <a:cs typeface="Arial"/>
            </a:endParaRPr>
          </a:p>
          <a:p>
            <a:pPr marL="14006"/>
            <a:r>
              <a:rPr sz="2647" b="1" i="1" dirty="0">
                <a:latin typeface="Arial"/>
                <a:cs typeface="Arial"/>
              </a:rPr>
              <a:t>Niklový</a:t>
            </a:r>
            <a:r>
              <a:rPr sz="2647" b="1" i="1" spc="-33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ekvivalent</a:t>
            </a:r>
            <a:r>
              <a:rPr sz="2647" b="1" i="1" spc="-28" dirty="0">
                <a:latin typeface="Arial"/>
                <a:cs typeface="Arial"/>
              </a:rPr>
              <a:t> </a:t>
            </a:r>
            <a:r>
              <a:rPr sz="2647" b="1" i="1" spc="-55" dirty="0">
                <a:latin typeface="Arial"/>
                <a:cs typeface="Arial"/>
              </a:rPr>
              <a:t>:</a:t>
            </a:r>
            <a:endParaRPr sz="2647">
              <a:latin typeface="Arial"/>
              <a:cs typeface="Arial"/>
            </a:endParaRPr>
          </a:p>
          <a:p>
            <a:pPr marL="14006">
              <a:spcBef>
                <a:spcPts val="6"/>
              </a:spcBef>
            </a:pPr>
            <a:r>
              <a:rPr sz="2647" i="1" dirty="0">
                <a:latin typeface="Arial"/>
                <a:cs typeface="Arial"/>
              </a:rPr>
              <a:t>=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vyjádření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vlivu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austenitotvorných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prvků</a:t>
            </a:r>
            <a:endParaRPr sz="2647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42608" y="5534326"/>
            <a:ext cx="5451554" cy="992974"/>
            <a:chOff x="306324" y="5018532"/>
            <a:chExt cx="4943475" cy="900430"/>
          </a:xfrm>
        </p:grpSpPr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6324" y="5018532"/>
              <a:ext cx="918210" cy="89992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7052" y="5244071"/>
              <a:ext cx="473202" cy="52655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55547" y="5018532"/>
              <a:ext cx="4293870" cy="899922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907251" y="5652389"/>
            <a:ext cx="4892044" cy="557239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3529" i="1" dirty="0">
                <a:latin typeface="Arial"/>
                <a:cs typeface="Arial"/>
              </a:rPr>
              <a:t>Ni</a:t>
            </a:r>
            <a:r>
              <a:rPr sz="1985" i="1" dirty="0">
                <a:latin typeface="Arial"/>
                <a:cs typeface="Arial"/>
              </a:rPr>
              <a:t>E</a:t>
            </a:r>
            <a:r>
              <a:rPr sz="1985" i="1" spc="419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= Ni</a:t>
            </a:r>
            <a:r>
              <a:rPr sz="3529" i="1" spc="-6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+ 30</a:t>
            </a:r>
            <a:r>
              <a:rPr sz="3529" i="1" spc="-22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C</a:t>
            </a:r>
            <a:r>
              <a:rPr sz="3529" i="1" spc="-6" dirty="0">
                <a:latin typeface="Arial"/>
                <a:cs typeface="Arial"/>
              </a:rPr>
              <a:t> </a:t>
            </a:r>
            <a:r>
              <a:rPr sz="3529" i="1" dirty="0">
                <a:latin typeface="Arial"/>
                <a:cs typeface="Arial"/>
              </a:rPr>
              <a:t>+ 0,5 </a:t>
            </a:r>
            <a:r>
              <a:rPr sz="3529" i="1" spc="-28" dirty="0">
                <a:latin typeface="Arial"/>
                <a:cs typeface="Arial"/>
              </a:rPr>
              <a:t>Mn</a:t>
            </a:r>
            <a:endParaRPr sz="3529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042622" y="5764993"/>
            <a:ext cx="1074205" cy="421497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647" i="1" dirty="0">
                <a:latin typeface="Arial"/>
                <a:cs typeface="Arial"/>
              </a:rPr>
              <a:t>[hm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%]</a:t>
            </a:r>
            <a:endParaRPr sz="2647">
              <a:latin typeface="Arial"/>
              <a:cs typeface="Arial"/>
            </a:endParaRP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xmlns="" id="{95963E28-9342-5911-D670-E56D28E254F8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6556571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05" dirty="0"/>
              <a:t>Schaefflerův</a:t>
            </a:r>
            <a:r>
              <a:rPr spc="-66" dirty="0"/>
              <a:t> </a:t>
            </a:r>
            <a:r>
              <a:rPr spc="-94" dirty="0"/>
              <a:t>konstituční</a:t>
            </a:r>
            <a:r>
              <a:rPr spc="-116" dirty="0"/>
              <a:t> </a:t>
            </a:r>
            <a:r>
              <a:rPr spc="-44" dirty="0"/>
              <a:t>diagram</a:t>
            </a: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4700" y="1495764"/>
            <a:ext cx="8444179" cy="4495461"/>
          </a:xfrm>
          <a:prstGeom prst="rect">
            <a:avLst/>
          </a:prstGeom>
        </p:spPr>
      </p:pic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5699" y="1478956"/>
            <a:ext cx="8637955" cy="5198069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4240798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05" dirty="0"/>
              <a:t>Schaefflerův</a:t>
            </a:r>
            <a:r>
              <a:rPr spc="-39" dirty="0"/>
              <a:t> </a:t>
            </a:r>
            <a:r>
              <a:rPr spc="-72" dirty="0"/>
              <a:t>diagram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81BEB57E-1317-D1D4-2CAC-390FE8469749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6262"/>
            <a:ext cx="4072035" cy="48016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33" spc="-116" dirty="0"/>
              <a:t>Způsoby</a:t>
            </a:r>
            <a:r>
              <a:rPr sz="3033" spc="-105" dirty="0"/>
              <a:t> </a:t>
            </a:r>
            <a:r>
              <a:rPr sz="3033" spc="-99" dirty="0"/>
              <a:t>měření</a:t>
            </a:r>
            <a:r>
              <a:rPr sz="3033" spc="-61" dirty="0"/>
              <a:t> </a:t>
            </a:r>
            <a:r>
              <a:rPr sz="3033" spc="-39" dirty="0"/>
              <a:t>feritu</a:t>
            </a:r>
            <a:endParaRPr sz="3033"/>
          </a:p>
        </p:txBody>
      </p:sp>
      <p:sp>
        <p:nvSpPr>
          <p:cNvPr id="11" name="object 11"/>
          <p:cNvSpPr txBox="1"/>
          <p:nvPr/>
        </p:nvSpPr>
        <p:spPr>
          <a:xfrm>
            <a:off x="850901" y="1665930"/>
            <a:ext cx="7620000" cy="6622939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392156" marR="5602" indent="-378150">
              <a:spcBef>
                <a:spcPts val="110"/>
              </a:spcBef>
            </a:pPr>
            <a:r>
              <a:rPr sz="2647" b="1" i="1" dirty="0">
                <a:latin typeface="Arial"/>
                <a:cs typeface="Arial"/>
              </a:rPr>
              <a:t>Existují</a:t>
            </a:r>
            <a:r>
              <a:rPr sz="2647" b="1" i="1" spc="-39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dvě</a:t>
            </a:r>
            <a:r>
              <a:rPr sz="2647" b="1" i="1" spc="-17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metody</a:t>
            </a:r>
            <a:r>
              <a:rPr sz="2647" b="1" i="1" spc="-22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měření</a:t>
            </a:r>
            <a:r>
              <a:rPr sz="2647" b="1" i="1" spc="-11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obsahu</a:t>
            </a:r>
            <a:r>
              <a:rPr sz="2647" b="1" i="1" spc="-22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feritu</a:t>
            </a:r>
            <a:r>
              <a:rPr sz="2647" b="1" i="1" spc="-6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ve</a:t>
            </a:r>
            <a:r>
              <a:rPr sz="2647" b="1" i="1" spc="-17" dirty="0">
                <a:latin typeface="Arial"/>
                <a:cs typeface="Arial"/>
              </a:rPr>
              <a:t> </a:t>
            </a:r>
            <a:r>
              <a:rPr sz="2647" b="1" i="1" spc="-11" dirty="0">
                <a:latin typeface="Arial"/>
                <a:cs typeface="Arial"/>
              </a:rPr>
              <a:t>svarovém </a:t>
            </a:r>
            <a:r>
              <a:rPr sz="2647" b="1" i="1" dirty="0">
                <a:latin typeface="Arial"/>
                <a:cs typeface="Arial"/>
              </a:rPr>
              <a:t>kovu</a:t>
            </a:r>
            <a:r>
              <a:rPr sz="2647" b="1" i="1" spc="-22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i</a:t>
            </a:r>
            <a:r>
              <a:rPr sz="2647" b="1" i="1" spc="-22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v</a:t>
            </a:r>
            <a:r>
              <a:rPr sz="2647" b="1" i="1" spc="-11" dirty="0">
                <a:latin typeface="Arial"/>
                <a:cs typeface="Arial"/>
              </a:rPr>
              <a:t> </a:t>
            </a:r>
            <a:r>
              <a:rPr sz="2647" b="1" i="1" spc="-28" dirty="0">
                <a:latin typeface="Arial"/>
                <a:cs typeface="Arial"/>
              </a:rPr>
              <a:t>ZM:</a:t>
            </a:r>
            <a:endParaRPr sz="2647" dirty="0">
              <a:latin typeface="Arial"/>
              <a:cs typeface="Arial"/>
            </a:endParaRPr>
          </a:p>
          <a:p>
            <a:pPr marL="392156" indent="-378150">
              <a:spcBef>
                <a:spcPts val="634"/>
              </a:spcBef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647" i="1" dirty="0">
                <a:latin typeface="Arial"/>
                <a:cs typeface="Arial"/>
              </a:rPr>
              <a:t>Metalografická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bodová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metoda</a:t>
            </a:r>
            <a:endParaRPr sz="2647" dirty="0">
              <a:latin typeface="Arial"/>
              <a:cs typeface="Arial"/>
            </a:endParaRPr>
          </a:p>
          <a:p>
            <a:pPr marL="386553">
              <a:spcBef>
                <a:spcPts val="640"/>
              </a:spcBef>
            </a:pPr>
            <a:r>
              <a:rPr sz="2647" i="1" dirty="0">
                <a:latin typeface="Arial"/>
                <a:cs typeface="Arial"/>
              </a:rPr>
              <a:t>(udává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obsah</a:t>
            </a:r>
            <a:r>
              <a:rPr sz="2647" i="1" spc="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feritu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%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-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FP)</a:t>
            </a:r>
            <a:endParaRPr sz="2647" dirty="0">
              <a:latin typeface="Arial"/>
              <a:cs typeface="Arial"/>
            </a:endParaRPr>
          </a:p>
          <a:p>
            <a:pPr>
              <a:spcBef>
                <a:spcPts val="6"/>
              </a:spcBef>
            </a:pPr>
            <a:endParaRPr sz="3308" dirty="0">
              <a:latin typeface="Arial"/>
              <a:cs typeface="Arial"/>
            </a:endParaRPr>
          </a:p>
          <a:p>
            <a:pPr marL="386553" marR="5408947" indent="-373248">
              <a:lnSpc>
                <a:spcPct val="120000"/>
              </a:lnSpc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647" i="1" dirty="0">
                <a:latin typeface="Arial"/>
                <a:cs typeface="Arial"/>
              </a:rPr>
              <a:t>Magnetické</a:t>
            </a:r>
            <a:r>
              <a:rPr sz="2647" i="1" spc="17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metody </a:t>
            </a:r>
            <a:r>
              <a:rPr sz="2647" i="1" dirty="0">
                <a:latin typeface="Arial"/>
                <a:cs typeface="Arial"/>
              </a:rPr>
              <a:t>(obsah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udáván </a:t>
            </a:r>
            <a:r>
              <a:rPr sz="2647" i="1" spc="-22" dirty="0">
                <a:latin typeface="Arial"/>
                <a:cs typeface="Arial"/>
              </a:rPr>
              <a:t>tzv. </a:t>
            </a:r>
            <a:r>
              <a:rPr sz="2647" i="1" dirty="0">
                <a:latin typeface="Arial"/>
                <a:cs typeface="Arial"/>
              </a:rPr>
              <a:t>feritovým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číslem </a:t>
            </a:r>
            <a:r>
              <a:rPr sz="2647" i="1" spc="-28" dirty="0">
                <a:latin typeface="Arial"/>
                <a:cs typeface="Arial"/>
              </a:rPr>
              <a:t>FN)</a:t>
            </a:r>
            <a:endParaRPr sz="2647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978" dirty="0">
              <a:latin typeface="Arial"/>
              <a:cs typeface="Arial"/>
            </a:endParaRPr>
          </a:p>
          <a:p>
            <a:pPr>
              <a:spcBef>
                <a:spcPts val="17"/>
              </a:spcBef>
            </a:pPr>
            <a:endParaRPr sz="3364" dirty="0">
              <a:latin typeface="Arial"/>
              <a:cs typeface="Arial"/>
            </a:endParaRPr>
          </a:p>
          <a:p>
            <a:pPr marL="14006"/>
            <a:r>
              <a:rPr sz="2647" i="1" dirty="0">
                <a:latin typeface="Arial"/>
                <a:cs typeface="Arial"/>
              </a:rPr>
              <a:t>Neexistuje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přesná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korelace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mezi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FP</a:t>
            </a:r>
            <a:r>
              <a:rPr sz="2647" i="1" spc="-12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FN</a:t>
            </a:r>
            <a:endParaRPr sz="2647" dirty="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20662" y="3517566"/>
            <a:ext cx="5241895" cy="2702259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27AC6EC9-546B-BB40-24B0-085FC55F5674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object 10"/>
          <p:cNvGrpSpPr/>
          <p:nvPr/>
        </p:nvGrpSpPr>
        <p:grpSpPr>
          <a:xfrm>
            <a:off x="1931654" y="1495764"/>
            <a:ext cx="7301246" cy="5028861"/>
            <a:chOff x="1475232" y="1356360"/>
            <a:chExt cx="6608445" cy="516953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75232" y="1356360"/>
              <a:ext cx="6608064" cy="516940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12336" y="3069336"/>
              <a:ext cx="2016252" cy="12954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212336" y="3069336"/>
              <a:ext cx="2016760" cy="1295400"/>
            </a:xfrm>
            <a:custGeom>
              <a:avLst/>
              <a:gdLst/>
              <a:ahLst/>
              <a:cxnLst/>
              <a:rect l="l" t="t" r="r" b="b"/>
              <a:pathLst>
                <a:path w="2016760" h="1295400">
                  <a:moveTo>
                    <a:pt x="0" y="1295400"/>
                  </a:moveTo>
                  <a:lnTo>
                    <a:pt x="2016252" y="1295400"/>
                  </a:lnTo>
                  <a:lnTo>
                    <a:pt x="2016252" y="0"/>
                  </a:lnTo>
                  <a:lnTo>
                    <a:pt x="0" y="0"/>
                  </a:lnTo>
                  <a:lnTo>
                    <a:pt x="0" y="129540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3852852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72" dirty="0"/>
              <a:t>De</a:t>
            </a:r>
            <a:r>
              <a:rPr spc="-138" dirty="0"/>
              <a:t> </a:t>
            </a:r>
            <a:r>
              <a:rPr spc="-116" dirty="0"/>
              <a:t>Longův</a:t>
            </a:r>
            <a:r>
              <a:rPr spc="-126" dirty="0"/>
              <a:t> </a:t>
            </a:r>
            <a:r>
              <a:rPr spc="-77" dirty="0"/>
              <a:t>diagram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xfrm>
            <a:off x="4314231" y="7756332"/>
            <a:ext cx="3773582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06">
              <a:lnSpc>
                <a:spcPts val="1693"/>
              </a:lnSpc>
            </a:pPr>
            <a:r>
              <a:rPr spc="-33" dirty="0"/>
              <a:t>ČVUT,</a:t>
            </a:r>
            <a:r>
              <a:rPr spc="-61" dirty="0"/>
              <a:t> </a:t>
            </a:r>
            <a:r>
              <a:rPr dirty="0"/>
              <a:t>Fakulta</a:t>
            </a:r>
            <a:r>
              <a:rPr spc="-22" dirty="0"/>
              <a:t> </a:t>
            </a:r>
            <a:r>
              <a:rPr dirty="0"/>
              <a:t>strojní,</a:t>
            </a:r>
            <a:r>
              <a:rPr spc="-39" dirty="0"/>
              <a:t> </a:t>
            </a:r>
            <a:r>
              <a:rPr dirty="0"/>
              <a:t>Ústav</a:t>
            </a:r>
            <a:r>
              <a:rPr spc="-50" dirty="0"/>
              <a:t> </a:t>
            </a:r>
            <a:r>
              <a:rPr dirty="0"/>
              <a:t>strojírenské</a:t>
            </a:r>
            <a:r>
              <a:rPr spc="-17" dirty="0"/>
              <a:t> </a:t>
            </a:r>
            <a:r>
              <a:rPr dirty="0"/>
              <a:t>technologie,</a:t>
            </a:r>
            <a:r>
              <a:rPr spc="-17" dirty="0"/>
              <a:t> </a:t>
            </a:r>
            <a:r>
              <a:rPr dirty="0"/>
              <a:t>skupina</a:t>
            </a:r>
            <a:r>
              <a:rPr spc="-39" dirty="0"/>
              <a:t> </a:t>
            </a:r>
            <a:r>
              <a:rPr spc="-11" dirty="0"/>
              <a:t>svařování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151694C8-0012-361C-D01B-4E6BB1417489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3852852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72" dirty="0"/>
              <a:t>De</a:t>
            </a:r>
            <a:r>
              <a:rPr spc="-138" dirty="0"/>
              <a:t> </a:t>
            </a:r>
            <a:r>
              <a:rPr spc="-116" dirty="0"/>
              <a:t>Longův</a:t>
            </a:r>
            <a:r>
              <a:rPr spc="-126" dirty="0"/>
              <a:t> </a:t>
            </a:r>
            <a:r>
              <a:rPr spc="-77" dirty="0"/>
              <a:t>diagram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661094" y="1636936"/>
            <a:ext cx="9529191" cy="5400435"/>
            <a:chOff x="323088" y="1484375"/>
            <a:chExt cx="8641080" cy="489712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088" y="1484375"/>
              <a:ext cx="8641080" cy="489661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40258" y="1917953"/>
              <a:ext cx="4537075" cy="1655445"/>
            </a:xfrm>
            <a:custGeom>
              <a:avLst/>
              <a:gdLst/>
              <a:ahLst/>
              <a:cxnLst/>
              <a:rect l="l" t="t" r="r" b="b"/>
              <a:pathLst>
                <a:path w="4537075" h="1655445">
                  <a:moveTo>
                    <a:pt x="3482340" y="576072"/>
                  </a:moveTo>
                  <a:lnTo>
                    <a:pt x="3484275" y="526369"/>
                  </a:lnTo>
                  <a:lnTo>
                    <a:pt x="3489976" y="477839"/>
                  </a:lnTo>
                  <a:lnTo>
                    <a:pt x="3499285" y="430657"/>
                  </a:lnTo>
                  <a:lnTo>
                    <a:pt x="3512043" y="384993"/>
                  </a:lnTo>
                  <a:lnTo>
                    <a:pt x="3528091" y="341022"/>
                  </a:lnTo>
                  <a:lnTo>
                    <a:pt x="3547272" y="298917"/>
                  </a:lnTo>
                  <a:lnTo>
                    <a:pt x="3569427" y="258850"/>
                  </a:lnTo>
                  <a:lnTo>
                    <a:pt x="3594398" y="220994"/>
                  </a:lnTo>
                  <a:lnTo>
                    <a:pt x="3622026" y="185522"/>
                  </a:lnTo>
                  <a:lnTo>
                    <a:pt x="3652154" y="152608"/>
                  </a:lnTo>
                  <a:lnTo>
                    <a:pt x="3684622" y="122424"/>
                  </a:lnTo>
                  <a:lnTo>
                    <a:pt x="3719273" y="95144"/>
                  </a:lnTo>
                  <a:lnTo>
                    <a:pt x="3755948" y="70939"/>
                  </a:lnTo>
                  <a:lnTo>
                    <a:pt x="3794489" y="49984"/>
                  </a:lnTo>
                  <a:lnTo>
                    <a:pt x="3834738" y="32451"/>
                  </a:lnTo>
                  <a:lnTo>
                    <a:pt x="3876536" y="18513"/>
                  </a:lnTo>
                  <a:lnTo>
                    <a:pt x="3919725" y="8343"/>
                  </a:lnTo>
                  <a:lnTo>
                    <a:pt x="3964147" y="2114"/>
                  </a:lnTo>
                  <a:lnTo>
                    <a:pt x="4009643" y="0"/>
                  </a:lnTo>
                  <a:lnTo>
                    <a:pt x="4055140" y="2114"/>
                  </a:lnTo>
                  <a:lnTo>
                    <a:pt x="4099562" y="8343"/>
                  </a:lnTo>
                  <a:lnTo>
                    <a:pt x="4142751" y="18513"/>
                  </a:lnTo>
                  <a:lnTo>
                    <a:pt x="4184549" y="32451"/>
                  </a:lnTo>
                  <a:lnTo>
                    <a:pt x="4224798" y="49984"/>
                  </a:lnTo>
                  <a:lnTo>
                    <a:pt x="4263339" y="70939"/>
                  </a:lnTo>
                  <a:lnTo>
                    <a:pt x="4300014" y="95144"/>
                  </a:lnTo>
                  <a:lnTo>
                    <a:pt x="4334665" y="122424"/>
                  </a:lnTo>
                  <a:lnTo>
                    <a:pt x="4367133" y="152608"/>
                  </a:lnTo>
                  <a:lnTo>
                    <a:pt x="4397261" y="185522"/>
                  </a:lnTo>
                  <a:lnTo>
                    <a:pt x="4424889" y="220994"/>
                  </a:lnTo>
                  <a:lnTo>
                    <a:pt x="4449860" y="258850"/>
                  </a:lnTo>
                  <a:lnTo>
                    <a:pt x="4472015" y="298917"/>
                  </a:lnTo>
                  <a:lnTo>
                    <a:pt x="4491196" y="341022"/>
                  </a:lnTo>
                  <a:lnTo>
                    <a:pt x="4507244" y="384993"/>
                  </a:lnTo>
                  <a:lnTo>
                    <a:pt x="4520002" y="430657"/>
                  </a:lnTo>
                  <a:lnTo>
                    <a:pt x="4529311" y="477839"/>
                  </a:lnTo>
                  <a:lnTo>
                    <a:pt x="4535012" y="526369"/>
                  </a:lnTo>
                  <a:lnTo>
                    <a:pt x="4536947" y="576072"/>
                  </a:lnTo>
                  <a:lnTo>
                    <a:pt x="4535012" y="625774"/>
                  </a:lnTo>
                  <a:lnTo>
                    <a:pt x="4529311" y="674304"/>
                  </a:lnTo>
                  <a:lnTo>
                    <a:pt x="4520002" y="721486"/>
                  </a:lnTo>
                  <a:lnTo>
                    <a:pt x="4507244" y="767150"/>
                  </a:lnTo>
                  <a:lnTo>
                    <a:pt x="4491196" y="811121"/>
                  </a:lnTo>
                  <a:lnTo>
                    <a:pt x="4472015" y="853226"/>
                  </a:lnTo>
                  <a:lnTo>
                    <a:pt x="4449860" y="893293"/>
                  </a:lnTo>
                  <a:lnTo>
                    <a:pt x="4424889" y="931149"/>
                  </a:lnTo>
                  <a:lnTo>
                    <a:pt x="4397261" y="966621"/>
                  </a:lnTo>
                  <a:lnTo>
                    <a:pt x="4367133" y="999535"/>
                  </a:lnTo>
                  <a:lnTo>
                    <a:pt x="4334665" y="1029719"/>
                  </a:lnTo>
                  <a:lnTo>
                    <a:pt x="4300014" y="1056999"/>
                  </a:lnTo>
                  <a:lnTo>
                    <a:pt x="4263339" y="1081204"/>
                  </a:lnTo>
                  <a:lnTo>
                    <a:pt x="4224798" y="1102159"/>
                  </a:lnTo>
                  <a:lnTo>
                    <a:pt x="4184549" y="1119692"/>
                  </a:lnTo>
                  <a:lnTo>
                    <a:pt x="4142751" y="1133630"/>
                  </a:lnTo>
                  <a:lnTo>
                    <a:pt x="4099562" y="1143800"/>
                  </a:lnTo>
                  <a:lnTo>
                    <a:pt x="4055140" y="1150029"/>
                  </a:lnTo>
                  <a:lnTo>
                    <a:pt x="4009643" y="1152144"/>
                  </a:lnTo>
                  <a:lnTo>
                    <a:pt x="3964147" y="1150029"/>
                  </a:lnTo>
                  <a:lnTo>
                    <a:pt x="3919725" y="1143800"/>
                  </a:lnTo>
                  <a:lnTo>
                    <a:pt x="3876536" y="1133630"/>
                  </a:lnTo>
                  <a:lnTo>
                    <a:pt x="3834738" y="1119692"/>
                  </a:lnTo>
                  <a:lnTo>
                    <a:pt x="3794489" y="1102159"/>
                  </a:lnTo>
                  <a:lnTo>
                    <a:pt x="3755948" y="1081204"/>
                  </a:lnTo>
                  <a:lnTo>
                    <a:pt x="3719273" y="1056999"/>
                  </a:lnTo>
                  <a:lnTo>
                    <a:pt x="3684622" y="1029719"/>
                  </a:lnTo>
                  <a:lnTo>
                    <a:pt x="3652154" y="999535"/>
                  </a:lnTo>
                  <a:lnTo>
                    <a:pt x="3622026" y="966621"/>
                  </a:lnTo>
                  <a:lnTo>
                    <a:pt x="3594398" y="931149"/>
                  </a:lnTo>
                  <a:lnTo>
                    <a:pt x="3569427" y="893293"/>
                  </a:lnTo>
                  <a:lnTo>
                    <a:pt x="3547272" y="853226"/>
                  </a:lnTo>
                  <a:lnTo>
                    <a:pt x="3528091" y="811121"/>
                  </a:lnTo>
                  <a:lnTo>
                    <a:pt x="3512043" y="767150"/>
                  </a:lnTo>
                  <a:lnTo>
                    <a:pt x="3499285" y="721486"/>
                  </a:lnTo>
                  <a:lnTo>
                    <a:pt x="3489976" y="674304"/>
                  </a:lnTo>
                  <a:lnTo>
                    <a:pt x="3484275" y="625774"/>
                  </a:lnTo>
                  <a:lnTo>
                    <a:pt x="3482340" y="576072"/>
                  </a:lnTo>
                  <a:close/>
                </a:path>
                <a:path w="4537075" h="1655445">
                  <a:moveTo>
                    <a:pt x="0" y="1403604"/>
                  </a:moveTo>
                  <a:lnTo>
                    <a:pt x="4749" y="1345927"/>
                  </a:lnTo>
                  <a:lnTo>
                    <a:pt x="18279" y="1292991"/>
                  </a:lnTo>
                  <a:lnTo>
                    <a:pt x="39508" y="1246303"/>
                  </a:lnTo>
                  <a:lnTo>
                    <a:pt x="67358" y="1207367"/>
                  </a:lnTo>
                  <a:lnTo>
                    <a:pt x="100748" y="1177692"/>
                  </a:lnTo>
                  <a:lnTo>
                    <a:pt x="138599" y="1158782"/>
                  </a:lnTo>
                  <a:lnTo>
                    <a:pt x="179832" y="1152144"/>
                  </a:lnTo>
                  <a:lnTo>
                    <a:pt x="221064" y="1158782"/>
                  </a:lnTo>
                  <a:lnTo>
                    <a:pt x="258915" y="1177692"/>
                  </a:lnTo>
                  <a:lnTo>
                    <a:pt x="292305" y="1207367"/>
                  </a:lnTo>
                  <a:lnTo>
                    <a:pt x="320155" y="1246303"/>
                  </a:lnTo>
                  <a:lnTo>
                    <a:pt x="341384" y="1292991"/>
                  </a:lnTo>
                  <a:lnTo>
                    <a:pt x="354914" y="1345927"/>
                  </a:lnTo>
                  <a:lnTo>
                    <a:pt x="359664" y="1403604"/>
                  </a:lnTo>
                  <a:lnTo>
                    <a:pt x="354914" y="1461280"/>
                  </a:lnTo>
                  <a:lnTo>
                    <a:pt x="341384" y="1514216"/>
                  </a:lnTo>
                  <a:lnTo>
                    <a:pt x="320155" y="1560904"/>
                  </a:lnTo>
                  <a:lnTo>
                    <a:pt x="292305" y="1599840"/>
                  </a:lnTo>
                  <a:lnTo>
                    <a:pt x="258915" y="1629515"/>
                  </a:lnTo>
                  <a:lnTo>
                    <a:pt x="221064" y="1648425"/>
                  </a:lnTo>
                  <a:lnTo>
                    <a:pt x="179832" y="1655064"/>
                  </a:lnTo>
                  <a:lnTo>
                    <a:pt x="138599" y="1648425"/>
                  </a:lnTo>
                  <a:lnTo>
                    <a:pt x="100748" y="1629515"/>
                  </a:lnTo>
                  <a:lnTo>
                    <a:pt x="67358" y="1599840"/>
                  </a:lnTo>
                  <a:lnTo>
                    <a:pt x="39508" y="1560904"/>
                  </a:lnTo>
                  <a:lnTo>
                    <a:pt x="18279" y="1514216"/>
                  </a:lnTo>
                  <a:lnTo>
                    <a:pt x="4749" y="1461280"/>
                  </a:lnTo>
                  <a:lnTo>
                    <a:pt x="0" y="1403604"/>
                  </a:lnTo>
                  <a:close/>
                </a:path>
              </a:pathLst>
            </a:custGeom>
            <a:ln w="4419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4" name="object 14"/>
            <p:cNvSpPr/>
            <p:nvPr/>
          </p:nvSpPr>
          <p:spPr>
            <a:xfrm>
              <a:off x="1403604" y="3788663"/>
              <a:ext cx="3145155" cy="1584325"/>
            </a:xfrm>
            <a:custGeom>
              <a:avLst/>
              <a:gdLst/>
              <a:ahLst/>
              <a:cxnLst/>
              <a:rect l="l" t="t" r="r" b="b"/>
              <a:pathLst>
                <a:path w="3145154" h="1584325">
                  <a:moveTo>
                    <a:pt x="3145155" y="1584198"/>
                  </a:moveTo>
                  <a:lnTo>
                    <a:pt x="0" y="0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5" name="object 15"/>
            <p:cNvSpPr/>
            <p:nvPr/>
          </p:nvSpPr>
          <p:spPr>
            <a:xfrm>
              <a:off x="1403604" y="3788663"/>
              <a:ext cx="3168650" cy="1584325"/>
            </a:xfrm>
            <a:custGeom>
              <a:avLst/>
              <a:gdLst/>
              <a:ahLst/>
              <a:cxnLst/>
              <a:rect l="l" t="t" r="r" b="b"/>
              <a:pathLst>
                <a:path w="3168650" h="1584325">
                  <a:moveTo>
                    <a:pt x="0" y="0"/>
                  </a:moveTo>
                  <a:lnTo>
                    <a:pt x="3168396" y="1584198"/>
                  </a:lnTo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098877" y="4777479"/>
            <a:ext cx="555309" cy="25177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1544" b="1" dirty="0">
                <a:latin typeface="Times New Roman"/>
                <a:cs typeface="Times New Roman"/>
              </a:rPr>
              <a:t>A</a:t>
            </a:r>
            <a:r>
              <a:rPr sz="1544" b="1" spc="-88" dirty="0">
                <a:latin typeface="Times New Roman"/>
                <a:cs typeface="Times New Roman"/>
              </a:rPr>
              <a:t> </a:t>
            </a:r>
            <a:r>
              <a:rPr sz="1544" b="1" dirty="0">
                <a:latin typeface="Times New Roman"/>
                <a:cs typeface="Times New Roman"/>
              </a:rPr>
              <a:t>+ </a:t>
            </a:r>
            <a:r>
              <a:rPr sz="1544" b="1" spc="-55" dirty="0">
                <a:latin typeface="Times New Roman"/>
                <a:cs typeface="Times New Roman"/>
              </a:rPr>
              <a:t>M</a:t>
            </a:r>
            <a:endParaRPr sz="1544">
              <a:latin typeface="Times New Roman"/>
              <a:cs typeface="Times New Roman"/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xmlns="" id="{C6425C7D-5A34-96DE-56BD-3E86778F6E29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object 10"/>
          <p:cNvGrpSpPr/>
          <p:nvPr/>
        </p:nvGrpSpPr>
        <p:grpSpPr>
          <a:xfrm>
            <a:off x="1931655" y="1495764"/>
            <a:ext cx="6767846" cy="4800261"/>
            <a:chOff x="1475232" y="1356360"/>
            <a:chExt cx="6654165" cy="516953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75232" y="1356360"/>
              <a:ext cx="6608064" cy="516940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19700" y="1629156"/>
              <a:ext cx="2449068" cy="187147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219700" y="1629156"/>
              <a:ext cx="2449195" cy="1871980"/>
            </a:xfrm>
            <a:custGeom>
              <a:avLst/>
              <a:gdLst/>
              <a:ahLst/>
              <a:cxnLst/>
              <a:rect l="l" t="t" r="r" b="b"/>
              <a:pathLst>
                <a:path w="2449195" h="1871979">
                  <a:moveTo>
                    <a:pt x="0" y="1871472"/>
                  </a:moveTo>
                  <a:lnTo>
                    <a:pt x="2449068" y="1871472"/>
                  </a:lnTo>
                  <a:lnTo>
                    <a:pt x="2449068" y="0"/>
                  </a:lnTo>
                  <a:lnTo>
                    <a:pt x="0" y="0"/>
                  </a:lnTo>
                  <a:lnTo>
                    <a:pt x="0" y="1871472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5232" y="1389888"/>
              <a:ext cx="6653783" cy="4991100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91631" y="774808"/>
            <a:ext cx="3833245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43" dirty="0"/>
              <a:t>WRC</a:t>
            </a:r>
            <a:r>
              <a:rPr spc="-99" dirty="0"/>
              <a:t> </a:t>
            </a:r>
            <a:r>
              <a:rPr spc="-94" dirty="0"/>
              <a:t>1992</a:t>
            </a:r>
            <a:r>
              <a:rPr spc="-138" dirty="0"/>
              <a:t> </a:t>
            </a:r>
            <a:r>
              <a:rPr spc="-77" dirty="0"/>
              <a:t>diagram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xmlns="" id="{FE687E8C-0D12-AFB5-23C9-8A2B55EE3D7A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391631" y="774807"/>
            <a:ext cx="3883664" cy="514728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3253" b="1" i="1" spc="-110" dirty="0">
                <a:solidFill>
                  <a:srgbClr val="FF3300"/>
                </a:solidFill>
                <a:latin typeface="Tahoma"/>
                <a:cs typeface="Tahoma"/>
              </a:rPr>
              <a:t>Diagram</a:t>
            </a:r>
            <a:r>
              <a:rPr sz="3253" b="1" i="1" spc="-94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sz="3253" b="1" i="1" spc="-143" dirty="0">
                <a:solidFill>
                  <a:srgbClr val="FF3300"/>
                </a:solidFill>
                <a:latin typeface="Tahoma"/>
                <a:cs typeface="Tahoma"/>
              </a:rPr>
              <a:t>WRC</a:t>
            </a:r>
            <a:r>
              <a:rPr sz="3253" b="1" i="1" spc="-94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sz="3253" b="1" i="1" spc="-50" dirty="0">
                <a:solidFill>
                  <a:srgbClr val="FF3300"/>
                </a:solidFill>
                <a:latin typeface="Tahoma"/>
                <a:cs typeface="Tahoma"/>
              </a:rPr>
              <a:t>1992</a:t>
            </a:r>
            <a:endParaRPr sz="3253">
              <a:latin typeface="Tahoma"/>
              <a:cs typeface="Tahom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084796" y="1465459"/>
            <a:ext cx="10232451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2635846">
              <a:spcBef>
                <a:spcPts val="110"/>
              </a:spcBef>
            </a:pPr>
            <a:r>
              <a:rPr spc="-83" dirty="0"/>
              <a:t>(pro</a:t>
            </a:r>
            <a:r>
              <a:rPr spc="-121" dirty="0"/>
              <a:t> </a:t>
            </a:r>
            <a:r>
              <a:rPr spc="-105" dirty="0"/>
              <a:t>duplexní</a:t>
            </a:r>
            <a:r>
              <a:rPr spc="-126" dirty="0"/>
              <a:t> </a:t>
            </a:r>
            <a:r>
              <a:rPr spc="-39" dirty="0"/>
              <a:t>oceli)</a:t>
            </a: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0500" y="1542821"/>
            <a:ext cx="8173496" cy="4753204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F764795E-E6E6-96B1-B64D-74BCAA025650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286686" y="3646079"/>
            <a:ext cx="6081792" cy="625078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3970" i="1" dirty="0">
                <a:solidFill>
                  <a:srgbClr val="000000"/>
                </a:solidFill>
                <a:latin typeface="Arial"/>
                <a:cs typeface="Arial"/>
              </a:rPr>
              <a:t>Austenitické</a:t>
            </a:r>
            <a:r>
              <a:rPr sz="397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970" i="1" dirty="0">
                <a:solidFill>
                  <a:srgbClr val="000000"/>
                </a:solidFill>
                <a:latin typeface="Arial"/>
                <a:cs typeface="Arial"/>
              </a:rPr>
              <a:t>Cr</a:t>
            </a:r>
            <a:r>
              <a:rPr sz="397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970" i="1" dirty="0">
                <a:solidFill>
                  <a:srgbClr val="000000"/>
                </a:solidFill>
                <a:latin typeface="Arial"/>
                <a:cs typeface="Arial"/>
              </a:rPr>
              <a:t>–</a:t>
            </a:r>
            <a:r>
              <a:rPr sz="3970" spc="-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970" i="1" dirty="0">
                <a:solidFill>
                  <a:srgbClr val="000000"/>
                </a:solidFill>
                <a:latin typeface="Arial"/>
                <a:cs typeface="Arial"/>
              </a:rPr>
              <a:t>Ni</a:t>
            </a:r>
            <a:r>
              <a:rPr sz="3970" spc="-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970" spc="-11" dirty="0">
                <a:solidFill>
                  <a:srgbClr val="000000"/>
                </a:solidFill>
                <a:latin typeface="Arial"/>
                <a:cs typeface="Arial"/>
              </a:rPr>
              <a:t>oceli</a:t>
            </a:r>
            <a:endParaRPr sz="397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907251" y="1599375"/>
            <a:ext cx="8398965" cy="5045605"/>
          </a:xfrm>
          <a:prstGeom prst="rect">
            <a:avLst/>
          </a:prstGeom>
        </p:spPr>
        <p:txBody>
          <a:bodyPr vert="horz" wrap="square" lIns="0" tIns="47618" rIns="0" bIns="0" rtlCol="0">
            <a:spAutoFit/>
          </a:bodyPr>
          <a:lstStyle/>
          <a:p>
            <a:pPr marL="518206">
              <a:spcBef>
                <a:spcPts val="375"/>
              </a:spcBef>
              <a:tabLst>
                <a:tab pos="834031" algn="l"/>
              </a:tabLst>
            </a:pPr>
            <a:r>
              <a:rPr sz="2206" spc="-55" dirty="0">
                <a:solidFill>
                  <a:srgbClr val="DF0C24"/>
                </a:solidFill>
                <a:latin typeface="Arial"/>
                <a:cs typeface="Arial"/>
              </a:rPr>
              <a:t>+</a:t>
            </a:r>
            <a:r>
              <a:rPr sz="2206" dirty="0">
                <a:solidFill>
                  <a:srgbClr val="DF0C24"/>
                </a:solidFill>
                <a:latin typeface="Arial"/>
                <a:cs typeface="Arial"/>
              </a:rPr>
              <a:t>	</a:t>
            </a:r>
            <a:r>
              <a:rPr sz="2206" i="1" dirty="0">
                <a:latin typeface="Arial"/>
                <a:cs typeface="Arial"/>
              </a:rPr>
              <a:t>výborná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svařitelnost</a:t>
            </a:r>
            <a:endParaRPr sz="2206" dirty="0">
              <a:latin typeface="Arial"/>
              <a:cs typeface="Arial"/>
            </a:endParaRPr>
          </a:p>
          <a:p>
            <a:pPr marL="518206">
              <a:spcBef>
                <a:spcPts val="265"/>
              </a:spcBef>
              <a:tabLst>
                <a:tab pos="834031" algn="l"/>
              </a:tabLst>
            </a:pPr>
            <a:r>
              <a:rPr sz="2206" spc="-55" dirty="0">
                <a:solidFill>
                  <a:srgbClr val="DF0C24"/>
                </a:solidFill>
                <a:latin typeface="Arial"/>
                <a:cs typeface="Arial"/>
              </a:rPr>
              <a:t>+</a:t>
            </a:r>
            <a:r>
              <a:rPr sz="2206" dirty="0">
                <a:solidFill>
                  <a:srgbClr val="DF0C24"/>
                </a:solidFill>
                <a:latin typeface="Arial"/>
                <a:cs typeface="Arial"/>
              </a:rPr>
              <a:t>	</a:t>
            </a:r>
            <a:r>
              <a:rPr sz="2206" i="1" dirty="0">
                <a:latin typeface="Arial"/>
                <a:cs typeface="Arial"/>
              </a:rPr>
              <a:t>vysoká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houževnatost</a:t>
            </a:r>
            <a:endParaRPr sz="2206" dirty="0">
              <a:latin typeface="Arial"/>
              <a:cs typeface="Arial"/>
            </a:endParaRPr>
          </a:p>
          <a:p>
            <a:pPr marL="518206">
              <a:spcBef>
                <a:spcPts val="265"/>
              </a:spcBef>
              <a:tabLst>
                <a:tab pos="834031" algn="l"/>
              </a:tabLst>
            </a:pPr>
            <a:r>
              <a:rPr sz="2206" spc="-55" dirty="0">
                <a:solidFill>
                  <a:srgbClr val="DF0C24"/>
                </a:solidFill>
                <a:latin typeface="Arial"/>
                <a:cs typeface="Arial"/>
              </a:rPr>
              <a:t>+</a:t>
            </a:r>
            <a:r>
              <a:rPr sz="2206" dirty="0">
                <a:solidFill>
                  <a:srgbClr val="DF0C24"/>
                </a:solidFill>
                <a:latin typeface="Arial"/>
                <a:cs typeface="Arial"/>
              </a:rPr>
              <a:t>	</a:t>
            </a:r>
            <a:r>
              <a:rPr sz="2206" i="1" dirty="0">
                <a:latin typeface="Arial"/>
                <a:cs typeface="Arial"/>
              </a:rPr>
              <a:t>vysoká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žáruvzdornost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(až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do </a:t>
            </a:r>
            <a:r>
              <a:rPr sz="2206" i="1" spc="-11" dirty="0">
                <a:latin typeface="Arial"/>
                <a:cs typeface="Arial"/>
              </a:rPr>
              <a:t>1150°C)</a:t>
            </a:r>
            <a:endParaRPr sz="2206" dirty="0">
              <a:latin typeface="Arial"/>
              <a:cs typeface="Arial"/>
            </a:endParaRPr>
          </a:p>
          <a:p>
            <a:pPr marL="518206">
              <a:spcBef>
                <a:spcPts val="265"/>
              </a:spcBef>
              <a:tabLst>
                <a:tab pos="834031" algn="l"/>
              </a:tabLst>
            </a:pPr>
            <a:r>
              <a:rPr sz="2206" spc="-55" dirty="0">
                <a:solidFill>
                  <a:srgbClr val="DF0C24"/>
                </a:solidFill>
                <a:latin typeface="Arial"/>
                <a:cs typeface="Arial"/>
              </a:rPr>
              <a:t>+</a:t>
            </a:r>
            <a:r>
              <a:rPr sz="2206" dirty="0">
                <a:solidFill>
                  <a:srgbClr val="DF0C24"/>
                </a:solidFill>
                <a:latin typeface="Arial"/>
                <a:cs typeface="Arial"/>
              </a:rPr>
              <a:t>	</a:t>
            </a:r>
            <a:r>
              <a:rPr sz="2206" i="1" dirty="0">
                <a:latin typeface="Arial"/>
                <a:cs typeface="Arial"/>
              </a:rPr>
              <a:t>žáropevnost</a:t>
            </a:r>
            <a:r>
              <a:rPr sz="2206" i="1" spc="-7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(až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do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750°C)</a:t>
            </a:r>
            <a:endParaRPr sz="2206" dirty="0">
              <a:latin typeface="Arial"/>
              <a:cs typeface="Arial"/>
            </a:endParaRPr>
          </a:p>
          <a:p>
            <a:pPr marL="834031" indent="-316526">
              <a:spcBef>
                <a:spcPts val="1428"/>
              </a:spcBef>
              <a:buClr>
                <a:srgbClr val="FF0000"/>
              </a:buClr>
              <a:buFont typeface="Arial"/>
              <a:buChar char="–"/>
              <a:tabLst>
                <a:tab pos="834031" algn="l"/>
                <a:tab pos="834731" algn="l"/>
              </a:tabLst>
            </a:pPr>
            <a:r>
              <a:rPr sz="2206" i="1" dirty="0">
                <a:latin typeface="Arial"/>
                <a:cs typeface="Arial"/>
              </a:rPr>
              <a:t>vysoká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cena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(velké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množství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Ni)</a:t>
            </a:r>
            <a:endParaRPr sz="2206" dirty="0">
              <a:latin typeface="Arial"/>
              <a:cs typeface="Arial"/>
            </a:endParaRPr>
          </a:p>
          <a:p>
            <a:pPr marL="834031" indent="-316526">
              <a:spcBef>
                <a:spcPts val="265"/>
              </a:spcBef>
              <a:buClr>
                <a:srgbClr val="FF0000"/>
              </a:buClr>
              <a:buFont typeface="Arial"/>
              <a:buChar char="–"/>
              <a:tabLst>
                <a:tab pos="834031" algn="l"/>
                <a:tab pos="834731" algn="l"/>
              </a:tabLst>
            </a:pPr>
            <a:r>
              <a:rPr sz="2206" i="1" dirty="0">
                <a:latin typeface="Arial"/>
                <a:cs typeface="Arial"/>
              </a:rPr>
              <a:t>nižší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mez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kluzu</a:t>
            </a:r>
            <a:endParaRPr sz="2206" dirty="0">
              <a:latin typeface="Arial"/>
              <a:cs typeface="Arial"/>
            </a:endParaRPr>
          </a:p>
          <a:p>
            <a:pPr marL="834031" indent="-316526">
              <a:spcBef>
                <a:spcPts val="265"/>
              </a:spcBef>
              <a:buClr>
                <a:srgbClr val="FF0000"/>
              </a:buClr>
              <a:buFont typeface="Arial"/>
              <a:buChar char="–"/>
              <a:tabLst>
                <a:tab pos="834031" algn="l"/>
                <a:tab pos="834731" algn="l"/>
              </a:tabLst>
            </a:pPr>
            <a:r>
              <a:rPr sz="2206" i="1" dirty="0">
                <a:latin typeface="Arial"/>
                <a:cs typeface="Arial"/>
              </a:rPr>
              <a:t>špatná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tepelná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vodivost</a:t>
            </a:r>
            <a:endParaRPr sz="2206" dirty="0">
              <a:latin typeface="Arial"/>
              <a:cs typeface="Arial"/>
            </a:endParaRPr>
          </a:p>
          <a:p>
            <a:pPr marL="834031" indent="-316526">
              <a:spcBef>
                <a:spcPts val="270"/>
              </a:spcBef>
              <a:buClr>
                <a:srgbClr val="FF0000"/>
              </a:buClr>
              <a:buFont typeface="Arial"/>
              <a:buChar char="–"/>
              <a:tabLst>
                <a:tab pos="834031" algn="l"/>
                <a:tab pos="834731" algn="l"/>
              </a:tabLst>
            </a:pPr>
            <a:r>
              <a:rPr sz="2206" i="1" dirty="0">
                <a:latin typeface="Arial"/>
                <a:cs typeface="Arial"/>
              </a:rPr>
              <a:t>obtížná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obrobitelnost</a:t>
            </a:r>
            <a:endParaRPr sz="2206" dirty="0">
              <a:latin typeface="Arial"/>
              <a:cs typeface="Arial"/>
            </a:endParaRPr>
          </a:p>
          <a:p>
            <a:pPr marL="834031" indent="-316526">
              <a:spcBef>
                <a:spcPts val="265"/>
              </a:spcBef>
              <a:buClr>
                <a:srgbClr val="FF0000"/>
              </a:buClr>
              <a:buFont typeface="Arial"/>
              <a:buChar char="–"/>
              <a:tabLst>
                <a:tab pos="834031" algn="l"/>
                <a:tab pos="834731" algn="l"/>
              </a:tabLst>
            </a:pPr>
            <a:r>
              <a:rPr sz="2206" i="1" dirty="0">
                <a:latin typeface="Arial"/>
                <a:cs typeface="Arial"/>
              </a:rPr>
              <a:t>nejsou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feromagnetické,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jen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paramagnetické</a:t>
            </a:r>
            <a:endParaRPr sz="2206" dirty="0">
              <a:latin typeface="Arial"/>
              <a:cs typeface="Arial"/>
            </a:endParaRPr>
          </a:p>
          <a:p>
            <a:pPr marL="834031" indent="-316526">
              <a:spcBef>
                <a:spcPts val="265"/>
              </a:spcBef>
              <a:buClr>
                <a:srgbClr val="FF0000"/>
              </a:buClr>
              <a:buFont typeface="Arial"/>
              <a:buChar char="–"/>
              <a:tabLst>
                <a:tab pos="834031" algn="l"/>
                <a:tab pos="834731" algn="l"/>
              </a:tabLst>
            </a:pPr>
            <a:r>
              <a:rPr sz="2206" i="1" dirty="0">
                <a:latin typeface="Arial"/>
                <a:cs typeface="Arial"/>
              </a:rPr>
              <a:t>sklon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ke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koroznímu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praskání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pod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spc="-11" dirty="0" err="1">
                <a:latin typeface="Arial"/>
                <a:cs typeface="Arial"/>
              </a:rPr>
              <a:t>napětím</a:t>
            </a:r>
            <a:endParaRPr sz="2426" dirty="0">
              <a:latin typeface="Arial"/>
              <a:cs typeface="Arial"/>
            </a:endParaRPr>
          </a:p>
          <a:p>
            <a:pPr marL="14006" marR="5602" algn="just">
              <a:lnSpc>
                <a:spcPts val="2382"/>
              </a:lnSpc>
              <a:spcBef>
                <a:spcPts val="1483"/>
              </a:spcBef>
            </a:pPr>
            <a:r>
              <a:rPr sz="2206" i="1" dirty="0">
                <a:latin typeface="Arial"/>
                <a:cs typeface="Arial"/>
              </a:rPr>
              <a:t>Používají</a:t>
            </a:r>
            <a:r>
              <a:rPr sz="2206" i="1" spc="49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se</a:t>
            </a:r>
            <a:r>
              <a:rPr sz="2206" i="1" spc="50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50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chemickém</a:t>
            </a:r>
            <a:r>
              <a:rPr sz="2206" i="1" spc="49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průmyslu</a:t>
            </a:r>
            <a:r>
              <a:rPr sz="2206" i="1" spc="50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(bez</a:t>
            </a:r>
            <a:r>
              <a:rPr sz="2206" i="1" spc="50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přítomnosti</a:t>
            </a:r>
            <a:r>
              <a:rPr sz="2206" i="1" spc="49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síry),</a:t>
            </a:r>
            <a:r>
              <a:rPr sz="2206" i="1" spc="513" dirty="0">
                <a:latin typeface="Arial"/>
                <a:cs typeface="Arial"/>
              </a:rPr>
              <a:t> </a:t>
            </a:r>
            <a:r>
              <a:rPr sz="2206" i="1" spc="-22" dirty="0">
                <a:latin typeface="Arial"/>
                <a:cs typeface="Arial"/>
              </a:rPr>
              <a:t>jako </a:t>
            </a:r>
            <a:r>
              <a:rPr sz="2206" i="1" dirty="0">
                <a:latin typeface="Arial"/>
                <a:cs typeface="Arial"/>
              </a:rPr>
              <a:t>součásti</a:t>
            </a:r>
            <a:r>
              <a:rPr sz="2206" i="1" spc="369" dirty="0">
                <a:latin typeface="Arial"/>
                <a:cs typeface="Arial"/>
              </a:rPr>
              <a:t>  </a:t>
            </a:r>
            <a:r>
              <a:rPr sz="2206" i="1" dirty="0">
                <a:latin typeface="Arial"/>
                <a:cs typeface="Arial"/>
              </a:rPr>
              <a:t>sklářských</a:t>
            </a:r>
            <a:r>
              <a:rPr sz="2206" i="1" spc="375" dirty="0">
                <a:latin typeface="Arial"/>
                <a:cs typeface="Arial"/>
              </a:rPr>
              <a:t>  </a:t>
            </a: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369" dirty="0">
                <a:latin typeface="Arial"/>
                <a:cs typeface="Arial"/>
              </a:rPr>
              <a:t>  </a:t>
            </a:r>
            <a:r>
              <a:rPr sz="2206" i="1" dirty="0">
                <a:latin typeface="Arial"/>
                <a:cs typeface="Arial"/>
              </a:rPr>
              <a:t>keramických</a:t>
            </a:r>
            <a:r>
              <a:rPr sz="2206" i="1" spc="375" dirty="0">
                <a:latin typeface="Arial"/>
                <a:cs typeface="Arial"/>
              </a:rPr>
              <a:t>  </a:t>
            </a:r>
            <a:r>
              <a:rPr sz="2206" i="1" dirty="0">
                <a:latin typeface="Arial"/>
                <a:cs typeface="Arial"/>
              </a:rPr>
              <a:t>pecí,</a:t>
            </a:r>
            <a:r>
              <a:rPr sz="2206" i="1" spc="369" dirty="0">
                <a:latin typeface="Arial"/>
                <a:cs typeface="Arial"/>
              </a:rPr>
              <a:t>  </a:t>
            </a:r>
            <a:r>
              <a:rPr sz="2206" i="1" dirty="0">
                <a:latin typeface="Arial"/>
                <a:cs typeface="Arial"/>
              </a:rPr>
              <a:t>na</a:t>
            </a:r>
            <a:r>
              <a:rPr sz="2206" i="1" spc="364" dirty="0">
                <a:latin typeface="Arial"/>
                <a:cs typeface="Arial"/>
              </a:rPr>
              <a:t>  </a:t>
            </a:r>
            <a:r>
              <a:rPr sz="2206" i="1" dirty="0">
                <a:latin typeface="Arial"/>
                <a:cs typeface="Arial"/>
              </a:rPr>
              <a:t>topné</a:t>
            </a:r>
            <a:r>
              <a:rPr sz="2206" i="1" spc="364" dirty="0">
                <a:latin typeface="Arial"/>
                <a:cs typeface="Arial"/>
              </a:rPr>
              <a:t>  </a:t>
            </a:r>
            <a:r>
              <a:rPr sz="2206" i="1" spc="-11" dirty="0">
                <a:latin typeface="Arial"/>
                <a:cs typeface="Arial"/>
              </a:rPr>
              <a:t>odpory, </a:t>
            </a:r>
            <a:r>
              <a:rPr sz="2206" i="1" dirty="0">
                <a:latin typeface="Arial"/>
                <a:cs typeface="Arial"/>
              </a:rPr>
              <a:t>kuchyňské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náčiní</a:t>
            </a:r>
            <a:r>
              <a:rPr sz="2206" i="1" spc="-22" dirty="0">
                <a:latin typeface="Arial"/>
                <a:cs typeface="Arial"/>
              </a:rPr>
              <a:t> atd.</a:t>
            </a:r>
            <a:endParaRPr sz="2206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7059360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99" dirty="0"/>
              <a:t>Charakteristika</a:t>
            </a:r>
            <a:r>
              <a:rPr spc="-105" dirty="0"/>
              <a:t> </a:t>
            </a:r>
            <a:r>
              <a:rPr spc="-99" dirty="0"/>
              <a:t>austenitických</a:t>
            </a:r>
            <a:r>
              <a:rPr spc="-121" dirty="0"/>
              <a:t> </a:t>
            </a:r>
            <a:r>
              <a:rPr spc="-11" dirty="0"/>
              <a:t>ocelí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E5DD7E2F-C0D1-92E5-06D3-734A1F694402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6406714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05" dirty="0"/>
              <a:t>Austenitické</a:t>
            </a:r>
            <a:r>
              <a:rPr spc="-66" dirty="0"/>
              <a:t> </a:t>
            </a:r>
            <a:r>
              <a:rPr spc="-105" dirty="0"/>
              <a:t>korozivzdorné</a:t>
            </a:r>
            <a:r>
              <a:rPr spc="-77" dirty="0"/>
              <a:t> </a:t>
            </a:r>
            <a:r>
              <a:rPr spc="-11" dirty="0"/>
              <a:t>oceli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391632" y="1343100"/>
            <a:ext cx="9232979" cy="5346860"/>
          </a:xfrm>
          <a:prstGeom prst="rect">
            <a:avLst/>
          </a:prstGeom>
        </p:spPr>
        <p:txBody>
          <a:bodyPr vert="horz" wrap="square" lIns="0" tIns="80530" rIns="0" bIns="0" rtlCol="0">
            <a:spAutoFit/>
          </a:bodyPr>
          <a:lstStyle/>
          <a:p>
            <a:pPr marL="392156" indent="-378850">
              <a:spcBef>
                <a:spcPts val="634"/>
              </a:spcBef>
              <a:buFont typeface="Wingdings"/>
              <a:buChar char=""/>
              <a:tabLst>
                <a:tab pos="392156" algn="l"/>
                <a:tab pos="392856" algn="l"/>
              </a:tabLst>
            </a:pPr>
            <a:r>
              <a:rPr sz="2000" b="1" i="1" dirty="0">
                <a:latin typeface="Arial"/>
                <a:cs typeface="Arial"/>
              </a:rPr>
              <a:t>Typické</a:t>
            </a:r>
            <a:r>
              <a:rPr sz="2000" b="1" i="1" spc="-11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chemické</a:t>
            </a:r>
            <a:r>
              <a:rPr sz="2000" b="1" i="1" spc="-94" dirty="0">
                <a:latin typeface="Arial"/>
                <a:cs typeface="Arial"/>
              </a:rPr>
              <a:t> </a:t>
            </a:r>
            <a:r>
              <a:rPr sz="2000" b="1" i="1" spc="-11" dirty="0">
                <a:latin typeface="Arial"/>
                <a:cs typeface="Arial"/>
              </a:rPr>
              <a:t>složení</a:t>
            </a:r>
            <a:endParaRPr sz="2000" dirty="0">
              <a:latin typeface="Arial"/>
              <a:cs typeface="Arial"/>
            </a:endParaRPr>
          </a:p>
          <a:p>
            <a:pPr marL="518206">
              <a:spcBef>
                <a:spcPts val="529"/>
              </a:spcBef>
              <a:tabLst>
                <a:tab pos="834031" algn="l"/>
                <a:tab pos="2542009" algn="l"/>
                <a:tab pos="4078419" algn="l"/>
                <a:tab pos="5582616" algn="l"/>
              </a:tabLst>
            </a:pPr>
            <a:r>
              <a:rPr sz="2000" spc="-55" dirty="0">
                <a:latin typeface="Arial"/>
                <a:cs typeface="Arial"/>
              </a:rPr>
              <a:t>-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i="1" dirty="0">
                <a:latin typeface="Arial"/>
                <a:cs typeface="Arial"/>
              </a:rPr>
              <a:t>16-28</a:t>
            </a:r>
            <a:r>
              <a:rPr sz="2000" i="1" spc="-33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%</a:t>
            </a:r>
            <a:r>
              <a:rPr sz="2000" i="1" spc="-17" dirty="0">
                <a:latin typeface="Arial"/>
                <a:cs typeface="Arial"/>
              </a:rPr>
              <a:t> </a:t>
            </a:r>
            <a:r>
              <a:rPr sz="2000" i="1" spc="-28" dirty="0">
                <a:latin typeface="Arial"/>
                <a:cs typeface="Arial"/>
              </a:rPr>
              <a:t>Cr,</a:t>
            </a:r>
            <a:r>
              <a:rPr sz="2000" i="1" dirty="0">
                <a:latin typeface="Arial"/>
                <a:cs typeface="Arial"/>
              </a:rPr>
              <a:t>	6-34</a:t>
            </a:r>
            <a:r>
              <a:rPr sz="2000" i="1" spc="-44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%</a:t>
            </a:r>
            <a:r>
              <a:rPr sz="2000" i="1" spc="-11" dirty="0">
                <a:latin typeface="Arial"/>
                <a:cs typeface="Arial"/>
              </a:rPr>
              <a:t> </a:t>
            </a:r>
            <a:r>
              <a:rPr sz="2000" i="1" spc="-28" dirty="0">
                <a:latin typeface="Arial"/>
                <a:cs typeface="Arial"/>
              </a:rPr>
              <a:t>Ni,</a:t>
            </a:r>
            <a:r>
              <a:rPr sz="2000" i="1" dirty="0">
                <a:latin typeface="Arial"/>
                <a:cs typeface="Arial"/>
              </a:rPr>
              <a:t>	0-6</a:t>
            </a:r>
            <a:r>
              <a:rPr sz="2000" i="1" spc="-22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%</a:t>
            </a:r>
            <a:r>
              <a:rPr sz="2000" i="1" spc="-11" dirty="0">
                <a:latin typeface="Arial"/>
                <a:cs typeface="Arial"/>
              </a:rPr>
              <a:t> </a:t>
            </a:r>
            <a:r>
              <a:rPr sz="2000" i="1" spc="-28" dirty="0">
                <a:latin typeface="Arial"/>
                <a:cs typeface="Arial"/>
              </a:rPr>
              <a:t>Mo,</a:t>
            </a:r>
            <a:r>
              <a:rPr sz="2000" i="1" dirty="0">
                <a:latin typeface="Arial"/>
                <a:cs typeface="Arial"/>
              </a:rPr>
              <a:t>	max.</a:t>
            </a:r>
            <a:r>
              <a:rPr sz="2000" i="1" spc="-44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0,2</a:t>
            </a:r>
            <a:r>
              <a:rPr sz="2000" i="1" spc="-28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%</a:t>
            </a:r>
            <a:r>
              <a:rPr sz="2000" i="1" spc="-33" dirty="0">
                <a:latin typeface="Arial"/>
                <a:cs typeface="Arial"/>
              </a:rPr>
              <a:t> </a:t>
            </a:r>
            <a:r>
              <a:rPr sz="2000" i="1" spc="-55" dirty="0">
                <a:latin typeface="Arial"/>
                <a:cs typeface="Arial"/>
              </a:rPr>
              <a:t>C</a:t>
            </a:r>
            <a:endParaRPr sz="2000" dirty="0">
              <a:latin typeface="Arial"/>
              <a:cs typeface="Arial"/>
            </a:endParaRPr>
          </a:p>
          <a:p>
            <a:pPr marL="834031" lvl="1" indent="-316526">
              <a:spcBef>
                <a:spcPts val="529"/>
              </a:spcBef>
              <a:buFont typeface="Arial"/>
              <a:buChar char="-"/>
              <a:tabLst>
                <a:tab pos="834031" algn="l"/>
                <a:tab pos="834731" algn="l"/>
              </a:tabLst>
            </a:pPr>
            <a:r>
              <a:rPr sz="2000" i="1" dirty="0">
                <a:latin typeface="Arial"/>
                <a:cs typeface="Arial"/>
              </a:rPr>
              <a:t>Obsahují</a:t>
            </a:r>
            <a:r>
              <a:rPr sz="2000" i="1" spc="-72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nejméně</a:t>
            </a:r>
            <a:r>
              <a:rPr sz="2000" i="1" spc="-22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6%</a:t>
            </a:r>
            <a:r>
              <a:rPr sz="2000" i="1" spc="-44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niklu</a:t>
            </a:r>
            <a:r>
              <a:rPr sz="2000" i="1" spc="-11" dirty="0">
                <a:latin typeface="Arial"/>
                <a:cs typeface="Arial"/>
              </a:rPr>
              <a:t> </a:t>
            </a:r>
            <a:r>
              <a:rPr sz="2000" i="1" spc="-28" dirty="0">
                <a:latin typeface="Arial"/>
                <a:cs typeface="Arial"/>
              </a:rPr>
              <a:t>!!!</a:t>
            </a:r>
            <a:endParaRPr sz="2000" dirty="0">
              <a:latin typeface="Arial"/>
              <a:cs typeface="Arial"/>
            </a:endParaRPr>
          </a:p>
          <a:p>
            <a:pPr marL="392156" indent="-378850">
              <a:spcBef>
                <a:spcPts val="1803"/>
              </a:spcBef>
              <a:buFont typeface="Wingdings"/>
              <a:buChar char=""/>
              <a:tabLst>
                <a:tab pos="392156" algn="l"/>
                <a:tab pos="392856" algn="l"/>
              </a:tabLst>
            </a:pPr>
            <a:r>
              <a:rPr sz="2000" b="1" i="1" spc="-11" dirty="0">
                <a:latin typeface="Arial"/>
                <a:cs typeface="Arial"/>
              </a:rPr>
              <a:t>Vlastnosti</a:t>
            </a:r>
            <a:endParaRPr sz="2000" dirty="0">
              <a:latin typeface="Arial"/>
              <a:cs typeface="Arial"/>
            </a:endParaRPr>
          </a:p>
          <a:p>
            <a:pPr marL="834031" lvl="1" indent="-316526">
              <a:spcBef>
                <a:spcPts val="529"/>
              </a:spcBef>
              <a:buFont typeface="Arial"/>
              <a:buChar char="-"/>
              <a:tabLst>
                <a:tab pos="834031" algn="l"/>
                <a:tab pos="834731" algn="l"/>
              </a:tabLst>
            </a:pPr>
            <a:r>
              <a:rPr sz="2000" i="1" dirty="0">
                <a:latin typeface="Arial"/>
                <a:cs typeface="Arial"/>
              </a:rPr>
              <a:t>Odolná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proti</a:t>
            </a:r>
            <a:r>
              <a:rPr sz="2000" i="1" spc="-39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všem</a:t>
            </a:r>
            <a:r>
              <a:rPr sz="2000" i="1" spc="-5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druhům</a:t>
            </a:r>
            <a:r>
              <a:rPr sz="2000" i="1" spc="-61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korozních</a:t>
            </a:r>
            <a:r>
              <a:rPr sz="2000" i="1" spc="-61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prostředí,</a:t>
            </a:r>
            <a:r>
              <a:rPr sz="2000" i="1" spc="-77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tvárná,</a:t>
            </a:r>
            <a:r>
              <a:rPr sz="2000" i="1" spc="-61" dirty="0">
                <a:latin typeface="Arial"/>
                <a:cs typeface="Arial"/>
              </a:rPr>
              <a:t> </a:t>
            </a:r>
            <a:r>
              <a:rPr sz="2000" i="1" spc="-11" dirty="0">
                <a:latin typeface="Arial"/>
                <a:cs typeface="Arial"/>
              </a:rPr>
              <a:t>houževnatá,</a:t>
            </a:r>
            <a:endParaRPr sz="2000" dirty="0">
              <a:latin typeface="Arial"/>
              <a:cs typeface="Arial"/>
            </a:endParaRPr>
          </a:p>
          <a:p>
            <a:pPr marL="518206" marR="360643">
              <a:lnSpc>
                <a:spcPct val="120000"/>
              </a:lnSpc>
            </a:pPr>
            <a:r>
              <a:rPr sz="2000" i="1" dirty="0">
                <a:latin typeface="Arial"/>
                <a:cs typeface="Arial"/>
              </a:rPr>
              <a:t>vysoká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tažnost</a:t>
            </a:r>
            <a:r>
              <a:rPr sz="2000" i="1" spc="-44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a</a:t>
            </a:r>
            <a:r>
              <a:rPr sz="2000" i="1" spc="-22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vrubová</a:t>
            </a:r>
            <a:r>
              <a:rPr sz="2000" i="1" spc="-44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houževnatost</a:t>
            </a:r>
            <a:r>
              <a:rPr sz="2000" i="1" spc="-61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za</a:t>
            </a:r>
            <a:r>
              <a:rPr sz="2000" i="1" spc="-17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nízkých</a:t>
            </a:r>
            <a:r>
              <a:rPr sz="2000" i="1" spc="-44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teplot</a:t>
            </a:r>
            <a:r>
              <a:rPr sz="2000" i="1" spc="-22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(-196</a:t>
            </a:r>
            <a:r>
              <a:rPr sz="2000" i="1" spc="-44" dirty="0">
                <a:latin typeface="Arial"/>
                <a:cs typeface="Arial"/>
              </a:rPr>
              <a:t> </a:t>
            </a:r>
            <a:r>
              <a:rPr sz="2000" i="1" spc="-22" dirty="0">
                <a:latin typeface="Arial"/>
                <a:cs typeface="Arial"/>
              </a:rPr>
              <a:t>ºC), </a:t>
            </a:r>
            <a:r>
              <a:rPr sz="2000" i="1" dirty="0">
                <a:latin typeface="Arial"/>
                <a:cs typeface="Arial"/>
              </a:rPr>
              <a:t>náchylná</a:t>
            </a:r>
            <a:r>
              <a:rPr sz="2000" i="1" spc="-39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ke</a:t>
            </a:r>
            <a:r>
              <a:rPr sz="2000" i="1" spc="-28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vzniku</a:t>
            </a:r>
            <a:r>
              <a:rPr sz="2000" i="1" spc="-33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trhlin</a:t>
            </a:r>
            <a:r>
              <a:rPr sz="2000" i="1" spc="-22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za</a:t>
            </a:r>
            <a:r>
              <a:rPr sz="2000" i="1" spc="-17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tepla,</a:t>
            </a:r>
            <a:r>
              <a:rPr sz="2000" i="1" spc="-22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často</a:t>
            </a:r>
            <a:r>
              <a:rPr sz="2000" i="1" spc="-33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obsahuje</a:t>
            </a:r>
            <a:r>
              <a:rPr sz="2000" i="1" spc="-28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2-8</a:t>
            </a:r>
            <a:r>
              <a:rPr sz="2000" i="1" spc="-17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%</a:t>
            </a:r>
            <a:r>
              <a:rPr sz="2000" i="1" spc="-28" dirty="0">
                <a:latin typeface="Arial"/>
                <a:cs typeface="Arial"/>
              </a:rPr>
              <a:t> </a:t>
            </a:r>
            <a:r>
              <a:rPr sz="2000" i="1" spc="-11" dirty="0">
                <a:latin typeface="Arial"/>
                <a:cs typeface="Arial"/>
              </a:rPr>
              <a:t>feritu</a:t>
            </a:r>
            <a:endParaRPr sz="2000" dirty="0">
              <a:latin typeface="Arial"/>
              <a:cs typeface="Arial"/>
            </a:endParaRPr>
          </a:p>
          <a:p>
            <a:pPr marL="896356" lvl="1" indent="-378850">
              <a:spcBef>
                <a:spcPts val="529"/>
              </a:spcBef>
              <a:buFont typeface="Arial"/>
              <a:buChar char="-"/>
              <a:tabLst>
                <a:tab pos="896356" algn="l"/>
                <a:tab pos="897056" algn="l"/>
              </a:tabLst>
            </a:pPr>
            <a:r>
              <a:rPr sz="2000" i="1" spc="-11" dirty="0">
                <a:latin typeface="Arial"/>
                <a:cs typeface="Arial"/>
              </a:rPr>
              <a:t>Nemaganetická</a:t>
            </a:r>
            <a:endParaRPr sz="2000" dirty="0">
              <a:latin typeface="Arial"/>
              <a:cs typeface="Arial"/>
            </a:endParaRPr>
          </a:p>
          <a:p>
            <a:pPr marL="392156" indent="-378850">
              <a:spcBef>
                <a:spcPts val="1803"/>
              </a:spcBef>
              <a:buFont typeface="Wingdings"/>
              <a:buChar char=""/>
              <a:tabLst>
                <a:tab pos="392156" algn="l"/>
                <a:tab pos="392856" algn="l"/>
              </a:tabLst>
            </a:pPr>
            <a:r>
              <a:rPr sz="2000" b="1" i="1" spc="-11" dirty="0">
                <a:latin typeface="Arial"/>
                <a:cs typeface="Arial"/>
              </a:rPr>
              <a:t>Použití</a:t>
            </a:r>
            <a:endParaRPr sz="2000" dirty="0">
              <a:latin typeface="Arial"/>
              <a:cs typeface="Arial"/>
            </a:endParaRPr>
          </a:p>
          <a:p>
            <a:pPr marL="834031" lvl="1" indent="-316526">
              <a:spcBef>
                <a:spcPts val="529"/>
              </a:spcBef>
              <a:buFont typeface="Arial"/>
              <a:buChar char="-"/>
              <a:tabLst>
                <a:tab pos="834031" algn="l"/>
                <a:tab pos="834731" algn="l"/>
              </a:tabLst>
            </a:pPr>
            <a:r>
              <a:rPr sz="2000" i="1" spc="-22" dirty="0">
                <a:latin typeface="Arial"/>
                <a:cs typeface="Arial"/>
              </a:rPr>
              <a:t>Nádoby,</a:t>
            </a:r>
            <a:r>
              <a:rPr sz="2000" i="1" spc="-66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potrubí</a:t>
            </a:r>
            <a:r>
              <a:rPr sz="2000" i="1" spc="-5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zařízení</a:t>
            </a:r>
            <a:r>
              <a:rPr sz="2000" i="1" spc="-83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pro</a:t>
            </a:r>
            <a:r>
              <a:rPr sz="2000" i="1" spc="-39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potravinářský</a:t>
            </a:r>
            <a:r>
              <a:rPr sz="2000" i="1" spc="-77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průmysl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a</a:t>
            </a:r>
            <a:r>
              <a:rPr sz="2000" i="1" spc="-17" dirty="0">
                <a:latin typeface="Arial"/>
                <a:cs typeface="Arial"/>
              </a:rPr>
              <a:t> </a:t>
            </a:r>
            <a:r>
              <a:rPr sz="2000" i="1" spc="-11" dirty="0">
                <a:latin typeface="Arial"/>
                <a:cs typeface="Arial"/>
              </a:rPr>
              <a:t>energetiku</a:t>
            </a:r>
            <a:endParaRPr sz="2000" dirty="0">
              <a:latin typeface="Arial"/>
              <a:cs typeface="Arial"/>
            </a:endParaRPr>
          </a:p>
          <a:p>
            <a:pPr marL="392156" indent="-378850">
              <a:spcBef>
                <a:spcPts val="1803"/>
              </a:spcBef>
              <a:buFont typeface="Wingdings"/>
              <a:buChar char=""/>
              <a:tabLst>
                <a:tab pos="392156" algn="l"/>
                <a:tab pos="392856" algn="l"/>
              </a:tabLst>
            </a:pPr>
            <a:r>
              <a:rPr sz="2000" b="1" i="1" spc="-11" dirty="0">
                <a:latin typeface="Arial"/>
                <a:cs typeface="Arial"/>
              </a:rPr>
              <a:t>Svařitelnost</a:t>
            </a:r>
            <a:endParaRPr sz="2000" dirty="0">
              <a:latin typeface="Arial"/>
              <a:cs typeface="Arial"/>
            </a:endParaRPr>
          </a:p>
          <a:p>
            <a:pPr marL="765404" indent="-247898">
              <a:spcBef>
                <a:spcPts val="529"/>
              </a:spcBef>
              <a:buChar char="-"/>
              <a:tabLst>
                <a:tab pos="765404" algn="l"/>
                <a:tab pos="766104" algn="l"/>
              </a:tabLst>
            </a:pPr>
            <a:r>
              <a:rPr sz="2000" i="1" dirty="0">
                <a:latin typeface="Arial"/>
                <a:cs typeface="Arial"/>
              </a:rPr>
              <a:t>Velmi</a:t>
            </a:r>
            <a:r>
              <a:rPr sz="2000" i="1" spc="-116" dirty="0">
                <a:latin typeface="Arial"/>
                <a:cs typeface="Arial"/>
              </a:rPr>
              <a:t> </a:t>
            </a:r>
            <a:r>
              <a:rPr sz="2000" i="1" spc="-22" dirty="0">
                <a:latin typeface="Arial"/>
                <a:cs typeface="Arial"/>
              </a:rPr>
              <a:t>dobrá</a:t>
            </a:r>
            <a:endParaRPr sz="2000" dirty="0">
              <a:latin typeface="Arial"/>
              <a:cs typeface="Arial"/>
            </a:endParaRPr>
          </a:p>
          <a:p>
            <a:pPr marL="765404" indent="-247898">
              <a:spcBef>
                <a:spcPts val="529"/>
              </a:spcBef>
              <a:buChar char="-"/>
              <a:tabLst>
                <a:tab pos="765404" algn="l"/>
                <a:tab pos="766104" algn="l"/>
              </a:tabLst>
            </a:pPr>
            <a:r>
              <a:rPr sz="2000" i="1" dirty="0">
                <a:latin typeface="Arial"/>
                <a:cs typeface="Arial"/>
              </a:rPr>
              <a:t>Za</a:t>
            </a:r>
            <a:r>
              <a:rPr sz="2000" i="1" spc="-22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dodržení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specifických</a:t>
            </a:r>
            <a:r>
              <a:rPr sz="2000" i="1" spc="-61" dirty="0">
                <a:latin typeface="Arial"/>
                <a:cs typeface="Arial"/>
              </a:rPr>
              <a:t> </a:t>
            </a:r>
            <a:r>
              <a:rPr sz="2000" i="1" spc="-11" dirty="0">
                <a:latin typeface="Arial"/>
                <a:cs typeface="Arial"/>
              </a:rPr>
              <a:t>podmínek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64BD18E1-B458-061E-69C6-2F9D72B24F34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7808"/>
            <a:ext cx="9460565" cy="442668"/>
          </a:xfrm>
          <a:prstGeom prst="rect">
            <a:avLst/>
          </a:prstGeom>
        </p:spPr>
        <p:txBody>
          <a:bodyPr vert="horz" wrap="square" lIns="0" tIns="18207" rIns="0" bIns="0" rtlCol="0">
            <a:spAutoFit/>
          </a:bodyPr>
          <a:lstStyle/>
          <a:p>
            <a:pPr marL="14006">
              <a:spcBef>
                <a:spcPts val="143"/>
              </a:spcBef>
            </a:pPr>
            <a:r>
              <a:rPr sz="2757" spc="-55" dirty="0"/>
              <a:t>Porovnání</a:t>
            </a:r>
            <a:r>
              <a:rPr sz="2757" spc="-126" dirty="0"/>
              <a:t> </a:t>
            </a:r>
            <a:r>
              <a:rPr sz="2757" spc="-50" dirty="0"/>
              <a:t>vrubové</a:t>
            </a:r>
            <a:r>
              <a:rPr sz="2757" spc="-121" dirty="0"/>
              <a:t> </a:t>
            </a:r>
            <a:r>
              <a:rPr sz="2757" spc="-55" dirty="0"/>
              <a:t>houževnatosti</a:t>
            </a:r>
            <a:r>
              <a:rPr sz="2757" spc="-105" dirty="0"/>
              <a:t> </a:t>
            </a:r>
            <a:r>
              <a:rPr sz="2757" spc="-61" dirty="0"/>
              <a:t>korozivzdorných</a:t>
            </a:r>
            <a:r>
              <a:rPr sz="2757" spc="-88" dirty="0"/>
              <a:t> </a:t>
            </a:r>
            <a:r>
              <a:rPr sz="2757" spc="-22" dirty="0"/>
              <a:t>ocelí</a:t>
            </a:r>
            <a:endParaRPr sz="2757"/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2899" y="1478956"/>
            <a:ext cx="7703455" cy="4893269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A614942C-0BE7-54B8-1ED7-C6A230C0D8A9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8162976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99" dirty="0"/>
              <a:t>Nejpoužívanější</a:t>
            </a:r>
            <a:r>
              <a:rPr spc="-126" dirty="0"/>
              <a:t> </a:t>
            </a:r>
            <a:r>
              <a:rPr spc="-83" dirty="0"/>
              <a:t>typy</a:t>
            </a:r>
            <a:r>
              <a:rPr spc="-149" dirty="0"/>
              <a:t> </a:t>
            </a:r>
            <a:r>
              <a:rPr spc="-99" dirty="0"/>
              <a:t>austenitických</a:t>
            </a:r>
            <a:r>
              <a:rPr spc="-110" dirty="0"/>
              <a:t> </a:t>
            </a:r>
            <a:r>
              <a:rPr spc="-11" dirty="0"/>
              <a:t>ocelí</a:t>
            </a: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0900" y="1576434"/>
            <a:ext cx="6510878" cy="456719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7658410" y="1745339"/>
            <a:ext cx="2722626" cy="5178956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</a:pPr>
            <a:r>
              <a:rPr sz="2206" i="1" spc="-11" dirty="0">
                <a:latin typeface="Arial"/>
                <a:cs typeface="Arial"/>
              </a:rPr>
              <a:t>Typický</a:t>
            </a:r>
            <a:r>
              <a:rPr sz="2206" i="1" spc="-121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typ</a:t>
            </a:r>
            <a:endParaRPr sz="2206">
              <a:latin typeface="Arial"/>
              <a:cs typeface="Arial"/>
            </a:endParaRPr>
          </a:p>
          <a:p>
            <a:pPr>
              <a:spcBef>
                <a:spcPts val="44"/>
              </a:spcBef>
            </a:pPr>
            <a:endParaRPr sz="2261">
              <a:latin typeface="Arial"/>
              <a:cs typeface="Arial"/>
            </a:endParaRPr>
          </a:p>
          <a:p>
            <a:pPr marL="14006"/>
            <a:r>
              <a:rPr sz="2206" i="1" spc="-11" dirty="0">
                <a:latin typeface="Arial"/>
                <a:cs typeface="Arial"/>
              </a:rPr>
              <a:t>18Cr8Ni</a:t>
            </a:r>
            <a:endParaRPr sz="2206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2261">
              <a:latin typeface="Arial"/>
              <a:cs typeface="Arial"/>
            </a:endParaRPr>
          </a:p>
          <a:p>
            <a:pPr marL="14006"/>
            <a:r>
              <a:rPr sz="2206" i="1" spc="-28" dirty="0">
                <a:latin typeface="Arial"/>
                <a:cs typeface="Arial"/>
              </a:rPr>
              <a:t>Mo</a:t>
            </a:r>
            <a:endParaRPr sz="2206">
              <a:latin typeface="Arial"/>
              <a:cs typeface="Arial"/>
            </a:endParaRPr>
          </a:p>
          <a:p>
            <a:pPr marL="392156" indent="-378150"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206" i="1" dirty="0">
                <a:latin typeface="Arial"/>
                <a:cs typeface="Arial"/>
              </a:rPr>
              <a:t>Zvyšuje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odolnost</a:t>
            </a:r>
            <a:endParaRPr sz="2206">
              <a:latin typeface="Arial"/>
              <a:cs typeface="Arial"/>
            </a:endParaRPr>
          </a:p>
          <a:p>
            <a:pPr marL="14006"/>
            <a:r>
              <a:rPr sz="2206" i="1" dirty="0">
                <a:latin typeface="Arial"/>
                <a:cs typeface="Arial"/>
              </a:rPr>
              <a:t>proti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důlkové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korozi</a:t>
            </a:r>
            <a:endParaRPr sz="2206">
              <a:latin typeface="Arial"/>
              <a:cs typeface="Arial"/>
            </a:endParaRPr>
          </a:p>
          <a:p>
            <a:pPr>
              <a:spcBef>
                <a:spcPts val="50"/>
              </a:spcBef>
            </a:pPr>
            <a:endParaRPr sz="2261">
              <a:latin typeface="Arial"/>
              <a:cs typeface="Arial"/>
            </a:endParaRPr>
          </a:p>
          <a:p>
            <a:pPr marL="14006"/>
            <a:r>
              <a:rPr sz="2206" i="1" dirty="0">
                <a:latin typeface="Arial"/>
                <a:cs typeface="Arial"/>
              </a:rPr>
              <a:t>Ti,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Nb</a:t>
            </a:r>
            <a:endParaRPr sz="2206">
              <a:latin typeface="Arial"/>
              <a:cs typeface="Arial"/>
            </a:endParaRPr>
          </a:p>
          <a:p>
            <a:pPr marL="14006" marR="5602"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206" i="1" dirty="0">
                <a:latin typeface="Arial"/>
                <a:cs typeface="Arial"/>
              </a:rPr>
              <a:t>Stabilizace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proti </a:t>
            </a:r>
            <a:r>
              <a:rPr sz="2206" i="1" dirty="0">
                <a:latin typeface="Arial"/>
                <a:cs typeface="Arial"/>
              </a:rPr>
              <a:t>precipitačnímu</a:t>
            </a:r>
            <a:r>
              <a:rPr sz="2206" i="1" spc="-132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vzniku </a:t>
            </a:r>
            <a:r>
              <a:rPr sz="2206" i="1" dirty="0">
                <a:latin typeface="Arial"/>
                <a:cs typeface="Arial"/>
              </a:rPr>
              <a:t>Karbidů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chromu</a:t>
            </a:r>
            <a:endParaRPr sz="2206">
              <a:latin typeface="Arial"/>
              <a:cs typeface="Arial"/>
            </a:endParaRPr>
          </a:p>
          <a:p>
            <a:pPr>
              <a:spcBef>
                <a:spcPts val="50"/>
              </a:spcBef>
              <a:buFont typeface="Arial"/>
              <a:buChar char="-"/>
            </a:pPr>
            <a:endParaRPr sz="2261">
              <a:latin typeface="Arial"/>
              <a:cs typeface="Arial"/>
            </a:endParaRPr>
          </a:p>
          <a:p>
            <a:pPr marL="14006"/>
            <a:r>
              <a:rPr sz="2206" i="1" dirty="0">
                <a:latin typeface="Arial"/>
                <a:cs typeface="Arial"/>
              </a:rPr>
              <a:t>N</a:t>
            </a:r>
            <a:endParaRPr sz="2206">
              <a:latin typeface="Arial"/>
              <a:cs typeface="Arial"/>
            </a:endParaRPr>
          </a:p>
          <a:p>
            <a:pPr marL="392156" indent="-378150"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206" i="1" dirty="0">
                <a:latin typeface="Arial"/>
                <a:cs typeface="Arial"/>
              </a:rPr>
              <a:t>Zvyšuje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pevnost</a:t>
            </a:r>
            <a:endParaRPr sz="2206">
              <a:latin typeface="Arial"/>
              <a:cs typeface="Arial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604E5EA7-02CF-7513-234D-AF0F5FB61331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6406714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05" dirty="0"/>
              <a:t>Austenitické</a:t>
            </a:r>
            <a:r>
              <a:rPr spc="-66" dirty="0"/>
              <a:t> </a:t>
            </a:r>
            <a:r>
              <a:rPr spc="-105" dirty="0"/>
              <a:t>korozivzdorné</a:t>
            </a:r>
            <a:r>
              <a:rPr spc="-77" dirty="0"/>
              <a:t> </a:t>
            </a:r>
            <a:r>
              <a:rPr spc="-11" dirty="0"/>
              <a:t>oceli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07251" y="1531478"/>
            <a:ext cx="8815622" cy="4252353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 marR="1618342">
              <a:lnSpc>
                <a:spcPct val="113300"/>
              </a:lnSpc>
              <a:spcBef>
                <a:spcPts val="110"/>
              </a:spcBef>
            </a:pPr>
            <a:r>
              <a:rPr sz="2647" i="1" dirty="0">
                <a:latin typeface="Arial"/>
                <a:cs typeface="Arial"/>
              </a:rPr>
              <a:t>Austenit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má asi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50%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větší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tepelnou</a:t>
            </a:r>
            <a:r>
              <a:rPr sz="2647" i="1" spc="17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roztažnost </a:t>
            </a:r>
            <a:r>
              <a:rPr sz="2647" i="1" dirty="0">
                <a:latin typeface="Arial"/>
                <a:cs typeface="Arial"/>
              </a:rPr>
              <a:t>a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asi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30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%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nižší tepelnou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vodivost než </a:t>
            </a:r>
            <a:r>
              <a:rPr sz="2647" i="1" spc="-11" dirty="0">
                <a:latin typeface="Arial"/>
                <a:cs typeface="Arial"/>
              </a:rPr>
              <a:t>ferit,</a:t>
            </a:r>
            <a:endParaRPr sz="2647">
              <a:latin typeface="Arial"/>
              <a:cs typeface="Arial"/>
            </a:endParaRPr>
          </a:p>
          <a:p>
            <a:pPr marL="14006">
              <a:spcBef>
                <a:spcPts val="423"/>
              </a:spcBef>
            </a:pPr>
            <a:r>
              <a:rPr sz="2647" i="1" dirty="0">
                <a:latin typeface="Arial"/>
                <a:cs typeface="Arial"/>
              </a:rPr>
              <a:t>dále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lepší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tažnost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houževnatost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(kubická</a:t>
            </a:r>
            <a:r>
              <a:rPr sz="1985" i="1" spc="-1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plošně</a:t>
            </a:r>
            <a:r>
              <a:rPr sz="1985" i="1" spc="-17" dirty="0">
                <a:latin typeface="Arial"/>
                <a:cs typeface="Arial"/>
              </a:rPr>
              <a:t> </a:t>
            </a:r>
            <a:r>
              <a:rPr sz="1985" i="1" dirty="0">
                <a:latin typeface="Arial"/>
                <a:cs typeface="Arial"/>
              </a:rPr>
              <a:t>středěná</a:t>
            </a:r>
            <a:r>
              <a:rPr sz="1985" i="1" spc="-17" dirty="0">
                <a:latin typeface="Arial"/>
                <a:cs typeface="Arial"/>
              </a:rPr>
              <a:t> </a:t>
            </a:r>
            <a:r>
              <a:rPr sz="1985" i="1" spc="-11" dirty="0">
                <a:latin typeface="Arial"/>
                <a:cs typeface="Arial"/>
              </a:rPr>
              <a:t>mřížka)</a:t>
            </a:r>
            <a:endParaRPr sz="1985">
              <a:latin typeface="Arial"/>
              <a:cs typeface="Arial"/>
            </a:endParaRPr>
          </a:p>
          <a:p>
            <a:pPr>
              <a:spcBef>
                <a:spcPts val="11"/>
              </a:spcBef>
            </a:pPr>
            <a:endParaRPr sz="3860">
              <a:latin typeface="Arial"/>
              <a:cs typeface="Arial"/>
            </a:endParaRPr>
          </a:p>
          <a:p>
            <a:pPr marL="14006"/>
            <a:r>
              <a:rPr sz="2647" b="1" i="1" dirty="0">
                <a:latin typeface="Arial"/>
                <a:cs typeface="Arial"/>
              </a:rPr>
              <a:t>Hlavní</a:t>
            </a:r>
            <a:r>
              <a:rPr sz="2647" b="1" i="1" spc="-33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problémy</a:t>
            </a:r>
            <a:r>
              <a:rPr sz="2647" b="1" i="1" spc="-22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při</a:t>
            </a:r>
            <a:r>
              <a:rPr sz="2647" b="1" i="1" spc="-6" dirty="0">
                <a:latin typeface="Arial"/>
                <a:cs typeface="Arial"/>
              </a:rPr>
              <a:t> </a:t>
            </a:r>
            <a:r>
              <a:rPr sz="2647" b="1" i="1" spc="-11" dirty="0">
                <a:latin typeface="Arial"/>
                <a:cs typeface="Arial"/>
              </a:rPr>
              <a:t>svařování</a:t>
            </a:r>
            <a:endParaRPr sz="2647">
              <a:latin typeface="Arial"/>
              <a:cs typeface="Arial"/>
            </a:endParaRPr>
          </a:p>
          <a:p>
            <a:pPr marL="874647" indent="-357142">
              <a:lnSpc>
                <a:spcPts val="2862"/>
              </a:lnSpc>
              <a:spcBef>
                <a:spcPts val="1483"/>
              </a:spcBef>
              <a:buFont typeface="Wingdings"/>
              <a:buChar char=""/>
              <a:tabLst>
                <a:tab pos="875348" algn="l"/>
              </a:tabLst>
            </a:pPr>
            <a:r>
              <a:rPr sz="2647" i="1" dirty="0">
                <a:latin typeface="Arial"/>
                <a:cs typeface="Arial"/>
              </a:rPr>
              <a:t>Náchylnost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tvorbě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teplých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trhlin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(krystalizační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spc="-55" dirty="0">
                <a:latin typeface="Arial"/>
                <a:cs typeface="Arial"/>
              </a:rPr>
              <a:t>a</a:t>
            </a:r>
            <a:endParaRPr sz="2647">
              <a:latin typeface="Arial"/>
              <a:cs typeface="Arial"/>
            </a:endParaRPr>
          </a:p>
          <a:p>
            <a:pPr marL="891454">
              <a:lnSpc>
                <a:spcPts val="2862"/>
              </a:lnSpc>
            </a:pPr>
            <a:r>
              <a:rPr sz="2647" i="1" dirty="0">
                <a:latin typeface="Arial"/>
                <a:cs typeface="Arial"/>
              </a:rPr>
              <a:t>likvační),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příčinou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jsou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prvky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S,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spc="-176" dirty="0">
                <a:latin typeface="Arial"/>
                <a:cs typeface="Arial"/>
              </a:rPr>
              <a:t>P,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Si,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Ti, </a:t>
            </a:r>
            <a:r>
              <a:rPr sz="2647" i="1" spc="-28" dirty="0">
                <a:latin typeface="Arial"/>
                <a:cs typeface="Arial"/>
              </a:rPr>
              <a:t>Nb,</a:t>
            </a:r>
            <a:endParaRPr sz="2647">
              <a:latin typeface="Arial"/>
              <a:cs typeface="Arial"/>
            </a:endParaRPr>
          </a:p>
          <a:p>
            <a:pPr marL="874647" indent="-357142">
              <a:spcBef>
                <a:spcPts val="419"/>
              </a:spcBef>
              <a:buFont typeface="Wingdings"/>
              <a:buChar char=""/>
              <a:tabLst>
                <a:tab pos="875348" algn="l"/>
                <a:tab pos="3923657" algn="l"/>
              </a:tabLst>
            </a:pPr>
            <a:r>
              <a:rPr sz="2647" i="1" dirty="0">
                <a:latin typeface="Arial"/>
                <a:cs typeface="Arial"/>
              </a:rPr>
              <a:t>Precipitace</a:t>
            </a:r>
            <a:r>
              <a:rPr sz="2647" i="1" spc="-11" dirty="0">
                <a:latin typeface="Arial"/>
                <a:cs typeface="Arial"/>
              </a:rPr>
              <a:t> karbidů</a:t>
            </a:r>
            <a:r>
              <a:rPr sz="2647" i="1" dirty="0">
                <a:latin typeface="Arial"/>
                <a:cs typeface="Arial"/>
              </a:rPr>
              <a:t>	–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MKK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(nestabilizované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oceli)</a:t>
            </a:r>
            <a:endParaRPr sz="2206">
              <a:latin typeface="Arial"/>
              <a:cs typeface="Arial"/>
            </a:endParaRPr>
          </a:p>
          <a:p>
            <a:pPr marL="874647" indent="-357142">
              <a:spcBef>
                <a:spcPts val="314"/>
              </a:spcBef>
              <a:buFont typeface="Wingdings"/>
              <a:buChar char=""/>
              <a:tabLst>
                <a:tab pos="875348" algn="l"/>
              </a:tabLst>
            </a:pPr>
            <a:r>
              <a:rPr sz="2647" i="1" dirty="0">
                <a:latin typeface="Arial"/>
                <a:cs typeface="Arial"/>
              </a:rPr>
              <a:t>Vznik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757" i="1" dirty="0">
                <a:latin typeface="Symbol"/>
                <a:cs typeface="Symbol"/>
              </a:rPr>
              <a:t></a:t>
            </a:r>
            <a:r>
              <a:rPr sz="2757" spc="11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Arial"/>
                <a:cs typeface="Arial"/>
              </a:rPr>
              <a:t>fáze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–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zkřehnutí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(při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vysokých</a:t>
            </a:r>
            <a:r>
              <a:rPr sz="2206" i="1" spc="-7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obsazích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Cr,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Mo,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Si)</a:t>
            </a:r>
            <a:endParaRPr sz="2206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02286308-E414-6B85-FA3B-99D5F4BF896A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3587451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10" dirty="0"/>
              <a:t>Náchylnost</a:t>
            </a:r>
            <a:r>
              <a:rPr spc="-99" dirty="0"/>
              <a:t> </a:t>
            </a:r>
            <a:r>
              <a:rPr dirty="0"/>
              <a:t>k</a:t>
            </a:r>
            <a:r>
              <a:rPr spc="-110" dirty="0"/>
              <a:t> </a:t>
            </a:r>
            <a:r>
              <a:rPr spc="-55" dirty="0"/>
              <a:t>MKK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27617" y="1327559"/>
            <a:ext cx="6973228" cy="204566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647" i="1" dirty="0">
                <a:latin typeface="Arial"/>
                <a:cs typeface="Arial"/>
              </a:rPr>
              <a:t>Závislost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náchylnosti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MKK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na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čase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ukazují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spc="-22" dirty="0">
                <a:latin typeface="Arial"/>
                <a:cs typeface="Arial"/>
              </a:rPr>
              <a:t>tzv.</a:t>
            </a:r>
            <a:endParaRPr sz="2647" dirty="0">
              <a:latin typeface="Arial"/>
              <a:cs typeface="Arial"/>
            </a:endParaRPr>
          </a:p>
          <a:p>
            <a:pPr marL="14006" marR="3228982">
              <a:lnSpc>
                <a:spcPct val="160000"/>
              </a:lnSpc>
              <a:spcBef>
                <a:spcPts val="6"/>
              </a:spcBef>
            </a:pPr>
            <a:r>
              <a:rPr sz="2647" i="1" dirty="0">
                <a:latin typeface="Arial"/>
                <a:cs typeface="Arial"/>
              </a:rPr>
              <a:t>Rollandsonovy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„C“</a:t>
            </a:r>
            <a:r>
              <a:rPr sz="2647" i="1" spc="-50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křivky </a:t>
            </a:r>
            <a:r>
              <a:rPr sz="2647" i="1" dirty="0">
                <a:latin typeface="Arial"/>
                <a:cs typeface="Arial"/>
              </a:rPr>
              <a:t>1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–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nestabilizovaná</a:t>
            </a:r>
            <a:r>
              <a:rPr sz="2647" i="1" spc="33" dirty="0">
                <a:latin typeface="Arial"/>
                <a:cs typeface="Arial"/>
              </a:rPr>
              <a:t> </a:t>
            </a:r>
            <a:r>
              <a:rPr sz="2647" i="1" spc="-22" dirty="0">
                <a:latin typeface="Arial"/>
                <a:cs typeface="Arial"/>
              </a:rPr>
              <a:t>ocel</a:t>
            </a:r>
            <a:endParaRPr sz="2647" dirty="0">
              <a:latin typeface="Arial"/>
              <a:cs typeface="Arial"/>
            </a:endParaRPr>
          </a:p>
          <a:p>
            <a:pPr marL="14006">
              <a:lnSpc>
                <a:spcPts val="2542"/>
              </a:lnSpc>
            </a:pPr>
            <a:r>
              <a:rPr sz="2647" i="1" dirty="0">
                <a:latin typeface="Arial"/>
                <a:cs typeface="Arial"/>
              </a:rPr>
              <a:t>2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–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stabilizovaná</a:t>
            </a:r>
            <a:r>
              <a:rPr sz="2647" i="1" spc="28" dirty="0">
                <a:latin typeface="Arial"/>
                <a:cs typeface="Arial"/>
              </a:rPr>
              <a:t> </a:t>
            </a:r>
            <a:r>
              <a:rPr sz="2647" i="1" spc="-22" dirty="0">
                <a:latin typeface="Arial"/>
                <a:cs typeface="Arial"/>
              </a:rPr>
              <a:t>ocel</a:t>
            </a:r>
            <a:endParaRPr sz="2647" dirty="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9061" y="2141127"/>
            <a:ext cx="5161224" cy="505534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3115" y="3373219"/>
            <a:ext cx="4050326" cy="325202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CB55E940-256C-6EFA-8851-CA4F163FE299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2392802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94" dirty="0"/>
              <a:t>Fáze</a:t>
            </a:r>
            <a:r>
              <a:rPr spc="-132" dirty="0"/>
              <a:t> </a:t>
            </a:r>
            <a:r>
              <a:rPr spc="-99" dirty="0"/>
              <a:t>SIGMA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50900" y="1468952"/>
            <a:ext cx="8679071" cy="3355826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lnSpc>
                <a:spcPts val="2807"/>
              </a:lnSpc>
              <a:spcBef>
                <a:spcPts val="110"/>
              </a:spcBef>
            </a:pPr>
            <a:r>
              <a:rPr sz="2647" i="1" dirty="0">
                <a:latin typeface="Arial"/>
                <a:cs typeface="Arial"/>
              </a:rPr>
              <a:t>-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Fáze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SIGMA</a:t>
            </a:r>
            <a:r>
              <a:rPr sz="2647" i="1" spc="-14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je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tvrdá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křehká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intermetalická</a:t>
            </a:r>
            <a:r>
              <a:rPr sz="2647" i="1" spc="22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sloučenina,</a:t>
            </a:r>
            <a:endParaRPr sz="2647" dirty="0">
              <a:latin typeface="Arial"/>
              <a:cs typeface="Arial"/>
            </a:endParaRPr>
          </a:p>
          <a:p>
            <a:pPr marL="14006">
              <a:lnSpc>
                <a:spcPts val="2581"/>
              </a:lnSpc>
            </a:pPr>
            <a:r>
              <a:rPr sz="2647" i="1" dirty="0">
                <a:latin typeface="Arial"/>
                <a:cs typeface="Arial"/>
              </a:rPr>
              <a:t>která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vzniká v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intervalu</a:t>
            </a:r>
            <a:r>
              <a:rPr sz="2647" i="1" spc="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teplot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500 až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800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757" i="1" spc="-28" dirty="0">
                <a:latin typeface="Tahoma"/>
                <a:cs typeface="Tahoma"/>
              </a:rPr>
              <a:t>°C</a:t>
            </a:r>
            <a:endParaRPr sz="2757" dirty="0">
              <a:latin typeface="Tahoma"/>
              <a:cs typeface="Tahoma"/>
            </a:endParaRPr>
          </a:p>
          <a:p>
            <a:pPr marL="14006">
              <a:lnSpc>
                <a:spcPts val="2950"/>
              </a:lnSpc>
            </a:pPr>
            <a:r>
              <a:rPr sz="2757" i="1" spc="-39" dirty="0">
                <a:latin typeface="Tahoma"/>
                <a:cs typeface="Tahoma"/>
              </a:rPr>
              <a:t>místním</a:t>
            </a:r>
            <a:r>
              <a:rPr sz="2757" i="1" spc="-182" dirty="0">
                <a:latin typeface="Tahoma"/>
                <a:cs typeface="Tahoma"/>
              </a:rPr>
              <a:t> </a:t>
            </a:r>
            <a:r>
              <a:rPr sz="2757" i="1" spc="-50" dirty="0">
                <a:latin typeface="Tahoma"/>
                <a:cs typeface="Tahoma"/>
              </a:rPr>
              <a:t>přelegováním</a:t>
            </a:r>
            <a:r>
              <a:rPr sz="2757" i="1" spc="-165" dirty="0">
                <a:latin typeface="Tahoma"/>
                <a:cs typeface="Tahoma"/>
              </a:rPr>
              <a:t> </a:t>
            </a:r>
            <a:r>
              <a:rPr sz="2757" i="1" dirty="0">
                <a:latin typeface="Tahoma"/>
                <a:cs typeface="Tahoma"/>
              </a:rPr>
              <a:t>Cr</a:t>
            </a:r>
            <a:r>
              <a:rPr sz="2757" i="1" spc="-176" dirty="0">
                <a:latin typeface="Tahoma"/>
                <a:cs typeface="Tahoma"/>
              </a:rPr>
              <a:t> </a:t>
            </a:r>
            <a:r>
              <a:rPr sz="2757" i="1" spc="-33" dirty="0">
                <a:latin typeface="Tahoma"/>
                <a:cs typeface="Tahoma"/>
              </a:rPr>
              <a:t>(obsah</a:t>
            </a:r>
            <a:r>
              <a:rPr sz="2757" i="1" spc="-154" dirty="0">
                <a:latin typeface="Tahoma"/>
                <a:cs typeface="Tahoma"/>
              </a:rPr>
              <a:t> </a:t>
            </a:r>
            <a:r>
              <a:rPr sz="2757" i="1" dirty="0">
                <a:latin typeface="Tahoma"/>
                <a:cs typeface="Tahoma"/>
              </a:rPr>
              <a:t>Cr</a:t>
            </a:r>
            <a:r>
              <a:rPr sz="2757" i="1" spc="-165" dirty="0">
                <a:latin typeface="Tahoma"/>
                <a:cs typeface="Tahoma"/>
              </a:rPr>
              <a:t> </a:t>
            </a:r>
            <a:r>
              <a:rPr sz="2757" i="1" dirty="0">
                <a:latin typeface="Tahoma"/>
                <a:cs typeface="Tahoma"/>
              </a:rPr>
              <a:t>nad</a:t>
            </a:r>
            <a:r>
              <a:rPr sz="2757" i="1" spc="-154" dirty="0">
                <a:latin typeface="Tahoma"/>
                <a:cs typeface="Tahoma"/>
              </a:rPr>
              <a:t> </a:t>
            </a:r>
            <a:r>
              <a:rPr sz="2757" i="1" dirty="0">
                <a:latin typeface="Tahoma"/>
                <a:cs typeface="Tahoma"/>
              </a:rPr>
              <a:t>25</a:t>
            </a:r>
            <a:r>
              <a:rPr sz="2757" i="1" spc="-154" dirty="0">
                <a:latin typeface="Tahoma"/>
                <a:cs typeface="Tahoma"/>
              </a:rPr>
              <a:t> </a:t>
            </a:r>
            <a:r>
              <a:rPr sz="2757" i="1" spc="-11" dirty="0">
                <a:latin typeface="Tahoma"/>
                <a:cs typeface="Tahoma"/>
              </a:rPr>
              <a:t>hm.</a:t>
            </a:r>
            <a:r>
              <a:rPr sz="2757" i="1" spc="-171" dirty="0">
                <a:latin typeface="Tahoma"/>
                <a:cs typeface="Tahoma"/>
              </a:rPr>
              <a:t> </a:t>
            </a:r>
            <a:r>
              <a:rPr sz="2757" i="1" spc="-28" dirty="0">
                <a:latin typeface="Tahoma"/>
                <a:cs typeface="Tahoma"/>
              </a:rPr>
              <a:t>%)</a:t>
            </a:r>
            <a:endParaRPr sz="2757" dirty="0">
              <a:latin typeface="Tahoma"/>
              <a:cs typeface="Tahoma"/>
            </a:endParaRPr>
          </a:p>
          <a:p>
            <a:pPr marL="14006" marR="877448">
              <a:lnSpc>
                <a:spcPct val="76900"/>
              </a:lnSpc>
              <a:spcBef>
                <a:spcPts val="2536"/>
              </a:spcBef>
            </a:pPr>
            <a:r>
              <a:rPr sz="2757" i="1" dirty="0">
                <a:latin typeface="Tahoma"/>
                <a:cs typeface="Tahoma"/>
              </a:rPr>
              <a:t>-</a:t>
            </a:r>
            <a:r>
              <a:rPr sz="2757" i="1" spc="-165" dirty="0">
                <a:latin typeface="Tahoma"/>
                <a:cs typeface="Tahoma"/>
              </a:rPr>
              <a:t> </a:t>
            </a:r>
            <a:r>
              <a:rPr sz="2757" i="1" dirty="0">
                <a:latin typeface="Tahoma"/>
                <a:cs typeface="Tahoma"/>
              </a:rPr>
              <a:t>Na</a:t>
            </a:r>
            <a:r>
              <a:rPr sz="2757" i="1" spc="-171" dirty="0">
                <a:latin typeface="Tahoma"/>
                <a:cs typeface="Tahoma"/>
              </a:rPr>
              <a:t> </a:t>
            </a:r>
            <a:r>
              <a:rPr sz="2757" i="1" spc="-28" dirty="0">
                <a:latin typeface="Tahoma"/>
                <a:cs typeface="Tahoma"/>
              </a:rPr>
              <a:t>vznik</a:t>
            </a:r>
            <a:r>
              <a:rPr sz="2757" i="1" spc="-160" dirty="0">
                <a:latin typeface="Tahoma"/>
                <a:cs typeface="Tahoma"/>
              </a:rPr>
              <a:t> </a:t>
            </a:r>
            <a:r>
              <a:rPr sz="2757" i="1" spc="-22" dirty="0">
                <a:latin typeface="Tahoma"/>
                <a:cs typeface="Tahoma"/>
              </a:rPr>
              <a:t>této</a:t>
            </a:r>
            <a:r>
              <a:rPr sz="2757" i="1" spc="-176" dirty="0">
                <a:latin typeface="Tahoma"/>
                <a:cs typeface="Tahoma"/>
              </a:rPr>
              <a:t> </a:t>
            </a:r>
            <a:r>
              <a:rPr sz="2757" i="1" spc="-22" dirty="0">
                <a:latin typeface="Tahoma"/>
                <a:cs typeface="Tahoma"/>
              </a:rPr>
              <a:t>fáze</a:t>
            </a:r>
            <a:r>
              <a:rPr sz="2757" i="1" spc="-171" dirty="0">
                <a:latin typeface="Tahoma"/>
                <a:cs typeface="Tahoma"/>
              </a:rPr>
              <a:t> </a:t>
            </a:r>
            <a:r>
              <a:rPr sz="2757" i="1" spc="-11" dirty="0">
                <a:latin typeface="Tahoma"/>
                <a:cs typeface="Tahoma"/>
              </a:rPr>
              <a:t>jsou</a:t>
            </a:r>
            <a:r>
              <a:rPr sz="2757" i="1" spc="-160" dirty="0">
                <a:latin typeface="Tahoma"/>
                <a:cs typeface="Tahoma"/>
              </a:rPr>
              <a:t> </a:t>
            </a:r>
            <a:r>
              <a:rPr sz="2757" i="1" spc="-44" dirty="0">
                <a:latin typeface="Tahoma"/>
                <a:cs typeface="Tahoma"/>
              </a:rPr>
              <a:t>náchylné</a:t>
            </a:r>
            <a:r>
              <a:rPr sz="2757" i="1" spc="-171" dirty="0">
                <a:latin typeface="Tahoma"/>
                <a:cs typeface="Tahoma"/>
              </a:rPr>
              <a:t> </a:t>
            </a:r>
            <a:r>
              <a:rPr sz="2757" i="1" spc="-11" dirty="0">
                <a:latin typeface="Tahoma"/>
                <a:cs typeface="Tahoma"/>
              </a:rPr>
              <a:t>oceli</a:t>
            </a:r>
            <a:r>
              <a:rPr sz="2757" i="1" spc="-160" dirty="0">
                <a:latin typeface="Tahoma"/>
                <a:cs typeface="Tahoma"/>
              </a:rPr>
              <a:t> </a:t>
            </a:r>
            <a:r>
              <a:rPr sz="2757" i="1" dirty="0">
                <a:latin typeface="Tahoma"/>
                <a:cs typeface="Tahoma"/>
              </a:rPr>
              <a:t>se</a:t>
            </a:r>
            <a:r>
              <a:rPr sz="2757" i="1" spc="-160" dirty="0">
                <a:latin typeface="Tahoma"/>
                <a:cs typeface="Tahoma"/>
              </a:rPr>
              <a:t> </a:t>
            </a:r>
            <a:r>
              <a:rPr sz="2757" i="1" spc="-55" dirty="0">
                <a:latin typeface="Tahoma"/>
                <a:cs typeface="Tahoma"/>
              </a:rPr>
              <a:t>zvýšeným </a:t>
            </a:r>
            <a:r>
              <a:rPr sz="2757" i="1" spc="-50" dirty="0">
                <a:latin typeface="Tahoma"/>
                <a:cs typeface="Tahoma"/>
              </a:rPr>
              <a:t>obsahem</a:t>
            </a:r>
            <a:r>
              <a:rPr sz="2757" i="1" spc="-154" dirty="0">
                <a:latin typeface="Tahoma"/>
                <a:cs typeface="Tahoma"/>
              </a:rPr>
              <a:t> </a:t>
            </a:r>
            <a:r>
              <a:rPr sz="2757" i="1" spc="-39" dirty="0">
                <a:latin typeface="Tahoma"/>
                <a:cs typeface="Tahoma"/>
              </a:rPr>
              <a:t>Cr</a:t>
            </a:r>
            <a:endParaRPr sz="2757" dirty="0">
              <a:latin typeface="Tahoma"/>
              <a:cs typeface="Tahoma"/>
            </a:endParaRPr>
          </a:p>
          <a:p>
            <a:pPr marL="14006">
              <a:lnSpc>
                <a:spcPts val="2922"/>
              </a:lnSpc>
              <a:spcBef>
                <a:spcPts val="1776"/>
              </a:spcBef>
              <a:tabLst>
                <a:tab pos="391455" algn="l"/>
              </a:tabLst>
            </a:pPr>
            <a:r>
              <a:rPr sz="2647" spc="-55" dirty="0">
                <a:latin typeface="Tahoma"/>
                <a:cs typeface="Tahoma"/>
              </a:rPr>
              <a:t>-</a:t>
            </a:r>
            <a:r>
              <a:rPr sz="2647" dirty="0">
                <a:latin typeface="Tahoma"/>
                <a:cs typeface="Tahoma"/>
              </a:rPr>
              <a:t>	</a:t>
            </a:r>
            <a:r>
              <a:rPr sz="2757" i="1" spc="-66" dirty="0">
                <a:latin typeface="Tahoma"/>
                <a:cs typeface="Tahoma"/>
              </a:rPr>
              <a:t>Důvodem</a:t>
            </a:r>
            <a:r>
              <a:rPr sz="2757" i="1" spc="-154" dirty="0">
                <a:latin typeface="Tahoma"/>
                <a:cs typeface="Tahoma"/>
              </a:rPr>
              <a:t> </a:t>
            </a:r>
            <a:r>
              <a:rPr sz="2757" i="1" spc="-28" dirty="0">
                <a:latin typeface="Tahoma"/>
                <a:cs typeface="Tahoma"/>
              </a:rPr>
              <a:t>vzniku</a:t>
            </a:r>
            <a:r>
              <a:rPr sz="2757" i="1" spc="-165" dirty="0">
                <a:latin typeface="Tahoma"/>
                <a:cs typeface="Tahoma"/>
              </a:rPr>
              <a:t> </a:t>
            </a:r>
            <a:r>
              <a:rPr sz="2757" i="1" spc="-39" dirty="0">
                <a:latin typeface="Tahoma"/>
                <a:cs typeface="Tahoma"/>
              </a:rPr>
              <a:t>může</a:t>
            </a:r>
            <a:r>
              <a:rPr sz="2757" i="1" spc="-138" dirty="0">
                <a:latin typeface="Tahoma"/>
                <a:cs typeface="Tahoma"/>
              </a:rPr>
              <a:t> </a:t>
            </a:r>
            <a:r>
              <a:rPr sz="2757" i="1" dirty="0">
                <a:latin typeface="Tahoma"/>
                <a:cs typeface="Tahoma"/>
              </a:rPr>
              <a:t>být</a:t>
            </a:r>
            <a:r>
              <a:rPr sz="2757" i="1" spc="-154" dirty="0">
                <a:latin typeface="Tahoma"/>
                <a:cs typeface="Tahoma"/>
              </a:rPr>
              <a:t> </a:t>
            </a:r>
            <a:r>
              <a:rPr sz="2757" i="1" spc="-11" dirty="0">
                <a:latin typeface="Tahoma"/>
                <a:cs typeface="Tahoma"/>
              </a:rPr>
              <a:t>příliš</a:t>
            </a:r>
            <a:endParaRPr sz="2757" dirty="0">
              <a:latin typeface="Tahoma"/>
              <a:cs typeface="Tahoma"/>
            </a:endParaRPr>
          </a:p>
          <a:p>
            <a:pPr marL="327730" marR="4775196" indent="105742">
              <a:lnSpc>
                <a:spcPct val="75200"/>
              </a:lnSpc>
              <a:spcBef>
                <a:spcPts val="436"/>
              </a:spcBef>
            </a:pPr>
            <a:r>
              <a:rPr sz="2757" i="1" spc="-28" dirty="0">
                <a:latin typeface="Tahoma"/>
                <a:cs typeface="Tahoma"/>
              </a:rPr>
              <a:t>velký</a:t>
            </a:r>
            <a:r>
              <a:rPr sz="2757" i="1" spc="-171" dirty="0">
                <a:latin typeface="Tahoma"/>
                <a:cs typeface="Tahoma"/>
              </a:rPr>
              <a:t> </a:t>
            </a:r>
            <a:r>
              <a:rPr sz="2757" i="1" spc="-33" dirty="0">
                <a:latin typeface="Tahoma"/>
                <a:cs typeface="Tahoma"/>
              </a:rPr>
              <a:t>obsah</a:t>
            </a:r>
            <a:r>
              <a:rPr sz="2757" i="1" spc="-182" dirty="0">
                <a:latin typeface="Tahoma"/>
                <a:cs typeface="Tahoma"/>
              </a:rPr>
              <a:t> </a:t>
            </a:r>
            <a:r>
              <a:rPr sz="2757" i="1" spc="-22" dirty="0">
                <a:latin typeface="Tahoma"/>
                <a:cs typeface="Tahoma"/>
              </a:rPr>
              <a:t>delta</a:t>
            </a:r>
            <a:r>
              <a:rPr sz="2757" i="1" spc="-165" dirty="0">
                <a:latin typeface="Tahoma"/>
                <a:cs typeface="Tahoma"/>
              </a:rPr>
              <a:t> </a:t>
            </a:r>
            <a:r>
              <a:rPr sz="2757" i="1" spc="-50" dirty="0">
                <a:latin typeface="Tahoma"/>
                <a:cs typeface="Tahoma"/>
              </a:rPr>
              <a:t>feritu </a:t>
            </a:r>
            <a:r>
              <a:rPr sz="2757" i="1" dirty="0">
                <a:latin typeface="Tahoma"/>
                <a:cs typeface="Tahoma"/>
              </a:rPr>
              <a:t>v</a:t>
            </a:r>
            <a:r>
              <a:rPr sz="2757" i="1" spc="-116" dirty="0">
                <a:latin typeface="Tahoma"/>
                <a:cs typeface="Tahoma"/>
              </a:rPr>
              <a:t> </a:t>
            </a:r>
            <a:r>
              <a:rPr sz="2757" i="1" spc="-39" dirty="0">
                <a:latin typeface="Tahoma"/>
                <a:cs typeface="Tahoma"/>
              </a:rPr>
              <a:t>austenitické</a:t>
            </a:r>
            <a:r>
              <a:rPr sz="2757" i="1" spc="-116" dirty="0">
                <a:latin typeface="Tahoma"/>
                <a:cs typeface="Tahoma"/>
              </a:rPr>
              <a:t> </a:t>
            </a:r>
            <a:r>
              <a:rPr sz="2757" i="1" spc="-11" dirty="0">
                <a:latin typeface="Tahoma"/>
                <a:cs typeface="Tahoma"/>
              </a:rPr>
              <a:t>struktuře</a:t>
            </a:r>
            <a:endParaRPr sz="2757" dirty="0">
              <a:latin typeface="Tahoma"/>
              <a:cs typeface="Tahom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61585" y="3265370"/>
            <a:ext cx="2852455" cy="3401601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BB22CDC6-E3AF-322F-3217-D26BC3736E5B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9083122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16" dirty="0"/>
              <a:t>Doporučení</a:t>
            </a:r>
            <a:r>
              <a:rPr spc="-110" dirty="0"/>
              <a:t> </a:t>
            </a:r>
            <a:r>
              <a:rPr spc="-83" dirty="0"/>
              <a:t>pro</a:t>
            </a:r>
            <a:r>
              <a:rPr spc="-110" dirty="0"/>
              <a:t> </a:t>
            </a:r>
            <a:r>
              <a:rPr spc="-105" dirty="0"/>
              <a:t>svařování</a:t>
            </a:r>
            <a:r>
              <a:rPr spc="-99" dirty="0"/>
              <a:t> austenitických</a:t>
            </a:r>
            <a:r>
              <a:rPr spc="-77" dirty="0"/>
              <a:t> </a:t>
            </a:r>
            <a:r>
              <a:rPr spc="-11" dirty="0"/>
              <a:t>ocelí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91632" y="1327559"/>
            <a:ext cx="8963378" cy="5281802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647" i="1" dirty="0">
                <a:latin typeface="Arial"/>
                <a:cs typeface="Arial"/>
              </a:rPr>
              <a:t>Snížit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možnost vzniku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trhlin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za</a:t>
            </a:r>
            <a:r>
              <a:rPr sz="2647" i="1" spc="-11" dirty="0">
                <a:latin typeface="Arial"/>
                <a:cs typeface="Arial"/>
              </a:rPr>
              <a:t> tepla:</a:t>
            </a:r>
            <a:endParaRPr sz="2647" dirty="0">
              <a:latin typeface="Arial"/>
              <a:cs typeface="Arial"/>
            </a:endParaRPr>
          </a:p>
          <a:p>
            <a:pPr marL="369747" indent="-356442">
              <a:lnSpc>
                <a:spcPts val="2856"/>
              </a:lnSpc>
              <a:spcBef>
                <a:spcPts val="1902"/>
              </a:spcBef>
              <a:buFont typeface="Wingdings"/>
              <a:buChar char=""/>
              <a:tabLst>
                <a:tab pos="370447" algn="l"/>
              </a:tabLst>
            </a:pPr>
            <a:r>
              <a:rPr sz="2647" i="1" dirty="0">
                <a:latin typeface="Arial"/>
                <a:cs typeface="Arial"/>
              </a:rPr>
              <a:t>Svařování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bez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předehřevu,</a:t>
            </a:r>
            <a:endParaRPr sz="2647" dirty="0">
              <a:latin typeface="Arial"/>
              <a:cs typeface="Arial"/>
            </a:endParaRPr>
          </a:p>
          <a:p>
            <a:pPr marL="369747" indent="-356442">
              <a:lnSpc>
                <a:spcPts val="2542"/>
              </a:lnSpc>
              <a:buFont typeface="Wingdings"/>
              <a:buChar char=""/>
              <a:tabLst>
                <a:tab pos="370447" algn="l"/>
                <a:tab pos="4109932" algn="l"/>
              </a:tabLst>
            </a:pPr>
            <a:r>
              <a:rPr sz="2647" i="1" dirty="0">
                <a:latin typeface="Arial"/>
                <a:cs typeface="Arial"/>
              </a:rPr>
              <a:t>Limitovat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tepelný</a:t>
            </a:r>
            <a:r>
              <a:rPr sz="2647" i="1" spc="-11" dirty="0">
                <a:latin typeface="Arial"/>
                <a:cs typeface="Arial"/>
              </a:rPr>
              <a:t> příkon</a:t>
            </a:r>
            <a:r>
              <a:rPr sz="2647" i="1" dirty="0">
                <a:latin typeface="Arial"/>
                <a:cs typeface="Arial"/>
              </a:rPr>
              <a:t>	-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max. 15</a:t>
            </a:r>
            <a:r>
              <a:rPr sz="2647" i="1" spc="-11" dirty="0">
                <a:latin typeface="Arial"/>
                <a:cs typeface="Arial"/>
              </a:rPr>
              <a:t> kJ/cm,</a:t>
            </a:r>
            <a:endParaRPr sz="2647" dirty="0">
              <a:latin typeface="Arial"/>
              <a:cs typeface="Arial"/>
            </a:endParaRPr>
          </a:p>
          <a:p>
            <a:pPr marL="369747" indent="-356442">
              <a:lnSpc>
                <a:spcPts val="2862"/>
              </a:lnSpc>
              <a:buFont typeface="Wingdings"/>
              <a:buChar char=""/>
              <a:tabLst>
                <a:tab pos="370447" algn="l"/>
              </a:tabLst>
            </a:pPr>
            <a:r>
              <a:rPr sz="2647" i="1" dirty="0">
                <a:latin typeface="Arial"/>
                <a:cs typeface="Arial"/>
              </a:rPr>
              <a:t>Předepsat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teplotu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interpass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na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max.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150</a:t>
            </a:r>
            <a:r>
              <a:rPr sz="2647" i="1" spc="-28" dirty="0">
                <a:latin typeface="Arial"/>
                <a:cs typeface="Arial"/>
              </a:rPr>
              <a:t> °C.</a:t>
            </a:r>
            <a:endParaRPr sz="2647" dirty="0">
              <a:latin typeface="Arial"/>
              <a:cs typeface="Arial"/>
            </a:endParaRPr>
          </a:p>
          <a:p>
            <a:pPr marL="292716" marR="2943969" indent="-279411">
              <a:lnSpc>
                <a:spcPts val="2536"/>
              </a:lnSpc>
              <a:spcBef>
                <a:spcPts val="2525"/>
              </a:spcBef>
              <a:buFont typeface="Wingdings"/>
              <a:buChar char=""/>
              <a:tabLst>
                <a:tab pos="279411" algn="l"/>
              </a:tabLst>
            </a:pPr>
            <a:r>
              <a:rPr sz="2647" i="1" dirty="0">
                <a:latin typeface="Arial"/>
                <a:cs typeface="Arial"/>
              </a:rPr>
              <a:t>TZ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po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svařování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obvykle </a:t>
            </a:r>
            <a:r>
              <a:rPr sz="2647" i="1" spc="-11" dirty="0">
                <a:latin typeface="Arial"/>
                <a:cs typeface="Arial"/>
              </a:rPr>
              <a:t>neaplikujeme </a:t>
            </a:r>
            <a:r>
              <a:rPr sz="2647" i="1" dirty="0">
                <a:latin typeface="Arial"/>
                <a:cs typeface="Arial"/>
              </a:rPr>
              <a:t>(příp.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rozpouštěcí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žíhání)</a:t>
            </a:r>
            <a:endParaRPr sz="2647" dirty="0">
              <a:latin typeface="Arial"/>
              <a:cs typeface="Arial"/>
            </a:endParaRPr>
          </a:p>
          <a:p>
            <a:pPr marL="572127" marR="206582" indent="-279411">
              <a:lnSpc>
                <a:spcPts val="2536"/>
              </a:lnSpc>
              <a:spcBef>
                <a:spcPts val="11"/>
              </a:spcBef>
            </a:pPr>
            <a:r>
              <a:rPr sz="2647" i="1" dirty="0">
                <a:latin typeface="Arial"/>
                <a:cs typeface="Arial"/>
              </a:rPr>
              <a:t>=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žíhání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při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teplotě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1050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–</a:t>
            </a:r>
            <a:r>
              <a:rPr sz="2647" i="1" spc="-22" dirty="0">
                <a:latin typeface="Arial"/>
                <a:cs typeface="Arial"/>
              </a:rPr>
              <a:t> 1100°C</a:t>
            </a:r>
            <a:r>
              <a:rPr sz="2647" i="1" dirty="0">
                <a:latin typeface="Arial"/>
                <a:cs typeface="Arial"/>
              </a:rPr>
              <a:t> s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následným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prudkým </a:t>
            </a:r>
            <a:r>
              <a:rPr sz="2647" i="1" dirty="0">
                <a:latin typeface="Arial"/>
                <a:cs typeface="Arial"/>
              </a:rPr>
              <a:t>ochlazením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ve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spc="-22" dirty="0">
                <a:latin typeface="Arial"/>
                <a:cs typeface="Arial"/>
              </a:rPr>
              <a:t>vodě</a:t>
            </a:r>
            <a:endParaRPr sz="2647" dirty="0">
              <a:latin typeface="Arial"/>
              <a:cs typeface="Arial"/>
            </a:endParaRPr>
          </a:p>
          <a:p>
            <a:pPr marL="14006" marR="5602">
              <a:lnSpc>
                <a:spcPts val="2536"/>
              </a:lnSpc>
              <a:spcBef>
                <a:spcPts val="2547"/>
              </a:spcBef>
            </a:pPr>
            <a:r>
              <a:rPr sz="2647" i="1" dirty="0">
                <a:latin typeface="Arial"/>
                <a:cs typeface="Arial"/>
              </a:rPr>
              <a:t>V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případě,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že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není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možné použít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TZ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je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vhodné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použít </a:t>
            </a:r>
            <a:r>
              <a:rPr sz="2647" i="1" dirty="0">
                <a:latin typeface="Arial"/>
                <a:cs typeface="Arial"/>
              </a:rPr>
              <a:t>stabilizované materiály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nebo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materiály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</a:t>
            </a:r>
            <a:r>
              <a:rPr sz="2647" i="1" spc="-50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nízkým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obsahem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spc="-55" dirty="0">
                <a:latin typeface="Arial"/>
                <a:cs typeface="Arial"/>
              </a:rPr>
              <a:t>C</a:t>
            </a:r>
            <a:endParaRPr sz="2647" dirty="0">
              <a:latin typeface="Arial"/>
              <a:cs typeface="Arial"/>
            </a:endParaRPr>
          </a:p>
          <a:p>
            <a:pPr marL="369747" indent="-356442">
              <a:lnSpc>
                <a:spcPts val="2856"/>
              </a:lnSpc>
              <a:spcBef>
                <a:spcPts val="1935"/>
              </a:spcBef>
              <a:buFont typeface="Wingdings"/>
              <a:buChar char=""/>
              <a:tabLst>
                <a:tab pos="370447" algn="l"/>
              </a:tabLst>
            </a:pPr>
            <a:r>
              <a:rPr sz="2647" i="1" dirty="0">
                <a:latin typeface="Arial"/>
                <a:cs typeface="Arial"/>
              </a:rPr>
              <a:t>PM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volit stejného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chemického</a:t>
            </a:r>
            <a:r>
              <a:rPr sz="2647" i="1" spc="39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složení</a:t>
            </a:r>
            <a:endParaRPr sz="2647" dirty="0">
              <a:latin typeface="Arial"/>
              <a:cs typeface="Arial"/>
            </a:endParaRPr>
          </a:p>
          <a:p>
            <a:pPr marL="292716">
              <a:lnSpc>
                <a:spcPts val="2856"/>
              </a:lnSpc>
            </a:pPr>
            <a:r>
              <a:rPr sz="2647" i="1" dirty="0">
                <a:latin typeface="Arial"/>
                <a:cs typeface="Arial"/>
              </a:rPr>
              <a:t>+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vhodný</a:t>
            </a:r>
            <a:r>
              <a:rPr sz="2647" i="1" spc="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je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obsah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δ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feritu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cca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spc="-22" dirty="0">
                <a:latin typeface="Arial"/>
                <a:cs typeface="Arial"/>
              </a:rPr>
              <a:t>2-</a:t>
            </a:r>
            <a:r>
              <a:rPr sz="2647" i="1" spc="-28" dirty="0">
                <a:latin typeface="Arial"/>
                <a:cs typeface="Arial"/>
              </a:rPr>
              <a:t>6%</a:t>
            </a:r>
            <a:endParaRPr sz="2647" dirty="0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C68A4DF2-6BD6-25CA-0E1D-51588139068D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9083122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16" dirty="0"/>
              <a:t>Doporučení</a:t>
            </a:r>
            <a:r>
              <a:rPr spc="-110" dirty="0"/>
              <a:t> </a:t>
            </a:r>
            <a:r>
              <a:rPr spc="-83" dirty="0"/>
              <a:t>pro</a:t>
            </a:r>
            <a:r>
              <a:rPr spc="-110" dirty="0"/>
              <a:t> </a:t>
            </a:r>
            <a:r>
              <a:rPr spc="-105" dirty="0"/>
              <a:t>svařování</a:t>
            </a:r>
            <a:r>
              <a:rPr spc="-99" dirty="0"/>
              <a:t> austenitických</a:t>
            </a:r>
            <a:r>
              <a:rPr spc="-77" dirty="0"/>
              <a:t> </a:t>
            </a:r>
            <a:r>
              <a:rPr spc="-11" dirty="0"/>
              <a:t>ocelí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79241" y="1533158"/>
            <a:ext cx="9086623" cy="4790728"/>
          </a:xfrm>
          <a:prstGeom prst="rect">
            <a:avLst/>
          </a:prstGeom>
        </p:spPr>
        <p:txBody>
          <a:bodyPr vert="horz" wrap="square" lIns="0" tIns="148456" rIns="0" bIns="0" rtlCol="0">
            <a:spAutoFit/>
          </a:bodyPr>
          <a:lstStyle/>
          <a:p>
            <a:pPr marL="397758" indent="-356442">
              <a:spcBef>
                <a:spcPts val="1169"/>
              </a:spcBef>
              <a:buFont typeface="Wingdings"/>
              <a:buChar char=""/>
              <a:tabLst>
                <a:tab pos="398458" algn="l"/>
                <a:tab pos="5581916" algn="l"/>
              </a:tabLst>
            </a:pPr>
            <a:r>
              <a:rPr sz="2647" i="1" dirty="0">
                <a:latin typeface="Arial"/>
                <a:cs typeface="Arial"/>
              </a:rPr>
              <a:t>Vhodná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příprava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svarových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ploch</a:t>
            </a:r>
            <a:r>
              <a:rPr sz="2647" i="1" dirty="0">
                <a:latin typeface="Arial"/>
                <a:cs typeface="Arial"/>
              </a:rPr>
              <a:t>	(EN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ISO</a:t>
            </a:r>
            <a:r>
              <a:rPr sz="2647" i="1" spc="-11" dirty="0">
                <a:latin typeface="Arial"/>
                <a:cs typeface="Arial"/>
              </a:rPr>
              <a:t> 9692)</a:t>
            </a:r>
            <a:endParaRPr sz="2647">
              <a:latin typeface="Arial"/>
              <a:cs typeface="Arial"/>
            </a:endParaRPr>
          </a:p>
          <a:p>
            <a:pPr marL="414565" marR="33613" indent="-373248">
              <a:spcBef>
                <a:spcPts val="1059"/>
              </a:spcBef>
              <a:buFont typeface="Wingdings"/>
              <a:buChar char=""/>
              <a:tabLst>
                <a:tab pos="398458" algn="l"/>
              </a:tabLst>
            </a:pPr>
            <a:r>
              <a:rPr sz="2647" i="1" dirty="0">
                <a:latin typeface="Arial"/>
                <a:cs typeface="Arial"/>
              </a:rPr>
              <a:t>Vzhledem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velkému</a:t>
            </a:r>
            <a:r>
              <a:rPr sz="2647" i="1" spc="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teplotnímu</a:t>
            </a:r>
            <a:r>
              <a:rPr sz="2647" i="1" spc="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koeficientu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roztažnosti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se </a:t>
            </a:r>
            <a:r>
              <a:rPr sz="2647" i="1" dirty="0">
                <a:latin typeface="Arial"/>
                <a:cs typeface="Arial"/>
              </a:rPr>
              <a:t>doporučuje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svařovat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tenké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plechy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na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chladící</a:t>
            </a:r>
            <a:r>
              <a:rPr sz="2647" i="1" spc="-11" dirty="0">
                <a:latin typeface="Arial"/>
                <a:cs typeface="Arial"/>
              </a:rPr>
              <a:t> podložce</a:t>
            </a:r>
            <a:endParaRPr sz="2647">
              <a:latin typeface="Arial"/>
              <a:cs typeface="Arial"/>
            </a:endParaRPr>
          </a:p>
          <a:p>
            <a:pPr marL="397758" indent="-356442">
              <a:spcBef>
                <a:spcPts val="1059"/>
              </a:spcBef>
              <a:buFont typeface="Wingdings"/>
              <a:buChar char=""/>
              <a:tabLst>
                <a:tab pos="398458" algn="l"/>
              </a:tabLst>
            </a:pPr>
            <a:r>
              <a:rPr sz="2647" i="1" dirty="0">
                <a:latin typeface="Arial"/>
                <a:cs typeface="Arial"/>
              </a:rPr>
              <a:t>Limitovat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vnesené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teplo</a:t>
            </a:r>
            <a:endParaRPr sz="2647">
              <a:latin typeface="Arial"/>
              <a:cs typeface="Arial"/>
            </a:endParaRPr>
          </a:p>
          <a:p>
            <a:pPr marL="397758" indent="-356442">
              <a:spcBef>
                <a:spcPts val="1059"/>
              </a:spcBef>
              <a:buFont typeface="Wingdings"/>
              <a:buChar char=""/>
              <a:tabLst>
                <a:tab pos="398458" algn="l"/>
              </a:tabLst>
            </a:pPr>
            <a:r>
              <a:rPr sz="2647" i="1" dirty="0">
                <a:latin typeface="Arial"/>
                <a:cs typeface="Arial"/>
              </a:rPr>
              <a:t>Použití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vhodných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WPS</a:t>
            </a:r>
            <a:endParaRPr sz="2647">
              <a:latin typeface="Arial"/>
              <a:cs typeface="Arial"/>
            </a:endParaRPr>
          </a:p>
          <a:p>
            <a:pPr marL="320727" marR="2757695" indent="-279411">
              <a:spcBef>
                <a:spcPts val="1064"/>
              </a:spcBef>
              <a:buFont typeface="Wingdings"/>
              <a:buChar char=""/>
              <a:tabLst>
                <a:tab pos="398458" algn="l"/>
              </a:tabLst>
            </a:pPr>
            <a:r>
              <a:rPr sz="2647" i="1" dirty="0">
                <a:latin typeface="Arial"/>
                <a:cs typeface="Arial"/>
              </a:rPr>
              <a:t>Použití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vhodných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svařovacích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materiálů </a:t>
            </a:r>
            <a:r>
              <a:rPr sz="2647" i="1" dirty="0">
                <a:latin typeface="Arial"/>
                <a:cs typeface="Arial"/>
              </a:rPr>
              <a:t>(PM,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ochranné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plyny)</a:t>
            </a:r>
            <a:endParaRPr sz="2647">
              <a:latin typeface="Arial"/>
              <a:cs typeface="Arial"/>
            </a:endParaRPr>
          </a:p>
          <a:p>
            <a:pPr marL="306722" indent="-265405">
              <a:spcBef>
                <a:spcPts val="1059"/>
              </a:spcBef>
              <a:buFont typeface="Wingdings"/>
              <a:buChar char=""/>
              <a:tabLst>
                <a:tab pos="307422" algn="l"/>
              </a:tabLst>
            </a:pPr>
            <a:r>
              <a:rPr sz="2647" i="1" dirty="0">
                <a:latin typeface="Arial"/>
                <a:cs typeface="Arial"/>
              </a:rPr>
              <a:t>Použití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vhodných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plynů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obsahujících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příměsi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</a:t>
            </a:r>
            <a:r>
              <a:rPr sz="2647" i="1" baseline="-27777" dirty="0">
                <a:latin typeface="Arial"/>
                <a:cs typeface="Arial"/>
              </a:rPr>
              <a:t>2</a:t>
            </a:r>
            <a:r>
              <a:rPr sz="2647" i="1" spc="322" baseline="-2777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spc="-22" dirty="0">
                <a:latin typeface="Arial"/>
                <a:cs typeface="Arial"/>
              </a:rPr>
              <a:t>CO</a:t>
            </a:r>
            <a:r>
              <a:rPr sz="2647" i="1" spc="-33" baseline="-27777" dirty="0">
                <a:latin typeface="Arial"/>
                <a:cs typeface="Arial"/>
              </a:rPr>
              <a:t>2,</a:t>
            </a:r>
            <a:endParaRPr sz="2647" baseline="-27777">
              <a:latin typeface="Arial"/>
              <a:cs typeface="Arial"/>
            </a:endParaRPr>
          </a:p>
          <a:p>
            <a:pPr marL="306722" indent="-265405">
              <a:spcBef>
                <a:spcPts val="2117"/>
              </a:spcBef>
              <a:buFont typeface="Wingdings"/>
              <a:buChar char=""/>
              <a:tabLst>
                <a:tab pos="307422" algn="l"/>
              </a:tabLst>
            </a:pPr>
            <a:r>
              <a:rPr sz="2647" i="1" dirty="0">
                <a:latin typeface="Arial"/>
                <a:cs typeface="Arial"/>
              </a:rPr>
              <a:t>Dodržovat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zásady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pro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svařování</a:t>
            </a:r>
            <a:endParaRPr sz="2647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FB1E2256-9D10-9DF3-FFD3-B3D15B52275E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9374433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  <a:tabLst>
                <a:tab pos="6102222" algn="l"/>
              </a:tabLst>
            </a:pPr>
            <a:r>
              <a:rPr spc="-105" dirty="0"/>
              <a:t>Austenitická</a:t>
            </a:r>
            <a:r>
              <a:rPr spc="-44" dirty="0"/>
              <a:t> </a:t>
            </a:r>
            <a:r>
              <a:rPr spc="-132" dirty="0"/>
              <a:t>Manganová</a:t>
            </a:r>
            <a:r>
              <a:rPr spc="-28" dirty="0"/>
              <a:t> </a:t>
            </a:r>
            <a:r>
              <a:rPr spc="-22" dirty="0"/>
              <a:t>ocel</a:t>
            </a:r>
            <a:r>
              <a:rPr dirty="0"/>
              <a:t>	</a:t>
            </a:r>
            <a:r>
              <a:rPr spc="-116" dirty="0"/>
              <a:t>„HADFIELDOVA“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07251" y="1664668"/>
            <a:ext cx="9013095" cy="4772560"/>
          </a:xfrm>
          <a:prstGeom prst="rect">
            <a:avLst/>
          </a:prstGeom>
        </p:spPr>
        <p:txBody>
          <a:bodyPr vert="horz" wrap="square" lIns="0" tIns="215681" rIns="0" bIns="0" rtlCol="0">
            <a:spAutoFit/>
          </a:bodyPr>
          <a:lstStyle/>
          <a:p>
            <a:pPr marL="369747" indent="-356442">
              <a:spcBef>
                <a:spcPts val="1698"/>
              </a:spcBef>
              <a:buFont typeface="Wingdings"/>
              <a:buChar char=""/>
              <a:tabLst>
                <a:tab pos="370447" algn="l"/>
              </a:tabLst>
            </a:pPr>
            <a:r>
              <a:rPr sz="2647" i="1" dirty="0">
                <a:latin typeface="Arial"/>
                <a:cs typeface="Arial"/>
              </a:rPr>
              <a:t>ocel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obsahem Mn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nad</a:t>
            </a:r>
            <a:r>
              <a:rPr sz="2647" i="1" spc="-39" dirty="0">
                <a:latin typeface="Arial"/>
                <a:cs typeface="Arial"/>
              </a:rPr>
              <a:t> 11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hm.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spc="-55" dirty="0">
                <a:latin typeface="Arial"/>
                <a:cs typeface="Arial"/>
              </a:rPr>
              <a:t>%</a:t>
            </a:r>
            <a:endParaRPr sz="2647">
              <a:latin typeface="Arial"/>
              <a:cs typeface="Arial"/>
            </a:endParaRPr>
          </a:p>
          <a:p>
            <a:pPr marL="369747" indent="-356442">
              <a:spcBef>
                <a:spcPts val="1594"/>
              </a:spcBef>
              <a:buFont typeface="Wingdings"/>
              <a:buChar char=""/>
              <a:tabLst>
                <a:tab pos="370447" algn="l"/>
                <a:tab pos="4992282" algn="l"/>
                <a:tab pos="5345922" algn="l"/>
              </a:tabLst>
            </a:pPr>
            <a:r>
              <a:rPr sz="2647" i="1" dirty="0">
                <a:latin typeface="Arial"/>
                <a:cs typeface="Arial"/>
              </a:rPr>
              <a:t>vysoká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vrubová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houževnatost</a:t>
            </a:r>
            <a:r>
              <a:rPr sz="2647" i="1" dirty="0">
                <a:latin typeface="Arial"/>
                <a:cs typeface="Arial"/>
              </a:rPr>
              <a:t>	</a:t>
            </a:r>
            <a:r>
              <a:rPr sz="2647" i="1" spc="-55" dirty="0">
                <a:latin typeface="Arial"/>
                <a:cs typeface="Arial"/>
              </a:rPr>
              <a:t>x</a:t>
            </a:r>
            <a:r>
              <a:rPr sz="2647" i="1" dirty="0">
                <a:latin typeface="Arial"/>
                <a:cs typeface="Arial"/>
              </a:rPr>
              <a:t>	nízká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mez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kluzu,</a:t>
            </a:r>
            <a:endParaRPr sz="2647">
              <a:latin typeface="Arial"/>
              <a:cs typeface="Arial"/>
            </a:endParaRPr>
          </a:p>
          <a:p>
            <a:pPr marL="369747" indent="-356442">
              <a:spcBef>
                <a:spcPts val="1588"/>
              </a:spcBef>
              <a:buFont typeface="Wingdings"/>
              <a:buChar char=""/>
              <a:tabLst>
                <a:tab pos="370447" algn="l"/>
              </a:tabLst>
            </a:pPr>
            <a:r>
              <a:rPr sz="2647" i="1" dirty="0">
                <a:latin typeface="Arial"/>
                <a:cs typeface="Arial"/>
              </a:rPr>
              <a:t>dobrá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odolnost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proti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opotřebení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!!!</a:t>
            </a:r>
            <a:endParaRPr sz="2647">
              <a:latin typeface="Arial"/>
              <a:cs typeface="Arial"/>
            </a:endParaRPr>
          </a:p>
          <a:p>
            <a:pPr>
              <a:spcBef>
                <a:spcPts val="22"/>
              </a:spcBef>
            </a:pPr>
            <a:endParaRPr sz="3088">
              <a:latin typeface="Arial"/>
              <a:cs typeface="Arial"/>
            </a:endParaRPr>
          </a:p>
          <a:p>
            <a:pPr marL="14006"/>
            <a:r>
              <a:rPr sz="2647" i="1" dirty="0">
                <a:latin typeface="Arial"/>
                <a:cs typeface="Arial"/>
              </a:rPr>
              <a:t>Je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používána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pro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své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specifické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vlastnosti</a:t>
            </a:r>
            <a:endParaRPr sz="2647">
              <a:latin typeface="Arial"/>
              <a:cs typeface="Arial"/>
            </a:endParaRPr>
          </a:p>
          <a:p>
            <a:pPr marL="392156" marR="5602" indent="-378150">
              <a:spcBef>
                <a:spcPts val="1588"/>
              </a:spcBef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647" i="1" dirty="0">
                <a:latin typeface="Arial"/>
                <a:cs typeface="Arial"/>
              </a:rPr>
              <a:t>Při</a:t>
            </a:r>
            <a:r>
              <a:rPr sz="2647" i="1" spc="-9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působení</a:t>
            </a:r>
            <a:r>
              <a:rPr sz="2647" i="1" spc="-7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dostatečně</a:t>
            </a:r>
            <a:r>
              <a:rPr sz="2647" i="1" spc="-7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velkých</a:t>
            </a:r>
            <a:r>
              <a:rPr sz="2647" i="1" spc="-9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rázů</a:t>
            </a:r>
            <a:r>
              <a:rPr sz="2647" i="1" spc="-9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nebo</a:t>
            </a:r>
            <a:r>
              <a:rPr sz="2647" i="1" spc="-8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tlaků,</a:t>
            </a:r>
            <a:r>
              <a:rPr sz="2647" i="1" spc="-88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dochází </a:t>
            </a:r>
            <a:r>
              <a:rPr sz="2647" i="1" dirty="0">
                <a:latin typeface="Arial"/>
                <a:cs typeface="Arial"/>
              </a:rPr>
              <a:t>k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jejímu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zpevňování</a:t>
            </a:r>
            <a:endParaRPr sz="2647">
              <a:latin typeface="Arial"/>
              <a:cs typeface="Arial"/>
            </a:endParaRPr>
          </a:p>
          <a:p>
            <a:pPr marL="392156" marR="248599" indent="-378150">
              <a:spcBef>
                <a:spcPts val="1594"/>
              </a:spcBef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647" i="1" dirty="0">
                <a:latin typeface="Arial"/>
                <a:cs typeface="Arial"/>
              </a:rPr>
              <a:t>Výhodou</a:t>
            </a:r>
            <a:r>
              <a:rPr sz="2647" i="1" spc="-55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je</a:t>
            </a:r>
            <a:r>
              <a:rPr sz="2647" i="1" spc="-8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pak</a:t>
            </a:r>
            <a:r>
              <a:rPr sz="2647" i="1" spc="-8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povrch</a:t>
            </a:r>
            <a:r>
              <a:rPr sz="2647" i="1" spc="-6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odolný</a:t>
            </a:r>
            <a:r>
              <a:rPr sz="2647" i="1" spc="-6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proti</a:t>
            </a:r>
            <a:r>
              <a:rPr sz="2647" i="1" spc="-8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abrazi</a:t>
            </a:r>
            <a:r>
              <a:rPr sz="2647" i="1" spc="-7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při</a:t>
            </a:r>
            <a:r>
              <a:rPr sz="2647" i="1" spc="-83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zachování houževnatosti</a:t>
            </a:r>
            <a:r>
              <a:rPr sz="2647" i="1" spc="-55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jádra</a:t>
            </a:r>
            <a:endParaRPr sz="2647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9374433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  <a:tabLst>
                <a:tab pos="6102222" algn="l"/>
              </a:tabLst>
            </a:pPr>
            <a:r>
              <a:rPr spc="-105" dirty="0"/>
              <a:t>Austenitická</a:t>
            </a:r>
            <a:r>
              <a:rPr spc="-44" dirty="0"/>
              <a:t> </a:t>
            </a:r>
            <a:r>
              <a:rPr spc="-132" dirty="0"/>
              <a:t>Manganová</a:t>
            </a:r>
            <a:r>
              <a:rPr spc="-28" dirty="0"/>
              <a:t> </a:t>
            </a:r>
            <a:r>
              <a:rPr spc="-22" dirty="0"/>
              <a:t>ocel</a:t>
            </a:r>
            <a:r>
              <a:rPr dirty="0"/>
              <a:t>	</a:t>
            </a:r>
            <a:r>
              <a:rPr spc="-116" dirty="0"/>
              <a:t>„HADFIELDOVA“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647648" y="1742817"/>
            <a:ext cx="4600734" cy="747182"/>
            <a:chOff x="310895" y="1580388"/>
            <a:chExt cx="4171950" cy="67754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0895" y="1610868"/>
              <a:ext cx="614934" cy="6286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447" y="1580388"/>
              <a:ext cx="3946398" cy="677418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827925" y="1629212"/>
            <a:ext cx="7840855" cy="5037439"/>
          </a:xfrm>
          <a:prstGeom prst="rect">
            <a:avLst/>
          </a:prstGeom>
        </p:spPr>
        <p:txBody>
          <a:bodyPr vert="horz" wrap="square" lIns="0" tIns="214981" rIns="0" bIns="0" rtlCol="0">
            <a:spAutoFit/>
          </a:bodyPr>
          <a:lstStyle/>
          <a:p>
            <a:pPr marL="278710" indent="-265405">
              <a:spcBef>
                <a:spcPts val="1693"/>
              </a:spcBef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647" i="1" dirty="0">
                <a:latin typeface="Arial"/>
                <a:cs typeface="Arial"/>
              </a:rPr>
              <a:t>doporučení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pro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svařování:</a:t>
            </a:r>
            <a:endParaRPr sz="2647">
              <a:latin typeface="Arial"/>
              <a:cs typeface="Arial"/>
            </a:endParaRPr>
          </a:p>
          <a:p>
            <a:pPr marL="1021706">
              <a:spcBef>
                <a:spcPts val="1588"/>
              </a:spcBef>
            </a:pPr>
            <a:r>
              <a:rPr sz="2647" i="1" dirty="0">
                <a:latin typeface="Arial"/>
                <a:cs typeface="Arial"/>
              </a:rPr>
              <a:t>-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bez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předehřevu</a:t>
            </a:r>
            <a:endParaRPr sz="2647">
              <a:latin typeface="Arial"/>
              <a:cs typeface="Arial"/>
            </a:endParaRPr>
          </a:p>
          <a:p>
            <a:pPr marL="1021706">
              <a:spcBef>
                <a:spcPts val="1566"/>
              </a:spcBef>
            </a:pPr>
            <a:r>
              <a:rPr sz="2647" i="1" dirty="0">
                <a:latin typeface="Times New Roman"/>
                <a:cs typeface="Times New Roman"/>
              </a:rPr>
              <a:t>-</a:t>
            </a:r>
            <a:r>
              <a:rPr sz="2647" i="1" spc="-11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Arial"/>
                <a:cs typeface="Arial"/>
              </a:rPr>
              <a:t>limitovat</a:t>
            </a:r>
            <a:r>
              <a:rPr sz="2647" i="1" spc="-50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vnesené</a:t>
            </a:r>
            <a:r>
              <a:rPr sz="2647" i="1" spc="-55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teplo</a:t>
            </a:r>
            <a:r>
              <a:rPr sz="2647" i="1" spc="-7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(9</a:t>
            </a:r>
            <a:r>
              <a:rPr sz="2647" i="1" spc="-83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kJ/cm)</a:t>
            </a:r>
            <a:endParaRPr sz="2647">
              <a:latin typeface="Arial"/>
              <a:cs typeface="Arial"/>
            </a:endParaRPr>
          </a:p>
          <a:p>
            <a:pPr marL="1227587" indent="-206582">
              <a:spcBef>
                <a:spcPts val="1610"/>
              </a:spcBef>
              <a:buChar char="-"/>
              <a:tabLst>
                <a:tab pos="1228288" algn="l"/>
              </a:tabLst>
            </a:pPr>
            <a:r>
              <a:rPr sz="2647" i="1" dirty="0">
                <a:latin typeface="Arial"/>
                <a:cs typeface="Arial"/>
              </a:rPr>
              <a:t>interpass</a:t>
            </a:r>
            <a:r>
              <a:rPr sz="2647" i="1" spc="-9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max.</a:t>
            </a:r>
            <a:r>
              <a:rPr sz="2647" i="1" spc="-94" dirty="0">
                <a:latin typeface="Arial"/>
                <a:cs typeface="Arial"/>
              </a:rPr>
              <a:t> </a:t>
            </a:r>
            <a:r>
              <a:rPr sz="2647" i="1" spc="-22" dirty="0">
                <a:latin typeface="Arial"/>
                <a:cs typeface="Arial"/>
              </a:rPr>
              <a:t>100°C</a:t>
            </a:r>
            <a:endParaRPr sz="2647">
              <a:latin typeface="Arial"/>
              <a:cs typeface="Arial"/>
            </a:endParaRPr>
          </a:p>
          <a:p>
            <a:pPr marL="1227587" indent="-206582">
              <a:spcBef>
                <a:spcPts val="1594"/>
              </a:spcBef>
              <a:buChar char="-"/>
              <a:tabLst>
                <a:tab pos="1228288" algn="l"/>
              </a:tabLst>
            </a:pPr>
            <a:r>
              <a:rPr sz="2647" i="1" dirty="0">
                <a:latin typeface="Arial"/>
                <a:cs typeface="Arial"/>
              </a:rPr>
              <a:t>PM</a:t>
            </a:r>
            <a:r>
              <a:rPr sz="2647" i="1" spc="-55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typu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18Cr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8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Ni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6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Mn</a:t>
            </a:r>
            <a:endParaRPr sz="2647">
              <a:latin typeface="Arial"/>
              <a:cs typeface="Arial"/>
            </a:endParaRPr>
          </a:p>
          <a:p>
            <a:pPr marL="1208680" marR="5602" indent="-186974">
              <a:lnSpc>
                <a:spcPct val="150000"/>
              </a:lnSpc>
              <a:spcBef>
                <a:spcPts val="1588"/>
              </a:spcBef>
              <a:buChar char="-"/>
              <a:tabLst>
                <a:tab pos="1228288" algn="l"/>
              </a:tabLst>
            </a:pPr>
            <a:r>
              <a:rPr sz="2647" i="1" dirty="0">
                <a:latin typeface="Arial"/>
                <a:cs typeface="Arial"/>
              </a:rPr>
              <a:t>před</a:t>
            </a:r>
            <a:r>
              <a:rPr sz="2647" i="1" spc="-8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svařováním</a:t>
            </a:r>
            <a:r>
              <a:rPr sz="2647" i="1" spc="-7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by</a:t>
            </a:r>
            <a:r>
              <a:rPr sz="2647" i="1" spc="-8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mělo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dojít</a:t>
            </a:r>
            <a:r>
              <a:rPr sz="2647" i="1" spc="-7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</a:t>
            </a:r>
            <a:r>
              <a:rPr sz="2647" i="1" spc="-88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odstranění </a:t>
            </a:r>
            <a:r>
              <a:rPr sz="2647" i="1" dirty="0">
                <a:latin typeface="Arial"/>
                <a:cs typeface="Arial"/>
              </a:rPr>
              <a:t>povrchové</a:t>
            </a:r>
            <a:r>
              <a:rPr sz="2647" i="1" spc="-9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zpevněné</a:t>
            </a:r>
            <a:r>
              <a:rPr sz="2647" i="1" spc="-8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vrstvy</a:t>
            </a:r>
            <a:r>
              <a:rPr sz="2647" i="1" spc="-9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–</a:t>
            </a:r>
            <a:r>
              <a:rPr sz="2647" i="1" spc="-110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je</a:t>
            </a:r>
            <a:r>
              <a:rPr sz="2647" i="1" spc="-8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náchylná</a:t>
            </a:r>
            <a:r>
              <a:rPr sz="2647" i="1" spc="-83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na </a:t>
            </a:r>
            <a:r>
              <a:rPr sz="2647" i="1" spc="-11" dirty="0">
                <a:latin typeface="Arial"/>
                <a:cs typeface="Arial"/>
              </a:rPr>
              <a:t>praskání</a:t>
            </a:r>
            <a:endParaRPr sz="2647">
              <a:latin typeface="Arial"/>
              <a:cs typeface="Arial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86D16748-C433-D1BB-8A74-53DF5887B4EA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282601" y="3646079"/>
            <a:ext cx="4091641" cy="625078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3970" i="1" dirty="0">
                <a:solidFill>
                  <a:srgbClr val="000000"/>
                </a:solidFill>
                <a:latin typeface="Arial"/>
                <a:cs typeface="Arial"/>
              </a:rPr>
              <a:t>Feritické</a:t>
            </a:r>
            <a:r>
              <a:rPr sz="397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970" i="1" dirty="0">
                <a:solidFill>
                  <a:srgbClr val="000000"/>
                </a:solidFill>
                <a:latin typeface="Arial"/>
                <a:cs typeface="Arial"/>
              </a:rPr>
              <a:t>Cr</a:t>
            </a:r>
            <a:r>
              <a:rPr sz="397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970" spc="-11" dirty="0">
                <a:solidFill>
                  <a:srgbClr val="000000"/>
                </a:solidFill>
                <a:latin typeface="Arial"/>
                <a:cs typeface="Arial"/>
              </a:rPr>
              <a:t>oceli</a:t>
            </a:r>
            <a:endParaRPr sz="397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6278566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99" dirty="0"/>
              <a:t>Charakteristika</a:t>
            </a:r>
            <a:r>
              <a:rPr spc="-116" dirty="0"/>
              <a:t> </a:t>
            </a:r>
            <a:r>
              <a:rPr spc="-88" dirty="0"/>
              <a:t>feritických</a:t>
            </a:r>
            <a:r>
              <a:rPr spc="-126" dirty="0"/>
              <a:t> </a:t>
            </a:r>
            <a:r>
              <a:rPr spc="-11" dirty="0"/>
              <a:t>ocelí</a:t>
            </a: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7573" y="5921150"/>
            <a:ext cx="210079" cy="21176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261865" y="1733963"/>
            <a:ext cx="8521511" cy="4916742"/>
          </a:xfrm>
          <a:prstGeom prst="rect">
            <a:avLst/>
          </a:prstGeom>
        </p:spPr>
        <p:txBody>
          <a:bodyPr vert="horz" wrap="square" lIns="0" tIns="54621" rIns="0" bIns="0" rtlCol="0">
            <a:spAutoFit/>
          </a:bodyPr>
          <a:lstStyle/>
          <a:p>
            <a:pPr marL="140056">
              <a:spcBef>
                <a:spcPts val="430"/>
              </a:spcBef>
            </a:pPr>
            <a:r>
              <a:rPr sz="2647" dirty="0">
                <a:solidFill>
                  <a:srgbClr val="DF0C24"/>
                </a:solidFill>
                <a:latin typeface="Arial"/>
                <a:cs typeface="Arial"/>
              </a:rPr>
              <a:t>+</a:t>
            </a:r>
            <a:r>
              <a:rPr sz="2647" spc="165" dirty="0">
                <a:solidFill>
                  <a:srgbClr val="DF0C24"/>
                </a:solidFill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přijatelná</a:t>
            </a:r>
            <a:r>
              <a:rPr sz="2647" i="1" spc="17" dirty="0">
                <a:latin typeface="Arial"/>
                <a:cs typeface="Arial"/>
              </a:rPr>
              <a:t> </a:t>
            </a:r>
            <a:r>
              <a:rPr sz="2647" i="1" spc="-22" dirty="0">
                <a:latin typeface="Arial"/>
                <a:cs typeface="Arial"/>
              </a:rPr>
              <a:t>cena</a:t>
            </a:r>
            <a:endParaRPr sz="2647">
              <a:latin typeface="Arial"/>
              <a:cs typeface="Arial"/>
            </a:endParaRPr>
          </a:p>
          <a:p>
            <a:pPr marL="140056">
              <a:spcBef>
                <a:spcPts val="320"/>
              </a:spcBef>
            </a:pPr>
            <a:r>
              <a:rPr sz="2647" dirty="0">
                <a:solidFill>
                  <a:srgbClr val="DF0C24"/>
                </a:solidFill>
                <a:latin typeface="Arial"/>
                <a:cs typeface="Arial"/>
              </a:rPr>
              <a:t>+</a:t>
            </a:r>
            <a:r>
              <a:rPr sz="2647" spc="193" dirty="0">
                <a:solidFill>
                  <a:srgbClr val="DF0C24"/>
                </a:solidFill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vysoká žáruvzdornost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(1100°C)</a:t>
            </a:r>
            <a:endParaRPr sz="2647">
              <a:latin typeface="Arial"/>
              <a:cs typeface="Arial"/>
            </a:endParaRPr>
          </a:p>
          <a:p>
            <a:pPr marL="140056">
              <a:spcBef>
                <a:spcPts val="320"/>
              </a:spcBef>
            </a:pPr>
            <a:r>
              <a:rPr sz="2647" dirty="0">
                <a:solidFill>
                  <a:srgbClr val="DF0C24"/>
                </a:solidFill>
                <a:latin typeface="Arial"/>
                <a:cs typeface="Arial"/>
              </a:rPr>
              <a:t>+</a:t>
            </a:r>
            <a:r>
              <a:rPr sz="2647" spc="187" dirty="0">
                <a:solidFill>
                  <a:srgbClr val="DF0C24"/>
                </a:solidFill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dobrá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korozivzdornost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(i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prostředí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S)</a:t>
            </a:r>
            <a:endParaRPr sz="2647">
              <a:latin typeface="Arial"/>
              <a:cs typeface="Arial"/>
            </a:endParaRPr>
          </a:p>
          <a:p>
            <a:pPr marL="140056">
              <a:spcBef>
                <a:spcPts val="314"/>
              </a:spcBef>
            </a:pPr>
            <a:r>
              <a:rPr sz="2647" dirty="0">
                <a:solidFill>
                  <a:srgbClr val="DF0C24"/>
                </a:solidFill>
                <a:latin typeface="Arial"/>
                <a:cs typeface="Arial"/>
              </a:rPr>
              <a:t>+</a:t>
            </a:r>
            <a:r>
              <a:rPr sz="2647" spc="171" dirty="0">
                <a:solidFill>
                  <a:srgbClr val="DF0C24"/>
                </a:solidFill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odolnost proti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korozi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pod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napětím</a:t>
            </a:r>
            <a:endParaRPr sz="2647">
              <a:latin typeface="Arial"/>
              <a:cs typeface="Arial"/>
            </a:endParaRPr>
          </a:p>
          <a:p>
            <a:pPr marL="455880" indent="-316526">
              <a:spcBef>
                <a:spcPts val="1489"/>
              </a:spcBef>
              <a:buClr>
                <a:srgbClr val="FF0000"/>
              </a:buClr>
              <a:buFont typeface="Arial"/>
              <a:buChar char="–"/>
              <a:tabLst>
                <a:tab pos="456581" algn="l"/>
              </a:tabLst>
            </a:pPr>
            <a:r>
              <a:rPr sz="2647" i="1" dirty="0">
                <a:latin typeface="Arial"/>
                <a:cs typeface="Arial"/>
              </a:rPr>
              <a:t>nízká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mez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kluzu</a:t>
            </a:r>
            <a:endParaRPr sz="2647">
              <a:latin typeface="Arial"/>
              <a:cs typeface="Arial"/>
            </a:endParaRPr>
          </a:p>
          <a:p>
            <a:pPr marL="455880" indent="-316526">
              <a:spcBef>
                <a:spcPts val="314"/>
              </a:spcBef>
              <a:buClr>
                <a:srgbClr val="FF0000"/>
              </a:buClr>
              <a:buFont typeface="Arial"/>
              <a:buChar char="–"/>
              <a:tabLst>
                <a:tab pos="456581" algn="l"/>
              </a:tabLst>
            </a:pPr>
            <a:r>
              <a:rPr sz="2647" i="1" dirty="0">
                <a:latin typeface="Arial"/>
                <a:cs typeface="Arial"/>
              </a:rPr>
              <a:t>nízká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plasticita</a:t>
            </a:r>
            <a:endParaRPr sz="2647">
              <a:latin typeface="Arial"/>
              <a:cs typeface="Arial"/>
            </a:endParaRPr>
          </a:p>
          <a:p>
            <a:pPr marL="455880" indent="-316526">
              <a:spcBef>
                <a:spcPts val="320"/>
              </a:spcBef>
              <a:buClr>
                <a:srgbClr val="FF0000"/>
              </a:buClr>
              <a:buFont typeface="Arial"/>
              <a:buChar char="–"/>
              <a:tabLst>
                <a:tab pos="456581" algn="l"/>
              </a:tabLst>
            </a:pPr>
            <a:r>
              <a:rPr sz="2647" i="1" dirty="0">
                <a:latin typeface="Arial"/>
                <a:cs typeface="Arial"/>
              </a:rPr>
              <a:t>tranzitní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chování</a:t>
            </a:r>
            <a:endParaRPr sz="2647">
              <a:latin typeface="Arial"/>
              <a:cs typeface="Arial"/>
            </a:endParaRPr>
          </a:p>
          <a:p>
            <a:pPr marL="455880" indent="-316526">
              <a:spcBef>
                <a:spcPts val="320"/>
              </a:spcBef>
              <a:buClr>
                <a:srgbClr val="FF0000"/>
              </a:buClr>
              <a:buFont typeface="Arial"/>
              <a:buChar char="–"/>
              <a:tabLst>
                <a:tab pos="456581" algn="l"/>
              </a:tabLst>
            </a:pPr>
            <a:r>
              <a:rPr sz="2647" i="1" dirty="0">
                <a:latin typeface="Arial"/>
                <a:cs typeface="Arial"/>
              </a:rPr>
              <a:t>sklon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ke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zkřehnutí </a:t>
            </a:r>
            <a:r>
              <a:rPr sz="2206" i="1" dirty="0">
                <a:latin typeface="Arial"/>
                <a:cs typeface="Arial"/>
              </a:rPr>
              <a:t>(při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ochlazování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</a:t>
            </a:r>
            <a:r>
              <a:rPr sz="2206" i="1" spc="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&gt;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950°C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při </a:t>
            </a:r>
            <a:r>
              <a:rPr sz="2206" i="1" spc="-11" dirty="0">
                <a:latin typeface="Arial"/>
                <a:cs typeface="Arial"/>
              </a:rPr>
              <a:t>475°C)</a:t>
            </a:r>
            <a:endParaRPr sz="2206">
              <a:latin typeface="Arial"/>
              <a:cs typeface="Arial"/>
            </a:endParaRPr>
          </a:p>
          <a:p>
            <a:pPr>
              <a:spcBef>
                <a:spcPts val="22"/>
              </a:spcBef>
            </a:pPr>
            <a:endParaRPr sz="2371">
              <a:latin typeface="Arial"/>
              <a:cs typeface="Arial"/>
            </a:endParaRPr>
          </a:p>
          <a:p>
            <a:pPr marL="14006" marR="5602">
              <a:spcBef>
                <a:spcPts val="6"/>
              </a:spcBef>
              <a:tabLst>
                <a:tab pos="1581928" algn="l"/>
                <a:tab pos="2123243" algn="l"/>
                <a:tab pos="3299710" algn="l"/>
                <a:tab pos="3859232" algn="l"/>
                <a:tab pos="6002783" algn="l"/>
                <a:tab pos="6917346" algn="l"/>
              </a:tabLst>
            </a:pPr>
            <a:r>
              <a:rPr sz="2647" i="1" spc="-11" dirty="0">
                <a:latin typeface="Arial"/>
                <a:cs typeface="Arial"/>
              </a:rPr>
              <a:t>Používají</a:t>
            </a:r>
            <a:r>
              <a:rPr sz="2647" i="1" dirty="0">
                <a:latin typeface="Arial"/>
                <a:cs typeface="Arial"/>
              </a:rPr>
              <a:t>	</a:t>
            </a:r>
            <a:r>
              <a:rPr sz="2647" i="1" spc="-28" dirty="0">
                <a:latin typeface="Arial"/>
                <a:cs typeface="Arial"/>
              </a:rPr>
              <a:t>se</a:t>
            </a:r>
            <a:r>
              <a:rPr sz="2647" i="1" dirty="0">
                <a:latin typeface="Arial"/>
                <a:cs typeface="Arial"/>
              </a:rPr>
              <a:t>	</a:t>
            </a:r>
            <a:r>
              <a:rPr sz="2647" i="1" spc="-11" dirty="0">
                <a:latin typeface="Arial"/>
                <a:cs typeface="Arial"/>
              </a:rPr>
              <a:t>hlavně</a:t>
            </a:r>
            <a:r>
              <a:rPr sz="2647" i="1" dirty="0">
                <a:latin typeface="Arial"/>
                <a:cs typeface="Arial"/>
              </a:rPr>
              <a:t>	</a:t>
            </a:r>
            <a:r>
              <a:rPr sz="2647" i="1" spc="-28" dirty="0">
                <a:latin typeface="Arial"/>
                <a:cs typeface="Arial"/>
              </a:rPr>
              <a:t>na</a:t>
            </a:r>
            <a:r>
              <a:rPr sz="2647" i="1" dirty="0">
                <a:latin typeface="Arial"/>
                <a:cs typeface="Arial"/>
              </a:rPr>
              <a:t>	</a:t>
            </a:r>
            <a:r>
              <a:rPr sz="2647" i="1" spc="-11" dirty="0">
                <a:latin typeface="Arial"/>
                <a:cs typeface="Arial"/>
              </a:rPr>
              <a:t>rekuperátory,</a:t>
            </a:r>
            <a:r>
              <a:rPr sz="2647" i="1" dirty="0">
                <a:latin typeface="Arial"/>
                <a:cs typeface="Arial"/>
              </a:rPr>
              <a:t>	</a:t>
            </a:r>
            <a:r>
              <a:rPr sz="2647" i="1" spc="-22" dirty="0">
                <a:latin typeface="Arial"/>
                <a:cs typeface="Arial"/>
              </a:rPr>
              <a:t>málo</a:t>
            </a:r>
            <a:r>
              <a:rPr sz="2647" i="1" dirty="0">
                <a:latin typeface="Arial"/>
                <a:cs typeface="Arial"/>
              </a:rPr>
              <a:t>	</a:t>
            </a:r>
            <a:r>
              <a:rPr sz="2647" i="1" spc="-11" dirty="0">
                <a:latin typeface="Arial"/>
                <a:cs typeface="Arial"/>
              </a:rPr>
              <a:t>namáhané </a:t>
            </a:r>
            <a:r>
              <a:rPr sz="2647" i="1" dirty="0">
                <a:latin typeface="Arial"/>
                <a:cs typeface="Arial"/>
              </a:rPr>
              <a:t>součásti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tepelných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zařízení,</a:t>
            </a:r>
            <a:r>
              <a:rPr sz="2647" i="1" spc="-6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topné</a:t>
            </a:r>
            <a:r>
              <a:rPr sz="2647" i="1" spc="-50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odpory,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spc="-22" dirty="0">
                <a:latin typeface="Arial"/>
                <a:cs typeface="Arial"/>
              </a:rPr>
              <a:t>atd.</a:t>
            </a:r>
            <a:endParaRPr sz="2647">
              <a:latin typeface="Arial"/>
              <a:cs typeface="Arial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17DD6CDD-7543-446C-4732-4324B9E3B867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1" y="774808"/>
            <a:ext cx="5672138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94" dirty="0"/>
              <a:t>Feritické</a:t>
            </a:r>
            <a:r>
              <a:rPr spc="-83" dirty="0"/>
              <a:t> </a:t>
            </a:r>
            <a:r>
              <a:rPr spc="-105" dirty="0"/>
              <a:t>korozivzdorné</a:t>
            </a:r>
            <a:r>
              <a:rPr spc="-88" dirty="0"/>
              <a:t> </a:t>
            </a:r>
            <a:r>
              <a:rPr spc="-11" dirty="0"/>
              <a:t>oceli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07252" y="1599374"/>
            <a:ext cx="8506105" cy="4468097"/>
          </a:xfrm>
          <a:prstGeom prst="rect">
            <a:avLst/>
          </a:prstGeom>
        </p:spPr>
        <p:txBody>
          <a:bodyPr vert="horz" wrap="square" lIns="0" tIns="81231" rIns="0" bIns="0" rtlCol="0">
            <a:spAutoFit/>
          </a:bodyPr>
          <a:lstStyle/>
          <a:p>
            <a:pPr marL="392156" indent="-378150">
              <a:spcBef>
                <a:spcPts val="640"/>
              </a:spcBef>
              <a:buFont typeface="Wingdings"/>
              <a:buChar char=""/>
              <a:tabLst>
                <a:tab pos="391455" algn="l"/>
                <a:tab pos="392156" algn="l"/>
              </a:tabLst>
            </a:pPr>
            <a:r>
              <a:rPr sz="2206" b="1" i="1" dirty="0">
                <a:latin typeface="Arial"/>
                <a:cs typeface="Arial"/>
              </a:rPr>
              <a:t>Typické</a:t>
            </a:r>
            <a:r>
              <a:rPr sz="2206" b="1" i="1" spc="-88" dirty="0">
                <a:latin typeface="Arial"/>
                <a:cs typeface="Arial"/>
              </a:rPr>
              <a:t> </a:t>
            </a:r>
            <a:r>
              <a:rPr sz="2206" b="1" i="1" dirty="0">
                <a:latin typeface="Arial"/>
                <a:cs typeface="Arial"/>
              </a:rPr>
              <a:t>chemické</a:t>
            </a:r>
            <a:r>
              <a:rPr sz="2206" b="1" i="1" spc="-72" dirty="0">
                <a:latin typeface="Arial"/>
                <a:cs typeface="Arial"/>
              </a:rPr>
              <a:t> </a:t>
            </a:r>
            <a:r>
              <a:rPr sz="2206" b="1" i="1" spc="-11" dirty="0">
                <a:latin typeface="Arial"/>
                <a:cs typeface="Arial"/>
              </a:rPr>
              <a:t>složení</a:t>
            </a:r>
            <a:endParaRPr sz="2206">
              <a:latin typeface="Arial"/>
              <a:cs typeface="Arial"/>
            </a:endParaRPr>
          </a:p>
          <a:p>
            <a:pPr marL="602239">
              <a:spcBef>
                <a:spcPts val="529"/>
              </a:spcBef>
              <a:tabLst>
                <a:tab pos="918064" algn="l"/>
                <a:tab pos="2857835" algn="l"/>
                <a:tab pos="4240183" algn="l"/>
                <a:tab pos="5744380" algn="l"/>
              </a:tabLst>
            </a:pPr>
            <a:r>
              <a:rPr sz="2206" spc="-55" dirty="0">
                <a:latin typeface="Arial"/>
                <a:cs typeface="Arial"/>
              </a:rPr>
              <a:t>-</a:t>
            </a:r>
            <a:r>
              <a:rPr sz="2206" dirty="0">
                <a:latin typeface="Arial"/>
                <a:cs typeface="Arial"/>
              </a:rPr>
              <a:t>	</a:t>
            </a:r>
            <a:r>
              <a:rPr sz="2206" i="1" dirty="0">
                <a:latin typeface="Arial"/>
                <a:cs typeface="Arial"/>
              </a:rPr>
              <a:t>10,5-30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%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Cr,</a:t>
            </a:r>
            <a:r>
              <a:rPr sz="2206" i="1" dirty="0">
                <a:latin typeface="Arial"/>
                <a:cs typeface="Arial"/>
              </a:rPr>
              <a:t>	0-5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%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Ni,</a:t>
            </a:r>
            <a:r>
              <a:rPr sz="2206" i="1" dirty="0">
                <a:latin typeface="Arial"/>
                <a:cs typeface="Arial"/>
              </a:rPr>
              <a:t>	</a:t>
            </a:r>
            <a:r>
              <a:rPr sz="2206" i="1" spc="-11" dirty="0">
                <a:latin typeface="Arial"/>
                <a:cs typeface="Arial"/>
              </a:rPr>
              <a:t>0-</a:t>
            </a:r>
            <a:r>
              <a:rPr sz="2206" i="1" dirty="0">
                <a:latin typeface="Arial"/>
                <a:cs typeface="Arial"/>
              </a:rPr>
              <a:t>3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%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Mo,</a:t>
            </a:r>
            <a:r>
              <a:rPr sz="2206" i="1" dirty="0">
                <a:latin typeface="Arial"/>
                <a:cs typeface="Arial"/>
              </a:rPr>
              <a:t>	max.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0,25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%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spc="-55" dirty="0">
                <a:latin typeface="Arial"/>
                <a:cs typeface="Arial"/>
              </a:rPr>
              <a:t>C</a:t>
            </a:r>
            <a:endParaRPr sz="2206">
              <a:latin typeface="Arial"/>
              <a:cs typeface="Arial"/>
            </a:endParaRPr>
          </a:p>
          <a:p>
            <a:pPr marL="392156" indent="-378150">
              <a:spcBef>
                <a:spcPts val="1798"/>
              </a:spcBef>
              <a:buFont typeface="Wingdings"/>
              <a:buChar char=""/>
              <a:tabLst>
                <a:tab pos="391455" algn="l"/>
                <a:tab pos="392156" algn="l"/>
              </a:tabLst>
            </a:pPr>
            <a:r>
              <a:rPr sz="2206" b="1" i="1" spc="-11" dirty="0">
                <a:latin typeface="Arial"/>
                <a:cs typeface="Arial"/>
              </a:rPr>
              <a:t>Vlastnosti</a:t>
            </a:r>
            <a:endParaRPr sz="2206">
              <a:latin typeface="Arial"/>
              <a:cs typeface="Arial"/>
            </a:endParaRPr>
          </a:p>
          <a:p>
            <a:pPr marL="918064" marR="736692" indent="-238795">
              <a:spcBef>
                <a:spcPts val="534"/>
              </a:spcBef>
            </a:pPr>
            <a:r>
              <a:rPr sz="2206" i="1" dirty="0">
                <a:latin typeface="Arial"/>
                <a:cs typeface="Arial"/>
              </a:rPr>
              <a:t>-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Odolnost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proti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korozi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sirných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 oxidických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prostředích, </a:t>
            </a:r>
            <a:r>
              <a:rPr sz="2206" i="1" dirty="0">
                <a:latin typeface="Arial"/>
                <a:cs typeface="Arial"/>
              </a:rPr>
              <a:t>žáruvzdorná,</a:t>
            </a:r>
            <a:r>
              <a:rPr sz="2206" i="1" spc="-9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nízká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vrubová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houževnatost,</a:t>
            </a:r>
            <a:endParaRPr sz="2206">
              <a:latin typeface="Arial"/>
              <a:cs typeface="Arial"/>
            </a:endParaRPr>
          </a:p>
          <a:p>
            <a:pPr marL="909661">
              <a:spcBef>
                <a:spcPts val="529"/>
              </a:spcBef>
            </a:pPr>
            <a:r>
              <a:rPr sz="2206" i="1" dirty="0">
                <a:latin typeface="Arial"/>
                <a:cs typeface="Arial"/>
              </a:rPr>
              <a:t>dobrá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odolnost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proti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koroznímu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praskání</a:t>
            </a:r>
            <a:endParaRPr sz="2206">
              <a:latin typeface="Arial"/>
              <a:cs typeface="Arial"/>
            </a:endParaRPr>
          </a:p>
          <a:p>
            <a:pPr marL="392156" indent="-378150">
              <a:spcBef>
                <a:spcPts val="1798"/>
              </a:spcBef>
              <a:buFont typeface="Wingdings"/>
              <a:buChar char=""/>
              <a:tabLst>
                <a:tab pos="391455" algn="l"/>
                <a:tab pos="392156" algn="l"/>
              </a:tabLst>
            </a:pPr>
            <a:r>
              <a:rPr sz="2206" b="1" i="1" spc="-11" dirty="0">
                <a:latin typeface="Arial"/>
                <a:cs typeface="Arial"/>
              </a:rPr>
              <a:t>Použití</a:t>
            </a:r>
            <a:endParaRPr sz="2206">
              <a:latin typeface="Arial"/>
              <a:cs typeface="Arial"/>
            </a:endParaRPr>
          </a:p>
          <a:p>
            <a:pPr marL="918064" marR="5602" indent="-316526">
              <a:spcBef>
                <a:spcPts val="529"/>
              </a:spcBef>
              <a:tabLst>
                <a:tab pos="918064" algn="l"/>
              </a:tabLst>
            </a:pPr>
            <a:r>
              <a:rPr sz="2206" spc="-55" dirty="0">
                <a:latin typeface="Arial"/>
                <a:cs typeface="Arial"/>
              </a:rPr>
              <a:t>-</a:t>
            </a:r>
            <a:r>
              <a:rPr sz="2206" dirty="0">
                <a:latin typeface="Arial"/>
                <a:cs typeface="Arial"/>
              </a:rPr>
              <a:t>	</a:t>
            </a:r>
            <a:r>
              <a:rPr sz="2206" i="1" dirty="0">
                <a:latin typeface="Arial"/>
                <a:cs typeface="Arial"/>
              </a:rPr>
              <a:t>Součásti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strojních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zařízení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čerpadel,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výměníků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tepla,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potrubí, </a:t>
            </a:r>
            <a:r>
              <a:rPr sz="2206" i="1" dirty="0">
                <a:latin typeface="Arial"/>
                <a:cs typeface="Arial"/>
              </a:rPr>
              <a:t>např.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papírenském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průmyslu</a:t>
            </a:r>
            <a:endParaRPr sz="2206">
              <a:latin typeface="Arial"/>
              <a:cs typeface="Arial"/>
            </a:endParaRPr>
          </a:p>
          <a:p>
            <a:pPr marL="392156" indent="-378150">
              <a:spcBef>
                <a:spcPts val="2013"/>
              </a:spcBef>
              <a:buFont typeface="Wingdings"/>
              <a:buChar char=""/>
              <a:tabLst>
                <a:tab pos="391455" algn="l"/>
                <a:tab pos="392156" algn="l"/>
              </a:tabLst>
            </a:pPr>
            <a:r>
              <a:rPr sz="2206" i="1" dirty="0">
                <a:latin typeface="Arial"/>
                <a:cs typeface="Arial"/>
              </a:rPr>
              <a:t>Nevykazují</a:t>
            </a:r>
            <a:r>
              <a:rPr sz="2206" i="1" spc="-10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alotropickou</a:t>
            </a:r>
            <a:r>
              <a:rPr sz="2206" i="1" spc="-8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přeměnu</a:t>
            </a:r>
            <a:r>
              <a:rPr sz="2206" i="1" spc="-99" dirty="0">
                <a:latin typeface="Arial"/>
                <a:cs typeface="Arial"/>
              </a:rPr>
              <a:t> </a:t>
            </a:r>
            <a:r>
              <a:rPr sz="2316" i="1" dirty="0">
                <a:latin typeface="Symbol"/>
                <a:cs typeface="Symbol"/>
              </a:rPr>
              <a:t></a:t>
            </a:r>
            <a:r>
              <a:rPr sz="2316" spc="-28" dirty="0">
                <a:latin typeface="Times New Roman"/>
                <a:cs typeface="Times New Roman"/>
              </a:rPr>
              <a:t> </a:t>
            </a:r>
            <a:r>
              <a:rPr sz="2316" i="1" dirty="0">
                <a:latin typeface="Symbol"/>
                <a:cs typeface="Symbol"/>
              </a:rPr>
              <a:t></a:t>
            </a:r>
            <a:r>
              <a:rPr sz="2316" spc="-28" dirty="0">
                <a:latin typeface="Times New Roman"/>
                <a:cs typeface="Times New Roman"/>
              </a:rPr>
              <a:t> </a:t>
            </a:r>
            <a:r>
              <a:rPr sz="2316" i="1" dirty="0">
                <a:latin typeface="Symbol"/>
                <a:cs typeface="Symbol"/>
              </a:rPr>
              <a:t></a:t>
            </a:r>
            <a:r>
              <a:rPr sz="2316" spc="-33" dirty="0">
                <a:latin typeface="Times New Roman"/>
                <a:cs typeface="Times New Roman"/>
              </a:rPr>
              <a:t> </a:t>
            </a:r>
            <a:r>
              <a:rPr sz="2316" i="1" dirty="0">
                <a:latin typeface="Symbol"/>
                <a:cs typeface="Symbol"/>
              </a:rPr>
              <a:t></a:t>
            </a:r>
            <a:r>
              <a:rPr sz="2316" spc="-28" dirty="0">
                <a:latin typeface="Times New Roman"/>
                <a:cs typeface="Times New Roman"/>
              </a:rPr>
              <a:t> </a:t>
            </a:r>
            <a:r>
              <a:rPr sz="2316" i="1" dirty="0">
                <a:latin typeface="Symbol"/>
                <a:cs typeface="Symbol"/>
              </a:rPr>
              <a:t></a:t>
            </a:r>
            <a:r>
              <a:rPr sz="2316" spc="-28" dirty="0">
                <a:latin typeface="Times New Roman"/>
                <a:cs typeface="Times New Roman"/>
              </a:rPr>
              <a:t> </a:t>
            </a:r>
            <a:r>
              <a:rPr sz="2206" i="1" dirty="0">
                <a:latin typeface="Arial"/>
                <a:cs typeface="Arial"/>
              </a:rPr>
              <a:t>(nejsou</a:t>
            </a:r>
            <a:r>
              <a:rPr sz="2206" i="1" spc="-83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kalitelné)</a:t>
            </a:r>
            <a:endParaRPr sz="2206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5F26029B-2A16-E5A4-0B19-11ED1794B673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7384283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99" dirty="0"/>
              <a:t>Nejpoužívanější</a:t>
            </a:r>
            <a:r>
              <a:rPr spc="-126" dirty="0"/>
              <a:t> </a:t>
            </a:r>
            <a:r>
              <a:rPr spc="-83" dirty="0"/>
              <a:t>typy</a:t>
            </a:r>
            <a:r>
              <a:rPr spc="-149" dirty="0"/>
              <a:t> </a:t>
            </a:r>
            <a:r>
              <a:rPr spc="-88" dirty="0"/>
              <a:t>feritických</a:t>
            </a:r>
            <a:r>
              <a:rPr spc="-110" dirty="0"/>
              <a:t> </a:t>
            </a:r>
            <a:r>
              <a:rPr spc="-11" dirty="0"/>
              <a:t>ocelí</a:t>
            </a: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326" y="1398287"/>
            <a:ext cx="9836747" cy="238313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14486" y="3968481"/>
            <a:ext cx="9582411" cy="2814206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>
              <a:spcBef>
                <a:spcPts val="116"/>
              </a:spcBef>
              <a:tabLst>
                <a:tab pos="1383049" algn="l"/>
              </a:tabLst>
            </a:pPr>
            <a:r>
              <a:rPr sz="2206" i="1" spc="-11" dirty="0">
                <a:latin typeface="Arial"/>
                <a:cs typeface="Arial"/>
              </a:rPr>
              <a:t>Vlastnosti</a:t>
            </a:r>
            <a:r>
              <a:rPr sz="2206" i="1" dirty="0">
                <a:latin typeface="Arial"/>
                <a:cs typeface="Arial"/>
              </a:rPr>
              <a:t>	feritických</a:t>
            </a:r>
            <a:r>
              <a:rPr sz="2206" i="1" spc="-8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korozivzdorných</a:t>
            </a:r>
            <a:r>
              <a:rPr sz="2206" i="1" spc="-8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ocelí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jsou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podobné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konstrukčním</a:t>
            </a:r>
            <a:endParaRPr sz="2206" dirty="0">
              <a:latin typeface="Arial"/>
              <a:cs typeface="Arial"/>
            </a:endParaRPr>
          </a:p>
          <a:p>
            <a:pPr marL="14006"/>
            <a:r>
              <a:rPr sz="2206" i="1" dirty="0">
                <a:latin typeface="Arial"/>
                <a:cs typeface="Arial"/>
              </a:rPr>
              <a:t>ocelím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lepší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korozní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odolností</a:t>
            </a:r>
            <a:endParaRPr sz="2206" dirty="0">
              <a:latin typeface="Arial"/>
              <a:cs typeface="Arial"/>
            </a:endParaRPr>
          </a:p>
          <a:p>
            <a:pPr marL="14006" marR="58123">
              <a:spcBef>
                <a:spcPts val="1059"/>
              </a:spcBef>
            </a:pPr>
            <a:r>
              <a:rPr sz="2206" i="1" dirty="0">
                <a:latin typeface="Arial"/>
                <a:cs typeface="Arial"/>
              </a:rPr>
              <a:t>Jsou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relativně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levné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(nízký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obsah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Ni)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mají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dobrou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odolnost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proti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koroznímu </a:t>
            </a:r>
            <a:r>
              <a:rPr sz="2206" i="1" dirty="0">
                <a:latin typeface="Arial"/>
                <a:cs typeface="Arial"/>
              </a:rPr>
              <a:t>praskání</a:t>
            </a:r>
            <a:r>
              <a:rPr sz="2206" i="1" spc="-8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pod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napětím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chloridovém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prostředí</a:t>
            </a:r>
            <a:endParaRPr sz="2206" dirty="0">
              <a:latin typeface="Arial"/>
              <a:cs typeface="Arial"/>
            </a:endParaRPr>
          </a:p>
          <a:p>
            <a:pPr marL="14006" marR="5602">
              <a:spcBef>
                <a:spcPts val="1064"/>
              </a:spcBef>
            </a:pPr>
            <a:r>
              <a:rPr sz="2206" i="1" dirty="0">
                <a:latin typeface="Arial"/>
                <a:cs typeface="Arial"/>
              </a:rPr>
              <a:t>Všechny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typy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vykazují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při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svařování</a:t>
            </a:r>
            <a:r>
              <a:rPr sz="2206" i="1" spc="-7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růst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zrna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TOO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důsledkem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toho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ztrátu houževnatosti</a:t>
            </a:r>
            <a:endParaRPr sz="2206" dirty="0">
              <a:latin typeface="Arial"/>
              <a:cs typeface="Arial"/>
            </a:endParaRPr>
          </a:p>
          <a:p>
            <a:pPr marL="14006">
              <a:spcBef>
                <a:spcPts val="1059"/>
              </a:spcBef>
            </a:pPr>
            <a:r>
              <a:rPr sz="2206" i="1" dirty="0">
                <a:latin typeface="Arial"/>
                <a:cs typeface="Arial"/>
              </a:rPr>
              <a:t>Svařitelnost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závisí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na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chemickém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složení</a:t>
            </a:r>
            <a:endParaRPr sz="2206" dirty="0">
              <a:latin typeface="Arial"/>
              <a:cs typeface="Arial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457D7D42-FC66-80AD-6FA5-9F98B1F73165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1" y="774808"/>
            <a:ext cx="8424874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94" dirty="0"/>
              <a:t>Feritické</a:t>
            </a:r>
            <a:r>
              <a:rPr spc="-143" dirty="0"/>
              <a:t> </a:t>
            </a:r>
            <a:r>
              <a:rPr spc="-72" dirty="0"/>
              <a:t>oceli</a:t>
            </a:r>
            <a:r>
              <a:rPr spc="-126" dirty="0"/>
              <a:t> </a:t>
            </a:r>
            <a:r>
              <a:rPr spc="-33" dirty="0"/>
              <a:t>se</a:t>
            </a:r>
            <a:r>
              <a:rPr spc="-154" dirty="0"/>
              <a:t> </a:t>
            </a:r>
            <a:r>
              <a:rPr spc="-110" dirty="0"/>
              <a:t>sníženým</a:t>
            </a:r>
            <a:r>
              <a:rPr spc="-126" dirty="0"/>
              <a:t> obsahem</a:t>
            </a:r>
            <a:r>
              <a:rPr spc="-116" dirty="0"/>
              <a:t> </a:t>
            </a:r>
            <a:r>
              <a:rPr dirty="0"/>
              <a:t>C</a:t>
            </a:r>
            <a:r>
              <a:rPr spc="-143" dirty="0"/>
              <a:t> </a:t>
            </a:r>
            <a:r>
              <a:rPr dirty="0"/>
              <a:t>+</a:t>
            </a:r>
            <a:r>
              <a:rPr spc="-149" dirty="0"/>
              <a:t> </a:t>
            </a:r>
            <a:r>
              <a:rPr spc="-55" dirty="0"/>
              <a:t>N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391631" y="1616599"/>
            <a:ext cx="8071240" cy="472511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392156" indent="-378150">
              <a:spcBef>
                <a:spcPts val="110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b="1" i="1" dirty="0">
                <a:latin typeface="Arial"/>
                <a:cs typeface="Arial"/>
              </a:rPr>
              <a:t>∑ C+N ≤ </a:t>
            </a:r>
            <a:r>
              <a:rPr sz="2647" b="1" i="1" spc="-11" dirty="0">
                <a:latin typeface="Arial"/>
                <a:cs typeface="Arial"/>
              </a:rPr>
              <a:t>0,04%</a:t>
            </a:r>
            <a:endParaRPr sz="2647" dirty="0">
              <a:latin typeface="Arial"/>
              <a:cs typeface="Arial"/>
            </a:endParaRPr>
          </a:p>
          <a:p>
            <a:pPr marL="392156" indent="-378150">
              <a:spcBef>
                <a:spcPts val="2221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i="1" dirty="0">
                <a:latin typeface="Arial"/>
                <a:cs typeface="Arial"/>
              </a:rPr>
              <a:t>Čistě feritická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struktura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i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 </a:t>
            </a:r>
            <a:r>
              <a:rPr sz="2647" i="1" spc="-28" dirty="0">
                <a:latin typeface="Arial"/>
                <a:cs typeface="Arial"/>
              </a:rPr>
              <a:t>TOO</a:t>
            </a:r>
            <a:endParaRPr sz="2647" dirty="0">
              <a:latin typeface="Arial"/>
              <a:cs typeface="Arial"/>
            </a:endParaRPr>
          </a:p>
          <a:p>
            <a:pPr marL="392156" indent="-378150">
              <a:spcBef>
                <a:spcPts val="2228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i="1" dirty="0">
                <a:latin typeface="Arial"/>
                <a:cs typeface="Arial"/>
              </a:rPr>
              <a:t>Svařování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bez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předehřevu</a:t>
            </a:r>
            <a:endParaRPr sz="2647" dirty="0">
              <a:latin typeface="Arial"/>
              <a:cs typeface="Arial"/>
            </a:endParaRPr>
          </a:p>
          <a:p>
            <a:pPr marL="392156" indent="-378150">
              <a:spcBef>
                <a:spcPts val="1902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i="1" dirty="0">
                <a:latin typeface="Arial"/>
                <a:cs typeface="Arial"/>
              </a:rPr>
              <a:t>V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TOO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dochází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hrubnutí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zrna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poklesu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vrubové</a:t>
            </a:r>
            <a:endParaRPr sz="2647" dirty="0">
              <a:latin typeface="Arial"/>
              <a:cs typeface="Arial"/>
            </a:endParaRPr>
          </a:p>
          <a:p>
            <a:pPr marL="392156">
              <a:spcBef>
                <a:spcPts val="6"/>
              </a:spcBef>
            </a:pPr>
            <a:r>
              <a:rPr sz="2647" i="1" spc="-11" dirty="0">
                <a:latin typeface="Arial"/>
                <a:cs typeface="Arial"/>
              </a:rPr>
              <a:t>houževnatosti</a:t>
            </a:r>
            <a:endParaRPr sz="2647" dirty="0">
              <a:latin typeface="Arial"/>
              <a:cs typeface="Arial"/>
            </a:endParaRPr>
          </a:p>
          <a:p>
            <a:pPr marL="392156">
              <a:spcBef>
                <a:spcPts val="634"/>
              </a:spcBef>
            </a:pPr>
            <a:r>
              <a:rPr sz="2647" i="1" dirty="0">
                <a:latin typeface="Arial"/>
                <a:cs typeface="Arial"/>
              </a:rPr>
              <a:t>=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Nutno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limitovat</a:t>
            </a:r>
            <a:r>
              <a:rPr sz="2647" i="1" spc="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tepelný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příkon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na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minimum</a:t>
            </a:r>
            <a:endParaRPr sz="2647" dirty="0">
              <a:latin typeface="Arial"/>
              <a:cs typeface="Arial"/>
            </a:endParaRPr>
          </a:p>
          <a:p>
            <a:pPr marL="392156" indent="-378150">
              <a:lnSpc>
                <a:spcPts val="3297"/>
              </a:lnSpc>
              <a:spcBef>
                <a:spcPts val="524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i="1" dirty="0">
                <a:latin typeface="Arial"/>
                <a:cs typeface="Arial"/>
              </a:rPr>
              <a:t>Do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pracovní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teploty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320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°C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nehrozí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vznik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757" i="1" dirty="0">
                <a:latin typeface="Symbol"/>
                <a:cs typeface="Symbol"/>
              </a:rPr>
              <a:t></a:t>
            </a:r>
            <a:r>
              <a:rPr sz="2757" spc="22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Arial"/>
                <a:cs typeface="Arial"/>
              </a:rPr>
              <a:t>fáze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ani</a:t>
            </a:r>
            <a:endParaRPr sz="2647" dirty="0">
              <a:latin typeface="Arial"/>
              <a:cs typeface="Arial"/>
            </a:endParaRPr>
          </a:p>
          <a:p>
            <a:pPr marL="392156">
              <a:lnSpc>
                <a:spcPts val="3165"/>
              </a:lnSpc>
            </a:pPr>
            <a:r>
              <a:rPr sz="2647" i="1" dirty="0">
                <a:latin typeface="Arial"/>
                <a:cs typeface="Arial"/>
              </a:rPr>
              <a:t>zkřehnutí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475</a:t>
            </a:r>
            <a:endParaRPr sz="2647" dirty="0">
              <a:latin typeface="Arial"/>
              <a:cs typeface="Arial"/>
            </a:endParaRPr>
          </a:p>
          <a:p>
            <a:pPr marL="392156" indent="-378150">
              <a:spcBef>
                <a:spcPts val="634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i="1" dirty="0">
                <a:latin typeface="Arial"/>
                <a:cs typeface="Arial"/>
              </a:rPr>
              <a:t>TZ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po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svařování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se většinou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nepoužívá</a:t>
            </a:r>
            <a:endParaRPr sz="2647" dirty="0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EDB75B86-5650-7074-6775-2F16A25BACD8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4427068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99" dirty="0"/>
              <a:t>Klasické</a:t>
            </a:r>
            <a:r>
              <a:rPr spc="-77" dirty="0"/>
              <a:t> </a:t>
            </a:r>
            <a:r>
              <a:rPr spc="-88" dirty="0"/>
              <a:t>feritické</a:t>
            </a:r>
            <a:r>
              <a:rPr spc="-66" dirty="0"/>
              <a:t> </a:t>
            </a:r>
            <a:r>
              <a:rPr spc="-22" dirty="0"/>
              <a:t>oceli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391632" y="1404161"/>
            <a:ext cx="8606243" cy="538388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392156" indent="-378150">
              <a:spcBef>
                <a:spcPts val="110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b="1" i="1" dirty="0">
                <a:latin typeface="Arial"/>
                <a:cs typeface="Arial"/>
              </a:rPr>
              <a:t>Obsah</a:t>
            </a:r>
            <a:r>
              <a:rPr sz="2647" b="1" i="1" spc="-11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uhlíku</a:t>
            </a:r>
            <a:r>
              <a:rPr sz="2647" b="1" i="1" spc="-28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obvykle do</a:t>
            </a:r>
            <a:r>
              <a:rPr sz="2647" b="1" i="1" spc="-17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0,08</a:t>
            </a:r>
            <a:r>
              <a:rPr sz="2647" b="1" i="1" spc="-6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hm.</a:t>
            </a:r>
            <a:r>
              <a:rPr sz="2647" b="1" i="1" spc="-17" dirty="0">
                <a:latin typeface="Arial"/>
                <a:cs typeface="Arial"/>
              </a:rPr>
              <a:t> </a:t>
            </a:r>
            <a:r>
              <a:rPr sz="2647" b="1" i="1" spc="-55" dirty="0">
                <a:latin typeface="Arial"/>
                <a:cs typeface="Arial"/>
              </a:rPr>
              <a:t>%</a:t>
            </a:r>
            <a:endParaRPr sz="2647" dirty="0">
              <a:latin typeface="Arial"/>
              <a:cs typeface="Arial"/>
            </a:endParaRPr>
          </a:p>
          <a:p>
            <a:pPr marL="398458" marR="147058" indent="-385153" algn="just">
              <a:lnSpc>
                <a:spcPct val="99700"/>
              </a:lnSpc>
              <a:spcBef>
                <a:spcPts val="1599"/>
              </a:spcBef>
              <a:buFont typeface="Wingdings"/>
              <a:buChar char=""/>
              <a:tabLst>
                <a:tab pos="389355" algn="l"/>
              </a:tabLst>
            </a:pP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TOO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může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vzniknout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martenzit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(při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ohřevu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vyvolá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uvolňující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se </a:t>
            </a:r>
            <a:r>
              <a:rPr sz="2206" i="1" dirty="0">
                <a:latin typeface="Arial"/>
                <a:cs typeface="Arial"/>
              </a:rPr>
              <a:t>uhlík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vznik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austenitu,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při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rychlém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ochlazení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pak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vznik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martenzitu) </a:t>
            </a:r>
            <a:r>
              <a:rPr sz="2206" i="1" dirty="0">
                <a:latin typeface="Arial"/>
                <a:cs typeface="Arial"/>
              </a:rPr>
              <a:t>Nutný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předehřev</a:t>
            </a:r>
            <a:r>
              <a:rPr sz="2206" i="1" spc="54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!!!</a:t>
            </a:r>
            <a:r>
              <a:rPr sz="2206" i="1" spc="56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(100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–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150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spc="-28" dirty="0">
                <a:latin typeface="Times New Roman"/>
                <a:cs typeface="Times New Roman"/>
              </a:rPr>
              <a:t>°C)</a:t>
            </a:r>
            <a:endParaRPr sz="2206" dirty="0">
              <a:latin typeface="Times New Roman"/>
              <a:cs typeface="Times New Roman"/>
            </a:endParaRPr>
          </a:p>
          <a:p>
            <a:pPr marL="398458" marR="26611" indent="-385153" algn="just">
              <a:spcBef>
                <a:spcPts val="1075"/>
              </a:spcBef>
              <a:buFont typeface="Wingdings"/>
              <a:buChar char=""/>
              <a:tabLst>
                <a:tab pos="389355" algn="l"/>
              </a:tabLst>
            </a:pP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pásmu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přehřátí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TOO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při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teplotách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nad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900°C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můžeme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očekávat </a:t>
            </a:r>
            <a:r>
              <a:rPr sz="2206" i="1" dirty="0">
                <a:latin typeface="Arial"/>
                <a:cs typeface="Arial"/>
              </a:rPr>
              <a:t>zhrubnutí</a:t>
            </a:r>
            <a:r>
              <a:rPr sz="2206" i="1" spc="-7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zrna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(zkřehnutí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tohoto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pásma)</a:t>
            </a:r>
            <a:endParaRPr sz="2206" dirty="0">
              <a:latin typeface="Arial"/>
              <a:cs typeface="Arial"/>
            </a:endParaRPr>
          </a:p>
          <a:p>
            <a:pPr marL="398458" algn="just"/>
            <a:r>
              <a:rPr sz="2206" i="1" dirty="0">
                <a:latin typeface="Arial"/>
                <a:cs typeface="Arial"/>
              </a:rPr>
              <a:t>Nutno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limitovat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tepelný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příkon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!!!</a:t>
            </a:r>
            <a:r>
              <a:rPr sz="2206" i="1" spc="276" dirty="0">
                <a:latin typeface="Arial"/>
                <a:cs typeface="Arial"/>
              </a:rPr>
              <a:t>  </a:t>
            </a:r>
            <a:r>
              <a:rPr sz="2206" i="1" dirty="0">
                <a:latin typeface="Arial"/>
                <a:cs typeface="Arial"/>
              </a:rPr>
              <a:t>+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interpass</a:t>
            </a:r>
            <a:endParaRPr sz="2206" dirty="0">
              <a:latin typeface="Arial"/>
              <a:cs typeface="Arial"/>
            </a:endParaRPr>
          </a:p>
          <a:p>
            <a:pPr marL="388654" marR="46218" indent="-388654">
              <a:spcBef>
                <a:spcPts val="1059"/>
              </a:spcBef>
              <a:buFont typeface="Wingdings"/>
              <a:buChar char=""/>
              <a:tabLst>
                <a:tab pos="388654" algn="l"/>
                <a:tab pos="389355" algn="l"/>
              </a:tabLst>
            </a:pPr>
            <a:r>
              <a:rPr sz="2206" i="1" dirty="0">
                <a:latin typeface="Arial"/>
                <a:cs typeface="Arial"/>
              </a:rPr>
              <a:t>Zkřehnutí</a:t>
            </a:r>
            <a:r>
              <a:rPr sz="2206" i="1" spc="-7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475: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způsobeno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precipitačními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procesy</a:t>
            </a:r>
            <a:r>
              <a:rPr sz="2206" i="1" spc="-7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rozmezí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teplot </a:t>
            </a:r>
            <a:r>
              <a:rPr sz="2206" i="1" dirty="0">
                <a:latin typeface="Arial"/>
                <a:cs typeface="Arial"/>
              </a:rPr>
              <a:t>450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až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525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°C.</a:t>
            </a:r>
            <a:endParaRPr sz="2206" dirty="0">
              <a:latin typeface="Arial"/>
              <a:cs typeface="Arial"/>
            </a:endParaRPr>
          </a:p>
          <a:p>
            <a:pPr marL="464284" indent="-450979">
              <a:spcBef>
                <a:spcPts val="948"/>
              </a:spcBef>
              <a:buFont typeface="Wingdings"/>
              <a:buChar char=""/>
              <a:tabLst>
                <a:tab pos="464284" algn="l"/>
                <a:tab pos="464985" algn="l"/>
              </a:tabLst>
            </a:pPr>
            <a:r>
              <a:rPr sz="2206" i="1" dirty="0">
                <a:latin typeface="Arial"/>
                <a:cs typeface="Arial"/>
              </a:rPr>
              <a:t>Vznik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316" i="1" dirty="0">
                <a:latin typeface="Symbol"/>
                <a:cs typeface="Symbol"/>
              </a:rPr>
              <a:t></a:t>
            </a:r>
            <a:r>
              <a:rPr sz="2316" spc="-6" dirty="0">
                <a:latin typeface="Times New Roman"/>
                <a:cs typeface="Times New Roman"/>
              </a:rPr>
              <a:t> </a:t>
            </a:r>
            <a:r>
              <a:rPr sz="2206" i="1" dirty="0">
                <a:latin typeface="Arial"/>
                <a:cs typeface="Arial"/>
              </a:rPr>
              <a:t>fáze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rozmezí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teplot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500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až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800</a:t>
            </a:r>
            <a:r>
              <a:rPr sz="2206" i="1" spc="-17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°C</a:t>
            </a:r>
            <a:endParaRPr sz="2206" dirty="0">
              <a:latin typeface="Arial"/>
              <a:cs typeface="Arial"/>
            </a:endParaRPr>
          </a:p>
          <a:p>
            <a:pPr marL="388654" indent="-375349">
              <a:spcBef>
                <a:spcPts val="1037"/>
              </a:spcBef>
              <a:buFont typeface="Wingdings"/>
              <a:buChar char=""/>
              <a:tabLst>
                <a:tab pos="388654" algn="l"/>
                <a:tab pos="389355" algn="l"/>
              </a:tabLst>
            </a:pPr>
            <a:r>
              <a:rPr sz="2206" i="1" dirty="0">
                <a:latin typeface="Arial"/>
                <a:cs typeface="Arial"/>
              </a:rPr>
              <a:t>U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ocelí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obsahem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Cr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nad</a:t>
            </a:r>
            <a:r>
              <a:rPr sz="2206" i="1" spc="-28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13%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možnost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vzniku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MKK</a:t>
            </a:r>
            <a:endParaRPr sz="2206" dirty="0">
              <a:latin typeface="Arial"/>
              <a:cs typeface="Arial"/>
            </a:endParaRPr>
          </a:p>
          <a:p>
            <a:pPr marL="398458" marR="5602" indent="-385153">
              <a:spcBef>
                <a:spcPts val="1064"/>
              </a:spcBef>
              <a:buFont typeface="Wingdings"/>
              <a:buChar char=""/>
              <a:tabLst>
                <a:tab pos="388654" algn="l"/>
                <a:tab pos="389355" algn="l"/>
                <a:tab pos="5303906" algn="l"/>
              </a:tabLst>
            </a:pPr>
            <a:r>
              <a:rPr sz="2206" i="1" dirty="0">
                <a:latin typeface="Arial"/>
                <a:cs typeface="Arial"/>
              </a:rPr>
              <a:t>Po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svaření</a:t>
            </a:r>
            <a:r>
              <a:rPr sz="2206" i="1" spc="-77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nutno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aplikovat</a:t>
            </a:r>
            <a:r>
              <a:rPr sz="2206" i="1" spc="-44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popouštění</a:t>
            </a:r>
            <a:r>
              <a:rPr sz="2206" i="1" dirty="0">
                <a:latin typeface="Arial"/>
                <a:cs typeface="Arial"/>
              </a:rPr>
              <a:t>	750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až</a:t>
            </a:r>
            <a:r>
              <a:rPr sz="2206" i="1" spc="-33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850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°C</a:t>
            </a:r>
            <a:r>
              <a:rPr sz="2206" i="1" spc="-6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pro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zvýšení </a:t>
            </a:r>
            <a:r>
              <a:rPr sz="2206" i="1" dirty="0">
                <a:latin typeface="Arial"/>
                <a:cs typeface="Arial"/>
              </a:rPr>
              <a:t>plastických</a:t>
            </a:r>
            <a:r>
              <a:rPr sz="2206" i="1" spc="-50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vlastností</a:t>
            </a:r>
            <a:r>
              <a:rPr sz="2206" i="1" spc="-55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a</a:t>
            </a:r>
            <a:r>
              <a:rPr sz="2206" i="1" spc="-11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korozní</a:t>
            </a:r>
            <a:r>
              <a:rPr sz="2206" i="1" spc="-39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odolnosti</a:t>
            </a:r>
            <a:endParaRPr sz="2206" dirty="0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368DEA7D-BB05-96A8-75B3-4789C878C64C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7854860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16" dirty="0"/>
              <a:t>Doporučení</a:t>
            </a:r>
            <a:r>
              <a:rPr spc="-99" dirty="0"/>
              <a:t> </a:t>
            </a:r>
            <a:r>
              <a:rPr spc="-83" dirty="0"/>
              <a:t>pro</a:t>
            </a:r>
            <a:r>
              <a:rPr spc="-99" dirty="0"/>
              <a:t> </a:t>
            </a:r>
            <a:r>
              <a:rPr spc="-105" dirty="0"/>
              <a:t>svařování</a:t>
            </a:r>
            <a:r>
              <a:rPr spc="-83" dirty="0"/>
              <a:t> </a:t>
            </a:r>
            <a:r>
              <a:rPr spc="-88" dirty="0"/>
              <a:t>feritické</a:t>
            </a:r>
            <a:r>
              <a:rPr spc="-61" dirty="0"/>
              <a:t> </a:t>
            </a:r>
            <a:r>
              <a:rPr spc="-11" dirty="0"/>
              <a:t>oceli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91632" y="1620034"/>
            <a:ext cx="7918584" cy="4428505"/>
          </a:xfrm>
          <a:prstGeom prst="rect">
            <a:avLst/>
          </a:prstGeom>
        </p:spPr>
        <p:txBody>
          <a:bodyPr vert="horz" wrap="square" lIns="0" tIns="94536" rIns="0" bIns="0" rtlCol="0">
            <a:spAutoFit/>
          </a:bodyPr>
          <a:lstStyle/>
          <a:p>
            <a:pPr marL="518206" indent="-504200">
              <a:spcBef>
                <a:spcPts val="744"/>
              </a:spcBef>
              <a:buFont typeface="Wingdings"/>
              <a:buChar char=""/>
              <a:tabLst>
                <a:tab pos="517505" algn="l"/>
                <a:tab pos="518206" algn="l"/>
              </a:tabLst>
            </a:pPr>
            <a:r>
              <a:rPr sz="2647" i="1" dirty="0">
                <a:latin typeface="Arial"/>
                <a:cs typeface="Arial"/>
              </a:rPr>
              <a:t>Předehřev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100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–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250°C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(do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tl.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6mm není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potřeba)</a:t>
            </a:r>
            <a:endParaRPr sz="2647" dirty="0">
              <a:latin typeface="Arial"/>
              <a:cs typeface="Arial"/>
            </a:endParaRPr>
          </a:p>
          <a:p>
            <a:pPr marL="518206" indent="-504200">
              <a:spcBef>
                <a:spcPts val="634"/>
              </a:spcBef>
              <a:buFont typeface="Wingdings"/>
              <a:buChar char=""/>
              <a:tabLst>
                <a:tab pos="517505" algn="l"/>
                <a:tab pos="518206" algn="l"/>
              </a:tabLst>
            </a:pPr>
            <a:r>
              <a:rPr sz="2647" i="1" dirty="0">
                <a:latin typeface="Arial"/>
                <a:cs typeface="Arial"/>
              </a:rPr>
              <a:t>Limitovat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tepelný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příkon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(interpass)</a:t>
            </a:r>
            <a:endParaRPr sz="2647" dirty="0">
              <a:latin typeface="Arial"/>
              <a:cs typeface="Arial"/>
            </a:endParaRPr>
          </a:p>
          <a:p>
            <a:pPr marL="518206" marR="245798" indent="-504200">
              <a:spcBef>
                <a:spcPts val="634"/>
              </a:spcBef>
              <a:buFont typeface="Wingdings"/>
              <a:buChar char=""/>
              <a:tabLst>
                <a:tab pos="517505" algn="l"/>
                <a:tab pos="518206" algn="l"/>
              </a:tabLst>
            </a:pPr>
            <a:r>
              <a:rPr sz="2647" i="1" dirty="0">
                <a:latin typeface="Arial"/>
                <a:cs typeface="Arial"/>
              </a:rPr>
              <a:t>TZ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po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svařování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–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žíhání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mezi 790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–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850°C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spc="-55" dirty="0">
                <a:latin typeface="Arial"/>
                <a:cs typeface="Arial"/>
              </a:rPr>
              <a:t>– </a:t>
            </a:r>
            <a:r>
              <a:rPr sz="2647" i="1" dirty="0">
                <a:latin typeface="Arial"/>
                <a:cs typeface="Arial"/>
              </a:rPr>
              <a:t>ochlazování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peci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na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600°C,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rychlé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ochlazení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spc="-55" dirty="0">
                <a:latin typeface="Arial"/>
                <a:cs typeface="Arial"/>
              </a:rPr>
              <a:t>v </a:t>
            </a:r>
            <a:r>
              <a:rPr sz="2647" i="1" dirty="0">
                <a:latin typeface="Arial"/>
                <a:cs typeface="Arial"/>
              </a:rPr>
              <a:t>intervalu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565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–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400°C.</a:t>
            </a:r>
            <a:endParaRPr sz="2647" dirty="0">
              <a:latin typeface="Arial"/>
              <a:cs typeface="Arial"/>
            </a:endParaRPr>
          </a:p>
          <a:p>
            <a:pPr marL="14006">
              <a:spcBef>
                <a:spcPts val="2228"/>
              </a:spcBef>
            </a:pPr>
            <a:r>
              <a:rPr sz="2647" b="1" i="1" dirty="0">
                <a:latin typeface="Arial"/>
                <a:cs typeface="Arial"/>
              </a:rPr>
              <a:t>Přídavné</a:t>
            </a:r>
            <a:r>
              <a:rPr sz="2647" b="1" i="1" spc="-17" dirty="0">
                <a:latin typeface="Arial"/>
                <a:cs typeface="Arial"/>
              </a:rPr>
              <a:t> </a:t>
            </a:r>
            <a:r>
              <a:rPr sz="2647" b="1" i="1" spc="-11" dirty="0">
                <a:latin typeface="Arial"/>
                <a:cs typeface="Arial"/>
              </a:rPr>
              <a:t>materiály</a:t>
            </a:r>
            <a:endParaRPr sz="2647" dirty="0">
              <a:latin typeface="Arial"/>
              <a:cs typeface="Arial"/>
            </a:endParaRPr>
          </a:p>
          <a:p>
            <a:pPr marL="518206" indent="-504200">
              <a:spcBef>
                <a:spcPts val="640"/>
              </a:spcBef>
              <a:buFont typeface="Arial"/>
              <a:buChar char="-"/>
              <a:tabLst>
                <a:tab pos="517505" algn="l"/>
                <a:tab pos="518206" algn="l"/>
              </a:tabLst>
            </a:pPr>
            <a:r>
              <a:rPr sz="2647" i="1" dirty="0">
                <a:latin typeface="Arial"/>
                <a:cs typeface="Arial"/>
              </a:rPr>
              <a:t>Stejného</a:t>
            </a:r>
            <a:r>
              <a:rPr sz="2647" i="1" spc="-15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chemického</a:t>
            </a:r>
            <a:r>
              <a:rPr sz="2647" i="1" spc="-12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složení</a:t>
            </a:r>
            <a:endParaRPr sz="2647" dirty="0">
              <a:latin typeface="Arial"/>
              <a:cs typeface="Arial"/>
            </a:endParaRPr>
          </a:p>
          <a:p>
            <a:pPr marL="518206" indent="-504200">
              <a:spcBef>
                <a:spcPts val="634"/>
              </a:spcBef>
              <a:buFont typeface="Arial"/>
              <a:buChar char="-"/>
              <a:tabLst>
                <a:tab pos="517505" algn="l"/>
                <a:tab pos="518206" algn="l"/>
              </a:tabLst>
            </a:pPr>
            <a:r>
              <a:rPr sz="2647" i="1" dirty="0">
                <a:latin typeface="Arial"/>
                <a:cs typeface="Arial"/>
              </a:rPr>
              <a:t>Austenitické</a:t>
            </a:r>
            <a:r>
              <a:rPr sz="2647" i="1" spc="-11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materiály</a:t>
            </a:r>
            <a:r>
              <a:rPr sz="2647" i="1" spc="-8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(i</a:t>
            </a:r>
            <a:r>
              <a:rPr sz="2647" i="1" spc="-121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Duplexní)</a:t>
            </a:r>
            <a:endParaRPr sz="2647" dirty="0">
              <a:latin typeface="Arial"/>
              <a:cs typeface="Arial"/>
            </a:endParaRPr>
          </a:p>
          <a:p>
            <a:pPr marL="518206" indent="-504200">
              <a:spcBef>
                <a:spcPts val="634"/>
              </a:spcBef>
              <a:buFont typeface="Arial"/>
              <a:buChar char="-"/>
              <a:tabLst>
                <a:tab pos="517505" algn="l"/>
                <a:tab pos="518206" algn="l"/>
              </a:tabLst>
            </a:pPr>
            <a:r>
              <a:rPr sz="2647" i="1" dirty="0">
                <a:latin typeface="Arial"/>
                <a:cs typeface="Arial"/>
              </a:rPr>
              <a:t>Niklové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slitiny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(pro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vyšší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teploty)</a:t>
            </a:r>
            <a:endParaRPr sz="2647" dirty="0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B1433474-DB6F-D092-AA27-BA3826044BF1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6262"/>
            <a:ext cx="9426252" cy="48016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33" spc="-116" dirty="0"/>
              <a:t>Obecné</a:t>
            </a:r>
            <a:r>
              <a:rPr sz="3033" spc="-72" dirty="0"/>
              <a:t> </a:t>
            </a:r>
            <a:r>
              <a:rPr sz="3033" spc="-99" dirty="0"/>
              <a:t>zásady</a:t>
            </a:r>
            <a:r>
              <a:rPr sz="3033" spc="-61" dirty="0"/>
              <a:t> </a:t>
            </a:r>
            <a:r>
              <a:rPr sz="3033" spc="-94" dirty="0"/>
              <a:t>pro</a:t>
            </a:r>
            <a:r>
              <a:rPr sz="3033" spc="-77" dirty="0"/>
              <a:t> </a:t>
            </a:r>
            <a:r>
              <a:rPr sz="3033" spc="-105" dirty="0"/>
              <a:t>svařování</a:t>
            </a:r>
            <a:r>
              <a:rPr sz="3033" spc="-99" dirty="0"/>
              <a:t> </a:t>
            </a:r>
            <a:r>
              <a:rPr sz="3033" spc="-105" dirty="0"/>
              <a:t>korozivzdorných </a:t>
            </a:r>
            <a:r>
              <a:rPr sz="3033" spc="-11" dirty="0"/>
              <a:t>ocelí</a:t>
            </a:r>
            <a:endParaRPr sz="3033"/>
          </a:p>
        </p:txBody>
      </p:sp>
      <p:sp>
        <p:nvSpPr>
          <p:cNvPr id="11" name="object 11"/>
          <p:cNvSpPr txBox="1"/>
          <p:nvPr/>
        </p:nvSpPr>
        <p:spPr>
          <a:xfrm>
            <a:off x="907250" y="1879089"/>
            <a:ext cx="8910633" cy="4146107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292716" marR="5602" indent="-279411">
              <a:spcBef>
                <a:spcPts val="110"/>
              </a:spcBef>
              <a:buSzPct val="95833"/>
              <a:buFont typeface="Wingdings"/>
              <a:buChar char=""/>
              <a:tabLst>
                <a:tab pos="279411" algn="l"/>
                <a:tab pos="3341727" algn="l"/>
              </a:tabLst>
            </a:pPr>
            <a:r>
              <a:rPr sz="2647" i="1" dirty="0">
                <a:latin typeface="Arial"/>
                <a:cs typeface="Arial"/>
              </a:rPr>
              <a:t>Svařovnu korozivzdorných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ocelí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situovat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do</a:t>
            </a:r>
            <a:r>
              <a:rPr sz="2647" i="1" spc="-11" dirty="0">
                <a:latin typeface="Arial"/>
                <a:cs typeface="Arial"/>
              </a:rPr>
              <a:t> zvláštních </a:t>
            </a:r>
            <a:r>
              <a:rPr sz="2647" i="1" dirty="0">
                <a:latin typeface="Arial"/>
                <a:cs typeface="Arial"/>
              </a:rPr>
              <a:t>oddělených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prostor</a:t>
            </a:r>
            <a:r>
              <a:rPr sz="2647" i="1" dirty="0">
                <a:latin typeface="Arial"/>
                <a:cs typeface="Arial"/>
              </a:rPr>
              <a:t>	-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zabránit</a:t>
            </a:r>
            <a:r>
              <a:rPr sz="2647" i="1" spc="17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kontaminaci</a:t>
            </a:r>
            <a:endParaRPr sz="2647" dirty="0">
              <a:latin typeface="Arial"/>
              <a:cs typeface="Arial"/>
            </a:endParaRPr>
          </a:p>
          <a:p>
            <a:pPr marL="200280"/>
            <a:r>
              <a:rPr sz="2647" i="1" dirty="0">
                <a:latin typeface="Arial"/>
                <a:cs typeface="Arial"/>
              </a:rPr>
              <a:t>(příp.</a:t>
            </a:r>
            <a:r>
              <a:rPr sz="2647" i="1" spc="-50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výrobky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po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svařování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chemicky</a:t>
            </a:r>
            <a:r>
              <a:rPr sz="2647" i="1" spc="22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ošetřit)</a:t>
            </a:r>
            <a:endParaRPr sz="2647" dirty="0">
              <a:latin typeface="Arial"/>
              <a:cs typeface="Arial"/>
            </a:endParaRPr>
          </a:p>
          <a:p>
            <a:pPr>
              <a:spcBef>
                <a:spcPts val="6"/>
              </a:spcBef>
            </a:pPr>
            <a:endParaRPr sz="2757" dirty="0">
              <a:latin typeface="Arial"/>
              <a:cs typeface="Arial"/>
            </a:endParaRPr>
          </a:p>
          <a:p>
            <a:pPr marL="278710" indent="-265405"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647" i="1" dirty="0">
                <a:latin typeface="Arial"/>
                <a:cs typeface="Arial"/>
              </a:rPr>
              <a:t>Používat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mořící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pasty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pasivační</a:t>
            </a:r>
            <a:r>
              <a:rPr sz="2647" i="1" spc="-11" dirty="0">
                <a:latin typeface="Arial"/>
                <a:cs typeface="Arial"/>
              </a:rPr>
              <a:t> roztoky</a:t>
            </a:r>
            <a:endParaRPr sz="2647" dirty="0">
              <a:latin typeface="Arial"/>
              <a:cs typeface="Arial"/>
            </a:endParaRPr>
          </a:p>
          <a:p>
            <a:pPr marL="278710" indent="-265405">
              <a:spcBef>
                <a:spcPts val="2382"/>
              </a:spcBef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647" i="1" dirty="0">
                <a:latin typeface="Arial"/>
                <a:cs typeface="Arial"/>
              </a:rPr>
              <a:t>Používat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výhradně</a:t>
            </a:r>
            <a:endParaRPr sz="2647" dirty="0">
              <a:latin typeface="Arial"/>
              <a:cs typeface="Arial"/>
            </a:endParaRPr>
          </a:p>
          <a:p>
            <a:pPr marL="1022406" marR="2831924" indent="-504200">
              <a:spcBef>
                <a:spcPts val="1064"/>
              </a:spcBef>
              <a:tabLst>
                <a:tab pos="1022406" algn="l"/>
              </a:tabLst>
            </a:pPr>
            <a:r>
              <a:rPr sz="2647" i="1" spc="-55" dirty="0">
                <a:latin typeface="Arial"/>
                <a:cs typeface="Arial"/>
              </a:rPr>
              <a:t>-</a:t>
            </a:r>
            <a:r>
              <a:rPr sz="2647" i="1" dirty="0">
                <a:latin typeface="Arial"/>
                <a:cs typeface="Arial"/>
              </a:rPr>
              <a:t>	nářadí</a:t>
            </a:r>
            <a:r>
              <a:rPr sz="2647" i="1" spc="-11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</a:t>
            </a:r>
            <a:r>
              <a:rPr sz="2647" i="1" spc="-110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korozivzdorné</a:t>
            </a:r>
            <a:r>
              <a:rPr sz="2647" i="1" spc="-88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oceli </a:t>
            </a:r>
            <a:r>
              <a:rPr sz="2647" i="1" dirty="0">
                <a:latin typeface="Arial"/>
                <a:cs typeface="Arial"/>
              </a:rPr>
              <a:t>(kladívka</a:t>
            </a:r>
            <a:r>
              <a:rPr sz="2647" i="1" spc="-6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na</a:t>
            </a:r>
            <a:r>
              <a:rPr sz="2647" i="1" spc="-7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strusku</a:t>
            </a:r>
            <a:r>
              <a:rPr sz="2647" i="1" spc="-7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,</a:t>
            </a:r>
            <a:r>
              <a:rPr sz="2647" i="1" spc="-6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kartáče)</a:t>
            </a:r>
            <a:endParaRPr sz="2647" dirty="0">
              <a:latin typeface="Arial"/>
              <a:cs typeface="Arial"/>
            </a:endParaRPr>
          </a:p>
          <a:p>
            <a:pPr marL="518206">
              <a:tabLst>
                <a:tab pos="1003498" algn="l"/>
              </a:tabLst>
            </a:pPr>
            <a:r>
              <a:rPr sz="2647" spc="-55" dirty="0">
                <a:latin typeface="Arial"/>
                <a:cs typeface="Arial"/>
              </a:rPr>
              <a:t>-</a:t>
            </a:r>
            <a:r>
              <a:rPr sz="2647" dirty="0">
                <a:latin typeface="Arial"/>
                <a:cs typeface="Arial"/>
              </a:rPr>
              <a:t>	</a:t>
            </a:r>
            <a:r>
              <a:rPr sz="2647" i="1" dirty="0">
                <a:latin typeface="Arial"/>
                <a:cs typeface="Arial"/>
              </a:rPr>
              <a:t>Speciální</a:t>
            </a:r>
            <a:r>
              <a:rPr sz="2647" i="1" spc="-154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brusivo</a:t>
            </a:r>
            <a:endParaRPr sz="2647" dirty="0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A3973FDD-4AB5-0DAF-20A8-E72B813267E3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1" y="776262"/>
            <a:ext cx="8604843" cy="48016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33" spc="-116" dirty="0"/>
              <a:t>Obecné</a:t>
            </a:r>
            <a:r>
              <a:rPr sz="3033" spc="-83" dirty="0"/>
              <a:t> </a:t>
            </a:r>
            <a:r>
              <a:rPr sz="3033" spc="-99" dirty="0"/>
              <a:t>zásady</a:t>
            </a:r>
            <a:r>
              <a:rPr sz="3033" spc="-77" dirty="0"/>
              <a:t> </a:t>
            </a:r>
            <a:r>
              <a:rPr sz="3033" spc="-94" dirty="0"/>
              <a:t>pro</a:t>
            </a:r>
            <a:r>
              <a:rPr sz="3033" spc="-88" dirty="0"/>
              <a:t> </a:t>
            </a:r>
            <a:r>
              <a:rPr sz="3033" spc="-94" dirty="0"/>
              <a:t>výběr</a:t>
            </a:r>
            <a:r>
              <a:rPr sz="3033" spc="-88" dirty="0"/>
              <a:t> </a:t>
            </a:r>
            <a:r>
              <a:rPr sz="3033" spc="-110" dirty="0"/>
              <a:t>přídavných</a:t>
            </a:r>
            <a:r>
              <a:rPr sz="3033" spc="-116" dirty="0"/>
              <a:t> </a:t>
            </a:r>
            <a:r>
              <a:rPr sz="3033" spc="-33" dirty="0"/>
              <a:t>materiálů</a:t>
            </a:r>
            <a:endParaRPr sz="3033"/>
          </a:p>
        </p:txBody>
      </p:sp>
      <p:sp>
        <p:nvSpPr>
          <p:cNvPr id="11" name="object 11"/>
          <p:cNvSpPr txBox="1"/>
          <p:nvPr/>
        </p:nvSpPr>
        <p:spPr>
          <a:xfrm>
            <a:off x="907251" y="1798418"/>
            <a:ext cx="7964101" cy="4235439"/>
          </a:xfrm>
          <a:prstGeom prst="rect">
            <a:avLst/>
          </a:prstGeom>
        </p:spPr>
        <p:txBody>
          <a:bodyPr vert="horz" wrap="square" lIns="0" tIns="94536" rIns="0" bIns="0" rtlCol="0">
            <a:spAutoFit/>
          </a:bodyPr>
          <a:lstStyle/>
          <a:p>
            <a:pPr marL="392156" indent="-378150">
              <a:spcBef>
                <a:spcPts val="744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i="1" dirty="0">
                <a:latin typeface="Arial"/>
                <a:cs typeface="Arial"/>
              </a:rPr>
              <a:t>Používat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materiály</a:t>
            </a:r>
            <a:r>
              <a:rPr sz="2647" i="1" spc="17" dirty="0">
                <a:latin typeface="Arial"/>
                <a:cs typeface="Arial"/>
              </a:rPr>
              <a:t> </a:t>
            </a:r>
            <a:r>
              <a:rPr sz="2647" i="1" spc="-55" dirty="0">
                <a:latin typeface="Arial"/>
                <a:cs typeface="Arial"/>
              </a:rPr>
              <a:t>:</a:t>
            </a:r>
            <a:endParaRPr sz="2647">
              <a:latin typeface="Arial"/>
              <a:cs typeface="Arial"/>
            </a:endParaRPr>
          </a:p>
          <a:p>
            <a:pPr marL="1395654" marR="1342433" lvl="1" indent="-373248">
              <a:lnSpc>
                <a:spcPct val="120000"/>
              </a:lnSpc>
              <a:buFont typeface="Wingdings"/>
              <a:buChar char=""/>
              <a:tabLst>
                <a:tab pos="1401256" algn="l"/>
              </a:tabLst>
            </a:pPr>
            <a:r>
              <a:rPr sz="2647" i="1" dirty="0">
                <a:latin typeface="Arial"/>
                <a:cs typeface="Arial"/>
              </a:rPr>
              <a:t>s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vyšším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obsahem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legujících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prvků </a:t>
            </a:r>
            <a:r>
              <a:rPr sz="2647" i="1" dirty="0">
                <a:latin typeface="Arial"/>
                <a:cs typeface="Arial"/>
              </a:rPr>
              <a:t>(přednostně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Cr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</a:t>
            </a:r>
            <a:r>
              <a:rPr sz="2647" i="1" spc="-28" dirty="0">
                <a:latin typeface="Arial"/>
                <a:cs typeface="Arial"/>
              </a:rPr>
              <a:t> Mo)</a:t>
            </a:r>
            <a:endParaRPr sz="2647">
              <a:latin typeface="Arial"/>
              <a:cs typeface="Arial"/>
            </a:endParaRPr>
          </a:p>
          <a:p>
            <a:pPr marL="1400556" lvl="1" indent="-378850">
              <a:spcBef>
                <a:spcPts val="634"/>
              </a:spcBef>
              <a:buFont typeface="Wingdings"/>
              <a:buChar char=""/>
              <a:tabLst>
                <a:tab pos="1401256" algn="l"/>
              </a:tabLst>
            </a:pPr>
            <a:r>
              <a:rPr sz="2647" i="1" dirty="0">
                <a:latin typeface="Arial"/>
                <a:cs typeface="Arial"/>
              </a:rPr>
              <a:t>s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nižším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obsahem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spc="-55" dirty="0">
                <a:latin typeface="Arial"/>
                <a:cs typeface="Arial"/>
              </a:rPr>
              <a:t>C</a:t>
            </a:r>
            <a:endParaRPr sz="2647">
              <a:latin typeface="Arial"/>
              <a:cs typeface="Arial"/>
            </a:endParaRPr>
          </a:p>
          <a:p>
            <a:pPr marL="392156" indent="-378150">
              <a:spcBef>
                <a:spcPts val="2228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i="1" dirty="0">
                <a:latin typeface="Arial"/>
                <a:cs typeface="Arial"/>
              </a:rPr>
              <a:t>Vždy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použít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stabilizovaný</a:t>
            </a:r>
            <a:r>
              <a:rPr sz="2647" i="1" spc="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PM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pro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stabilizovaný</a:t>
            </a:r>
            <a:r>
              <a:rPr sz="2647" i="1" spc="22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ZM</a:t>
            </a:r>
            <a:endParaRPr sz="2647">
              <a:latin typeface="Arial"/>
              <a:cs typeface="Arial"/>
            </a:endParaRPr>
          </a:p>
          <a:p>
            <a:pPr marL="392156" marR="476189" indent="-378150">
              <a:spcBef>
                <a:spcPts val="2221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i="1" dirty="0">
                <a:latin typeface="Arial"/>
                <a:cs typeface="Arial"/>
              </a:rPr>
              <a:t>Pro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svařence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pro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kryogenní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teploty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použít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PM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spc="-55" dirty="0">
                <a:latin typeface="Arial"/>
                <a:cs typeface="Arial"/>
              </a:rPr>
              <a:t>s </a:t>
            </a:r>
            <a:r>
              <a:rPr sz="2647" i="1" dirty="0">
                <a:latin typeface="Arial"/>
                <a:cs typeface="Arial"/>
              </a:rPr>
              <a:t>omezeným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obsahem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feritu,</a:t>
            </a:r>
            <a:endParaRPr sz="2647">
              <a:latin typeface="Arial"/>
              <a:cs typeface="Arial"/>
            </a:endParaRPr>
          </a:p>
          <a:p>
            <a:pPr marL="392156">
              <a:spcBef>
                <a:spcPts val="640"/>
              </a:spcBef>
            </a:pPr>
            <a:r>
              <a:rPr sz="2647" i="1" dirty="0">
                <a:latin typeface="Arial"/>
                <a:cs typeface="Arial"/>
              </a:rPr>
              <a:t>popř.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PM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na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bázi </a:t>
            </a:r>
            <a:r>
              <a:rPr sz="2647" i="1" spc="-28" dirty="0">
                <a:latin typeface="Arial"/>
                <a:cs typeface="Arial"/>
              </a:rPr>
              <a:t>Ni</a:t>
            </a:r>
            <a:endParaRPr sz="2647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073C4368-F86A-DE17-499E-B318EA3A877D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637238" y="3646079"/>
            <a:ext cx="5380828" cy="625078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3970" i="1" dirty="0">
                <a:solidFill>
                  <a:srgbClr val="000000"/>
                </a:solidFill>
                <a:latin typeface="Arial"/>
                <a:cs typeface="Arial"/>
              </a:rPr>
              <a:t>Mezikrystalová</a:t>
            </a:r>
            <a:r>
              <a:rPr sz="397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970" spc="-11" dirty="0">
                <a:solidFill>
                  <a:srgbClr val="000000"/>
                </a:solidFill>
                <a:latin typeface="Arial"/>
                <a:cs typeface="Arial"/>
              </a:rPr>
              <a:t>koroze</a:t>
            </a:r>
            <a:endParaRPr sz="397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6262"/>
            <a:ext cx="5023693" cy="48016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33" spc="-99" dirty="0"/>
              <a:t>Základní</a:t>
            </a:r>
            <a:r>
              <a:rPr sz="3033" spc="-83" dirty="0"/>
              <a:t> teorie</a:t>
            </a:r>
            <a:r>
              <a:rPr sz="3033" spc="-77" dirty="0"/>
              <a:t> </a:t>
            </a:r>
            <a:r>
              <a:rPr sz="3033" spc="-99" dirty="0"/>
              <a:t>vzniku</a:t>
            </a:r>
            <a:r>
              <a:rPr sz="3033" spc="-110" dirty="0"/>
              <a:t> </a:t>
            </a:r>
            <a:r>
              <a:rPr sz="3033" spc="-28" dirty="0"/>
              <a:t>MKK</a:t>
            </a:r>
            <a:endParaRPr sz="3033"/>
          </a:p>
        </p:txBody>
      </p:sp>
      <p:sp>
        <p:nvSpPr>
          <p:cNvPr id="20" name="object 20"/>
          <p:cNvSpPr txBox="1"/>
          <p:nvPr/>
        </p:nvSpPr>
        <p:spPr>
          <a:xfrm>
            <a:off x="903876" y="1574420"/>
            <a:ext cx="8885648" cy="4680505"/>
          </a:xfrm>
          <a:prstGeom prst="rect">
            <a:avLst/>
          </a:prstGeom>
        </p:spPr>
        <p:txBody>
          <a:bodyPr vert="horz" wrap="square" lIns="0" tIns="148456" rIns="0" bIns="0" rtlCol="0">
            <a:spAutoFit/>
          </a:bodyPr>
          <a:lstStyle/>
          <a:p>
            <a:pPr marL="278710" indent="-265405">
              <a:spcBef>
                <a:spcPts val="1169"/>
              </a:spcBef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647" i="1" spc="-22" dirty="0">
                <a:latin typeface="Arial"/>
                <a:cs typeface="Arial"/>
              </a:rPr>
              <a:t>Teorie</a:t>
            </a:r>
            <a:r>
              <a:rPr sz="2647" i="1" spc="-12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ochuzení</a:t>
            </a:r>
            <a:endParaRPr sz="2647" dirty="0">
              <a:latin typeface="Arial"/>
              <a:cs typeface="Arial"/>
            </a:endParaRPr>
          </a:p>
          <a:p>
            <a:pPr marL="14006" marR="60224">
              <a:spcBef>
                <a:spcPts val="1059"/>
              </a:spcBef>
            </a:pPr>
            <a:r>
              <a:rPr sz="2647" i="1" dirty="0">
                <a:latin typeface="Arial"/>
                <a:cs typeface="Arial"/>
              </a:rPr>
              <a:t>t.j.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změnou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chemického</a:t>
            </a:r>
            <a:r>
              <a:rPr sz="2647" i="1" spc="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složení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tuhého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roztoku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na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rozhraní </a:t>
            </a:r>
            <a:r>
              <a:rPr sz="2647" i="1" dirty="0">
                <a:latin typeface="Arial"/>
                <a:cs typeface="Arial"/>
              </a:rPr>
              <a:t>zrn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okolí </a:t>
            </a:r>
            <a:r>
              <a:rPr sz="2647" i="1" spc="-11" dirty="0">
                <a:latin typeface="Arial"/>
                <a:cs typeface="Arial"/>
              </a:rPr>
              <a:t>precipitátů</a:t>
            </a:r>
            <a:endParaRPr sz="2647" dirty="0">
              <a:latin typeface="Arial"/>
              <a:cs typeface="Arial"/>
            </a:endParaRPr>
          </a:p>
          <a:p>
            <a:pPr>
              <a:spcBef>
                <a:spcPts val="6"/>
              </a:spcBef>
            </a:pPr>
            <a:endParaRPr sz="2757" dirty="0">
              <a:latin typeface="Arial"/>
              <a:cs typeface="Arial"/>
            </a:endParaRPr>
          </a:p>
          <a:p>
            <a:pPr marL="278710" indent="-265405"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647" i="1" spc="-22" dirty="0">
                <a:latin typeface="Arial"/>
                <a:cs typeface="Arial"/>
              </a:rPr>
              <a:t>Teorie</a:t>
            </a:r>
            <a:r>
              <a:rPr sz="2647" i="1" spc="-12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pnutí</a:t>
            </a:r>
            <a:endParaRPr sz="2647" dirty="0">
              <a:latin typeface="Arial"/>
              <a:cs typeface="Arial"/>
            </a:endParaRPr>
          </a:p>
          <a:p>
            <a:pPr marL="14006">
              <a:spcBef>
                <a:spcPts val="1059"/>
              </a:spcBef>
            </a:pPr>
            <a:r>
              <a:rPr sz="2647" i="1" dirty="0">
                <a:latin typeface="Arial"/>
                <a:cs typeface="Arial"/>
              </a:rPr>
              <a:t>energetickými</a:t>
            </a:r>
            <a:r>
              <a:rPr sz="2647" i="1" spc="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rozdíly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místech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vylučování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sekundární </a:t>
            </a:r>
            <a:r>
              <a:rPr sz="2647" i="1" spc="-22" dirty="0">
                <a:latin typeface="Arial"/>
                <a:cs typeface="Arial"/>
              </a:rPr>
              <a:t>fáze</a:t>
            </a:r>
            <a:endParaRPr sz="2647" dirty="0">
              <a:latin typeface="Arial"/>
              <a:cs typeface="Arial"/>
            </a:endParaRPr>
          </a:p>
          <a:p>
            <a:pPr>
              <a:spcBef>
                <a:spcPts val="11"/>
              </a:spcBef>
            </a:pPr>
            <a:endParaRPr sz="2757" dirty="0">
              <a:latin typeface="Arial"/>
              <a:cs typeface="Arial"/>
            </a:endParaRPr>
          </a:p>
          <a:p>
            <a:pPr marL="278710" indent="-265405"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647" i="1" spc="-22" dirty="0">
                <a:latin typeface="Arial"/>
                <a:cs typeface="Arial"/>
              </a:rPr>
              <a:t>Teorie</a:t>
            </a:r>
            <a:r>
              <a:rPr sz="2647" i="1" spc="-12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článků</a:t>
            </a:r>
            <a:endParaRPr sz="2647" dirty="0">
              <a:latin typeface="Arial"/>
              <a:cs typeface="Arial"/>
            </a:endParaRPr>
          </a:p>
          <a:p>
            <a:pPr marL="14006" marR="808121">
              <a:spcBef>
                <a:spcPts val="1059"/>
              </a:spcBef>
            </a:pPr>
            <a:r>
              <a:rPr sz="2647" i="1" dirty="0">
                <a:latin typeface="Arial"/>
                <a:cs typeface="Arial"/>
              </a:rPr>
              <a:t>rozpouštěním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rozhraní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zrn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následkem</a:t>
            </a:r>
            <a:r>
              <a:rPr sz="2647" i="1" spc="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vzniku </a:t>
            </a:r>
            <a:r>
              <a:rPr sz="2647" i="1" spc="-11" dirty="0">
                <a:latin typeface="Arial"/>
                <a:cs typeface="Arial"/>
              </a:rPr>
              <a:t>místních článků</a:t>
            </a:r>
            <a:endParaRPr sz="2647" dirty="0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EB6045A8-0E47-145F-CE43-D26A0C29E851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6262"/>
            <a:ext cx="2408208" cy="48016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33" spc="-121" dirty="0"/>
              <a:t>Schéma</a:t>
            </a:r>
            <a:r>
              <a:rPr sz="3033" spc="-83" dirty="0"/>
              <a:t> </a:t>
            </a:r>
            <a:r>
              <a:rPr sz="3033" spc="-72" dirty="0"/>
              <a:t>MKK</a:t>
            </a:r>
            <a:endParaRPr sz="3033"/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7055" y="1256428"/>
            <a:ext cx="8939289" cy="5478865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3569990D-9BE5-ED60-2148-C266571BFBC0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6262"/>
            <a:ext cx="2464929" cy="48016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33" spc="-94" dirty="0"/>
              <a:t>Příklady</a:t>
            </a:r>
            <a:r>
              <a:rPr sz="3033" spc="-88" dirty="0"/>
              <a:t> </a:t>
            </a:r>
            <a:r>
              <a:rPr sz="3033" spc="-66" dirty="0"/>
              <a:t>MKK</a:t>
            </a:r>
            <a:endParaRPr sz="3033"/>
          </a:p>
        </p:txBody>
      </p:sp>
      <p:grpSp>
        <p:nvGrpSpPr>
          <p:cNvPr id="11" name="object 11"/>
          <p:cNvGrpSpPr/>
          <p:nvPr/>
        </p:nvGrpSpPr>
        <p:grpSpPr>
          <a:xfrm>
            <a:off x="847644" y="1571942"/>
            <a:ext cx="8998391" cy="5010388"/>
            <a:chOff x="528827" y="1671827"/>
            <a:chExt cx="8159750" cy="4543425"/>
          </a:xfrm>
        </p:grpSpPr>
        <p:sp>
          <p:nvSpPr>
            <p:cNvPr id="13" name="object 13"/>
            <p:cNvSpPr/>
            <p:nvPr/>
          </p:nvSpPr>
          <p:spPr>
            <a:xfrm>
              <a:off x="4948427" y="2357627"/>
              <a:ext cx="3740150" cy="3857625"/>
            </a:xfrm>
            <a:custGeom>
              <a:avLst/>
              <a:gdLst/>
              <a:ahLst/>
              <a:cxnLst/>
              <a:rect l="l" t="t" r="r" b="b"/>
              <a:pathLst>
                <a:path w="3740150" h="3857625">
                  <a:moveTo>
                    <a:pt x="0" y="3857244"/>
                  </a:moveTo>
                  <a:lnTo>
                    <a:pt x="3739896" y="3857244"/>
                  </a:lnTo>
                  <a:lnTo>
                    <a:pt x="3739896" y="0"/>
                  </a:lnTo>
                  <a:lnTo>
                    <a:pt x="0" y="0"/>
                  </a:lnTo>
                  <a:lnTo>
                    <a:pt x="0" y="385724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  <p:sp>
          <p:nvSpPr>
            <p:cNvPr id="15" name="object 15"/>
            <p:cNvSpPr/>
            <p:nvPr/>
          </p:nvSpPr>
          <p:spPr>
            <a:xfrm>
              <a:off x="528827" y="1671827"/>
              <a:ext cx="5328285" cy="1948180"/>
            </a:xfrm>
            <a:custGeom>
              <a:avLst/>
              <a:gdLst/>
              <a:ahLst/>
              <a:cxnLst/>
              <a:rect l="l" t="t" r="r" b="b"/>
              <a:pathLst>
                <a:path w="5328285" h="1948179">
                  <a:moveTo>
                    <a:pt x="0" y="1947672"/>
                  </a:moveTo>
                  <a:lnTo>
                    <a:pt x="5327904" y="1947672"/>
                  </a:lnTo>
                  <a:lnTo>
                    <a:pt x="5327904" y="0"/>
                  </a:lnTo>
                  <a:lnTo>
                    <a:pt x="0" y="0"/>
                  </a:lnTo>
                  <a:lnTo>
                    <a:pt x="0" y="1947672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985"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xfrm>
            <a:off x="4314231" y="7756332"/>
            <a:ext cx="3773582" cy="442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06">
              <a:lnSpc>
                <a:spcPts val="1693"/>
              </a:lnSpc>
            </a:pPr>
            <a:r>
              <a:rPr spc="-33" dirty="0"/>
              <a:t>ČVUT,</a:t>
            </a:r>
            <a:r>
              <a:rPr spc="-61" dirty="0"/>
              <a:t> </a:t>
            </a:r>
            <a:r>
              <a:rPr dirty="0"/>
              <a:t>Fakulta</a:t>
            </a:r>
            <a:r>
              <a:rPr spc="-22" dirty="0"/>
              <a:t> </a:t>
            </a:r>
            <a:r>
              <a:rPr dirty="0"/>
              <a:t>strojní,</a:t>
            </a:r>
            <a:r>
              <a:rPr spc="-39" dirty="0"/>
              <a:t> </a:t>
            </a:r>
            <a:r>
              <a:rPr dirty="0"/>
              <a:t>Ústav</a:t>
            </a:r>
            <a:r>
              <a:rPr spc="-50" dirty="0"/>
              <a:t> </a:t>
            </a:r>
            <a:r>
              <a:rPr dirty="0"/>
              <a:t>strojírenské</a:t>
            </a:r>
            <a:r>
              <a:rPr spc="-17" dirty="0"/>
              <a:t> </a:t>
            </a:r>
            <a:r>
              <a:rPr dirty="0"/>
              <a:t>technologie,</a:t>
            </a:r>
            <a:r>
              <a:rPr spc="-17" dirty="0"/>
              <a:t> </a:t>
            </a:r>
            <a:r>
              <a:rPr dirty="0"/>
              <a:t>skupina</a:t>
            </a:r>
            <a:r>
              <a:rPr spc="-39" dirty="0"/>
              <a:t> </a:t>
            </a:r>
            <a:r>
              <a:rPr spc="-11" dirty="0"/>
              <a:t>svařování</a:t>
            </a:r>
          </a:p>
        </p:txBody>
      </p:sp>
      <p:pic>
        <p:nvPicPr>
          <p:cNvPr id="18" name="object 12">
            <a:extLst>
              <a:ext uri="{FF2B5EF4-FFF2-40B4-BE49-F238E27FC236}">
                <a16:creationId xmlns:a16="http://schemas.microsoft.com/office/drawing/2014/main" xmlns="" id="{C7BEF373-FA55-E64C-9BB7-45EE35C91AB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37300" y="1377512"/>
            <a:ext cx="4114191" cy="4243599"/>
          </a:xfrm>
          <a:prstGeom prst="rect">
            <a:avLst/>
          </a:prstGeom>
        </p:spPr>
      </p:pic>
      <p:pic>
        <p:nvPicPr>
          <p:cNvPr id="19" name="object 14">
            <a:extLst>
              <a:ext uri="{FF2B5EF4-FFF2-40B4-BE49-F238E27FC236}">
                <a16:creationId xmlns:a16="http://schemas.microsoft.com/office/drawing/2014/main" xmlns="" id="{85A4BF5D-2F93-F542-AE0F-DFDFC6E7F06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4332" y="1361547"/>
            <a:ext cx="5865411" cy="2137765"/>
          </a:xfrm>
          <a:prstGeom prst="rect">
            <a:avLst/>
          </a:prstGeom>
        </p:spPr>
      </p:pic>
      <p:pic>
        <p:nvPicPr>
          <p:cNvPr id="20" name="object 16">
            <a:extLst>
              <a:ext uri="{FF2B5EF4-FFF2-40B4-BE49-F238E27FC236}">
                <a16:creationId xmlns:a16="http://schemas.microsoft.com/office/drawing/2014/main" xmlns="" id="{B079A649-B992-CB42-8271-3197184510A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92544" y="3568800"/>
            <a:ext cx="3888986" cy="3031862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xmlns="" id="{F0EC5962-B6C1-58DE-D21E-3E884197B61B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6262"/>
            <a:ext cx="6443828" cy="48016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33" spc="-99" dirty="0"/>
              <a:t>Zvýšení</a:t>
            </a:r>
            <a:r>
              <a:rPr sz="3033" spc="-83" dirty="0"/>
              <a:t> </a:t>
            </a:r>
            <a:r>
              <a:rPr sz="3033" spc="-105" dirty="0"/>
              <a:t>odolnosti</a:t>
            </a:r>
            <a:r>
              <a:rPr sz="3033" spc="-83" dirty="0"/>
              <a:t> proti </a:t>
            </a:r>
            <a:r>
              <a:rPr sz="3033" spc="-99" dirty="0"/>
              <a:t>vzniku</a:t>
            </a:r>
            <a:r>
              <a:rPr sz="3033" spc="-94" dirty="0"/>
              <a:t> </a:t>
            </a:r>
            <a:r>
              <a:rPr sz="3033" spc="-28" dirty="0"/>
              <a:t>MKK</a:t>
            </a:r>
            <a:endParaRPr sz="3033"/>
          </a:p>
        </p:txBody>
      </p:sp>
      <p:sp>
        <p:nvSpPr>
          <p:cNvPr id="11" name="object 11"/>
          <p:cNvSpPr txBox="1"/>
          <p:nvPr/>
        </p:nvSpPr>
        <p:spPr>
          <a:xfrm>
            <a:off x="907251" y="1879089"/>
            <a:ext cx="7102076" cy="2983353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392156" indent="-378150">
              <a:spcBef>
                <a:spcPts val="110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i="1" dirty="0">
                <a:latin typeface="Arial"/>
                <a:cs typeface="Arial"/>
              </a:rPr>
              <a:t>Vhodně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ovlivnit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chemické</a:t>
            </a:r>
            <a:r>
              <a:rPr sz="2647" i="1" spc="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složení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oceli</a:t>
            </a:r>
            <a:endParaRPr sz="2647">
              <a:latin typeface="Arial"/>
              <a:cs typeface="Arial"/>
            </a:endParaRPr>
          </a:p>
          <a:p>
            <a:pPr marL="392156" marR="5602" indent="-378150">
              <a:lnSpc>
                <a:spcPct val="120000"/>
              </a:lnSpc>
              <a:spcBef>
                <a:spcPts val="1588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i="1" dirty="0">
                <a:latin typeface="Arial"/>
                <a:cs typeface="Arial"/>
              </a:rPr>
              <a:t>Snížit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dobu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setrvání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oblasti</a:t>
            </a:r>
            <a:r>
              <a:rPr sz="2647" i="1" spc="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kritických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teplot </a:t>
            </a:r>
            <a:r>
              <a:rPr sz="2647" i="1" dirty="0">
                <a:latin typeface="Arial"/>
                <a:cs typeface="Arial"/>
              </a:rPr>
              <a:t>(425 – </a:t>
            </a:r>
            <a:r>
              <a:rPr sz="2647" i="1" spc="-11" dirty="0">
                <a:latin typeface="Arial"/>
                <a:cs typeface="Arial"/>
              </a:rPr>
              <a:t>815°C)</a:t>
            </a:r>
            <a:endParaRPr sz="2647">
              <a:latin typeface="Arial"/>
              <a:cs typeface="Arial"/>
            </a:endParaRPr>
          </a:p>
          <a:p>
            <a:pPr marL="392156" indent="-378150">
              <a:spcBef>
                <a:spcPts val="2221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i="1" dirty="0">
                <a:latin typeface="Arial"/>
                <a:cs typeface="Arial"/>
              </a:rPr>
              <a:t>Stabilizace</a:t>
            </a:r>
            <a:r>
              <a:rPr sz="2647" i="1" spc="28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oceli</a:t>
            </a:r>
            <a:endParaRPr sz="2647">
              <a:latin typeface="Arial"/>
              <a:cs typeface="Arial"/>
            </a:endParaRPr>
          </a:p>
          <a:p>
            <a:pPr marL="392156" indent="-378150">
              <a:spcBef>
                <a:spcPts val="2221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i="1" spc="-22" dirty="0">
                <a:latin typeface="Arial"/>
                <a:cs typeface="Arial"/>
              </a:rPr>
              <a:t>Tepelné</a:t>
            </a:r>
            <a:r>
              <a:rPr sz="2647" i="1" spc="-110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zpracování</a:t>
            </a:r>
            <a:endParaRPr sz="2647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92139929-A38C-271C-8541-BCC69121EA0B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6262"/>
            <a:ext cx="6443828" cy="48016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33" spc="-99" dirty="0"/>
              <a:t>Zvýšení</a:t>
            </a:r>
            <a:r>
              <a:rPr sz="3033" spc="-83" dirty="0"/>
              <a:t> </a:t>
            </a:r>
            <a:r>
              <a:rPr sz="3033" spc="-105" dirty="0"/>
              <a:t>odolnosti</a:t>
            </a:r>
            <a:r>
              <a:rPr sz="3033" spc="-83" dirty="0"/>
              <a:t> proti </a:t>
            </a:r>
            <a:r>
              <a:rPr sz="3033" spc="-99" dirty="0"/>
              <a:t>vzniku</a:t>
            </a:r>
            <a:r>
              <a:rPr sz="3033" spc="-94" dirty="0"/>
              <a:t> </a:t>
            </a:r>
            <a:r>
              <a:rPr sz="3033" spc="-28" dirty="0"/>
              <a:t>MKK</a:t>
            </a:r>
            <a:endParaRPr sz="3033"/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1513" y="1791554"/>
            <a:ext cx="3864616" cy="74704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66825" y="2436919"/>
            <a:ext cx="2051212" cy="747040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6286173" y="5041900"/>
            <a:ext cx="2915199" cy="747182"/>
            <a:chOff x="5423915" y="4572000"/>
            <a:chExt cx="2643505" cy="677545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23915" y="4572000"/>
              <a:ext cx="724662" cy="67741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29299" y="4572000"/>
              <a:ext cx="1383029" cy="67741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09231" y="4572000"/>
              <a:ext cx="581405" cy="67741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71359" y="4572000"/>
              <a:ext cx="995933" cy="67741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907251" y="1879089"/>
            <a:ext cx="8856938" cy="3728557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647" b="1" i="1" dirty="0">
                <a:latin typeface="Arial"/>
                <a:cs typeface="Arial"/>
              </a:rPr>
              <a:t>Chemickým</a:t>
            </a:r>
            <a:r>
              <a:rPr sz="2647" b="1" i="1" spc="-39" dirty="0">
                <a:latin typeface="Arial"/>
                <a:cs typeface="Arial"/>
              </a:rPr>
              <a:t> </a:t>
            </a:r>
            <a:r>
              <a:rPr sz="2647" b="1" i="1" spc="-11" dirty="0">
                <a:latin typeface="Arial"/>
                <a:cs typeface="Arial"/>
              </a:rPr>
              <a:t>složením</a:t>
            </a:r>
            <a:endParaRPr sz="2647">
              <a:latin typeface="Arial"/>
              <a:cs typeface="Arial"/>
            </a:endParaRPr>
          </a:p>
          <a:p>
            <a:pPr marL="392156" marR="771006" indent="-378150">
              <a:lnSpc>
                <a:spcPts val="2856"/>
              </a:lnSpc>
              <a:spcBef>
                <a:spcPts val="2266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i="1" dirty="0">
                <a:latin typeface="Arial"/>
                <a:cs typeface="Arial"/>
              </a:rPr>
              <a:t>Radikálním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snížením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obsahu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uhlíku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pod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0,02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hm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spc="-55" dirty="0">
                <a:latin typeface="Arial"/>
                <a:cs typeface="Arial"/>
              </a:rPr>
              <a:t>% </a:t>
            </a:r>
            <a:r>
              <a:rPr sz="2647" i="1" dirty="0">
                <a:latin typeface="Arial"/>
                <a:cs typeface="Arial"/>
              </a:rPr>
              <a:t>MKK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nemůže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nastat</a:t>
            </a:r>
            <a:endParaRPr sz="2647">
              <a:latin typeface="Arial"/>
              <a:cs typeface="Arial"/>
            </a:endParaRPr>
          </a:p>
          <a:p>
            <a:pPr marL="392156" marR="5602" indent="-378150">
              <a:lnSpc>
                <a:spcPts val="2856"/>
              </a:lnSpc>
              <a:spcBef>
                <a:spcPts val="640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i="1" dirty="0">
                <a:latin typeface="Arial"/>
                <a:cs typeface="Arial"/>
              </a:rPr>
              <a:t>U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svarů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rychlými</a:t>
            </a:r>
            <a:r>
              <a:rPr sz="2647" i="1" spc="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cykly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lze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tuto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hranici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zvýšit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až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na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spc="-22" dirty="0">
                <a:latin typeface="Arial"/>
                <a:cs typeface="Arial"/>
              </a:rPr>
              <a:t>0,05 </a:t>
            </a:r>
            <a:r>
              <a:rPr sz="2647" i="1" spc="-28" dirty="0">
                <a:latin typeface="Arial"/>
                <a:cs typeface="Arial"/>
              </a:rPr>
              <a:t>hm%</a:t>
            </a:r>
            <a:endParaRPr sz="2647">
              <a:latin typeface="Arial"/>
              <a:cs typeface="Arial"/>
            </a:endParaRPr>
          </a:p>
          <a:p>
            <a:pPr marL="386553" marR="523808" indent="-373248">
              <a:lnSpc>
                <a:spcPct val="110100"/>
              </a:lnSpc>
              <a:spcBef>
                <a:spcPts val="1417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i="1" dirty="0">
                <a:latin typeface="Arial"/>
                <a:cs typeface="Arial"/>
              </a:rPr>
              <a:t>Např.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u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austenitických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ocelí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obsahem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Ni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okolo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10% </a:t>
            </a:r>
            <a:r>
              <a:rPr sz="2647" i="1" dirty="0">
                <a:latin typeface="Arial"/>
                <a:cs typeface="Arial"/>
              </a:rPr>
              <a:t>lze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psát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vztah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pro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max.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obsah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spc="-55" dirty="0">
                <a:latin typeface="Arial"/>
                <a:cs typeface="Arial"/>
              </a:rPr>
              <a:t>C</a:t>
            </a:r>
            <a:endParaRPr sz="2647">
              <a:latin typeface="Arial"/>
              <a:cs typeface="Arial"/>
            </a:endParaRPr>
          </a:p>
          <a:p>
            <a:pPr marL="5589619">
              <a:lnSpc>
                <a:spcPts val="2856"/>
              </a:lnSpc>
            </a:pPr>
            <a:r>
              <a:rPr sz="2647" i="1" dirty="0">
                <a:latin typeface="Arial"/>
                <a:cs typeface="Arial"/>
              </a:rPr>
              <a:t>Cr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≥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80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 +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spc="-22" dirty="0">
                <a:latin typeface="Arial"/>
                <a:cs typeface="Arial"/>
              </a:rPr>
              <a:t>16,8</a:t>
            </a:r>
            <a:endParaRPr sz="2647">
              <a:latin typeface="Arial"/>
              <a:cs typeface="Arial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xmlns="" id="{6DC59542-4C5B-5D58-25A3-D85745920BE1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6262"/>
            <a:ext cx="6443828" cy="48016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33" spc="-99" dirty="0"/>
              <a:t>Zvýšení</a:t>
            </a:r>
            <a:r>
              <a:rPr sz="3033" spc="-83" dirty="0"/>
              <a:t> </a:t>
            </a:r>
            <a:r>
              <a:rPr sz="3033" spc="-105" dirty="0"/>
              <a:t>odolnosti</a:t>
            </a:r>
            <a:r>
              <a:rPr sz="3033" spc="-83" dirty="0"/>
              <a:t> proti </a:t>
            </a:r>
            <a:r>
              <a:rPr sz="3033" spc="-99" dirty="0"/>
              <a:t>vzniku</a:t>
            </a:r>
            <a:r>
              <a:rPr sz="3033" spc="-94" dirty="0"/>
              <a:t> </a:t>
            </a:r>
            <a:r>
              <a:rPr sz="3033" spc="-28" dirty="0"/>
              <a:t>MKK</a:t>
            </a:r>
            <a:endParaRPr sz="3033"/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1513" y="1791554"/>
            <a:ext cx="3762098" cy="74704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07251" y="1879088"/>
            <a:ext cx="7866064" cy="1518336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647" b="1" i="1" dirty="0">
                <a:latin typeface="Arial"/>
                <a:cs typeface="Arial"/>
              </a:rPr>
              <a:t>Vliv</a:t>
            </a:r>
            <a:r>
              <a:rPr sz="2647" b="1" i="1" spc="-28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doby</a:t>
            </a:r>
            <a:r>
              <a:rPr sz="2647" b="1" i="1" spc="-11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žíhání</a:t>
            </a:r>
            <a:r>
              <a:rPr sz="2647" b="1" i="1" spc="-17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a</a:t>
            </a:r>
            <a:r>
              <a:rPr sz="2647" b="1" i="1" spc="-11" dirty="0">
                <a:latin typeface="Arial"/>
                <a:cs typeface="Arial"/>
              </a:rPr>
              <a:t> </a:t>
            </a:r>
            <a:r>
              <a:rPr sz="2647" b="1" i="1" spc="-28" dirty="0">
                <a:latin typeface="Arial"/>
                <a:cs typeface="Arial"/>
              </a:rPr>
              <a:t>TZ</a:t>
            </a:r>
            <a:endParaRPr sz="2647">
              <a:latin typeface="Arial"/>
              <a:cs typeface="Arial"/>
            </a:endParaRPr>
          </a:p>
          <a:p>
            <a:pPr marL="392156" marR="5602" indent="-378150">
              <a:spcBef>
                <a:spcPts val="2221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i="1" dirty="0">
                <a:latin typeface="Arial"/>
                <a:cs typeface="Arial"/>
              </a:rPr>
              <a:t>Žíhání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kolem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teploty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650°C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způsobuje</a:t>
            </a:r>
            <a:r>
              <a:rPr sz="2647" i="1" spc="22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nejrychlejší </a:t>
            </a:r>
            <a:r>
              <a:rPr sz="2647" i="1" dirty="0">
                <a:latin typeface="Arial"/>
                <a:cs typeface="Arial"/>
              </a:rPr>
              <a:t>zcitlivění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na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MKK</a:t>
            </a:r>
            <a:endParaRPr sz="2647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7252" y="3613781"/>
            <a:ext cx="4032118" cy="421497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392156" indent="-378150">
              <a:spcBef>
                <a:spcPts val="110"/>
              </a:spcBef>
              <a:buFont typeface="Wingdings"/>
              <a:buChar char=""/>
              <a:tabLst>
                <a:tab pos="392156" algn="l"/>
              </a:tabLst>
            </a:pPr>
            <a:r>
              <a:rPr sz="2647" i="1" dirty="0">
                <a:latin typeface="Arial"/>
                <a:cs typeface="Arial"/>
              </a:rPr>
              <a:t>Rychlost MKK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závisí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na:</a:t>
            </a:r>
            <a:endParaRPr sz="2647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50187" y="3533111"/>
            <a:ext cx="2157513" cy="987114"/>
          </a:xfrm>
          <a:prstGeom prst="rect">
            <a:avLst/>
          </a:prstGeom>
        </p:spPr>
        <p:txBody>
          <a:bodyPr vert="horz" wrap="square" lIns="0" tIns="94536" rIns="0" bIns="0" rtlCol="0">
            <a:spAutoFit/>
          </a:bodyPr>
          <a:lstStyle/>
          <a:p>
            <a:pPr marL="218487" indent="-205181">
              <a:spcBef>
                <a:spcPts val="744"/>
              </a:spcBef>
              <a:buChar char="-"/>
              <a:tabLst>
                <a:tab pos="219187" algn="l"/>
              </a:tabLst>
            </a:pPr>
            <a:r>
              <a:rPr sz="2647" i="1" dirty="0">
                <a:latin typeface="Arial"/>
                <a:cs typeface="Arial"/>
              </a:rPr>
              <a:t>Době</a:t>
            </a:r>
            <a:r>
              <a:rPr sz="2647" i="1" spc="-88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ohřevu</a:t>
            </a:r>
            <a:endParaRPr sz="2647">
              <a:latin typeface="Arial"/>
              <a:cs typeface="Arial"/>
            </a:endParaRPr>
          </a:p>
          <a:p>
            <a:pPr marL="218487" indent="-205181">
              <a:spcBef>
                <a:spcPts val="634"/>
              </a:spcBef>
              <a:buChar char="-"/>
              <a:tabLst>
                <a:tab pos="219187" algn="l"/>
              </a:tabLst>
            </a:pPr>
            <a:r>
              <a:rPr sz="2647" i="1" spc="-11" dirty="0">
                <a:latin typeface="Arial"/>
                <a:cs typeface="Arial"/>
              </a:rPr>
              <a:t>Teplotě</a:t>
            </a:r>
            <a:endParaRPr sz="2647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07251" y="4662917"/>
            <a:ext cx="9014497" cy="2191982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452378" marR="5602" indent="-452378">
              <a:spcBef>
                <a:spcPts val="110"/>
              </a:spcBef>
              <a:buFont typeface="Wingdings"/>
              <a:buChar char=""/>
              <a:tabLst>
                <a:tab pos="452378" algn="l"/>
                <a:tab pos="453080" algn="l"/>
              </a:tabLst>
            </a:pPr>
            <a:r>
              <a:rPr sz="2647" i="1" dirty="0">
                <a:latin typeface="Arial"/>
                <a:cs typeface="Arial"/>
              </a:rPr>
              <a:t>Austenitická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ocel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ohřátá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nad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750°C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může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pomalu </a:t>
            </a:r>
            <a:r>
              <a:rPr sz="2647" i="1" dirty="0">
                <a:latin typeface="Arial"/>
                <a:cs typeface="Arial"/>
              </a:rPr>
              <a:t>rozpouštět vyprecipitované</a:t>
            </a:r>
            <a:r>
              <a:rPr sz="2647" i="1" spc="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karbidy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rychlým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ochlazením </a:t>
            </a:r>
            <a:r>
              <a:rPr sz="2647" i="1" dirty="0">
                <a:latin typeface="Arial"/>
                <a:cs typeface="Arial"/>
              </a:rPr>
              <a:t>lze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ocel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udržet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austenitickém </a:t>
            </a:r>
            <a:r>
              <a:rPr sz="2647" i="1" spc="-11" dirty="0">
                <a:latin typeface="Arial"/>
                <a:cs typeface="Arial"/>
              </a:rPr>
              <a:t>stavu</a:t>
            </a:r>
            <a:endParaRPr sz="2647">
              <a:latin typeface="Arial"/>
              <a:cs typeface="Arial"/>
            </a:endParaRPr>
          </a:p>
          <a:p>
            <a:pPr marL="278710" indent="-265405">
              <a:spcBef>
                <a:spcPts val="1059"/>
              </a:spcBef>
              <a:buFont typeface="Wingdings"/>
              <a:buChar char=""/>
              <a:tabLst>
                <a:tab pos="279411" algn="l"/>
                <a:tab pos="7056701" algn="l"/>
              </a:tabLst>
            </a:pPr>
            <a:r>
              <a:rPr sz="2647" i="1" dirty="0">
                <a:latin typeface="Arial"/>
                <a:cs typeface="Arial"/>
              </a:rPr>
              <a:t>Je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–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li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to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možné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lze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využít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žíhání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nad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teploty</a:t>
            </a:r>
            <a:r>
              <a:rPr sz="2647" i="1" dirty="0">
                <a:latin typeface="Arial"/>
                <a:cs typeface="Arial"/>
              </a:rPr>
              <a:t>	900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až</a:t>
            </a:r>
            <a:endParaRPr sz="2647">
              <a:latin typeface="Arial"/>
              <a:cs typeface="Arial"/>
            </a:endParaRPr>
          </a:p>
          <a:p>
            <a:pPr marL="292716"/>
            <a:r>
              <a:rPr sz="2647" i="1" spc="-11" dirty="0">
                <a:latin typeface="Arial"/>
                <a:cs typeface="Arial"/>
              </a:rPr>
              <a:t>1000°C</a:t>
            </a:r>
            <a:endParaRPr sz="2647">
              <a:latin typeface="Arial"/>
              <a:cs typeface="Arial"/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xmlns="" id="{873B65A4-D3E9-7CF3-5778-61D09C6FD22C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6262"/>
            <a:ext cx="6443828" cy="48016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33" spc="-99" dirty="0"/>
              <a:t>Zvýšení</a:t>
            </a:r>
            <a:r>
              <a:rPr sz="3033" spc="-83" dirty="0"/>
              <a:t> </a:t>
            </a:r>
            <a:r>
              <a:rPr sz="3033" spc="-105" dirty="0"/>
              <a:t>odolnosti</a:t>
            </a:r>
            <a:r>
              <a:rPr sz="3033" spc="-83" dirty="0"/>
              <a:t> proti </a:t>
            </a:r>
            <a:r>
              <a:rPr sz="3033" spc="-99" dirty="0"/>
              <a:t>vzniku</a:t>
            </a:r>
            <a:r>
              <a:rPr sz="3033" spc="-94" dirty="0"/>
              <a:t> </a:t>
            </a:r>
            <a:r>
              <a:rPr sz="3033" spc="-28" dirty="0"/>
              <a:t>MKK</a:t>
            </a:r>
            <a:endParaRPr sz="3033" dirty="0"/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1513" y="1791554"/>
            <a:ext cx="4343597" cy="74704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53413" y="3203288"/>
            <a:ext cx="3019258" cy="74704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07251" y="1677412"/>
            <a:ext cx="8278520" cy="4671442"/>
          </a:xfrm>
          <a:prstGeom prst="rect">
            <a:avLst/>
          </a:prstGeom>
        </p:spPr>
        <p:txBody>
          <a:bodyPr vert="horz" wrap="square" lIns="0" tIns="215681" rIns="0" bIns="0" rtlCol="0">
            <a:spAutoFit/>
          </a:bodyPr>
          <a:lstStyle/>
          <a:p>
            <a:pPr marL="14006">
              <a:spcBef>
                <a:spcPts val="1698"/>
              </a:spcBef>
            </a:pPr>
            <a:r>
              <a:rPr sz="2647" b="1" i="1" dirty="0">
                <a:latin typeface="Arial"/>
                <a:cs typeface="Arial"/>
              </a:rPr>
              <a:t>Vliv</a:t>
            </a:r>
            <a:r>
              <a:rPr sz="2647" b="1" i="1" spc="-39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stabilizačních</a:t>
            </a:r>
            <a:r>
              <a:rPr sz="2647" b="1" i="1" spc="-44" dirty="0">
                <a:latin typeface="Arial"/>
                <a:cs typeface="Arial"/>
              </a:rPr>
              <a:t> </a:t>
            </a:r>
            <a:r>
              <a:rPr sz="2647" b="1" i="1" spc="-11" dirty="0">
                <a:latin typeface="Arial"/>
                <a:cs typeface="Arial"/>
              </a:rPr>
              <a:t>prvků</a:t>
            </a:r>
            <a:endParaRPr sz="2647" dirty="0">
              <a:latin typeface="Arial"/>
              <a:cs typeface="Arial"/>
            </a:endParaRPr>
          </a:p>
          <a:p>
            <a:pPr marL="370447" marR="845936" indent="-370447">
              <a:spcBef>
                <a:spcPts val="1588"/>
              </a:spcBef>
              <a:buFont typeface="Wingdings"/>
              <a:buChar char=""/>
              <a:tabLst>
                <a:tab pos="370447" algn="l"/>
              </a:tabLst>
            </a:pPr>
            <a:r>
              <a:rPr sz="2647" i="1" dirty="0">
                <a:latin typeface="Arial"/>
                <a:cs typeface="Arial"/>
              </a:rPr>
              <a:t>Vzhledem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obtížnému</a:t>
            </a:r>
            <a:r>
              <a:rPr sz="2647" i="1" spc="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snížení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obsahu C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se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do </a:t>
            </a:r>
            <a:r>
              <a:rPr sz="2647" i="1" dirty="0">
                <a:latin typeface="Arial"/>
                <a:cs typeface="Arial"/>
              </a:rPr>
              <a:t>austenitických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ocelí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přidávají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prvky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spc="-55" dirty="0">
                <a:latin typeface="Arial"/>
                <a:cs typeface="Arial"/>
              </a:rPr>
              <a:t>:</a:t>
            </a:r>
            <a:endParaRPr sz="2647" dirty="0">
              <a:latin typeface="Arial"/>
              <a:cs typeface="Arial"/>
            </a:endParaRPr>
          </a:p>
          <a:p>
            <a:pPr marL="5056707"/>
            <a:r>
              <a:rPr sz="2647" i="1" dirty="0">
                <a:latin typeface="Arial"/>
                <a:cs typeface="Arial"/>
              </a:rPr>
              <a:t>Titan,</a:t>
            </a:r>
            <a:r>
              <a:rPr sz="2647" i="1" spc="-50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niob,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tantal</a:t>
            </a:r>
            <a:endParaRPr sz="2647" dirty="0">
              <a:latin typeface="Arial"/>
              <a:cs typeface="Arial"/>
            </a:endParaRPr>
          </a:p>
          <a:p>
            <a:pPr>
              <a:spcBef>
                <a:spcPts val="6"/>
              </a:spcBef>
            </a:pPr>
            <a:endParaRPr sz="2757" dirty="0">
              <a:latin typeface="Arial"/>
              <a:cs typeface="Arial"/>
            </a:endParaRPr>
          </a:p>
          <a:p>
            <a:pPr marL="370447" marR="89636" indent="-370447">
              <a:buFont typeface="Wingdings"/>
              <a:buChar char=""/>
              <a:tabLst>
                <a:tab pos="370447" algn="l"/>
              </a:tabLst>
            </a:pPr>
            <a:r>
              <a:rPr sz="2647" i="1" dirty="0">
                <a:latin typeface="Arial"/>
                <a:cs typeface="Arial"/>
              </a:rPr>
              <a:t>Mají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větší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afinitu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uhlíku než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Cr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přednostně se</a:t>
            </a:r>
            <a:r>
              <a:rPr sz="2647" i="1" spc="-28" dirty="0">
                <a:latin typeface="Arial"/>
                <a:cs typeface="Arial"/>
              </a:rPr>
              <a:t> tak </a:t>
            </a:r>
            <a:r>
              <a:rPr sz="2647" i="1" dirty="0">
                <a:latin typeface="Arial"/>
                <a:cs typeface="Arial"/>
              </a:rPr>
              <a:t>vytváří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karbidy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spc="-22" dirty="0">
                <a:latin typeface="Arial"/>
                <a:cs typeface="Arial"/>
              </a:rPr>
              <a:t>(TiC)</a:t>
            </a:r>
            <a:endParaRPr sz="2647" dirty="0">
              <a:latin typeface="Arial"/>
              <a:cs typeface="Arial"/>
            </a:endParaRPr>
          </a:p>
          <a:p>
            <a:pPr marL="278710" indent="-265405">
              <a:spcBef>
                <a:spcPts val="1064"/>
              </a:spcBef>
              <a:buFont typeface="Wingdings"/>
              <a:buChar char=""/>
              <a:tabLst>
                <a:tab pos="279411" algn="l"/>
              </a:tabLst>
            </a:pPr>
            <a:r>
              <a:rPr sz="2647" i="1" dirty="0">
                <a:latin typeface="Arial"/>
                <a:cs typeface="Arial"/>
              </a:rPr>
              <a:t>Ke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stabilizaci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dochází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když:</a:t>
            </a:r>
            <a:endParaRPr sz="2647" dirty="0">
              <a:latin typeface="Arial"/>
              <a:cs typeface="Arial"/>
            </a:endParaRPr>
          </a:p>
          <a:p>
            <a:pPr>
              <a:spcBef>
                <a:spcPts val="6"/>
              </a:spcBef>
            </a:pPr>
            <a:endParaRPr sz="2757" dirty="0">
              <a:latin typeface="Arial"/>
              <a:cs typeface="Arial"/>
            </a:endParaRPr>
          </a:p>
          <a:p>
            <a:pPr marL="11113"/>
            <a:r>
              <a:rPr sz="2647" i="1" dirty="0">
                <a:latin typeface="Arial"/>
                <a:cs typeface="Arial"/>
              </a:rPr>
              <a:t>Nb/C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≥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spc="-55" dirty="0">
                <a:latin typeface="Arial"/>
                <a:cs typeface="Arial"/>
              </a:rPr>
              <a:t>8</a:t>
            </a:r>
            <a:r>
              <a:rPr sz="2647" i="1" dirty="0">
                <a:latin typeface="Arial"/>
                <a:cs typeface="Arial"/>
              </a:rPr>
              <a:t>	Ti/C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≥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spc="-55" dirty="0">
                <a:latin typeface="Arial"/>
                <a:cs typeface="Arial"/>
              </a:rPr>
              <a:t>4</a:t>
            </a:r>
            <a:r>
              <a:rPr sz="2647" i="1" dirty="0">
                <a:latin typeface="Arial"/>
                <a:cs typeface="Arial"/>
              </a:rPr>
              <a:t>	</a:t>
            </a:r>
            <a:r>
              <a:rPr sz="2647" i="1" spc="-44" dirty="0">
                <a:latin typeface="Arial"/>
                <a:cs typeface="Arial"/>
              </a:rPr>
              <a:t>(Ta</a:t>
            </a:r>
            <a:r>
              <a:rPr sz="2647" i="1" spc="-55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+</a:t>
            </a:r>
            <a:r>
              <a:rPr sz="2647" i="1" spc="-55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Nb)/C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≥8</a:t>
            </a:r>
            <a:r>
              <a:rPr lang="cs-CZ" sz="2647" dirty="0">
                <a:latin typeface="Arial"/>
                <a:cs typeface="Arial"/>
              </a:rPr>
              <a:t>	</a:t>
            </a:r>
            <a:r>
              <a:rPr sz="2647" i="1" spc="-28" dirty="0">
                <a:latin typeface="Arial"/>
                <a:cs typeface="Arial"/>
              </a:rPr>
              <a:t>Ta/C</a:t>
            </a:r>
            <a:r>
              <a:rPr sz="2647" i="1" spc="-8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≥</a:t>
            </a:r>
            <a:r>
              <a:rPr sz="2647" i="1" spc="-72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16</a:t>
            </a:r>
            <a:endParaRPr sz="2647" dirty="0">
              <a:latin typeface="Arial"/>
              <a:cs typeface="Arial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22EC5251-13A6-2549-CD01-671F7757CC1F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object 10"/>
          <p:cNvGrpSpPr/>
          <p:nvPr/>
        </p:nvGrpSpPr>
        <p:grpSpPr>
          <a:xfrm>
            <a:off x="424125" y="1478956"/>
            <a:ext cx="9795291" cy="5121869"/>
            <a:chOff x="108204" y="1341119"/>
            <a:chExt cx="8882380" cy="523367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204" y="1341119"/>
              <a:ext cx="3733800" cy="51816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48227" y="1341119"/>
              <a:ext cx="3505200" cy="237134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31508" y="1347215"/>
              <a:ext cx="2258568" cy="158038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12180" y="3357371"/>
              <a:ext cx="2977896" cy="3217164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91632" y="776262"/>
            <a:ext cx="8021523" cy="48016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  <a:tabLst>
                <a:tab pos="3982481" algn="l"/>
              </a:tabLst>
            </a:pPr>
            <a:r>
              <a:rPr sz="3033" spc="-116" dirty="0"/>
              <a:t>Způsoby</a:t>
            </a:r>
            <a:r>
              <a:rPr sz="3033" spc="-50" dirty="0"/>
              <a:t> </a:t>
            </a:r>
            <a:r>
              <a:rPr sz="3033" spc="-105" dirty="0"/>
              <a:t>svařování</a:t>
            </a:r>
            <a:r>
              <a:rPr sz="3033" spc="-66" dirty="0"/>
              <a:t> </a:t>
            </a:r>
            <a:r>
              <a:rPr sz="3033" spc="-55" dirty="0"/>
              <a:t>–</a:t>
            </a:r>
            <a:r>
              <a:rPr sz="3033" dirty="0"/>
              <a:t>	</a:t>
            </a:r>
            <a:r>
              <a:rPr sz="3033" spc="-138" dirty="0"/>
              <a:t>MMA,</a:t>
            </a:r>
            <a:r>
              <a:rPr sz="3033" spc="-66" dirty="0"/>
              <a:t> </a:t>
            </a:r>
            <a:r>
              <a:rPr sz="3033" spc="-126" dirty="0"/>
              <a:t>MIG/MAG,</a:t>
            </a:r>
            <a:r>
              <a:rPr sz="3033" spc="-61" dirty="0"/>
              <a:t> </a:t>
            </a:r>
            <a:r>
              <a:rPr sz="3033" spc="-22" dirty="0"/>
              <a:t>SAW</a:t>
            </a:r>
            <a:endParaRPr sz="3033"/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xmlns="" id="{FFA7CDDF-595D-1FCD-807F-6F2BC2222CC8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6262"/>
            <a:ext cx="4487290" cy="48016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33" spc="-116" dirty="0"/>
              <a:t>Způsoby</a:t>
            </a:r>
            <a:r>
              <a:rPr sz="3033" spc="-94" dirty="0"/>
              <a:t> </a:t>
            </a:r>
            <a:r>
              <a:rPr sz="3033" spc="-105" dirty="0"/>
              <a:t>svařování </a:t>
            </a:r>
            <a:r>
              <a:rPr sz="3033" dirty="0"/>
              <a:t>-</a:t>
            </a:r>
            <a:r>
              <a:rPr sz="3033" spc="-50" dirty="0"/>
              <a:t> </a:t>
            </a:r>
            <a:r>
              <a:rPr sz="3033" spc="-28" dirty="0"/>
              <a:t>TIG</a:t>
            </a:r>
            <a:endParaRPr sz="3033"/>
          </a:p>
        </p:txBody>
      </p:sp>
      <p:grpSp>
        <p:nvGrpSpPr>
          <p:cNvPr id="11" name="object 11"/>
          <p:cNvGrpSpPr>
            <a:grpSpLocks noChangeAspect="1"/>
          </p:cNvGrpSpPr>
          <p:nvPr/>
        </p:nvGrpSpPr>
        <p:grpSpPr>
          <a:xfrm>
            <a:off x="340092" y="1557946"/>
            <a:ext cx="9871406" cy="4929769"/>
            <a:chOff x="32003" y="1412747"/>
            <a:chExt cx="8951401" cy="4470319"/>
          </a:xfrm>
        </p:grpSpPr>
        <p:pic>
          <p:nvPicPr>
            <p:cNvPr id="12" name="object 1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42821" y="2289713"/>
              <a:ext cx="5240583" cy="359335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003" y="1412747"/>
              <a:ext cx="3529584" cy="33954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1" y="776262"/>
            <a:ext cx="7261737" cy="48016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33" spc="-116" dirty="0"/>
              <a:t>Ochranné</a:t>
            </a:r>
            <a:r>
              <a:rPr sz="3033" spc="-94" dirty="0"/>
              <a:t> plyny</a:t>
            </a:r>
            <a:r>
              <a:rPr sz="3033" spc="-88" dirty="0"/>
              <a:t> </a:t>
            </a:r>
            <a:r>
              <a:rPr sz="3033" spc="-94" dirty="0"/>
              <a:t>pro </a:t>
            </a:r>
            <a:r>
              <a:rPr sz="3033" spc="-105" dirty="0"/>
              <a:t>korozivzdorné </a:t>
            </a:r>
            <a:r>
              <a:rPr sz="3033" spc="-11" dirty="0"/>
              <a:t>oceli</a:t>
            </a:r>
            <a:endParaRPr sz="3033"/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1765" y="1478956"/>
            <a:ext cx="9253135" cy="4969469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9B87B20E-6E59-0278-3357-F9693A7A4FFD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6262"/>
            <a:ext cx="4671460" cy="480166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33" spc="-116" dirty="0"/>
              <a:t>Způsoby</a:t>
            </a:r>
            <a:r>
              <a:rPr sz="3033" spc="-94" dirty="0"/>
              <a:t> </a:t>
            </a:r>
            <a:r>
              <a:rPr sz="3033" spc="-105" dirty="0"/>
              <a:t>svařování </a:t>
            </a:r>
            <a:r>
              <a:rPr sz="3033" dirty="0"/>
              <a:t>-</a:t>
            </a:r>
            <a:r>
              <a:rPr sz="3033" spc="-50" dirty="0"/>
              <a:t> </a:t>
            </a:r>
            <a:r>
              <a:rPr sz="3033" spc="-28" dirty="0"/>
              <a:t>SAW</a:t>
            </a:r>
            <a:endParaRPr sz="3033"/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4700" y="3043627"/>
            <a:ext cx="9613900" cy="340479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17259" y="208399"/>
            <a:ext cx="3608320" cy="2660441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1ED1EA4C-5BFA-0C28-06CF-524CEBC1A759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722951" y="3646079"/>
            <a:ext cx="5212764" cy="625078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3970" i="1" dirty="0">
                <a:solidFill>
                  <a:srgbClr val="000000"/>
                </a:solidFill>
                <a:latin typeface="Arial"/>
                <a:cs typeface="Arial"/>
              </a:rPr>
              <a:t>Martenzitické</a:t>
            </a:r>
            <a:r>
              <a:rPr sz="397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970" i="1" dirty="0">
                <a:solidFill>
                  <a:srgbClr val="000000"/>
                </a:solidFill>
                <a:latin typeface="Arial"/>
                <a:cs typeface="Arial"/>
              </a:rPr>
              <a:t>Cr</a:t>
            </a:r>
            <a:r>
              <a:rPr sz="3970" spc="-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970" spc="-11" dirty="0">
                <a:solidFill>
                  <a:srgbClr val="000000"/>
                </a:solidFill>
                <a:latin typeface="Arial"/>
                <a:cs typeface="Arial"/>
              </a:rPr>
              <a:t>oceli</a:t>
            </a:r>
            <a:endParaRPr sz="397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7357673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99" dirty="0"/>
              <a:t>Charakteristika</a:t>
            </a:r>
            <a:r>
              <a:rPr spc="-94" dirty="0"/>
              <a:t> </a:t>
            </a:r>
            <a:r>
              <a:rPr spc="-105" dirty="0"/>
              <a:t>martenzitických</a:t>
            </a:r>
            <a:r>
              <a:rPr spc="-99" dirty="0"/>
              <a:t> </a:t>
            </a:r>
            <a:r>
              <a:rPr spc="-11" dirty="0"/>
              <a:t>ocelí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83723" y="1672789"/>
            <a:ext cx="8903855" cy="5017988"/>
          </a:xfrm>
          <a:prstGeom prst="rect">
            <a:avLst/>
          </a:prstGeom>
        </p:spPr>
        <p:txBody>
          <a:bodyPr vert="horz" wrap="square" lIns="0" tIns="54621" rIns="0" bIns="0" rtlCol="0">
            <a:spAutoFit/>
          </a:bodyPr>
          <a:lstStyle/>
          <a:p>
            <a:pPr marL="518206">
              <a:spcBef>
                <a:spcPts val="430"/>
              </a:spcBef>
            </a:pPr>
            <a:r>
              <a:rPr sz="2647" dirty="0">
                <a:solidFill>
                  <a:srgbClr val="DF0C24"/>
                </a:solidFill>
                <a:latin typeface="Arial"/>
                <a:cs typeface="Arial"/>
              </a:rPr>
              <a:t>+</a:t>
            </a:r>
            <a:r>
              <a:rPr sz="2647" spc="171" dirty="0">
                <a:solidFill>
                  <a:srgbClr val="DF0C24"/>
                </a:solidFill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přijatelná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spc="-22" dirty="0">
                <a:latin typeface="Arial"/>
                <a:cs typeface="Arial"/>
              </a:rPr>
              <a:t>cena</a:t>
            </a:r>
            <a:endParaRPr sz="2647">
              <a:latin typeface="Arial"/>
              <a:cs typeface="Arial"/>
            </a:endParaRPr>
          </a:p>
          <a:p>
            <a:pPr marL="518206">
              <a:spcBef>
                <a:spcPts val="320"/>
              </a:spcBef>
            </a:pPr>
            <a:r>
              <a:rPr sz="2647" dirty="0">
                <a:solidFill>
                  <a:srgbClr val="DF0C24"/>
                </a:solidFill>
                <a:latin typeface="Arial"/>
                <a:cs typeface="Arial"/>
              </a:rPr>
              <a:t>+</a:t>
            </a:r>
            <a:r>
              <a:rPr sz="2647" spc="154" dirty="0">
                <a:solidFill>
                  <a:srgbClr val="DF0C24"/>
                </a:solidFill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možnost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ovlivnění vlastností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pomocí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TZ</a:t>
            </a:r>
            <a:endParaRPr sz="2647">
              <a:latin typeface="Arial"/>
              <a:cs typeface="Arial"/>
            </a:endParaRPr>
          </a:p>
          <a:p>
            <a:pPr marL="518206">
              <a:spcBef>
                <a:spcPts val="314"/>
              </a:spcBef>
            </a:pPr>
            <a:r>
              <a:rPr sz="2647" dirty="0">
                <a:solidFill>
                  <a:srgbClr val="DF0C24"/>
                </a:solidFill>
                <a:latin typeface="Arial"/>
                <a:cs typeface="Arial"/>
              </a:rPr>
              <a:t>+</a:t>
            </a:r>
            <a:r>
              <a:rPr sz="2647" spc="171" dirty="0">
                <a:solidFill>
                  <a:srgbClr val="DF0C24"/>
                </a:solidFill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široká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oblast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pevnostních </a:t>
            </a:r>
            <a:r>
              <a:rPr sz="2647" i="1" spc="-11" dirty="0">
                <a:latin typeface="Arial"/>
                <a:cs typeface="Arial"/>
              </a:rPr>
              <a:t>hodnot</a:t>
            </a:r>
            <a:endParaRPr sz="2647">
              <a:latin typeface="Arial"/>
              <a:cs typeface="Arial"/>
            </a:endParaRPr>
          </a:p>
          <a:p>
            <a:pPr marL="834031" indent="-316526">
              <a:spcBef>
                <a:spcPts val="1483"/>
              </a:spcBef>
              <a:buClr>
                <a:srgbClr val="FF0000"/>
              </a:buClr>
              <a:buFont typeface="Arial"/>
              <a:buChar char="–"/>
              <a:tabLst>
                <a:tab pos="834731" algn="l"/>
              </a:tabLst>
            </a:pPr>
            <a:r>
              <a:rPr sz="2647" i="1" dirty="0">
                <a:latin typeface="Arial"/>
                <a:cs typeface="Arial"/>
              </a:rPr>
              <a:t>sklon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popouštěcí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křehkosti</a:t>
            </a:r>
            <a:endParaRPr sz="2647">
              <a:latin typeface="Arial"/>
              <a:cs typeface="Arial"/>
            </a:endParaRPr>
          </a:p>
          <a:p>
            <a:pPr marL="834031" indent="-316526">
              <a:spcBef>
                <a:spcPts val="320"/>
              </a:spcBef>
              <a:buClr>
                <a:srgbClr val="FF0000"/>
              </a:buClr>
              <a:buFont typeface="Arial"/>
              <a:buChar char="–"/>
              <a:tabLst>
                <a:tab pos="834731" algn="l"/>
              </a:tabLst>
            </a:pPr>
            <a:r>
              <a:rPr sz="2647" i="1" dirty="0">
                <a:latin typeface="Arial"/>
                <a:cs typeface="Arial"/>
              </a:rPr>
              <a:t>sklon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vodíkové </a:t>
            </a:r>
            <a:r>
              <a:rPr sz="2647" i="1" spc="-11" dirty="0">
                <a:latin typeface="Arial"/>
                <a:cs typeface="Arial"/>
              </a:rPr>
              <a:t>křehkosti</a:t>
            </a:r>
            <a:endParaRPr sz="2647">
              <a:latin typeface="Arial"/>
              <a:cs typeface="Arial"/>
            </a:endParaRPr>
          </a:p>
          <a:p>
            <a:pPr marL="834031" indent="-316526">
              <a:spcBef>
                <a:spcPts val="320"/>
              </a:spcBef>
              <a:buClr>
                <a:srgbClr val="FF0000"/>
              </a:buClr>
              <a:buFont typeface="Arial"/>
              <a:buChar char="–"/>
              <a:tabLst>
                <a:tab pos="834731" algn="l"/>
              </a:tabLst>
            </a:pPr>
            <a:r>
              <a:rPr sz="2647" i="1" dirty="0">
                <a:latin typeface="Arial"/>
                <a:cs typeface="Arial"/>
              </a:rPr>
              <a:t>sklon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ke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koroznímu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praskání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pod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napětím</a:t>
            </a:r>
            <a:endParaRPr sz="2647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978">
              <a:latin typeface="Arial"/>
              <a:cs typeface="Arial"/>
            </a:endParaRPr>
          </a:p>
          <a:p>
            <a:pPr>
              <a:spcBef>
                <a:spcPts val="44"/>
              </a:spcBef>
            </a:pPr>
            <a:endParaRPr sz="3198">
              <a:latin typeface="Arial"/>
              <a:cs typeface="Arial"/>
            </a:endParaRPr>
          </a:p>
          <a:p>
            <a:pPr marL="14006" marR="5602" algn="just"/>
            <a:r>
              <a:rPr sz="2647" i="1" dirty="0">
                <a:latin typeface="Arial"/>
                <a:cs typeface="Arial"/>
              </a:rPr>
              <a:t>Používají</a:t>
            </a:r>
            <a:r>
              <a:rPr sz="2647" i="1" spc="336" dirty="0">
                <a:latin typeface="Arial"/>
                <a:cs typeface="Arial"/>
              </a:rPr>
              <a:t>  </a:t>
            </a:r>
            <a:r>
              <a:rPr sz="2647" i="1" dirty="0">
                <a:latin typeface="Arial"/>
                <a:cs typeface="Arial"/>
              </a:rPr>
              <a:t>se</a:t>
            </a:r>
            <a:r>
              <a:rPr sz="2647" i="1" spc="331" dirty="0">
                <a:latin typeface="Arial"/>
                <a:cs typeface="Arial"/>
              </a:rPr>
              <a:t>  </a:t>
            </a:r>
            <a:r>
              <a:rPr sz="2647" i="1" dirty="0">
                <a:latin typeface="Arial"/>
                <a:cs typeface="Arial"/>
              </a:rPr>
              <a:t>hlavně</a:t>
            </a:r>
            <a:r>
              <a:rPr sz="2647" i="1" spc="342" dirty="0">
                <a:latin typeface="Arial"/>
                <a:cs typeface="Arial"/>
              </a:rPr>
              <a:t>  </a:t>
            </a:r>
            <a:r>
              <a:rPr sz="2647" i="1" dirty="0">
                <a:latin typeface="Arial"/>
                <a:cs typeface="Arial"/>
              </a:rPr>
              <a:t>na</a:t>
            </a:r>
            <a:r>
              <a:rPr sz="2647" i="1" spc="336" dirty="0">
                <a:latin typeface="Arial"/>
                <a:cs typeface="Arial"/>
              </a:rPr>
              <a:t>  </a:t>
            </a:r>
            <a:r>
              <a:rPr sz="2647" i="1" dirty="0">
                <a:latin typeface="Arial"/>
                <a:cs typeface="Arial"/>
              </a:rPr>
              <a:t>namáhané</a:t>
            </a:r>
            <a:r>
              <a:rPr sz="2647" i="1" spc="336" dirty="0">
                <a:latin typeface="Arial"/>
                <a:cs typeface="Arial"/>
              </a:rPr>
              <a:t>  </a:t>
            </a:r>
            <a:r>
              <a:rPr sz="2647" i="1" dirty="0">
                <a:latin typeface="Arial"/>
                <a:cs typeface="Arial"/>
              </a:rPr>
              <a:t>dílce</a:t>
            </a:r>
            <a:r>
              <a:rPr sz="2647" i="1" spc="336" dirty="0">
                <a:latin typeface="Arial"/>
                <a:cs typeface="Arial"/>
              </a:rPr>
              <a:t>  </a:t>
            </a:r>
            <a:r>
              <a:rPr sz="2647" i="1" dirty="0">
                <a:latin typeface="Arial"/>
                <a:cs typeface="Arial"/>
              </a:rPr>
              <a:t>v</a:t>
            </a:r>
            <a:r>
              <a:rPr sz="2647" i="1" spc="336" dirty="0">
                <a:latin typeface="Arial"/>
                <a:cs typeface="Arial"/>
              </a:rPr>
              <a:t>  </a:t>
            </a:r>
            <a:r>
              <a:rPr sz="2647" i="1" spc="-11" dirty="0">
                <a:latin typeface="Arial"/>
                <a:cs typeface="Arial"/>
              </a:rPr>
              <a:t>korozním </a:t>
            </a:r>
            <a:r>
              <a:rPr sz="2647" i="1" dirty="0">
                <a:latin typeface="Arial"/>
                <a:cs typeface="Arial"/>
              </a:rPr>
              <a:t>prostředí</a:t>
            </a:r>
            <a:r>
              <a:rPr sz="2647" i="1" spc="4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(čerpadla,</a:t>
            </a:r>
            <a:r>
              <a:rPr sz="2647" i="1" spc="6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vodní</a:t>
            </a:r>
            <a:r>
              <a:rPr sz="2647" i="1" spc="55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turbíny)</a:t>
            </a:r>
            <a:r>
              <a:rPr sz="2647" i="1" spc="55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nebo</a:t>
            </a:r>
            <a:r>
              <a:rPr sz="2647" i="1" spc="6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na</a:t>
            </a:r>
            <a:r>
              <a:rPr sz="2647" i="1" spc="55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drobné</a:t>
            </a:r>
            <a:r>
              <a:rPr sz="2647" i="1" spc="61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nástroje (nůžky,</a:t>
            </a:r>
            <a:r>
              <a:rPr sz="2647" i="1" spc="-8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chirurgické</a:t>
            </a:r>
            <a:r>
              <a:rPr sz="2647" i="1" spc="-6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nástroje,</a:t>
            </a:r>
            <a:r>
              <a:rPr sz="2647" i="1" spc="-77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žiletky,</a:t>
            </a:r>
            <a:r>
              <a:rPr sz="2647" i="1" spc="-6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atd.)</a:t>
            </a:r>
            <a:endParaRPr sz="2647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FF037008-8748-6A4C-4885-D6CA912320BE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6648305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99" dirty="0"/>
              <a:t>Martenzitické</a:t>
            </a:r>
            <a:r>
              <a:rPr spc="-105" dirty="0"/>
              <a:t> korozivzdorné</a:t>
            </a:r>
            <a:r>
              <a:rPr spc="-138" dirty="0"/>
              <a:t> </a:t>
            </a:r>
            <a:r>
              <a:rPr spc="-11" dirty="0"/>
              <a:t>oceli</a:t>
            </a: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54215" y="1999954"/>
            <a:ext cx="763847" cy="62603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07251" y="1599374"/>
            <a:ext cx="8794614" cy="5070569"/>
          </a:xfrm>
          <a:prstGeom prst="rect">
            <a:avLst/>
          </a:prstGeom>
        </p:spPr>
        <p:txBody>
          <a:bodyPr vert="horz" wrap="square" lIns="0" tIns="81231" rIns="0" bIns="0" rtlCol="0">
            <a:spAutoFit/>
          </a:bodyPr>
          <a:lstStyle/>
          <a:p>
            <a:pPr marL="14006">
              <a:spcBef>
                <a:spcPts val="640"/>
              </a:spcBef>
            </a:pPr>
            <a:r>
              <a:rPr sz="2000" b="1" i="1" dirty="0">
                <a:latin typeface="Arial"/>
                <a:cs typeface="Arial"/>
              </a:rPr>
              <a:t>Typické</a:t>
            </a:r>
            <a:r>
              <a:rPr sz="2000" b="1" i="1" spc="-11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chemické</a:t>
            </a:r>
            <a:r>
              <a:rPr sz="2000" b="1" i="1" spc="-94" dirty="0">
                <a:latin typeface="Arial"/>
                <a:cs typeface="Arial"/>
              </a:rPr>
              <a:t> </a:t>
            </a:r>
            <a:r>
              <a:rPr sz="2000" b="1" i="1" spc="-11" dirty="0">
                <a:latin typeface="Arial"/>
                <a:cs typeface="Arial"/>
              </a:rPr>
              <a:t>složení</a:t>
            </a:r>
            <a:endParaRPr sz="2000" dirty="0">
              <a:latin typeface="Arial"/>
              <a:cs typeface="Arial"/>
            </a:endParaRPr>
          </a:p>
          <a:p>
            <a:pPr marL="518206">
              <a:spcBef>
                <a:spcPts val="529"/>
              </a:spcBef>
              <a:tabLst>
                <a:tab pos="834031" algn="l"/>
                <a:tab pos="2519600" algn="l"/>
                <a:tab pos="3901949" algn="l"/>
                <a:tab pos="5406146" algn="l"/>
              </a:tabLst>
            </a:pPr>
            <a:r>
              <a:rPr sz="2000" spc="-55" dirty="0">
                <a:latin typeface="Arial"/>
                <a:cs typeface="Arial"/>
              </a:rPr>
              <a:t>–</a:t>
            </a:r>
            <a:r>
              <a:rPr sz="2000" dirty="0">
                <a:latin typeface="Arial"/>
                <a:cs typeface="Arial"/>
              </a:rPr>
              <a:t>	</a:t>
            </a:r>
            <a:r>
              <a:rPr sz="2000" i="1" spc="-61" dirty="0">
                <a:latin typeface="Arial"/>
                <a:cs typeface="Arial"/>
              </a:rPr>
              <a:t>11-</a:t>
            </a:r>
            <a:r>
              <a:rPr sz="2000" i="1" dirty="0">
                <a:latin typeface="Arial"/>
                <a:cs typeface="Arial"/>
              </a:rPr>
              <a:t>17</a:t>
            </a:r>
            <a:r>
              <a:rPr sz="2000" i="1" spc="-39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%</a:t>
            </a:r>
            <a:r>
              <a:rPr sz="2000" i="1" spc="6" dirty="0">
                <a:latin typeface="Arial"/>
                <a:cs typeface="Arial"/>
              </a:rPr>
              <a:t> </a:t>
            </a:r>
            <a:r>
              <a:rPr sz="2000" i="1" spc="-28" dirty="0">
                <a:latin typeface="Arial"/>
                <a:cs typeface="Arial"/>
              </a:rPr>
              <a:t>Cr,</a:t>
            </a:r>
            <a:r>
              <a:rPr sz="2000" i="1" dirty="0">
                <a:latin typeface="Arial"/>
                <a:cs typeface="Arial"/>
              </a:rPr>
              <a:t>	0-3</a:t>
            </a:r>
            <a:r>
              <a:rPr sz="2000" i="1" spc="-17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%</a:t>
            </a:r>
            <a:r>
              <a:rPr sz="2000" i="1" spc="-11" dirty="0">
                <a:latin typeface="Arial"/>
                <a:cs typeface="Arial"/>
              </a:rPr>
              <a:t> </a:t>
            </a:r>
            <a:r>
              <a:rPr sz="2000" i="1" spc="-28" dirty="0">
                <a:latin typeface="Arial"/>
                <a:cs typeface="Arial"/>
              </a:rPr>
              <a:t>Ni,</a:t>
            </a:r>
            <a:r>
              <a:rPr sz="2000" i="1" dirty="0">
                <a:latin typeface="Arial"/>
                <a:cs typeface="Arial"/>
              </a:rPr>
              <a:t>	</a:t>
            </a:r>
            <a:r>
              <a:rPr sz="2000" i="1" spc="-11" dirty="0">
                <a:latin typeface="Arial"/>
                <a:cs typeface="Arial"/>
              </a:rPr>
              <a:t>0-</a:t>
            </a:r>
            <a:r>
              <a:rPr sz="2000" i="1" dirty="0">
                <a:latin typeface="Arial"/>
                <a:cs typeface="Arial"/>
              </a:rPr>
              <a:t>2</a:t>
            </a:r>
            <a:r>
              <a:rPr sz="2000" i="1" spc="-22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% </a:t>
            </a:r>
            <a:r>
              <a:rPr sz="2000" i="1" spc="-28" dirty="0">
                <a:latin typeface="Arial"/>
                <a:cs typeface="Arial"/>
              </a:rPr>
              <a:t>Mo,</a:t>
            </a:r>
            <a:r>
              <a:rPr sz="2000" i="1" dirty="0">
                <a:latin typeface="Arial"/>
                <a:cs typeface="Arial"/>
              </a:rPr>
              <a:t>	max.</a:t>
            </a:r>
            <a:r>
              <a:rPr sz="2000" i="1" spc="-33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0,1</a:t>
            </a:r>
            <a:r>
              <a:rPr sz="2000" i="1" spc="-22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-</a:t>
            </a:r>
            <a:r>
              <a:rPr sz="2000" i="1" spc="-11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1,2</a:t>
            </a:r>
            <a:r>
              <a:rPr sz="2000" i="1" spc="-17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%</a:t>
            </a:r>
            <a:r>
              <a:rPr sz="2000" i="1" spc="-28" dirty="0">
                <a:latin typeface="Arial"/>
                <a:cs typeface="Arial"/>
              </a:rPr>
              <a:t> </a:t>
            </a:r>
            <a:r>
              <a:rPr sz="2000" i="1" spc="-55" dirty="0">
                <a:latin typeface="Arial"/>
                <a:cs typeface="Arial"/>
              </a:rPr>
              <a:t>C</a:t>
            </a:r>
            <a:endParaRPr sz="2000" dirty="0">
              <a:latin typeface="Arial"/>
              <a:cs typeface="Arial"/>
            </a:endParaRPr>
          </a:p>
          <a:p>
            <a:pPr marL="834031" indent="-316526">
              <a:spcBef>
                <a:spcPts val="529"/>
              </a:spcBef>
              <a:buFont typeface="Arial"/>
              <a:buChar char="–"/>
              <a:tabLst>
                <a:tab pos="834031" algn="l"/>
                <a:tab pos="834731" algn="l"/>
              </a:tabLst>
            </a:pPr>
            <a:r>
              <a:rPr sz="2000" i="1" dirty="0">
                <a:latin typeface="Arial"/>
                <a:cs typeface="Arial"/>
              </a:rPr>
              <a:t>Zvýšený</a:t>
            </a:r>
            <a:r>
              <a:rPr sz="2000" i="1" spc="-61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obsah</a:t>
            </a:r>
            <a:r>
              <a:rPr sz="2000" i="1" spc="-44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uhlíku</a:t>
            </a:r>
            <a:r>
              <a:rPr sz="2000" i="1" spc="-44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=</a:t>
            </a:r>
            <a:r>
              <a:rPr sz="2000" i="1" spc="-28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horší</a:t>
            </a:r>
            <a:r>
              <a:rPr sz="2000" i="1" spc="-44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svařitelnost</a:t>
            </a:r>
            <a:r>
              <a:rPr sz="2000" i="1" spc="-66" dirty="0">
                <a:latin typeface="Arial"/>
                <a:cs typeface="Arial"/>
              </a:rPr>
              <a:t> </a:t>
            </a:r>
            <a:r>
              <a:rPr sz="2000" i="1" spc="-28" dirty="0">
                <a:latin typeface="Arial"/>
                <a:cs typeface="Arial"/>
              </a:rPr>
              <a:t>!!!</a:t>
            </a:r>
            <a:endParaRPr sz="2000" dirty="0">
              <a:latin typeface="Arial"/>
              <a:cs typeface="Arial"/>
            </a:endParaRPr>
          </a:p>
          <a:p>
            <a:pPr marL="14006">
              <a:spcBef>
                <a:spcPts val="2117"/>
              </a:spcBef>
            </a:pPr>
            <a:r>
              <a:rPr sz="2000" b="1" i="1" spc="-11" dirty="0">
                <a:latin typeface="Arial"/>
                <a:cs typeface="Arial"/>
              </a:rPr>
              <a:t>Vlastnosti</a:t>
            </a:r>
            <a:endParaRPr sz="2000" dirty="0">
              <a:latin typeface="Arial"/>
              <a:cs typeface="Arial"/>
            </a:endParaRPr>
          </a:p>
          <a:p>
            <a:pPr marL="834031" marR="5602" indent="-316526">
              <a:spcBef>
                <a:spcPts val="529"/>
              </a:spcBef>
              <a:buFont typeface="Arial"/>
              <a:buChar char="–"/>
              <a:tabLst>
                <a:tab pos="834031" algn="l"/>
                <a:tab pos="834731" algn="l"/>
              </a:tabLst>
            </a:pPr>
            <a:r>
              <a:rPr sz="2000" i="1" dirty="0">
                <a:latin typeface="Arial"/>
                <a:cs typeface="Arial"/>
              </a:rPr>
              <a:t>Odolné</a:t>
            </a:r>
            <a:r>
              <a:rPr sz="2000" i="1" spc="-39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proti</a:t>
            </a:r>
            <a:r>
              <a:rPr sz="2000" i="1" spc="-33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korozi</a:t>
            </a:r>
            <a:r>
              <a:rPr sz="2000" i="1" spc="-39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v</a:t>
            </a:r>
            <a:r>
              <a:rPr sz="2000" i="1" spc="-22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sirných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prostředích,</a:t>
            </a:r>
            <a:r>
              <a:rPr sz="2000" i="1" spc="-5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vytvrditelné</a:t>
            </a:r>
            <a:r>
              <a:rPr sz="2000" i="1" spc="-66" dirty="0">
                <a:latin typeface="Arial"/>
                <a:cs typeface="Arial"/>
              </a:rPr>
              <a:t> </a:t>
            </a:r>
            <a:r>
              <a:rPr sz="2000" i="1" spc="-11" dirty="0">
                <a:latin typeface="Arial"/>
                <a:cs typeface="Arial"/>
              </a:rPr>
              <a:t>(kalitelné), </a:t>
            </a:r>
            <a:r>
              <a:rPr sz="2000" i="1" dirty="0">
                <a:latin typeface="Arial"/>
                <a:cs typeface="Arial"/>
              </a:rPr>
              <a:t>vysoká</a:t>
            </a:r>
            <a:r>
              <a:rPr sz="2000" i="1" spc="-39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pevnost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při</a:t>
            </a:r>
            <a:r>
              <a:rPr sz="2000" i="1" spc="-17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vysokých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teplotách</a:t>
            </a:r>
            <a:r>
              <a:rPr sz="2000" i="1" spc="-28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(nad</a:t>
            </a:r>
            <a:r>
              <a:rPr sz="2000" i="1" spc="-28" dirty="0">
                <a:latin typeface="Arial"/>
                <a:cs typeface="Arial"/>
              </a:rPr>
              <a:t> </a:t>
            </a:r>
            <a:r>
              <a:rPr sz="2000" i="1" spc="-11" dirty="0">
                <a:latin typeface="Arial"/>
                <a:cs typeface="Arial"/>
              </a:rPr>
              <a:t>600ºC)</a:t>
            </a:r>
            <a:endParaRPr sz="2000" dirty="0">
              <a:latin typeface="Arial"/>
              <a:cs typeface="Arial"/>
            </a:endParaRPr>
          </a:p>
          <a:p>
            <a:pPr marL="825628">
              <a:spcBef>
                <a:spcPts val="534"/>
              </a:spcBef>
            </a:pPr>
            <a:r>
              <a:rPr sz="2000" i="1" dirty="0">
                <a:latin typeface="Arial"/>
                <a:cs typeface="Arial"/>
              </a:rPr>
              <a:t>(menší</a:t>
            </a:r>
            <a:r>
              <a:rPr sz="2000" i="1" spc="-66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odolnost</a:t>
            </a:r>
            <a:r>
              <a:rPr sz="2000" i="1" spc="-44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než</a:t>
            </a:r>
            <a:r>
              <a:rPr sz="2000" i="1" spc="-44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předchozí</a:t>
            </a:r>
            <a:r>
              <a:rPr sz="2000" i="1" spc="-77" dirty="0">
                <a:latin typeface="Arial"/>
                <a:cs typeface="Arial"/>
              </a:rPr>
              <a:t> </a:t>
            </a:r>
            <a:r>
              <a:rPr sz="2000" i="1" spc="-11" dirty="0">
                <a:latin typeface="Arial"/>
                <a:cs typeface="Arial"/>
              </a:rPr>
              <a:t>typy)</a:t>
            </a:r>
            <a:endParaRPr sz="2000" dirty="0">
              <a:latin typeface="Arial"/>
              <a:cs typeface="Arial"/>
            </a:endParaRPr>
          </a:p>
          <a:p>
            <a:pPr marL="834031" marR="486693" indent="-316526">
              <a:spcBef>
                <a:spcPts val="529"/>
              </a:spcBef>
              <a:buFont typeface="Arial"/>
              <a:buChar char="–"/>
              <a:tabLst>
                <a:tab pos="834031" algn="l"/>
                <a:tab pos="834731" algn="l"/>
              </a:tabLst>
            </a:pPr>
            <a:r>
              <a:rPr sz="2000" i="1" dirty="0">
                <a:latin typeface="Arial"/>
                <a:cs typeface="Arial"/>
              </a:rPr>
              <a:t>Mohou</a:t>
            </a:r>
            <a:r>
              <a:rPr sz="2000" i="1" spc="-39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být</a:t>
            </a:r>
            <a:r>
              <a:rPr sz="2000" i="1" spc="-28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zpevněny</a:t>
            </a:r>
            <a:r>
              <a:rPr sz="2000" i="1" spc="-61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zakalením</a:t>
            </a:r>
            <a:r>
              <a:rPr sz="2000" i="1" spc="-44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a</a:t>
            </a:r>
            <a:r>
              <a:rPr sz="2000" i="1" spc="-33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popuštěním</a:t>
            </a:r>
            <a:r>
              <a:rPr sz="2000" i="1" spc="-5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podobně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spc="-22" dirty="0">
                <a:latin typeface="Arial"/>
                <a:cs typeface="Arial"/>
              </a:rPr>
              <a:t>jako </a:t>
            </a:r>
            <a:r>
              <a:rPr sz="2000" i="1" dirty="0">
                <a:latin typeface="Arial"/>
                <a:cs typeface="Arial"/>
              </a:rPr>
              <a:t>běžné</a:t>
            </a:r>
            <a:r>
              <a:rPr sz="2000" i="1" spc="-5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uhlíkové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spc="-11" dirty="0">
                <a:latin typeface="Arial"/>
                <a:cs typeface="Arial"/>
              </a:rPr>
              <a:t>oceli</a:t>
            </a:r>
            <a:endParaRPr sz="2000" dirty="0">
              <a:latin typeface="Arial"/>
              <a:cs typeface="Arial"/>
            </a:endParaRPr>
          </a:p>
          <a:p>
            <a:pPr marL="834031" indent="-316526">
              <a:spcBef>
                <a:spcPts val="529"/>
              </a:spcBef>
              <a:buFont typeface="Arial"/>
              <a:buChar char="–"/>
              <a:tabLst>
                <a:tab pos="834031" algn="l"/>
                <a:tab pos="834731" algn="l"/>
              </a:tabLst>
            </a:pPr>
            <a:r>
              <a:rPr sz="2000" i="1" dirty="0">
                <a:latin typeface="Arial"/>
                <a:cs typeface="Arial"/>
              </a:rPr>
              <a:t>Tvrdost</a:t>
            </a:r>
            <a:r>
              <a:rPr sz="2000" i="1" spc="-61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závisí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na</a:t>
            </a:r>
            <a:r>
              <a:rPr sz="2000" i="1" spc="-28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chemickém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složení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(až</a:t>
            </a:r>
            <a:r>
              <a:rPr sz="2000" i="1" spc="-33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okolo</a:t>
            </a:r>
            <a:r>
              <a:rPr sz="2000" i="1" spc="-28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60</a:t>
            </a:r>
            <a:r>
              <a:rPr sz="2000" i="1" spc="-22" dirty="0">
                <a:latin typeface="Arial"/>
                <a:cs typeface="Arial"/>
              </a:rPr>
              <a:t> HRC)</a:t>
            </a:r>
            <a:endParaRPr sz="2000" dirty="0">
              <a:latin typeface="Arial"/>
              <a:cs typeface="Arial"/>
            </a:endParaRPr>
          </a:p>
          <a:p>
            <a:pPr marL="14006">
              <a:spcBef>
                <a:spcPts val="2117"/>
              </a:spcBef>
            </a:pPr>
            <a:r>
              <a:rPr sz="2000" b="1" i="1" spc="-11" dirty="0">
                <a:latin typeface="Arial"/>
                <a:cs typeface="Arial"/>
              </a:rPr>
              <a:t>Použití</a:t>
            </a:r>
            <a:endParaRPr sz="2000" dirty="0">
              <a:latin typeface="Arial"/>
              <a:cs typeface="Arial"/>
            </a:endParaRPr>
          </a:p>
          <a:p>
            <a:pPr marL="834031" marR="332632" indent="-316526">
              <a:spcBef>
                <a:spcPts val="529"/>
              </a:spcBef>
              <a:buFont typeface="Arial"/>
              <a:buChar char="–"/>
              <a:tabLst>
                <a:tab pos="834031" algn="l"/>
                <a:tab pos="834731" algn="l"/>
              </a:tabLst>
            </a:pPr>
            <a:r>
              <a:rPr sz="2000" i="1" dirty="0">
                <a:latin typeface="Arial"/>
                <a:cs typeface="Arial"/>
              </a:rPr>
              <a:t>Části</a:t>
            </a:r>
            <a:r>
              <a:rPr sz="2000" i="1" spc="-44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obráběcích</a:t>
            </a:r>
            <a:r>
              <a:rPr sz="2000" i="1" spc="-66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strojů,</a:t>
            </a:r>
            <a:r>
              <a:rPr sz="2000" i="1" spc="-5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hydraulik,</a:t>
            </a:r>
            <a:r>
              <a:rPr sz="2000" i="1" spc="-72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hřídelí,</a:t>
            </a:r>
            <a:r>
              <a:rPr sz="2000" i="1" spc="-5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komponenty</a:t>
            </a:r>
            <a:r>
              <a:rPr sz="2000" i="1" spc="-61" dirty="0">
                <a:latin typeface="Arial"/>
                <a:cs typeface="Arial"/>
              </a:rPr>
              <a:t> </a:t>
            </a:r>
            <a:r>
              <a:rPr sz="2000" i="1" spc="-11" dirty="0">
                <a:latin typeface="Arial"/>
                <a:cs typeface="Arial"/>
              </a:rPr>
              <a:t>turbín, </a:t>
            </a:r>
            <a:r>
              <a:rPr sz="2000" i="1" dirty="0">
                <a:latin typeface="Arial"/>
                <a:cs typeface="Arial"/>
              </a:rPr>
              <a:t>šnekových</a:t>
            </a:r>
            <a:r>
              <a:rPr sz="2000" i="1" spc="-55" dirty="0">
                <a:latin typeface="Arial"/>
                <a:cs typeface="Arial"/>
              </a:rPr>
              <a:t> </a:t>
            </a:r>
            <a:r>
              <a:rPr sz="2000" i="1" spc="-11" dirty="0">
                <a:latin typeface="Arial"/>
                <a:cs typeface="Arial"/>
              </a:rPr>
              <a:t>dopravníků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3C57AC5D-795E-288D-88C2-C5ED0D5640AF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8460588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99" dirty="0"/>
              <a:t>Nejpoužívanější</a:t>
            </a:r>
            <a:r>
              <a:rPr spc="-126" dirty="0"/>
              <a:t> </a:t>
            </a:r>
            <a:r>
              <a:rPr spc="-83" dirty="0"/>
              <a:t>typy</a:t>
            </a:r>
            <a:r>
              <a:rPr spc="-138" dirty="0"/>
              <a:t> </a:t>
            </a:r>
            <a:r>
              <a:rPr spc="-105" dirty="0"/>
              <a:t>martenzitických</a:t>
            </a:r>
            <a:r>
              <a:rPr spc="-99" dirty="0"/>
              <a:t> </a:t>
            </a:r>
            <a:r>
              <a:rPr spc="-11" dirty="0"/>
              <a:t>ocelí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661095" y="1319296"/>
            <a:ext cx="9371632" cy="6195235"/>
            <a:chOff x="323088" y="1196339"/>
            <a:chExt cx="8498205" cy="561784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088" y="1196339"/>
              <a:ext cx="8453628" cy="367283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7868" y="4850892"/>
              <a:ext cx="8353044" cy="1962912"/>
            </a:xfrm>
            <a:prstGeom prst="rect">
              <a:avLst/>
            </a:prstGeom>
          </p:spPr>
        </p:pic>
      </p:grp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3A219784-FFC7-D09C-777A-8D5B5991B23A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6648305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99" dirty="0"/>
              <a:t>Martenzitické</a:t>
            </a:r>
            <a:r>
              <a:rPr spc="-105" dirty="0"/>
              <a:t> korozivzdorné</a:t>
            </a:r>
            <a:r>
              <a:rPr spc="-138" dirty="0"/>
              <a:t> </a:t>
            </a:r>
            <a:r>
              <a:rPr spc="-11" dirty="0"/>
              <a:t>oceli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751849" y="3137742"/>
            <a:ext cx="5543989" cy="1822787"/>
            <a:chOff x="405384" y="2845307"/>
            <a:chExt cx="5027295" cy="165290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62684" y="2845307"/>
              <a:ext cx="3438905" cy="67741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5384" y="3430523"/>
              <a:ext cx="1639062" cy="67741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98036" y="3430523"/>
              <a:ext cx="1334262" cy="67741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90572" y="3820667"/>
              <a:ext cx="858774" cy="677418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668937" y="1665928"/>
            <a:ext cx="9139143" cy="4950558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  <a:tabLst>
                <a:tab pos="2459376" algn="l"/>
              </a:tabLst>
            </a:pPr>
            <a:r>
              <a:rPr sz="2647" b="1" i="1" dirty="0">
                <a:latin typeface="Arial"/>
                <a:cs typeface="Arial"/>
              </a:rPr>
              <a:t>S</a:t>
            </a:r>
            <a:r>
              <a:rPr sz="2647" b="1" i="1" spc="-17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obsahem</a:t>
            </a:r>
            <a:r>
              <a:rPr sz="2647" b="1" i="1" spc="-11" dirty="0">
                <a:latin typeface="Arial"/>
                <a:cs typeface="Arial"/>
              </a:rPr>
              <a:t> </a:t>
            </a:r>
            <a:r>
              <a:rPr sz="2647" b="1" i="1" spc="-28" dirty="0">
                <a:latin typeface="Arial"/>
                <a:cs typeface="Arial"/>
              </a:rPr>
              <a:t>Cr</a:t>
            </a:r>
            <a:r>
              <a:rPr sz="2647" b="1" i="1" dirty="0">
                <a:latin typeface="Arial"/>
                <a:cs typeface="Arial"/>
              </a:rPr>
              <a:t>	</a:t>
            </a:r>
            <a:r>
              <a:rPr sz="2647" b="1" i="1" spc="-11" dirty="0">
                <a:latin typeface="Arial"/>
                <a:cs typeface="Arial"/>
              </a:rPr>
              <a:t>11</a:t>
            </a:r>
            <a:r>
              <a:rPr sz="2647" b="1" i="1" spc="-50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až</a:t>
            </a:r>
            <a:r>
              <a:rPr sz="2647" b="1" i="1" spc="-61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18</a:t>
            </a:r>
            <a:r>
              <a:rPr sz="2647" b="1" i="1" spc="-55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hm.</a:t>
            </a:r>
            <a:r>
              <a:rPr sz="2647" b="1" i="1" spc="-44" dirty="0">
                <a:latin typeface="Arial"/>
                <a:cs typeface="Arial"/>
              </a:rPr>
              <a:t> </a:t>
            </a:r>
            <a:r>
              <a:rPr sz="2647" b="1" i="1" spc="-55" dirty="0">
                <a:latin typeface="Arial"/>
                <a:cs typeface="Arial"/>
              </a:rPr>
              <a:t>%</a:t>
            </a:r>
            <a:endParaRPr sz="2647" dirty="0">
              <a:latin typeface="Arial"/>
              <a:cs typeface="Arial"/>
            </a:endParaRPr>
          </a:p>
          <a:p>
            <a:pPr>
              <a:spcBef>
                <a:spcPts val="6"/>
              </a:spcBef>
            </a:pPr>
            <a:endParaRPr sz="2757" dirty="0">
              <a:latin typeface="Arial"/>
              <a:cs typeface="Arial"/>
            </a:endParaRPr>
          </a:p>
          <a:p>
            <a:pPr marL="278710" indent="-265405">
              <a:lnSpc>
                <a:spcPts val="2862"/>
              </a:lnSpc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647" i="1" dirty="0">
                <a:latin typeface="Arial"/>
                <a:cs typeface="Arial"/>
              </a:rPr>
              <a:t>Základním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problémem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je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jejich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prokalitelnost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náchylnost</a:t>
            </a:r>
            <a:endParaRPr sz="2647" dirty="0">
              <a:latin typeface="Arial"/>
              <a:cs typeface="Arial"/>
            </a:endParaRPr>
          </a:p>
          <a:p>
            <a:pPr marL="292716">
              <a:lnSpc>
                <a:spcPts val="2862"/>
              </a:lnSpc>
            </a:pPr>
            <a:r>
              <a:rPr sz="2647" i="1" dirty="0">
                <a:latin typeface="Arial"/>
                <a:cs typeface="Arial"/>
              </a:rPr>
              <a:t>na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tvorbu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studených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trhlin</a:t>
            </a:r>
            <a:endParaRPr sz="2647" dirty="0">
              <a:latin typeface="Arial"/>
              <a:cs typeface="Arial"/>
            </a:endParaRPr>
          </a:p>
          <a:p>
            <a:pPr marL="200280" marR="2359937" indent="-186974">
              <a:lnSpc>
                <a:spcPts val="2536"/>
              </a:lnSpc>
              <a:spcBef>
                <a:spcPts val="827"/>
              </a:spcBef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647" i="1" dirty="0">
                <a:latin typeface="Arial"/>
                <a:cs typeface="Arial"/>
              </a:rPr>
              <a:t>Zásadně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používáme předehřev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cca.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250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°C </a:t>
            </a:r>
            <a:r>
              <a:rPr sz="2647" i="1" dirty="0">
                <a:latin typeface="Arial"/>
                <a:cs typeface="Arial"/>
              </a:rPr>
              <a:t>(mezi</a:t>
            </a:r>
            <a:r>
              <a:rPr sz="2647" i="1" spc="-7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teplotami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Mf</a:t>
            </a:r>
            <a:r>
              <a:rPr sz="2647" i="1" spc="-9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</a:t>
            </a:r>
            <a:r>
              <a:rPr sz="2647" i="1" spc="-72" dirty="0">
                <a:latin typeface="Arial"/>
                <a:cs typeface="Arial"/>
              </a:rPr>
              <a:t> </a:t>
            </a:r>
            <a:r>
              <a:rPr sz="2647" i="1" spc="-22" dirty="0">
                <a:latin typeface="Arial"/>
                <a:cs typeface="Arial"/>
              </a:rPr>
              <a:t>Ms),</a:t>
            </a:r>
            <a:endParaRPr sz="2647" dirty="0">
              <a:latin typeface="Arial"/>
              <a:cs typeface="Arial"/>
            </a:endParaRPr>
          </a:p>
          <a:p>
            <a:pPr marL="292716">
              <a:lnSpc>
                <a:spcPts val="2570"/>
              </a:lnSpc>
            </a:pPr>
            <a:r>
              <a:rPr sz="2647" i="1" dirty="0">
                <a:latin typeface="Arial"/>
                <a:cs typeface="Arial"/>
              </a:rPr>
              <a:t>interpass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(mezi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Ms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Tp)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</a:t>
            </a:r>
            <a:r>
              <a:rPr sz="2647" i="1" spc="-11" dirty="0">
                <a:latin typeface="Arial"/>
                <a:cs typeface="Arial"/>
              </a:rPr>
              <a:t> dohřev</a:t>
            </a:r>
            <a:endParaRPr sz="2647" dirty="0">
              <a:latin typeface="Arial"/>
              <a:cs typeface="Arial"/>
            </a:endParaRPr>
          </a:p>
          <a:p>
            <a:pPr marL="278710" indent="-265405">
              <a:lnSpc>
                <a:spcPts val="2856"/>
              </a:lnSpc>
              <a:spcBef>
                <a:spcPts val="215"/>
              </a:spcBef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647" i="1" dirty="0">
                <a:latin typeface="Arial"/>
                <a:cs typeface="Arial"/>
              </a:rPr>
              <a:t>Nutno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zařadit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TZ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svarových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spojů,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pod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teplotou</a:t>
            </a:r>
            <a:r>
              <a:rPr sz="2647" i="1" spc="-83" dirty="0">
                <a:latin typeface="Arial"/>
                <a:cs typeface="Arial"/>
              </a:rPr>
              <a:t> </a:t>
            </a:r>
            <a:r>
              <a:rPr sz="2647" i="1" spc="-22" dirty="0">
                <a:latin typeface="Arial"/>
                <a:cs typeface="Arial"/>
              </a:rPr>
              <a:t>Ac1.</a:t>
            </a:r>
            <a:endParaRPr sz="2647" dirty="0">
              <a:latin typeface="Arial"/>
              <a:cs typeface="Arial"/>
            </a:endParaRPr>
          </a:p>
          <a:p>
            <a:pPr marL="292716" marR="148459">
              <a:lnSpc>
                <a:spcPts val="2536"/>
              </a:lnSpc>
              <a:spcBef>
                <a:spcPts val="298"/>
              </a:spcBef>
            </a:pPr>
            <a:r>
              <a:rPr sz="2647" i="1" dirty="0">
                <a:latin typeface="Arial"/>
                <a:cs typeface="Arial"/>
              </a:rPr>
              <a:t>U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tuhých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tlustostěnných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svarů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nutno zařadit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TZ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ihned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po </a:t>
            </a:r>
            <a:r>
              <a:rPr sz="2647" i="1" dirty="0">
                <a:latin typeface="Arial"/>
                <a:cs typeface="Arial"/>
              </a:rPr>
              <a:t>svařování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nebo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udržet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mezioperační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teplotu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min.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100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°C</a:t>
            </a:r>
            <a:endParaRPr sz="2647" dirty="0">
              <a:latin typeface="Arial"/>
              <a:cs typeface="Arial"/>
            </a:endParaRPr>
          </a:p>
          <a:p>
            <a:pPr marL="278710" indent="-265405">
              <a:lnSpc>
                <a:spcPts val="2862"/>
              </a:lnSpc>
              <a:spcBef>
                <a:spcPts val="242"/>
              </a:spcBef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647" i="1" dirty="0">
                <a:latin typeface="Arial"/>
                <a:cs typeface="Arial"/>
              </a:rPr>
              <a:t>Náchylnost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na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vznik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nízkoteplotních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žíhacích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trhlin</a:t>
            </a:r>
            <a:endParaRPr sz="2647" dirty="0">
              <a:latin typeface="Arial"/>
              <a:cs typeface="Arial"/>
            </a:endParaRPr>
          </a:p>
          <a:p>
            <a:pPr marL="292716">
              <a:lnSpc>
                <a:spcPts val="2862"/>
              </a:lnSpc>
            </a:pPr>
            <a:r>
              <a:rPr sz="2647" i="1" dirty="0">
                <a:latin typeface="Arial"/>
                <a:cs typeface="Arial"/>
              </a:rPr>
              <a:t>(200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až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300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°C),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doporučená</a:t>
            </a:r>
            <a:r>
              <a:rPr sz="2647" i="1" spc="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rychlost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ohřevu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30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až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80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spc="-22" dirty="0">
                <a:latin typeface="Arial"/>
                <a:cs typeface="Arial"/>
              </a:rPr>
              <a:t>°C/h</a:t>
            </a:r>
            <a:endParaRPr sz="2647" dirty="0">
              <a:latin typeface="Arial"/>
              <a:cs typeface="Arial"/>
            </a:endParaRPr>
          </a:p>
          <a:p>
            <a:pPr marL="278710" indent="-265405">
              <a:spcBef>
                <a:spcPts val="99"/>
              </a:spcBef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647" i="1" dirty="0">
                <a:latin typeface="Arial"/>
                <a:cs typeface="Arial"/>
              </a:rPr>
              <a:t>Mohou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vznikat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problémy</a:t>
            </a:r>
            <a:r>
              <a:rPr sz="2647" i="1" spc="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MKK,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757" i="1" dirty="0">
                <a:latin typeface="Symbol"/>
                <a:cs typeface="Symbol"/>
              </a:rPr>
              <a:t></a:t>
            </a:r>
            <a:r>
              <a:rPr sz="2757" spc="17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Arial"/>
                <a:cs typeface="Arial"/>
              </a:rPr>
              <a:t>fází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zkřehnutím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206" spc="-28" dirty="0">
                <a:solidFill>
                  <a:srgbClr val="FFFFFF"/>
                </a:solidFill>
                <a:latin typeface="Times New Roman"/>
                <a:cs typeface="Times New Roman"/>
              </a:rPr>
              <a:t>475</a:t>
            </a:r>
            <a:endParaRPr sz="2206" dirty="0">
              <a:latin typeface="Times New Roman"/>
              <a:cs typeface="Times New Roman"/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xmlns="" id="{FC204423-626D-7C21-C2F5-DDF06E827E57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6648305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99" dirty="0"/>
              <a:t>Martenzitické</a:t>
            </a:r>
            <a:r>
              <a:rPr spc="-105" dirty="0"/>
              <a:t> korozivzdorné</a:t>
            </a:r>
            <a:r>
              <a:rPr spc="-138" dirty="0"/>
              <a:t> </a:t>
            </a:r>
            <a:r>
              <a:rPr spc="-11" dirty="0"/>
              <a:t>oceli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68938" y="1665928"/>
            <a:ext cx="8353448" cy="3965480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647" b="1" i="1" dirty="0">
                <a:latin typeface="Arial"/>
                <a:cs typeface="Arial"/>
              </a:rPr>
              <a:t>Vytvrditelné</a:t>
            </a:r>
            <a:r>
              <a:rPr sz="2647" b="1" i="1" spc="-83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chromové</a:t>
            </a:r>
            <a:r>
              <a:rPr sz="2647" b="1" i="1" spc="-66" dirty="0">
                <a:latin typeface="Arial"/>
                <a:cs typeface="Arial"/>
              </a:rPr>
              <a:t> </a:t>
            </a:r>
            <a:r>
              <a:rPr sz="2647" b="1" i="1" spc="-11" dirty="0">
                <a:latin typeface="Arial"/>
                <a:cs typeface="Arial"/>
              </a:rPr>
              <a:t>oceli</a:t>
            </a:r>
            <a:endParaRPr sz="2647">
              <a:latin typeface="Arial"/>
              <a:cs typeface="Arial"/>
            </a:endParaRPr>
          </a:p>
          <a:p>
            <a:pPr marL="278710" indent="-265405">
              <a:spcBef>
                <a:spcPts val="1902"/>
              </a:spcBef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647" i="1" dirty="0">
                <a:latin typeface="Arial"/>
                <a:cs typeface="Arial"/>
              </a:rPr>
              <a:t>Legující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báze:</a:t>
            </a:r>
            <a:endParaRPr sz="2647">
              <a:latin typeface="Arial"/>
              <a:cs typeface="Arial"/>
            </a:endParaRPr>
          </a:p>
          <a:p>
            <a:pPr marL="1022406">
              <a:spcBef>
                <a:spcPts val="6"/>
              </a:spcBef>
              <a:tabLst>
                <a:tab pos="4404749" algn="l"/>
              </a:tabLst>
            </a:pPr>
            <a:r>
              <a:rPr sz="2647" i="1" dirty="0">
                <a:latin typeface="Arial"/>
                <a:cs typeface="Arial"/>
              </a:rPr>
              <a:t>cca.</a:t>
            </a:r>
            <a:r>
              <a:rPr sz="2647" i="1" spc="-7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13%</a:t>
            </a:r>
            <a:r>
              <a:rPr sz="2647" i="1" spc="-6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Cr,</a:t>
            </a:r>
            <a:r>
              <a:rPr sz="2647" i="1" spc="-72" dirty="0">
                <a:latin typeface="Arial"/>
                <a:cs typeface="Arial"/>
              </a:rPr>
              <a:t> </a:t>
            </a:r>
            <a:r>
              <a:rPr sz="2647" i="1" spc="-22" dirty="0">
                <a:latin typeface="Arial"/>
                <a:cs typeface="Arial"/>
              </a:rPr>
              <a:t>4-</a:t>
            </a:r>
            <a:r>
              <a:rPr sz="2647" i="1" spc="-11" dirty="0">
                <a:latin typeface="Arial"/>
                <a:cs typeface="Arial"/>
              </a:rPr>
              <a:t>6%Ni,</a:t>
            </a:r>
            <a:r>
              <a:rPr sz="2647" i="1" dirty="0">
                <a:latin typeface="Arial"/>
                <a:cs typeface="Arial"/>
              </a:rPr>
              <a:t>	</a:t>
            </a:r>
            <a:r>
              <a:rPr sz="2647" i="1" spc="-11" dirty="0">
                <a:latin typeface="Arial"/>
                <a:cs typeface="Arial"/>
              </a:rPr>
              <a:t>0,4-</a:t>
            </a:r>
            <a:r>
              <a:rPr sz="2647" i="1" dirty="0">
                <a:latin typeface="Arial"/>
                <a:cs typeface="Arial"/>
              </a:rPr>
              <a:t>1,0%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Mo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0,06%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spc="-55" dirty="0">
                <a:latin typeface="Arial"/>
                <a:cs typeface="Arial"/>
              </a:rPr>
              <a:t>C</a:t>
            </a:r>
            <a:endParaRPr sz="2647">
              <a:latin typeface="Arial"/>
              <a:cs typeface="Arial"/>
            </a:endParaRPr>
          </a:p>
          <a:p>
            <a:pPr marL="292716" marR="537113" indent="-279411">
              <a:spcBef>
                <a:spcPts val="1323"/>
              </a:spcBef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647" i="1" dirty="0">
                <a:latin typeface="Arial"/>
                <a:cs typeface="Arial"/>
              </a:rPr>
              <a:t>Mají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lepší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svařitelnost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houževnatost než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klasické </a:t>
            </a:r>
            <a:r>
              <a:rPr sz="2647" i="1" dirty="0">
                <a:latin typeface="Arial"/>
                <a:cs typeface="Arial"/>
              </a:rPr>
              <a:t>martenzitické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oceli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(nízký</a:t>
            </a:r>
            <a:r>
              <a:rPr sz="2647" i="1" spc="-55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obsah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uhlíku)</a:t>
            </a:r>
            <a:endParaRPr sz="2647">
              <a:latin typeface="Arial"/>
              <a:cs typeface="Arial"/>
            </a:endParaRPr>
          </a:p>
          <a:p>
            <a:pPr marL="278710" indent="-265405">
              <a:spcBef>
                <a:spcPts val="1059"/>
              </a:spcBef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647" i="1" dirty="0">
                <a:latin typeface="Arial"/>
                <a:cs typeface="Arial"/>
              </a:rPr>
              <a:t>Struktura</a:t>
            </a:r>
            <a:r>
              <a:rPr sz="2647" i="1" spc="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je</a:t>
            </a:r>
            <a:r>
              <a:rPr sz="2647" i="1" spc="22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martenziticko-austenitická</a:t>
            </a:r>
            <a:endParaRPr sz="2647">
              <a:latin typeface="Arial"/>
              <a:cs typeface="Arial"/>
            </a:endParaRPr>
          </a:p>
          <a:p>
            <a:pPr marL="278710" indent="-265405">
              <a:spcBef>
                <a:spcPts val="1059"/>
              </a:spcBef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647" i="1" dirty="0">
                <a:latin typeface="Arial"/>
                <a:cs typeface="Arial"/>
              </a:rPr>
              <a:t>Austenit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rozpouští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difuzní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vodík</a:t>
            </a:r>
            <a:endParaRPr sz="2647">
              <a:latin typeface="Arial"/>
              <a:cs typeface="Arial"/>
            </a:endParaRPr>
          </a:p>
          <a:p>
            <a:pPr marL="292716">
              <a:tabLst>
                <a:tab pos="3619737" algn="l"/>
              </a:tabLst>
            </a:pPr>
            <a:r>
              <a:rPr sz="2647" i="1" dirty="0">
                <a:latin typeface="Arial"/>
                <a:cs typeface="Arial"/>
              </a:rPr>
              <a:t>–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snížení </a:t>
            </a:r>
            <a:r>
              <a:rPr sz="2647" i="1" spc="-11" dirty="0">
                <a:latin typeface="Arial"/>
                <a:cs typeface="Arial"/>
              </a:rPr>
              <a:t>náchylnosti</a:t>
            </a:r>
            <a:r>
              <a:rPr sz="2647" i="1" dirty="0">
                <a:latin typeface="Arial"/>
                <a:cs typeface="Arial"/>
              </a:rPr>
              <a:t>	na</a:t>
            </a:r>
            <a:r>
              <a:rPr sz="2647" i="1" spc="-6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studené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trhliny,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zvyšuje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KCV</a:t>
            </a:r>
            <a:endParaRPr sz="2647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54317434-2411-290C-12BF-11F685455D4A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8932565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16" dirty="0"/>
              <a:t>Doporučení </a:t>
            </a:r>
            <a:r>
              <a:rPr spc="-83" dirty="0"/>
              <a:t>pro</a:t>
            </a:r>
            <a:r>
              <a:rPr spc="-116" dirty="0"/>
              <a:t> </a:t>
            </a:r>
            <a:r>
              <a:rPr spc="-105" dirty="0"/>
              <a:t>svařování</a:t>
            </a:r>
            <a:r>
              <a:rPr spc="-94" dirty="0"/>
              <a:t> </a:t>
            </a:r>
            <a:r>
              <a:rPr spc="-99" dirty="0"/>
              <a:t>martenzitické</a:t>
            </a:r>
            <a:r>
              <a:rPr spc="-77" dirty="0"/>
              <a:t> </a:t>
            </a:r>
            <a:r>
              <a:rPr spc="-11" dirty="0"/>
              <a:t>oceli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014475" y="1673351"/>
            <a:ext cx="8968280" cy="1720506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518206" marR="5602" indent="-504200">
              <a:spcBef>
                <a:spcPts val="110"/>
              </a:spcBef>
              <a:buFont typeface="Wingdings"/>
              <a:buChar char=""/>
              <a:tabLst>
                <a:tab pos="517505" algn="l"/>
                <a:tab pos="518206" algn="l"/>
              </a:tabLst>
            </a:pPr>
            <a:r>
              <a:rPr sz="2647" i="1" dirty="0">
                <a:latin typeface="Arial"/>
                <a:cs typeface="Arial"/>
              </a:rPr>
              <a:t>Vysoká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citlivost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na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vruby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(vyvarovat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se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ostrých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přechodů </a:t>
            </a:r>
            <a:r>
              <a:rPr sz="2647" i="1" dirty="0">
                <a:latin typeface="Arial"/>
                <a:cs typeface="Arial"/>
              </a:rPr>
              <a:t>a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neprůvarů) a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náchylnost</a:t>
            </a:r>
            <a:r>
              <a:rPr sz="2647" i="1" spc="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na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vznik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žíhacích</a:t>
            </a:r>
            <a:r>
              <a:rPr sz="2647" i="1" spc="-11" dirty="0">
                <a:latin typeface="Arial"/>
                <a:cs typeface="Arial"/>
              </a:rPr>
              <a:t> trhlin.</a:t>
            </a:r>
            <a:endParaRPr sz="2647">
              <a:latin typeface="Arial"/>
              <a:cs typeface="Arial"/>
            </a:endParaRPr>
          </a:p>
          <a:p>
            <a:pPr marL="518206" marR="1023106" indent="-504200">
              <a:spcBef>
                <a:spcPts val="634"/>
              </a:spcBef>
              <a:buFont typeface="Wingdings"/>
              <a:buChar char=""/>
              <a:tabLst>
                <a:tab pos="517505" algn="l"/>
                <a:tab pos="518206" algn="l"/>
                <a:tab pos="1939069" algn="l"/>
              </a:tabLst>
            </a:pPr>
            <a:r>
              <a:rPr sz="2647" i="1" spc="-11" dirty="0">
                <a:latin typeface="Arial"/>
                <a:cs typeface="Arial"/>
              </a:rPr>
              <a:t>Svarové</a:t>
            </a:r>
            <a:r>
              <a:rPr sz="2647" i="1" dirty="0">
                <a:latin typeface="Arial"/>
                <a:cs typeface="Arial"/>
              </a:rPr>
              <a:t>	spoje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mohou</a:t>
            </a:r>
            <a:r>
              <a:rPr sz="2647" i="1" spc="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být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citlivé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na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vznik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trhlin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spc="-39" dirty="0">
                <a:latin typeface="Arial"/>
                <a:cs typeface="Arial"/>
              </a:rPr>
              <a:t>za </a:t>
            </a:r>
            <a:r>
              <a:rPr sz="2647" i="1" dirty="0">
                <a:latin typeface="Arial"/>
                <a:cs typeface="Arial"/>
              </a:rPr>
              <a:t>studena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i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za</a:t>
            </a:r>
            <a:r>
              <a:rPr sz="2647" i="1" spc="-11" dirty="0">
                <a:latin typeface="Arial"/>
                <a:cs typeface="Arial"/>
              </a:rPr>
              <a:t> tepla</a:t>
            </a:r>
            <a:endParaRPr sz="2647">
              <a:latin typeface="Arial"/>
              <a:cs typeface="Arial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564825"/>
              </p:ext>
            </p:extLst>
          </p:nvPr>
        </p:nvGraphicFramePr>
        <p:xfrm>
          <a:off x="902826" y="3498056"/>
          <a:ext cx="8887747" cy="31749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219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219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219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219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771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Obsah</a:t>
                      </a:r>
                      <a:r>
                        <a:rPr sz="15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(%)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817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0000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00" spc="-25" dirty="0">
                          <a:latin typeface="Arial"/>
                          <a:cs typeface="Arial"/>
                        </a:rPr>
                        <a:t>Teplota</a:t>
                      </a:r>
                      <a:r>
                        <a:rPr sz="15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předehřevu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500" spc="-20" dirty="0">
                          <a:latin typeface="Arial"/>
                          <a:cs typeface="Arial"/>
                        </a:rPr>
                        <a:t>(°C)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81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0000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00" spc="-25" dirty="0">
                          <a:latin typeface="Arial"/>
                          <a:cs typeface="Arial"/>
                        </a:rPr>
                        <a:t>Tepelný</a:t>
                      </a:r>
                      <a:r>
                        <a:rPr sz="15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příkon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81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0000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TZ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15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svařování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481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000000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318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500" spc="-25" dirty="0">
                          <a:latin typeface="Arial"/>
                          <a:cs typeface="Arial"/>
                        </a:rPr>
                        <a:t>0,1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140753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0000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Min.</a:t>
                      </a:r>
                      <a:r>
                        <a:rPr sz="15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50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14075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0000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500" spc="-10" dirty="0">
                          <a:latin typeface="Arial"/>
                          <a:cs typeface="Arial"/>
                        </a:rPr>
                        <a:t>normální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14075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0000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1500" spc="-10" dirty="0">
                          <a:latin typeface="Arial"/>
                          <a:cs typeface="Arial"/>
                        </a:rPr>
                        <a:t>doporučeno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14075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000000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4157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500" spc="-25" dirty="0">
                          <a:latin typeface="Arial"/>
                          <a:cs typeface="Arial"/>
                        </a:rPr>
                        <a:t>0,1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500" spc="-25" dirty="0">
                          <a:latin typeface="Arial"/>
                          <a:cs typeface="Arial"/>
                        </a:rPr>
                        <a:t>0,2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6833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0000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250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683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0000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500" spc="-10" dirty="0">
                          <a:latin typeface="Arial"/>
                          <a:cs typeface="Arial"/>
                        </a:rPr>
                        <a:t>normální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8683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0000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pomalé</a:t>
                      </a:r>
                      <a:r>
                        <a:rPr sz="15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ochlazování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8683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000000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7239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500" spc="-25" dirty="0">
                          <a:latin typeface="Arial"/>
                          <a:cs typeface="Arial"/>
                        </a:rPr>
                        <a:t>0,2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500" spc="-25" dirty="0">
                          <a:latin typeface="Arial"/>
                          <a:cs typeface="Arial"/>
                        </a:rPr>
                        <a:t>0,5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116944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0000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250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300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1169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0000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500" spc="-10" dirty="0">
                          <a:latin typeface="Arial"/>
                          <a:cs typeface="Arial"/>
                        </a:rPr>
                        <a:t>normální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1169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0000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500" spc="-10" dirty="0">
                          <a:latin typeface="Arial"/>
                          <a:cs typeface="Arial"/>
                        </a:rPr>
                        <a:t>nutné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1169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000000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068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Nad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0,5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116944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250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320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1169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500" spc="-10" dirty="0">
                          <a:latin typeface="Arial"/>
                          <a:cs typeface="Arial"/>
                        </a:rPr>
                        <a:t>normální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1169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500" spc="-10" dirty="0">
                          <a:latin typeface="Arial"/>
                          <a:cs typeface="Arial"/>
                        </a:rPr>
                        <a:t>nutné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1169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A63A4C6E-B410-19B8-F377-C4BCED089510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8932565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16" dirty="0"/>
              <a:t>Doporučení </a:t>
            </a:r>
            <a:r>
              <a:rPr spc="-83" dirty="0"/>
              <a:t>pro</a:t>
            </a:r>
            <a:r>
              <a:rPr spc="-116" dirty="0"/>
              <a:t> </a:t>
            </a:r>
            <a:r>
              <a:rPr spc="-105" dirty="0"/>
              <a:t>svařování</a:t>
            </a:r>
            <a:r>
              <a:rPr spc="-94" dirty="0"/>
              <a:t> </a:t>
            </a:r>
            <a:r>
              <a:rPr spc="-99" dirty="0"/>
              <a:t>martenzitické</a:t>
            </a:r>
            <a:r>
              <a:rPr spc="-77" dirty="0"/>
              <a:t> </a:t>
            </a:r>
            <a:r>
              <a:rPr spc="-11" dirty="0"/>
              <a:t>oceli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89611" y="1745337"/>
            <a:ext cx="9066317" cy="4014276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647" b="1" i="1" dirty="0">
                <a:latin typeface="Arial"/>
                <a:cs typeface="Arial"/>
              </a:rPr>
              <a:t>Volba</a:t>
            </a:r>
            <a:r>
              <a:rPr sz="2647" b="1" i="1" spc="-83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přídavných</a:t>
            </a:r>
            <a:r>
              <a:rPr sz="2647" b="1" i="1" spc="-72" dirty="0">
                <a:latin typeface="Arial"/>
                <a:cs typeface="Arial"/>
              </a:rPr>
              <a:t> </a:t>
            </a:r>
            <a:r>
              <a:rPr sz="2647" b="1" i="1" spc="-11" dirty="0">
                <a:latin typeface="Arial"/>
                <a:cs typeface="Arial"/>
              </a:rPr>
              <a:t>materiálů</a:t>
            </a:r>
            <a:endParaRPr sz="2647">
              <a:latin typeface="Arial"/>
              <a:cs typeface="Arial"/>
            </a:endParaRPr>
          </a:p>
          <a:p>
            <a:pPr marL="218487" indent="-205181">
              <a:spcBef>
                <a:spcPts val="2221"/>
              </a:spcBef>
              <a:buChar char="-"/>
              <a:tabLst>
                <a:tab pos="219187" algn="l"/>
              </a:tabLst>
            </a:pPr>
            <a:r>
              <a:rPr sz="2647" i="1" dirty="0">
                <a:latin typeface="Arial"/>
                <a:cs typeface="Arial"/>
              </a:rPr>
              <a:t>Stejného</a:t>
            </a:r>
            <a:r>
              <a:rPr sz="2647" i="1" spc="-14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chemického</a:t>
            </a:r>
            <a:r>
              <a:rPr sz="2647" i="1" spc="-12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složení</a:t>
            </a:r>
            <a:endParaRPr sz="2647">
              <a:latin typeface="Arial"/>
              <a:cs typeface="Arial"/>
            </a:endParaRPr>
          </a:p>
          <a:p>
            <a:pPr marL="205181" indent="-191876">
              <a:spcBef>
                <a:spcPts val="529"/>
              </a:spcBef>
              <a:buChar char="-"/>
              <a:tabLst>
                <a:tab pos="205882" algn="l"/>
              </a:tabLst>
            </a:pPr>
            <a:r>
              <a:rPr sz="2647" i="1" dirty="0">
                <a:latin typeface="Arial"/>
                <a:cs typeface="Arial"/>
              </a:rPr>
              <a:t>Austenitický</a:t>
            </a:r>
            <a:r>
              <a:rPr sz="2647" i="1" spc="-6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materiál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(nutný</a:t>
            </a:r>
            <a:r>
              <a:rPr sz="2647" i="1" spc="-7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malý</a:t>
            </a:r>
            <a:r>
              <a:rPr sz="2647" i="1" spc="-50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obsah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757" i="1" dirty="0">
                <a:latin typeface="Symbol"/>
                <a:cs typeface="Symbol"/>
              </a:rPr>
              <a:t></a:t>
            </a:r>
            <a:r>
              <a:rPr sz="2757" spc="-33" dirty="0">
                <a:latin typeface="Times New Roman"/>
                <a:cs typeface="Times New Roman"/>
              </a:rPr>
              <a:t> </a:t>
            </a:r>
            <a:r>
              <a:rPr sz="2647" i="1" dirty="0">
                <a:latin typeface="Arial"/>
                <a:cs typeface="Arial"/>
              </a:rPr>
              <a:t>feritu</a:t>
            </a:r>
            <a:r>
              <a:rPr sz="2647" i="1" spc="-7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–</a:t>
            </a:r>
            <a:r>
              <a:rPr sz="2647" i="1" spc="-6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kryst.</a:t>
            </a:r>
            <a:r>
              <a:rPr sz="2647" i="1" spc="-99" dirty="0">
                <a:latin typeface="Arial"/>
                <a:cs typeface="Arial"/>
              </a:rPr>
              <a:t> </a:t>
            </a:r>
            <a:r>
              <a:rPr sz="2647" i="1" spc="-22" dirty="0">
                <a:latin typeface="Arial"/>
                <a:cs typeface="Arial"/>
              </a:rPr>
              <a:t>tr.)</a:t>
            </a:r>
            <a:endParaRPr sz="2647">
              <a:latin typeface="Arial"/>
              <a:cs typeface="Arial"/>
            </a:endParaRPr>
          </a:p>
          <a:p>
            <a:pPr marL="218487" indent="-205181">
              <a:spcBef>
                <a:spcPts val="612"/>
              </a:spcBef>
              <a:buChar char="-"/>
              <a:tabLst>
                <a:tab pos="219187" algn="l"/>
              </a:tabLst>
            </a:pPr>
            <a:r>
              <a:rPr sz="2647" i="1" dirty="0">
                <a:latin typeface="Arial"/>
                <a:cs typeface="Arial"/>
              </a:rPr>
              <a:t>Duplexní</a:t>
            </a:r>
            <a:r>
              <a:rPr sz="2647" i="1" spc="-138" dirty="0">
                <a:latin typeface="Arial"/>
                <a:cs typeface="Arial"/>
              </a:rPr>
              <a:t> </a:t>
            </a:r>
            <a:r>
              <a:rPr sz="2647" i="1" spc="-22" dirty="0">
                <a:latin typeface="Arial"/>
                <a:cs typeface="Arial"/>
              </a:rPr>
              <a:t>ocel</a:t>
            </a:r>
            <a:endParaRPr sz="2647">
              <a:latin typeface="Arial"/>
              <a:cs typeface="Arial"/>
            </a:endParaRPr>
          </a:p>
          <a:p>
            <a:pPr>
              <a:spcBef>
                <a:spcPts val="6"/>
              </a:spcBef>
            </a:pPr>
            <a:endParaRPr sz="3308">
              <a:latin typeface="Arial"/>
              <a:cs typeface="Arial"/>
            </a:endParaRPr>
          </a:p>
          <a:p>
            <a:pPr marL="14006" marR="5602">
              <a:lnSpc>
                <a:spcPct val="120100"/>
              </a:lnSpc>
            </a:pPr>
            <a:r>
              <a:rPr sz="2647" i="1" dirty="0">
                <a:latin typeface="Arial"/>
                <a:cs typeface="Arial"/>
              </a:rPr>
              <a:t>V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případě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že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není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možné</a:t>
            </a:r>
            <a:r>
              <a:rPr sz="2647" i="1" spc="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aplikovat na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celém</a:t>
            </a:r>
            <a:r>
              <a:rPr sz="2647" i="1" spc="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svařenci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TZ</a:t>
            </a:r>
            <a:r>
              <a:rPr sz="2647" i="1" spc="-28" dirty="0">
                <a:latin typeface="Arial"/>
                <a:cs typeface="Arial"/>
              </a:rPr>
              <a:t> je </a:t>
            </a:r>
            <a:r>
              <a:rPr sz="2647" i="1" dirty="0">
                <a:latin typeface="Arial"/>
                <a:cs typeface="Arial"/>
              </a:rPr>
              <a:t>možné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provést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„polštářování“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svarových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ploch,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opracovat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spc="-55" dirty="0">
                <a:latin typeface="Arial"/>
                <a:cs typeface="Arial"/>
              </a:rPr>
              <a:t>a </a:t>
            </a:r>
            <a:r>
              <a:rPr sz="2647" i="1" dirty="0">
                <a:latin typeface="Arial"/>
                <a:cs typeface="Arial"/>
              </a:rPr>
              <a:t>svařit</a:t>
            </a:r>
            <a:r>
              <a:rPr sz="2647" i="1" spc="-4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nízkým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tepelným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příkonem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austenitickými</a:t>
            </a:r>
            <a:r>
              <a:rPr sz="2647" i="1" spc="22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elektrodami.</a:t>
            </a:r>
            <a:endParaRPr sz="2647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85E46825-4D35-B766-D399-5F220E9F5F39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8932565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16" dirty="0"/>
              <a:t>Doporučení </a:t>
            </a:r>
            <a:r>
              <a:rPr spc="-83" dirty="0"/>
              <a:t>pro</a:t>
            </a:r>
            <a:r>
              <a:rPr spc="-116" dirty="0"/>
              <a:t> </a:t>
            </a:r>
            <a:r>
              <a:rPr spc="-105" dirty="0"/>
              <a:t>svařování</a:t>
            </a:r>
            <a:r>
              <a:rPr spc="-94" dirty="0"/>
              <a:t> </a:t>
            </a:r>
            <a:r>
              <a:rPr spc="-99" dirty="0"/>
              <a:t>martenzitické</a:t>
            </a:r>
            <a:r>
              <a:rPr spc="-77" dirty="0"/>
              <a:t> </a:t>
            </a:r>
            <a:r>
              <a:rPr spc="-11" dirty="0"/>
              <a:t>oceli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46100" y="1562349"/>
            <a:ext cx="7159498" cy="421497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647" b="1" i="1" dirty="0">
                <a:latin typeface="Arial"/>
                <a:cs typeface="Arial"/>
              </a:rPr>
              <a:t>Doporučené</a:t>
            </a:r>
            <a:r>
              <a:rPr sz="2647" b="1" i="1" spc="-17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teploty</a:t>
            </a:r>
            <a:r>
              <a:rPr sz="2647" b="1" i="1" spc="-39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předehřevu</a:t>
            </a:r>
            <a:r>
              <a:rPr sz="2647" b="1" i="1" spc="-6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a</a:t>
            </a:r>
            <a:r>
              <a:rPr sz="2647" b="1" i="1" spc="-17" dirty="0">
                <a:latin typeface="Arial"/>
                <a:cs typeface="Arial"/>
              </a:rPr>
              <a:t> </a:t>
            </a:r>
            <a:r>
              <a:rPr sz="2647" b="1" i="1" dirty="0">
                <a:latin typeface="Arial"/>
                <a:cs typeface="Arial"/>
              </a:rPr>
              <a:t>TZ</a:t>
            </a:r>
            <a:r>
              <a:rPr sz="2647" b="1" i="1" spc="-17" dirty="0">
                <a:latin typeface="Arial"/>
                <a:cs typeface="Arial"/>
              </a:rPr>
              <a:t> </a:t>
            </a:r>
            <a:r>
              <a:rPr sz="2647" b="1" i="1" spc="-11" dirty="0">
                <a:latin typeface="Arial"/>
                <a:cs typeface="Arial"/>
              </a:rPr>
              <a:t>(žíhání)</a:t>
            </a:r>
            <a:endParaRPr sz="2647">
              <a:latin typeface="Arial"/>
              <a:cs typeface="Arial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830516"/>
              </p:ext>
            </p:extLst>
          </p:nvPr>
        </p:nvGraphicFramePr>
        <p:xfrm>
          <a:off x="1001818" y="2234672"/>
          <a:ext cx="8571231" cy="44438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70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570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570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0188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200" b="1" i="1" dirty="0">
                          <a:latin typeface="Arial"/>
                          <a:cs typeface="Arial"/>
                        </a:rPr>
                        <a:t>Typ</a:t>
                      </a:r>
                      <a:r>
                        <a:rPr sz="2200" b="1" i="1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i="1" spc="-20" dirty="0">
                          <a:latin typeface="Arial"/>
                          <a:cs typeface="Arial"/>
                        </a:rPr>
                        <a:t>ocele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501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B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85"/>
                        </a:spcBef>
                      </a:pPr>
                      <a:r>
                        <a:rPr sz="2200" b="1" i="1" dirty="0">
                          <a:latin typeface="Arial"/>
                          <a:cs typeface="Arial"/>
                        </a:rPr>
                        <a:t>Teplota</a:t>
                      </a:r>
                      <a:r>
                        <a:rPr sz="2200" b="1" i="1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i="1" spc="-10" dirty="0">
                          <a:latin typeface="Arial"/>
                          <a:cs typeface="Arial"/>
                        </a:rPr>
                        <a:t>předehřevu</a:t>
                      </a:r>
                      <a:endParaRPr sz="2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200" b="1" i="1" spc="-20" dirty="0">
                          <a:latin typeface="Arial"/>
                          <a:cs typeface="Arial"/>
                        </a:rPr>
                        <a:t>(°C)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16596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200" b="1" i="1" dirty="0">
                          <a:latin typeface="Arial"/>
                          <a:cs typeface="Arial"/>
                        </a:rPr>
                        <a:t>Teplota</a:t>
                      </a:r>
                      <a:r>
                        <a:rPr sz="2200" b="1" i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i="1" dirty="0">
                          <a:latin typeface="Arial"/>
                          <a:cs typeface="Arial"/>
                        </a:rPr>
                        <a:t>žíhání</a:t>
                      </a:r>
                      <a:r>
                        <a:rPr sz="2200" b="1" i="1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i="1" spc="-20" dirty="0">
                          <a:latin typeface="Arial"/>
                          <a:cs typeface="Arial"/>
                        </a:rPr>
                        <a:t>(°C)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5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27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17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020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02376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200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300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0237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44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700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750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0237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62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17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040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03777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5"/>
                        </a:spcBef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150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0377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5"/>
                        </a:spcBef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790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20377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876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17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125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05177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200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0517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780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800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0517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806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17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132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01676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300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400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0167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740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760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0167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76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17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134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05177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350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400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20517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sz="1800" spc="-25" dirty="0">
                          <a:latin typeface="Arial"/>
                          <a:cs typeface="Arial"/>
                        </a:rPr>
                        <a:t>760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20517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CC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EB9B152E-762B-7572-27EC-7E3A282C130A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604023" y="3646079"/>
            <a:ext cx="3446699" cy="625078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3970" i="1" dirty="0">
                <a:solidFill>
                  <a:srgbClr val="000000"/>
                </a:solidFill>
                <a:latin typeface="Arial"/>
                <a:cs typeface="Arial"/>
              </a:rPr>
              <a:t>Duplexní</a:t>
            </a:r>
            <a:r>
              <a:rPr sz="3970" spc="-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970" spc="-11" dirty="0">
                <a:solidFill>
                  <a:srgbClr val="000000"/>
                </a:solidFill>
                <a:latin typeface="Arial"/>
                <a:cs typeface="Arial"/>
              </a:rPr>
              <a:t>oceli</a:t>
            </a:r>
            <a:endParaRPr sz="397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5717655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10" dirty="0"/>
              <a:t>Duplexní</a:t>
            </a:r>
            <a:r>
              <a:rPr spc="-77" dirty="0"/>
              <a:t> </a:t>
            </a:r>
            <a:r>
              <a:rPr spc="-105" dirty="0"/>
              <a:t>korozivzdorné</a:t>
            </a:r>
            <a:r>
              <a:rPr spc="-88" dirty="0"/>
              <a:t> </a:t>
            </a:r>
            <a:r>
              <a:rPr spc="-11" dirty="0"/>
              <a:t>oceli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07251" y="1585258"/>
            <a:ext cx="8842232" cy="5079118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278710" indent="-265405">
              <a:spcBef>
                <a:spcPts val="110"/>
              </a:spcBef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400" b="1" i="1" dirty="0">
                <a:latin typeface="Arial"/>
                <a:cs typeface="Arial"/>
              </a:rPr>
              <a:t>Typické</a:t>
            </a:r>
            <a:r>
              <a:rPr sz="2400" b="1" i="1" spc="-99" dirty="0">
                <a:latin typeface="Arial"/>
                <a:cs typeface="Arial"/>
              </a:rPr>
              <a:t> </a:t>
            </a:r>
            <a:r>
              <a:rPr sz="2400" b="1" i="1" dirty="0">
                <a:latin typeface="Arial"/>
                <a:cs typeface="Arial"/>
              </a:rPr>
              <a:t>chemické</a:t>
            </a:r>
            <a:r>
              <a:rPr sz="2400" b="1" i="1" spc="-88" dirty="0">
                <a:latin typeface="Arial"/>
                <a:cs typeface="Arial"/>
              </a:rPr>
              <a:t> </a:t>
            </a:r>
            <a:r>
              <a:rPr sz="2400" b="1" i="1" spc="-11" dirty="0">
                <a:latin typeface="Arial"/>
                <a:cs typeface="Arial"/>
              </a:rPr>
              <a:t>složení</a:t>
            </a:r>
            <a:endParaRPr sz="2400" dirty="0">
              <a:latin typeface="Arial"/>
              <a:cs typeface="Arial"/>
            </a:endParaRPr>
          </a:p>
          <a:p>
            <a:pPr marL="14006">
              <a:lnSpc>
                <a:spcPts val="2856"/>
              </a:lnSpc>
              <a:spcBef>
                <a:spcPts val="1902"/>
              </a:spcBef>
            </a:pPr>
            <a:r>
              <a:rPr sz="2400" i="1" dirty="0">
                <a:latin typeface="Arial"/>
                <a:cs typeface="Arial"/>
              </a:rPr>
              <a:t>Mikrostrukturu</a:t>
            </a:r>
            <a:r>
              <a:rPr sz="2400" i="1" spc="-28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tvoří</a:t>
            </a:r>
            <a:r>
              <a:rPr sz="2400" i="1" spc="-28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40-70% ferit,</a:t>
            </a:r>
            <a:r>
              <a:rPr sz="2400" i="1" spc="-5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zbytek</a:t>
            </a:r>
            <a:r>
              <a:rPr sz="2400" i="1" spc="-11" dirty="0">
                <a:latin typeface="Arial"/>
                <a:cs typeface="Arial"/>
              </a:rPr>
              <a:t> austenit,</a:t>
            </a:r>
            <a:endParaRPr sz="2400" dirty="0">
              <a:latin typeface="Arial"/>
              <a:cs typeface="Arial"/>
            </a:endParaRPr>
          </a:p>
          <a:p>
            <a:pPr marL="14006">
              <a:lnSpc>
                <a:spcPts val="2856"/>
              </a:lnSpc>
            </a:pPr>
            <a:r>
              <a:rPr sz="2400" i="1" dirty="0">
                <a:latin typeface="Arial"/>
                <a:cs typeface="Arial"/>
              </a:rPr>
              <a:t>základní</a:t>
            </a:r>
            <a:r>
              <a:rPr sz="2400" i="1" spc="-44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legující</a:t>
            </a:r>
            <a:r>
              <a:rPr sz="2400" i="1" spc="-28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báze:</a:t>
            </a:r>
            <a:r>
              <a:rPr sz="2400" i="1" spc="-5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16-28%Cr,</a:t>
            </a:r>
            <a:r>
              <a:rPr sz="2400" i="1" spc="-22" dirty="0">
                <a:latin typeface="Arial"/>
                <a:cs typeface="Arial"/>
              </a:rPr>
              <a:t> </a:t>
            </a:r>
            <a:r>
              <a:rPr sz="2400" i="1" spc="-11" dirty="0">
                <a:latin typeface="Arial"/>
                <a:cs typeface="Arial"/>
              </a:rPr>
              <a:t>5-</a:t>
            </a:r>
            <a:r>
              <a:rPr sz="2400" i="1" dirty="0">
                <a:latin typeface="Arial"/>
                <a:cs typeface="Arial"/>
              </a:rPr>
              <a:t>6%Ni,</a:t>
            </a:r>
            <a:r>
              <a:rPr sz="2400" i="1" spc="-22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Mo,</a:t>
            </a:r>
            <a:r>
              <a:rPr sz="2400" i="1" spc="-61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N,</a:t>
            </a:r>
            <a:r>
              <a:rPr sz="2400" i="1" spc="-44" dirty="0">
                <a:latin typeface="Arial"/>
                <a:cs typeface="Arial"/>
              </a:rPr>
              <a:t> </a:t>
            </a:r>
            <a:r>
              <a:rPr sz="2400" i="1" spc="-11" dirty="0">
                <a:latin typeface="Arial"/>
                <a:cs typeface="Arial"/>
              </a:rPr>
              <a:t>0,03%C</a:t>
            </a:r>
            <a:endParaRPr sz="2400" dirty="0">
              <a:latin typeface="Arial"/>
              <a:cs typeface="Arial"/>
            </a:endParaRPr>
          </a:p>
          <a:p>
            <a:pPr marL="200280" marR="5602" indent="-186974">
              <a:lnSpc>
                <a:spcPct val="80000"/>
              </a:lnSpc>
              <a:spcBef>
                <a:spcPts val="2547"/>
              </a:spcBef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400" i="1" dirty="0">
                <a:latin typeface="Arial"/>
                <a:cs typeface="Arial"/>
              </a:rPr>
              <a:t>Čím</a:t>
            </a:r>
            <a:r>
              <a:rPr sz="2400" i="1" spc="-17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větší</a:t>
            </a:r>
            <a:r>
              <a:rPr sz="2400" i="1" spc="-22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rychlost</a:t>
            </a:r>
            <a:r>
              <a:rPr sz="2400" i="1" spc="-6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ochlazování</a:t>
            </a:r>
            <a:r>
              <a:rPr sz="2400" i="1" spc="17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tím</a:t>
            </a:r>
            <a:r>
              <a:rPr sz="2400" i="1" spc="-28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více</a:t>
            </a:r>
            <a:r>
              <a:rPr sz="2400" i="1" spc="-6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feritu</a:t>
            </a:r>
            <a:r>
              <a:rPr sz="2400" i="1" spc="-6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ve</a:t>
            </a:r>
            <a:r>
              <a:rPr sz="2400" i="1" spc="-17" dirty="0">
                <a:latin typeface="Arial"/>
                <a:cs typeface="Arial"/>
              </a:rPr>
              <a:t> </a:t>
            </a:r>
            <a:r>
              <a:rPr sz="2400" i="1" spc="-11" dirty="0">
                <a:latin typeface="Arial"/>
                <a:cs typeface="Arial"/>
              </a:rPr>
              <a:t>struktuře </a:t>
            </a:r>
            <a:r>
              <a:rPr sz="2400" i="1" dirty="0">
                <a:latin typeface="Arial"/>
                <a:cs typeface="Arial"/>
              </a:rPr>
              <a:t>(ocel</a:t>
            </a:r>
            <a:r>
              <a:rPr sz="2400" i="1" spc="-17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tuhne</a:t>
            </a:r>
            <a:r>
              <a:rPr sz="2400" i="1" spc="-11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jako</a:t>
            </a:r>
            <a:r>
              <a:rPr sz="2400" i="1" spc="-11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feritická,</a:t>
            </a:r>
            <a:r>
              <a:rPr sz="2400" i="1" spc="-28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křehkost,</a:t>
            </a:r>
            <a:r>
              <a:rPr sz="2400" i="1" spc="-6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nižší</a:t>
            </a:r>
            <a:r>
              <a:rPr sz="2400" i="1" spc="-17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korozní</a:t>
            </a:r>
            <a:r>
              <a:rPr sz="2400" i="1" spc="-17" dirty="0">
                <a:latin typeface="Arial"/>
                <a:cs typeface="Arial"/>
              </a:rPr>
              <a:t> </a:t>
            </a:r>
            <a:r>
              <a:rPr sz="2400" i="1" spc="-11" dirty="0">
                <a:latin typeface="Arial"/>
                <a:cs typeface="Arial"/>
              </a:rPr>
              <a:t>odolnost)</a:t>
            </a:r>
            <a:endParaRPr sz="2400" dirty="0">
              <a:latin typeface="Arial"/>
              <a:cs typeface="Arial"/>
            </a:endParaRPr>
          </a:p>
          <a:p>
            <a:pPr marL="292716" marR="742995" indent="-279411">
              <a:lnSpc>
                <a:spcPts val="2536"/>
              </a:lnSpc>
              <a:spcBef>
                <a:spcPts val="2525"/>
              </a:spcBef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400" i="1" dirty="0">
                <a:latin typeface="Arial"/>
                <a:cs typeface="Arial"/>
              </a:rPr>
              <a:t>Nejsou</a:t>
            </a:r>
            <a:r>
              <a:rPr sz="2400" i="1" spc="-11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náchylné</a:t>
            </a:r>
            <a:r>
              <a:rPr sz="2400" i="1" spc="6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na</a:t>
            </a:r>
            <a:r>
              <a:rPr sz="2400" i="1" spc="-11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vznik</a:t>
            </a:r>
            <a:r>
              <a:rPr sz="2400" i="1" spc="-17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teplých</a:t>
            </a:r>
            <a:r>
              <a:rPr sz="2400" i="1" spc="-11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trhlin,</a:t>
            </a:r>
            <a:r>
              <a:rPr sz="2400" i="1" spc="-17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ani</a:t>
            </a:r>
            <a:r>
              <a:rPr sz="2400" i="1" spc="-11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na</a:t>
            </a:r>
            <a:r>
              <a:rPr sz="2400" i="1" spc="-17" dirty="0">
                <a:latin typeface="Arial"/>
                <a:cs typeface="Arial"/>
              </a:rPr>
              <a:t> </a:t>
            </a:r>
            <a:r>
              <a:rPr sz="2400" i="1" spc="-22" dirty="0">
                <a:latin typeface="Arial"/>
                <a:cs typeface="Arial"/>
              </a:rPr>
              <a:t>MKK, </a:t>
            </a:r>
            <a:r>
              <a:rPr sz="2400" i="1" dirty="0">
                <a:latin typeface="Arial"/>
                <a:cs typeface="Arial"/>
              </a:rPr>
              <a:t>zvýšená</a:t>
            </a:r>
            <a:r>
              <a:rPr sz="2400" i="1" spc="-33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odolnost proti</a:t>
            </a:r>
            <a:r>
              <a:rPr sz="2400" i="1" spc="-33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koroznímu</a:t>
            </a:r>
            <a:r>
              <a:rPr sz="2400" i="1" spc="-17" dirty="0">
                <a:latin typeface="Arial"/>
                <a:cs typeface="Arial"/>
              </a:rPr>
              <a:t> </a:t>
            </a:r>
            <a:r>
              <a:rPr sz="2400" i="1" spc="-11" dirty="0">
                <a:latin typeface="Arial"/>
                <a:cs typeface="Arial"/>
              </a:rPr>
              <a:t>praskání</a:t>
            </a:r>
            <a:endParaRPr sz="2400" dirty="0">
              <a:latin typeface="Arial"/>
              <a:cs typeface="Arial"/>
            </a:endParaRPr>
          </a:p>
          <a:p>
            <a:pPr marL="292716" marR="163865" indent="-279411">
              <a:lnSpc>
                <a:spcPct val="79800"/>
              </a:lnSpc>
              <a:spcBef>
                <a:spcPts val="2487"/>
              </a:spcBef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400" i="1" dirty="0">
                <a:latin typeface="Arial"/>
                <a:cs typeface="Arial"/>
              </a:rPr>
              <a:t>Precipitační</a:t>
            </a:r>
            <a:r>
              <a:rPr sz="2400" i="1" spc="-11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zkřehnutí:</a:t>
            </a:r>
            <a:r>
              <a:rPr sz="2400" i="1" spc="-33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kolem</a:t>
            </a:r>
            <a:r>
              <a:rPr sz="2400" i="1" spc="6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450 °C</a:t>
            </a:r>
            <a:r>
              <a:rPr sz="2400" i="1" spc="-22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vzniká</a:t>
            </a:r>
            <a:r>
              <a:rPr sz="2400" i="1" spc="-11" dirty="0">
                <a:latin typeface="Arial"/>
                <a:cs typeface="Arial"/>
              </a:rPr>
              <a:t> </a:t>
            </a:r>
            <a:r>
              <a:rPr sz="2400" i="1" dirty="0">
                <a:latin typeface="Symbol"/>
                <a:cs typeface="Symbol"/>
              </a:rPr>
              <a:t></a:t>
            </a:r>
            <a:r>
              <a:rPr sz="2400" spc="17" dirty="0">
                <a:latin typeface="Times New Roman"/>
                <a:cs typeface="Times New Roman"/>
              </a:rPr>
              <a:t> </a:t>
            </a:r>
            <a:r>
              <a:rPr sz="2400" i="1" spc="-11" dirty="0">
                <a:latin typeface="Arial"/>
                <a:cs typeface="Arial"/>
              </a:rPr>
              <a:t>fáze, </a:t>
            </a:r>
            <a:r>
              <a:rPr sz="2400" i="1" dirty="0">
                <a:latin typeface="Arial"/>
                <a:cs typeface="Arial"/>
              </a:rPr>
              <a:t>Lavesova</a:t>
            </a:r>
            <a:r>
              <a:rPr sz="2400" i="1" spc="-17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fáze,</a:t>
            </a:r>
            <a:r>
              <a:rPr sz="2400" i="1" spc="-22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fáze</a:t>
            </a:r>
            <a:r>
              <a:rPr sz="2400" i="1" spc="-28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chí</a:t>
            </a:r>
            <a:r>
              <a:rPr sz="2400" i="1" spc="-22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a</a:t>
            </a:r>
            <a:r>
              <a:rPr sz="2400" i="1" spc="-11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epsilon,</a:t>
            </a:r>
            <a:r>
              <a:rPr sz="2400" i="1" spc="6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nad</a:t>
            </a:r>
            <a:r>
              <a:rPr sz="2400" i="1" spc="-6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650</a:t>
            </a:r>
            <a:r>
              <a:rPr sz="2400" i="1" spc="11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°C</a:t>
            </a:r>
            <a:r>
              <a:rPr sz="2400" i="1" spc="-17" dirty="0">
                <a:latin typeface="Arial"/>
                <a:cs typeface="Arial"/>
              </a:rPr>
              <a:t> </a:t>
            </a:r>
            <a:r>
              <a:rPr sz="2400" i="1" spc="-11" dirty="0">
                <a:latin typeface="Arial"/>
                <a:cs typeface="Arial"/>
              </a:rPr>
              <a:t>precipitují </a:t>
            </a:r>
            <a:r>
              <a:rPr sz="2400" i="1" dirty="0">
                <a:latin typeface="Arial"/>
                <a:cs typeface="Arial"/>
              </a:rPr>
              <a:t>karbidy</a:t>
            </a:r>
            <a:r>
              <a:rPr sz="2400" i="1" spc="6" dirty="0">
                <a:latin typeface="Arial"/>
                <a:cs typeface="Arial"/>
              </a:rPr>
              <a:t> </a:t>
            </a:r>
            <a:r>
              <a:rPr sz="2400" i="1" spc="-11" dirty="0">
                <a:latin typeface="Arial"/>
                <a:cs typeface="Arial"/>
              </a:rPr>
              <a:t>chromu</a:t>
            </a:r>
            <a:endParaRPr sz="2400" dirty="0">
              <a:latin typeface="Arial"/>
              <a:cs typeface="Arial"/>
            </a:endParaRPr>
          </a:p>
          <a:p>
            <a:pPr marL="392156" indent="-378150">
              <a:lnSpc>
                <a:spcPts val="2382"/>
              </a:lnSpc>
              <a:spcBef>
                <a:spcPts val="325"/>
              </a:spcBef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400" i="1" dirty="0">
                <a:latin typeface="Arial"/>
                <a:cs typeface="Arial"/>
              </a:rPr>
              <a:t>Feriticko-</a:t>
            </a:r>
            <a:r>
              <a:rPr sz="2400" i="1" spc="-11" dirty="0">
                <a:latin typeface="Arial"/>
                <a:cs typeface="Arial"/>
              </a:rPr>
              <a:t>austenitcké</a:t>
            </a:r>
            <a:endParaRPr sz="2400" dirty="0">
              <a:latin typeface="Arial"/>
              <a:cs typeface="Arial"/>
            </a:endParaRPr>
          </a:p>
          <a:p>
            <a:pPr marL="392156" indent="-378150">
              <a:lnSpc>
                <a:spcPts val="2117"/>
              </a:lnSpc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400" i="1" spc="-11" dirty="0">
                <a:latin typeface="Arial"/>
                <a:cs typeface="Arial"/>
              </a:rPr>
              <a:t>Martenziticko-austenitické</a:t>
            </a:r>
            <a:endParaRPr sz="2400" dirty="0">
              <a:latin typeface="Arial"/>
              <a:cs typeface="Arial"/>
            </a:endParaRPr>
          </a:p>
          <a:p>
            <a:pPr marL="392156" indent="-378150">
              <a:lnSpc>
                <a:spcPts val="2382"/>
              </a:lnSpc>
              <a:buFont typeface="Arial"/>
              <a:buChar char="-"/>
              <a:tabLst>
                <a:tab pos="391455" algn="l"/>
                <a:tab pos="392156" algn="l"/>
              </a:tabLst>
            </a:pPr>
            <a:r>
              <a:rPr sz="2400" i="1" spc="-11" dirty="0">
                <a:latin typeface="Arial"/>
                <a:cs typeface="Arial"/>
              </a:rPr>
              <a:t>Martenziticko-feritické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856C38BD-6B04-3A50-D096-93A6712EF328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2" y="774808"/>
            <a:ext cx="5717655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10" dirty="0"/>
              <a:t>Duplexní</a:t>
            </a:r>
            <a:r>
              <a:rPr spc="-77" dirty="0"/>
              <a:t> </a:t>
            </a:r>
            <a:r>
              <a:rPr spc="-105" dirty="0"/>
              <a:t>korozivzdorné</a:t>
            </a:r>
            <a:r>
              <a:rPr spc="-88" dirty="0"/>
              <a:t> </a:t>
            </a:r>
            <a:r>
              <a:rPr spc="-11" dirty="0"/>
              <a:t>oceli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907251" y="1464425"/>
            <a:ext cx="8716885" cy="2724884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278710" indent="-265405">
              <a:spcBef>
                <a:spcPts val="110"/>
              </a:spcBef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647" b="1" i="1" dirty="0">
                <a:latin typeface="Arial"/>
                <a:cs typeface="Arial"/>
              </a:rPr>
              <a:t>Typické</a:t>
            </a:r>
            <a:r>
              <a:rPr sz="2647" b="1" i="1" spc="-132" dirty="0">
                <a:latin typeface="Arial"/>
                <a:cs typeface="Arial"/>
              </a:rPr>
              <a:t> </a:t>
            </a:r>
            <a:r>
              <a:rPr sz="2647" b="1" i="1" spc="-11" dirty="0">
                <a:latin typeface="Arial"/>
                <a:cs typeface="Arial"/>
              </a:rPr>
              <a:t>vlastnosti</a:t>
            </a:r>
            <a:endParaRPr sz="2647" dirty="0">
              <a:latin typeface="Arial"/>
              <a:cs typeface="Arial"/>
            </a:endParaRPr>
          </a:p>
          <a:p>
            <a:pPr marL="14006">
              <a:spcBef>
                <a:spcPts val="1902"/>
              </a:spcBef>
            </a:pPr>
            <a:r>
              <a:rPr sz="2647" i="1" dirty="0">
                <a:latin typeface="Arial"/>
                <a:cs typeface="Arial"/>
              </a:rPr>
              <a:t>Mají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obecně dobrou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svařitelnost</a:t>
            </a:r>
            <a:endParaRPr sz="2647" dirty="0">
              <a:latin typeface="Arial"/>
              <a:cs typeface="Arial"/>
            </a:endParaRPr>
          </a:p>
          <a:p>
            <a:pPr marL="14006">
              <a:spcBef>
                <a:spcPts val="1913"/>
              </a:spcBef>
            </a:pPr>
            <a:r>
              <a:rPr sz="2647" i="1" dirty="0">
                <a:latin typeface="Arial"/>
                <a:cs typeface="Arial"/>
              </a:rPr>
              <a:t>-</a:t>
            </a:r>
            <a:r>
              <a:rPr sz="2647" i="1" spc="-9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Kombinace</a:t>
            </a:r>
            <a:r>
              <a:rPr sz="2647" i="1" spc="-55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vysoké</a:t>
            </a:r>
            <a:r>
              <a:rPr sz="2647" i="1" spc="-94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pevnosti</a:t>
            </a:r>
            <a:r>
              <a:rPr sz="2647" i="1" spc="-8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</a:t>
            </a:r>
            <a:r>
              <a:rPr sz="2647" i="1" spc="-9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dobré</a:t>
            </a:r>
            <a:r>
              <a:rPr sz="2647" i="1" spc="-8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korozní</a:t>
            </a:r>
            <a:r>
              <a:rPr sz="2647" i="1" spc="-94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odolnosti</a:t>
            </a:r>
            <a:endParaRPr sz="2647" dirty="0">
              <a:latin typeface="Arial"/>
              <a:cs typeface="Arial"/>
            </a:endParaRPr>
          </a:p>
          <a:p>
            <a:pPr>
              <a:spcBef>
                <a:spcPts val="22"/>
              </a:spcBef>
            </a:pPr>
            <a:endParaRPr sz="3750" dirty="0">
              <a:latin typeface="Arial"/>
              <a:cs typeface="Arial"/>
            </a:endParaRPr>
          </a:p>
          <a:p>
            <a:pPr marL="14006"/>
            <a:r>
              <a:rPr sz="2647" i="1" spc="-11" dirty="0">
                <a:latin typeface="Arial"/>
                <a:cs typeface="Arial"/>
              </a:rPr>
              <a:t>Austeniticko-</a:t>
            </a:r>
            <a:r>
              <a:rPr sz="2647" i="1" dirty="0">
                <a:latin typeface="Arial"/>
                <a:cs typeface="Arial"/>
              </a:rPr>
              <a:t>feritické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korozivzdorné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oceli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Cr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757" i="1" dirty="0">
                <a:latin typeface="Tahoma"/>
                <a:cs typeface="Tahoma"/>
              </a:rPr>
              <a:t>≤</a:t>
            </a:r>
            <a:r>
              <a:rPr sz="2757" i="1" spc="-72" dirty="0">
                <a:latin typeface="Tahoma"/>
                <a:cs typeface="Tahoma"/>
              </a:rPr>
              <a:t> </a:t>
            </a:r>
            <a:r>
              <a:rPr sz="2757" i="1" dirty="0">
                <a:latin typeface="Tahoma"/>
                <a:cs typeface="Tahoma"/>
              </a:rPr>
              <a:t>24</a:t>
            </a:r>
            <a:r>
              <a:rPr sz="2757" i="1" spc="-77" dirty="0">
                <a:latin typeface="Tahoma"/>
                <a:cs typeface="Tahoma"/>
              </a:rPr>
              <a:t> </a:t>
            </a:r>
            <a:r>
              <a:rPr sz="2757" i="1" spc="-11" dirty="0">
                <a:latin typeface="Tahoma"/>
                <a:cs typeface="Tahoma"/>
              </a:rPr>
              <a:t>hm.</a:t>
            </a:r>
            <a:r>
              <a:rPr sz="2757" i="1" spc="-94" dirty="0">
                <a:latin typeface="Tahoma"/>
                <a:cs typeface="Tahoma"/>
              </a:rPr>
              <a:t> </a:t>
            </a:r>
            <a:r>
              <a:rPr sz="2757" i="1" spc="-55" dirty="0">
                <a:latin typeface="Tahoma"/>
                <a:cs typeface="Tahoma"/>
              </a:rPr>
              <a:t>%</a:t>
            </a:r>
            <a:endParaRPr sz="2757" dirty="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07251" y="5179199"/>
            <a:ext cx="8586636" cy="421497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647" i="1" spc="-11" dirty="0">
                <a:latin typeface="Arial"/>
                <a:cs typeface="Arial"/>
              </a:rPr>
              <a:t>Austeniticko-</a:t>
            </a:r>
            <a:r>
              <a:rPr sz="2647" i="1" dirty="0">
                <a:latin typeface="Arial"/>
                <a:cs typeface="Arial"/>
              </a:rPr>
              <a:t>feritické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korozivzdorné</a:t>
            </a:r>
            <a:r>
              <a:rPr sz="2647" i="1" spc="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oceli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Cr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≥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24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hm.</a:t>
            </a:r>
            <a:r>
              <a:rPr sz="2647" i="1" spc="22" dirty="0">
                <a:latin typeface="Arial"/>
                <a:cs typeface="Arial"/>
              </a:rPr>
              <a:t> </a:t>
            </a:r>
            <a:r>
              <a:rPr sz="2647" i="1" spc="-55" dirty="0">
                <a:latin typeface="Arial"/>
                <a:cs typeface="Arial"/>
              </a:rPr>
              <a:t>%</a:t>
            </a:r>
            <a:endParaRPr sz="2647" dirty="0">
              <a:latin typeface="Arial"/>
              <a:cs typeface="Arial"/>
            </a:endParaRPr>
          </a:p>
        </p:txBody>
      </p:sp>
      <p:pic>
        <p:nvPicPr>
          <p:cNvPr id="2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733" y="4337715"/>
            <a:ext cx="8875425" cy="714269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8733" y="5675186"/>
            <a:ext cx="8828367" cy="103359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DA3E4905-BE86-22D7-0421-B2B60E2686A8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1" y="774808"/>
            <a:ext cx="8382159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116" dirty="0"/>
              <a:t>Doporučení</a:t>
            </a:r>
            <a:r>
              <a:rPr spc="-94" dirty="0"/>
              <a:t> </a:t>
            </a:r>
            <a:r>
              <a:rPr spc="-83" dirty="0"/>
              <a:t>pro</a:t>
            </a:r>
            <a:r>
              <a:rPr spc="-94" dirty="0"/>
              <a:t> </a:t>
            </a:r>
            <a:r>
              <a:rPr spc="-105" dirty="0"/>
              <a:t>svařování</a:t>
            </a:r>
            <a:r>
              <a:rPr spc="-72" dirty="0"/>
              <a:t> </a:t>
            </a:r>
            <a:r>
              <a:rPr spc="-110" dirty="0"/>
              <a:t>duplexních</a:t>
            </a:r>
            <a:r>
              <a:rPr spc="-83" dirty="0"/>
              <a:t> </a:t>
            </a:r>
            <a:r>
              <a:rPr spc="-11" dirty="0"/>
              <a:t>ocelí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10286" y="1760043"/>
            <a:ext cx="9357626" cy="3019452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278710" indent="-265405">
              <a:spcBef>
                <a:spcPts val="110"/>
              </a:spcBef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647" i="1" dirty="0">
                <a:latin typeface="Arial"/>
                <a:cs typeface="Arial"/>
              </a:rPr>
              <a:t>Při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svařování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nutno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limitovat</a:t>
            </a:r>
            <a:r>
              <a:rPr sz="2647" i="1" spc="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tepelný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příkon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na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5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až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15</a:t>
            </a:r>
            <a:r>
              <a:rPr sz="2647" i="1" spc="11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kJ/cm</a:t>
            </a:r>
            <a:endParaRPr sz="2647">
              <a:latin typeface="Arial"/>
              <a:cs typeface="Arial"/>
            </a:endParaRPr>
          </a:p>
          <a:p>
            <a:pPr marL="200280">
              <a:spcBef>
                <a:spcPts val="1902"/>
              </a:spcBef>
            </a:pPr>
            <a:r>
              <a:rPr sz="2647" i="1" dirty="0">
                <a:latin typeface="Arial"/>
                <a:cs typeface="Arial"/>
              </a:rPr>
              <a:t>teplotu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interpass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na</a:t>
            </a:r>
            <a:r>
              <a:rPr sz="2647" i="1" spc="-17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max.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150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°C</a:t>
            </a:r>
            <a:endParaRPr sz="2647">
              <a:latin typeface="Arial"/>
              <a:cs typeface="Arial"/>
            </a:endParaRPr>
          </a:p>
          <a:p>
            <a:pPr marL="200280" marR="1028008">
              <a:lnSpc>
                <a:spcPts val="2536"/>
              </a:lnSpc>
              <a:spcBef>
                <a:spcPts val="2525"/>
              </a:spcBef>
            </a:pPr>
            <a:r>
              <a:rPr sz="2647" i="1" dirty="0">
                <a:latin typeface="Arial"/>
                <a:cs typeface="Arial"/>
              </a:rPr>
              <a:t>nutno</a:t>
            </a:r>
            <a:r>
              <a:rPr sz="2647" i="1" spc="-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omezit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šířku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TOO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se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zvýšeným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obsahem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feritu</a:t>
            </a:r>
            <a:r>
              <a:rPr sz="2647" i="1" spc="6" dirty="0">
                <a:latin typeface="Arial"/>
                <a:cs typeface="Arial"/>
              </a:rPr>
              <a:t> </a:t>
            </a:r>
            <a:r>
              <a:rPr sz="2647" i="1" spc="-55" dirty="0">
                <a:latin typeface="Arial"/>
                <a:cs typeface="Arial"/>
              </a:rPr>
              <a:t>- </a:t>
            </a:r>
            <a:r>
              <a:rPr sz="2647" i="1" spc="-11" dirty="0">
                <a:latin typeface="Arial"/>
                <a:cs typeface="Arial"/>
              </a:rPr>
              <a:t>zkřehnutí</a:t>
            </a:r>
            <a:endParaRPr sz="2647">
              <a:latin typeface="Arial"/>
              <a:cs typeface="Arial"/>
            </a:endParaRPr>
          </a:p>
          <a:p>
            <a:pPr marL="292716" marR="950276" indent="-279411">
              <a:lnSpc>
                <a:spcPct val="80000"/>
              </a:lnSpc>
              <a:spcBef>
                <a:spcPts val="2570"/>
              </a:spcBef>
              <a:buSzPct val="95833"/>
              <a:buFont typeface="Wingdings"/>
              <a:buChar char=""/>
              <a:tabLst>
                <a:tab pos="279411" algn="l"/>
              </a:tabLst>
            </a:pPr>
            <a:r>
              <a:rPr sz="2647" i="1" dirty="0">
                <a:latin typeface="Arial"/>
                <a:cs typeface="Arial"/>
              </a:rPr>
              <a:t>Svařujeme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obvykle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bez</a:t>
            </a:r>
            <a:r>
              <a:rPr sz="2647" i="1" spc="-39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předehřevu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(max.</a:t>
            </a:r>
            <a:r>
              <a:rPr sz="2647" i="1" spc="-33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100-150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spc="-28" dirty="0">
                <a:latin typeface="Arial"/>
                <a:cs typeface="Arial"/>
              </a:rPr>
              <a:t>°C) </a:t>
            </a:r>
            <a:r>
              <a:rPr sz="2647" i="1" dirty="0">
                <a:latin typeface="Arial"/>
                <a:cs typeface="Arial"/>
              </a:rPr>
              <a:t>a</a:t>
            </a:r>
            <a:r>
              <a:rPr sz="2647" i="1" spc="-22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bez</a:t>
            </a:r>
            <a:r>
              <a:rPr sz="2647" i="1" spc="-11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tepelného</a:t>
            </a:r>
            <a:r>
              <a:rPr sz="2647" i="1" spc="28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zpracování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dirty="0">
                <a:latin typeface="Arial"/>
                <a:cs typeface="Arial"/>
              </a:rPr>
              <a:t>(rozpouštěcí</a:t>
            </a:r>
            <a:r>
              <a:rPr sz="2647" i="1" spc="-6" dirty="0">
                <a:latin typeface="Arial"/>
                <a:cs typeface="Arial"/>
              </a:rPr>
              <a:t> </a:t>
            </a:r>
            <a:r>
              <a:rPr sz="2647" i="1" spc="-11" dirty="0">
                <a:latin typeface="Arial"/>
                <a:cs typeface="Arial"/>
              </a:rPr>
              <a:t>žíhání)</a:t>
            </a:r>
            <a:endParaRPr sz="2647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9FF1213E-C478-AAFA-30F5-2BF78B611E25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object 10"/>
          <p:cNvGrpSpPr/>
          <p:nvPr/>
        </p:nvGrpSpPr>
        <p:grpSpPr>
          <a:xfrm>
            <a:off x="461745" y="2124940"/>
            <a:ext cx="9406266" cy="4544725"/>
            <a:chOff x="142318" y="1926897"/>
            <a:chExt cx="8529612" cy="4121161"/>
          </a:xfrm>
        </p:grpSpPr>
        <p:pic>
          <p:nvPicPr>
            <p:cNvPr id="11" name="object 11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26509" y="1926897"/>
              <a:ext cx="4445421" cy="412116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2318" y="4905058"/>
              <a:ext cx="3863340" cy="1143000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54392" y="2326788"/>
            <a:ext cx="2720525" cy="2236612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14006" marR="5602">
              <a:lnSpc>
                <a:spcPct val="142400"/>
              </a:lnSpc>
              <a:spcBef>
                <a:spcPts val="116"/>
              </a:spcBef>
            </a:pPr>
            <a:r>
              <a:rPr spc="-11" dirty="0"/>
              <a:t>Využití </a:t>
            </a:r>
            <a:r>
              <a:rPr spc="-105" dirty="0"/>
              <a:t>Schaefflerova </a:t>
            </a:r>
            <a:r>
              <a:rPr spc="-11" dirty="0"/>
              <a:t>diagramu</a:t>
            </a: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1838" y="580224"/>
            <a:ext cx="9529723" cy="1604881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0DF360BF-D1AA-C34A-E1D5-3E13FBC80734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1631" y="774808"/>
            <a:ext cx="6179129" cy="5527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pc="-88" dirty="0"/>
              <a:t>Využití</a:t>
            </a:r>
            <a:r>
              <a:rPr spc="-126" dirty="0"/>
              <a:t> </a:t>
            </a:r>
            <a:r>
              <a:rPr spc="-99" dirty="0"/>
              <a:t>Schaefflerova </a:t>
            </a:r>
            <a:r>
              <a:rPr spc="-61" dirty="0"/>
              <a:t>diagramu</a:t>
            </a: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100" y="1478956"/>
            <a:ext cx="6940046" cy="5045669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7318924" y="1712704"/>
            <a:ext cx="2995029" cy="3799860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553220" marR="109944" indent="-539913">
              <a:spcBef>
                <a:spcPts val="116"/>
              </a:spcBef>
              <a:tabLst>
                <a:tab pos="492295" algn="l"/>
              </a:tabLst>
            </a:pPr>
            <a:r>
              <a:rPr sz="2206" i="1" spc="-28" dirty="0">
                <a:latin typeface="Arial"/>
                <a:cs typeface="Arial"/>
              </a:rPr>
              <a:t>2)</a:t>
            </a:r>
            <a:r>
              <a:rPr sz="2206" i="1" dirty="0">
                <a:latin typeface="Arial"/>
                <a:cs typeface="Arial"/>
              </a:rPr>
              <a:t>	Korozivzdorná</a:t>
            </a:r>
            <a:r>
              <a:rPr sz="2206" i="1" spc="-77" dirty="0">
                <a:latin typeface="Arial"/>
                <a:cs typeface="Arial"/>
              </a:rPr>
              <a:t> </a:t>
            </a:r>
            <a:r>
              <a:rPr sz="2206" i="1" spc="-22" dirty="0">
                <a:latin typeface="Arial"/>
                <a:cs typeface="Arial"/>
              </a:rPr>
              <a:t>ocel </a:t>
            </a:r>
            <a:r>
              <a:rPr sz="2206" i="1" spc="-11" dirty="0">
                <a:latin typeface="Arial"/>
                <a:cs typeface="Arial"/>
              </a:rPr>
              <a:t>18Cr12Ni3Mo</a:t>
            </a:r>
            <a:endParaRPr sz="2206">
              <a:latin typeface="Arial"/>
              <a:cs typeface="Arial"/>
            </a:endParaRPr>
          </a:p>
          <a:p>
            <a:pPr>
              <a:spcBef>
                <a:spcPts val="44"/>
              </a:spcBef>
            </a:pPr>
            <a:endParaRPr sz="2261">
              <a:latin typeface="Arial"/>
              <a:cs typeface="Arial"/>
            </a:endParaRPr>
          </a:p>
          <a:p>
            <a:pPr marL="492295" indent="-478990">
              <a:buAutoNum type="arabicParenR"/>
              <a:tabLst>
                <a:tab pos="492295" algn="l"/>
                <a:tab pos="492996" algn="l"/>
              </a:tabLst>
            </a:pPr>
            <a:r>
              <a:rPr sz="2206" i="1" dirty="0">
                <a:latin typeface="Arial"/>
                <a:cs typeface="Arial"/>
              </a:rPr>
              <a:t>Nelegovaná</a:t>
            </a:r>
            <a:r>
              <a:rPr sz="2206" i="1" spc="-72" dirty="0">
                <a:latin typeface="Arial"/>
                <a:cs typeface="Arial"/>
              </a:rPr>
              <a:t> </a:t>
            </a:r>
            <a:r>
              <a:rPr sz="2206" i="1" spc="-22" dirty="0">
                <a:latin typeface="Arial"/>
                <a:cs typeface="Arial"/>
              </a:rPr>
              <a:t>ocel</a:t>
            </a:r>
            <a:endParaRPr sz="2206">
              <a:latin typeface="Arial"/>
              <a:cs typeface="Arial"/>
            </a:endParaRPr>
          </a:p>
          <a:p>
            <a:pPr>
              <a:spcBef>
                <a:spcPts val="50"/>
              </a:spcBef>
              <a:buFont typeface="Arial"/>
              <a:buAutoNum type="arabicParenR"/>
            </a:pPr>
            <a:endParaRPr sz="2261">
              <a:latin typeface="Arial"/>
              <a:cs typeface="Arial"/>
            </a:endParaRPr>
          </a:p>
          <a:p>
            <a:pPr marL="517505" marR="490195" lvl="1" indent="-517505">
              <a:buAutoNum type="alphaUcParenR"/>
              <a:tabLst>
                <a:tab pos="517505" algn="l"/>
                <a:tab pos="518206" algn="l"/>
              </a:tabLst>
            </a:pPr>
            <a:r>
              <a:rPr sz="2206" i="1" dirty="0">
                <a:latin typeface="Arial"/>
                <a:cs typeface="Arial"/>
              </a:rPr>
              <a:t>Nelegovaný</a:t>
            </a:r>
            <a:r>
              <a:rPr sz="2206" i="1" spc="-72" dirty="0">
                <a:latin typeface="Arial"/>
                <a:cs typeface="Arial"/>
              </a:rPr>
              <a:t> </a:t>
            </a:r>
            <a:r>
              <a:rPr sz="2206" i="1" spc="-28" dirty="0">
                <a:latin typeface="Arial"/>
                <a:cs typeface="Arial"/>
              </a:rPr>
              <a:t>PM </a:t>
            </a:r>
            <a:r>
              <a:rPr sz="2206" i="1" dirty="0">
                <a:latin typeface="Arial"/>
                <a:cs typeface="Arial"/>
              </a:rPr>
              <a:t>OK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48.00</a:t>
            </a:r>
            <a:endParaRPr sz="2206">
              <a:latin typeface="Arial"/>
              <a:cs typeface="Arial"/>
            </a:endParaRPr>
          </a:p>
          <a:p>
            <a:pPr lvl="1">
              <a:spcBef>
                <a:spcPts val="50"/>
              </a:spcBef>
              <a:buFont typeface="Arial"/>
              <a:buAutoNum type="alphaUcParenR"/>
            </a:pPr>
            <a:endParaRPr sz="2261">
              <a:latin typeface="Arial"/>
              <a:cs typeface="Arial"/>
            </a:endParaRPr>
          </a:p>
          <a:p>
            <a:pPr marL="517505" marR="5602" lvl="1" indent="-517505">
              <a:buAutoNum type="alphaUcParenR"/>
              <a:tabLst>
                <a:tab pos="517505" algn="l"/>
                <a:tab pos="518206" algn="l"/>
              </a:tabLst>
            </a:pPr>
            <a:r>
              <a:rPr sz="2206" i="1" dirty="0">
                <a:latin typeface="Arial"/>
                <a:cs typeface="Arial"/>
              </a:rPr>
              <a:t>Legovaná</a:t>
            </a:r>
            <a:r>
              <a:rPr sz="2206" i="1" spc="-66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elektroda </a:t>
            </a:r>
            <a:r>
              <a:rPr sz="2206" i="1" dirty="0">
                <a:latin typeface="Arial"/>
                <a:cs typeface="Arial"/>
              </a:rPr>
              <a:t>OK</a:t>
            </a:r>
            <a:r>
              <a:rPr sz="2206" i="1" spc="-22" dirty="0">
                <a:latin typeface="Arial"/>
                <a:cs typeface="Arial"/>
              </a:rPr>
              <a:t> </a:t>
            </a:r>
            <a:r>
              <a:rPr sz="2206" i="1" spc="-11" dirty="0">
                <a:latin typeface="Arial"/>
                <a:cs typeface="Arial"/>
              </a:rPr>
              <a:t>67.70</a:t>
            </a:r>
            <a:endParaRPr sz="2206">
              <a:latin typeface="Arial"/>
              <a:cs typeface="Arial"/>
            </a:endParaRPr>
          </a:p>
          <a:p>
            <a:pPr marL="553220"/>
            <a:r>
              <a:rPr sz="2206" i="1" dirty="0">
                <a:latin typeface="Arial"/>
                <a:cs typeface="Arial"/>
              </a:rPr>
              <a:t>(Cr,</a:t>
            </a:r>
            <a:r>
              <a:rPr sz="2206" i="1" spc="-94" dirty="0">
                <a:latin typeface="Arial"/>
                <a:cs typeface="Arial"/>
              </a:rPr>
              <a:t> </a:t>
            </a:r>
            <a:r>
              <a:rPr sz="2206" i="1" dirty="0">
                <a:latin typeface="Arial"/>
                <a:cs typeface="Arial"/>
              </a:rPr>
              <a:t>Ni,</a:t>
            </a:r>
            <a:r>
              <a:rPr sz="2206" i="1" spc="-61" dirty="0">
                <a:latin typeface="Arial"/>
                <a:cs typeface="Arial"/>
              </a:rPr>
              <a:t> </a:t>
            </a:r>
            <a:r>
              <a:rPr sz="2206" i="1" spc="-22" dirty="0">
                <a:latin typeface="Arial"/>
                <a:cs typeface="Arial"/>
              </a:rPr>
              <a:t>Mo…)</a:t>
            </a:r>
            <a:endParaRPr sz="2206">
              <a:latin typeface="Arial"/>
              <a:cs typeface="Arial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75D30B7E-D6F3-FE76-DBDF-D095321F68EC}"/>
              </a:ext>
            </a:extLst>
          </p:cNvPr>
          <p:cNvSpPr txBox="1"/>
          <p:nvPr/>
        </p:nvSpPr>
        <p:spPr>
          <a:xfrm>
            <a:off x="9322441" y="7249406"/>
            <a:ext cx="1121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citace [1]</a:t>
            </a:r>
            <a:endParaRPr lang="cs-CZ" dirty="0"/>
          </a:p>
        </p:txBody>
      </p:sp>
    </p:spTree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4E70D0B0-8DE2-1E5C-7608-F976EE077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1266825"/>
            <a:ext cx="9278797" cy="2693045"/>
          </a:xfrm>
        </p:spPr>
        <p:txBody>
          <a:bodyPr/>
          <a:lstStyle/>
          <a:p>
            <a:r>
              <a:rPr lang="cs-CZ" sz="3500" b="1" kern="1200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Použitá literatura: </a:t>
            </a:r>
          </a:p>
          <a:p>
            <a:r>
              <a:rPr lang="cs-CZ" sz="3500" kern="1200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/>
            </a:r>
            <a:br>
              <a:rPr lang="cs-CZ" sz="3500" kern="1200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</a:br>
            <a:r>
              <a:rPr lang="cs-CZ" sz="3500" kern="1200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[1] KOLAŘÍK, L. Podklady pro výuku svařovacích inženýrů IWE, EWE, FST, Ústav strojírenské technologie, skupina Svařování, Praha 2017</a:t>
            </a:r>
          </a:p>
        </p:txBody>
      </p:sp>
    </p:spTree>
    <p:extLst>
      <p:ext uri="{BB962C8B-B14F-4D97-AF65-F5344CB8AC3E}">
        <p14:creationId xmlns:p14="http://schemas.microsoft.com/office/powerpoint/2010/main" val="3168561808"/>
      </p:ext>
    </p:extLst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3608995" y="3629025"/>
            <a:ext cx="3475410" cy="488630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>
              <a:spcBef>
                <a:spcPts val="105"/>
              </a:spcBef>
            </a:pPr>
            <a:r>
              <a:rPr sz="3088" i="1" dirty="0">
                <a:latin typeface="Arial"/>
                <a:cs typeface="Arial"/>
              </a:rPr>
              <a:t>Děkuji</a:t>
            </a:r>
            <a:r>
              <a:rPr sz="3088" i="1" spc="-55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za</a:t>
            </a:r>
            <a:r>
              <a:rPr sz="3088" i="1" spc="-66" dirty="0">
                <a:latin typeface="Arial"/>
                <a:cs typeface="Arial"/>
              </a:rPr>
              <a:t> </a:t>
            </a:r>
            <a:r>
              <a:rPr sz="3088" i="1" spc="-11" dirty="0">
                <a:latin typeface="Arial"/>
                <a:cs typeface="Arial"/>
              </a:rPr>
              <a:t>pozornost</a:t>
            </a:r>
            <a:endParaRPr sz="3088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4239552"/>
      </p:ext>
    </p:extLst>
  </p:cSld>
  <p:clrMapOvr>
    <a:masterClrMapping/>
  </p:clrMapOvr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37177" y="1817247"/>
            <a:ext cx="1129936" cy="388023"/>
            <a:chOff x="795515" y="2569474"/>
            <a:chExt cx="1597660" cy="5486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9563" y="2569474"/>
              <a:ext cx="1024128" cy="32918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0419" y="2898658"/>
              <a:ext cx="18287" cy="2743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74991" y="2926090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6" name="object 6"/>
            <p:cNvSpPr/>
            <p:nvPr/>
          </p:nvSpPr>
          <p:spPr>
            <a:xfrm>
              <a:off x="1138415" y="293523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6C6C6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5555" y="2935234"/>
              <a:ext cx="91439" cy="17373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95515" y="3108970"/>
              <a:ext cx="1597660" cy="9525"/>
            </a:xfrm>
            <a:custGeom>
              <a:avLst/>
              <a:gdLst/>
              <a:ahLst/>
              <a:cxnLst/>
              <a:rect l="l" t="t" r="r" b="b"/>
              <a:pathLst>
                <a:path w="1597660" h="9525">
                  <a:moveTo>
                    <a:pt x="0" y="9113"/>
                  </a:moveTo>
                  <a:lnTo>
                    <a:pt x="1597151" y="9113"/>
                  </a:lnTo>
                  <a:lnTo>
                    <a:pt x="1597151" y="0"/>
                  </a:lnTo>
                  <a:lnTo>
                    <a:pt x="0" y="0"/>
                  </a:lnTo>
                  <a:lnTo>
                    <a:pt x="0" y="91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77414" y="2504909"/>
            <a:ext cx="47425" cy="77604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3532505" y="2569580"/>
            <a:ext cx="95209" cy="21557"/>
            <a:chOff x="1213091" y="3633226"/>
            <a:chExt cx="134620" cy="3048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13091" y="3633226"/>
              <a:ext cx="67056" cy="1828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213091" y="3654562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3" name="object 13"/>
            <p:cNvSpPr/>
            <p:nvPr/>
          </p:nvSpPr>
          <p:spPr>
            <a:xfrm>
              <a:off x="1316723" y="3660658"/>
              <a:ext cx="30480" cy="0"/>
            </a:xfrm>
            <a:custGeom>
              <a:avLst/>
              <a:gdLst/>
              <a:ahLst/>
              <a:cxnLst/>
              <a:rect l="l" t="t" r="r" b="b"/>
              <a:pathLst>
                <a:path w="30480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6096">
              <a:solidFill>
                <a:srgbClr val="686868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3924839" y="2582514"/>
            <a:ext cx="34581" cy="34581"/>
            <a:chOff x="1767827" y="3651514"/>
            <a:chExt cx="48895" cy="48895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67827" y="3651514"/>
              <a:ext cx="24384" cy="2438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86115" y="3675898"/>
              <a:ext cx="30480" cy="24384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536816" y="2582514"/>
            <a:ext cx="103473" cy="51736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955018" y="2617005"/>
            <a:ext cx="8623" cy="8623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532505" y="2634250"/>
            <a:ext cx="112095" cy="1293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959330" y="2625627"/>
            <a:ext cx="43114" cy="43114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3592864" y="2660119"/>
            <a:ext cx="13024" cy="13024"/>
            <a:chOff x="1298435" y="3761242"/>
            <a:chExt cx="18415" cy="18415"/>
          </a:xfrm>
        </p:grpSpPr>
        <p:sp>
          <p:nvSpPr>
            <p:cNvPr id="22" name="object 22"/>
            <p:cNvSpPr/>
            <p:nvPr/>
          </p:nvSpPr>
          <p:spPr>
            <a:xfrm>
              <a:off x="1301483" y="376124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7C7C7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3" name="object 23"/>
            <p:cNvSpPr/>
            <p:nvPr/>
          </p:nvSpPr>
          <p:spPr>
            <a:xfrm>
              <a:off x="1307579" y="376733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15151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4" name="object 24"/>
            <p:cNvSpPr/>
            <p:nvPr/>
          </p:nvSpPr>
          <p:spPr>
            <a:xfrm>
              <a:off x="1313675" y="377343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F4F4F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sp>
        <p:nvSpPr>
          <p:cNvPr id="25" name="object 25"/>
          <p:cNvSpPr/>
          <p:nvPr/>
        </p:nvSpPr>
        <p:spPr>
          <a:xfrm>
            <a:off x="4000288" y="2668741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575757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6" name="object 26"/>
          <p:cNvSpPr/>
          <p:nvPr/>
        </p:nvSpPr>
        <p:spPr>
          <a:xfrm>
            <a:off x="3607954" y="2673052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6">
            <a:solidFill>
              <a:srgbClr val="4A4A4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7" name="object 27"/>
          <p:cNvSpPr/>
          <p:nvPr/>
        </p:nvSpPr>
        <p:spPr>
          <a:xfrm>
            <a:off x="4004599" y="2673052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515151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8" name="object 28"/>
          <p:cNvSpPr/>
          <p:nvPr/>
        </p:nvSpPr>
        <p:spPr>
          <a:xfrm>
            <a:off x="3612265" y="2677364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6">
            <a:solidFill>
              <a:srgbClr val="464646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9" name="object 29"/>
          <p:cNvSpPr/>
          <p:nvPr/>
        </p:nvSpPr>
        <p:spPr>
          <a:xfrm>
            <a:off x="4008911" y="2677364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4D4D4D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0" name="object 30"/>
          <p:cNvSpPr/>
          <p:nvPr/>
        </p:nvSpPr>
        <p:spPr>
          <a:xfrm>
            <a:off x="3616577" y="2681675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6">
            <a:solidFill>
              <a:srgbClr val="1C1C1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1" name="object 31"/>
          <p:cNvSpPr/>
          <p:nvPr/>
        </p:nvSpPr>
        <p:spPr>
          <a:xfrm>
            <a:off x="4013222" y="2681675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212121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2" name="object 32"/>
          <p:cNvSpPr/>
          <p:nvPr/>
        </p:nvSpPr>
        <p:spPr>
          <a:xfrm>
            <a:off x="3616577" y="2685986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6">
            <a:solidFill>
              <a:srgbClr val="2A2A2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3" name="object 33"/>
          <p:cNvSpPr/>
          <p:nvPr/>
        </p:nvSpPr>
        <p:spPr>
          <a:xfrm>
            <a:off x="4013222" y="2685986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353535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4" name="object 34"/>
          <p:cNvSpPr/>
          <p:nvPr/>
        </p:nvSpPr>
        <p:spPr>
          <a:xfrm>
            <a:off x="3620888" y="2690298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6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grpSp>
        <p:nvGrpSpPr>
          <p:cNvPr id="35" name="object 35"/>
          <p:cNvGrpSpPr/>
          <p:nvPr/>
        </p:nvGrpSpPr>
        <p:grpSpPr>
          <a:xfrm>
            <a:off x="4015378" y="2690298"/>
            <a:ext cx="26048" cy="4491"/>
            <a:chOff x="1895843" y="3803914"/>
            <a:chExt cx="36830" cy="6350"/>
          </a:xfrm>
        </p:grpSpPr>
        <p:sp>
          <p:nvSpPr>
            <p:cNvPr id="36" name="object 36"/>
            <p:cNvSpPr/>
            <p:nvPr/>
          </p:nvSpPr>
          <p:spPr>
            <a:xfrm>
              <a:off x="1898891" y="380391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A4A4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7" name="object 37"/>
            <p:cNvSpPr/>
            <p:nvPr/>
          </p:nvSpPr>
          <p:spPr>
            <a:xfrm>
              <a:off x="1929371" y="380391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9494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sp>
        <p:nvSpPr>
          <p:cNvPr id="38" name="object 38"/>
          <p:cNvSpPr/>
          <p:nvPr/>
        </p:nvSpPr>
        <p:spPr>
          <a:xfrm>
            <a:off x="3625199" y="2694609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6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9" name="object 39"/>
          <p:cNvSpPr/>
          <p:nvPr/>
        </p:nvSpPr>
        <p:spPr>
          <a:xfrm>
            <a:off x="4021845" y="2694609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4E4E4E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0" name="object 40"/>
          <p:cNvSpPr/>
          <p:nvPr/>
        </p:nvSpPr>
        <p:spPr>
          <a:xfrm>
            <a:off x="3629511" y="2698921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6">
            <a:solidFill>
              <a:srgbClr val="494949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1" name="object 41"/>
          <p:cNvSpPr/>
          <p:nvPr/>
        </p:nvSpPr>
        <p:spPr>
          <a:xfrm>
            <a:off x="4026156" y="2698921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555555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grpSp>
        <p:nvGrpSpPr>
          <p:cNvPr id="42" name="object 42"/>
          <p:cNvGrpSpPr/>
          <p:nvPr/>
        </p:nvGrpSpPr>
        <p:grpSpPr>
          <a:xfrm>
            <a:off x="3631666" y="2703231"/>
            <a:ext cx="21557" cy="26048"/>
            <a:chOff x="1353299" y="3822201"/>
            <a:chExt cx="30480" cy="36830"/>
          </a:xfrm>
        </p:grpSpPr>
        <p:sp>
          <p:nvSpPr>
            <p:cNvPr id="43" name="object 43"/>
            <p:cNvSpPr/>
            <p:nvPr/>
          </p:nvSpPr>
          <p:spPr>
            <a:xfrm>
              <a:off x="1356347" y="3822201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F4F4F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4" name="object 44"/>
            <p:cNvSpPr/>
            <p:nvPr/>
          </p:nvSpPr>
          <p:spPr>
            <a:xfrm>
              <a:off x="1362443" y="382829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15151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5" name="object 45"/>
            <p:cNvSpPr/>
            <p:nvPr/>
          </p:nvSpPr>
          <p:spPr>
            <a:xfrm>
              <a:off x="1368539" y="3834393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55555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6" name="object 46"/>
            <p:cNvSpPr/>
            <p:nvPr/>
          </p:nvSpPr>
          <p:spPr>
            <a:xfrm>
              <a:off x="1374635" y="3840489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7" name="object 47"/>
            <p:cNvSpPr/>
            <p:nvPr/>
          </p:nvSpPr>
          <p:spPr>
            <a:xfrm>
              <a:off x="1374635" y="3846585"/>
              <a:ext cx="6350" cy="12700"/>
            </a:xfrm>
            <a:custGeom>
              <a:avLst/>
              <a:gdLst/>
              <a:ahLst/>
              <a:cxnLst/>
              <a:rect l="l" t="t" r="r" b="b"/>
              <a:pathLst>
                <a:path w="6350" h="12700">
                  <a:moveTo>
                    <a:pt x="0" y="6096"/>
                  </a:moveTo>
                  <a:lnTo>
                    <a:pt x="0" y="0"/>
                  </a:lnTo>
                </a:path>
                <a:path w="6350" h="12700">
                  <a:moveTo>
                    <a:pt x="6096" y="12192"/>
                  </a:moveTo>
                  <a:lnTo>
                    <a:pt x="6096" y="6096"/>
                  </a:lnTo>
                </a:path>
              </a:pathLst>
            </a:custGeom>
            <a:ln w="6096">
              <a:solidFill>
                <a:srgbClr val="424242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pic>
        <p:nvPicPr>
          <p:cNvPr id="48" name="object 4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015378" y="2694609"/>
            <a:ext cx="94850" cy="51736"/>
          </a:xfrm>
          <a:prstGeom prst="rect">
            <a:avLst/>
          </a:prstGeom>
        </p:spPr>
      </p:pic>
      <p:grpSp>
        <p:nvGrpSpPr>
          <p:cNvPr id="49" name="object 49"/>
          <p:cNvGrpSpPr/>
          <p:nvPr/>
        </p:nvGrpSpPr>
        <p:grpSpPr>
          <a:xfrm>
            <a:off x="3653223" y="2729100"/>
            <a:ext cx="21557" cy="21557"/>
            <a:chOff x="1383779" y="3858778"/>
            <a:chExt cx="30480" cy="30480"/>
          </a:xfrm>
        </p:grpSpPr>
        <p:sp>
          <p:nvSpPr>
            <p:cNvPr id="50" name="object 50"/>
            <p:cNvSpPr/>
            <p:nvPr/>
          </p:nvSpPr>
          <p:spPr>
            <a:xfrm>
              <a:off x="1386827" y="385877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24242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51" name="object 51"/>
            <p:cNvSpPr/>
            <p:nvPr/>
          </p:nvSpPr>
          <p:spPr>
            <a:xfrm>
              <a:off x="1392923" y="386487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54545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52" name="object 52"/>
            <p:cNvSpPr/>
            <p:nvPr/>
          </p:nvSpPr>
          <p:spPr>
            <a:xfrm>
              <a:off x="1399019" y="387097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B4B4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53" name="object 53"/>
            <p:cNvSpPr/>
            <p:nvPr/>
          </p:nvSpPr>
          <p:spPr>
            <a:xfrm>
              <a:off x="1405115" y="387706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35353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54" name="object 54"/>
            <p:cNvSpPr/>
            <p:nvPr/>
          </p:nvSpPr>
          <p:spPr>
            <a:xfrm>
              <a:off x="1411211" y="388316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656565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sp>
        <p:nvSpPr>
          <p:cNvPr id="55" name="object 55"/>
          <p:cNvSpPr/>
          <p:nvPr/>
        </p:nvSpPr>
        <p:spPr>
          <a:xfrm>
            <a:off x="4062803" y="2748501"/>
            <a:ext cx="8982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192" y="0"/>
                </a:lnTo>
              </a:path>
            </a:pathLst>
          </a:custGeom>
          <a:ln w="6096">
            <a:solidFill>
              <a:srgbClr val="2B2B2B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grpSp>
        <p:nvGrpSpPr>
          <p:cNvPr id="56" name="object 56"/>
          <p:cNvGrpSpPr/>
          <p:nvPr/>
        </p:nvGrpSpPr>
        <p:grpSpPr>
          <a:xfrm>
            <a:off x="3670469" y="2750657"/>
            <a:ext cx="39071" cy="26048"/>
            <a:chOff x="1408163" y="3889258"/>
            <a:chExt cx="55244" cy="36830"/>
          </a:xfrm>
        </p:grpSpPr>
        <p:pic>
          <p:nvPicPr>
            <p:cNvPr id="57" name="object 5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08163" y="3889258"/>
              <a:ext cx="18287" cy="18288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1429499" y="390754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D4D4D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59" name="object 59"/>
            <p:cNvSpPr/>
            <p:nvPr/>
          </p:nvSpPr>
          <p:spPr>
            <a:xfrm>
              <a:off x="1435595" y="391364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A4A4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60" name="object 60"/>
            <p:cNvSpPr/>
            <p:nvPr/>
          </p:nvSpPr>
          <p:spPr>
            <a:xfrm>
              <a:off x="1459979" y="391364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61" name="object 61"/>
            <p:cNvSpPr/>
            <p:nvPr/>
          </p:nvSpPr>
          <p:spPr>
            <a:xfrm>
              <a:off x="1441691" y="391973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55555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pic>
        <p:nvPicPr>
          <p:cNvPr id="62" name="object 6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321248" y="2793771"/>
            <a:ext cx="30179" cy="25867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614421" y="2724789"/>
            <a:ext cx="521675" cy="133652"/>
          </a:xfrm>
          <a:prstGeom prst="rect">
            <a:avLst/>
          </a:prstGeom>
        </p:spPr>
      </p:pic>
      <p:sp>
        <p:nvSpPr>
          <p:cNvPr id="64" name="object 64"/>
          <p:cNvSpPr/>
          <p:nvPr/>
        </p:nvSpPr>
        <p:spPr>
          <a:xfrm>
            <a:off x="3342805" y="2821794"/>
            <a:ext cx="8982" cy="39071"/>
          </a:xfrm>
          <a:custGeom>
            <a:avLst/>
            <a:gdLst/>
            <a:ahLst/>
            <a:cxnLst/>
            <a:rect l="l" t="t" r="r" b="b"/>
            <a:pathLst>
              <a:path w="12700" h="55245">
                <a:moveTo>
                  <a:pt x="0" y="0"/>
                </a:moveTo>
                <a:lnTo>
                  <a:pt x="12191" y="0"/>
                </a:lnTo>
              </a:path>
              <a:path w="12700" h="55245">
                <a:moveTo>
                  <a:pt x="0" y="6096"/>
                </a:moveTo>
                <a:lnTo>
                  <a:pt x="12191" y="6096"/>
                </a:lnTo>
              </a:path>
              <a:path w="12700" h="55245">
                <a:moveTo>
                  <a:pt x="0" y="12192"/>
                </a:moveTo>
                <a:lnTo>
                  <a:pt x="12191" y="12192"/>
                </a:lnTo>
              </a:path>
              <a:path w="12700" h="55245">
                <a:moveTo>
                  <a:pt x="0" y="18288"/>
                </a:moveTo>
                <a:lnTo>
                  <a:pt x="12191" y="18288"/>
                </a:lnTo>
              </a:path>
              <a:path w="12700" h="55245">
                <a:moveTo>
                  <a:pt x="0" y="24384"/>
                </a:moveTo>
                <a:lnTo>
                  <a:pt x="12191" y="24384"/>
                </a:lnTo>
              </a:path>
              <a:path w="12700" h="55245">
                <a:moveTo>
                  <a:pt x="0" y="30479"/>
                </a:moveTo>
                <a:lnTo>
                  <a:pt x="12191" y="30479"/>
                </a:lnTo>
              </a:path>
              <a:path w="12700" h="55245">
                <a:moveTo>
                  <a:pt x="0" y="36575"/>
                </a:moveTo>
                <a:lnTo>
                  <a:pt x="12191" y="36575"/>
                </a:lnTo>
              </a:path>
              <a:path w="12700" h="55245">
                <a:moveTo>
                  <a:pt x="0" y="42672"/>
                </a:moveTo>
                <a:lnTo>
                  <a:pt x="12191" y="42672"/>
                </a:lnTo>
              </a:path>
              <a:path w="12700" h="55245">
                <a:moveTo>
                  <a:pt x="0" y="48768"/>
                </a:moveTo>
                <a:lnTo>
                  <a:pt x="12191" y="48768"/>
                </a:lnTo>
              </a:path>
              <a:path w="12700" h="55245">
                <a:moveTo>
                  <a:pt x="0" y="54864"/>
                </a:moveTo>
                <a:lnTo>
                  <a:pt x="12191" y="54864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65" name="object 6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610110" y="2854130"/>
            <a:ext cx="521675" cy="12934"/>
          </a:xfrm>
          <a:prstGeom prst="rect">
            <a:avLst/>
          </a:prstGeom>
        </p:spPr>
      </p:pic>
      <p:sp>
        <p:nvSpPr>
          <p:cNvPr id="66" name="object 66"/>
          <p:cNvSpPr/>
          <p:nvPr/>
        </p:nvSpPr>
        <p:spPr>
          <a:xfrm>
            <a:off x="3342805" y="2864907"/>
            <a:ext cx="8982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191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7" name="object 67"/>
          <p:cNvSpPr/>
          <p:nvPr/>
        </p:nvSpPr>
        <p:spPr>
          <a:xfrm>
            <a:off x="3640289" y="2864907"/>
            <a:ext cx="155389" cy="0"/>
          </a:xfrm>
          <a:custGeom>
            <a:avLst/>
            <a:gdLst/>
            <a:ahLst/>
            <a:cxnLst/>
            <a:rect l="l" t="t" r="r" b="b"/>
            <a:pathLst>
              <a:path w="219709">
                <a:moveTo>
                  <a:pt x="0" y="0"/>
                </a:moveTo>
                <a:lnTo>
                  <a:pt x="48768" y="0"/>
                </a:lnTo>
              </a:path>
              <a:path w="219709">
                <a:moveTo>
                  <a:pt x="60959" y="0"/>
                </a:moveTo>
                <a:lnTo>
                  <a:pt x="103631" y="0"/>
                </a:lnTo>
              </a:path>
              <a:path w="219709">
                <a:moveTo>
                  <a:pt x="121919" y="0"/>
                </a:moveTo>
                <a:lnTo>
                  <a:pt x="164591" y="0"/>
                </a:lnTo>
              </a:path>
              <a:path w="219709">
                <a:moveTo>
                  <a:pt x="176784" y="0"/>
                </a:moveTo>
                <a:lnTo>
                  <a:pt x="219456" y="0"/>
                </a:lnTo>
              </a:path>
            </a:pathLst>
          </a:custGeom>
          <a:ln w="6096">
            <a:solidFill>
              <a:srgbClr val="646464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8" name="object 68"/>
          <p:cNvSpPr/>
          <p:nvPr/>
        </p:nvSpPr>
        <p:spPr>
          <a:xfrm>
            <a:off x="4058492" y="2864907"/>
            <a:ext cx="73652" cy="0"/>
          </a:xfrm>
          <a:custGeom>
            <a:avLst/>
            <a:gdLst/>
            <a:ahLst/>
            <a:cxnLst/>
            <a:rect l="l" t="t" r="r" b="b"/>
            <a:pathLst>
              <a:path w="104139">
                <a:moveTo>
                  <a:pt x="0" y="0"/>
                </a:moveTo>
                <a:lnTo>
                  <a:pt x="48768" y="0"/>
                </a:lnTo>
              </a:path>
              <a:path w="104139">
                <a:moveTo>
                  <a:pt x="60960" y="0"/>
                </a:moveTo>
                <a:lnTo>
                  <a:pt x="103632" y="0"/>
                </a:lnTo>
              </a:path>
            </a:pathLst>
          </a:custGeom>
          <a:ln w="6096">
            <a:solidFill>
              <a:srgbClr val="646464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9" name="object 69"/>
          <p:cNvSpPr/>
          <p:nvPr/>
        </p:nvSpPr>
        <p:spPr>
          <a:xfrm>
            <a:off x="3342805" y="2869219"/>
            <a:ext cx="8982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191" y="0"/>
                </a:lnTo>
              </a:path>
            </a:pathLst>
          </a:custGeom>
          <a:ln w="6096">
            <a:solidFill>
              <a:srgbClr val="494949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70" name="object 7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808432" y="2862752"/>
            <a:ext cx="241436" cy="56048"/>
          </a:xfrm>
          <a:prstGeom prst="rect">
            <a:avLst/>
          </a:prstGeom>
        </p:spPr>
      </p:pic>
      <p:grpSp>
        <p:nvGrpSpPr>
          <p:cNvPr id="71" name="object 71"/>
          <p:cNvGrpSpPr/>
          <p:nvPr/>
        </p:nvGrpSpPr>
        <p:grpSpPr>
          <a:xfrm>
            <a:off x="3368674" y="2884310"/>
            <a:ext cx="13024" cy="13024"/>
            <a:chOff x="981443" y="4078234"/>
            <a:chExt cx="18415" cy="18415"/>
          </a:xfrm>
        </p:grpSpPr>
        <p:sp>
          <p:nvSpPr>
            <p:cNvPr id="72" name="object 72"/>
            <p:cNvSpPr/>
            <p:nvPr/>
          </p:nvSpPr>
          <p:spPr>
            <a:xfrm>
              <a:off x="984491" y="407823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6D6D6D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73" name="object 7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81443" y="4084330"/>
              <a:ext cx="18287" cy="12192"/>
            </a:xfrm>
            <a:prstGeom prst="rect">
              <a:avLst/>
            </a:prstGeom>
          </p:spPr>
        </p:pic>
      </p:grpSp>
      <p:pic>
        <p:nvPicPr>
          <p:cNvPr id="74" name="object 7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575619" y="2867064"/>
            <a:ext cx="47425" cy="68981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3890348" y="2918800"/>
            <a:ext cx="30180" cy="12933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3377296" y="2897243"/>
            <a:ext cx="34491" cy="38802"/>
          </a:xfrm>
          <a:prstGeom prst="rect">
            <a:avLst/>
          </a:prstGeom>
        </p:spPr>
      </p:pic>
      <p:sp>
        <p:nvSpPr>
          <p:cNvPr id="77" name="object 77"/>
          <p:cNvSpPr/>
          <p:nvPr/>
        </p:nvSpPr>
        <p:spPr>
          <a:xfrm>
            <a:off x="3575619" y="2938201"/>
            <a:ext cx="8982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191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78" name="object 7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3407476" y="2936046"/>
            <a:ext cx="38802" cy="38802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916216" y="2931733"/>
            <a:ext cx="38802" cy="43114"/>
          </a:xfrm>
          <a:prstGeom prst="rect">
            <a:avLst/>
          </a:prstGeom>
        </p:spPr>
      </p:pic>
      <p:sp>
        <p:nvSpPr>
          <p:cNvPr id="80" name="object 80"/>
          <p:cNvSpPr/>
          <p:nvPr/>
        </p:nvSpPr>
        <p:spPr>
          <a:xfrm>
            <a:off x="3444122" y="2974848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6">
            <a:solidFill>
              <a:srgbClr val="5D5D5D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1" name="object 81"/>
          <p:cNvSpPr/>
          <p:nvPr/>
        </p:nvSpPr>
        <p:spPr>
          <a:xfrm>
            <a:off x="3952863" y="2974848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5F5F5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2" name="object 82"/>
          <p:cNvSpPr/>
          <p:nvPr/>
        </p:nvSpPr>
        <p:spPr>
          <a:xfrm>
            <a:off x="3448433" y="2979158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6">
            <a:solidFill>
              <a:srgbClr val="4D4D4D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3" name="object 83"/>
          <p:cNvSpPr/>
          <p:nvPr/>
        </p:nvSpPr>
        <p:spPr>
          <a:xfrm>
            <a:off x="3957174" y="2979158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4B4B4B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4" name="object 84"/>
          <p:cNvSpPr/>
          <p:nvPr/>
        </p:nvSpPr>
        <p:spPr>
          <a:xfrm>
            <a:off x="3452745" y="2983471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6">
            <a:solidFill>
              <a:srgbClr val="464646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5" name="object 85"/>
          <p:cNvSpPr/>
          <p:nvPr/>
        </p:nvSpPr>
        <p:spPr>
          <a:xfrm>
            <a:off x="3961486" y="2983471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43434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6" name="object 86"/>
          <p:cNvSpPr/>
          <p:nvPr/>
        </p:nvSpPr>
        <p:spPr>
          <a:xfrm>
            <a:off x="3457056" y="2987782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6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7" name="object 87"/>
          <p:cNvSpPr/>
          <p:nvPr/>
        </p:nvSpPr>
        <p:spPr>
          <a:xfrm>
            <a:off x="3965797" y="2987782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grpSp>
        <p:nvGrpSpPr>
          <p:cNvPr id="88" name="object 88"/>
          <p:cNvGrpSpPr/>
          <p:nvPr/>
        </p:nvGrpSpPr>
        <p:grpSpPr>
          <a:xfrm>
            <a:off x="3459212" y="2992093"/>
            <a:ext cx="17515" cy="4491"/>
            <a:chOff x="1109459" y="4230634"/>
            <a:chExt cx="24765" cy="6350"/>
          </a:xfrm>
        </p:grpSpPr>
        <p:sp>
          <p:nvSpPr>
            <p:cNvPr id="89" name="object 89"/>
            <p:cNvSpPr/>
            <p:nvPr/>
          </p:nvSpPr>
          <p:spPr>
            <a:xfrm>
              <a:off x="1112507" y="423063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90" name="object 90"/>
            <p:cNvSpPr/>
            <p:nvPr/>
          </p:nvSpPr>
          <p:spPr>
            <a:xfrm>
              <a:off x="1130795" y="423063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84848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sp>
        <p:nvSpPr>
          <p:cNvPr id="91" name="object 91"/>
          <p:cNvSpPr/>
          <p:nvPr/>
        </p:nvSpPr>
        <p:spPr>
          <a:xfrm>
            <a:off x="3970108" y="2992093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3D3D3D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92" name="object 92"/>
          <p:cNvSpPr/>
          <p:nvPr/>
        </p:nvSpPr>
        <p:spPr>
          <a:xfrm>
            <a:off x="3465679" y="2996405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6">
            <a:solidFill>
              <a:srgbClr val="444444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93" name="object 93"/>
          <p:cNvSpPr/>
          <p:nvPr/>
        </p:nvSpPr>
        <p:spPr>
          <a:xfrm>
            <a:off x="3974420" y="2996405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94" name="object 94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3454901" y="2940357"/>
            <a:ext cx="129340" cy="99161"/>
          </a:xfrm>
          <a:prstGeom prst="rect">
            <a:avLst/>
          </a:prstGeom>
        </p:spPr>
      </p:pic>
      <p:grpSp>
        <p:nvGrpSpPr>
          <p:cNvPr id="95" name="object 95"/>
          <p:cNvGrpSpPr/>
          <p:nvPr/>
        </p:nvGrpSpPr>
        <p:grpSpPr>
          <a:xfrm>
            <a:off x="3976575" y="3000716"/>
            <a:ext cx="30539" cy="34581"/>
            <a:chOff x="1840979" y="4242826"/>
            <a:chExt cx="43180" cy="48895"/>
          </a:xfrm>
        </p:grpSpPr>
        <p:sp>
          <p:nvSpPr>
            <p:cNvPr id="96" name="object 96"/>
            <p:cNvSpPr/>
            <p:nvPr/>
          </p:nvSpPr>
          <p:spPr>
            <a:xfrm>
              <a:off x="1844027" y="424282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A4A4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97" name="object 97"/>
            <p:cNvSpPr/>
            <p:nvPr/>
          </p:nvSpPr>
          <p:spPr>
            <a:xfrm>
              <a:off x="1844027" y="424892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98" name="object 98"/>
            <p:cNvSpPr/>
            <p:nvPr/>
          </p:nvSpPr>
          <p:spPr>
            <a:xfrm>
              <a:off x="1850123" y="425501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99" name="object 99"/>
            <p:cNvSpPr/>
            <p:nvPr/>
          </p:nvSpPr>
          <p:spPr>
            <a:xfrm>
              <a:off x="1856219" y="426111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0505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862315" y="426721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D4D4D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868411" y="427330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64646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874507" y="427940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880603" y="428549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pic>
        <p:nvPicPr>
          <p:cNvPr id="104" name="object 10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3454900" y="3005027"/>
            <a:ext cx="77605" cy="43114"/>
          </a:xfrm>
          <a:prstGeom prst="rect">
            <a:avLst/>
          </a:prstGeom>
        </p:spPr>
      </p:pic>
      <p:sp>
        <p:nvSpPr>
          <p:cNvPr id="105" name="object 105"/>
          <p:cNvSpPr/>
          <p:nvPr/>
        </p:nvSpPr>
        <p:spPr>
          <a:xfrm>
            <a:off x="4026156" y="3043830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53535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106" name="object 106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3498014" y="3048141"/>
            <a:ext cx="30179" cy="38802"/>
          </a:xfrm>
          <a:prstGeom prst="rect">
            <a:avLst/>
          </a:prstGeom>
        </p:spPr>
      </p:pic>
      <p:grpSp>
        <p:nvGrpSpPr>
          <p:cNvPr id="107" name="object 107"/>
          <p:cNvGrpSpPr/>
          <p:nvPr/>
        </p:nvGrpSpPr>
        <p:grpSpPr>
          <a:xfrm>
            <a:off x="3959330" y="3043830"/>
            <a:ext cx="112275" cy="77694"/>
            <a:chOff x="1816595" y="4303786"/>
            <a:chExt cx="158750" cy="109855"/>
          </a:xfrm>
        </p:grpSpPr>
        <p:sp>
          <p:nvSpPr>
            <p:cNvPr id="108" name="object 108"/>
            <p:cNvSpPr/>
            <p:nvPr/>
          </p:nvSpPr>
          <p:spPr>
            <a:xfrm>
              <a:off x="1926323" y="4337314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>
                  <a:moveTo>
                    <a:pt x="0" y="0"/>
                  </a:moveTo>
                  <a:lnTo>
                    <a:pt x="24383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109" name="object 10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816595" y="4303786"/>
              <a:ext cx="158495" cy="109727"/>
            </a:xfrm>
            <a:prstGeom prst="rect">
              <a:avLst/>
            </a:prstGeom>
          </p:spPr>
        </p:pic>
      </p:grpSp>
      <p:pic>
        <p:nvPicPr>
          <p:cNvPr id="110" name="object 110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3459212" y="3086943"/>
            <a:ext cx="47425" cy="73293"/>
          </a:xfrm>
          <a:prstGeom prst="rect">
            <a:avLst/>
          </a:prstGeom>
        </p:spPr>
      </p:pic>
      <p:sp>
        <p:nvSpPr>
          <p:cNvPr id="111" name="object 111"/>
          <p:cNvSpPr/>
          <p:nvPr/>
        </p:nvSpPr>
        <p:spPr>
          <a:xfrm>
            <a:off x="4036935" y="3119279"/>
            <a:ext cx="1751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grpSp>
        <p:nvGrpSpPr>
          <p:cNvPr id="112" name="object 112"/>
          <p:cNvGrpSpPr/>
          <p:nvPr/>
        </p:nvGrpSpPr>
        <p:grpSpPr>
          <a:xfrm>
            <a:off x="3239332" y="3160237"/>
            <a:ext cx="968260" cy="112275"/>
            <a:chOff x="798563" y="4468378"/>
            <a:chExt cx="1369060" cy="158750"/>
          </a:xfrm>
        </p:grpSpPr>
        <p:sp>
          <p:nvSpPr>
            <p:cNvPr id="113" name="object 113"/>
            <p:cNvSpPr/>
            <p:nvPr/>
          </p:nvSpPr>
          <p:spPr>
            <a:xfrm>
              <a:off x="1109459" y="4471426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075931" y="448666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115" name="object 11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48499" y="4474474"/>
              <a:ext cx="79247" cy="103632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98563" y="4578106"/>
              <a:ext cx="1368551" cy="42672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798563" y="4620778"/>
              <a:ext cx="1369060" cy="6350"/>
            </a:xfrm>
            <a:custGeom>
              <a:avLst/>
              <a:gdLst/>
              <a:ahLst/>
              <a:cxnLst/>
              <a:rect l="l" t="t" r="r" b="b"/>
              <a:pathLst>
                <a:path w="1369060" h="6350">
                  <a:moveTo>
                    <a:pt x="0" y="6065"/>
                  </a:moveTo>
                  <a:lnTo>
                    <a:pt x="1368551" y="6065"/>
                  </a:lnTo>
                  <a:lnTo>
                    <a:pt x="1368551" y="0"/>
                  </a:lnTo>
                  <a:lnTo>
                    <a:pt x="0" y="0"/>
                  </a:lnTo>
                  <a:lnTo>
                    <a:pt x="0" y="60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grpSp>
        <p:nvGrpSpPr>
          <p:cNvPr id="118" name="object 118"/>
          <p:cNvGrpSpPr/>
          <p:nvPr/>
        </p:nvGrpSpPr>
        <p:grpSpPr>
          <a:xfrm>
            <a:off x="3967953" y="4013886"/>
            <a:ext cx="26048" cy="8982"/>
            <a:chOff x="1828787" y="5675386"/>
            <a:chExt cx="36830" cy="12700"/>
          </a:xfrm>
        </p:grpSpPr>
        <p:sp>
          <p:nvSpPr>
            <p:cNvPr id="119" name="object 119"/>
            <p:cNvSpPr/>
            <p:nvPr/>
          </p:nvSpPr>
          <p:spPr>
            <a:xfrm>
              <a:off x="1828787" y="5678434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853171" y="5684530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2" y="0"/>
                  </a:lnTo>
                </a:path>
              </a:pathLst>
            </a:custGeom>
            <a:ln w="6096">
              <a:solidFill>
                <a:srgbClr val="4E4E4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pic>
        <p:nvPicPr>
          <p:cNvPr id="121" name="object 121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4256814" y="4013887"/>
            <a:ext cx="206945" cy="17245"/>
          </a:xfrm>
          <a:prstGeom prst="rect">
            <a:avLst/>
          </a:prstGeom>
        </p:spPr>
      </p:pic>
      <p:sp>
        <p:nvSpPr>
          <p:cNvPr id="122" name="object 122"/>
          <p:cNvSpPr/>
          <p:nvPr/>
        </p:nvSpPr>
        <p:spPr>
          <a:xfrm>
            <a:off x="4151186" y="4026821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23" name="object 123"/>
          <p:cNvSpPr/>
          <p:nvPr/>
        </p:nvSpPr>
        <p:spPr>
          <a:xfrm>
            <a:off x="4461604" y="4026821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3B3B3B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24" name="object 124"/>
          <p:cNvSpPr/>
          <p:nvPr/>
        </p:nvSpPr>
        <p:spPr>
          <a:xfrm>
            <a:off x="4036935" y="4033288"/>
            <a:ext cx="13024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8287" y="0"/>
                </a:lnTo>
              </a:path>
            </a:pathLst>
          </a:custGeom>
          <a:ln w="6096">
            <a:solidFill>
              <a:srgbClr val="4A4A4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25" name="object 125"/>
          <p:cNvSpPr/>
          <p:nvPr/>
        </p:nvSpPr>
        <p:spPr>
          <a:xfrm>
            <a:off x="4090827" y="4031132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474747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26" name="object 126"/>
          <p:cNvSpPr/>
          <p:nvPr/>
        </p:nvSpPr>
        <p:spPr>
          <a:xfrm>
            <a:off x="4254658" y="4031132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4A4A4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27" name="object 127"/>
          <p:cNvSpPr/>
          <p:nvPr/>
        </p:nvSpPr>
        <p:spPr>
          <a:xfrm>
            <a:off x="4461604" y="4031132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383838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28" name="object 128"/>
          <p:cNvSpPr/>
          <p:nvPr/>
        </p:nvSpPr>
        <p:spPr>
          <a:xfrm>
            <a:off x="4246036" y="4035443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29" name="object 129"/>
          <p:cNvSpPr/>
          <p:nvPr/>
        </p:nvSpPr>
        <p:spPr>
          <a:xfrm>
            <a:off x="4461604" y="4035443"/>
            <a:ext cx="0" cy="8982"/>
          </a:xfrm>
          <a:custGeom>
            <a:avLst/>
            <a:gdLst/>
            <a:ahLst/>
            <a:cxnLst/>
            <a:rect l="l" t="t" r="r" b="b"/>
            <a:pathLst>
              <a:path h="12700">
                <a:moveTo>
                  <a:pt x="0" y="6096"/>
                </a:moveTo>
                <a:lnTo>
                  <a:pt x="0" y="0"/>
                </a:lnTo>
              </a:path>
              <a:path h="12700">
                <a:moveTo>
                  <a:pt x="0" y="12192"/>
                </a:moveTo>
                <a:lnTo>
                  <a:pt x="0" y="6096"/>
                </a:lnTo>
              </a:path>
            </a:pathLst>
          </a:custGeom>
          <a:ln w="6095">
            <a:solidFill>
              <a:srgbClr val="383838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grpSp>
        <p:nvGrpSpPr>
          <p:cNvPr id="130" name="object 130"/>
          <p:cNvGrpSpPr/>
          <p:nvPr/>
        </p:nvGrpSpPr>
        <p:grpSpPr>
          <a:xfrm>
            <a:off x="3967953" y="4018198"/>
            <a:ext cx="370957" cy="60629"/>
            <a:chOff x="1828787" y="5681482"/>
            <a:chExt cx="524510" cy="85725"/>
          </a:xfrm>
        </p:grpSpPr>
        <p:sp>
          <p:nvSpPr>
            <p:cNvPr id="131" name="object 131"/>
            <p:cNvSpPr/>
            <p:nvPr/>
          </p:nvSpPr>
          <p:spPr>
            <a:xfrm>
              <a:off x="2133587" y="5721106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6096">
              <a:solidFill>
                <a:srgbClr val="4B4B4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132" name="object 13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828787" y="5681482"/>
              <a:ext cx="524256" cy="85343"/>
            </a:xfrm>
            <a:prstGeom prst="rect">
              <a:avLst/>
            </a:prstGeom>
          </p:spPr>
        </p:pic>
      </p:grpSp>
      <p:sp>
        <p:nvSpPr>
          <p:cNvPr id="133" name="object 133"/>
          <p:cNvSpPr/>
          <p:nvPr/>
        </p:nvSpPr>
        <p:spPr>
          <a:xfrm>
            <a:off x="4461604" y="4044066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383838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34" name="object 134"/>
          <p:cNvSpPr/>
          <p:nvPr/>
        </p:nvSpPr>
        <p:spPr>
          <a:xfrm>
            <a:off x="4202922" y="4048377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53535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35" name="object 135"/>
          <p:cNvSpPr/>
          <p:nvPr/>
        </p:nvSpPr>
        <p:spPr>
          <a:xfrm>
            <a:off x="4461604" y="4048378"/>
            <a:ext cx="0" cy="34581"/>
          </a:xfrm>
          <a:custGeom>
            <a:avLst/>
            <a:gdLst/>
            <a:ahLst/>
            <a:cxnLst/>
            <a:rect l="l" t="t" r="r" b="b"/>
            <a:pathLst>
              <a:path h="48895">
                <a:moveTo>
                  <a:pt x="0" y="6096"/>
                </a:moveTo>
                <a:lnTo>
                  <a:pt x="0" y="0"/>
                </a:lnTo>
              </a:path>
              <a:path h="48895">
                <a:moveTo>
                  <a:pt x="0" y="12192"/>
                </a:moveTo>
                <a:lnTo>
                  <a:pt x="0" y="6096"/>
                </a:lnTo>
              </a:path>
              <a:path h="48895">
                <a:moveTo>
                  <a:pt x="0" y="18288"/>
                </a:moveTo>
                <a:lnTo>
                  <a:pt x="0" y="12192"/>
                </a:lnTo>
              </a:path>
              <a:path h="48895">
                <a:moveTo>
                  <a:pt x="0" y="24384"/>
                </a:moveTo>
                <a:lnTo>
                  <a:pt x="0" y="18287"/>
                </a:lnTo>
              </a:path>
              <a:path h="48895">
                <a:moveTo>
                  <a:pt x="0" y="30480"/>
                </a:moveTo>
                <a:lnTo>
                  <a:pt x="0" y="24384"/>
                </a:lnTo>
              </a:path>
              <a:path h="48895">
                <a:moveTo>
                  <a:pt x="0" y="36576"/>
                </a:moveTo>
                <a:lnTo>
                  <a:pt x="0" y="30480"/>
                </a:lnTo>
              </a:path>
              <a:path h="48895">
                <a:moveTo>
                  <a:pt x="0" y="42672"/>
                </a:moveTo>
                <a:lnTo>
                  <a:pt x="0" y="36575"/>
                </a:lnTo>
              </a:path>
              <a:path h="48895">
                <a:moveTo>
                  <a:pt x="0" y="48768"/>
                </a:moveTo>
                <a:lnTo>
                  <a:pt x="0" y="42672"/>
                </a:lnTo>
              </a:path>
            </a:pathLst>
          </a:custGeom>
          <a:ln w="6095">
            <a:solidFill>
              <a:srgbClr val="383838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136" name="object 136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4105916" y="4074246"/>
            <a:ext cx="8623" cy="12934"/>
          </a:xfrm>
          <a:prstGeom prst="rect">
            <a:avLst/>
          </a:prstGeom>
        </p:spPr>
      </p:pic>
      <p:sp>
        <p:nvSpPr>
          <p:cNvPr id="137" name="object 137"/>
          <p:cNvSpPr/>
          <p:nvPr/>
        </p:nvSpPr>
        <p:spPr>
          <a:xfrm>
            <a:off x="4461604" y="4082868"/>
            <a:ext cx="0" cy="26048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6096"/>
                </a:moveTo>
                <a:lnTo>
                  <a:pt x="0" y="0"/>
                </a:lnTo>
              </a:path>
              <a:path h="36829">
                <a:moveTo>
                  <a:pt x="0" y="12191"/>
                </a:moveTo>
                <a:lnTo>
                  <a:pt x="0" y="6095"/>
                </a:lnTo>
              </a:path>
              <a:path h="36829">
                <a:moveTo>
                  <a:pt x="0" y="18287"/>
                </a:moveTo>
                <a:lnTo>
                  <a:pt x="0" y="12191"/>
                </a:lnTo>
              </a:path>
              <a:path h="36829">
                <a:moveTo>
                  <a:pt x="0" y="24384"/>
                </a:moveTo>
                <a:lnTo>
                  <a:pt x="0" y="18287"/>
                </a:lnTo>
              </a:path>
              <a:path h="36829">
                <a:moveTo>
                  <a:pt x="0" y="30479"/>
                </a:moveTo>
                <a:lnTo>
                  <a:pt x="0" y="24383"/>
                </a:lnTo>
              </a:path>
              <a:path h="36829">
                <a:moveTo>
                  <a:pt x="0" y="36575"/>
                </a:moveTo>
                <a:lnTo>
                  <a:pt x="0" y="30479"/>
                </a:lnTo>
              </a:path>
            </a:pathLst>
          </a:custGeom>
          <a:ln w="6095">
            <a:solidFill>
              <a:srgbClr val="383838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138" name="object 138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4092982" y="4087180"/>
            <a:ext cx="17245" cy="34491"/>
          </a:xfrm>
          <a:prstGeom prst="rect">
            <a:avLst/>
          </a:prstGeom>
        </p:spPr>
      </p:pic>
      <p:sp>
        <p:nvSpPr>
          <p:cNvPr id="139" name="object 139"/>
          <p:cNvSpPr/>
          <p:nvPr/>
        </p:nvSpPr>
        <p:spPr>
          <a:xfrm>
            <a:off x="4461604" y="4108736"/>
            <a:ext cx="0" cy="26048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6096"/>
                </a:moveTo>
                <a:lnTo>
                  <a:pt x="0" y="0"/>
                </a:lnTo>
              </a:path>
              <a:path h="36829">
                <a:moveTo>
                  <a:pt x="0" y="12191"/>
                </a:moveTo>
                <a:lnTo>
                  <a:pt x="0" y="6095"/>
                </a:lnTo>
              </a:path>
              <a:path h="36829">
                <a:moveTo>
                  <a:pt x="0" y="18287"/>
                </a:moveTo>
                <a:lnTo>
                  <a:pt x="0" y="12191"/>
                </a:lnTo>
              </a:path>
              <a:path h="36829">
                <a:moveTo>
                  <a:pt x="0" y="24384"/>
                </a:moveTo>
                <a:lnTo>
                  <a:pt x="0" y="18287"/>
                </a:lnTo>
              </a:path>
              <a:path h="36829">
                <a:moveTo>
                  <a:pt x="0" y="30480"/>
                </a:moveTo>
                <a:lnTo>
                  <a:pt x="0" y="24384"/>
                </a:lnTo>
              </a:path>
              <a:path h="36829">
                <a:moveTo>
                  <a:pt x="0" y="36575"/>
                </a:moveTo>
                <a:lnTo>
                  <a:pt x="0" y="30479"/>
                </a:lnTo>
              </a:path>
            </a:pathLst>
          </a:custGeom>
          <a:ln w="6095">
            <a:solidFill>
              <a:srgbClr val="383838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140" name="object 140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4088671" y="4121671"/>
            <a:ext cx="8623" cy="17245"/>
          </a:xfrm>
          <a:prstGeom prst="rect">
            <a:avLst/>
          </a:prstGeom>
        </p:spPr>
      </p:pic>
      <p:sp>
        <p:nvSpPr>
          <p:cNvPr id="141" name="object 141"/>
          <p:cNvSpPr/>
          <p:nvPr/>
        </p:nvSpPr>
        <p:spPr>
          <a:xfrm>
            <a:off x="4461604" y="4134605"/>
            <a:ext cx="0" cy="34581"/>
          </a:xfrm>
          <a:custGeom>
            <a:avLst/>
            <a:gdLst/>
            <a:ahLst/>
            <a:cxnLst/>
            <a:rect l="l" t="t" r="r" b="b"/>
            <a:pathLst>
              <a:path h="48895">
                <a:moveTo>
                  <a:pt x="0" y="6096"/>
                </a:moveTo>
                <a:lnTo>
                  <a:pt x="0" y="0"/>
                </a:lnTo>
              </a:path>
              <a:path h="48895">
                <a:moveTo>
                  <a:pt x="0" y="12192"/>
                </a:moveTo>
                <a:lnTo>
                  <a:pt x="0" y="6096"/>
                </a:lnTo>
              </a:path>
              <a:path h="48895">
                <a:moveTo>
                  <a:pt x="0" y="18287"/>
                </a:moveTo>
                <a:lnTo>
                  <a:pt x="0" y="12191"/>
                </a:lnTo>
              </a:path>
              <a:path h="48895">
                <a:moveTo>
                  <a:pt x="0" y="24384"/>
                </a:moveTo>
                <a:lnTo>
                  <a:pt x="0" y="18287"/>
                </a:lnTo>
              </a:path>
              <a:path h="48895">
                <a:moveTo>
                  <a:pt x="0" y="30480"/>
                </a:moveTo>
                <a:lnTo>
                  <a:pt x="0" y="24384"/>
                </a:lnTo>
              </a:path>
              <a:path h="48895">
                <a:moveTo>
                  <a:pt x="0" y="36575"/>
                </a:moveTo>
                <a:lnTo>
                  <a:pt x="0" y="30479"/>
                </a:lnTo>
              </a:path>
              <a:path h="48895">
                <a:moveTo>
                  <a:pt x="0" y="42672"/>
                </a:moveTo>
                <a:lnTo>
                  <a:pt x="0" y="36575"/>
                </a:lnTo>
              </a:path>
              <a:path h="48895">
                <a:moveTo>
                  <a:pt x="0" y="48768"/>
                </a:moveTo>
                <a:lnTo>
                  <a:pt x="0" y="42672"/>
                </a:lnTo>
              </a:path>
            </a:pathLst>
          </a:custGeom>
          <a:ln w="6095">
            <a:solidFill>
              <a:srgbClr val="383838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142" name="object 142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4067114" y="4138917"/>
            <a:ext cx="30179" cy="60358"/>
          </a:xfrm>
          <a:prstGeom prst="rect">
            <a:avLst/>
          </a:prstGeom>
        </p:spPr>
      </p:pic>
      <p:grpSp>
        <p:nvGrpSpPr>
          <p:cNvPr id="143" name="object 143"/>
          <p:cNvGrpSpPr/>
          <p:nvPr/>
        </p:nvGrpSpPr>
        <p:grpSpPr>
          <a:xfrm>
            <a:off x="3967953" y="4078557"/>
            <a:ext cx="495807" cy="317064"/>
            <a:chOff x="1828787" y="5766826"/>
            <a:chExt cx="701040" cy="448309"/>
          </a:xfrm>
        </p:grpSpPr>
        <p:sp>
          <p:nvSpPr>
            <p:cNvPr id="144" name="object 144"/>
            <p:cNvSpPr/>
            <p:nvPr/>
          </p:nvSpPr>
          <p:spPr>
            <a:xfrm>
              <a:off x="2526779" y="5894842"/>
              <a:ext cx="0" cy="30480"/>
            </a:xfrm>
            <a:custGeom>
              <a:avLst/>
              <a:gdLst/>
              <a:ahLst/>
              <a:cxnLst/>
              <a:rect l="l" t="t" r="r" b="b"/>
              <a:pathLst>
                <a:path h="30479">
                  <a:moveTo>
                    <a:pt x="0" y="6096"/>
                  </a:moveTo>
                  <a:lnTo>
                    <a:pt x="0" y="0"/>
                  </a:lnTo>
                </a:path>
                <a:path h="30479">
                  <a:moveTo>
                    <a:pt x="0" y="12192"/>
                  </a:moveTo>
                  <a:lnTo>
                    <a:pt x="0" y="6096"/>
                  </a:lnTo>
                </a:path>
                <a:path h="30479">
                  <a:moveTo>
                    <a:pt x="0" y="18288"/>
                  </a:moveTo>
                  <a:lnTo>
                    <a:pt x="0" y="12192"/>
                  </a:lnTo>
                </a:path>
                <a:path h="30479">
                  <a:moveTo>
                    <a:pt x="0" y="24384"/>
                  </a:moveTo>
                  <a:lnTo>
                    <a:pt x="0" y="18287"/>
                  </a:lnTo>
                </a:path>
                <a:path h="30479">
                  <a:moveTo>
                    <a:pt x="0" y="30480"/>
                  </a:moveTo>
                  <a:lnTo>
                    <a:pt x="0" y="24384"/>
                  </a:lnTo>
                </a:path>
              </a:pathLst>
            </a:custGeom>
            <a:ln w="6095">
              <a:solidFill>
                <a:srgbClr val="383838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145" name="object 14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828787" y="5766826"/>
              <a:ext cx="701039" cy="195072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2526779" y="592532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83838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47" name="object 147"/>
            <p:cNvSpPr/>
            <p:nvPr/>
          </p:nvSpPr>
          <p:spPr>
            <a:xfrm>
              <a:off x="2526779" y="593141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9393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48" name="object 148"/>
            <p:cNvSpPr/>
            <p:nvPr/>
          </p:nvSpPr>
          <p:spPr>
            <a:xfrm>
              <a:off x="1972043" y="593751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49" name="object 149"/>
            <p:cNvSpPr/>
            <p:nvPr/>
          </p:nvSpPr>
          <p:spPr>
            <a:xfrm>
              <a:off x="2526779" y="593751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83838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50" name="object 150"/>
            <p:cNvSpPr/>
            <p:nvPr/>
          </p:nvSpPr>
          <p:spPr>
            <a:xfrm>
              <a:off x="2526779" y="595580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51" name="object 151"/>
            <p:cNvSpPr/>
            <p:nvPr/>
          </p:nvSpPr>
          <p:spPr>
            <a:xfrm>
              <a:off x="2526779" y="5961898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6096"/>
                  </a:moveTo>
                  <a:lnTo>
                    <a:pt x="0" y="0"/>
                  </a:lnTo>
                </a:path>
                <a:path h="121920">
                  <a:moveTo>
                    <a:pt x="0" y="12191"/>
                  </a:moveTo>
                  <a:lnTo>
                    <a:pt x="0" y="6095"/>
                  </a:lnTo>
                </a:path>
                <a:path h="121920">
                  <a:moveTo>
                    <a:pt x="0" y="18287"/>
                  </a:moveTo>
                  <a:lnTo>
                    <a:pt x="0" y="12191"/>
                  </a:lnTo>
                </a:path>
                <a:path h="121920">
                  <a:moveTo>
                    <a:pt x="0" y="24384"/>
                  </a:moveTo>
                  <a:lnTo>
                    <a:pt x="0" y="18287"/>
                  </a:lnTo>
                </a:path>
                <a:path h="121920">
                  <a:moveTo>
                    <a:pt x="0" y="30480"/>
                  </a:moveTo>
                  <a:lnTo>
                    <a:pt x="0" y="24384"/>
                  </a:lnTo>
                </a:path>
                <a:path h="121920">
                  <a:moveTo>
                    <a:pt x="0" y="36575"/>
                  </a:moveTo>
                  <a:lnTo>
                    <a:pt x="0" y="30479"/>
                  </a:lnTo>
                </a:path>
                <a:path h="121920">
                  <a:moveTo>
                    <a:pt x="0" y="42672"/>
                  </a:moveTo>
                  <a:lnTo>
                    <a:pt x="0" y="36575"/>
                  </a:lnTo>
                </a:path>
                <a:path h="121920">
                  <a:moveTo>
                    <a:pt x="0" y="48768"/>
                  </a:moveTo>
                  <a:lnTo>
                    <a:pt x="0" y="42672"/>
                  </a:lnTo>
                </a:path>
                <a:path h="121920">
                  <a:moveTo>
                    <a:pt x="0" y="54863"/>
                  </a:moveTo>
                  <a:lnTo>
                    <a:pt x="0" y="48767"/>
                  </a:lnTo>
                </a:path>
                <a:path h="121920">
                  <a:moveTo>
                    <a:pt x="0" y="60960"/>
                  </a:moveTo>
                  <a:lnTo>
                    <a:pt x="0" y="54863"/>
                  </a:lnTo>
                </a:path>
                <a:path h="121920">
                  <a:moveTo>
                    <a:pt x="0" y="67056"/>
                  </a:moveTo>
                  <a:lnTo>
                    <a:pt x="0" y="60960"/>
                  </a:lnTo>
                </a:path>
                <a:path h="121920">
                  <a:moveTo>
                    <a:pt x="0" y="73151"/>
                  </a:moveTo>
                  <a:lnTo>
                    <a:pt x="0" y="67055"/>
                  </a:lnTo>
                </a:path>
                <a:path h="121920">
                  <a:moveTo>
                    <a:pt x="0" y="79248"/>
                  </a:moveTo>
                  <a:lnTo>
                    <a:pt x="0" y="73151"/>
                  </a:lnTo>
                </a:path>
                <a:path h="121920">
                  <a:moveTo>
                    <a:pt x="0" y="85344"/>
                  </a:moveTo>
                  <a:lnTo>
                    <a:pt x="0" y="79248"/>
                  </a:lnTo>
                </a:path>
                <a:path h="121920">
                  <a:moveTo>
                    <a:pt x="0" y="91439"/>
                  </a:moveTo>
                  <a:lnTo>
                    <a:pt x="0" y="85343"/>
                  </a:lnTo>
                </a:path>
                <a:path h="121920">
                  <a:moveTo>
                    <a:pt x="0" y="97536"/>
                  </a:moveTo>
                  <a:lnTo>
                    <a:pt x="0" y="91439"/>
                  </a:lnTo>
                </a:path>
                <a:path h="121920">
                  <a:moveTo>
                    <a:pt x="0" y="103632"/>
                  </a:moveTo>
                  <a:lnTo>
                    <a:pt x="0" y="97536"/>
                  </a:lnTo>
                </a:path>
                <a:path h="121920">
                  <a:moveTo>
                    <a:pt x="0" y="109727"/>
                  </a:moveTo>
                  <a:lnTo>
                    <a:pt x="0" y="103631"/>
                  </a:lnTo>
                </a:path>
                <a:path h="121920">
                  <a:moveTo>
                    <a:pt x="0" y="115824"/>
                  </a:moveTo>
                  <a:lnTo>
                    <a:pt x="0" y="109727"/>
                  </a:lnTo>
                </a:path>
                <a:path h="121920">
                  <a:moveTo>
                    <a:pt x="0" y="121920"/>
                  </a:moveTo>
                  <a:lnTo>
                    <a:pt x="0" y="115824"/>
                  </a:lnTo>
                </a:path>
              </a:pathLst>
            </a:custGeom>
            <a:ln w="6095">
              <a:solidFill>
                <a:srgbClr val="383838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152" name="object 15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28787" y="5961898"/>
              <a:ext cx="12192" cy="243839"/>
            </a:xfrm>
            <a:prstGeom prst="rect">
              <a:avLst/>
            </a:prstGeom>
          </p:spPr>
        </p:pic>
        <p:sp>
          <p:nvSpPr>
            <p:cNvPr id="153" name="object 153"/>
            <p:cNvSpPr/>
            <p:nvPr/>
          </p:nvSpPr>
          <p:spPr>
            <a:xfrm>
              <a:off x="2526779" y="6083818"/>
              <a:ext cx="0" cy="55244"/>
            </a:xfrm>
            <a:custGeom>
              <a:avLst/>
              <a:gdLst/>
              <a:ahLst/>
              <a:cxnLst/>
              <a:rect l="l" t="t" r="r" b="b"/>
              <a:pathLst>
                <a:path h="55245">
                  <a:moveTo>
                    <a:pt x="0" y="6096"/>
                  </a:moveTo>
                  <a:lnTo>
                    <a:pt x="0" y="0"/>
                  </a:lnTo>
                </a:path>
                <a:path h="55245">
                  <a:moveTo>
                    <a:pt x="0" y="12192"/>
                  </a:moveTo>
                  <a:lnTo>
                    <a:pt x="0" y="6096"/>
                  </a:lnTo>
                </a:path>
                <a:path h="55245">
                  <a:moveTo>
                    <a:pt x="0" y="18288"/>
                  </a:moveTo>
                  <a:lnTo>
                    <a:pt x="0" y="12192"/>
                  </a:lnTo>
                </a:path>
                <a:path h="55245">
                  <a:moveTo>
                    <a:pt x="0" y="24384"/>
                  </a:moveTo>
                  <a:lnTo>
                    <a:pt x="0" y="18287"/>
                  </a:lnTo>
                </a:path>
                <a:path h="55245">
                  <a:moveTo>
                    <a:pt x="0" y="30480"/>
                  </a:moveTo>
                  <a:lnTo>
                    <a:pt x="0" y="24384"/>
                  </a:lnTo>
                </a:path>
                <a:path h="55245">
                  <a:moveTo>
                    <a:pt x="0" y="36576"/>
                  </a:moveTo>
                  <a:lnTo>
                    <a:pt x="0" y="30480"/>
                  </a:lnTo>
                </a:path>
                <a:path h="55245">
                  <a:moveTo>
                    <a:pt x="0" y="42672"/>
                  </a:moveTo>
                  <a:lnTo>
                    <a:pt x="0" y="36575"/>
                  </a:lnTo>
                </a:path>
                <a:path h="55245">
                  <a:moveTo>
                    <a:pt x="0" y="48768"/>
                  </a:moveTo>
                  <a:lnTo>
                    <a:pt x="0" y="42672"/>
                  </a:lnTo>
                </a:path>
                <a:path h="55245">
                  <a:moveTo>
                    <a:pt x="0" y="54864"/>
                  </a:moveTo>
                  <a:lnTo>
                    <a:pt x="0" y="48768"/>
                  </a:lnTo>
                </a:path>
              </a:pathLst>
            </a:custGeom>
            <a:ln w="6095">
              <a:solidFill>
                <a:srgbClr val="383838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154" name="object 15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279891" y="6181354"/>
              <a:ext cx="91439" cy="6096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212835" y="6181354"/>
              <a:ext cx="24384" cy="18288"/>
            </a:xfrm>
            <a:prstGeom prst="rect">
              <a:avLst/>
            </a:prstGeom>
          </p:spPr>
        </p:pic>
        <p:sp>
          <p:nvSpPr>
            <p:cNvPr id="156" name="object 156"/>
            <p:cNvSpPr/>
            <p:nvPr/>
          </p:nvSpPr>
          <p:spPr>
            <a:xfrm>
              <a:off x="1847075" y="6208786"/>
              <a:ext cx="207645" cy="0"/>
            </a:xfrm>
            <a:custGeom>
              <a:avLst/>
              <a:gdLst/>
              <a:ahLst/>
              <a:cxnLst/>
              <a:rect l="l" t="t" r="r" b="b"/>
              <a:pathLst>
                <a:path w="207644">
                  <a:moveTo>
                    <a:pt x="0" y="0"/>
                  </a:moveTo>
                  <a:lnTo>
                    <a:pt x="207263" y="0"/>
                  </a:lnTo>
                </a:path>
              </a:pathLst>
            </a:custGeom>
            <a:ln w="6096">
              <a:solidFill>
                <a:srgbClr val="4C4C4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157" name="object 15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426195" y="6138682"/>
              <a:ext cx="103631" cy="73151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194547" y="6199642"/>
              <a:ext cx="18287" cy="12192"/>
            </a:xfrm>
            <a:prstGeom prst="rect">
              <a:avLst/>
            </a:prstGeom>
          </p:spPr>
        </p:pic>
        <p:sp>
          <p:nvSpPr>
            <p:cNvPr id="159" name="object 159"/>
            <p:cNvSpPr/>
            <p:nvPr/>
          </p:nvSpPr>
          <p:spPr>
            <a:xfrm>
              <a:off x="2523731" y="6211834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0" y="3017"/>
                  </a:moveTo>
                  <a:lnTo>
                    <a:pt x="6095" y="3017"/>
                  </a:lnTo>
                  <a:lnTo>
                    <a:pt x="6095" y="0"/>
                  </a:lnTo>
                  <a:lnTo>
                    <a:pt x="0" y="0"/>
                  </a:lnTo>
                  <a:lnTo>
                    <a:pt x="0" y="3017"/>
                  </a:lnTo>
                  <a:close/>
                </a:path>
              </a:pathLst>
            </a:custGeom>
            <a:solidFill>
              <a:srgbClr val="363636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grpSp>
        <p:nvGrpSpPr>
          <p:cNvPr id="160" name="object 160"/>
          <p:cNvGrpSpPr/>
          <p:nvPr/>
        </p:nvGrpSpPr>
        <p:grpSpPr>
          <a:xfrm>
            <a:off x="4692262" y="4013886"/>
            <a:ext cx="13024" cy="8982"/>
            <a:chOff x="2852915" y="5675386"/>
            <a:chExt cx="18415" cy="12700"/>
          </a:xfrm>
        </p:grpSpPr>
        <p:pic>
          <p:nvPicPr>
            <p:cNvPr id="161" name="object 16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852915" y="5675386"/>
              <a:ext cx="18287" cy="6096"/>
            </a:xfrm>
            <a:prstGeom prst="rect">
              <a:avLst/>
            </a:prstGeom>
          </p:spPr>
        </p:pic>
        <p:sp>
          <p:nvSpPr>
            <p:cNvPr id="162" name="object 162"/>
            <p:cNvSpPr/>
            <p:nvPr/>
          </p:nvSpPr>
          <p:spPr>
            <a:xfrm>
              <a:off x="2855963" y="568148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pic>
        <p:nvPicPr>
          <p:cNvPr id="163" name="object 163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5007000" y="4013886"/>
            <a:ext cx="30180" cy="8623"/>
          </a:xfrm>
          <a:prstGeom prst="rect">
            <a:avLst/>
          </a:prstGeom>
        </p:spPr>
      </p:pic>
      <p:sp>
        <p:nvSpPr>
          <p:cNvPr id="164" name="object 164"/>
          <p:cNvSpPr/>
          <p:nvPr/>
        </p:nvSpPr>
        <p:spPr>
          <a:xfrm>
            <a:off x="4694417" y="4022509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165" name="object 165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4808669" y="4022509"/>
            <a:ext cx="68990" cy="12934"/>
          </a:xfrm>
          <a:prstGeom prst="rect">
            <a:avLst/>
          </a:prstGeom>
        </p:spPr>
      </p:pic>
      <p:pic>
        <p:nvPicPr>
          <p:cNvPr id="166" name="object 166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5037180" y="4018198"/>
            <a:ext cx="153053" cy="12933"/>
          </a:xfrm>
          <a:prstGeom prst="rect">
            <a:avLst/>
          </a:prstGeom>
        </p:spPr>
      </p:pic>
      <p:pic>
        <p:nvPicPr>
          <p:cNvPr id="167" name="object 167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4692262" y="4018198"/>
            <a:ext cx="116407" cy="21556"/>
          </a:xfrm>
          <a:prstGeom prst="rect">
            <a:avLst/>
          </a:prstGeom>
        </p:spPr>
      </p:pic>
      <p:sp>
        <p:nvSpPr>
          <p:cNvPr id="168" name="object 168"/>
          <p:cNvSpPr/>
          <p:nvPr/>
        </p:nvSpPr>
        <p:spPr>
          <a:xfrm>
            <a:off x="5183766" y="4026821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69" name="object 169"/>
          <p:cNvSpPr/>
          <p:nvPr/>
        </p:nvSpPr>
        <p:spPr>
          <a:xfrm>
            <a:off x="4694417" y="4031132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70" name="object 170"/>
          <p:cNvSpPr/>
          <p:nvPr/>
        </p:nvSpPr>
        <p:spPr>
          <a:xfrm>
            <a:off x="5183766" y="4031132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71" name="object 171"/>
          <p:cNvSpPr/>
          <p:nvPr/>
        </p:nvSpPr>
        <p:spPr>
          <a:xfrm>
            <a:off x="4694417" y="4035443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grpSp>
        <p:nvGrpSpPr>
          <p:cNvPr id="172" name="object 172"/>
          <p:cNvGrpSpPr/>
          <p:nvPr/>
        </p:nvGrpSpPr>
        <p:grpSpPr>
          <a:xfrm>
            <a:off x="4877659" y="4022509"/>
            <a:ext cx="129341" cy="26048"/>
            <a:chOff x="3115055" y="5687578"/>
            <a:chExt cx="182880" cy="36830"/>
          </a:xfrm>
        </p:grpSpPr>
        <p:pic>
          <p:nvPicPr>
            <p:cNvPr id="173" name="object 17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115055" y="5687578"/>
              <a:ext cx="182880" cy="36576"/>
            </a:xfrm>
            <a:prstGeom prst="rect">
              <a:avLst/>
            </a:prstGeom>
          </p:spPr>
        </p:pic>
        <p:sp>
          <p:nvSpPr>
            <p:cNvPr id="174" name="object 174"/>
            <p:cNvSpPr/>
            <p:nvPr/>
          </p:nvSpPr>
          <p:spPr>
            <a:xfrm>
              <a:off x="3130295" y="570586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35353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sp>
        <p:nvSpPr>
          <p:cNvPr id="175" name="object 175"/>
          <p:cNvSpPr/>
          <p:nvPr/>
        </p:nvSpPr>
        <p:spPr>
          <a:xfrm>
            <a:off x="5183766" y="4035443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76" name="object 176"/>
          <p:cNvSpPr/>
          <p:nvPr/>
        </p:nvSpPr>
        <p:spPr>
          <a:xfrm>
            <a:off x="4694417" y="4039755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77" name="object 177"/>
          <p:cNvSpPr/>
          <p:nvPr/>
        </p:nvSpPr>
        <p:spPr>
          <a:xfrm>
            <a:off x="5183766" y="4039755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78" name="object 178"/>
          <p:cNvSpPr/>
          <p:nvPr/>
        </p:nvSpPr>
        <p:spPr>
          <a:xfrm>
            <a:off x="4694417" y="4044066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79" name="object 179"/>
          <p:cNvSpPr/>
          <p:nvPr/>
        </p:nvSpPr>
        <p:spPr>
          <a:xfrm>
            <a:off x="5183766" y="4044066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80" name="object 180"/>
          <p:cNvSpPr/>
          <p:nvPr/>
        </p:nvSpPr>
        <p:spPr>
          <a:xfrm>
            <a:off x="4694417" y="4048377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81" name="object 181"/>
          <p:cNvSpPr/>
          <p:nvPr/>
        </p:nvSpPr>
        <p:spPr>
          <a:xfrm>
            <a:off x="4920773" y="4050532"/>
            <a:ext cx="8982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192" y="0"/>
                </a:lnTo>
              </a:path>
            </a:pathLst>
          </a:custGeom>
          <a:ln w="6096">
            <a:solidFill>
              <a:srgbClr val="53535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82" name="object 182"/>
          <p:cNvSpPr/>
          <p:nvPr/>
        </p:nvSpPr>
        <p:spPr>
          <a:xfrm>
            <a:off x="5183766" y="4048377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83" name="object 183"/>
          <p:cNvSpPr/>
          <p:nvPr/>
        </p:nvSpPr>
        <p:spPr>
          <a:xfrm>
            <a:off x="4694417" y="4052689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84" name="object 184"/>
          <p:cNvSpPr/>
          <p:nvPr/>
        </p:nvSpPr>
        <p:spPr>
          <a:xfrm>
            <a:off x="5183766" y="4052689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85" name="object 185"/>
          <p:cNvSpPr/>
          <p:nvPr/>
        </p:nvSpPr>
        <p:spPr>
          <a:xfrm>
            <a:off x="4694417" y="4056999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86" name="object 186"/>
          <p:cNvSpPr/>
          <p:nvPr/>
        </p:nvSpPr>
        <p:spPr>
          <a:xfrm>
            <a:off x="5183766" y="4056999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87" name="object 187"/>
          <p:cNvSpPr/>
          <p:nvPr/>
        </p:nvSpPr>
        <p:spPr>
          <a:xfrm>
            <a:off x="4694417" y="4061311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88" name="object 188"/>
          <p:cNvSpPr/>
          <p:nvPr/>
        </p:nvSpPr>
        <p:spPr>
          <a:xfrm>
            <a:off x="5183766" y="4061311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89" name="object 189"/>
          <p:cNvSpPr/>
          <p:nvPr/>
        </p:nvSpPr>
        <p:spPr>
          <a:xfrm>
            <a:off x="4694417" y="4065623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90" name="object 190"/>
          <p:cNvSpPr/>
          <p:nvPr/>
        </p:nvSpPr>
        <p:spPr>
          <a:xfrm>
            <a:off x="5183766" y="4065623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91" name="object 191"/>
          <p:cNvSpPr/>
          <p:nvPr/>
        </p:nvSpPr>
        <p:spPr>
          <a:xfrm>
            <a:off x="4694417" y="4069934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92" name="object 192"/>
          <p:cNvSpPr/>
          <p:nvPr/>
        </p:nvSpPr>
        <p:spPr>
          <a:xfrm>
            <a:off x="5183766" y="4069934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93" name="object 193"/>
          <p:cNvSpPr/>
          <p:nvPr/>
        </p:nvSpPr>
        <p:spPr>
          <a:xfrm>
            <a:off x="4694417" y="4074246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94" name="object 194"/>
          <p:cNvSpPr/>
          <p:nvPr/>
        </p:nvSpPr>
        <p:spPr>
          <a:xfrm>
            <a:off x="5183766" y="4074246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95" name="object 195"/>
          <p:cNvSpPr/>
          <p:nvPr/>
        </p:nvSpPr>
        <p:spPr>
          <a:xfrm>
            <a:off x="4694417" y="4078557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96" name="object 196"/>
          <p:cNvSpPr/>
          <p:nvPr/>
        </p:nvSpPr>
        <p:spPr>
          <a:xfrm>
            <a:off x="5183766" y="4078557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97" name="object 197"/>
          <p:cNvSpPr/>
          <p:nvPr/>
        </p:nvSpPr>
        <p:spPr>
          <a:xfrm>
            <a:off x="4694417" y="4082868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98" name="object 198"/>
          <p:cNvSpPr/>
          <p:nvPr/>
        </p:nvSpPr>
        <p:spPr>
          <a:xfrm>
            <a:off x="5183766" y="4082868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99" name="object 199"/>
          <p:cNvSpPr/>
          <p:nvPr/>
        </p:nvSpPr>
        <p:spPr>
          <a:xfrm>
            <a:off x="4694417" y="4087180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00" name="object 200"/>
          <p:cNvSpPr/>
          <p:nvPr/>
        </p:nvSpPr>
        <p:spPr>
          <a:xfrm>
            <a:off x="5183766" y="4087180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01" name="object 201"/>
          <p:cNvSpPr/>
          <p:nvPr/>
        </p:nvSpPr>
        <p:spPr>
          <a:xfrm>
            <a:off x="4694417" y="4091491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02" name="object 202"/>
          <p:cNvSpPr/>
          <p:nvPr/>
        </p:nvSpPr>
        <p:spPr>
          <a:xfrm>
            <a:off x="5183766" y="4091491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03" name="object 203"/>
          <p:cNvSpPr/>
          <p:nvPr/>
        </p:nvSpPr>
        <p:spPr>
          <a:xfrm>
            <a:off x="4694417" y="4095802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04" name="object 204"/>
          <p:cNvSpPr/>
          <p:nvPr/>
        </p:nvSpPr>
        <p:spPr>
          <a:xfrm>
            <a:off x="5183766" y="4095802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05" name="object 205"/>
          <p:cNvSpPr/>
          <p:nvPr/>
        </p:nvSpPr>
        <p:spPr>
          <a:xfrm>
            <a:off x="4694417" y="4100114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06" name="object 206"/>
          <p:cNvSpPr/>
          <p:nvPr/>
        </p:nvSpPr>
        <p:spPr>
          <a:xfrm>
            <a:off x="5183766" y="4100114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07" name="object 207"/>
          <p:cNvSpPr/>
          <p:nvPr/>
        </p:nvSpPr>
        <p:spPr>
          <a:xfrm>
            <a:off x="4694417" y="4104424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08" name="object 208"/>
          <p:cNvSpPr/>
          <p:nvPr/>
        </p:nvSpPr>
        <p:spPr>
          <a:xfrm>
            <a:off x="5183766" y="4104424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09" name="object 209"/>
          <p:cNvSpPr/>
          <p:nvPr/>
        </p:nvSpPr>
        <p:spPr>
          <a:xfrm>
            <a:off x="4694417" y="4108736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10" name="object 210"/>
          <p:cNvSpPr/>
          <p:nvPr/>
        </p:nvSpPr>
        <p:spPr>
          <a:xfrm>
            <a:off x="5183766" y="4108736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11" name="object 211"/>
          <p:cNvSpPr/>
          <p:nvPr/>
        </p:nvSpPr>
        <p:spPr>
          <a:xfrm>
            <a:off x="4694417" y="4113048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12" name="object 212"/>
          <p:cNvSpPr/>
          <p:nvPr/>
        </p:nvSpPr>
        <p:spPr>
          <a:xfrm>
            <a:off x="5183766" y="4113048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13" name="object 213"/>
          <p:cNvSpPr/>
          <p:nvPr/>
        </p:nvSpPr>
        <p:spPr>
          <a:xfrm>
            <a:off x="4694417" y="4117358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14" name="object 214"/>
          <p:cNvSpPr/>
          <p:nvPr/>
        </p:nvSpPr>
        <p:spPr>
          <a:xfrm>
            <a:off x="5183766" y="4117358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15" name="object 215"/>
          <p:cNvSpPr/>
          <p:nvPr/>
        </p:nvSpPr>
        <p:spPr>
          <a:xfrm>
            <a:off x="4694417" y="4121671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16" name="object 216"/>
          <p:cNvSpPr/>
          <p:nvPr/>
        </p:nvSpPr>
        <p:spPr>
          <a:xfrm>
            <a:off x="5183766" y="4121671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17" name="object 217"/>
          <p:cNvSpPr/>
          <p:nvPr/>
        </p:nvSpPr>
        <p:spPr>
          <a:xfrm>
            <a:off x="4694417" y="4125982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18" name="object 218"/>
          <p:cNvSpPr/>
          <p:nvPr/>
        </p:nvSpPr>
        <p:spPr>
          <a:xfrm>
            <a:off x="5183766" y="4125982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19" name="object 219"/>
          <p:cNvSpPr/>
          <p:nvPr/>
        </p:nvSpPr>
        <p:spPr>
          <a:xfrm>
            <a:off x="4694417" y="4130293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20" name="object 220"/>
          <p:cNvSpPr/>
          <p:nvPr/>
        </p:nvSpPr>
        <p:spPr>
          <a:xfrm>
            <a:off x="5183766" y="4130293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21" name="object 221"/>
          <p:cNvSpPr/>
          <p:nvPr/>
        </p:nvSpPr>
        <p:spPr>
          <a:xfrm>
            <a:off x="4694417" y="4134605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22" name="object 222"/>
          <p:cNvSpPr/>
          <p:nvPr/>
        </p:nvSpPr>
        <p:spPr>
          <a:xfrm>
            <a:off x="5183766" y="4134605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23" name="object 223"/>
          <p:cNvSpPr/>
          <p:nvPr/>
        </p:nvSpPr>
        <p:spPr>
          <a:xfrm>
            <a:off x="4694417" y="4138916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24" name="object 224"/>
          <p:cNvSpPr/>
          <p:nvPr/>
        </p:nvSpPr>
        <p:spPr>
          <a:xfrm>
            <a:off x="5183766" y="4138916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25" name="object 225"/>
          <p:cNvSpPr/>
          <p:nvPr/>
        </p:nvSpPr>
        <p:spPr>
          <a:xfrm>
            <a:off x="4694417" y="4143227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26" name="object 226"/>
          <p:cNvSpPr/>
          <p:nvPr/>
        </p:nvSpPr>
        <p:spPr>
          <a:xfrm>
            <a:off x="5183766" y="4143227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27" name="object 227"/>
          <p:cNvSpPr/>
          <p:nvPr/>
        </p:nvSpPr>
        <p:spPr>
          <a:xfrm>
            <a:off x="4694417" y="4147539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28" name="object 228"/>
          <p:cNvSpPr/>
          <p:nvPr/>
        </p:nvSpPr>
        <p:spPr>
          <a:xfrm>
            <a:off x="5183766" y="4147539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29" name="object 229"/>
          <p:cNvSpPr/>
          <p:nvPr/>
        </p:nvSpPr>
        <p:spPr>
          <a:xfrm>
            <a:off x="4694417" y="4151850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30" name="object 230"/>
          <p:cNvSpPr/>
          <p:nvPr/>
        </p:nvSpPr>
        <p:spPr>
          <a:xfrm>
            <a:off x="5183766" y="4151850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31" name="object 231"/>
          <p:cNvSpPr/>
          <p:nvPr/>
        </p:nvSpPr>
        <p:spPr>
          <a:xfrm>
            <a:off x="4694417" y="4156161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32" name="object 232"/>
          <p:cNvSpPr/>
          <p:nvPr/>
        </p:nvSpPr>
        <p:spPr>
          <a:xfrm>
            <a:off x="5183766" y="4156161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grpSp>
        <p:nvGrpSpPr>
          <p:cNvPr id="233" name="object 233"/>
          <p:cNvGrpSpPr/>
          <p:nvPr/>
        </p:nvGrpSpPr>
        <p:grpSpPr>
          <a:xfrm>
            <a:off x="4692262" y="4160473"/>
            <a:ext cx="498052" cy="237125"/>
            <a:chOff x="2852915" y="5882650"/>
            <a:chExt cx="704215" cy="335280"/>
          </a:xfrm>
        </p:grpSpPr>
        <p:sp>
          <p:nvSpPr>
            <p:cNvPr id="234" name="object 234"/>
            <p:cNvSpPr/>
            <p:nvPr/>
          </p:nvSpPr>
          <p:spPr>
            <a:xfrm>
              <a:off x="2855963" y="588265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35" name="object 235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2852915" y="5882650"/>
              <a:ext cx="704100" cy="73151"/>
            </a:xfrm>
            <a:prstGeom prst="rect">
              <a:avLst/>
            </a:prstGeom>
          </p:spPr>
        </p:pic>
        <p:sp>
          <p:nvSpPr>
            <p:cNvPr id="236" name="object 236"/>
            <p:cNvSpPr/>
            <p:nvPr/>
          </p:nvSpPr>
          <p:spPr>
            <a:xfrm>
              <a:off x="2855963" y="595580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37" name="object 23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2968739" y="5955802"/>
              <a:ext cx="12192" cy="6096"/>
            </a:xfrm>
            <a:prstGeom prst="rect">
              <a:avLst/>
            </a:prstGeom>
          </p:spPr>
        </p:pic>
        <p:sp>
          <p:nvSpPr>
            <p:cNvPr id="238" name="object 238"/>
            <p:cNvSpPr/>
            <p:nvPr/>
          </p:nvSpPr>
          <p:spPr>
            <a:xfrm>
              <a:off x="3547871" y="5955802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39" name="object 239"/>
            <p:cNvSpPr/>
            <p:nvPr/>
          </p:nvSpPr>
          <p:spPr>
            <a:xfrm>
              <a:off x="2855963" y="596189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40" name="object 240"/>
            <p:cNvSpPr/>
            <p:nvPr/>
          </p:nvSpPr>
          <p:spPr>
            <a:xfrm>
              <a:off x="3547871" y="5961898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41" name="object 241"/>
            <p:cNvSpPr/>
            <p:nvPr/>
          </p:nvSpPr>
          <p:spPr>
            <a:xfrm>
              <a:off x="2855963" y="596799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42" name="object 242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2974835" y="5961898"/>
              <a:ext cx="12192" cy="12191"/>
            </a:xfrm>
            <a:prstGeom prst="rect">
              <a:avLst/>
            </a:prstGeom>
          </p:spPr>
        </p:pic>
        <p:sp>
          <p:nvSpPr>
            <p:cNvPr id="243" name="object 243"/>
            <p:cNvSpPr/>
            <p:nvPr/>
          </p:nvSpPr>
          <p:spPr>
            <a:xfrm>
              <a:off x="3547871" y="5967994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44" name="object 244"/>
            <p:cNvSpPr/>
            <p:nvPr/>
          </p:nvSpPr>
          <p:spPr>
            <a:xfrm>
              <a:off x="2855963" y="597409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45" name="object 245"/>
            <p:cNvSpPr/>
            <p:nvPr/>
          </p:nvSpPr>
          <p:spPr>
            <a:xfrm>
              <a:off x="3547871" y="5974090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46" name="object 246"/>
            <p:cNvSpPr/>
            <p:nvPr/>
          </p:nvSpPr>
          <p:spPr>
            <a:xfrm>
              <a:off x="2855963" y="598018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47" name="object 247"/>
            <p:cNvSpPr/>
            <p:nvPr/>
          </p:nvSpPr>
          <p:spPr>
            <a:xfrm>
              <a:off x="3547871" y="5980186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48" name="object 248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2974835" y="5974090"/>
              <a:ext cx="24383" cy="18288"/>
            </a:xfrm>
            <a:prstGeom prst="rect">
              <a:avLst/>
            </a:prstGeom>
          </p:spPr>
        </p:pic>
        <p:sp>
          <p:nvSpPr>
            <p:cNvPr id="249" name="object 249"/>
            <p:cNvSpPr/>
            <p:nvPr/>
          </p:nvSpPr>
          <p:spPr>
            <a:xfrm>
              <a:off x="2855963" y="598628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50" name="object 250"/>
            <p:cNvSpPr/>
            <p:nvPr/>
          </p:nvSpPr>
          <p:spPr>
            <a:xfrm>
              <a:off x="3547871" y="5986282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51" name="object 251"/>
            <p:cNvSpPr/>
            <p:nvPr/>
          </p:nvSpPr>
          <p:spPr>
            <a:xfrm>
              <a:off x="2855963" y="599237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52" name="object 252"/>
            <p:cNvSpPr/>
            <p:nvPr/>
          </p:nvSpPr>
          <p:spPr>
            <a:xfrm>
              <a:off x="3547871" y="5992378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53" name="object 253"/>
            <p:cNvSpPr/>
            <p:nvPr/>
          </p:nvSpPr>
          <p:spPr>
            <a:xfrm>
              <a:off x="2855963" y="599847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54" name="object 254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2980931" y="5992378"/>
              <a:ext cx="24383" cy="12192"/>
            </a:xfrm>
            <a:prstGeom prst="rect">
              <a:avLst/>
            </a:prstGeom>
          </p:spPr>
        </p:pic>
        <p:sp>
          <p:nvSpPr>
            <p:cNvPr id="255" name="object 255"/>
            <p:cNvSpPr/>
            <p:nvPr/>
          </p:nvSpPr>
          <p:spPr>
            <a:xfrm>
              <a:off x="3547871" y="5998474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56" name="object 256"/>
            <p:cNvSpPr/>
            <p:nvPr/>
          </p:nvSpPr>
          <p:spPr>
            <a:xfrm>
              <a:off x="2855963" y="600457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57" name="object 257"/>
            <p:cNvSpPr/>
            <p:nvPr/>
          </p:nvSpPr>
          <p:spPr>
            <a:xfrm>
              <a:off x="3547871" y="6004570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58" name="object 258"/>
            <p:cNvSpPr/>
            <p:nvPr/>
          </p:nvSpPr>
          <p:spPr>
            <a:xfrm>
              <a:off x="2855963" y="601066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59" name="object 259"/>
            <p:cNvSpPr/>
            <p:nvPr/>
          </p:nvSpPr>
          <p:spPr>
            <a:xfrm>
              <a:off x="3547871" y="6010666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60" name="object 260"/>
            <p:cNvSpPr/>
            <p:nvPr/>
          </p:nvSpPr>
          <p:spPr>
            <a:xfrm>
              <a:off x="2855963" y="601676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61" name="object 261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2980931" y="6004570"/>
              <a:ext cx="30480" cy="24384"/>
            </a:xfrm>
            <a:prstGeom prst="rect">
              <a:avLst/>
            </a:prstGeom>
          </p:spPr>
        </p:pic>
        <p:sp>
          <p:nvSpPr>
            <p:cNvPr id="262" name="object 262"/>
            <p:cNvSpPr/>
            <p:nvPr/>
          </p:nvSpPr>
          <p:spPr>
            <a:xfrm>
              <a:off x="3547871" y="6016762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63" name="object 263"/>
            <p:cNvSpPr/>
            <p:nvPr/>
          </p:nvSpPr>
          <p:spPr>
            <a:xfrm>
              <a:off x="2855963" y="602285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64" name="object 264"/>
            <p:cNvSpPr/>
            <p:nvPr/>
          </p:nvSpPr>
          <p:spPr>
            <a:xfrm>
              <a:off x="3547871" y="6022858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65" name="object 265"/>
            <p:cNvSpPr/>
            <p:nvPr/>
          </p:nvSpPr>
          <p:spPr>
            <a:xfrm>
              <a:off x="2855963" y="602895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66" name="object 266"/>
            <p:cNvSpPr/>
            <p:nvPr/>
          </p:nvSpPr>
          <p:spPr>
            <a:xfrm>
              <a:off x="3547871" y="6028954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67" name="object 267"/>
            <p:cNvSpPr/>
            <p:nvPr/>
          </p:nvSpPr>
          <p:spPr>
            <a:xfrm>
              <a:off x="2855963" y="603505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68" name="object 268"/>
            <p:cNvSpPr/>
            <p:nvPr/>
          </p:nvSpPr>
          <p:spPr>
            <a:xfrm>
              <a:off x="3547871" y="6035050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69" name="object 269"/>
            <p:cNvSpPr/>
            <p:nvPr/>
          </p:nvSpPr>
          <p:spPr>
            <a:xfrm>
              <a:off x="2855963" y="604114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70" name="object 270"/>
            <p:cNvSpPr/>
            <p:nvPr/>
          </p:nvSpPr>
          <p:spPr>
            <a:xfrm>
              <a:off x="3547871" y="6041146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71" name="object 271"/>
            <p:cNvSpPr/>
            <p:nvPr/>
          </p:nvSpPr>
          <p:spPr>
            <a:xfrm>
              <a:off x="2855963" y="604724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72" name="object 272"/>
            <p:cNvSpPr/>
            <p:nvPr/>
          </p:nvSpPr>
          <p:spPr>
            <a:xfrm>
              <a:off x="3547871" y="6047242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73" name="object 273"/>
            <p:cNvSpPr/>
            <p:nvPr/>
          </p:nvSpPr>
          <p:spPr>
            <a:xfrm>
              <a:off x="2855963" y="605333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74" name="object 274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999219" y="6028954"/>
              <a:ext cx="18288" cy="42672"/>
            </a:xfrm>
            <a:prstGeom prst="rect">
              <a:avLst/>
            </a:prstGeom>
          </p:spPr>
        </p:pic>
        <p:sp>
          <p:nvSpPr>
            <p:cNvPr id="275" name="object 275"/>
            <p:cNvSpPr/>
            <p:nvPr/>
          </p:nvSpPr>
          <p:spPr>
            <a:xfrm>
              <a:off x="3547871" y="6053338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76" name="object 276"/>
            <p:cNvSpPr/>
            <p:nvPr/>
          </p:nvSpPr>
          <p:spPr>
            <a:xfrm>
              <a:off x="2855963" y="605943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77" name="object 277"/>
            <p:cNvSpPr/>
            <p:nvPr/>
          </p:nvSpPr>
          <p:spPr>
            <a:xfrm>
              <a:off x="3547871" y="6059434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78" name="object 278"/>
            <p:cNvSpPr/>
            <p:nvPr/>
          </p:nvSpPr>
          <p:spPr>
            <a:xfrm>
              <a:off x="2855963" y="606553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79" name="object 279"/>
            <p:cNvSpPr/>
            <p:nvPr/>
          </p:nvSpPr>
          <p:spPr>
            <a:xfrm>
              <a:off x="3547871" y="6065530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80" name="object 280"/>
            <p:cNvSpPr/>
            <p:nvPr/>
          </p:nvSpPr>
          <p:spPr>
            <a:xfrm>
              <a:off x="2855963" y="607162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81" name="object 281"/>
            <p:cNvSpPr/>
            <p:nvPr/>
          </p:nvSpPr>
          <p:spPr>
            <a:xfrm>
              <a:off x="3547871" y="6071626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82" name="object 282"/>
            <p:cNvSpPr/>
            <p:nvPr/>
          </p:nvSpPr>
          <p:spPr>
            <a:xfrm>
              <a:off x="2855963" y="607772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83" name="object 283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3011411" y="6071626"/>
              <a:ext cx="12192" cy="12192"/>
            </a:xfrm>
            <a:prstGeom prst="rect">
              <a:avLst/>
            </a:prstGeom>
          </p:spPr>
        </p:pic>
        <p:sp>
          <p:nvSpPr>
            <p:cNvPr id="284" name="object 284"/>
            <p:cNvSpPr/>
            <p:nvPr/>
          </p:nvSpPr>
          <p:spPr>
            <a:xfrm>
              <a:off x="3547871" y="6077722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85" name="object 285"/>
            <p:cNvSpPr/>
            <p:nvPr/>
          </p:nvSpPr>
          <p:spPr>
            <a:xfrm>
              <a:off x="2855963" y="608381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86" name="object 286"/>
            <p:cNvSpPr/>
            <p:nvPr/>
          </p:nvSpPr>
          <p:spPr>
            <a:xfrm>
              <a:off x="3547871" y="6083818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87" name="object 287"/>
            <p:cNvSpPr/>
            <p:nvPr/>
          </p:nvSpPr>
          <p:spPr>
            <a:xfrm>
              <a:off x="2855963" y="608991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88" name="object 288"/>
            <p:cNvSpPr/>
            <p:nvPr/>
          </p:nvSpPr>
          <p:spPr>
            <a:xfrm>
              <a:off x="3547871" y="6089914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89" name="object 289"/>
            <p:cNvSpPr/>
            <p:nvPr/>
          </p:nvSpPr>
          <p:spPr>
            <a:xfrm>
              <a:off x="2855963" y="609601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90" name="object 290"/>
            <p:cNvSpPr/>
            <p:nvPr/>
          </p:nvSpPr>
          <p:spPr>
            <a:xfrm>
              <a:off x="3547871" y="6096010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91" name="object 291"/>
            <p:cNvSpPr/>
            <p:nvPr/>
          </p:nvSpPr>
          <p:spPr>
            <a:xfrm>
              <a:off x="2855963" y="610210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92" name="object 292"/>
            <p:cNvSpPr/>
            <p:nvPr/>
          </p:nvSpPr>
          <p:spPr>
            <a:xfrm>
              <a:off x="3547871" y="6102106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93" name="object 293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3017507" y="6083818"/>
              <a:ext cx="18288" cy="36576"/>
            </a:xfrm>
            <a:prstGeom prst="rect">
              <a:avLst/>
            </a:prstGeom>
          </p:spPr>
        </p:pic>
        <p:sp>
          <p:nvSpPr>
            <p:cNvPr id="294" name="object 294"/>
            <p:cNvSpPr/>
            <p:nvPr/>
          </p:nvSpPr>
          <p:spPr>
            <a:xfrm>
              <a:off x="2855963" y="610820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95" name="object 295"/>
            <p:cNvSpPr/>
            <p:nvPr/>
          </p:nvSpPr>
          <p:spPr>
            <a:xfrm>
              <a:off x="3547871" y="6108202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96" name="object 296"/>
            <p:cNvSpPr/>
            <p:nvPr/>
          </p:nvSpPr>
          <p:spPr>
            <a:xfrm>
              <a:off x="2855963" y="611429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97" name="object 297"/>
            <p:cNvSpPr/>
            <p:nvPr/>
          </p:nvSpPr>
          <p:spPr>
            <a:xfrm>
              <a:off x="3547871" y="6114298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98" name="object 298"/>
            <p:cNvSpPr/>
            <p:nvPr/>
          </p:nvSpPr>
          <p:spPr>
            <a:xfrm>
              <a:off x="2855963" y="612039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99" name="object 299"/>
            <p:cNvSpPr/>
            <p:nvPr/>
          </p:nvSpPr>
          <p:spPr>
            <a:xfrm>
              <a:off x="3547871" y="6120394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00" name="object 300"/>
            <p:cNvSpPr/>
            <p:nvPr/>
          </p:nvSpPr>
          <p:spPr>
            <a:xfrm>
              <a:off x="2855963" y="612649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01" name="object 301"/>
            <p:cNvSpPr/>
            <p:nvPr/>
          </p:nvSpPr>
          <p:spPr>
            <a:xfrm>
              <a:off x="3547871" y="6126490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02" name="object 302"/>
            <p:cNvSpPr/>
            <p:nvPr/>
          </p:nvSpPr>
          <p:spPr>
            <a:xfrm>
              <a:off x="2855963" y="613258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03" name="object 303"/>
            <p:cNvSpPr/>
            <p:nvPr/>
          </p:nvSpPr>
          <p:spPr>
            <a:xfrm>
              <a:off x="3547871" y="6132586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04" name="object 304"/>
            <p:cNvSpPr/>
            <p:nvPr/>
          </p:nvSpPr>
          <p:spPr>
            <a:xfrm>
              <a:off x="2855963" y="6138682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6096"/>
                  </a:moveTo>
                  <a:lnTo>
                    <a:pt x="0" y="0"/>
                  </a:lnTo>
                </a:path>
                <a:path h="12700">
                  <a:moveTo>
                    <a:pt x="0" y="12191"/>
                  </a:moveTo>
                  <a:lnTo>
                    <a:pt x="0" y="6095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305" name="object 305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3029699" y="6120394"/>
              <a:ext cx="365772" cy="67056"/>
            </a:xfrm>
            <a:prstGeom prst="rect">
              <a:avLst/>
            </a:prstGeom>
          </p:spPr>
        </p:pic>
        <p:sp>
          <p:nvSpPr>
            <p:cNvPr id="306" name="object 306"/>
            <p:cNvSpPr/>
            <p:nvPr/>
          </p:nvSpPr>
          <p:spPr>
            <a:xfrm>
              <a:off x="3246119" y="618745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7B7B7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07" name="object 307"/>
            <p:cNvSpPr/>
            <p:nvPr/>
          </p:nvSpPr>
          <p:spPr>
            <a:xfrm>
              <a:off x="3240023" y="619354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35353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308" name="object 308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3444239" y="6138682"/>
              <a:ext cx="112775" cy="73151"/>
            </a:xfrm>
            <a:prstGeom prst="rect">
              <a:avLst/>
            </a:prstGeom>
          </p:spPr>
        </p:pic>
        <p:sp>
          <p:nvSpPr>
            <p:cNvPr id="309" name="object 309"/>
            <p:cNvSpPr/>
            <p:nvPr/>
          </p:nvSpPr>
          <p:spPr>
            <a:xfrm>
              <a:off x="3547871" y="6199642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310" name="object 310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852915" y="6150874"/>
              <a:ext cx="225552" cy="60960"/>
            </a:xfrm>
            <a:prstGeom prst="rect">
              <a:avLst/>
            </a:prstGeom>
          </p:spPr>
        </p:pic>
        <p:sp>
          <p:nvSpPr>
            <p:cNvPr id="311" name="object 311"/>
            <p:cNvSpPr/>
            <p:nvPr/>
          </p:nvSpPr>
          <p:spPr>
            <a:xfrm>
              <a:off x="3221735" y="620573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C4C4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12" name="object 312"/>
            <p:cNvSpPr/>
            <p:nvPr/>
          </p:nvSpPr>
          <p:spPr>
            <a:xfrm>
              <a:off x="3511295" y="6214882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13" name="object 313"/>
            <p:cNvSpPr/>
            <p:nvPr/>
          </p:nvSpPr>
          <p:spPr>
            <a:xfrm>
              <a:off x="3547871" y="6211834"/>
              <a:ext cx="9525" cy="3175"/>
            </a:xfrm>
            <a:custGeom>
              <a:avLst/>
              <a:gdLst/>
              <a:ahLst/>
              <a:cxnLst/>
              <a:rect l="l" t="t" r="r" b="b"/>
              <a:pathLst>
                <a:path w="9525" h="3175">
                  <a:moveTo>
                    <a:pt x="0" y="3017"/>
                  </a:moveTo>
                  <a:lnTo>
                    <a:pt x="9143" y="3017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30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grpSp>
        <p:nvGrpSpPr>
          <p:cNvPr id="314" name="object 314"/>
          <p:cNvGrpSpPr/>
          <p:nvPr/>
        </p:nvGrpSpPr>
        <p:grpSpPr>
          <a:xfrm>
            <a:off x="3239332" y="4013886"/>
            <a:ext cx="26048" cy="8982"/>
            <a:chOff x="798563" y="5675386"/>
            <a:chExt cx="36830" cy="12700"/>
          </a:xfrm>
        </p:grpSpPr>
        <p:sp>
          <p:nvSpPr>
            <p:cNvPr id="315" name="object 315"/>
            <p:cNvSpPr/>
            <p:nvPr/>
          </p:nvSpPr>
          <p:spPr>
            <a:xfrm>
              <a:off x="798563" y="5678434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8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16" name="object 316"/>
            <p:cNvSpPr/>
            <p:nvPr/>
          </p:nvSpPr>
          <p:spPr>
            <a:xfrm>
              <a:off x="822947" y="5684530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6096">
              <a:solidFill>
                <a:srgbClr val="4E4E4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pic>
        <p:nvPicPr>
          <p:cNvPr id="317" name="object 317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3528194" y="4013887"/>
            <a:ext cx="206945" cy="17245"/>
          </a:xfrm>
          <a:prstGeom prst="rect">
            <a:avLst/>
          </a:prstGeom>
        </p:spPr>
      </p:pic>
      <p:sp>
        <p:nvSpPr>
          <p:cNvPr id="318" name="object 318"/>
          <p:cNvSpPr/>
          <p:nvPr/>
        </p:nvSpPr>
        <p:spPr>
          <a:xfrm>
            <a:off x="3422565" y="4026821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6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19" name="object 319"/>
          <p:cNvSpPr/>
          <p:nvPr/>
        </p:nvSpPr>
        <p:spPr>
          <a:xfrm>
            <a:off x="3732983" y="4026821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6">
            <a:solidFill>
              <a:srgbClr val="3B3B3B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20" name="object 320"/>
          <p:cNvSpPr/>
          <p:nvPr/>
        </p:nvSpPr>
        <p:spPr>
          <a:xfrm>
            <a:off x="3308314" y="4033288"/>
            <a:ext cx="13024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0" y="0"/>
                </a:moveTo>
                <a:lnTo>
                  <a:pt x="18287" y="0"/>
                </a:lnTo>
              </a:path>
            </a:pathLst>
          </a:custGeom>
          <a:ln w="6096">
            <a:solidFill>
              <a:srgbClr val="4A4A4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21" name="object 321"/>
          <p:cNvSpPr/>
          <p:nvPr/>
        </p:nvSpPr>
        <p:spPr>
          <a:xfrm>
            <a:off x="3362206" y="4031132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6">
            <a:solidFill>
              <a:srgbClr val="474747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22" name="object 322"/>
          <p:cNvSpPr/>
          <p:nvPr/>
        </p:nvSpPr>
        <p:spPr>
          <a:xfrm>
            <a:off x="3526038" y="4031132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6">
            <a:solidFill>
              <a:srgbClr val="4A4A4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23" name="object 323"/>
          <p:cNvSpPr/>
          <p:nvPr/>
        </p:nvSpPr>
        <p:spPr>
          <a:xfrm>
            <a:off x="3732983" y="4031132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6">
            <a:solidFill>
              <a:srgbClr val="383838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24" name="object 324"/>
          <p:cNvSpPr/>
          <p:nvPr/>
        </p:nvSpPr>
        <p:spPr>
          <a:xfrm>
            <a:off x="3517415" y="4035443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6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25" name="object 325"/>
          <p:cNvSpPr/>
          <p:nvPr/>
        </p:nvSpPr>
        <p:spPr>
          <a:xfrm>
            <a:off x="3732983" y="4035443"/>
            <a:ext cx="0" cy="8982"/>
          </a:xfrm>
          <a:custGeom>
            <a:avLst/>
            <a:gdLst/>
            <a:ahLst/>
            <a:cxnLst/>
            <a:rect l="l" t="t" r="r" b="b"/>
            <a:pathLst>
              <a:path h="12700">
                <a:moveTo>
                  <a:pt x="0" y="6096"/>
                </a:moveTo>
                <a:lnTo>
                  <a:pt x="0" y="0"/>
                </a:lnTo>
              </a:path>
              <a:path h="12700">
                <a:moveTo>
                  <a:pt x="0" y="12192"/>
                </a:moveTo>
                <a:lnTo>
                  <a:pt x="0" y="6096"/>
                </a:lnTo>
              </a:path>
            </a:pathLst>
          </a:custGeom>
          <a:ln w="6096">
            <a:solidFill>
              <a:srgbClr val="383838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26" name="object 326"/>
          <p:cNvSpPr/>
          <p:nvPr/>
        </p:nvSpPr>
        <p:spPr>
          <a:xfrm>
            <a:off x="3454901" y="4046222"/>
            <a:ext cx="13024" cy="0"/>
          </a:xfrm>
          <a:custGeom>
            <a:avLst/>
            <a:gdLst/>
            <a:ahLst/>
            <a:cxnLst/>
            <a:rect l="l" t="t" r="r" b="b"/>
            <a:pathLst>
              <a:path w="18415">
                <a:moveTo>
                  <a:pt x="0" y="0"/>
                </a:moveTo>
                <a:lnTo>
                  <a:pt x="18287" y="0"/>
                </a:lnTo>
              </a:path>
            </a:pathLst>
          </a:custGeom>
          <a:ln w="6096">
            <a:solidFill>
              <a:srgbClr val="4B4B4B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27" name="object 327"/>
          <p:cNvSpPr/>
          <p:nvPr/>
        </p:nvSpPr>
        <p:spPr>
          <a:xfrm>
            <a:off x="3732983" y="4044066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6">
            <a:solidFill>
              <a:srgbClr val="383838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28" name="object 328"/>
          <p:cNvSpPr/>
          <p:nvPr/>
        </p:nvSpPr>
        <p:spPr>
          <a:xfrm>
            <a:off x="3474302" y="4048377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6">
            <a:solidFill>
              <a:srgbClr val="53535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29" name="object 329"/>
          <p:cNvSpPr/>
          <p:nvPr/>
        </p:nvSpPr>
        <p:spPr>
          <a:xfrm>
            <a:off x="3732983" y="4048377"/>
            <a:ext cx="0" cy="4491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6096"/>
                </a:moveTo>
                <a:lnTo>
                  <a:pt x="0" y="0"/>
                </a:lnTo>
              </a:path>
            </a:pathLst>
          </a:custGeom>
          <a:ln w="6096">
            <a:solidFill>
              <a:srgbClr val="383838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330" name="object 330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3239333" y="4018198"/>
            <a:ext cx="344908" cy="90538"/>
          </a:xfrm>
          <a:prstGeom prst="rect">
            <a:avLst/>
          </a:prstGeom>
        </p:spPr>
      </p:pic>
      <p:sp>
        <p:nvSpPr>
          <p:cNvPr id="331" name="object 331"/>
          <p:cNvSpPr/>
          <p:nvPr/>
        </p:nvSpPr>
        <p:spPr>
          <a:xfrm>
            <a:off x="3732983" y="4052689"/>
            <a:ext cx="0" cy="60629"/>
          </a:xfrm>
          <a:custGeom>
            <a:avLst/>
            <a:gdLst/>
            <a:ahLst/>
            <a:cxnLst/>
            <a:rect l="l" t="t" r="r" b="b"/>
            <a:pathLst>
              <a:path h="85725">
                <a:moveTo>
                  <a:pt x="0" y="6096"/>
                </a:moveTo>
                <a:lnTo>
                  <a:pt x="0" y="0"/>
                </a:lnTo>
              </a:path>
              <a:path h="85725">
                <a:moveTo>
                  <a:pt x="0" y="12192"/>
                </a:moveTo>
                <a:lnTo>
                  <a:pt x="0" y="6096"/>
                </a:lnTo>
              </a:path>
              <a:path h="85725">
                <a:moveTo>
                  <a:pt x="0" y="18287"/>
                </a:moveTo>
                <a:lnTo>
                  <a:pt x="0" y="12191"/>
                </a:lnTo>
              </a:path>
              <a:path h="85725">
                <a:moveTo>
                  <a:pt x="0" y="24384"/>
                </a:moveTo>
                <a:lnTo>
                  <a:pt x="0" y="18287"/>
                </a:lnTo>
              </a:path>
              <a:path h="85725">
                <a:moveTo>
                  <a:pt x="0" y="30480"/>
                </a:moveTo>
                <a:lnTo>
                  <a:pt x="0" y="24384"/>
                </a:lnTo>
              </a:path>
              <a:path h="85725">
                <a:moveTo>
                  <a:pt x="0" y="36575"/>
                </a:moveTo>
                <a:lnTo>
                  <a:pt x="0" y="30479"/>
                </a:lnTo>
              </a:path>
              <a:path h="85725">
                <a:moveTo>
                  <a:pt x="0" y="42672"/>
                </a:moveTo>
                <a:lnTo>
                  <a:pt x="0" y="36575"/>
                </a:lnTo>
              </a:path>
              <a:path h="85725">
                <a:moveTo>
                  <a:pt x="0" y="48768"/>
                </a:moveTo>
                <a:lnTo>
                  <a:pt x="0" y="42672"/>
                </a:lnTo>
              </a:path>
              <a:path h="85725">
                <a:moveTo>
                  <a:pt x="0" y="54863"/>
                </a:moveTo>
                <a:lnTo>
                  <a:pt x="0" y="48767"/>
                </a:lnTo>
              </a:path>
              <a:path h="85725">
                <a:moveTo>
                  <a:pt x="0" y="60960"/>
                </a:moveTo>
                <a:lnTo>
                  <a:pt x="0" y="54863"/>
                </a:lnTo>
              </a:path>
              <a:path h="85725">
                <a:moveTo>
                  <a:pt x="0" y="67056"/>
                </a:moveTo>
                <a:lnTo>
                  <a:pt x="0" y="60960"/>
                </a:lnTo>
              </a:path>
              <a:path h="85725">
                <a:moveTo>
                  <a:pt x="0" y="73151"/>
                </a:moveTo>
                <a:lnTo>
                  <a:pt x="0" y="67055"/>
                </a:lnTo>
              </a:path>
              <a:path h="85725">
                <a:moveTo>
                  <a:pt x="0" y="79248"/>
                </a:moveTo>
                <a:lnTo>
                  <a:pt x="0" y="73151"/>
                </a:lnTo>
              </a:path>
              <a:path h="85725">
                <a:moveTo>
                  <a:pt x="0" y="85344"/>
                </a:moveTo>
                <a:lnTo>
                  <a:pt x="0" y="79248"/>
                </a:lnTo>
              </a:path>
            </a:pathLst>
          </a:custGeom>
          <a:ln w="6096">
            <a:solidFill>
              <a:srgbClr val="383838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332" name="object 332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3579930" y="4104425"/>
            <a:ext cx="8622" cy="12933"/>
          </a:xfrm>
          <a:prstGeom prst="rect">
            <a:avLst/>
          </a:prstGeom>
        </p:spPr>
      </p:pic>
      <p:sp>
        <p:nvSpPr>
          <p:cNvPr id="333" name="object 333"/>
          <p:cNvSpPr/>
          <p:nvPr/>
        </p:nvSpPr>
        <p:spPr>
          <a:xfrm>
            <a:off x="3732983" y="4113048"/>
            <a:ext cx="0" cy="17515"/>
          </a:xfrm>
          <a:custGeom>
            <a:avLst/>
            <a:gdLst/>
            <a:ahLst/>
            <a:cxnLst/>
            <a:rect l="l" t="t" r="r" b="b"/>
            <a:pathLst>
              <a:path h="24764">
                <a:moveTo>
                  <a:pt x="0" y="6096"/>
                </a:moveTo>
                <a:lnTo>
                  <a:pt x="0" y="0"/>
                </a:lnTo>
              </a:path>
              <a:path h="24764">
                <a:moveTo>
                  <a:pt x="0" y="12192"/>
                </a:moveTo>
                <a:lnTo>
                  <a:pt x="0" y="6096"/>
                </a:lnTo>
              </a:path>
              <a:path h="24764">
                <a:moveTo>
                  <a:pt x="0" y="18288"/>
                </a:moveTo>
                <a:lnTo>
                  <a:pt x="0" y="12192"/>
                </a:lnTo>
              </a:path>
              <a:path h="24764">
                <a:moveTo>
                  <a:pt x="0" y="24384"/>
                </a:moveTo>
                <a:lnTo>
                  <a:pt x="0" y="18288"/>
                </a:lnTo>
              </a:path>
            </a:pathLst>
          </a:custGeom>
          <a:ln w="6096">
            <a:solidFill>
              <a:srgbClr val="383838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334" name="object 334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3584241" y="4117359"/>
            <a:ext cx="12934" cy="25868"/>
          </a:xfrm>
          <a:prstGeom prst="rect">
            <a:avLst/>
          </a:prstGeom>
        </p:spPr>
      </p:pic>
      <p:sp>
        <p:nvSpPr>
          <p:cNvPr id="335" name="object 335"/>
          <p:cNvSpPr/>
          <p:nvPr/>
        </p:nvSpPr>
        <p:spPr>
          <a:xfrm>
            <a:off x="3732983" y="4130293"/>
            <a:ext cx="0" cy="26048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6096"/>
                </a:moveTo>
                <a:lnTo>
                  <a:pt x="0" y="0"/>
                </a:lnTo>
              </a:path>
              <a:path h="36829">
                <a:moveTo>
                  <a:pt x="0" y="12192"/>
                </a:moveTo>
                <a:lnTo>
                  <a:pt x="0" y="6096"/>
                </a:lnTo>
              </a:path>
              <a:path h="36829">
                <a:moveTo>
                  <a:pt x="0" y="18288"/>
                </a:moveTo>
                <a:lnTo>
                  <a:pt x="0" y="12192"/>
                </a:lnTo>
              </a:path>
              <a:path h="36829">
                <a:moveTo>
                  <a:pt x="0" y="24384"/>
                </a:moveTo>
                <a:lnTo>
                  <a:pt x="0" y="18287"/>
                </a:lnTo>
              </a:path>
              <a:path h="36829">
                <a:moveTo>
                  <a:pt x="0" y="30480"/>
                </a:moveTo>
                <a:lnTo>
                  <a:pt x="0" y="24384"/>
                </a:lnTo>
              </a:path>
              <a:path h="36829">
                <a:moveTo>
                  <a:pt x="0" y="36576"/>
                </a:moveTo>
                <a:lnTo>
                  <a:pt x="0" y="30480"/>
                </a:lnTo>
              </a:path>
            </a:pathLst>
          </a:custGeom>
          <a:ln w="6096">
            <a:solidFill>
              <a:srgbClr val="383838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336" name="object 336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3588553" y="4143227"/>
            <a:ext cx="25867" cy="21557"/>
          </a:xfrm>
          <a:prstGeom prst="rect">
            <a:avLst/>
          </a:prstGeom>
        </p:spPr>
      </p:pic>
      <p:sp>
        <p:nvSpPr>
          <p:cNvPr id="337" name="object 337"/>
          <p:cNvSpPr/>
          <p:nvPr/>
        </p:nvSpPr>
        <p:spPr>
          <a:xfrm>
            <a:off x="3732983" y="4156161"/>
            <a:ext cx="0" cy="21557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6096"/>
                </a:moveTo>
                <a:lnTo>
                  <a:pt x="0" y="0"/>
                </a:lnTo>
              </a:path>
              <a:path h="30479">
                <a:moveTo>
                  <a:pt x="0" y="12192"/>
                </a:moveTo>
                <a:lnTo>
                  <a:pt x="0" y="6096"/>
                </a:lnTo>
              </a:path>
              <a:path h="30479">
                <a:moveTo>
                  <a:pt x="0" y="18288"/>
                </a:moveTo>
                <a:lnTo>
                  <a:pt x="0" y="12192"/>
                </a:lnTo>
              </a:path>
              <a:path h="30479">
                <a:moveTo>
                  <a:pt x="0" y="24384"/>
                </a:moveTo>
                <a:lnTo>
                  <a:pt x="0" y="18287"/>
                </a:lnTo>
              </a:path>
              <a:path h="30479">
                <a:moveTo>
                  <a:pt x="0" y="30480"/>
                </a:moveTo>
                <a:lnTo>
                  <a:pt x="0" y="24384"/>
                </a:lnTo>
              </a:path>
            </a:pathLst>
          </a:custGeom>
          <a:ln w="6096">
            <a:solidFill>
              <a:srgbClr val="383838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338" name="object 338"/>
          <p:cNvPicPr/>
          <p:nvPr/>
        </p:nvPicPr>
        <p:blipFill>
          <a:blip r:embed="rId66" cstate="print"/>
          <a:stretch>
            <a:fillRect/>
          </a:stretch>
        </p:blipFill>
        <p:spPr>
          <a:xfrm>
            <a:off x="3592864" y="4164784"/>
            <a:ext cx="21557" cy="21556"/>
          </a:xfrm>
          <a:prstGeom prst="rect">
            <a:avLst/>
          </a:prstGeom>
        </p:spPr>
      </p:pic>
      <p:sp>
        <p:nvSpPr>
          <p:cNvPr id="339" name="object 339"/>
          <p:cNvSpPr/>
          <p:nvPr/>
        </p:nvSpPr>
        <p:spPr>
          <a:xfrm>
            <a:off x="3732983" y="4177719"/>
            <a:ext cx="0" cy="13024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6096"/>
                </a:moveTo>
                <a:lnTo>
                  <a:pt x="0" y="0"/>
                </a:lnTo>
              </a:path>
              <a:path h="18414">
                <a:moveTo>
                  <a:pt x="0" y="12191"/>
                </a:moveTo>
                <a:lnTo>
                  <a:pt x="0" y="6095"/>
                </a:lnTo>
              </a:path>
              <a:path h="18414">
                <a:moveTo>
                  <a:pt x="0" y="18287"/>
                </a:moveTo>
                <a:lnTo>
                  <a:pt x="0" y="12191"/>
                </a:lnTo>
              </a:path>
            </a:pathLst>
          </a:custGeom>
          <a:ln w="6096">
            <a:solidFill>
              <a:srgbClr val="383838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340" name="object 340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3605799" y="4186341"/>
            <a:ext cx="8622" cy="8623"/>
          </a:xfrm>
          <a:prstGeom prst="rect">
            <a:avLst/>
          </a:prstGeom>
        </p:spPr>
      </p:pic>
      <p:grpSp>
        <p:nvGrpSpPr>
          <p:cNvPr id="341" name="object 341"/>
          <p:cNvGrpSpPr/>
          <p:nvPr/>
        </p:nvGrpSpPr>
        <p:grpSpPr>
          <a:xfrm>
            <a:off x="3239332" y="4108737"/>
            <a:ext cx="495807" cy="286975"/>
            <a:chOff x="798563" y="5809498"/>
            <a:chExt cx="701040" cy="405765"/>
          </a:xfrm>
        </p:grpSpPr>
        <p:sp>
          <p:nvSpPr>
            <p:cNvPr id="342" name="object 342"/>
            <p:cNvSpPr/>
            <p:nvPr/>
          </p:nvSpPr>
          <p:spPr>
            <a:xfrm>
              <a:off x="1496555" y="592532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83838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343" name="object 343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798563" y="5809498"/>
              <a:ext cx="701039" cy="152400"/>
            </a:xfrm>
            <a:prstGeom prst="rect">
              <a:avLst/>
            </a:prstGeom>
          </p:spPr>
        </p:pic>
        <p:sp>
          <p:nvSpPr>
            <p:cNvPr id="344" name="object 344"/>
            <p:cNvSpPr/>
            <p:nvPr/>
          </p:nvSpPr>
          <p:spPr>
            <a:xfrm>
              <a:off x="1325867" y="593141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45" name="object 345"/>
            <p:cNvSpPr/>
            <p:nvPr/>
          </p:nvSpPr>
          <p:spPr>
            <a:xfrm>
              <a:off x="1496555" y="593141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9393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46" name="object 346"/>
            <p:cNvSpPr/>
            <p:nvPr/>
          </p:nvSpPr>
          <p:spPr>
            <a:xfrm>
              <a:off x="1496555" y="593751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83838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47" name="object 347"/>
            <p:cNvSpPr/>
            <p:nvPr/>
          </p:nvSpPr>
          <p:spPr>
            <a:xfrm>
              <a:off x="1496555" y="595580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48" name="object 348"/>
            <p:cNvSpPr/>
            <p:nvPr/>
          </p:nvSpPr>
          <p:spPr>
            <a:xfrm>
              <a:off x="1496555" y="5961898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6096"/>
                  </a:moveTo>
                  <a:lnTo>
                    <a:pt x="0" y="0"/>
                  </a:lnTo>
                </a:path>
                <a:path h="121920">
                  <a:moveTo>
                    <a:pt x="0" y="12191"/>
                  </a:moveTo>
                  <a:lnTo>
                    <a:pt x="0" y="6095"/>
                  </a:lnTo>
                </a:path>
                <a:path h="121920">
                  <a:moveTo>
                    <a:pt x="0" y="18287"/>
                  </a:moveTo>
                  <a:lnTo>
                    <a:pt x="0" y="12191"/>
                  </a:lnTo>
                </a:path>
                <a:path h="121920">
                  <a:moveTo>
                    <a:pt x="0" y="24384"/>
                  </a:moveTo>
                  <a:lnTo>
                    <a:pt x="0" y="18287"/>
                  </a:lnTo>
                </a:path>
                <a:path h="121920">
                  <a:moveTo>
                    <a:pt x="0" y="30480"/>
                  </a:moveTo>
                  <a:lnTo>
                    <a:pt x="0" y="24384"/>
                  </a:lnTo>
                </a:path>
                <a:path h="121920">
                  <a:moveTo>
                    <a:pt x="0" y="36575"/>
                  </a:moveTo>
                  <a:lnTo>
                    <a:pt x="0" y="30479"/>
                  </a:lnTo>
                </a:path>
                <a:path h="121920">
                  <a:moveTo>
                    <a:pt x="0" y="42672"/>
                  </a:moveTo>
                  <a:lnTo>
                    <a:pt x="0" y="36575"/>
                  </a:lnTo>
                </a:path>
                <a:path h="121920">
                  <a:moveTo>
                    <a:pt x="0" y="48768"/>
                  </a:moveTo>
                  <a:lnTo>
                    <a:pt x="0" y="42672"/>
                  </a:lnTo>
                </a:path>
                <a:path h="121920">
                  <a:moveTo>
                    <a:pt x="0" y="54863"/>
                  </a:moveTo>
                  <a:lnTo>
                    <a:pt x="0" y="48767"/>
                  </a:lnTo>
                </a:path>
                <a:path h="121920">
                  <a:moveTo>
                    <a:pt x="0" y="60960"/>
                  </a:moveTo>
                  <a:lnTo>
                    <a:pt x="0" y="54863"/>
                  </a:lnTo>
                </a:path>
                <a:path h="121920">
                  <a:moveTo>
                    <a:pt x="0" y="67056"/>
                  </a:moveTo>
                  <a:lnTo>
                    <a:pt x="0" y="60960"/>
                  </a:lnTo>
                </a:path>
                <a:path h="121920">
                  <a:moveTo>
                    <a:pt x="0" y="73151"/>
                  </a:moveTo>
                  <a:lnTo>
                    <a:pt x="0" y="67055"/>
                  </a:lnTo>
                </a:path>
                <a:path h="121920">
                  <a:moveTo>
                    <a:pt x="0" y="79248"/>
                  </a:moveTo>
                  <a:lnTo>
                    <a:pt x="0" y="73151"/>
                  </a:lnTo>
                </a:path>
                <a:path h="121920">
                  <a:moveTo>
                    <a:pt x="0" y="85344"/>
                  </a:moveTo>
                  <a:lnTo>
                    <a:pt x="0" y="79248"/>
                  </a:lnTo>
                </a:path>
                <a:path h="121920">
                  <a:moveTo>
                    <a:pt x="0" y="91439"/>
                  </a:moveTo>
                  <a:lnTo>
                    <a:pt x="0" y="85343"/>
                  </a:lnTo>
                </a:path>
                <a:path h="121920">
                  <a:moveTo>
                    <a:pt x="0" y="97536"/>
                  </a:moveTo>
                  <a:lnTo>
                    <a:pt x="0" y="91439"/>
                  </a:lnTo>
                </a:path>
                <a:path h="121920">
                  <a:moveTo>
                    <a:pt x="0" y="103632"/>
                  </a:moveTo>
                  <a:lnTo>
                    <a:pt x="0" y="97536"/>
                  </a:lnTo>
                </a:path>
                <a:path h="121920">
                  <a:moveTo>
                    <a:pt x="0" y="109727"/>
                  </a:moveTo>
                  <a:lnTo>
                    <a:pt x="0" y="103631"/>
                  </a:lnTo>
                </a:path>
                <a:path h="121920">
                  <a:moveTo>
                    <a:pt x="0" y="115824"/>
                  </a:moveTo>
                  <a:lnTo>
                    <a:pt x="0" y="109727"/>
                  </a:lnTo>
                </a:path>
                <a:path h="121920">
                  <a:moveTo>
                    <a:pt x="0" y="121920"/>
                  </a:moveTo>
                  <a:lnTo>
                    <a:pt x="0" y="115824"/>
                  </a:lnTo>
                </a:path>
              </a:pathLst>
            </a:custGeom>
            <a:ln w="6096">
              <a:solidFill>
                <a:srgbClr val="383838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349" name="object 34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98563" y="5961898"/>
              <a:ext cx="12192" cy="243839"/>
            </a:xfrm>
            <a:prstGeom prst="rect">
              <a:avLst/>
            </a:prstGeom>
          </p:spPr>
        </p:pic>
        <p:sp>
          <p:nvSpPr>
            <p:cNvPr id="350" name="object 350"/>
            <p:cNvSpPr/>
            <p:nvPr/>
          </p:nvSpPr>
          <p:spPr>
            <a:xfrm>
              <a:off x="1496555" y="6083818"/>
              <a:ext cx="0" cy="55244"/>
            </a:xfrm>
            <a:custGeom>
              <a:avLst/>
              <a:gdLst/>
              <a:ahLst/>
              <a:cxnLst/>
              <a:rect l="l" t="t" r="r" b="b"/>
              <a:pathLst>
                <a:path h="55245">
                  <a:moveTo>
                    <a:pt x="0" y="6096"/>
                  </a:moveTo>
                  <a:lnTo>
                    <a:pt x="0" y="0"/>
                  </a:lnTo>
                </a:path>
                <a:path h="55245">
                  <a:moveTo>
                    <a:pt x="0" y="12192"/>
                  </a:moveTo>
                  <a:lnTo>
                    <a:pt x="0" y="6096"/>
                  </a:lnTo>
                </a:path>
                <a:path h="55245">
                  <a:moveTo>
                    <a:pt x="0" y="18288"/>
                  </a:moveTo>
                  <a:lnTo>
                    <a:pt x="0" y="12192"/>
                  </a:lnTo>
                </a:path>
                <a:path h="55245">
                  <a:moveTo>
                    <a:pt x="0" y="24384"/>
                  </a:moveTo>
                  <a:lnTo>
                    <a:pt x="0" y="18287"/>
                  </a:lnTo>
                </a:path>
                <a:path h="55245">
                  <a:moveTo>
                    <a:pt x="0" y="30480"/>
                  </a:moveTo>
                  <a:lnTo>
                    <a:pt x="0" y="24384"/>
                  </a:lnTo>
                </a:path>
                <a:path h="55245">
                  <a:moveTo>
                    <a:pt x="0" y="36576"/>
                  </a:moveTo>
                  <a:lnTo>
                    <a:pt x="0" y="30480"/>
                  </a:lnTo>
                </a:path>
                <a:path h="55245">
                  <a:moveTo>
                    <a:pt x="0" y="42672"/>
                  </a:moveTo>
                  <a:lnTo>
                    <a:pt x="0" y="36575"/>
                  </a:lnTo>
                </a:path>
                <a:path h="55245">
                  <a:moveTo>
                    <a:pt x="0" y="48768"/>
                  </a:moveTo>
                  <a:lnTo>
                    <a:pt x="0" y="42672"/>
                  </a:lnTo>
                </a:path>
                <a:path h="55245">
                  <a:moveTo>
                    <a:pt x="0" y="54864"/>
                  </a:moveTo>
                  <a:lnTo>
                    <a:pt x="0" y="48768"/>
                  </a:lnTo>
                </a:path>
              </a:pathLst>
            </a:custGeom>
            <a:ln w="6096">
              <a:solidFill>
                <a:srgbClr val="383838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351" name="object 35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249667" y="6181354"/>
              <a:ext cx="91440" cy="6096"/>
            </a:xfrm>
            <a:prstGeom prst="rect">
              <a:avLst/>
            </a:prstGeom>
          </p:spPr>
        </p:pic>
        <p:pic>
          <p:nvPicPr>
            <p:cNvPr id="352" name="object 35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182611" y="6181354"/>
              <a:ext cx="24384" cy="18288"/>
            </a:xfrm>
            <a:prstGeom prst="rect">
              <a:avLst/>
            </a:prstGeom>
          </p:spPr>
        </p:pic>
        <p:sp>
          <p:nvSpPr>
            <p:cNvPr id="353" name="object 353"/>
            <p:cNvSpPr/>
            <p:nvPr/>
          </p:nvSpPr>
          <p:spPr>
            <a:xfrm>
              <a:off x="816851" y="6208786"/>
              <a:ext cx="207645" cy="0"/>
            </a:xfrm>
            <a:custGeom>
              <a:avLst/>
              <a:gdLst/>
              <a:ahLst/>
              <a:cxnLst/>
              <a:rect l="l" t="t" r="r" b="b"/>
              <a:pathLst>
                <a:path w="207644">
                  <a:moveTo>
                    <a:pt x="0" y="0"/>
                  </a:moveTo>
                  <a:lnTo>
                    <a:pt x="207264" y="0"/>
                  </a:lnTo>
                </a:path>
              </a:pathLst>
            </a:custGeom>
            <a:ln w="6096">
              <a:solidFill>
                <a:srgbClr val="4C4C4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354" name="object 35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395971" y="6138682"/>
              <a:ext cx="103631" cy="73151"/>
            </a:xfrm>
            <a:prstGeom prst="rect">
              <a:avLst/>
            </a:prstGeom>
          </p:spPr>
        </p:pic>
        <p:pic>
          <p:nvPicPr>
            <p:cNvPr id="355" name="object 35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164323" y="6199642"/>
              <a:ext cx="18288" cy="12192"/>
            </a:xfrm>
            <a:prstGeom prst="rect">
              <a:avLst/>
            </a:prstGeom>
          </p:spPr>
        </p:pic>
        <p:sp>
          <p:nvSpPr>
            <p:cNvPr id="356" name="object 356"/>
            <p:cNvSpPr/>
            <p:nvPr/>
          </p:nvSpPr>
          <p:spPr>
            <a:xfrm>
              <a:off x="1493507" y="6211834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0" y="3017"/>
                  </a:moveTo>
                  <a:lnTo>
                    <a:pt x="6095" y="3017"/>
                  </a:lnTo>
                  <a:lnTo>
                    <a:pt x="6095" y="0"/>
                  </a:lnTo>
                  <a:lnTo>
                    <a:pt x="0" y="0"/>
                  </a:lnTo>
                  <a:lnTo>
                    <a:pt x="0" y="3017"/>
                  </a:lnTo>
                  <a:close/>
                </a:path>
              </a:pathLst>
            </a:custGeom>
            <a:solidFill>
              <a:srgbClr val="363636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grpSp>
        <p:nvGrpSpPr>
          <p:cNvPr id="357" name="object 357"/>
          <p:cNvGrpSpPr/>
          <p:nvPr/>
        </p:nvGrpSpPr>
        <p:grpSpPr>
          <a:xfrm>
            <a:off x="5420892" y="4013886"/>
            <a:ext cx="13024" cy="8982"/>
            <a:chOff x="3883152" y="5675386"/>
            <a:chExt cx="18415" cy="12700"/>
          </a:xfrm>
        </p:grpSpPr>
        <p:pic>
          <p:nvPicPr>
            <p:cNvPr id="358" name="object 358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883152" y="5675386"/>
              <a:ext cx="18287" cy="6096"/>
            </a:xfrm>
            <a:prstGeom prst="rect">
              <a:avLst/>
            </a:prstGeom>
          </p:spPr>
        </p:pic>
        <p:sp>
          <p:nvSpPr>
            <p:cNvPr id="359" name="object 359"/>
            <p:cNvSpPr/>
            <p:nvPr/>
          </p:nvSpPr>
          <p:spPr>
            <a:xfrm>
              <a:off x="3883152" y="5684530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pic>
        <p:nvPicPr>
          <p:cNvPr id="360" name="object 360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5735620" y="4013886"/>
            <a:ext cx="30180" cy="8623"/>
          </a:xfrm>
          <a:prstGeom prst="rect">
            <a:avLst/>
          </a:prstGeom>
        </p:spPr>
      </p:pic>
      <p:sp>
        <p:nvSpPr>
          <p:cNvPr id="361" name="object 361"/>
          <p:cNvSpPr/>
          <p:nvPr/>
        </p:nvSpPr>
        <p:spPr>
          <a:xfrm>
            <a:off x="5420891" y="4024665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362" name="object 362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5537298" y="4022509"/>
            <a:ext cx="68982" cy="12934"/>
          </a:xfrm>
          <a:prstGeom prst="rect">
            <a:avLst/>
          </a:prstGeom>
        </p:spPr>
      </p:pic>
      <p:pic>
        <p:nvPicPr>
          <p:cNvPr id="363" name="object 363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5765801" y="4018198"/>
            <a:ext cx="153053" cy="12933"/>
          </a:xfrm>
          <a:prstGeom prst="rect">
            <a:avLst/>
          </a:prstGeom>
        </p:spPr>
      </p:pic>
      <p:pic>
        <p:nvPicPr>
          <p:cNvPr id="364" name="object 364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5420892" y="4018198"/>
            <a:ext cx="116406" cy="21556"/>
          </a:xfrm>
          <a:prstGeom prst="rect">
            <a:avLst/>
          </a:prstGeom>
        </p:spPr>
      </p:pic>
      <p:sp>
        <p:nvSpPr>
          <p:cNvPr id="365" name="object 365"/>
          <p:cNvSpPr/>
          <p:nvPr/>
        </p:nvSpPr>
        <p:spPr>
          <a:xfrm>
            <a:off x="5912387" y="4026821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66" name="object 366"/>
          <p:cNvSpPr/>
          <p:nvPr/>
        </p:nvSpPr>
        <p:spPr>
          <a:xfrm>
            <a:off x="5420891" y="4033288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67" name="object 367"/>
          <p:cNvSpPr/>
          <p:nvPr/>
        </p:nvSpPr>
        <p:spPr>
          <a:xfrm>
            <a:off x="5912387" y="4031132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68" name="object 368"/>
          <p:cNvSpPr/>
          <p:nvPr/>
        </p:nvSpPr>
        <p:spPr>
          <a:xfrm>
            <a:off x="5420891" y="4037599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grpSp>
        <p:nvGrpSpPr>
          <p:cNvPr id="369" name="object 369"/>
          <p:cNvGrpSpPr/>
          <p:nvPr/>
        </p:nvGrpSpPr>
        <p:grpSpPr>
          <a:xfrm>
            <a:off x="5606279" y="4022509"/>
            <a:ext cx="129341" cy="26048"/>
            <a:chOff x="4145279" y="5687578"/>
            <a:chExt cx="182880" cy="36830"/>
          </a:xfrm>
        </p:grpSpPr>
        <p:pic>
          <p:nvPicPr>
            <p:cNvPr id="370" name="object 370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4145279" y="5687578"/>
              <a:ext cx="182880" cy="36576"/>
            </a:xfrm>
            <a:prstGeom prst="rect">
              <a:avLst/>
            </a:prstGeom>
          </p:spPr>
        </p:pic>
        <p:sp>
          <p:nvSpPr>
            <p:cNvPr id="371" name="object 371"/>
            <p:cNvSpPr/>
            <p:nvPr/>
          </p:nvSpPr>
          <p:spPr>
            <a:xfrm>
              <a:off x="4157471" y="5708914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535353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sp>
        <p:nvSpPr>
          <p:cNvPr id="372" name="object 372"/>
          <p:cNvSpPr/>
          <p:nvPr/>
        </p:nvSpPr>
        <p:spPr>
          <a:xfrm>
            <a:off x="5912387" y="4035443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73" name="object 373"/>
          <p:cNvSpPr/>
          <p:nvPr/>
        </p:nvSpPr>
        <p:spPr>
          <a:xfrm>
            <a:off x="5420891" y="4041910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74" name="object 374"/>
          <p:cNvSpPr/>
          <p:nvPr/>
        </p:nvSpPr>
        <p:spPr>
          <a:xfrm>
            <a:off x="5912387" y="4039755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75" name="object 375"/>
          <p:cNvSpPr/>
          <p:nvPr/>
        </p:nvSpPr>
        <p:spPr>
          <a:xfrm>
            <a:off x="5420891" y="4046222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76" name="object 376"/>
          <p:cNvSpPr/>
          <p:nvPr/>
        </p:nvSpPr>
        <p:spPr>
          <a:xfrm>
            <a:off x="5912387" y="4044066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77" name="object 377"/>
          <p:cNvSpPr/>
          <p:nvPr/>
        </p:nvSpPr>
        <p:spPr>
          <a:xfrm>
            <a:off x="5420891" y="4050532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78" name="object 378"/>
          <p:cNvSpPr/>
          <p:nvPr/>
        </p:nvSpPr>
        <p:spPr>
          <a:xfrm>
            <a:off x="5649394" y="4050532"/>
            <a:ext cx="8982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191" y="0"/>
                </a:lnTo>
              </a:path>
            </a:pathLst>
          </a:custGeom>
          <a:ln w="6096">
            <a:solidFill>
              <a:srgbClr val="53535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79" name="object 379"/>
          <p:cNvSpPr/>
          <p:nvPr/>
        </p:nvSpPr>
        <p:spPr>
          <a:xfrm>
            <a:off x="5912387" y="4048377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80" name="object 380"/>
          <p:cNvSpPr/>
          <p:nvPr/>
        </p:nvSpPr>
        <p:spPr>
          <a:xfrm>
            <a:off x="5420891" y="4054844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81" name="object 381"/>
          <p:cNvSpPr/>
          <p:nvPr/>
        </p:nvSpPr>
        <p:spPr>
          <a:xfrm>
            <a:off x="5912387" y="4052689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82" name="object 382"/>
          <p:cNvSpPr/>
          <p:nvPr/>
        </p:nvSpPr>
        <p:spPr>
          <a:xfrm>
            <a:off x="5420891" y="4059156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83" name="object 383"/>
          <p:cNvSpPr/>
          <p:nvPr/>
        </p:nvSpPr>
        <p:spPr>
          <a:xfrm>
            <a:off x="5912387" y="4056999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84" name="object 384"/>
          <p:cNvSpPr/>
          <p:nvPr/>
        </p:nvSpPr>
        <p:spPr>
          <a:xfrm>
            <a:off x="5420891" y="4063466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85" name="object 385"/>
          <p:cNvSpPr/>
          <p:nvPr/>
        </p:nvSpPr>
        <p:spPr>
          <a:xfrm>
            <a:off x="5912387" y="4061311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86" name="object 386"/>
          <p:cNvSpPr/>
          <p:nvPr/>
        </p:nvSpPr>
        <p:spPr>
          <a:xfrm>
            <a:off x="5420891" y="4067778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87" name="object 387"/>
          <p:cNvSpPr/>
          <p:nvPr/>
        </p:nvSpPr>
        <p:spPr>
          <a:xfrm>
            <a:off x="5912387" y="4065623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88" name="object 388"/>
          <p:cNvSpPr/>
          <p:nvPr/>
        </p:nvSpPr>
        <p:spPr>
          <a:xfrm>
            <a:off x="5420891" y="4072090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89" name="object 389"/>
          <p:cNvSpPr/>
          <p:nvPr/>
        </p:nvSpPr>
        <p:spPr>
          <a:xfrm>
            <a:off x="5912387" y="4069934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90" name="object 390"/>
          <p:cNvSpPr/>
          <p:nvPr/>
        </p:nvSpPr>
        <p:spPr>
          <a:xfrm>
            <a:off x="5420891" y="4076401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91" name="object 391"/>
          <p:cNvSpPr/>
          <p:nvPr/>
        </p:nvSpPr>
        <p:spPr>
          <a:xfrm>
            <a:off x="5912387" y="4074246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92" name="object 392"/>
          <p:cNvSpPr/>
          <p:nvPr/>
        </p:nvSpPr>
        <p:spPr>
          <a:xfrm>
            <a:off x="5420891" y="4080713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93" name="object 393"/>
          <p:cNvSpPr/>
          <p:nvPr/>
        </p:nvSpPr>
        <p:spPr>
          <a:xfrm>
            <a:off x="5912387" y="4078557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94" name="object 394"/>
          <p:cNvSpPr/>
          <p:nvPr/>
        </p:nvSpPr>
        <p:spPr>
          <a:xfrm>
            <a:off x="5420891" y="4085024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95" name="object 395"/>
          <p:cNvSpPr/>
          <p:nvPr/>
        </p:nvSpPr>
        <p:spPr>
          <a:xfrm>
            <a:off x="5912387" y="4082868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96" name="object 396"/>
          <p:cNvSpPr/>
          <p:nvPr/>
        </p:nvSpPr>
        <p:spPr>
          <a:xfrm>
            <a:off x="5420891" y="4089335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97" name="object 397"/>
          <p:cNvSpPr/>
          <p:nvPr/>
        </p:nvSpPr>
        <p:spPr>
          <a:xfrm>
            <a:off x="5912387" y="4087180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98" name="object 398"/>
          <p:cNvSpPr/>
          <p:nvPr/>
        </p:nvSpPr>
        <p:spPr>
          <a:xfrm>
            <a:off x="5420891" y="4093647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399" name="object 399"/>
          <p:cNvSpPr/>
          <p:nvPr/>
        </p:nvSpPr>
        <p:spPr>
          <a:xfrm>
            <a:off x="5912387" y="4091491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00" name="object 400"/>
          <p:cNvSpPr/>
          <p:nvPr/>
        </p:nvSpPr>
        <p:spPr>
          <a:xfrm>
            <a:off x="5420891" y="4097958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01" name="object 401"/>
          <p:cNvSpPr/>
          <p:nvPr/>
        </p:nvSpPr>
        <p:spPr>
          <a:xfrm>
            <a:off x="5912387" y="4095802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02" name="object 402"/>
          <p:cNvSpPr/>
          <p:nvPr/>
        </p:nvSpPr>
        <p:spPr>
          <a:xfrm>
            <a:off x="5420891" y="4102269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03" name="object 403"/>
          <p:cNvSpPr/>
          <p:nvPr/>
        </p:nvSpPr>
        <p:spPr>
          <a:xfrm>
            <a:off x="5912387" y="4100114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04" name="object 404"/>
          <p:cNvSpPr/>
          <p:nvPr/>
        </p:nvSpPr>
        <p:spPr>
          <a:xfrm>
            <a:off x="5420891" y="4106581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05" name="object 405"/>
          <p:cNvSpPr/>
          <p:nvPr/>
        </p:nvSpPr>
        <p:spPr>
          <a:xfrm>
            <a:off x="5912387" y="4104424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06" name="object 406"/>
          <p:cNvSpPr/>
          <p:nvPr/>
        </p:nvSpPr>
        <p:spPr>
          <a:xfrm>
            <a:off x="5420891" y="4110891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07" name="object 407"/>
          <p:cNvSpPr/>
          <p:nvPr/>
        </p:nvSpPr>
        <p:spPr>
          <a:xfrm>
            <a:off x="5912387" y="4108736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08" name="object 408"/>
          <p:cNvSpPr/>
          <p:nvPr/>
        </p:nvSpPr>
        <p:spPr>
          <a:xfrm>
            <a:off x="5420891" y="4115203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09" name="object 409"/>
          <p:cNvSpPr/>
          <p:nvPr/>
        </p:nvSpPr>
        <p:spPr>
          <a:xfrm>
            <a:off x="5912387" y="4113048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10" name="object 410"/>
          <p:cNvSpPr/>
          <p:nvPr/>
        </p:nvSpPr>
        <p:spPr>
          <a:xfrm>
            <a:off x="5420891" y="4119515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11" name="object 411"/>
          <p:cNvSpPr/>
          <p:nvPr/>
        </p:nvSpPr>
        <p:spPr>
          <a:xfrm>
            <a:off x="5912387" y="4117358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12" name="object 412"/>
          <p:cNvSpPr/>
          <p:nvPr/>
        </p:nvSpPr>
        <p:spPr>
          <a:xfrm>
            <a:off x="5420891" y="4123826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13" name="object 413"/>
          <p:cNvSpPr/>
          <p:nvPr/>
        </p:nvSpPr>
        <p:spPr>
          <a:xfrm>
            <a:off x="5912387" y="4121671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14" name="object 414"/>
          <p:cNvSpPr/>
          <p:nvPr/>
        </p:nvSpPr>
        <p:spPr>
          <a:xfrm>
            <a:off x="5420891" y="4128138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15" name="object 415"/>
          <p:cNvSpPr/>
          <p:nvPr/>
        </p:nvSpPr>
        <p:spPr>
          <a:xfrm>
            <a:off x="5912387" y="4125982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16" name="object 416"/>
          <p:cNvSpPr/>
          <p:nvPr/>
        </p:nvSpPr>
        <p:spPr>
          <a:xfrm>
            <a:off x="5420891" y="4132449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17" name="object 417"/>
          <p:cNvSpPr/>
          <p:nvPr/>
        </p:nvSpPr>
        <p:spPr>
          <a:xfrm>
            <a:off x="5912387" y="4130293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18" name="object 418"/>
          <p:cNvSpPr/>
          <p:nvPr/>
        </p:nvSpPr>
        <p:spPr>
          <a:xfrm>
            <a:off x="5420891" y="4136760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19" name="object 419"/>
          <p:cNvSpPr/>
          <p:nvPr/>
        </p:nvSpPr>
        <p:spPr>
          <a:xfrm>
            <a:off x="5912387" y="4134605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20" name="object 420"/>
          <p:cNvSpPr/>
          <p:nvPr/>
        </p:nvSpPr>
        <p:spPr>
          <a:xfrm>
            <a:off x="5420891" y="4141072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21" name="object 421"/>
          <p:cNvSpPr/>
          <p:nvPr/>
        </p:nvSpPr>
        <p:spPr>
          <a:xfrm>
            <a:off x="5912387" y="4138916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22" name="object 422"/>
          <p:cNvSpPr/>
          <p:nvPr/>
        </p:nvSpPr>
        <p:spPr>
          <a:xfrm>
            <a:off x="5420891" y="4145383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23" name="object 423"/>
          <p:cNvSpPr/>
          <p:nvPr/>
        </p:nvSpPr>
        <p:spPr>
          <a:xfrm>
            <a:off x="5912387" y="4143227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24" name="object 424"/>
          <p:cNvSpPr/>
          <p:nvPr/>
        </p:nvSpPr>
        <p:spPr>
          <a:xfrm>
            <a:off x="5420891" y="4149694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25" name="object 425"/>
          <p:cNvSpPr/>
          <p:nvPr/>
        </p:nvSpPr>
        <p:spPr>
          <a:xfrm>
            <a:off x="5912387" y="4147539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26" name="object 426"/>
          <p:cNvSpPr/>
          <p:nvPr/>
        </p:nvSpPr>
        <p:spPr>
          <a:xfrm>
            <a:off x="5420891" y="4154006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27" name="object 427"/>
          <p:cNvSpPr/>
          <p:nvPr/>
        </p:nvSpPr>
        <p:spPr>
          <a:xfrm>
            <a:off x="5912387" y="4151850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28" name="object 428"/>
          <p:cNvSpPr/>
          <p:nvPr/>
        </p:nvSpPr>
        <p:spPr>
          <a:xfrm>
            <a:off x="5420891" y="4158316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429" name="object 429"/>
          <p:cNvSpPr/>
          <p:nvPr/>
        </p:nvSpPr>
        <p:spPr>
          <a:xfrm>
            <a:off x="5912387" y="4156161"/>
            <a:ext cx="6737" cy="4491"/>
          </a:xfrm>
          <a:custGeom>
            <a:avLst/>
            <a:gdLst/>
            <a:ahLst/>
            <a:cxnLst/>
            <a:rect l="l" t="t" r="r" b="b"/>
            <a:pathLst>
              <a:path w="9525" h="6350">
                <a:moveTo>
                  <a:pt x="0" y="6096"/>
                </a:moveTo>
                <a:lnTo>
                  <a:pt x="9143" y="6096"/>
                </a:lnTo>
                <a:lnTo>
                  <a:pt x="9143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grpSp>
        <p:nvGrpSpPr>
          <p:cNvPr id="430" name="object 430"/>
          <p:cNvGrpSpPr/>
          <p:nvPr/>
        </p:nvGrpSpPr>
        <p:grpSpPr>
          <a:xfrm>
            <a:off x="5420892" y="4160473"/>
            <a:ext cx="498052" cy="237125"/>
            <a:chOff x="3883152" y="5882650"/>
            <a:chExt cx="704215" cy="335280"/>
          </a:xfrm>
        </p:grpSpPr>
        <p:sp>
          <p:nvSpPr>
            <p:cNvPr id="431" name="object 431"/>
            <p:cNvSpPr/>
            <p:nvPr/>
          </p:nvSpPr>
          <p:spPr>
            <a:xfrm>
              <a:off x="3883152" y="588569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432" name="object 432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3883152" y="5882650"/>
              <a:ext cx="704087" cy="73151"/>
            </a:xfrm>
            <a:prstGeom prst="rect">
              <a:avLst/>
            </a:prstGeom>
          </p:spPr>
        </p:pic>
        <p:sp>
          <p:nvSpPr>
            <p:cNvPr id="433" name="object 433"/>
            <p:cNvSpPr/>
            <p:nvPr/>
          </p:nvSpPr>
          <p:spPr>
            <a:xfrm>
              <a:off x="3883152" y="5958850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34" name="object 434"/>
            <p:cNvSpPr/>
            <p:nvPr/>
          </p:nvSpPr>
          <p:spPr>
            <a:xfrm>
              <a:off x="4578096" y="5955802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35" name="object 435"/>
            <p:cNvSpPr/>
            <p:nvPr/>
          </p:nvSpPr>
          <p:spPr>
            <a:xfrm>
              <a:off x="3883152" y="5964946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36" name="object 436"/>
            <p:cNvSpPr/>
            <p:nvPr/>
          </p:nvSpPr>
          <p:spPr>
            <a:xfrm>
              <a:off x="4578096" y="5961898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37" name="object 437"/>
            <p:cNvSpPr/>
            <p:nvPr/>
          </p:nvSpPr>
          <p:spPr>
            <a:xfrm>
              <a:off x="3883152" y="5971042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38" name="object 438"/>
            <p:cNvSpPr/>
            <p:nvPr/>
          </p:nvSpPr>
          <p:spPr>
            <a:xfrm>
              <a:off x="4578096" y="5967994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39" name="object 439"/>
            <p:cNvSpPr/>
            <p:nvPr/>
          </p:nvSpPr>
          <p:spPr>
            <a:xfrm>
              <a:off x="3883152" y="597713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40" name="object 440"/>
            <p:cNvSpPr/>
            <p:nvPr/>
          </p:nvSpPr>
          <p:spPr>
            <a:xfrm>
              <a:off x="4578096" y="5974090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41" name="object 441"/>
            <p:cNvSpPr/>
            <p:nvPr/>
          </p:nvSpPr>
          <p:spPr>
            <a:xfrm>
              <a:off x="3883152" y="5983234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42" name="object 442"/>
            <p:cNvSpPr/>
            <p:nvPr/>
          </p:nvSpPr>
          <p:spPr>
            <a:xfrm>
              <a:off x="4578096" y="5980186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43" name="object 443"/>
            <p:cNvSpPr/>
            <p:nvPr/>
          </p:nvSpPr>
          <p:spPr>
            <a:xfrm>
              <a:off x="3883152" y="5989330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44" name="object 444"/>
            <p:cNvSpPr/>
            <p:nvPr/>
          </p:nvSpPr>
          <p:spPr>
            <a:xfrm>
              <a:off x="4578096" y="5986282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45" name="object 445"/>
            <p:cNvSpPr/>
            <p:nvPr/>
          </p:nvSpPr>
          <p:spPr>
            <a:xfrm>
              <a:off x="3883152" y="5995426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46" name="object 446"/>
            <p:cNvSpPr/>
            <p:nvPr/>
          </p:nvSpPr>
          <p:spPr>
            <a:xfrm>
              <a:off x="4578096" y="5992378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47" name="object 447"/>
            <p:cNvSpPr/>
            <p:nvPr/>
          </p:nvSpPr>
          <p:spPr>
            <a:xfrm>
              <a:off x="3883152" y="6001522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48" name="object 448"/>
            <p:cNvSpPr/>
            <p:nvPr/>
          </p:nvSpPr>
          <p:spPr>
            <a:xfrm>
              <a:off x="4578096" y="5998474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449" name="object 449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4352544" y="5955802"/>
              <a:ext cx="42672" cy="91440"/>
            </a:xfrm>
            <a:prstGeom prst="rect">
              <a:avLst/>
            </a:prstGeom>
          </p:spPr>
        </p:pic>
        <p:sp>
          <p:nvSpPr>
            <p:cNvPr id="450" name="object 450"/>
            <p:cNvSpPr/>
            <p:nvPr/>
          </p:nvSpPr>
          <p:spPr>
            <a:xfrm>
              <a:off x="3883152" y="600761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51" name="object 451"/>
            <p:cNvSpPr/>
            <p:nvPr/>
          </p:nvSpPr>
          <p:spPr>
            <a:xfrm>
              <a:off x="4578096" y="6004570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52" name="object 452"/>
            <p:cNvSpPr/>
            <p:nvPr/>
          </p:nvSpPr>
          <p:spPr>
            <a:xfrm>
              <a:off x="3883152" y="6013714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53" name="object 453"/>
            <p:cNvSpPr/>
            <p:nvPr/>
          </p:nvSpPr>
          <p:spPr>
            <a:xfrm>
              <a:off x="4578096" y="6010666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54" name="object 454"/>
            <p:cNvSpPr/>
            <p:nvPr/>
          </p:nvSpPr>
          <p:spPr>
            <a:xfrm>
              <a:off x="3883152" y="6019810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55" name="object 455"/>
            <p:cNvSpPr/>
            <p:nvPr/>
          </p:nvSpPr>
          <p:spPr>
            <a:xfrm>
              <a:off x="4578096" y="6016762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56" name="object 456"/>
            <p:cNvSpPr/>
            <p:nvPr/>
          </p:nvSpPr>
          <p:spPr>
            <a:xfrm>
              <a:off x="3883152" y="6025906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57" name="object 457"/>
            <p:cNvSpPr/>
            <p:nvPr/>
          </p:nvSpPr>
          <p:spPr>
            <a:xfrm>
              <a:off x="4578096" y="6022858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58" name="object 458"/>
            <p:cNvSpPr/>
            <p:nvPr/>
          </p:nvSpPr>
          <p:spPr>
            <a:xfrm>
              <a:off x="3883152" y="6032002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59" name="object 459"/>
            <p:cNvSpPr/>
            <p:nvPr/>
          </p:nvSpPr>
          <p:spPr>
            <a:xfrm>
              <a:off x="4578096" y="6028954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60" name="object 460"/>
            <p:cNvSpPr/>
            <p:nvPr/>
          </p:nvSpPr>
          <p:spPr>
            <a:xfrm>
              <a:off x="3883152" y="603809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61" name="object 461"/>
            <p:cNvSpPr/>
            <p:nvPr/>
          </p:nvSpPr>
          <p:spPr>
            <a:xfrm>
              <a:off x="4578096" y="6035050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62" name="object 462"/>
            <p:cNvSpPr/>
            <p:nvPr/>
          </p:nvSpPr>
          <p:spPr>
            <a:xfrm>
              <a:off x="3883152" y="6044194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63" name="object 463"/>
            <p:cNvSpPr/>
            <p:nvPr/>
          </p:nvSpPr>
          <p:spPr>
            <a:xfrm>
              <a:off x="4578096" y="6041146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64" name="object 464"/>
            <p:cNvSpPr/>
            <p:nvPr/>
          </p:nvSpPr>
          <p:spPr>
            <a:xfrm>
              <a:off x="3883152" y="6050290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65" name="object 465"/>
            <p:cNvSpPr/>
            <p:nvPr/>
          </p:nvSpPr>
          <p:spPr>
            <a:xfrm>
              <a:off x="4578096" y="6047242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66" name="object 466"/>
            <p:cNvSpPr/>
            <p:nvPr/>
          </p:nvSpPr>
          <p:spPr>
            <a:xfrm>
              <a:off x="3883152" y="6056386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67" name="object 467"/>
            <p:cNvSpPr/>
            <p:nvPr/>
          </p:nvSpPr>
          <p:spPr>
            <a:xfrm>
              <a:off x="4578096" y="6053338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68" name="object 468"/>
            <p:cNvSpPr/>
            <p:nvPr/>
          </p:nvSpPr>
          <p:spPr>
            <a:xfrm>
              <a:off x="3883152" y="6062482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69" name="object 469"/>
            <p:cNvSpPr/>
            <p:nvPr/>
          </p:nvSpPr>
          <p:spPr>
            <a:xfrm>
              <a:off x="4578096" y="6059434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70" name="object 470"/>
            <p:cNvSpPr/>
            <p:nvPr/>
          </p:nvSpPr>
          <p:spPr>
            <a:xfrm>
              <a:off x="3883152" y="606857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71" name="object 471"/>
            <p:cNvSpPr/>
            <p:nvPr/>
          </p:nvSpPr>
          <p:spPr>
            <a:xfrm>
              <a:off x="4578096" y="6065530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72" name="object 472"/>
            <p:cNvSpPr/>
            <p:nvPr/>
          </p:nvSpPr>
          <p:spPr>
            <a:xfrm>
              <a:off x="3883152" y="6074674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73" name="object 473"/>
            <p:cNvSpPr/>
            <p:nvPr/>
          </p:nvSpPr>
          <p:spPr>
            <a:xfrm>
              <a:off x="4578096" y="6071626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74" name="object 474"/>
            <p:cNvSpPr/>
            <p:nvPr/>
          </p:nvSpPr>
          <p:spPr>
            <a:xfrm>
              <a:off x="3883152" y="6080770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75" name="object 475"/>
            <p:cNvSpPr/>
            <p:nvPr/>
          </p:nvSpPr>
          <p:spPr>
            <a:xfrm>
              <a:off x="4578096" y="6077722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476" name="object 476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4340352" y="6047242"/>
              <a:ext cx="24384" cy="48768"/>
            </a:xfrm>
            <a:prstGeom prst="rect">
              <a:avLst/>
            </a:prstGeom>
          </p:spPr>
        </p:pic>
        <p:sp>
          <p:nvSpPr>
            <p:cNvPr id="477" name="object 477"/>
            <p:cNvSpPr/>
            <p:nvPr/>
          </p:nvSpPr>
          <p:spPr>
            <a:xfrm>
              <a:off x="3883152" y="6086866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78" name="object 478"/>
            <p:cNvSpPr/>
            <p:nvPr/>
          </p:nvSpPr>
          <p:spPr>
            <a:xfrm>
              <a:off x="4578096" y="6083818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79" name="object 479"/>
            <p:cNvSpPr/>
            <p:nvPr/>
          </p:nvSpPr>
          <p:spPr>
            <a:xfrm>
              <a:off x="3883152" y="6092962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80" name="object 480"/>
            <p:cNvSpPr/>
            <p:nvPr/>
          </p:nvSpPr>
          <p:spPr>
            <a:xfrm>
              <a:off x="4578096" y="6089914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81" name="object 481"/>
            <p:cNvSpPr/>
            <p:nvPr/>
          </p:nvSpPr>
          <p:spPr>
            <a:xfrm>
              <a:off x="3883152" y="609905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82" name="object 482"/>
            <p:cNvSpPr/>
            <p:nvPr/>
          </p:nvSpPr>
          <p:spPr>
            <a:xfrm>
              <a:off x="4578096" y="6096010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83" name="object 483"/>
            <p:cNvSpPr/>
            <p:nvPr/>
          </p:nvSpPr>
          <p:spPr>
            <a:xfrm>
              <a:off x="3883152" y="6105154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84" name="object 484"/>
            <p:cNvSpPr/>
            <p:nvPr/>
          </p:nvSpPr>
          <p:spPr>
            <a:xfrm>
              <a:off x="4578096" y="6102106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485" name="object 485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4334256" y="6096010"/>
              <a:ext cx="12192" cy="18287"/>
            </a:xfrm>
            <a:prstGeom prst="rect">
              <a:avLst/>
            </a:prstGeom>
          </p:spPr>
        </p:pic>
        <p:sp>
          <p:nvSpPr>
            <p:cNvPr id="486" name="object 486"/>
            <p:cNvSpPr/>
            <p:nvPr/>
          </p:nvSpPr>
          <p:spPr>
            <a:xfrm>
              <a:off x="3883152" y="6111250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87" name="object 487"/>
            <p:cNvSpPr/>
            <p:nvPr/>
          </p:nvSpPr>
          <p:spPr>
            <a:xfrm>
              <a:off x="4578096" y="6108202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88" name="object 488"/>
            <p:cNvSpPr/>
            <p:nvPr/>
          </p:nvSpPr>
          <p:spPr>
            <a:xfrm>
              <a:off x="3883152" y="6117346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89" name="object 489"/>
            <p:cNvSpPr/>
            <p:nvPr/>
          </p:nvSpPr>
          <p:spPr>
            <a:xfrm>
              <a:off x="4578096" y="6114298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90" name="object 490"/>
            <p:cNvSpPr/>
            <p:nvPr/>
          </p:nvSpPr>
          <p:spPr>
            <a:xfrm>
              <a:off x="3883152" y="6123442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91" name="object 491"/>
            <p:cNvSpPr/>
            <p:nvPr/>
          </p:nvSpPr>
          <p:spPr>
            <a:xfrm>
              <a:off x="4578096" y="6120394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492" name="object 492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4328160" y="6114298"/>
              <a:ext cx="12191" cy="18287"/>
            </a:xfrm>
            <a:prstGeom prst="rect">
              <a:avLst/>
            </a:prstGeom>
          </p:spPr>
        </p:pic>
        <p:sp>
          <p:nvSpPr>
            <p:cNvPr id="493" name="object 493"/>
            <p:cNvSpPr/>
            <p:nvPr/>
          </p:nvSpPr>
          <p:spPr>
            <a:xfrm>
              <a:off x="3883152" y="612953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94" name="object 494"/>
            <p:cNvSpPr/>
            <p:nvPr/>
          </p:nvSpPr>
          <p:spPr>
            <a:xfrm>
              <a:off x="4578096" y="6126490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95" name="object 495"/>
            <p:cNvSpPr/>
            <p:nvPr/>
          </p:nvSpPr>
          <p:spPr>
            <a:xfrm>
              <a:off x="3883152" y="6135634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96" name="object 496"/>
            <p:cNvSpPr/>
            <p:nvPr/>
          </p:nvSpPr>
          <p:spPr>
            <a:xfrm>
              <a:off x="4578096" y="6132586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97" name="object 497"/>
            <p:cNvSpPr/>
            <p:nvPr/>
          </p:nvSpPr>
          <p:spPr>
            <a:xfrm>
              <a:off x="3883152" y="6141730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6095"/>
                  </a:moveTo>
                  <a:lnTo>
                    <a:pt x="6096" y="6095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498" name="object 498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4011168" y="6132586"/>
              <a:ext cx="414528" cy="54863"/>
            </a:xfrm>
            <a:prstGeom prst="rect">
              <a:avLst/>
            </a:prstGeom>
          </p:spPr>
        </p:pic>
        <p:sp>
          <p:nvSpPr>
            <p:cNvPr id="499" name="object 499"/>
            <p:cNvSpPr/>
            <p:nvPr/>
          </p:nvSpPr>
          <p:spPr>
            <a:xfrm>
              <a:off x="4273296" y="619049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7B7B7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500" name="object 500"/>
            <p:cNvSpPr/>
            <p:nvPr/>
          </p:nvSpPr>
          <p:spPr>
            <a:xfrm>
              <a:off x="4267200" y="6196594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535353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501" name="object 501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4474464" y="6138682"/>
              <a:ext cx="112775" cy="73151"/>
            </a:xfrm>
            <a:prstGeom prst="rect">
              <a:avLst/>
            </a:prstGeom>
          </p:spPr>
        </p:pic>
        <p:sp>
          <p:nvSpPr>
            <p:cNvPr id="502" name="object 502"/>
            <p:cNvSpPr/>
            <p:nvPr/>
          </p:nvSpPr>
          <p:spPr>
            <a:xfrm>
              <a:off x="4578096" y="6199642"/>
              <a:ext cx="9525" cy="6350"/>
            </a:xfrm>
            <a:custGeom>
              <a:avLst/>
              <a:gdLst/>
              <a:ahLst/>
              <a:cxnLst/>
              <a:rect l="l" t="t" r="r" b="b"/>
              <a:pathLst>
                <a:path w="9525" h="6350">
                  <a:moveTo>
                    <a:pt x="0" y="6096"/>
                  </a:moveTo>
                  <a:lnTo>
                    <a:pt x="9143" y="6096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503" name="object 503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3883152" y="6150874"/>
              <a:ext cx="225551" cy="60960"/>
            </a:xfrm>
            <a:prstGeom prst="rect">
              <a:avLst/>
            </a:prstGeom>
          </p:spPr>
        </p:pic>
        <p:sp>
          <p:nvSpPr>
            <p:cNvPr id="504" name="object 504"/>
            <p:cNvSpPr/>
            <p:nvPr/>
          </p:nvSpPr>
          <p:spPr>
            <a:xfrm>
              <a:off x="4248912" y="6208786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4C4C4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505" name="object 505"/>
            <p:cNvSpPr/>
            <p:nvPr/>
          </p:nvSpPr>
          <p:spPr>
            <a:xfrm>
              <a:off x="4541520" y="6214882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506" name="object 506"/>
            <p:cNvSpPr/>
            <p:nvPr/>
          </p:nvSpPr>
          <p:spPr>
            <a:xfrm>
              <a:off x="4578096" y="6211834"/>
              <a:ext cx="9525" cy="3175"/>
            </a:xfrm>
            <a:custGeom>
              <a:avLst/>
              <a:gdLst/>
              <a:ahLst/>
              <a:cxnLst/>
              <a:rect l="l" t="t" r="r" b="b"/>
              <a:pathLst>
                <a:path w="9525" h="3175">
                  <a:moveTo>
                    <a:pt x="0" y="3017"/>
                  </a:moveTo>
                  <a:lnTo>
                    <a:pt x="9143" y="3017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30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grpSp>
        <p:nvGrpSpPr>
          <p:cNvPr id="507" name="object 507"/>
          <p:cNvGrpSpPr/>
          <p:nvPr/>
        </p:nvGrpSpPr>
        <p:grpSpPr>
          <a:xfrm>
            <a:off x="3573463" y="4526939"/>
            <a:ext cx="110030" cy="13024"/>
            <a:chOff x="1271003" y="6400810"/>
            <a:chExt cx="155575" cy="18415"/>
          </a:xfrm>
        </p:grpSpPr>
        <p:pic>
          <p:nvPicPr>
            <p:cNvPr id="508" name="object 508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271003" y="6400810"/>
              <a:ext cx="54863" cy="9144"/>
            </a:xfrm>
            <a:prstGeom prst="rect">
              <a:avLst/>
            </a:prstGeom>
          </p:spPr>
        </p:pic>
        <p:sp>
          <p:nvSpPr>
            <p:cNvPr id="509" name="object 509"/>
            <p:cNvSpPr/>
            <p:nvPr/>
          </p:nvSpPr>
          <p:spPr>
            <a:xfrm>
              <a:off x="1275575" y="6409954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424242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510" name="object 510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1325867" y="6400810"/>
              <a:ext cx="100584" cy="18287"/>
            </a:xfrm>
            <a:prstGeom prst="rect">
              <a:avLst/>
            </a:prstGeom>
          </p:spPr>
        </p:pic>
      </p:grpSp>
      <p:sp>
        <p:nvSpPr>
          <p:cNvPr id="511" name="object 511"/>
          <p:cNvSpPr/>
          <p:nvPr/>
        </p:nvSpPr>
        <p:spPr>
          <a:xfrm>
            <a:off x="3680169" y="453340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2A2A2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512" name="object 512"/>
          <p:cNvPicPr/>
          <p:nvPr/>
        </p:nvPicPr>
        <p:blipFill>
          <a:blip r:embed="rId83" cstate="print"/>
          <a:stretch>
            <a:fillRect/>
          </a:stretch>
        </p:blipFill>
        <p:spPr>
          <a:xfrm>
            <a:off x="3754540" y="4526939"/>
            <a:ext cx="109940" cy="12933"/>
          </a:xfrm>
          <a:prstGeom prst="rect">
            <a:avLst/>
          </a:prstGeom>
        </p:spPr>
      </p:pic>
      <p:sp>
        <p:nvSpPr>
          <p:cNvPr id="513" name="object 513"/>
          <p:cNvSpPr/>
          <p:nvPr/>
        </p:nvSpPr>
        <p:spPr>
          <a:xfrm>
            <a:off x="3861246" y="453340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14" name="object 514"/>
          <p:cNvSpPr/>
          <p:nvPr/>
        </p:nvSpPr>
        <p:spPr>
          <a:xfrm>
            <a:off x="3576696" y="4539873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15" name="object 515"/>
          <p:cNvSpPr/>
          <p:nvPr/>
        </p:nvSpPr>
        <p:spPr>
          <a:xfrm>
            <a:off x="3680169" y="4539873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16" name="object 516"/>
          <p:cNvSpPr/>
          <p:nvPr/>
        </p:nvSpPr>
        <p:spPr>
          <a:xfrm>
            <a:off x="3757774" y="4539873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26262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17" name="object 517"/>
          <p:cNvSpPr/>
          <p:nvPr/>
        </p:nvSpPr>
        <p:spPr>
          <a:xfrm>
            <a:off x="3861246" y="4539873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26262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18" name="object 518"/>
          <p:cNvSpPr/>
          <p:nvPr/>
        </p:nvSpPr>
        <p:spPr>
          <a:xfrm>
            <a:off x="3576696" y="454634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19" name="object 519"/>
          <p:cNvSpPr/>
          <p:nvPr/>
        </p:nvSpPr>
        <p:spPr>
          <a:xfrm>
            <a:off x="3680169" y="454634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20" name="object 520"/>
          <p:cNvSpPr/>
          <p:nvPr/>
        </p:nvSpPr>
        <p:spPr>
          <a:xfrm>
            <a:off x="3757774" y="454634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21" name="object 521"/>
          <p:cNvSpPr/>
          <p:nvPr/>
        </p:nvSpPr>
        <p:spPr>
          <a:xfrm>
            <a:off x="3861246" y="454634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22" name="object 522"/>
          <p:cNvSpPr/>
          <p:nvPr/>
        </p:nvSpPr>
        <p:spPr>
          <a:xfrm>
            <a:off x="3576696" y="455280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23" name="object 523"/>
          <p:cNvSpPr/>
          <p:nvPr/>
        </p:nvSpPr>
        <p:spPr>
          <a:xfrm>
            <a:off x="3680169" y="455280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24" name="object 524"/>
          <p:cNvSpPr/>
          <p:nvPr/>
        </p:nvSpPr>
        <p:spPr>
          <a:xfrm>
            <a:off x="3757774" y="455280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25" name="object 525"/>
          <p:cNvSpPr/>
          <p:nvPr/>
        </p:nvSpPr>
        <p:spPr>
          <a:xfrm>
            <a:off x="3861246" y="455280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26" name="object 526"/>
          <p:cNvSpPr/>
          <p:nvPr/>
        </p:nvSpPr>
        <p:spPr>
          <a:xfrm>
            <a:off x="3576696" y="455927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27" name="object 527"/>
          <p:cNvSpPr/>
          <p:nvPr/>
        </p:nvSpPr>
        <p:spPr>
          <a:xfrm>
            <a:off x="3680169" y="455927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28" name="object 528"/>
          <p:cNvSpPr/>
          <p:nvPr/>
        </p:nvSpPr>
        <p:spPr>
          <a:xfrm>
            <a:off x="3757774" y="455927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29" name="object 529"/>
          <p:cNvSpPr/>
          <p:nvPr/>
        </p:nvSpPr>
        <p:spPr>
          <a:xfrm>
            <a:off x="3861246" y="455927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30" name="object 530"/>
          <p:cNvSpPr/>
          <p:nvPr/>
        </p:nvSpPr>
        <p:spPr>
          <a:xfrm>
            <a:off x="3576696" y="456574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31" name="object 531"/>
          <p:cNvSpPr/>
          <p:nvPr/>
        </p:nvSpPr>
        <p:spPr>
          <a:xfrm>
            <a:off x="3680169" y="456574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32" name="object 532"/>
          <p:cNvSpPr/>
          <p:nvPr/>
        </p:nvSpPr>
        <p:spPr>
          <a:xfrm>
            <a:off x="3757774" y="456574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33" name="object 533"/>
          <p:cNvSpPr/>
          <p:nvPr/>
        </p:nvSpPr>
        <p:spPr>
          <a:xfrm>
            <a:off x="3861246" y="456574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34" name="object 534"/>
          <p:cNvSpPr/>
          <p:nvPr/>
        </p:nvSpPr>
        <p:spPr>
          <a:xfrm>
            <a:off x="3576696" y="457220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35" name="object 535"/>
          <p:cNvSpPr/>
          <p:nvPr/>
        </p:nvSpPr>
        <p:spPr>
          <a:xfrm>
            <a:off x="3680169" y="457220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36" name="object 536"/>
          <p:cNvSpPr/>
          <p:nvPr/>
        </p:nvSpPr>
        <p:spPr>
          <a:xfrm>
            <a:off x="3757774" y="457220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37" name="object 537"/>
          <p:cNvSpPr/>
          <p:nvPr/>
        </p:nvSpPr>
        <p:spPr>
          <a:xfrm>
            <a:off x="3861246" y="457220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38" name="object 538"/>
          <p:cNvSpPr/>
          <p:nvPr/>
        </p:nvSpPr>
        <p:spPr>
          <a:xfrm>
            <a:off x="3576696" y="4578675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39" name="object 539"/>
          <p:cNvSpPr/>
          <p:nvPr/>
        </p:nvSpPr>
        <p:spPr>
          <a:xfrm>
            <a:off x="3680169" y="4578675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40" name="object 540"/>
          <p:cNvSpPr/>
          <p:nvPr/>
        </p:nvSpPr>
        <p:spPr>
          <a:xfrm>
            <a:off x="3757774" y="4578675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41" name="object 541"/>
          <p:cNvSpPr/>
          <p:nvPr/>
        </p:nvSpPr>
        <p:spPr>
          <a:xfrm>
            <a:off x="3861246" y="4578675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542" name="object 542"/>
          <p:cNvPicPr/>
          <p:nvPr/>
        </p:nvPicPr>
        <p:blipFill>
          <a:blip r:embed="rId84" cstate="print"/>
          <a:stretch>
            <a:fillRect/>
          </a:stretch>
        </p:blipFill>
        <p:spPr>
          <a:xfrm>
            <a:off x="3237177" y="4585142"/>
            <a:ext cx="278082" cy="6467"/>
          </a:xfrm>
          <a:prstGeom prst="rect">
            <a:avLst/>
          </a:prstGeom>
        </p:spPr>
      </p:pic>
      <p:sp>
        <p:nvSpPr>
          <p:cNvPr id="543" name="object 543"/>
          <p:cNvSpPr/>
          <p:nvPr/>
        </p:nvSpPr>
        <p:spPr>
          <a:xfrm>
            <a:off x="3576696" y="458514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44" name="object 544"/>
          <p:cNvSpPr/>
          <p:nvPr/>
        </p:nvSpPr>
        <p:spPr>
          <a:xfrm>
            <a:off x="3680169" y="458514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45" name="object 545"/>
          <p:cNvSpPr/>
          <p:nvPr/>
        </p:nvSpPr>
        <p:spPr>
          <a:xfrm>
            <a:off x="3757774" y="458514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46" name="object 546"/>
          <p:cNvSpPr/>
          <p:nvPr/>
        </p:nvSpPr>
        <p:spPr>
          <a:xfrm>
            <a:off x="3861246" y="458514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47" name="object 547"/>
          <p:cNvSpPr/>
          <p:nvPr/>
        </p:nvSpPr>
        <p:spPr>
          <a:xfrm>
            <a:off x="3929150" y="4585142"/>
            <a:ext cx="280239" cy="6737"/>
          </a:xfrm>
          <a:custGeom>
            <a:avLst/>
            <a:gdLst/>
            <a:ahLst/>
            <a:cxnLst/>
            <a:rect l="l" t="t" r="r" b="b"/>
            <a:pathLst>
              <a:path w="396239" h="9525">
                <a:moveTo>
                  <a:pt x="0" y="9144"/>
                </a:moveTo>
                <a:lnTo>
                  <a:pt x="396239" y="9144"/>
                </a:lnTo>
                <a:lnTo>
                  <a:pt x="396239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424242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48" name="object 548"/>
          <p:cNvSpPr/>
          <p:nvPr/>
        </p:nvSpPr>
        <p:spPr>
          <a:xfrm>
            <a:off x="3518493" y="4591609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1A1A1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49" name="object 549"/>
          <p:cNvSpPr/>
          <p:nvPr/>
        </p:nvSpPr>
        <p:spPr>
          <a:xfrm>
            <a:off x="3576696" y="4591609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50" name="object 550"/>
          <p:cNvSpPr/>
          <p:nvPr/>
        </p:nvSpPr>
        <p:spPr>
          <a:xfrm>
            <a:off x="3680169" y="4591609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51" name="object 551"/>
          <p:cNvSpPr/>
          <p:nvPr/>
        </p:nvSpPr>
        <p:spPr>
          <a:xfrm>
            <a:off x="3757774" y="4591609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52" name="object 552"/>
          <p:cNvSpPr/>
          <p:nvPr/>
        </p:nvSpPr>
        <p:spPr>
          <a:xfrm>
            <a:off x="3861246" y="4591609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53" name="object 553"/>
          <p:cNvSpPr/>
          <p:nvPr/>
        </p:nvSpPr>
        <p:spPr>
          <a:xfrm>
            <a:off x="3925917" y="4591609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1E1E1E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54" name="object 554"/>
          <p:cNvSpPr/>
          <p:nvPr/>
        </p:nvSpPr>
        <p:spPr>
          <a:xfrm>
            <a:off x="3518493" y="459807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D6D6D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55" name="object 555"/>
          <p:cNvSpPr/>
          <p:nvPr/>
        </p:nvSpPr>
        <p:spPr>
          <a:xfrm>
            <a:off x="3576696" y="459807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56" name="object 556"/>
          <p:cNvSpPr/>
          <p:nvPr/>
        </p:nvSpPr>
        <p:spPr>
          <a:xfrm>
            <a:off x="3680169" y="459807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57" name="object 557"/>
          <p:cNvSpPr/>
          <p:nvPr/>
        </p:nvSpPr>
        <p:spPr>
          <a:xfrm>
            <a:off x="3757774" y="459807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58" name="object 558"/>
          <p:cNvSpPr/>
          <p:nvPr/>
        </p:nvSpPr>
        <p:spPr>
          <a:xfrm>
            <a:off x="3861246" y="459807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59" name="object 559"/>
          <p:cNvSpPr/>
          <p:nvPr/>
        </p:nvSpPr>
        <p:spPr>
          <a:xfrm>
            <a:off x="3524960" y="4604543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1D1D1D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60" name="object 560"/>
          <p:cNvSpPr/>
          <p:nvPr/>
        </p:nvSpPr>
        <p:spPr>
          <a:xfrm>
            <a:off x="3576696" y="4604543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61" name="object 561"/>
          <p:cNvSpPr/>
          <p:nvPr/>
        </p:nvSpPr>
        <p:spPr>
          <a:xfrm>
            <a:off x="3680169" y="4604543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62" name="object 562"/>
          <p:cNvSpPr/>
          <p:nvPr/>
        </p:nvSpPr>
        <p:spPr>
          <a:xfrm>
            <a:off x="3757774" y="4604543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63" name="object 563"/>
          <p:cNvSpPr/>
          <p:nvPr/>
        </p:nvSpPr>
        <p:spPr>
          <a:xfrm>
            <a:off x="3861246" y="4604543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64" name="object 564"/>
          <p:cNvSpPr/>
          <p:nvPr/>
        </p:nvSpPr>
        <p:spPr>
          <a:xfrm>
            <a:off x="3919450" y="4604543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151515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65" name="object 565"/>
          <p:cNvSpPr/>
          <p:nvPr/>
        </p:nvSpPr>
        <p:spPr>
          <a:xfrm>
            <a:off x="3524960" y="461101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7A7A7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66" name="object 566"/>
          <p:cNvSpPr/>
          <p:nvPr/>
        </p:nvSpPr>
        <p:spPr>
          <a:xfrm>
            <a:off x="3576696" y="461101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67" name="object 567"/>
          <p:cNvSpPr/>
          <p:nvPr/>
        </p:nvSpPr>
        <p:spPr>
          <a:xfrm>
            <a:off x="3680169" y="461101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68" name="object 568"/>
          <p:cNvSpPr/>
          <p:nvPr/>
        </p:nvSpPr>
        <p:spPr>
          <a:xfrm>
            <a:off x="3757774" y="461101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69" name="object 569"/>
          <p:cNvSpPr/>
          <p:nvPr/>
        </p:nvSpPr>
        <p:spPr>
          <a:xfrm>
            <a:off x="3861246" y="461101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70" name="object 570"/>
          <p:cNvSpPr/>
          <p:nvPr/>
        </p:nvSpPr>
        <p:spPr>
          <a:xfrm>
            <a:off x="3912983" y="461101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747474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71" name="object 571"/>
          <p:cNvSpPr/>
          <p:nvPr/>
        </p:nvSpPr>
        <p:spPr>
          <a:xfrm>
            <a:off x="3531427" y="461747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0303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72" name="object 572"/>
          <p:cNvSpPr/>
          <p:nvPr/>
        </p:nvSpPr>
        <p:spPr>
          <a:xfrm>
            <a:off x="3576696" y="461747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73" name="object 573"/>
          <p:cNvSpPr/>
          <p:nvPr/>
        </p:nvSpPr>
        <p:spPr>
          <a:xfrm>
            <a:off x="3680169" y="461747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74" name="object 574"/>
          <p:cNvSpPr/>
          <p:nvPr/>
        </p:nvSpPr>
        <p:spPr>
          <a:xfrm>
            <a:off x="3757774" y="461747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75" name="object 575"/>
          <p:cNvSpPr/>
          <p:nvPr/>
        </p:nvSpPr>
        <p:spPr>
          <a:xfrm>
            <a:off x="3861246" y="461747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76" name="object 576"/>
          <p:cNvSpPr/>
          <p:nvPr/>
        </p:nvSpPr>
        <p:spPr>
          <a:xfrm>
            <a:off x="3912983" y="461747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1E1E1E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77" name="object 577"/>
          <p:cNvSpPr/>
          <p:nvPr/>
        </p:nvSpPr>
        <p:spPr>
          <a:xfrm>
            <a:off x="3531427" y="462394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B3B3B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78" name="object 578"/>
          <p:cNvSpPr/>
          <p:nvPr/>
        </p:nvSpPr>
        <p:spPr>
          <a:xfrm>
            <a:off x="3680169" y="462394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79" name="object 579"/>
          <p:cNvSpPr/>
          <p:nvPr/>
        </p:nvSpPr>
        <p:spPr>
          <a:xfrm>
            <a:off x="3757774" y="462394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80" name="object 580"/>
          <p:cNvSpPr/>
          <p:nvPr/>
        </p:nvSpPr>
        <p:spPr>
          <a:xfrm>
            <a:off x="3861246" y="462394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81" name="object 581"/>
          <p:cNvSpPr/>
          <p:nvPr/>
        </p:nvSpPr>
        <p:spPr>
          <a:xfrm>
            <a:off x="3912983" y="462394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23232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82" name="object 582"/>
          <p:cNvSpPr/>
          <p:nvPr/>
        </p:nvSpPr>
        <p:spPr>
          <a:xfrm>
            <a:off x="3680169" y="463041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83" name="object 583"/>
          <p:cNvSpPr/>
          <p:nvPr/>
        </p:nvSpPr>
        <p:spPr>
          <a:xfrm>
            <a:off x="3757774" y="463041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84" name="object 584"/>
          <p:cNvSpPr/>
          <p:nvPr/>
        </p:nvSpPr>
        <p:spPr>
          <a:xfrm>
            <a:off x="3861246" y="463041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85" name="object 585"/>
          <p:cNvSpPr/>
          <p:nvPr/>
        </p:nvSpPr>
        <p:spPr>
          <a:xfrm>
            <a:off x="3906516" y="463041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86" name="object 586"/>
          <p:cNvSpPr/>
          <p:nvPr/>
        </p:nvSpPr>
        <p:spPr>
          <a:xfrm>
            <a:off x="3680169" y="463687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87" name="object 587"/>
          <p:cNvSpPr/>
          <p:nvPr/>
        </p:nvSpPr>
        <p:spPr>
          <a:xfrm>
            <a:off x="3757774" y="463687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88" name="object 588"/>
          <p:cNvSpPr/>
          <p:nvPr/>
        </p:nvSpPr>
        <p:spPr>
          <a:xfrm>
            <a:off x="3861246" y="463687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89" name="object 589"/>
          <p:cNvSpPr/>
          <p:nvPr/>
        </p:nvSpPr>
        <p:spPr>
          <a:xfrm>
            <a:off x="3906516" y="463687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212121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90" name="object 590"/>
          <p:cNvSpPr/>
          <p:nvPr/>
        </p:nvSpPr>
        <p:spPr>
          <a:xfrm>
            <a:off x="3680169" y="464334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91" name="object 591"/>
          <p:cNvSpPr/>
          <p:nvPr/>
        </p:nvSpPr>
        <p:spPr>
          <a:xfrm>
            <a:off x="3757774" y="464334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grpSp>
        <p:nvGrpSpPr>
          <p:cNvPr id="592" name="object 592"/>
          <p:cNvGrpSpPr/>
          <p:nvPr/>
        </p:nvGrpSpPr>
        <p:grpSpPr>
          <a:xfrm>
            <a:off x="3858013" y="4643346"/>
            <a:ext cx="45359" cy="6737"/>
            <a:chOff x="1673339" y="6565402"/>
            <a:chExt cx="64135" cy="9525"/>
          </a:xfrm>
        </p:grpSpPr>
        <p:sp>
          <p:nvSpPr>
            <p:cNvPr id="593" name="object 593"/>
            <p:cNvSpPr/>
            <p:nvPr/>
          </p:nvSpPr>
          <p:spPr>
            <a:xfrm>
              <a:off x="1677911" y="656540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3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5C5C5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594" name="object 594"/>
            <p:cNvSpPr/>
            <p:nvPr/>
          </p:nvSpPr>
          <p:spPr>
            <a:xfrm>
              <a:off x="1714487" y="656540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3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565656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595" name="object 595"/>
            <p:cNvSpPr/>
            <p:nvPr/>
          </p:nvSpPr>
          <p:spPr>
            <a:xfrm>
              <a:off x="1732775" y="656540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3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555555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sp>
        <p:nvSpPr>
          <p:cNvPr id="596" name="object 596"/>
          <p:cNvSpPr/>
          <p:nvPr/>
        </p:nvSpPr>
        <p:spPr>
          <a:xfrm>
            <a:off x="3680169" y="464981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97" name="object 597"/>
          <p:cNvSpPr/>
          <p:nvPr/>
        </p:nvSpPr>
        <p:spPr>
          <a:xfrm>
            <a:off x="3757774" y="464981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98" name="object 598"/>
          <p:cNvSpPr/>
          <p:nvPr/>
        </p:nvSpPr>
        <p:spPr>
          <a:xfrm>
            <a:off x="3861246" y="464981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599" name="object 599"/>
          <p:cNvSpPr/>
          <p:nvPr/>
        </p:nvSpPr>
        <p:spPr>
          <a:xfrm>
            <a:off x="3900049" y="464981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2C2C2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00" name="object 600"/>
          <p:cNvSpPr/>
          <p:nvPr/>
        </p:nvSpPr>
        <p:spPr>
          <a:xfrm>
            <a:off x="3680169" y="465628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01" name="object 601"/>
          <p:cNvSpPr/>
          <p:nvPr/>
        </p:nvSpPr>
        <p:spPr>
          <a:xfrm>
            <a:off x="3757774" y="465628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02" name="object 602"/>
          <p:cNvSpPr/>
          <p:nvPr/>
        </p:nvSpPr>
        <p:spPr>
          <a:xfrm>
            <a:off x="3861246" y="465628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grpSp>
        <p:nvGrpSpPr>
          <p:cNvPr id="603" name="object 603"/>
          <p:cNvGrpSpPr/>
          <p:nvPr/>
        </p:nvGrpSpPr>
        <p:grpSpPr>
          <a:xfrm>
            <a:off x="3528193" y="4623943"/>
            <a:ext cx="52096" cy="52096"/>
            <a:chOff x="1206995" y="6537969"/>
            <a:chExt cx="73660" cy="73660"/>
          </a:xfrm>
        </p:grpSpPr>
        <p:pic>
          <p:nvPicPr>
            <p:cNvPr id="604" name="object 604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206995" y="6537969"/>
              <a:ext cx="73152" cy="73152"/>
            </a:xfrm>
            <a:prstGeom prst="rect">
              <a:avLst/>
            </a:prstGeom>
          </p:spPr>
        </p:pic>
        <p:sp>
          <p:nvSpPr>
            <p:cNvPr id="605" name="object 605"/>
            <p:cNvSpPr/>
            <p:nvPr/>
          </p:nvSpPr>
          <p:spPr>
            <a:xfrm>
              <a:off x="1275575" y="6592833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3E3E3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sp>
        <p:nvSpPr>
          <p:cNvPr id="606" name="object 606"/>
          <p:cNvSpPr/>
          <p:nvPr/>
        </p:nvSpPr>
        <p:spPr>
          <a:xfrm>
            <a:off x="3680169" y="466274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07" name="object 607"/>
          <p:cNvSpPr/>
          <p:nvPr/>
        </p:nvSpPr>
        <p:spPr>
          <a:xfrm>
            <a:off x="3757774" y="466274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08" name="object 608"/>
          <p:cNvSpPr/>
          <p:nvPr/>
        </p:nvSpPr>
        <p:spPr>
          <a:xfrm>
            <a:off x="3861246" y="466274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09" name="object 609"/>
          <p:cNvSpPr/>
          <p:nvPr/>
        </p:nvSpPr>
        <p:spPr>
          <a:xfrm>
            <a:off x="3576696" y="466921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43434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10" name="object 610"/>
          <p:cNvSpPr/>
          <p:nvPr/>
        </p:nvSpPr>
        <p:spPr>
          <a:xfrm>
            <a:off x="3680169" y="466921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11" name="object 611"/>
          <p:cNvSpPr/>
          <p:nvPr/>
        </p:nvSpPr>
        <p:spPr>
          <a:xfrm>
            <a:off x="3757774" y="466921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12" name="object 612"/>
          <p:cNvSpPr/>
          <p:nvPr/>
        </p:nvSpPr>
        <p:spPr>
          <a:xfrm>
            <a:off x="3861246" y="466921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grpSp>
        <p:nvGrpSpPr>
          <p:cNvPr id="613" name="object 613"/>
          <p:cNvGrpSpPr/>
          <p:nvPr/>
        </p:nvGrpSpPr>
        <p:grpSpPr>
          <a:xfrm>
            <a:off x="3547595" y="4675681"/>
            <a:ext cx="32335" cy="6737"/>
            <a:chOff x="1234427" y="6611122"/>
            <a:chExt cx="45720" cy="9525"/>
          </a:xfrm>
        </p:grpSpPr>
        <p:sp>
          <p:nvSpPr>
            <p:cNvPr id="614" name="object 614"/>
            <p:cNvSpPr/>
            <p:nvPr/>
          </p:nvSpPr>
          <p:spPr>
            <a:xfrm>
              <a:off x="1234427" y="6615694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40">
                  <a:moveTo>
                    <a:pt x="0" y="0"/>
                  </a:moveTo>
                  <a:lnTo>
                    <a:pt x="27431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615" name="object 615"/>
            <p:cNvSpPr/>
            <p:nvPr/>
          </p:nvSpPr>
          <p:spPr>
            <a:xfrm>
              <a:off x="1275575" y="661112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535353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sp>
        <p:nvSpPr>
          <p:cNvPr id="616" name="object 616"/>
          <p:cNvSpPr/>
          <p:nvPr/>
        </p:nvSpPr>
        <p:spPr>
          <a:xfrm>
            <a:off x="3757774" y="467568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17" name="object 617"/>
          <p:cNvSpPr/>
          <p:nvPr/>
        </p:nvSpPr>
        <p:spPr>
          <a:xfrm>
            <a:off x="3861246" y="467568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18" name="object 618"/>
          <p:cNvSpPr/>
          <p:nvPr/>
        </p:nvSpPr>
        <p:spPr>
          <a:xfrm>
            <a:off x="3757774" y="468214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grpSp>
        <p:nvGrpSpPr>
          <p:cNvPr id="619" name="object 619"/>
          <p:cNvGrpSpPr/>
          <p:nvPr/>
        </p:nvGrpSpPr>
        <p:grpSpPr>
          <a:xfrm>
            <a:off x="3754540" y="4649812"/>
            <a:ext cx="161676" cy="77694"/>
            <a:chOff x="1527035" y="6574545"/>
            <a:chExt cx="228600" cy="109855"/>
          </a:xfrm>
        </p:grpSpPr>
        <p:sp>
          <p:nvSpPr>
            <p:cNvPr id="620" name="object 620"/>
            <p:cNvSpPr/>
            <p:nvPr/>
          </p:nvSpPr>
          <p:spPr>
            <a:xfrm>
              <a:off x="1677911" y="6620265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5A5A5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621" name="object 621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1527035" y="6574545"/>
              <a:ext cx="228600" cy="109728"/>
            </a:xfrm>
            <a:prstGeom prst="rect">
              <a:avLst/>
            </a:prstGeom>
          </p:spPr>
        </p:pic>
        <p:sp>
          <p:nvSpPr>
            <p:cNvPr id="622" name="object 622"/>
            <p:cNvSpPr/>
            <p:nvPr/>
          </p:nvSpPr>
          <p:spPr>
            <a:xfrm>
              <a:off x="1531607" y="6629409"/>
              <a:ext cx="0" cy="27940"/>
            </a:xfrm>
            <a:custGeom>
              <a:avLst/>
              <a:gdLst/>
              <a:ahLst/>
              <a:cxnLst/>
              <a:rect l="l" t="t" r="r" b="b"/>
              <a:pathLst>
                <a:path h="27940">
                  <a:moveTo>
                    <a:pt x="0" y="9144"/>
                  </a:moveTo>
                  <a:lnTo>
                    <a:pt x="0" y="0"/>
                  </a:lnTo>
                </a:path>
                <a:path h="27940">
                  <a:moveTo>
                    <a:pt x="0" y="18287"/>
                  </a:moveTo>
                  <a:lnTo>
                    <a:pt x="0" y="9143"/>
                  </a:lnTo>
                </a:path>
                <a:path h="27940">
                  <a:moveTo>
                    <a:pt x="0" y="27432"/>
                  </a:moveTo>
                  <a:lnTo>
                    <a:pt x="0" y="18287"/>
                  </a:lnTo>
                </a:path>
              </a:pathLst>
            </a:custGeom>
            <a:ln w="9143">
              <a:solidFill>
                <a:srgbClr val="636363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grpSp>
        <p:nvGrpSpPr>
          <p:cNvPr id="623" name="object 623"/>
          <p:cNvGrpSpPr/>
          <p:nvPr/>
        </p:nvGrpSpPr>
        <p:grpSpPr>
          <a:xfrm>
            <a:off x="3547595" y="4675681"/>
            <a:ext cx="136077" cy="52096"/>
            <a:chOff x="1234427" y="6611122"/>
            <a:chExt cx="192405" cy="73660"/>
          </a:xfrm>
        </p:grpSpPr>
        <p:pic>
          <p:nvPicPr>
            <p:cNvPr id="624" name="object 624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1234427" y="6611122"/>
              <a:ext cx="192023" cy="73151"/>
            </a:xfrm>
            <a:prstGeom prst="rect">
              <a:avLst/>
            </a:prstGeom>
          </p:spPr>
        </p:pic>
        <p:sp>
          <p:nvSpPr>
            <p:cNvPr id="625" name="object 625"/>
            <p:cNvSpPr/>
            <p:nvPr/>
          </p:nvSpPr>
          <p:spPr>
            <a:xfrm>
              <a:off x="1421879" y="665684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3E3E3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sp>
        <p:nvSpPr>
          <p:cNvPr id="626" name="object 626"/>
          <p:cNvSpPr/>
          <p:nvPr/>
        </p:nvSpPr>
        <p:spPr>
          <a:xfrm>
            <a:off x="3757774" y="470801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26262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27" name="object 627"/>
          <p:cNvSpPr/>
          <p:nvPr/>
        </p:nvSpPr>
        <p:spPr>
          <a:xfrm>
            <a:off x="3680169" y="472095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242424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28" name="object 628"/>
          <p:cNvSpPr/>
          <p:nvPr/>
        </p:nvSpPr>
        <p:spPr>
          <a:xfrm>
            <a:off x="3861246" y="472095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73737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29" name="object 629"/>
          <p:cNvSpPr/>
          <p:nvPr/>
        </p:nvSpPr>
        <p:spPr>
          <a:xfrm>
            <a:off x="3576696" y="472741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30" name="object 630"/>
          <p:cNvSpPr/>
          <p:nvPr/>
        </p:nvSpPr>
        <p:spPr>
          <a:xfrm>
            <a:off x="3680169" y="472741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31" name="object 631"/>
          <p:cNvSpPr/>
          <p:nvPr/>
        </p:nvSpPr>
        <p:spPr>
          <a:xfrm>
            <a:off x="3757774" y="472741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26262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32" name="object 632"/>
          <p:cNvSpPr/>
          <p:nvPr/>
        </p:nvSpPr>
        <p:spPr>
          <a:xfrm>
            <a:off x="3861246" y="472741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26262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33" name="object 633"/>
          <p:cNvSpPr/>
          <p:nvPr/>
        </p:nvSpPr>
        <p:spPr>
          <a:xfrm>
            <a:off x="3576696" y="473388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34" name="object 634"/>
          <p:cNvSpPr/>
          <p:nvPr/>
        </p:nvSpPr>
        <p:spPr>
          <a:xfrm>
            <a:off x="3680169" y="473388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35" name="object 635"/>
          <p:cNvSpPr/>
          <p:nvPr/>
        </p:nvSpPr>
        <p:spPr>
          <a:xfrm>
            <a:off x="3757774" y="473388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36" name="object 636"/>
          <p:cNvSpPr/>
          <p:nvPr/>
        </p:nvSpPr>
        <p:spPr>
          <a:xfrm>
            <a:off x="3861246" y="473388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37" name="object 637"/>
          <p:cNvSpPr/>
          <p:nvPr/>
        </p:nvSpPr>
        <p:spPr>
          <a:xfrm>
            <a:off x="3576696" y="474035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38" name="object 638"/>
          <p:cNvSpPr/>
          <p:nvPr/>
        </p:nvSpPr>
        <p:spPr>
          <a:xfrm>
            <a:off x="3680169" y="474035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39" name="object 639"/>
          <p:cNvSpPr/>
          <p:nvPr/>
        </p:nvSpPr>
        <p:spPr>
          <a:xfrm>
            <a:off x="3757774" y="474035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40" name="object 640"/>
          <p:cNvSpPr/>
          <p:nvPr/>
        </p:nvSpPr>
        <p:spPr>
          <a:xfrm>
            <a:off x="3861246" y="474035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41" name="object 641"/>
          <p:cNvSpPr/>
          <p:nvPr/>
        </p:nvSpPr>
        <p:spPr>
          <a:xfrm>
            <a:off x="3576696" y="474681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42" name="object 642"/>
          <p:cNvSpPr/>
          <p:nvPr/>
        </p:nvSpPr>
        <p:spPr>
          <a:xfrm>
            <a:off x="3680169" y="474681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43" name="object 643"/>
          <p:cNvSpPr/>
          <p:nvPr/>
        </p:nvSpPr>
        <p:spPr>
          <a:xfrm>
            <a:off x="3757774" y="474681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44" name="object 644"/>
          <p:cNvSpPr/>
          <p:nvPr/>
        </p:nvSpPr>
        <p:spPr>
          <a:xfrm>
            <a:off x="3861246" y="474681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45" name="object 645"/>
          <p:cNvSpPr/>
          <p:nvPr/>
        </p:nvSpPr>
        <p:spPr>
          <a:xfrm>
            <a:off x="3576696" y="4753285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46" name="object 646"/>
          <p:cNvSpPr/>
          <p:nvPr/>
        </p:nvSpPr>
        <p:spPr>
          <a:xfrm>
            <a:off x="3680169" y="4753285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47" name="object 647"/>
          <p:cNvSpPr/>
          <p:nvPr/>
        </p:nvSpPr>
        <p:spPr>
          <a:xfrm>
            <a:off x="3757774" y="4753285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48" name="object 648"/>
          <p:cNvSpPr/>
          <p:nvPr/>
        </p:nvSpPr>
        <p:spPr>
          <a:xfrm>
            <a:off x="3861246" y="4753285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49" name="object 649"/>
          <p:cNvSpPr/>
          <p:nvPr/>
        </p:nvSpPr>
        <p:spPr>
          <a:xfrm>
            <a:off x="3576696" y="475975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50" name="object 650"/>
          <p:cNvSpPr/>
          <p:nvPr/>
        </p:nvSpPr>
        <p:spPr>
          <a:xfrm>
            <a:off x="3680169" y="475975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51" name="object 651"/>
          <p:cNvSpPr/>
          <p:nvPr/>
        </p:nvSpPr>
        <p:spPr>
          <a:xfrm>
            <a:off x="3757774" y="475975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52" name="object 652"/>
          <p:cNvSpPr/>
          <p:nvPr/>
        </p:nvSpPr>
        <p:spPr>
          <a:xfrm>
            <a:off x="3861246" y="475975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53" name="object 653"/>
          <p:cNvSpPr/>
          <p:nvPr/>
        </p:nvSpPr>
        <p:spPr>
          <a:xfrm>
            <a:off x="3576696" y="4766219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54" name="object 654"/>
          <p:cNvSpPr/>
          <p:nvPr/>
        </p:nvSpPr>
        <p:spPr>
          <a:xfrm>
            <a:off x="3680169" y="4766219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55" name="object 655"/>
          <p:cNvSpPr/>
          <p:nvPr/>
        </p:nvSpPr>
        <p:spPr>
          <a:xfrm>
            <a:off x="3757774" y="4766219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56" name="object 656"/>
          <p:cNvSpPr/>
          <p:nvPr/>
        </p:nvSpPr>
        <p:spPr>
          <a:xfrm>
            <a:off x="3861246" y="4766219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57" name="object 657"/>
          <p:cNvSpPr/>
          <p:nvPr/>
        </p:nvSpPr>
        <p:spPr>
          <a:xfrm>
            <a:off x="3576696" y="477268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58" name="object 658"/>
          <p:cNvSpPr/>
          <p:nvPr/>
        </p:nvSpPr>
        <p:spPr>
          <a:xfrm>
            <a:off x="3680169" y="477268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59" name="object 659"/>
          <p:cNvSpPr/>
          <p:nvPr/>
        </p:nvSpPr>
        <p:spPr>
          <a:xfrm>
            <a:off x="3757774" y="477268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60" name="object 660"/>
          <p:cNvSpPr/>
          <p:nvPr/>
        </p:nvSpPr>
        <p:spPr>
          <a:xfrm>
            <a:off x="3861246" y="477268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61" name="object 661"/>
          <p:cNvSpPr/>
          <p:nvPr/>
        </p:nvSpPr>
        <p:spPr>
          <a:xfrm>
            <a:off x="3576696" y="477915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62" name="object 662"/>
          <p:cNvSpPr/>
          <p:nvPr/>
        </p:nvSpPr>
        <p:spPr>
          <a:xfrm>
            <a:off x="3680169" y="477915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63" name="object 663"/>
          <p:cNvSpPr/>
          <p:nvPr/>
        </p:nvSpPr>
        <p:spPr>
          <a:xfrm>
            <a:off x="3757774" y="477915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64" name="object 664"/>
          <p:cNvSpPr/>
          <p:nvPr/>
        </p:nvSpPr>
        <p:spPr>
          <a:xfrm>
            <a:off x="3861246" y="477915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65" name="object 665"/>
          <p:cNvSpPr/>
          <p:nvPr/>
        </p:nvSpPr>
        <p:spPr>
          <a:xfrm>
            <a:off x="3576696" y="478562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66" name="object 666"/>
          <p:cNvSpPr/>
          <p:nvPr/>
        </p:nvSpPr>
        <p:spPr>
          <a:xfrm>
            <a:off x="3680169" y="478562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67" name="object 667"/>
          <p:cNvSpPr/>
          <p:nvPr/>
        </p:nvSpPr>
        <p:spPr>
          <a:xfrm>
            <a:off x="3757774" y="478562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68" name="object 668"/>
          <p:cNvSpPr/>
          <p:nvPr/>
        </p:nvSpPr>
        <p:spPr>
          <a:xfrm>
            <a:off x="3861246" y="478562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69" name="object 669"/>
          <p:cNvSpPr/>
          <p:nvPr/>
        </p:nvSpPr>
        <p:spPr>
          <a:xfrm>
            <a:off x="3576696" y="479208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70" name="object 670"/>
          <p:cNvSpPr/>
          <p:nvPr/>
        </p:nvSpPr>
        <p:spPr>
          <a:xfrm>
            <a:off x="3680169" y="479208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71" name="object 671"/>
          <p:cNvSpPr/>
          <p:nvPr/>
        </p:nvSpPr>
        <p:spPr>
          <a:xfrm>
            <a:off x="3757774" y="479208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72" name="object 672"/>
          <p:cNvSpPr/>
          <p:nvPr/>
        </p:nvSpPr>
        <p:spPr>
          <a:xfrm>
            <a:off x="3861246" y="479208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73" name="object 673"/>
          <p:cNvSpPr/>
          <p:nvPr/>
        </p:nvSpPr>
        <p:spPr>
          <a:xfrm>
            <a:off x="3576696" y="479855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74" name="object 674"/>
          <p:cNvSpPr/>
          <p:nvPr/>
        </p:nvSpPr>
        <p:spPr>
          <a:xfrm>
            <a:off x="3680169" y="479855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75" name="object 675"/>
          <p:cNvSpPr/>
          <p:nvPr/>
        </p:nvSpPr>
        <p:spPr>
          <a:xfrm>
            <a:off x="3757774" y="479855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76" name="object 676"/>
          <p:cNvSpPr/>
          <p:nvPr/>
        </p:nvSpPr>
        <p:spPr>
          <a:xfrm>
            <a:off x="3861246" y="479855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77" name="object 677"/>
          <p:cNvSpPr/>
          <p:nvPr/>
        </p:nvSpPr>
        <p:spPr>
          <a:xfrm>
            <a:off x="3576696" y="480502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78" name="object 678"/>
          <p:cNvSpPr/>
          <p:nvPr/>
        </p:nvSpPr>
        <p:spPr>
          <a:xfrm>
            <a:off x="3680169" y="480502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79" name="object 679"/>
          <p:cNvSpPr/>
          <p:nvPr/>
        </p:nvSpPr>
        <p:spPr>
          <a:xfrm>
            <a:off x="3757774" y="480502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80" name="object 680"/>
          <p:cNvSpPr/>
          <p:nvPr/>
        </p:nvSpPr>
        <p:spPr>
          <a:xfrm>
            <a:off x="3861246" y="480502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81" name="object 681"/>
          <p:cNvSpPr/>
          <p:nvPr/>
        </p:nvSpPr>
        <p:spPr>
          <a:xfrm>
            <a:off x="3576696" y="481148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82" name="object 682"/>
          <p:cNvSpPr/>
          <p:nvPr/>
        </p:nvSpPr>
        <p:spPr>
          <a:xfrm>
            <a:off x="3680169" y="481148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83" name="object 683"/>
          <p:cNvSpPr/>
          <p:nvPr/>
        </p:nvSpPr>
        <p:spPr>
          <a:xfrm>
            <a:off x="3757774" y="481148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84" name="object 684"/>
          <p:cNvSpPr/>
          <p:nvPr/>
        </p:nvSpPr>
        <p:spPr>
          <a:xfrm>
            <a:off x="3861246" y="481148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85" name="object 685"/>
          <p:cNvSpPr/>
          <p:nvPr/>
        </p:nvSpPr>
        <p:spPr>
          <a:xfrm>
            <a:off x="3576696" y="481795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86" name="object 686"/>
          <p:cNvSpPr/>
          <p:nvPr/>
        </p:nvSpPr>
        <p:spPr>
          <a:xfrm>
            <a:off x="3680169" y="481795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87" name="object 687"/>
          <p:cNvSpPr/>
          <p:nvPr/>
        </p:nvSpPr>
        <p:spPr>
          <a:xfrm>
            <a:off x="3757774" y="481795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88" name="object 688"/>
          <p:cNvSpPr/>
          <p:nvPr/>
        </p:nvSpPr>
        <p:spPr>
          <a:xfrm>
            <a:off x="3861246" y="481795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89" name="object 689"/>
          <p:cNvSpPr/>
          <p:nvPr/>
        </p:nvSpPr>
        <p:spPr>
          <a:xfrm>
            <a:off x="3576696" y="4824423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90" name="object 690"/>
          <p:cNvSpPr/>
          <p:nvPr/>
        </p:nvSpPr>
        <p:spPr>
          <a:xfrm>
            <a:off x="3680169" y="4824423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91" name="object 691"/>
          <p:cNvSpPr/>
          <p:nvPr/>
        </p:nvSpPr>
        <p:spPr>
          <a:xfrm>
            <a:off x="3757774" y="4824423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92" name="object 692"/>
          <p:cNvSpPr/>
          <p:nvPr/>
        </p:nvSpPr>
        <p:spPr>
          <a:xfrm>
            <a:off x="3861246" y="4824423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93" name="object 693"/>
          <p:cNvSpPr/>
          <p:nvPr/>
        </p:nvSpPr>
        <p:spPr>
          <a:xfrm>
            <a:off x="3576696" y="483089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94" name="object 694"/>
          <p:cNvSpPr/>
          <p:nvPr/>
        </p:nvSpPr>
        <p:spPr>
          <a:xfrm>
            <a:off x="3680169" y="483089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95" name="object 695"/>
          <p:cNvSpPr/>
          <p:nvPr/>
        </p:nvSpPr>
        <p:spPr>
          <a:xfrm>
            <a:off x="3757774" y="483089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96" name="object 696"/>
          <p:cNvSpPr/>
          <p:nvPr/>
        </p:nvSpPr>
        <p:spPr>
          <a:xfrm>
            <a:off x="3861246" y="483089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97" name="object 697"/>
          <p:cNvSpPr/>
          <p:nvPr/>
        </p:nvSpPr>
        <p:spPr>
          <a:xfrm>
            <a:off x="3576696" y="483735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98" name="object 698"/>
          <p:cNvSpPr/>
          <p:nvPr/>
        </p:nvSpPr>
        <p:spPr>
          <a:xfrm>
            <a:off x="3680169" y="483735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699" name="object 699"/>
          <p:cNvSpPr/>
          <p:nvPr/>
        </p:nvSpPr>
        <p:spPr>
          <a:xfrm>
            <a:off x="3757774" y="483735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00" name="object 700"/>
          <p:cNvSpPr/>
          <p:nvPr/>
        </p:nvSpPr>
        <p:spPr>
          <a:xfrm>
            <a:off x="3861246" y="483735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01" name="object 701"/>
          <p:cNvSpPr/>
          <p:nvPr/>
        </p:nvSpPr>
        <p:spPr>
          <a:xfrm>
            <a:off x="3576696" y="484382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02" name="object 702"/>
          <p:cNvSpPr/>
          <p:nvPr/>
        </p:nvSpPr>
        <p:spPr>
          <a:xfrm>
            <a:off x="3680169" y="484382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03" name="object 703"/>
          <p:cNvSpPr/>
          <p:nvPr/>
        </p:nvSpPr>
        <p:spPr>
          <a:xfrm>
            <a:off x="3757774" y="484382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04" name="object 704"/>
          <p:cNvSpPr/>
          <p:nvPr/>
        </p:nvSpPr>
        <p:spPr>
          <a:xfrm>
            <a:off x="3861246" y="484382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05" name="object 705"/>
          <p:cNvSpPr/>
          <p:nvPr/>
        </p:nvSpPr>
        <p:spPr>
          <a:xfrm>
            <a:off x="3576696" y="485029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06" name="object 706"/>
          <p:cNvSpPr/>
          <p:nvPr/>
        </p:nvSpPr>
        <p:spPr>
          <a:xfrm>
            <a:off x="3680169" y="485029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07" name="object 707"/>
          <p:cNvSpPr/>
          <p:nvPr/>
        </p:nvSpPr>
        <p:spPr>
          <a:xfrm>
            <a:off x="3757774" y="485029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08" name="object 708"/>
          <p:cNvSpPr/>
          <p:nvPr/>
        </p:nvSpPr>
        <p:spPr>
          <a:xfrm>
            <a:off x="3861246" y="485029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09" name="object 709"/>
          <p:cNvSpPr/>
          <p:nvPr/>
        </p:nvSpPr>
        <p:spPr>
          <a:xfrm>
            <a:off x="3576696" y="485675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10" name="object 710"/>
          <p:cNvSpPr/>
          <p:nvPr/>
        </p:nvSpPr>
        <p:spPr>
          <a:xfrm>
            <a:off x="3757774" y="485675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711" name="object 711"/>
          <p:cNvPicPr/>
          <p:nvPr/>
        </p:nvPicPr>
        <p:blipFill>
          <a:blip r:embed="rId88" cstate="print"/>
          <a:stretch>
            <a:fillRect/>
          </a:stretch>
        </p:blipFill>
        <p:spPr>
          <a:xfrm>
            <a:off x="3573463" y="4856759"/>
            <a:ext cx="109940" cy="51714"/>
          </a:xfrm>
          <a:prstGeom prst="rect">
            <a:avLst/>
          </a:prstGeom>
        </p:spPr>
      </p:pic>
      <p:pic>
        <p:nvPicPr>
          <p:cNvPr id="712" name="object 712"/>
          <p:cNvPicPr/>
          <p:nvPr/>
        </p:nvPicPr>
        <p:blipFill>
          <a:blip r:embed="rId89" cstate="print"/>
          <a:stretch>
            <a:fillRect/>
          </a:stretch>
        </p:blipFill>
        <p:spPr>
          <a:xfrm>
            <a:off x="3754540" y="4856759"/>
            <a:ext cx="116407" cy="51714"/>
          </a:xfrm>
          <a:prstGeom prst="rect">
            <a:avLst/>
          </a:prstGeom>
        </p:spPr>
      </p:pic>
      <p:pic>
        <p:nvPicPr>
          <p:cNvPr id="713" name="object 713"/>
          <p:cNvPicPr/>
          <p:nvPr/>
        </p:nvPicPr>
        <p:blipFill>
          <a:blip r:embed="rId90" cstate="print"/>
          <a:stretch>
            <a:fillRect/>
          </a:stretch>
        </p:blipFill>
        <p:spPr>
          <a:xfrm>
            <a:off x="4886282" y="4526939"/>
            <a:ext cx="32335" cy="12933"/>
          </a:xfrm>
          <a:prstGeom prst="rect">
            <a:avLst/>
          </a:prstGeom>
        </p:spPr>
      </p:pic>
      <p:pic>
        <p:nvPicPr>
          <p:cNvPr id="714" name="object 714"/>
          <p:cNvPicPr/>
          <p:nvPr/>
        </p:nvPicPr>
        <p:blipFill>
          <a:blip r:embed="rId91" cstate="print"/>
          <a:stretch>
            <a:fillRect/>
          </a:stretch>
        </p:blipFill>
        <p:spPr>
          <a:xfrm>
            <a:off x="4815136" y="4533406"/>
            <a:ext cx="19400" cy="6467"/>
          </a:xfrm>
          <a:prstGeom prst="rect">
            <a:avLst/>
          </a:prstGeom>
        </p:spPr>
      </p:pic>
      <p:sp>
        <p:nvSpPr>
          <p:cNvPr id="715" name="object 715"/>
          <p:cNvSpPr/>
          <p:nvPr/>
        </p:nvSpPr>
        <p:spPr>
          <a:xfrm>
            <a:off x="4921850" y="453340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747474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716" name="object 716"/>
          <p:cNvPicPr/>
          <p:nvPr/>
        </p:nvPicPr>
        <p:blipFill>
          <a:blip r:embed="rId92" cstate="print"/>
          <a:stretch>
            <a:fillRect/>
          </a:stretch>
        </p:blipFill>
        <p:spPr>
          <a:xfrm>
            <a:off x="4627591" y="4526939"/>
            <a:ext cx="116407" cy="19401"/>
          </a:xfrm>
          <a:prstGeom prst="rect">
            <a:avLst/>
          </a:prstGeom>
        </p:spPr>
      </p:pic>
      <p:pic>
        <p:nvPicPr>
          <p:cNvPr id="717" name="object 717"/>
          <p:cNvPicPr/>
          <p:nvPr/>
        </p:nvPicPr>
        <p:blipFill>
          <a:blip r:embed="rId93" cstate="print"/>
          <a:stretch>
            <a:fillRect/>
          </a:stretch>
        </p:blipFill>
        <p:spPr>
          <a:xfrm>
            <a:off x="4815136" y="4539873"/>
            <a:ext cx="71146" cy="12933"/>
          </a:xfrm>
          <a:prstGeom prst="rect">
            <a:avLst/>
          </a:prstGeom>
        </p:spPr>
      </p:pic>
      <p:sp>
        <p:nvSpPr>
          <p:cNvPr id="718" name="object 718"/>
          <p:cNvSpPr/>
          <p:nvPr/>
        </p:nvSpPr>
        <p:spPr>
          <a:xfrm>
            <a:off x="4921850" y="4539873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3333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19" name="object 719"/>
          <p:cNvSpPr/>
          <p:nvPr/>
        </p:nvSpPr>
        <p:spPr>
          <a:xfrm>
            <a:off x="4637292" y="454634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720" name="object 720"/>
          <p:cNvPicPr/>
          <p:nvPr/>
        </p:nvPicPr>
        <p:blipFill>
          <a:blip r:embed="rId94" cstate="print"/>
          <a:stretch>
            <a:fillRect/>
          </a:stretch>
        </p:blipFill>
        <p:spPr>
          <a:xfrm>
            <a:off x="4679328" y="4546340"/>
            <a:ext cx="12933" cy="6467"/>
          </a:xfrm>
          <a:prstGeom prst="rect">
            <a:avLst/>
          </a:prstGeom>
        </p:spPr>
      </p:pic>
      <p:sp>
        <p:nvSpPr>
          <p:cNvPr id="721" name="object 721"/>
          <p:cNvSpPr/>
          <p:nvPr/>
        </p:nvSpPr>
        <p:spPr>
          <a:xfrm>
            <a:off x="4740765" y="454634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26262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22" name="object 722"/>
          <p:cNvSpPr/>
          <p:nvPr/>
        </p:nvSpPr>
        <p:spPr>
          <a:xfrm>
            <a:off x="4818369" y="454634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D3D3D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23" name="object 723"/>
          <p:cNvSpPr/>
          <p:nvPr/>
        </p:nvSpPr>
        <p:spPr>
          <a:xfrm>
            <a:off x="4921850" y="454634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24" name="object 724"/>
          <p:cNvSpPr/>
          <p:nvPr/>
        </p:nvSpPr>
        <p:spPr>
          <a:xfrm>
            <a:off x="4637292" y="455280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25" name="object 725"/>
          <p:cNvSpPr/>
          <p:nvPr/>
        </p:nvSpPr>
        <p:spPr>
          <a:xfrm>
            <a:off x="4740765" y="455280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26" name="object 726"/>
          <p:cNvSpPr/>
          <p:nvPr/>
        </p:nvSpPr>
        <p:spPr>
          <a:xfrm>
            <a:off x="4818369" y="455280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27" name="object 727"/>
          <p:cNvSpPr/>
          <p:nvPr/>
        </p:nvSpPr>
        <p:spPr>
          <a:xfrm>
            <a:off x="4921850" y="455280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28" name="object 728"/>
          <p:cNvSpPr/>
          <p:nvPr/>
        </p:nvSpPr>
        <p:spPr>
          <a:xfrm>
            <a:off x="4637292" y="455927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29" name="object 729"/>
          <p:cNvSpPr/>
          <p:nvPr/>
        </p:nvSpPr>
        <p:spPr>
          <a:xfrm>
            <a:off x="4740765" y="455927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30" name="object 730"/>
          <p:cNvSpPr/>
          <p:nvPr/>
        </p:nvSpPr>
        <p:spPr>
          <a:xfrm>
            <a:off x="4818369" y="455927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31" name="object 731"/>
          <p:cNvSpPr/>
          <p:nvPr/>
        </p:nvSpPr>
        <p:spPr>
          <a:xfrm>
            <a:off x="4921850" y="455927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32" name="object 732"/>
          <p:cNvSpPr/>
          <p:nvPr/>
        </p:nvSpPr>
        <p:spPr>
          <a:xfrm>
            <a:off x="4637292" y="456574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33" name="object 733"/>
          <p:cNvSpPr/>
          <p:nvPr/>
        </p:nvSpPr>
        <p:spPr>
          <a:xfrm>
            <a:off x="4740765" y="456574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34" name="object 734"/>
          <p:cNvSpPr/>
          <p:nvPr/>
        </p:nvSpPr>
        <p:spPr>
          <a:xfrm>
            <a:off x="4818369" y="456574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35" name="object 735"/>
          <p:cNvSpPr/>
          <p:nvPr/>
        </p:nvSpPr>
        <p:spPr>
          <a:xfrm>
            <a:off x="4921850" y="456574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36" name="object 736"/>
          <p:cNvSpPr/>
          <p:nvPr/>
        </p:nvSpPr>
        <p:spPr>
          <a:xfrm>
            <a:off x="4637292" y="457220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37" name="object 737"/>
          <p:cNvSpPr/>
          <p:nvPr/>
        </p:nvSpPr>
        <p:spPr>
          <a:xfrm>
            <a:off x="4740765" y="457220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38" name="object 738"/>
          <p:cNvSpPr/>
          <p:nvPr/>
        </p:nvSpPr>
        <p:spPr>
          <a:xfrm>
            <a:off x="4818369" y="457220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39" name="object 739"/>
          <p:cNvSpPr/>
          <p:nvPr/>
        </p:nvSpPr>
        <p:spPr>
          <a:xfrm>
            <a:off x="4921850" y="457220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40" name="object 740"/>
          <p:cNvSpPr/>
          <p:nvPr/>
        </p:nvSpPr>
        <p:spPr>
          <a:xfrm>
            <a:off x="4637292" y="4578675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41" name="object 741"/>
          <p:cNvSpPr/>
          <p:nvPr/>
        </p:nvSpPr>
        <p:spPr>
          <a:xfrm>
            <a:off x="4740765" y="4578675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42" name="object 742"/>
          <p:cNvSpPr/>
          <p:nvPr/>
        </p:nvSpPr>
        <p:spPr>
          <a:xfrm>
            <a:off x="4818369" y="4578675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43" name="object 743"/>
          <p:cNvSpPr/>
          <p:nvPr/>
        </p:nvSpPr>
        <p:spPr>
          <a:xfrm>
            <a:off x="4921850" y="4578675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44" name="object 744"/>
          <p:cNvSpPr/>
          <p:nvPr/>
        </p:nvSpPr>
        <p:spPr>
          <a:xfrm>
            <a:off x="4637292" y="458514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45" name="object 745"/>
          <p:cNvSpPr/>
          <p:nvPr/>
        </p:nvSpPr>
        <p:spPr>
          <a:xfrm>
            <a:off x="4740765" y="458514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46" name="object 746"/>
          <p:cNvSpPr/>
          <p:nvPr/>
        </p:nvSpPr>
        <p:spPr>
          <a:xfrm>
            <a:off x="4818369" y="458514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47" name="object 747"/>
          <p:cNvSpPr/>
          <p:nvPr/>
        </p:nvSpPr>
        <p:spPr>
          <a:xfrm>
            <a:off x="4921850" y="458514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48" name="object 748"/>
          <p:cNvSpPr/>
          <p:nvPr/>
        </p:nvSpPr>
        <p:spPr>
          <a:xfrm>
            <a:off x="4637292" y="4591609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49" name="object 749"/>
          <p:cNvSpPr/>
          <p:nvPr/>
        </p:nvSpPr>
        <p:spPr>
          <a:xfrm>
            <a:off x="4740765" y="4591609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50" name="object 750"/>
          <p:cNvSpPr/>
          <p:nvPr/>
        </p:nvSpPr>
        <p:spPr>
          <a:xfrm>
            <a:off x="4818369" y="4591609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51" name="object 751"/>
          <p:cNvSpPr/>
          <p:nvPr/>
        </p:nvSpPr>
        <p:spPr>
          <a:xfrm>
            <a:off x="4921850" y="4591609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52" name="object 752"/>
          <p:cNvSpPr/>
          <p:nvPr/>
        </p:nvSpPr>
        <p:spPr>
          <a:xfrm>
            <a:off x="4637292" y="459807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53" name="object 753"/>
          <p:cNvSpPr/>
          <p:nvPr/>
        </p:nvSpPr>
        <p:spPr>
          <a:xfrm>
            <a:off x="4740765" y="459807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54" name="object 754"/>
          <p:cNvSpPr/>
          <p:nvPr/>
        </p:nvSpPr>
        <p:spPr>
          <a:xfrm>
            <a:off x="4818369" y="459807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55" name="object 755"/>
          <p:cNvSpPr/>
          <p:nvPr/>
        </p:nvSpPr>
        <p:spPr>
          <a:xfrm>
            <a:off x="4921850" y="459807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56" name="object 756"/>
          <p:cNvSpPr/>
          <p:nvPr/>
        </p:nvSpPr>
        <p:spPr>
          <a:xfrm>
            <a:off x="4637292" y="4604543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57" name="object 757"/>
          <p:cNvSpPr/>
          <p:nvPr/>
        </p:nvSpPr>
        <p:spPr>
          <a:xfrm>
            <a:off x="4740765" y="4604543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58" name="object 758"/>
          <p:cNvSpPr/>
          <p:nvPr/>
        </p:nvSpPr>
        <p:spPr>
          <a:xfrm>
            <a:off x="4818369" y="4604543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59" name="object 759"/>
          <p:cNvSpPr/>
          <p:nvPr/>
        </p:nvSpPr>
        <p:spPr>
          <a:xfrm>
            <a:off x="4921850" y="4604543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60" name="object 760"/>
          <p:cNvSpPr/>
          <p:nvPr/>
        </p:nvSpPr>
        <p:spPr>
          <a:xfrm>
            <a:off x="4637292" y="461101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61" name="object 761"/>
          <p:cNvSpPr/>
          <p:nvPr/>
        </p:nvSpPr>
        <p:spPr>
          <a:xfrm>
            <a:off x="4740765" y="461101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62" name="object 762"/>
          <p:cNvSpPr/>
          <p:nvPr/>
        </p:nvSpPr>
        <p:spPr>
          <a:xfrm>
            <a:off x="4818369" y="461101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63" name="object 763"/>
          <p:cNvSpPr/>
          <p:nvPr/>
        </p:nvSpPr>
        <p:spPr>
          <a:xfrm>
            <a:off x="4921850" y="461101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64" name="object 764"/>
          <p:cNvSpPr/>
          <p:nvPr/>
        </p:nvSpPr>
        <p:spPr>
          <a:xfrm>
            <a:off x="4637292" y="461747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65" name="object 765"/>
          <p:cNvSpPr/>
          <p:nvPr/>
        </p:nvSpPr>
        <p:spPr>
          <a:xfrm>
            <a:off x="4740765" y="461747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66" name="object 766"/>
          <p:cNvSpPr/>
          <p:nvPr/>
        </p:nvSpPr>
        <p:spPr>
          <a:xfrm>
            <a:off x="4818369" y="461747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67" name="object 767"/>
          <p:cNvSpPr/>
          <p:nvPr/>
        </p:nvSpPr>
        <p:spPr>
          <a:xfrm>
            <a:off x="4921850" y="461747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68" name="object 768"/>
          <p:cNvSpPr/>
          <p:nvPr/>
        </p:nvSpPr>
        <p:spPr>
          <a:xfrm>
            <a:off x="4637292" y="462394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69" name="object 769"/>
          <p:cNvSpPr/>
          <p:nvPr/>
        </p:nvSpPr>
        <p:spPr>
          <a:xfrm>
            <a:off x="4740765" y="462394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70" name="object 770"/>
          <p:cNvSpPr/>
          <p:nvPr/>
        </p:nvSpPr>
        <p:spPr>
          <a:xfrm>
            <a:off x="4818369" y="462394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71" name="object 771"/>
          <p:cNvSpPr/>
          <p:nvPr/>
        </p:nvSpPr>
        <p:spPr>
          <a:xfrm>
            <a:off x="4921850" y="462394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72" name="object 772"/>
          <p:cNvSpPr/>
          <p:nvPr/>
        </p:nvSpPr>
        <p:spPr>
          <a:xfrm>
            <a:off x="4637292" y="463041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73" name="object 773"/>
          <p:cNvSpPr/>
          <p:nvPr/>
        </p:nvSpPr>
        <p:spPr>
          <a:xfrm>
            <a:off x="4740765" y="463041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74" name="object 774"/>
          <p:cNvSpPr/>
          <p:nvPr/>
        </p:nvSpPr>
        <p:spPr>
          <a:xfrm>
            <a:off x="4818369" y="463041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75" name="object 775"/>
          <p:cNvSpPr/>
          <p:nvPr/>
        </p:nvSpPr>
        <p:spPr>
          <a:xfrm>
            <a:off x="4921850" y="463041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76" name="object 776"/>
          <p:cNvSpPr/>
          <p:nvPr/>
        </p:nvSpPr>
        <p:spPr>
          <a:xfrm>
            <a:off x="4637292" y="463687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77" name="object 777"/>
          <p:cNvSpPr/>
          <p:nvPr/>
        </p:nvSpPr>
        <p:spPr>
          <a:xfrm>
            <a:off x="4740765" y="463687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78" name="object 778"/>
          <p:cNvSpPr/>
          <p:nvPr/>
        </p:nvSpPr>
        <p:spPr>
          <a:xfrm>
            <a:off x="4818369" y="463687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79" name="object 779"/>
          <p:cNvSpPr/>
          <p:nvPr/>
        </p:nvSpPr>
        <p:spPr>
          <a:xfrm>
            <a:off x="4921850" y="463687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80" name="object 780"/>
          <p:cNvSpPr/>
          <p:nvPr/>
        </p:nvSpPr>
        <p:spPr>
          <a:xfrm>
            <a:off x="4637292" y="464334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81" name="object 781"/>
          <p:cNvSpPr/>
          <p:nvPr/>
        </p:nvSpPr>
        <p:spPr>
          <a:xfrm>
            <a:off x="4740765" y="464334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82" name="object 782"/>
          <p:cNvSpPr/>
          <p:nvPr/>
        </p:nvSpPr>
        <p:spPr>
          <a:xfrm>
            <a:off x="4818369" y="464334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83" name="object 783"/>
          <p:cNvSpPr/>
          <p:nvPr/>
        </p:nvSpPr>
        <p:spPr>
          <a:xfrm>
            <a:off x="4921850" y="464334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84" name="object 784"/>
          <p:cNvSpPr/>
          <p:nvPr/>
        </p:nvSpPr>
        <p:spPr>
          <a:xfrm>
            <a:off x="4637292" y="464981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85" name="object 785"/>
          <p:cNvSpPr/>
          <p:nvPr/>
        </p:nvSpPr>
        <p:spPr>
          <a:xfrm>
            <a:off x="4740765" y="464981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86" name="object 786"/>
          <p:cNvSpPr/>
          <p:nvPr/>
        </p:nvSpPr>
        <p:spPr>
          <a:xfrm>
            <a:off x="4818369" y="464981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87" name="object 787"/>
          <p:cNvSpPr/>
          <p:nvPr/>
        </p:nvSpPr>
        <p:spPr>
          <a:xfrm>
            <a:off x="4921850" y="464981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88" name="object 788"/>
          <p:cNvSpPr/>
          <p:nvPr/>
        </p:nvSpPr>
        <p:spPr>
          <a:xfrm>
            <a:off x="4637292" y="465628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89" name="object 789"/>
          <p:cNvSpPr/>
          <p:nvPr/>
        </p:nvSpPr>
        <p:spPr>
          <a:xfrm>
            <a:off x="4740765" y="465628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90" name="object 790"/>
          <p:cNvSpPr/>
          <p:nvPr/>
        </p:nvSpPr>
        <p:spPr>
          <a:xfrm>
            <a:off x="4818369" y="465628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91" name="object 791"/>
          <p:cNvSpPr/>
          <p:nvPr/>
        </p:nvSpPr>
        <p:spPr>
          <a:xfrm>
            <a:off x="4921850" y="465628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92" name="object 792"/>
          <p:cNvSpPr/>
          <p:nvPr/>
        </p:nvSpPr>
        <p:spPr>
          <a:xfrm>
            <a:off x="4637292" y="466274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93" name="object 793"/>
          <p:cNvSpPr/>
          <p:nvPr/>
        </p:nvSpPr>
        <p:spPr>
          <a:xfrm>
            <a:off x="4740765" y="466274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94" name="object 794"/>
          <p:cNvSpPr/>
          <p:nvPr/>
        </p:nvSpPr>
        <p:spPr>
          <a:xfrm>
            <a:off x="4818369" y="466274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95" name="object 795"/>
          <p:cNvSpPr/>
          <p:nvPr/>
        </p:nvSpPr>
        <p:spPr>
          <a:xfrm>
            <a:off x="4921850" y="466274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96" name="object 796"/>
          <p:cNvSpPr/>
          <p:nvPr/>
        </p:nvSpPr>
        <p:spPr>
          <a:xfrm>
            <a:off x="4637292" y="466921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97" name="object 797"/>
          <p:cNvSpPr/>
          <p:nvPr/>
        </p:nvSpPr>
        <p:spPr>
          <a:xfrm>
            <a:off x="4740765" y="466921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98" name="object 798"/>
          <p:cNvSpPr/>
          <p:nvPr/>
        </p:nvSpPr>
        <p:spPr>
          <a:xfrm>
            <a:off x="4818369" y="466921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799" name="object 799"/>
          <p:cNvSpPr/>
          <p:nvPr/>
        </p:nvSpPr>
        <p:spPr>
          <a:xfrm>
            <a:off x="4921850" y="466921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00" name="object 800"/>
          <p:cNvSpPr/>
          <p:nvPr/>
        </p:nvSpPr>
        <p:spPr>
          <a:xfrm>
            <a:off x="4637292" y="467568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01" name="object 801"/>
          <p:cNvSpPr/>
          <p:nvPr/>
        </p:nvSpPr>
        <p:spPr>
          <a:xfrm>
            <a:off x="4740765" y="467568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02" name="object 802"/>
          <p:cNvSpPr/>
          <p:nvPr/>
        </p:nvSpPr>
        <p:spPr>
          <a:xfrm>
            <a:off x="4818369" y="467568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03" name="object 803"/>
          <p:cNvSpPr/>
          <p:nvPr/>
        </p:nvSpPr>
        <p:spPr>
          <a:xfrm>
            <a:off x="4921850" y="467568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04" name="object 804"/>
          <p:cNvSpPr/>
          <p:nvPr/>
        </p:nvSpPr>
        <p:spPr>
          <a:xfrm>
            <a:off x="4637292" y="468214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05" name="object 805"/>
          <p:cNvSpPr/>
          <p:nvPr/>
        </p:nvSpPr>
        <p:spPr>
          <a:xfrm>
            <a:off x="4818369" y="468214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06" name="object 806"/>
          <p:cNvSpPr/>
          <p:nvPr/>
        </p:nvSpPr>
        <p:spPr>
          <a:xfrm>
            <a:off x="4921850" y="468214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07" name="object 807"/>
          <p:cNvSpPr/>
          <p:nvPr/>
        </p:nvSpPr>
        <p:spPr>
          <a:xfrm>
            <a:off x="4818369" y="4688615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08" name="object 808"/>
          <p:cNvSpPr/>
          <p:nvPr/>
        </p:nvSpPr>
        <p:spPr>
          <a:xfrm>
            <a:off x="4921850" y="4688615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09" name="object 809"/>
          <p:cNvSpPr/>
          <p:nvPr/>
        </p:nvSpPr>
        <p:spPr>
          <a:xfrm>
            <a:off x="4818369" y="469508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10" name="object 810"/>
          <p:cNvSpPr/>
          <p:nvPr/>
        </p:nvSpPr>
        <p:spPr>
          <a:xfrm>
            <a:off x="4921850" y="469508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11" name="object 811"/>
          <p:cNvSpPr/>
          <p:nvPr/>
        </p:nvSpPr>
        <p:spPr>
          <a:xfrm>
            <a:off x="4818369" y="4701549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12" name="object 812"/>
          <p:cNvSpPr/>
          <p:nvPr/>
        </p:nvSpPr>
        <p:spPr>
          <a:xfrm>
            <a:off x="4921850" y="4701549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13" name="object 813"/>
          <p:cNvSpPr/>
          <p:nvPr/>
        </p:nvSpPr>
        <p:spPr>
          <a:xfrm>
            <a:off x="4818369" y="470801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grpSp>
        <p:nvGrpSpPr>
          <p:cNvPr id="814" name="object 814"/>
          <p:cNvGrpSpPr/>
          <p:nvPr/>
        </p:nvGrpSpPr>
        <p:grpSpPr>
          <a:xfrm>
            <a:off x="4815136" y="4708016"/>
            <a:ext cx="110030" cy="13024"/>
            <a:chOff x="3026651" y="6656842"/>
            <a:chExt cx="155575" cy="18415"/>
          </a:xfrm>
        </p:grpSpPr>
        <p:sp>
          <p:nvSpPr>
            <p:cNvPr id="815" name="object 815"/>
            <p:cNvSpPr/>
            <p:nvPr/>
          </p:nvSpPr>
          <p:spPr>
            <a:xfrm>
              <a:off x="3177540" y="665684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3E3E3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816" name="object 816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3026651" y="6665986"/>
              <a:ext cx="155448" cy="9144"/>
            </a:xfrm>
            <a:prstGeom prst="rect">
              <a:avLst/>
            </a:prstGeom>
          </p:spPr>
        </p:pic>
      </p:grpSp>
      <p:pic>
        <p:nvPicPr>
          <p:cNvPr id="817" name="object 817"/>
          <p:cNvPicPr/>
          <p:nvPr/>
        </p:nvPicPr>
        <p:blipFill>
          <a:blip r:embed="rId96" cstate="print"/>
          <a:stretch>
            <a:fillRect/>
          </a:stretch>
        </p:blipFill>
        <p:spPr>
          <a:xfrm>
            <a:off x="4621124" y="4682148"/>
            <a:ext cx="122874" cy="51736"/>
          </a:xfrm>
          <a:prstGeom prst="rect">
            <a:avLst/>
          </a:prstGeom>
        </p:spPr>
      </p:pic>
      <p:sp>
        <p:nvSpPr>
          <p:cNvPr id="818" name="object 818"/>
          <p:cNvSpPr/>
          <p:nvPr/>
        </p:nvSpPr>
        <p:spPr>
          <a:xfrm>
            <a:off x="4818369" y="472095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242424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19" name="object 819"/>
          <p:cNvSpPr/>
          <p:nvPr/>
        </p:nvSpPr>
        <p:spPr>
          <a:xfrm>
            <a:off x="4740765" y="472741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26262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20" name="object 820"/>
          <p:cNvSpPr/>
          <p:nvPr/>
        </p:nvSpPr>
        <p:spPr>
          <a:xfrm>
            <a:off x="4818369" y="472741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821" name="object 821"/>
          <p:cNvPicPr/>
          <p:nvPr/>
        </p:nvPicPr>
        <p:blipFill>
          <a:blip r:embed="rId97" cstate="print"/>
          <a:stretch>
            <a:fillRect/>
          </a:stretch>
        </p:blipFill>
        <p:spPr>
          <a:xfrm>
            <a:off x="4912150" y="4720950"/>
            <a:ext cx="25867" cy="19401"/>
          </a:xfrm>
          <a:prstGeom prst="rect">
            <a:avLst/>
          </a:prstGeom>
        </p:spPr>
      </p:pic>
      <p:sp>
        <p:nvSpPr>
          <p:cNvPr id="822" name="object 822"/>
          <p:cNvSpPr/>
          <p:nvPr/>
        </p:nvSpPr>
        <p:spPr>
          <a:xfrm>
            <a:off x="4740765" y="473388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23" name="object 823"/>
          <p:cNvSpPr/>
          <p:nvPr/>
        </p:nvSpPr>
        <p:spPr>
          <a:xfrm>
            <a:off x="4818369" y="473388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824" name="object 824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4614658" y="4733883"/>
            <a:ext cx="25867" cy="12934"/>
          </a:xfrm>
          <a:prstGeom prst="rect">
            <a:avLst/>
          </a:prstGeom>
        </p:spPr>
      </p:pic>
      <p:sp>
        <p:nvSpPr>
          <p:cNvPr id="825" name="object 825"/>
          <p:cNvSpPr/>
          <p:nvPr/>
        </p:nvSpPr>
        <p:spPr>
          <a:xfrm>
            <a:off x="4740765" y="474035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26" name="object 826"/>
          <p:cNvSpPr/>
          <p:nvPr/>
        </p:nvSpPr>
        <p:spPr>
          <a:xfrm>
            <a:off x="4818369" y="474035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27" name="object 827"/>
          <p:cNvSpPr/>
          <p:nvPr/>
        </p:nvSpPr>
        <p:spPr>
          <a:xfrm>
            <a:off x="4740765" y="474681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28" name="object 828"/>
          <p:cNvSpPr/>
          <p:nvPr/>
        </p:nvSpPr>
        <p:spPr>
          <a:xfrm>
            <a:off x="4818369" y="474681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29" name="object 829"/>
          <p:cNvSpPr/>
          <p:nvPr/>
        </p:nvSpPr>
        <p:spPr>
          <a:xfrm>
            <a:off x="4740765" y="4753285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30" name="object 830"/>
          <p:cNvSpPr/>
          <p:nvPr/>
        </p:nvSpPr>
        <p:spPr>
          <a:xfrm>
            <a:off x="4818369" y="4753285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31" name="object 831"/>
          <p:cNvSpPr/>
          <p:nvPr/>
        </p:nvSpPr>
        <p:spPr>
          <a:xfrm>
            <a:off x="4740765" y="475975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32" name="object 832"/>
          <p:cNvSpPr/>
          <p:nvPr/>
        </p:nvSpPr>
        <p:spPr>
          <a:xfrm>
            <a:off x="4818369" y="475975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grpSp>
        <p:nvGrpSpPr>
          <p:cNvPr id="833" name="object 833"/>
          <p:cNvGrpSpPr/>
          <p:nvPr/>
        </p:nvGrpSpPr>
        <p:grpSpPr>
          <a:xfrm>
            <a:off x="4582322" y="4740352"/>
            <a:ext cx="58383" cy="45359"/>
            <a:chOff x="2697467" y="6702562"/>
            <a:chExt cx="82550" cy="64135"/>
          </a:xfrm>
        </p:grpSpPr>
        <p:pic>
          <p:nvPicPr>
            <p:cNvPr id="834" name="object 834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2697467" y="6702562"/>
              <a:ext cx="82295" cy="64008"/>
            </a:xfrm>
            <a:prstGeom prst="rect">
              <a:avLst/>
            </a:prstGeom>
          </p:spPr>
        </p:pic>
        <p:sp>
          <p:nvSpPr>
            <p:cNvPr id="835" name="object 835"/>
            <p:cNvSpPr/>
            <p:nvPr/>
          </p:nvSpPr>
          <p:spPr>
            <a:xfrm>
              <a:off x="2775191" y="673913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5C5C5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sp>
        <p:nvSpPr>
          <p:cNvPr id="836" name="object 836"/>
          <p:cNvSpPr/>
          <p:nvPr/>
        </p:nvSpPr>
        <p:spPr>
          <a:xfrm>
            <a:off x="4740765" y="4766219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837" name="object 837"/>
          <p:cNvPicPr/>
          <p:nvPr/>
        </p:nvPicPr>
        <p:blipFill>
          <a:blip r:embed="rId100" cstate="print"/>
          <a:stretch>
            <a:fillRect/>
          </a:stretch>
        </p:blipFill>
        <p:spPr>
          <a:xfrm>
            <a:off x="4918617" y="4740351"/>
            <a:ext cx="51736" cy="45269"/>
          </a:xfrm>
          <a:prstGeom prst="rect">
            <a:avLst/>
          </a:prstGeom>
        </p:spPr>
      </p:pic>
      <p:sp>
        <p:nvSpPr>
          <p:cNvPr id="838" name="object 838"/>
          <p:cNvSpPr/>
          <p:nvPr/>
        </p:nvSpPr>
        <p:spPr>
          <a:xfrm>
            <a:off x="4818369" y="4766219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39" name="object 839"/>
          <p:cNvSpPr/>
          <p:nvPr/>
        </p:nvSpPr>
        <p:spPr>
          <a:xfrm>
            <a:off x="4921850" y="4766219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40" name="object 840"/>
          <p:cNvSpPr/>
          <p:nvPr/>
        </p:nvSpPr>
        <p:spPr>
          <a:xfrm>
            <a:off x="4637292" y="477268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41" name="object 841"/>
          <p:cNvSpPr/>
          <p:nvPr/>
        </p:nvSpPr>
        <p:spPr>
          <a:xfrm>
            <a:off x="4740765" y="477268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42" name="object 842"/>
          <p:cNvSpPr/>
          <p:nvPr/>
        </p:nvSpPr>
        <p:spPr>
          <a:xfrm>
            <a:off x="4818369" y="477268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43" name="object 843"/>
          <p:cNvSpPr/>
          <p:nvPr/>
        </p:nvSpPr>
        <p:spPr>
          <a:xfrm>
            <a:off x="4921850" y="477268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44" name="object 844"/>
          <p:cNvSpPr/>
          <p:nvPr/>
        </p:nvSpPr>
        <p:spPr>
          <a:xfrm>
            <a:off x="4637292" y="477915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45" name="object 845"/>
          <p:cNvSpPr/>
          <p:nvPr/>
        </p:nvSpPr>
        <p:spPr>
          <a:xfrm>
            <a:off x="4740765" y="477915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46" name="object 846"/>
          <p:cNvSpPr/>
          <p:nvPr/>
        </p:nvSpPr>
        <p:spPr>
          <a:xfrm>
            <a:off x="4818369" y="477915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47" name="object 847"/>
          <p:cNvSpPr/>
          <p:nvPr/>
        </p:nvSpPr>
        <p:spPr>
          <a:xfrm>
            <a:off x="4921850" y="477915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grpSp>
        <p:nvGrpSpPr>
          <p:cNvPr id="848" name="object 848"/>
          <p:cNvGrpSpPr/>
          <p:nvPr/>
        </p:nvGrpSpPr>
        <p:grpSpPr>
          <a:xfrm>
            <a:off x="4595257" y="4785620"/>
            <a:ext cx="45359" cy="6737"/>
            <a:chOff x="2715755" y="6766569"/>
            <a:chExt cx="64135" cy="9525"/>
          </a:xfrm>
        </p:grpSpPr>
        <p:sp>
          <p:nvSpPr>
            <p:cNvPr id="849" name="object 849"/>
            <p:cNvSpPr/>
            <p:nvPr/>
          </p:nvSpPr>
          <p:spPr>
            <a:xfrm>
              <a:off x="2720327" y="676656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2D2D2D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850" name="object 850"/>
            <p:cNvSpPr/>
            <p:nvPr/>
          </p:nvSpPr>
          <p:spPr>
            <a:xfrm>
              <a:off x="2738615" y="676656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50505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851" name="object 851"/>
            <p:cNvSpPr/>
            <p:nvPr/>
          </p:nvSpPr>
          <p:spPr>
            <a:xfrm>
              <a:off x="2775191" y="676656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5C5C5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sp>
        <p:nvSpPr>
          <p:cNvPr id="852" name="object 852"/>
          <p:cNvSpPr/>
          <p:nvPr/>
        </p:nvSpPr>
        <p:spPr>
          <a:xfrm>
            <a:off x="4740765" y="478562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53" name="object 853"/>
          <p:cNvSpPr/>
          <p:nvPr/>
        </p:nvSpPr>
        <p:spPr>
          <a:xfrm>
            <a:off x="4818369" y="478562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grpSp>
        <p:nvGrpSpPr>
          <p:cNvPr id="854" name="object 854"/>
          <p:cNvGrpSpPr/>
          <p:nvPr/>
        </p:nvGrpSpPr>
        <p:grpSpPr>
          <a:xfrm>
            <a:off x="4918617" y="4785620"/>
            <a:ext cx="39071" cy="6737"/>
            <a:chOff x="3172967" y="6766569"/>
            <a:chExt cx="55244" cy="9525"/>
          </a:xfrm>
        </p:grpSpPr>
        <p:sp>
          <p:nvSpPr>
            <p:cNvPr id="855" name="object 855"/>
            <p:cNvSpPr/>
            <p:nvPr/>
          </p:nvSpPr>
          <p:spPr>
            <a:xfrm>
              <a:off x="3177539" y="676656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856" name="object 856"/>
            <p:cNvSpPr/>
            <p:nvPr/>
          </p:nvSpPr>
          <p:spPr>
            <a:xfrm>
              <a:off x="3204971" y="676656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212121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857" name="object 857"/>
            <p:cNvSpPr/>
            <p:nvPr/>
          </p:nvSpPr>
          <p:spPr>
            <a:xfrm>
              <a:off x="3223259" y="6766569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676767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sp>
        <p:nvSpPr>
          <p:cNvPr id="858" name="object 858"/>
          <p:cNvSpPr/>
          <p:nvPr/>
        </p:nvSpPr>
        <p:spPr>
          <a:xfrm>
            <a:off x="4637292" y="479208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59" name="object 859"/>
          <p:cNvSpPr/>
          <p:nvPr/>
        </p:nvSpPr>
        <p:spPr>
          <a:xfrm>
            <a:off x="4740765" y="479208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60" name="object 860"/>
          <p:cNvSpPr/>
          <p:nvPr/>
        </p:nvSpPr>
        <p:spPr>
          <a:xfrm>
            <a:off x="4818369" y="479208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61" name="object 861"/>
          <p:cNvSpPr/>
          <p:nvPr/>
        </p:nvSpPr>
        <p:spPr>
          <a:xfrm>
            <a:off x="4921850" y="479208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62" name="object 862"/>
          <p:cNvSpPr/>
          <p:nvPr/>
        </p:nvSpPr>
        <p:spPr>
          <a:xfrm>
            <a:off x="4960653" y="479208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70707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63" name="object 863"/>
          <p:cNvSpPr/>
          <p:nvPr/>
        </p:nvSpPr>
        <p:spPr>
          <a:xfrm>
            <a:off x="4592023" y="479855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0F0F0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64" name="object 864"/>
          <p:cNvSpPr/>
          <p:nvPr/>
        </p:nvSpPr>
        <p:spPr>
          <a:xfrm>
            <a:off x="4637292" y="479855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65" name="object 865"/>
          <p:cNvSpPr/>
          <p:nvPr/>
        </p:nvSpPr>
        <p:spPr>
          <a:xfrm>
            <a:off x="4740765" y="479855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66" name="object 866"/>
          <p:cNvSpPr/>
          <p:nvPr/>
        </p:nvSpPr>
        <p:spPr>
          <a:xfrm>
            <a:off x="4818369" y="479855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67" name="object 867"/>
          <p:cNvSpPr/>
          <p:nvPr/>
        </p:nvSpPr>
        <p:spPr>
          <a:xfrm>
            <a:off x="4921850" y="479855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68" name="object 868"/>
          <p:cNvSpPr/>
          <p:nvPr/>
        </p:nvSpPr>
        <p:spPr>
          <a:xfrm>
            <a:off x="4960653" y="479855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73737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69" name="object 869"/>
          <p:cNvSpPr/>
          <p:nvPr/>
        </p:nvSpPr>
        <p:spPr>
          <a:xfrm>
            <a:off x="4585556" y="480502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7B7B7B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70" name="object 870"/>
          <p:cNvSpPr/>
          <p:nvPr/>
        </p:nvSpPr>
        <p:spPr>
          <a:xfrm>
            <a:off x="4637292" y="480502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71" name="object 871"/>
          <p:cNvSpPr/>
          <p:nvPr/>
        </p:nvSpPr>
        <p:spPr>
          <a:xfrm>
            <a:off x="4740765" y="480502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72" name="object 872"/>
          <p:cNvSpPr/>
          <p:nvPr/>
        </p:nvSpPr>
        <p:spPr>
          <a:xfrm>
            <a:off x="4818369" y="480502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73" name="object 873"/>
          <p:cNvSpPr/>
          <p:nvPr/>
        </p:nvSpPr>
        <p:spPr>
          <a:xfrm>
            <a:off x="4921850" y="480502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74" name="object 874"/>
          <p:cNvSpPr/>
          <p:nvPr/>
        </p:nvSpPr>
        <p:spPr>
          <a:xfrm>
            <a:off x="4967120" y="4805022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676767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75" name="object 875"/>
          <p:cNvSpPr/>
          <p:nvPr/>
        </p:nvSpPr>
        <p:spPr>
          <a:xfrm>
            <a:off x="4585556" y="481148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1C1C1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76" name="object 876"/>
          <p:cNvSpPr/>
          <p:nvPr/>
        </p:nvSpPr>
        <p:spPr>
          <a:xfrm>
            <a:off x="4637292" y="481148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77" name="object 877"/>
          <p:cNvSpPr/>
          <p:nvPr/>
        </p:nvSpPr>
        <p:spPr>
          <a:xfrm>
            <a:off x="4740765" y="481148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78" name="object 878"/>
          <p:cNvSpPr/>
          <p:nvPr/>
        </p:nvSpPr>
        <p:spPr>
          <a:xfrm>
            <a:off x="4818369" y="481148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79" name="object 879"/>
          <p:cNvSpPr/>
          <p:nvPr/>
        </p:nvSpPr>
        <p:spPr>
          <a:xfrm>
            <a:off x="4921850" y="481148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80" name="object 880"/>
          <p:cNvSpPr/>
          <p:nvPr/>
        </p:nvSpPr>
        <p:spPr>
          <a:xfrm>
            <a:off x="4967120" y="481148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73737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81" name="object 881"/>
          <p:cNvSpPr/>
          <p:nvPr/>
        </p:nvSpPr>
        <p:spPr>
          <a:xfrm>
            <a:off x="4585556" y="481795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262626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82" name="object 882"/>
          <p:cNvSpPr/>
          <p:nvPr/>
        </p:nvSpPr>
        <p:spPr>
          <a:xfrm>
            <a:off x="4637292" y="481795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83" name="object 883"/>
          <p:cNvSpPr/>
          <p:nvPr/>
        </p:nvSpPr>
        <p:spPr>
          <a:xfrm>
            <a:off x="4740765" y="481795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84" name="object 884"/>
          <p:cNvSpPr/>
          <p:nvPr/>
        </p:nvSpPr>
        <p:spPr>
          <a:xfrm>
            <a:off x="4818369" y="481795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85" name="object 885"/>
          <p:cNvSpPr/>
          <p:nvPr/>
        </p:nvSpPr>
        <p:spPr>
          <a:xfrm>
            <a:off x="4921850" y="4817956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86" name="object 886"/>
          <p:cNvSpPr/>
          <p:nvPr/>
        </p:nvSpPr>
        <p:spPr>
          <a:xfrm>
            <a:off x="4579088" y="4824423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D5D5D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87" name="object 887"/>
          <p:cNvSpPr/>
          <p:nvPr/>
        </p:nvSpPr>
        <p:spPr>
          <a:xfrm>
            <a:off x="4637292" y="4824423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88" name="object 888"/>
          <p:cNvSpPr/>
          <p:nvPr/>
        </p:nvSpPr>
        <p:spPr>
          <a:xfrm>
            <a:off x="4740765" y="4824423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89" name="object 889"/>
          <p:cNvSpPr/>
          <p:nvPr/>
        </p:nvSpPr>
        <p:spPr>
          <a:xfrm>
            <a:off x="4818369" y="4824423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90" name="object 890"/>
          <p:cNvSpPr/>
          <p:nvPr/>
        </p:nvSpPr>
        <p:spPr>
          <a:xfrm>
            <a:off x="4921850" y="4824423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91" name="object 891"/>
          <p:cNvSpPr/>
          <p:nvPr/>
        </p:nvSpPr>
        <p:spPr>
          <a:xfrm>
            <a:off x="4579088" y="483089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282828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92" name="object 892"/>
          <p:cNvSpPr/>
          <p:nvPr/>
        </p:nvSpPr>
        <p:spPr>
          <a:xfrm>
            <a:off x="4637292" y="483089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93" name="object 893"/>
          <p:cNvSpPr/>
          <p:nvPr/>
        </p:nvSpPr>
        <p:spPr>
          <a:xfrm>
            <a:off x="4740765" y="483089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94" name="object 894"/>
          <p:cNvSpPr/>
          <p:nvPr/>
        </p:nvSpPr>
        <p:spPr>
          <a:xfrm>
            <a:off x="4818369" y="483089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95" name="object 895"/>
          <p:cNvSpPr/>
          <p:nvPr/>
        </p:nvSpPr>
        <p:spPr>
          <a:xfrm>
            <a:off x="4921850" y="4830890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96" name="object 896"/>
          <p:cNvSpPr/>
          <p:nvPr/>
        </p:nvSpPr>
        <p:spPr>
          <a:xfrm>
            <a:off x="4572621" y="483735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4E4E4E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97" name="object 897"/>
          <p:cNvSpPr/>
          <p:nvPr/>
        </p:nvSpPr>
        <p:spPr>
          <a:xfrm>
            <a:off x="4637292" y="483735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98" name="object 898"/>
          <p:cNvSpPr/>
          <p:nvPr/>
        </p:nvSpPr>
        <p:spPr>
          <a:xfrm>
            <a:off x="4740765" y="483735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899" name="object 899"/>
          <p:cNvSpPr/>
          <p:nvPr/>
        </p:nvSpPr>
        <p:spPr>
          <a:xfrm>
            <a:off x="4818369" y="483735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900" name="object 900"/>
          <p:cNvSpPr/>
          <p:nvPr/>
        </p:nvSpPr>
        <p:spPr>
          <a:xfrm>
            <a:off x="4921850" y="4837357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901" name="object 901"/>
          <p:cNvSpPr/>
          <p:nvPr/>
        </p:nvSpPr>
        <p:spPr>
          <a:xfrm>
            <a:off x="4572621" y="484382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93939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902" name="object 902"/>
          <p:cNvSpPr/>
          <p:nvPr/>
        </p:nvSpPr>
        <p:spPr>
          <a:xfrm>
            <a:off x="4637292" y="484382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903" name="object 903"/>
          <p:cNvSpPr/>
          <p:nvPr/>
        </p:nvSpPr>
        <p:spPr>
          <a:xfrm>
            <a:off x="4740765" y="484382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904" name="object 904"/>
          <p:cNvSpPr/>
          <p:nvPr/>
        </p:nvSpPr>
        <p:spPr>
          <a:xfrm>
            <a:off x="4818369" y="484382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905" name="object 905"/>
          <p:cNvSpPr/>
          <p:nvPr/>
        </p:nvSpPr>
        <p:spPr>
          <a:xfrm>
            <a:off x="4921850" y="4843824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906" name="object 906"/>
          <p:cNvSpPr/>
          <p:nvPr/>
        </p:nvSpPr>
        <p:spPr>
          <a:xfrm>
            <a:off x="4291305" y="4853524"/>
            <a:ext cx="278442" cy="0"/>
          </a:xfrm>
          <a:custGeom>
            <a:avLst/>
            <a:gdLst/>
            <a:ahLst/>
            <a:cxnLst/>
            <a:rect l="l" t="t" r="r" b="b"/>
            <a:pathLst>
              <a:path w="393700">
                <a:moveTo>
                  <a:pt x="0" y="0"/>
                </a:moveTo>
                <a:lnTo>
                  <a:pt x="393192" y="0"/>
                </a:lnTo>
              </a:path>
            </a:pathLst>
          </a:custGeom>
          <a:ln w="9144">
            <a:solidFill>
              <a:srgbClr val="2D2D2D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907" name="object 907"/>
          <p:cNvSpPr/>
          <p:nvPr/>
        </p:nvSpPr>
        <p:spPr>
          <a:xfrm>
            <a:off x="4637292" y="485029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908" name="object 908"/>
          <p:cNvSpPr/>
          <p:nvPr/>
        </p:nvSpPr>
        <p:spPr>
          <a:xfrm>
            <a:off x="4740765" y="485029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63636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909" name="object 909"/>
          <p:cNvSpPr/>
          <p:nvPr/>
        </p:nvSpPr>
        <p:spPr>
          <a:xfrm>
            <a:off x="4818369" y="485029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910" name="object 910"/>
          <p:cNvSpPr/>
          <p:nvPr/>
        </p:nvSpPr>
        <p:spPr>
          <a:xfrm>
            <a:off x="4921850" y="4850291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4"/>
                </a:moveTo>
                <a:lnTo>
                  <a:pt x="0" y="0"/>
                </a:lnTo>
              </a:path>
            </a:pathLst>
          </a:custGeom>
          <a:ln w="9143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911" name="object 911"/>
          <p:cNvPicPr/>
          <p:nvPr/>
        </p:nvPicPr>
        <p:blipFill>
          <a:blip r:embed="rId101" cstate="print"/>
          <a:stretch>
            <a:fillRect/>
          </a:stretch>
        </p:blipFill>
        <p:spPr>
          <a:xfrm>
            <a:off x="4963887" y="4817956"/>
            <a:ext cx="297483" cy="38802"/>
          </a:xfrm>
          <a:prstGeom prst="rect">
            <a:avLst/>
          </a:prstGeom>
        </p:spPr>
      </p:pic>
      <p:sp>
        <p:nvSpPr>
          <p:cNvPr id="912" name="object 912"/>
          <p:cNvSpPr/>
          <p:nvPr/>
        </p:nvSpPr>
        <p:spPr>
          <a:xfrm>
            <a:off x="4637292" y="485675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5C5C5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913" name="object 913"/>
          <p:cNvSpPr/>
          <p:nvPr/>
        </p:nvSpPr>
        <p:spPr>
          <a:xfrm>
            <a:off x="4818369" y="4856758"/>
            <a:ext cx="0" cy="6737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9143"/>
                </a:moveTo>
                <a:lnTo>
                  <a:pt x="0" y="0"/>
                </a:lnTo>
              </a:path>
            </a:pathLst>
          </a:custGeom>
          <a:ln w="9143">
            <a:solidFill>
              <a:srgbClr val="3A3A3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914" name="object 914"/>
          <p:cNvPicPr/>
          <p:nvPr/>
        </p:nvPicPr>
        <p:blipFill>
          <a:blip r:embed="rId102" cstate="print"/>
          <a:stretch>
            <a:fillRect/>
          </a:stretch>
        </p:blipFill>
        <p:spPr>
          <a:xfrm>
            <a:off x="4634058" y="4856759"/>
            <a:ext cx="109940" cy="51714"/>
          </a:xfrm>
          <a:prstGeom prst="rect">
            <a:avLst/>
          </a:prstGeom>
        </p:spPr>
      </p:pic>
      <p:pic>
        <p:nvPicPr>
          <p:cNvPr id="915" name="object 915"/>
          <p:cNvPicPr/>
          <p:nvPr/>
        </p:nvPicPr>
        <p:blipFill>
          <a:blip r:embed="rId103" cstate="print"/>
          <a:stretch>
            <a:fillRect/>
          </a:stretch>
        </p:blipFill>
        <p:spPr>
          <a:xfrm>
            <a:off x="4815136" y="4856759"/>
            <a:ext cx="109948" cy="51714"/>
          </a:xfrm>
          <a:prstGeom prst="rect">
            <a:avLst/>
          </a:prstGeom>
        </p:spPr>
      </p:pic>
      <p:sp>
        <p:nvSpPr>
          <p:cNvPr id="916" name="object 916"/>
          <p:cNvSpPr txBox="1"/>
          <p:nvPr/>
        </p:nvSpPr>
        <p:spPr>
          <a:xfrm>
            <a:off x="3228197" y="484654"/>
            <a:ext cx="985775" cy="183738"/>
          </a:xfrm>
          <a:prstGeom prst="rect">
            <a:avLst/>
          </a:prstGeom>
        </p:spPr>
        <p:txBody>
          <a:bodyPr vert="horz" wrap="square" lIns="0" tIns="9431" rIns="0" bIns="0" rtlCol="0">
            <a:spAutoFit/>
          </a:bodyPr>
          <a:lstStyle/>
          <a:p>
            <a:pPr marL="8981">
              <a:spcBef>
                <a:spcPts val="74"/>
              </a:spcBef>
            </a:pPr>
            <a:r>
              <a:rPr sz="1132" b="1" dirty="0">
                <a:solidFill>
                  <a:srgbClr val="00007F"/>
                </a:solidFill>
                <a:latin typeface="Arial"/>
                <a:cs typeface="Arial"/>
              </a:rPr>
              <a:t>Zna</a:t>
            </a:r>
            <a:r>
              <a:rPr sz="1132" dirty="0">
                <a:solidFill>
                  <a:srgbClr val="00007F"/>
                </a:solidFill>
                <a:latin typeface="Arial"/>
                <a:cs typeface="Arial"/>
              </a:rPr>
              <a:t>č</a:t>
            </a:r>
            <a:r>
              <a:rPr sz="1132" b="1" dirty="0">
                <a:solidFill>
                  <a:srgbClr val="00007F"/>
                </a:solidFill>
                <a:latin typeface="Arial"/>
                <a:cs typeface="Arial"/>
              </a:rPr>
              <a:t>ení</a:t>
            </a:r>
            <a:r>
              <a:rPr sz="1132" b="1" spc="35" dirty="0">
                <a:solidFill>
                  <a:srgbClr val="00007F"/>
                </a:solidFill>
                <a:latin typeface="Arial"/>
                <a:cs typeface="Arial"/>
              </a:rPr>
              <a:t> </a:t>
            </a:r>
            <a:r>
              <a:rPr sz="1132" b="1" spc="-14" dirty="0">
                <a:solidFill>
                  <a:srgbClr val="00007F"/>
                </a:solidFill>
                <a:latin typeface="Arial"/>
                <a:cs typeface="Arial"/>
              </a:rPr>
              <a:t>svar</a:t>
            </a:r>
            <a:r>
              <a:rPr sz="1132" spc="-14" dirty="0">
                <a:solidFill>
                  <a:srgbClr val="00007F"/>
                </a:solidFill>
                <a:latin typeface="Arial"/>
                <a:cs typeface="Arial"/>
              </a:rPr>
              <a:t>ů</a:t>
            </a:r>
            <a:endParaRPr sz="1132">
              <a:latin typeface="Arial"/>
              <a:cs typeface="Arial"/>
            </a:endParaRPr>
          </a:p>
        </p:txBody>
      </p:sp>
      <p:sp>
        <p:nvSpPr>
          <p:cNvPr id="917" name="object 917"/>
          <p:cNvSpPr/>
          <p:nvPr/>
        </p:nvSpPr>
        <p:spPr>
          <a:xfrm>
            <a:off x="3224243" y="683345"/>
            <a:ext cx="4251184" cy="4491"/>
          </a:xfrm>
          <a:custGeom>
            <a:avLst/>
            <a:gdLst/>
            <a:ahLst/>
            <a:cxnLst/>
            <a:rect l="l" t="t" r="r" b="b"/>
            <a:pathLst>
              <a:path w="6010909" h="6350">
                <a:moveTo>
                  <a:pt x="6010655" y="0"/>
                </a:moveTo>
                <a:lnTo>
                  <a:pt x="0" y="0"/>
                </a:lnTo>
                <a:lnTo>
                  <a:pt x="0" y="6084"/>
                </a:lnTo>
                <a:lnTo>
                  <a:pt x="6010655" y="6084"/>
                </a:lnTo>
                <a:lnTo>
                  <a:pt x="60106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918" name="object 918"/>
          <p:cNvSpPr txBox="1"/>
          <p:nvPr/>
        </p:nvSpPr>
        <p:spPr>
          <a:xfrm>
            <a:off x="3228194" y="792917"/>
            <a:ext cx="4274537" cy="991899"/>
          </a:xfrm>
          <a:prstGeom prst="rect">
            <a:avLst/>
          </a:prstGeom>
        </p:spPr>
        <p:txBody>
          <a:bodyPr vert="horz" wrap="square" lIns="0" tIns="14820" rIns="0" bIns="0" rtlCol="0">
            <a:spAutoFit/>
          </a:bodyPr>
          <a:lstStyle/>
          <a:p>
            <a:pPr marL="8981" marR="3593">
              <a:lnSpc>
                <a:spcPct val="95100"/>
              </a:lnSpc>
              <a:spcBef>
                <a:spcPts val="117"/>
              </a:spcBef>
            </a:pPr>
            <a:r>
              <a:rPr sz="707" i="1" dirty="0">
                <a:latin typeface="Arial"/>
                <a:cs typeface="Arial"/>
              </a:rPr>
              <a:t>Svarové</a:t>
            </a:r>
            <a:r>
              <a:rPr sz="707" i="1" spc="-28" dirty="0">
                <a:latin typeface="Arial"/>
                <a:cs typeface="Arial"/>
              </a:rPr>
              <a:t> </a:t>
            </a:r>
            <a:r>
              <a:rPr sz="707" i="1" dirty="0">
                <a:latin typeface="Arial"/>
                <a:cs typeface="Arial"/>
              </a:rPr>
              <a:t>spoje</a:t>
            </a:r>
            <a:r>
              <a:rPr sz="707" i="1" spc="-25" dirty="0">
                <a:latin typeface="Arial"/>
                <a:cs typeface="Arial"/>
              </a:rPr>
              <a:t> </a:t>
            </a:r>
            <a:r>
              <a:rPr sz="707" i="1" dirty="0">
                <a:latin typeface="Arial"/>
                <a:cs typeface="Arial"/>
              </a:rPr>
              <a:t>se</a:t>
            </a:r>
            <a:r>
              <a:rPr sz="707" i="1" spc="-28" dirty="0">
                <a:latin typeface="Arial"/>
                <a:cs typeface="Arial"/>
              </a:rPr>
              <a:t> </a:t>
            </a:r>
            <a:r>
              <a:rPr sz="707" i="1" dirty="0">
                <a:latin typeface="Arial"/>
                <a:cs typeface="Arial"/>
              </a:rPr>
              <a:t>označují</a:t>
            </a:r>
            <a:r>
              <a:rPr sz="707" i="1" spc="-18" dirty="0">
                <a:latin typeface="Arial"/>
                <a:cs typeface="Arial"/>
              </a:rPr>
              <a:t> </a:t>
            </a:r>
            <a:r>
              <a:rPr sz="707" i="1" dirty="0">
                <a:latin typeface="Arial"/>
                <a:cs typeface="Arial"/>
              </a:rPr>
              <a:t>tak,</a:t>
            </a:r>
            <a:r>
              <a:rPr sz="707" i="1" spc="-18" dirty="0">
                <a:latin typeface="Arial"/>
                <a:cs typeface="Arial"/>
              </a:rPr>
              <a:t> </a:t>
            </a:r>
            <a:r>
              <a:rPr sz="707" i="1" dirty="0">
                <a:latin typeface="Arial"/>
                <a:cs typeface="Arial"/>
              </a:rPr>
              <a:t>aby</a:t>
            </a:r>
            <a:r>
              <a:rPr sz="707" i="1" spc="-35" dirty="0">
                <a:latin typeface="Arial"/>
                <a:cs typeface="Arial"/>
              </a:rPr>
              <a:t> </a:t>
            </a:r>
            <a:r>
              <a:rPr sz="707" i="1" dirty="0">
                <a:latin typeface="Arial"/>
                <a:cs typeface="Arial"/>
              </a:rPr>
              <a:t>označení</a:t>
            </a:r>
            <a:r>
              <a:rPr sz="707" i="1" spc="-14" dirty="0">
                <a:latin typeface="Arial"/>
                <a:cs typeface="Arial"/>
              </a:rPr>
              <a:t> </a:t>
            </a:r>
            <a:r>
              <a:rPr sz="707" i="1" dirty="0">
                <a:latin typeface="Arial"/>
                <a:cs typeface="Arial"/>
              </a:rPr>
              <a:t>odpovídalo</a:t>
            </a:r>
            <a:r>
              <a:rPr sz="707" i="1" spc="-28" dirty="0">
                <a:latin typeface="Arial"/>
                <a:cs typeface="Arial"/>
              </a:rPr>
              <a:t> </a:t>
            </a:r>
            <a:r>
              <a:rPr sz="707" i="1" dirty="0">
                <a:latin typeface="Arial"/>
                <a:cs typeface="Arial"/>
              </a:rPr>
              <a:t>všeobecným</a:t>
            </a:r>
            <a:r>
              <a:rPr sz="707" i="1" spc="-21" dirty="0">
                <a:latin typeface="Arial"/>
                <a:cs typeface="Arial"/>
              </a:rPr>
              <a:t> </a:t>
            </a:r>
            <a:r>
              <a:rPr sz="707" i="1" dirty="0">
                <a:latin typeface="Arial"/>
                <a:cs typeface="Arial"/>
              </a:rPr>
              <a:t>pravidlům</a:t>
            </a:r>
            <a:r>
              <a:rPr sz="707" i="1" spc="-18" dirty="0">
                <a:latin typeface="Arial"/>
                <a:cs typeface="Arial"/>
              </a:rPr>
              <a:t> </a:t>
            </a:r>
            <a:r>
              <a:rPr sz="707" i="1" dirty="0">
                <a:latin typeface="Arial"/>
                <a:cs typeface="Arial"/>
              </a:rPr>
              <a:t>používaným</a:t>
            </a:r>
            <a:r>
              <a:rPr sz="707" i="1" spc="-21" dirty="0">
                <a:latin typeface="Arial"/>
                <a:cs typeface="Arial"/>
              </a:rPr>
              <a:t> </a:t>
            </a:r>
            <a:r>
              <a:rPr sz="707" i="1" dirty="0">
                <a:latin typeface="Arial"/>
                <a:cs typeface="Arial"/>
              </a:rPr>
              <a:t>pro</a:t>
            </a:r>
            <a:r>
              <a:rPr sz="707" i="1" spc="-25" dirty="0">
                <a:latin typeface="Arial"/>
                <a:cs typeface="Arial"/>
              </a:rPr>
              <a:t> </a:t>
            </a:r>
            <a:r>
              <a:rPr sz="707" i="1" spc="-7" dirty="0">
                <a:latin typeface="Arial"/>
                <a:cs typeface="Arial"/>
              </a:rPr>
              <a:t>technické </a:t>
            </a:r>
            <a:r>
              <a:rPr sz="707" i="1" dirty="0">
                <a:latin typeface="Arial"/>
                <a:cs typeface="Arial"/>
              </a:rPr>
              <a:t>výkresy.</a:t>
            </a:r>
            <a:r>
              <a:rPr sz="707" i="1" spc="-14" dirty="0">
                <a:latin typeface="Arial"/>
                <a:cs typeface="Arial"/>
              </a:rPr>
              <a:t> </a:t>
            </a:r>
            <a:r>
              <a:rPr sz="707" i="1" dirty="0">
                <a:latin typeface="Arial"/>
                <a:cs typeface="Arial"/>
              </a:rPr>
              <a:t>Způsob</a:t>
            </a:r>
            <a:r>
              <a:rPr sz="707" i="1" spc="-7" dirty="0">
                <a:latin typeface="Arial"/>
                <a:cs typeface="Arial"/>
              </a:rPr>
              <a:t> symbolického označování</a:t>
            </a:r>
            <a:r>
              <a:rPr sz="707" i="1" spc="4" dirty="0">
                <a:latin typeface="Arial"/>
                <a:cs typeface="Arial"/>
              </a:rPr>
              <a:t> </a:t>
            </a:r>
            <a:r>
              <a:rPr sz="707" i="1" dirty="0">
                <a:latin typeface="Arial"/>
                <a:cs typeface="Arial"/>
              </a:rPr>
              <a:t>svarů</a:t>
            </a:r>
            <a:r>
              <a:rPr sz="707" i="1" spc="-7" dirty="0">
                <a:latin typeface="Arial"/>
                <a:cs typeface="Arial"/>
              </a:rPr>
              <a:t> </a:t>
            </a:r>
            <a:r>
              <a:rPr sz="707" i="1" dirty="0">
                <a:latin typeface="Arial"/>
                <a:cs typeface="Arial"/>
              </a:rPr>
              <a:t>na</a:t>
            </a:r>
            <a:r>
              <a:rPr sz="707" i="1" spc="-7" dirty="0">
                <a:latin typeface="Arial"/>
                <a:cs typeface="Arial"/>
              </a:rPr>
              <a:t> </a:t>
            </a:r>
            <a:r>
              <a:rPr sz="707" i="1" dirty="0">
                <a:latin typeface="Arial"/>
                <a:cs typeface="Arial"/>
              </a:rPr>
              <a:t>technických</a:t>
            </a:r>
            <a:r>
              <a:rPr sz="707" i="1" spc="-7" dirty="0">
                <a:latin typeface="Arial"/>
                <a:cs typeface="Arial"/>
              </a:rPr>
              <a:t> </a:t>
            </a:r>
            <a:r>
              <a:rPr sz="707" i="1" dirty="0">
                <a:latin typeface="Arial"/>
                <a:cs typeface="Arial"/>
              </a:rPr>
              <a:t>výkresech</a:t>
            </a:r>
            <a:r>
              <a:rPr sz="707" i="1" spc="-7" dirty="0">
                <a:latin typeface="Arial"/>
                <a:cs typeface="Arial"/>
              </a:rPr>
              <a:t> </a:t>
            </a:r>
            <a:r>
              <a:rPr sz="707" i="1" dirty="0">
                <a:latin typeface="Arial"/>
                <a:cs typeface="Arial"/>
              </a:rPr>
              <a:t>je</a:t>
            </a:r>
            <a:r>
              <a:rPr sz="707" i="1" spc="-4" dirty="0">
                <a:latin typeface="Arial"/>
                <a:cs typeface="Arial"/>
              </a:rPr>
              <a:t> </a:t>
            </a:r>
            <a:r>
              <a:rPr sz="707" i="1" dirty="0">
                <a:latin typeface="Arial"/>
                <a:cs typeface="Arial"/>
              </a:rPr>
              <a:t>upraven</a:t>
            </a:r>
            <a:r>
              <a:rPr sz="707" i="1" spc="-7" dirty="0">
                <a:latin typeface="Arial"/>
                <a:cs typeface="Arial"/>
              </a:rPr>
              <a:t> </a:t>
            </a:r>
            <a:r>
              <a:rPr sz="707" i="1" dirty="0">
                <a:latin typeface="Arial"/>
                <a:cs typeface="Arial"/>
              </a:rPr>
              <a:t>v</a:t>
            </a:r>
            <a:r>
              <a:rPr sz="707" i="1" spc="-18" dirty="0">
                <a:latin typeface="Arial"/>
                <a:cs typeface="Arial"/>
              </a:rPr>
              <a:t> </a:t>
            </a:r>
            <a:r>
              <a:rPr sz="707" dirty="0">
                <a:latin typeface="Arial"/>
                <a:cs typeface="Arial"/>
              </a:rPr>
              <a:t>Č</a:t>
            </a:r>
            <a:r>
              <a:rPr sz="707" b="1" dirty="0">
                <a:latin typeface="Arial"/>
                <a:cs typeface="Arial"/>
              </a:rPr>
              <a:t>SN</a:t>
            </a:r>
            <a:r>
              <a:rPr sz="707" b="1" spc="-25" dirty="0">
                <a:latin typeface="Arial"/>
                <a:cs typeface="Arial"/>
              </a:rPr>
              <a:t> </a:t>
            </a:r>
            <a:r>
              <a:rPr sz="707" b="1" dirty="0">
                <a:latin typeface="Arial"/>
                <a:cs typeface="Arial"/>
              </a:rPr>
              <a:t>EN</a:t>
            </a:r>
            <a:r>
              <a:rPr sz="707" b="1" spc="-7" dirty="0">
                <a:latin typeface="Arial"/>
                <a:cs typeface="Arial"/>
              </a:rPr>
              <a:t> </a:t>
            </a:r>
            <a:r>
              <a:rPr sz="707" b="1" dirty="0">
                <a:latin typeface="Arial"/>
                <a:cs typeface="Arial"/>
              </a:rPr>
              <a:t>22</a:t>
            </a:r>
            <a:r>
              <a:rPr sz="707" b="1" spc="-4" dirty="0">
                <a:latin typeface="Arial"/>
                <a:cs typeface="Arial"/>
              </a:rPr>
              <a:t> </a:t>
            </a:r>
            <a:r>
              <a:rPr sz="707" b="1" spc="-14" dirty="0">
                <a:latin typeface="Arial"/>
                <a:cs typeface="Arial"/>
              </a:rPr>
              <a:t>553</a:t>
            </a:r>
            <a:r>
              <a:rPr sz="707" i="1" spc="-14" dirty="0">
                <a:latin typeface="Arial"/>
                <a:cs typeface="Arial"/>
              </a:rPr>
              <a:t>. </a:t>
            </a:r>
            <a:r>
              <a:rPr sz="849" spc="-7" dirty="0">
                <a:latin typeface="Times New Roman"/>
                <a:cs typeface="Times New Roman"/>
              </a:rPr>
              <a:t>Označení</a:t>
            </a:r>
            <a:r>
              <a:rPr sz="849" spc="-46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zahrnuje</a:t>
            </a:r>
            <a:r>
              <a:rPr sz="849" spc="-25" dirty="0">
                <a:latin typeface="Times New Roman"/>
                <a:cs typeface="Times New Roman"/>
              </a:rPr>
              <a:t> </a:t>
            </a:r>
            <a:r>
              <a:rPr sz="849" b="1" dirty="0">
                <a:latin typeface="Times New Roman"/>
                <a:cs typeface="Times New Roman"/>
              </a:rPr>
              <a:t>základní</a:t>
            </a:r>
            <a:r>
              <a:rPr sz="849" b="1" spc="-25" dirty="0">
                <a:latin typeface="Times New Roman"/>
                <a:cs typeface="Times New Roman"/>
              </a:rPr>
              <a:t> </a:t>
            </a:r>
            <a:r>
              <a:rPr sz="849" b="1" dirty="0">
                <a:latin typeface="Times New Roman"/>
                <a:cs typeface="Times New Roman"/>
              </a:rPr>
              <a:t>zna</a:t>
            </a:r>
            <a:r>
              <a:rPr sz="849" dirty="0">
                <a:latin typeface="Times New Roman"/>
                <a:cs typeface="Times New Roman"/>
              </a:rPr>
              <a:t>č</a:t>
            </a:r>
            <a:r>
              <a:rPr sz="849" b="1" dirty="0">
                <a:latin typeface="Times New Roman"/>
                <a:cs typeface="Times New Roman"/>
              </a:rPr>
              <a:t>ku</a:t>
            </a:r>
            <a:r>
              <a:rPr sz="849" dirty="0">
                <a:latin typeface="Times New Roman"/>
                <a:cs typeface="Times New Roman"/>
              </a:rPr>
              <a:t>,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která</a:t>
            </a:r>
            <a:r>
              <a:rPr sz="849" spc="-2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může</a:t>
            </a:r>
            <a:r>
              <a:rPr sz="849" spc="-1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být</a:t>
            </a:r>
            <a:r>
              <a:rPr sz="849" spc="-14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doplněna:</a:t>
            </a:r>
            <a:endParaRPr sz="849" dirty="0">
              <a:latin typeface="Times New Roman"/>
              <a:cs typeface="Times New Roman"/>
            </a:endParaRPr>
          </a:p>
          <a:p>
            <a:pPr marL="332313" indent="-162115">
              <a:spcBef>
                <a:spcPts val="35"/>
              </a:spcBef>
              <a:buFont typeface="Verdana"/>
              <a:buChar char="•"/>
              <a:tabLst>
                <a:tab pos="331864" algn="l"/>
                <a:tab pos="332762" algn="l"/>
              </a:tabLst>
            </a:pPr>
            <a:r>
              <a:rPr sz="849" dirty="0">
                <a:latin typeface="Times New Roman"/>
                <a:cs typeface="Times New Roman"/>
              </a:rPr>
              <a:t>doplňkovou</a:t>
            </a:r>
            <a:r>
              <a:rPr sz="849" spc="-46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značkou</a:t>
            </a:r>
            <a:endParaRPr sz="849" dirty="0">
              <a:latin typeface="Times New Roman"/>
              <a:cs typeface="Times New Roman"/>
            </a:endParaRPr>
          </a:p>
          <a:p>
            <a:pPr marL="332313" indent="-162115">
              <a:spcBef>
                <a:spcPts val="14"/>
              </a:spcBef>
              <a:buFont typeface="Verdana"/>
              <a:buChar char="•"/>
              <a:tabLst>
                <a:tab pos="331864" algn="l"/>
                <a:tab pos="332762" algn="l"/>
              </a:tabLst>
            </a:pPr>
            <a:r>
              <a:rPr sz="849" dirty="0">
                <a:latin typeface="Times New Roman"/>
                <a:cs typeface="Times New Roman"/>
              </a:rPr>
              <a:t>údajem</a:t>
            </a:r>
            <a:r>
              <a:rPr sz="849" spc="-2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o</a:t>
            </a:r>
            <a:r>
              <a:rPr sz="849" spc="7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rozměru</a:t>
            </a:r>
            <a:r>
              <a:rPr sz="849" spc="-14" dirty="0">
                <a:latin typeface="Times New Roman"/>
                <a:cs typeface="Times New Roman"/>
              </a:rPr>
              <a:t> spoje</a:t>
            </a:r>
            <a:endParaRPr sz="849" dirty="0">
              <a:latin typeface="Times New Roman"/>
              <a:cs typeface="Times New Roman"/>
            </a:endParaRPr>
          </a:p>
          <a:p>
            <a:pPr marL="332313" indent="-162115">
              <a:lnSpc>
                <a:spcPts val="994"/>
              </a:lnSpc>
              <a:spcBef>
                <a:spcPts val="18"/>
              </a:spcBef>
              <a:buFont typeface="Verdana"/>
              <a:buChar char="•"/>
              <a:tabLst>
                <a:tab pos="331864" algn="l"/>
                <a:tab pos="332762" algn="l"/>
              </a:tabLst>
            </a:pPr>
            <a:r>
              <a:rPr sz="849" dirty="0">
                <a:latin typeface="Times New Roman"/>
                <a:cs typeface="Times New Roman"/>
              </a:rPr>
              <a:t>dalšími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doplňujícími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údaji</a:t>
            </a:r>
            <a:endParaRPr sz="849" dirty="0">
              <a:latin typeface="Times New Roman"/>
              <a:cs typeface="Times New Roman"/>
            </a:endParaRPr>
          </a:p>
          <a:p>
            <a:pPr marL="8981" marR="98796">
              <a:lnSpc>
                <a:spcPts val="983"/>
              </a:lnSpc>
              <a:spcBef>
                <a:spcPts val="39"/>
              </a:spcBef>
            </a:pPr>
            <a:r>
              <a:rPr sz="849" dirty="0">
                <a:latin typeface="Times New Roman"/>
                <a:cs typeface="Times New Roman"/>
              </a:rPr>
              <a:t>Pokud</a:t>
            </a:r>
            <a:r>
              <a:rPr sz="849" spc="-35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se</a:t>
            </a:r>
            <a:r>
              <a:rPr sz="849" spc="-25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neudává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druh</a:t>
            </a:r>
            <a:r>
              <a:rPr sz="849" spc="-35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spoje,</a:t>
            </a:r>
            <a:r>
              <a:rPr sz="849" spc="-1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ale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pouze</a:t>
            </a:r>
            <a:r>
              <a:rPr sz="849" spc="-25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se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vyznačuje,</a:t>
            </a:r>
            <a:r>
              <a:rPr sz="849" spc="-1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že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spoj</a:t>
            </a:r>
            <a:r>
              <a:rPr sz="849" spc="-32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je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svařován</a:t>
            </a:r>
            <a:r>
              <a:rPr sz="849" spc="-35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nebo</a:t>
            </a:r>
            <a:r>
              <a:rPr sz="849" spc="-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pájen,</a:t>
            </a:r>
            <a:r>
              <a:rPr sz="849" spc="-1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použije</a:t>
            </a:r>
            <a:r>
              <a:rPr sz="849" spc="-25" dirty="0">
                <a:latin typeface="Times New Roman"/>
                <a:cs typeface="Times New Roman"/>
              </a:rPr>
              <a:t> </a:t>
            </a:r>
            <a:r>
              <a:rPr sz="849" spc="-18" dirty="0">
                <a:latin typeface="Times New Roman"/>
                <a:cs typeface="Times New Roman"/>
              </a:rPr>
              <a:t>se </a:t>
            </a:r>
            <a:r>
              <a:rPr sz="849" spc="-7" dirty="0">
                <a:latin typeface="Times New Roman"/>
                <a:cs typeface="Times New Roman"/>
              </a:rPr>
              <a:t>následující</a:t>
            </a:r>
            <a:r>
              <a:rPr sz="849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značka:</a:t>
            </a:r>
            <a:endParaRPr sz="849" dirty="0">
              <a:latin typeface="Times New Roman"/>
              <a:cs typeface="Times New Roman"/>
            </a:endParaRPr>
          </a:p>
        </p:txBody>
      </p:sp>
      <p:sp>
        <p:nvSpPr>
          <p:cNvPr id="919" name="object 919"/>
          <p:cNvSpPr txBox="1"/>
          <p:nvPr/>
        </p:nvSpPr>
        <p:spPr>
          <a:xfrm>
            <a:off x="3228195" y="2293273"/>
            <a:ext cx="3385768" cy="1550967"/>
          </a:xfrm>
          <a:prstGeom prst="rect">
            <a:avLst/>
          </a:prstGeom>
        </p:spPr>
        <p:txBody>
          <a:bodyPr vert="horz" wrap="square" lIns="0" tIns="8982" rIns="0" bIns="0" rtlCol="0">
            <a:spAutoFit/>
          </a:bodyPr>
          <a:lstStyle/>
          <a:p>
            <a:pPr marL="8981">
              <a:spcBef>
                <a:spcPts val="71"/>
              </a:spcBef>
            </a:pPr>
            <a:r>
              <a:rPr sz="849" spc="57" dirty="0">
                <a:latin typeface="Tahoma"/>
                <a:cs typeface="Tahoma"/>
              </a:rPr>
              <a:t>Úplné</a:t>
            </a:r>
            <a:r>
              <a:rPr sz="849" spc="7" dirty="0">
                <a:latin typeface="Tahoma"/>
                <a:cs typeface="Tahoma"/>
              </a:rPr>
              <a:t> </a:t>
            </a:r>
            <a:r>
              <a:rPr sz="849" spc="57" dirty="0">
                <a:latin typeface="Tahoma"/>
                <a:cs typeface="Tahoma"/>
              </a:rPr>
              <a:t>označení</a:t>
            </a:r>
            <a:r>
              <a:rPr sz="849" spc="4" dirty="0">
                <a:latin typeface="Tahoma"/>
                <a:cs typeface="Tahoma"/>
              </a:rPr>
              <a:t> </a:t>
            </a:r>
            <a:r>
              <a:rPr sz="849" spc="46" dirty="0">
                <a:latin typeface="Tahoma"/>
                <a:cs typeface="Tahoma"/>
              </a:rPr>
              <a:t>svaru</a:t>
            </a:r>
            <a:endParaRPr sz="849" dirty="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990" dirty="0">
              <a:latin typeface="Tahoma"/>
              <a:cs typeface="Tahoma"/>
            </a:endParaRPr>
          </a:p>
          <a:p>
            <a:pPr marL="1735214">
              <a:lnSpc>
                <a:spcPts val="877"/>
              </a:lnSpc>
              <a:spcBef>
                <a:spcPts val="693"/>
              </a:spcBef>
            </a:pPr>
            <a:r>
              <a:rPr sz="743" i="1" u="sng" spc="-7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Legenda:</a:t>
            </a:r>
            <a:endParaRPr sz="743" dirty="0">
              <a:latin typeface="Verdana"/>
              <a:cs typeface="Verdana"/>
            </a:endParaRPr>
          </a:p>
          <a:p>
            <a:pPr marL="1735214">
              <a:lnSpc>
                <a:spcPts val="856"/>
              </a:lnSpc>
            </a:pPr>
            <a:r>
              <a:rPr sz="743" i="1" spc="-92" dirty="0">
                <a:latin typeface="Verdana"/>
                <a:cs typeface="Verdana"/>
              </a:rPr>
              <a:t>1</a:t>
            </a:r>
            <a:r>
              <a:rPr sz="743" i="1" spc="-32" dirty="0">
                <a:latin typeface="Verdana"/>
                <a:cs typeface="Verdana"/>
              </a:rPr>
              <a:t> </a:t>
            </a:r>
            <a:r>
              <a:rPr sz="743" i="1" spc="-57" dirty="0">
                <a:latin typeface="Verdana"/>
                <a:cs typeface="Verdana"/>
              </a:rPr>
              <a:t>...</a:t>
            </a:r>
            <a:r>
              <a:rPr sz="743" i="1" spc="-46" dirty="0">
                <a:latin typeface="Verdana"/>
                <a:cs typeface="Verdana"/>
              </a:rPr>
              <a:t> </a:t>
            </a:r>
            <a:r>
              <a:rPr sz="743" i="1" spc="-78" dirty="0">
                <a:latin typeface="Verdana"/>
                <a:cs typeface="Verdana"/>
              </a:rPr>
              <a:t>odkazová</a:t>
            </a:r>
            <a:r>
              <a:rPr sz="743" i="1" spc="-35" dirty="0">
                <a:latin typeface="Verdana"/>
                <a:cs typeface="Verdana"/>
              </a:rPr>
              <a:t> </a:t>
            </a:r>
            <a:r>
              <a:rPr sz="743" i="1" spc="-14" dirty="0">
                <a:latin typeface="Verdana"/>
                <a:cs typeface="Verdana"/>
              </a:rPr>
              <a:t>čára</a:t>
            </a:r>
            <a:endParaRPr sz="743" dirty="0">
              <a:latin typeface="Verdana"/>
              <a:cs typeface="Verdana"/>
            </a:endParaRPr>
          </a:p>
          <a:p>
            <a:pPr marL="1735214" marR="3593">
              <a:lnSpc>
                <a:spcPts val="849"/>
              </a:lnSpc>
              <a:spcBef>
                <a:spcPts val="42"/>
              </a:spcBef>
            </a:pPr>
            <a:r>
              <a:rPr sz="743" i="1" spc="-85" dirty="0">
                <a:latin typeface="Verdana"/>
                <a:cs typeface="Verdana"/>
              </a:rPr>
              <a:t>2a</a:t>
            </a:r>
            <a:r>
              <a:rPr sz="743" i="1" spc="-25" dirty="0">
                <a:latin typeface="Verdana"/>
                <a:cs typeface="Verdana"/>
              </a:rPr>
              <a:t> </a:t>
            </a:r>
            <a:r>
              <a:rPr sz="743" i="1" spc="-67" dirty="0">
                <a:latin typeface="Verdana"/>
                <a:cs typeface="Verdana"/>
              </a:rPr>
              <a:t>...</a:t>
            </a:r>
            <a:r>
              <a:rPr sz="743" i="1" spc="-14" dirty="0">
                <a:latin typeface="Verdana"/>
                <a:cs typeface="Verdana"/>
              </a:rPr>
              <a:t> </a:t>
            </a:r>
            <a:r>
              <a:rPr sz="743" i="1" spc="-74" dirty="0">
                <a:latin typeface="Verdana"/>
                <a:cs typeface="Verdana"/>
              </a:rPr>
              <a:t>praporek</a:t>
            </a:r>
            <a:r>
              <a:rPr sz="743" i="1" spc="-35" dirty="0">
                <a:latin typeface="Verdana"/>
                <a:cs typeface="Verdana"/>
              </a:rPr>
              <a:t> </a:t>
            </a:r>
            <a:r>
              <a:rPr sz="743" i="1" spc="-78" dirty="0">
                <a:latin typeface="Verdana"/>
                <a:cs typeface="Verdana"/>
              </a:rPr>
              <a:t>odkazové</a:t>
            </a:r>
            <a:r>
              <a:rPr sz="743" i="1" spc="-25" dirty="0">
                <a:latin typeface="Verdana"/>
                <a:cs typeface="Verdana"/>
              </a:rPr>
              <a:t> </a:t>
            </a:r>
            <a:r>
              <a:rPr sz="743" i="1" spc="-81" dirty="0">
                <a:latin typeface="Verdana"/>
                <a:cs typeface="Verdana"/>
              </a:rPr>
              <a:t>čáry</a:t>
            </a:r>
            <a:r>
              <a:rPr sz="743" i="1" spc="-18" dirty="0">
                <a:latin typeface="Verdana"/>
                <a:cs typeface="Verdana"/>
              </a:rPr>
              <a:t> </a:t>
            </a:r>
            <a:r>
              <a:rPr sz="743" i="1" spc="-78" dirty="0">
                <a:latin typeface="Verdana"/>
                <a:cs typeface="Verdana"/>
              </a:rPr>
              <a:t>(plná</a:t>
            </a:r>
            <a:r>
              <a:rPr sz="743" i="1" spc="-21" dirty="0">
                <a:latin typeface="Verdana"/>
                <a:cs typeface="Verdana"/>
              </a:rPr>
              <a:t> </a:t>
            </a:r>
            <a:r>
              <a:rPr sz="743" i="1" spc="-57" dirty="0">
                <a:latin typeface="Verdana"/>
                <a:cs typeface="Verdana"/>
              </a:rPr>
              <a:t>čára) </a:t>
            </a:r>
            <a:r>
              <a:rPr sz="743" i="1" spc="-81" dirty="0">
                <a:latin typeface="Verdana"/>
                <a:cs typeface="Verdana"/>
              </a:rPr>
              <a:t>2b</a:t>
            </a:r>
            <a:r>
              <a:rPr sz="743" i="1" spc="-21" dirty="0">
                <a:latin typeface="Verdana"/>
                <a:cs typeface="Verdana"/>
              </a:rPr>
              <a:t> </a:t>
            </a:r>
            <a:r>
              <a:rPr sz="743" i="1" spc="-57" dirty="0">
                <a:latin typeface="Verdana"/>
                <a:cs typeface="Verdana"/>
              </a:rPr>
              <a:t>...</a:t>
            </a:r>
            <a:r>
              <a:rPr sz="743" i="1" spc="-25" dirty="0">
                <a:latin typeface="Verdana"/>
                <a:cs typeface="Verdana"/>
              </a:rPr>
              <a:t> </a:t>
            </a:r>
            <a:r>
              <a:rPr sz="743" i="1" spc="-67" dirty="0">
                <a:latin typeface="Verdana"/>
                <a:cs typeface="Verdana"/>
              </a:rPr>
              <a:t>identifikační</a:t>
            </a:r>
            <a:r>
              <a:rPr sz="743" i="1" spc="-7" dirty="0">
                <a:latin typeface="Verdana"/>
                <a:cs typeface="Verdana"/>
              </a:rPr>
              <a:t> </a:t>
            </a:r>
            <a:r>
              <a:rPr sz="743" i="1" spc="-78" dirty="0">
                <a:latin typeface="Verdana"/>
                <a:cs typeface="Verdana"/>
              </a:rPr>
              <a:t>čára</a:t>
            </a:r>
            <a:r>
              <a:rPr sz="743" i="1" spc="-14" dirty="0">
                <a:latin typeface="Verdana"/>
                <a:cs typeface="Verdana"/>
              </a:rPr>
              <a:t> </a:t>
            </a:r>
            <a:r>
              <a:rPr sz="743" i="1" spc="-81" dirty="0">
                <a:latin typeface="Verdana"/>
                <a:cs typeface="Verdana"/>
              </a:rPr>
              <a:t>(čárkovaná</a:t>
            </a:r>
            <a:r>
              <a:rPr sz="743" i="1" spc="-14" dirty="0">
                <a:latin typeface="Verdana"/>
                <a:cs typeface="Verdana"/>
              </a:rPr>
              <a:t> čára) </a:t>
            </a:r>
            <a:r>
              <a:rPr sz="743" i="1" spc="-92" dirty="0">
                <a:latin typeface="Verdana"/>
                <a:cs typeface="Verdana"/>
              </a:rPr>
              <a:t>3</a:t>
            </a:r>
            <a:r>
              <a:rPr sz="743" i="1" spc="-35" dirty="0">
                <a:latin typeface="Verdana"/>
                <a:cs typeface="Verdana"/>
              </a:rPr>
              <a:t> </a:t>
            </a:r>
            <a:r>
              <a:rPr sz="743" i="1" spc="-57" dirty="0">
                <a:latin typeface="Verdana"/>
                <a:cs typeface="Verdana"/>
              </a:rPr>
              <a:t>...</a:t>
            </a:r>
            <a:r>
              <a:rPr sz="743" i="1" spc="-46" dirty="0">
                <a:latin typeface="Verdana"/>
                <a:cs typeface="Verdana"/>
              </a:rPr>
              <a:t> </a:t>
            </a:r>
            <a:r>
              <a:rPr sz="743" i="1" spc="-78" dirty="0">
                <a:latin typeface="Verdana"/>
                <a:cs typeface="Verdana"/>
              </a:rPr>
              <a:t>značka</a:t>
            </a:r>
            <a:r>
              <a:rPr sz="743" i="1" spc="-35" dirty="0">
                <a:latin typeface="Verdana"/>
                <a:cs typeface="Verdana"/>
              </a:rPr>
              <a:t> </a:t>
            </a:r>
            <a:r>
              <a:rPr sz="743" i="1" spc="-14" dirty="0">
                <a:latin typeface="Verdana"/>
                <a:cs typeface="Verdana"/>
              </a:rPr>
              <a:t>svaru</a:t>
            </a:r>
            <a:endParaRPr sz="743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919" dirty="0">
              <a:latin typeface="Verdana"/>
              <a:cs typeface="Verdana"/>
            </a:endParaRPr>
          </a:p>
          <a:p>
            <a:pPr>
              <a:spcBef>
                <a:spcPts val="14"/>
              </a:spcBef>
            </a:pPr>
            <a:endParaRPr sz="813" dirty="0">
              <a:latin typeface="Verdana"/>
              <a:cs typeface="Verdana"/>
            </a:endParaRPr>
          </a:p>
          <a:p>
            <a:pPr marL="8981"/>
            <a:r>
              <a:rPr sz="849" spc="64" dirty="0">
                <a:latin typeface="Tahoma"/>
                <a:cs typeface="Tahoma"/>
              </a:rPr>
              <a:t>Poloha</a:t>
            </a:r>
            <a:r>
              <a:rPr sz="849" spc="-4" dirty="0">
                <a:latin typeface="Tahoma"/>
                <a:cs typeface="Tahoma"/>
              </a:rPr>
              <a:t> </a:t>
            </a:r>
            <a:r>
              <a:rPr sz="849" spc="60" dirty="0">
                <a:latin typeface="Tahoma"/>
                <a:cs typeface="Tahoma"/>
              </a:rPr>
              <a:t>odkazové</a:t>
            </a:r>
            <a:r>
              <a:rPr sz="849" spc="4" dirty="0">
                <a:latin typeface="Tahoma"/>
                <a:cs typeface="Tahoma"/>
              </a:rPr>
              <a:t> </a:t>
            </a:r>
            <a:r>
              <a:rPr sz="849" spc="42" dirty="0">
                <a:latin typeface="Tahoma"/>
                <a:cs typeface="Tahoma"/>
              </a:rPr>
              <a:t>čáry</a:t>
            </a:r>
            <a:endParaRPr sz="849" dirty="0">
              <a:latin typeface="Tahoma"/>
              <a:cs typeface="Tahoma"/>
            </a:endParaRPr>
          </a:p>
          <a:p>
            <a:pPr marL="8981">
              <a:spcBef>
                <a:spcPts val="781"/>
              </a:spcBef>
            </a:pPr>
            <a:r>
              <a:rPr sz="849" dirty="0">
                <a:latin typeface="Times New Roman"/>
                <a:cs typeface="Times New Roman"/>
              </a:rPr>
              <a:t>Poloha</a:t>
            </a:r>
            <a:r>
              <a:rPr sz="849" spc="-2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odkazové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čáry</a:t>
            </a:r>
            <a:r>
              <a:rPr sz="849" spc="-35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nemá</a:t>
            </a:r>
            <a:r>
              <a:rPr sz="849" spc="-25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zvláštní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význam</a:t>
            </a:r>
            <a:r>
              <a:rPr sz="849" spc="-32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viz. </a:t>
            </a:r>
            <a:r>
              <a:rPr sz="849" spc="-7" dirty="0">
                <a:latin typeface="Times New Roman"/>
                <a:cs typeface="Times New Roman"/>
              </a:rPr>
              <a:t>následující</a:t>
            </a:r>
            <a:r>
              <a:rPr sz="849" spc="-46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příklady:</a:t>
            </a:r>
            <a:endParaRPr sz="849" dirty="0">
              <a:latin typeface="Times New Roman"/>
              <a:cs typeface="Times New Roman"/>
            </a:endParaRPr>
          </a:p>
        </p:txBody>
      </p:sp>
      <p:sp>
        <p:nvSpPr>
          <p:cNvPr id="920" name="object 920"/>
          <p:cNvSpPr txBox="1"/>
          <p:nvPr/>
        </p:nvSpPr>
        <p:spPr>
          <a:xfrm>
            <a:off x="3228193" y="5179733"/>
            <a:ext cx="4226933" cy="1731529"/>
          </a:xfrm>
          <a:prstGeom prst="rect">
            <a:avLst/>
          </a:prstGeom>
        </p:spPr>
        <p:txBody>
          <a:bodyPr vert="horz" wrap="square" lIns="0" tIns="8982" rIns="0" bIns="0" rtlCol="0">
            <a:spAutoFit/>
          </a:bodyPr>
          <a:lstStyle/>
          <a:p>
            <a:pPr marL="8981">
              <a:spcBef>
                <a:spcPts val="71"/>
              </a:spcBef>
            </a:pPr>
            <a:r>
              <a:rPr sz="849" spc="64" dirty="0">
                <a:latin typeface="Tahoma"/>
                <a:cs typeface="Tahoma"/>
              </a:rPr>
              <a:t>Poloha</a:t>
            </a:r>
            <a:r>
              <a:rPr sz="849" dirty="0">
                <a:latin typeface="Tahoma"/>
                <a:cs typeface="Tahoma"/>
              </a:rPr>
              <a:t> </a:t>
            </a:r>
            <a:r>
              <a:rPr sz="849" spc="60" dirty="0">
                <a:latin typeface="Tahoma"/>
                <a:cs typeface="Tahoma"/>
              </a:rPr>
              <a:t>praporku</a:t>
            </a:r>
            <a:r>
              <a:rPr sz="849" dirty="0">
                <a:latin typeface="Tahoma"/>
                <a:cs typeface="Tahoma"/>
              </a:rPr>
              <a:t> </a:t>
            </a:r>
            <a:r>
              <a:rPr sz="849" spc="60" dirty="0">
                <a:latin typeface="Tahoma"/>
                <a:cs typeface="Tahoma"/>
              </a:rPr>
              <a:t>odkazové</a:t>
            </a:r>
            <a:r>
              <a:rPr sz="849" spc="4" dirty="0">
                <a:latin typeface="Tahoma"/>
                <a:cs typeface="Tahoma"/>
              </a:rPr>
              <a:t> </a:t>
            </a:r>
            <a:r>
              <a:rPr sz="849" spc="42" dirty="0">
                <a:latin typeface="Tahoma"/>
                <a:cs typeface="Tahoma"/>
              </a:rPr>
              <a:t>čáry</a:t>
            </a:r>
            <a:endParaRPr sz="849" dirty="0">
              <a:latin typeface="Tahoma"/>
              <a:cs typeface="Tahoma"/>
            </a:endParaRPr>
          </a:p>
          <a:p>
            <a:pPr marL="8981" marR="3593">
              <a:lnSpc>
                <a:spcPts val="969"/>
              </a:lnSpc>
              <a:spcBef>
                <a:spcPts val="852"/>
              </a:spcBef>
            </a:pPr>
            <a:r>
              <a:rPr sz="849" dirty="0">
                <a:latin typeface="Times New Roman"/>
                <a:cs typeface="Times New Roman"/>
              </a:rPr>
              <a:t>Praporek</a:t>
            </a:r>
            <a:r>
              <a:rPr sz="849" spc="-32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odkazové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čáry</a:t>
            </a:r>
            <a:r>
              <a:rPr sz="849" spc="-42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se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kreslí</a:t>
            </a:r>
            <a:r>
              <a:rPr sz="849" spc="-42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rovnoběžně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se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spodním</a:t>
            </a:r>
            <a:r>
              <a:rPr sz="849" spc="-39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okrajem</a:t>
            </a:r>
            <a:r>
              <a:rPr sz="849" spc="-1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výkresu.</a:t>
            </a:r>
            <a:r>
              <a:rPr sz="849" spc="-7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Pokud</a:t>
            </a:r>
            <a:r>
              <a:rPr sz="849" spc="-46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to</a:t>
            </a:r>
            <a:r>
              <a:rPr sz="849" spc="-1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není</a:t>
            </a:r>
            <a:r>
              <a:rPr sz="849" spc="-25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možné, </a:t>
            </a:r>
            <a:r>
              <a:rPr sz="849" dirty="0">
                <a:latin typeface="Times New Roman"/>
                <a:cs typeface="Times New Roman"/>
              </a:rPr>
              <a:t>pak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kolmo</a:t>
            </a:r>
            <a:r>
              <a:rPr sz="849" spc="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na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spodní</a:t>
            </a:r>
            <a:r>
              <a:rPr sz="849" spc="-42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okraj</a:t>
            </a:r>
            <a:r>
              <a:rPr sz="849" spc="-28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výkresu.</a:t>
            </a:r>
            <a:endParaRPr sz="849" dirty="0">
              <a:latin typeface="Times New Roman"/>
              <a:cs typeface="Times New Roman"/>
            </a:endParaRPr>
          </a:p>
          <a:p>
            <a:pPr>
              <a:spcBef>
                <a:spcPts val="21"/>
              </a:spcBef>
            </a:pPr>
            <a:endParaRPr sz="743" dirty="0">
              <a:latin typeface="Times New Roman"/>
              <a:cs typeface="Times New Roman"/>
            </a:endParaRPr>
          </a:p>
          <a:p>
            <a:pPr marL="8981"/>
            <a:r>
              <a:rPr sz="849" spc="64" dirty="0">
                <a:latin typeface="Tahoma"/>
                <a:cs typeface="Tahoma"/>
              </a:rPr>
              <a:t>Poloha</a:t>
            </a:r>
            <a:r>
              <a:rPr sz="849" spc="-4" dirty="0">
                <a:latin typeface="Tahoma"/>
                <a:cs typeface="Tahoma"/>
              </a:rPr>
              <a:t> </a:t>
            </a:r>
            <a:r>
              <a:rPr sz="849" spc="60" dirty="0">
                <a:latin typeface="Tahoma"/>
                <a:cs typeface="Tahoma"/>
              </a:rPr>
              <a:t>značky</a:t>
            </a:r>
            <a:r>
              <a:rPr sz="849" spc="4" dirty="0">
                <a:latin typeface="Tahoma"/>
                <a:cs typeface="Tahoma"/>
              </a:rPr>
              <a:t> </a:t>
            </a:r>
            <a:r>
              <a:rPr sz="849" spc="60" dirty="0">
                <a:latin typeface="Tahoma"/>
                <a:cs typeface="Tahoma"/>
              </a:rPr>
              <a:t>vůči</a:t>
            </a:r>
            <a:r>
              <a:rPr sz="849" spc="-4" dirty="0">
                <a:latin typeface="Tahoma"/>
                <a:cs typeface="Tahoma"/>
              </a:rPr>
              <a:t> </a:t>
            </a:r>
            <a:r>
              <a:rPr sz="849" spc="60" dirty="0">
                <a:latin typeface="Tahoma"/>
                <a:cs typeface="Tahoma"/>
              </a:rPr>
              <a:t>praporku</a:t>
            </a:r>
            <a:r>
              <a:rPr sz="849" dirty="0">
                <a:latin typeface="Tahoma"/>
                <a:cs typeface="Tahoma"/>
              </a:rPr>
              <a:t> </a:t>
            </a:r>
            <a:r>
              <a:rPr sz="849" spc="60" dirty="0">
                <a:latin typeface="Tahoma"/>
                <a:cs typeface="Tahoma"/>
              </a:rPr>
              <a:t>odkazové</a:t>
            </a:r>
            <a:r>
              <a:rPr sz="849" spc="4" dirty="0">
                <a:latin typeface="Tahoma"/>
                <a:cs typeface="Tahoma"/>
              </a:rPr>
              <a:t> </a:t>
            </a:r>
            <a:r>
              <a:rPr sz="849" spc="39" dirty="0">
                <a:latin typeface="Tahoma"/>
                <a:cs typeface="Tahoma"/>
              </a:rPr>
              <a:t>čáry</a:t>
            </a:r>
            <a:endParaRPr sz="849" dirty="0">
              <a:latin typeface="Tahoma"/>
              <a:cs typeface="Tahoma"/>
            </a:endParaRPr>
          </a:p>
          <a:p>
            <a:pPr marL="8981">
              <a:spcBef>
                <a:spcPts val="764"/>
              </a:spcBef>
            </a:pPr>
            <a:r>
              <a:rPr sz="849" dirty="0">
                <a:latin typeface="Times New Roman"/>
                <a:cs typeface="Times New Roman"/>
              </a:rPr>
              <a:t>Značka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svaru</a:t>
            </a:r>
            <a:r>
              <a:rPr sz="849" spc="-1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se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umísťuje</a:t>
            </a:r>
            <a:r>
              <a:rPr sz="849" spc="-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nad</a:t>
            </a:r>
            <a:r>
              <a:rPr sz="849" spc="-1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nebo pod</a:t>
            </a:r>
            <a:r>
              <a:rPr sz="849" spc="-14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praporek</a:t>
            </a:r>
            <a:r>
              <a:rPr sz="849" spc="-2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odkazové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čáry</a:t>
            </a:r>
            <a:r>
              <a:rPr sz="849" spc="-46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dle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následujících</a:t>
            </a:r>
            <a:r>
              <a:rPr sz="849" spc="-32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pravidel:</a:t>
            </a:r>
            <a:endParaRPr sz="849" dirty="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743" dirty="0">
              <a:latin typeface="Times New Roman"/>
              <a:cs typeface="Times New Roman"/>
            </a:endParaRPr>
          </a:p>
          <a:p>
            <a:pPr marL="332313" marR="336355" indent="-161666">
              <a:lnSpc>
                <a:spcPts val="969"/>
              </a:lnSpc>
              <a:buSzPct val="45833"/>
              <a:buFont typeface="Verdana"/>
              <a:buChar char="•"/>
              <a:tabLst>
                <a:tab pos="331864" algn="l"/>
                <a:tab pos="332313" algn="l"/>
              </a:tabLst>
            </a:pPr>
            <a:r>
              <a:rPr sz="849" spc="-7" dirty="0">
                <a:latin typeface="Times New Roman"/>
                <a:cs typeface="Times New Roman"/>
              </a:rPr>
              <a:t>je-</a:t>
            </a:r>
            <a:r>
              <a:rPr sz="849" dirty="0">
                <a:latin typeface="Times New Roman"/>
                <a:cs typeface="Times New Roman"/>
              </a:rPr>
              <a:t>li</a:t>
            </a:r>
            <a:r>
              <a:rPr sz="849" spc="-50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povrch</a:t>
            </a:r>
            <a:r>
              <a:rPr sz="849" spc="-32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svaru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na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straně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odkazové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čáry,</a:t>
            </a:r>
            <a:r>
              <a:rPr sz="849" spc="-14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umísťuje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se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značka</a:t>
            </a:r>
            <a:r>
              <a:rPr sz="849" spc="-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na</a:t>
            </a:r>
            <a:r>
              <a:rPr sz="849" spc="-25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stranu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plné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spc="-14" dirty="0">
                <a:latin typeface="Times New Roman"/>
                <a:cs typeface="Times New Roman"/>
              </a:rPr>
              <a:t>čáry </a:t>
            </a:r>
            <a:r>
              <a:rPr sz="849" spc="-7" dirty="0">
                <a:latin typeface="Times New Roman"/>
                <a:cs typeface="Times New Roman"/>
              </a:rPr>
              <a:t>praporku</a:t>
            </a:r>
            <a:endParaRPr sz="849" dirty="0">
              <a:latin typeface="Times New Roman"/>
              <a:cs typeface="Times New Roman"/>
            </a:endParaRPr>
          </a:p>
          <a:p>
            <a:pPr>
              <a:spcBef>
                <a:spcPts val="7"/>
              </a:spcBef>
              <a:buFont typeface="Verdana"/>
              <a:buChar char="•"/>
            </a:pPr>
            <a:endParaRPr sz="743" dirty="0">
              <a:latin typeface="Times New Roman"/>
              <a:cs typeface="Times New Roman"/>
            </a:endParaRPr>
          </a:p>
          <a:p>
            <a:pPr marL="332313" marR="247888" indent="-162115">
              <a:lnSpc>
                <a:spcPts val="969"/>
              </a:lnSpc>
              <a:buSzPct val="45833"/>
              <a:buFont typeface="Verdana"/>
              <a:buChar char="•"/>
              <a:tabLst>
                <a:tab pos="331864" algn="l"/>
                <a:tab pos="332313" algn="l"/>
              </a:tabLst>
            </a:pPr>
            <a:r>
              <a:rPr sz="849" spc="-7" dirty="0">
                <a:latin typeface="Times New Roman"/>
                <a:cs typeface="Times New Roman"/>
              </a:rPr>
              <a:t>je-</a:t>
            </a:r>
            <a:r>
              <a:rPr sz="849" dirty="0">
                <a:latin typeface="Times New Roman"/>
                <a:cs typeface="Times New Roman"/>
              </a:rPr>
              <a:t>li</a:t>
            </a:r>
            <a:r>
              <a:rPr sz="849" spc="-46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povrch</a:t>
            </a:r>
            <a:r>
              <a:rPr sz="849" spc="-32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svaru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na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straně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protilehlé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k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odkazové</a:t>
            </a:r>
            <a:r>
              <a:rPr sz="849" spc="-32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čáře,</a:t>
            </a:r>
            <a:r>
              <a:rPr sz="849" spc="-11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umísťuje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se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značka</a:t>
            </a:r>
            <a:r>
              <a:rPr sz="849" spc="-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na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stranu identifikační</a:t>
            </a:r>
            <a:r>
              <a:rPr sz="849" spc="-35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(čárkované) </a:t>
            </a:r>
            <a:r>
              <a:rPr sz="849" spc="-7" dirty="0">
                <a:latin typeface="Times New Roman"/>
                <a:cs typeface="Times New Roman"/>
              </a:rPr>
              <a:t>čáry.</a:t>
            </a:r>
            <a:endParaRPr sz="849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56103" y="646712"/>
            <a:ext cx="616615" cy="383981"/>
            <a:chOff x="3084576" y="914410"/>
            <a:chExt cx="871855" cy="5429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21152" y="914410"/>
              <a:ext cx="835151" cy="3901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136392" y="127407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1D1D1D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5" name="object 5"/>
            <p:cNvSpPr/>
            <p:nvPr/>
          </p:nvSpPr>
          <p:spPr>
            <a:xfrm>
              <a:off x="3197352" y="129845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D5D5D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79520" y="1298458"/>
              <a:ext cx="24384" cy="182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5408" y="1298458"/>
              <a:ext cx="18287" cy="3657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791712" y="1319794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131313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84576" y="1304554"/>
              <a:ext cx="115824" cy="13411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084576" y="1441714"/>
              <a:ext cx="12700" cy="6350"/>
            </a:xfrm>
            <a:custGeom>
              <a:avLst/>
              <a:gdLst/>
              <a:ahLst/>
              <a:cxnLst/>
              <a:rect l="l" t="t" r="r" b="b"/>
              <a:pathLst>
                <a:path w="12700" h="6350">
                  <a:moveTo>
                    <a:pt x="0" y="0"/>
                  </a:moveTo>
                  <a:lnTo>
                    <a:pt x="12192" y="0"/>
                  </a:lnTo>
                </a:path>
                <a:path w="12700" h="6350">
                  <a:moveTo>
                    <a:pt x="0" y="6096"/>
                  </a:moveTo>
                  <a:lnTo>
                    <a:pt x="12192" y="6096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1" name="object 11"/>
            <p:cNvSpPr/>
            <p:nvPr/>
          </p:nvSpPr>
          <p:spPr>
            <a:xfrm>
              <a:off x="3087624" y="145085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385919" y="1677128"/>
            <a:ext cx="513322" cy="163922"/>
            <a:chOff x="1005827" y="2371354"/>
            <a:chExt cx="725805" cy="231775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4051" y="2371354"/>
              <a:ext cx="262128" cy="18287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83779" y="2554234"/>
              <a:ext cx="36575" cy="1219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05827" y="2566426"/>
              <a:ext cx="725424" cy="3657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42403" y="2599954"/>
              <a:ext cx="688975" cy="0"/>
            </a:xfrm>
            <a:custGeom>
              <a:avLst/>
              <a:gdLst/>
              <a:ahLst/>
              <a:cxnLst/>
              <a:rect l="l" t="t" r="r" b="b"/>
              <a:pathLst>
                <a:path w="688975">
                  <a:moveTo>
                    <a:pt x="0" y="0"/>
                  </a:moveTo>
                  <a:lnTo>
                    <a:pt x="12191" y="0"/>
                  </a:lnTo>
                </a:path>
                <a:path w="688975">
                  <a:moveTo>
                    <a:pt x="36575" y="0"/>
                  </a:moveTo>
                  <a:lnTo>
                    <a:pt x="121919" y="0"/>
                  </a:lnTo>
                </a:path>
                <a:path w="688975">
                  <a:moveTo>
                    <a:pt x="152400" y="0"/>
                  </a:moveTo>
                  <a:lnTo>
                    <a:pt x="237744" y="0"/>
                  </a:lnTo>
                </a:path>
                <a:path w="688975">
                  <a:moveTo>
                    <a:pt x="268224" y="0"/>
                  </a:moveTo>
                  <a:lnTo>
                    <a:pt x="353568" y="0"/>
                  </a:lnTo>
                </a:path>
                <a:path w="688975">
                  <a:moveTo>
                    <a:pt x="377952" y="0"/>
                  </a:moveTo>
                  <a:lnTo>
                    <a:pt x="463296" y="0"/>
                  </a:lnTo>
                </a:path>
                <a:path w="688975">
                  <a:moveTo>
                    <a:pt x="493775" y="0"/>
                  </a:moveTo>
                  <a:lnTo>
                    <a:pt x="579119" y="0"/>
                  </a:lnTo>
                </a:path>
                <a:path w="688975">
                  <a:moveTo>
                    <a:pt x="603504" y="0"/>
                  </a:moveTo>
                  <a:lnTo>
                    <a:pt x="688848" y="0"/>
                  </a:lnTo>
                </a:path>
              </a:pathLst>
            </a:custGeom>
            <a:ln w="6096">
              <a:solidFill>
                <a:srgbClr val="5B5B5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3286757" y="1840959"/>
            <a:ext cx="612573" cy="217814"/>
            <a:chOff x="865619" y="2603002"/>
            <a:chExt cx="866140" cy="307975"/>
          </a:xfrm>
        </p:grpSpPr>
        <p:sp>
          <p:nvSpPr>
            <p:cNvPr id="18" name="object 18"/>
            <p:cNvSpPr/>
            <p:nvPr/>
          </p:nvSpPr>
          <p:spPr>
            <a:xfrm>
              <a:off x="917435" y="272492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717171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5619" y="2603002"/>
              <a:ext cx="865631" cy="29260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917435" y="273101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262626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5619" y="2895610"/>
              <a:ext cx="12191" cy="1219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65619" y="2907802"/>
              <a:ext cx="6350" cy="3175"/>
            </a:xfrm>
            <a:custGeom>
              <a:avLst/>
              <a:gdLst/>
              <a:ahLst/>
              <a:cxnLst/>
              <a:rect l="l" t="t" r="r" b="b"/>
              <a:pathLst>
                <a:path w="6350" h="3175">
                  <a:moveTo>
                    <a:pt x="0" y="3017"/>
                  </a:moveTo>
                  <a:lnTo>
                    <a:pt x="6096" y="3017"/>
                  </a:lnTo>
                  <a:lnTo>
                    <a:pt x="6096" y="0"/>
                  </a:lnTo>
                  <a:lnTo>
                    <a:pt x="0" y="0"/>
                  </a:lnTo>
                  <a:lnTo>
                    <a:pt x="0" y="30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4776334" y="1726708"/>
            <a:ext cx="864518" cy="381735"/>
            <a:chOff x="2971787" y="2441458"/>
            <a:chExt cx="1222375" cy="539750"/>
          </a:xfrm>
        </p:grpSpPr>
        <p:sp>
          <p:nvSpPr>
            <p:cNvPr id="24" name="object 24"/>
            <p:cNvSpPr/>
            <p:nvPr/>
          </p:nvSpPr>
          <p:spPr>
            <a:xfrm>
              <a:off x="3227831" y="2446030"/>
              <a:ext cx="100965" cy="9525"/>
            </a:xfrm>
            <a:custGeom>
              <a:avLst/>
              <a:gdLst/>
              <a:ahLst/>
              <a:cxnLst/>
              <a:rect l="l" t="t" r="r" b="b"/>
              <a:pathLst>
                <a:path w="100964" h="9525">
                  <a:moveTo>
                    <a:pt x="0" y="0"/>
                  </a:moveTo>
                  <a:lnTo>
                    <a:pt x="100583" y="0"/>
                  </a:lnTo>
                </a:path>
                <a:path w="100964" h="9525">
                  <a:moveTo>
                    <a:pt x="0" y="9144"/>
                  </a:moveTo>
                  <a:lnTo>
                    <a:pt x="100583" y="91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54679" y="2441458"/>
              <a:ext cx="1039367" cy="13715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145535" y="2578618"/>
              <a:ext cx="27431" cy="1828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3145535" y="2601478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48455" y="2578618"/>
              <a:ext cx="82296" cy="9144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648455" y="2674630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9144">
              <a:solidFill>
                <a:srgbClr val="0F0F0F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85616" y="2578618"/>
              <a:ext cx="155448" cy="21031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026651" y="2606050"/>
              <a:ext cx="137172" cy="164592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040367" y="2724922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2F2F2F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3" name="object 33"/>
            <p:cNvSpPr/>
            <p:nvPr/>
          </p:nvSpPr>
          <p:spPr>
            <a:xfrm>
              <a:off x="3040367" y="2734066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1A1A1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75304" y="2679202"/>
              <a:ext cx="91440" cy="109727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131819" y="2761498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646464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6" name="object 36"/>
            <p:cNvSpPr/>
            <p:nvPr/>
          </p:nvSpPr>
          <p:spPr>
            <a:xfrm>
              <a:off x="3593591" y="279350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6C6C6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37" name="object 3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90075" y="2770642"/>
              <a:ext cx="137160" cy="13716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971787" y="2907802"/>
              <a:ext cx="54863" cy="64007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2976359" y="2971810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3237177" y="2535089"/>
            <a:ext cx="952991" cy="377244"/>
            <a:chOff x="795515" y="3584458"/>
            <a:chExt cx="1347470" cy="533400"/>
          </a:xfrm>
        </p:grpSpPr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96683" y="3584458"/>
              <a:ext cx="1146047" cy="73151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773923" y="3653038"/>
              <a:ext cx="155575" cy="0"/>
            </a:xfrm>
            <a:custGeom>
              <a:avLst/>
              <a:gdLst/>
              <a:ahLst/>
              <a:cxnLst/>
              <a:rect l="l" t="t" r="r" b="b"/>
              <a:pathLst>
                <a:path w="155575">
                  <a:moveTo>
                    <a:pt x="0" y="0"/>
                  </a:moveTo>
                  <a:lnTo>
                    <a:pt x="15544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43" name="object 4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956803" y="3648466"/>
              <a:ext cx="164592" cy="9144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069835" y="3662182"/>
              <a:ext cx="1042669" cy="0"/>
            </a:xfrm>
            <a:custGeom>
              <a:avLst/>
              <a:gdLst/>
              <a:ahLst/>
              <a:cxnLst/>
              <a:rect l="l" t="t" r="r" b="b"/>
              <a:pathLst>
                <a:path w="1042669">
                  <a:moveTo>
                    <a:pt x="0" y="0"/>
                  </a:moveTo>
                  <a:lnTo>
                    <a:pt x="100584" y="0"/>
                  </a:lnTo>
                </a:path>
                <a:path w="1042669">
                  <a:moveTo>
                    <a:pt x="146304" y="0"/>
                  </a:moveTo>
                  <a:lnTo>
                    <a:pt x="292608" y="0"/>
                  </a:lnTo>
                </a:path>
                <a:path w="1042669">
                  <a:moveTo>
                    <a:pt x="338328" y="0"/>
                  </a:moveTo>
                  <a:lnTo>
                    <a:pt x="484631" y="0"/>
                  </a:lnTo>
                </a:path>
                <a:path w="1042669">
                  <a:moveTo>
                    <a:pt x="704088" y="0"/>
                  </a:moveTo>
                  <a:lnTo>
                    <a:pt x="859536" y="0"/>
                  </a:lnTo>
                </a:path>
                <a:path w="1042669">
                  <a:moveTo>
                    <a:pt x="896112" y="0"/>
                  </a:moveTo>
                  <a:lnTo>
                    <a:pt x="1042416" y="0"/>
                  </a:lnTo>
                </a:path>
              </a:pathLst>
            </a:custGeom>
            <a:ln w="9144">
              <a:solidFill>
                <a:srgbClr val="7A7A7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45" name="object 4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00187" y="3657610"/>
              <a:ext cx="137159" cy="64007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1673339" y="3717046"/>
              <a:ext cx="27940" cy="0"/>
            </a:xfrm>
            <a:custGeom>
              <a:avLst/>
              <a:gdLst/>
              <a:ahLst/>
              <a:cxnLst/>
              <a:rect l="l" t="t" r="r" b="b"/>
              <a:pathLst>
                <a:path w="27939">
                  <a:moveTo>
                    <a:pt x="0" y="0"/>
                  </a:moveTo>
                  <a:lnTo>
                    <a:pt x="27431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47" name="object 4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50379" y="3657610"/>
              <a:ext cx="173736" cy="23774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53883" y="3721618"/>
              <a:ext cx="182880" cy="256032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82483" y="3721618"/>
              <a:ext cx="173735" cy="256032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41235" y="3895354"/>
              <a:ext cx="109728" cy="3657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32091" y="3931930"/>
              <a:ext cx="91440" cy="27431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95515" y="3959362"/>
              <a:ext cx="109728" cy="146303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800087" y="4105666"/>
              <a:ext cx="0" cy="9525"/>
            </a:xfrm>
            <a:custGeom>
              <a:avLst/>
              <a:gdLst/>
              <a:ahLst/>
              <a:cxnLst/>
              <a:rect l="l" t="t" r="r" b="b"/>
              <a:pathLst>
                <a:path h="9525">
                  <a:moveTo>
                    <a:pt x="0" y="9144"/>
                  </a:moveTo>
                  <a:lnTo>
                    <a:pt x="0" y="0"/>
                  </a:lnTo>
                </a:path>
              </a:pathLst>
            </a:custGeom>
            <a:ln w="9143">
              <a:solidFill>
                <a:srgbClr val="1C1C1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54" name="object 54"/>
            <p:cNvSpPr/>
            <p:nvPr/>
          </p:nvSpPr>
          <p:spPr>
            <a:xfrm>
              <a:off x="795515" y="4114810"/>
              <a:ext cx="9525" cy="3175"/>
            </a:xfrm>
            <a:custGeom>
              <a:avLst/>
              <a:gdLst/>
              <a:ahLst/>
              <a:cxnLst/>
              <a:rect l="l" t="t" r="r" b="b"/>
              <a:pathLst>
                <a:path w="9525" h="3175">
                  <a:moveTo>
                    <a:pt x="0" y="3017"/>
                  </a:moveTo>
                  <a:lnTo>
                    <a:pt x="9143" y="3017"/>
                  </a:lnTo>
                  <a:lnTo>
                    <a:pt x="9143" y="0"/>
                  </a:lnTo>
                  <a:lnTo>
                    <a:pt x="0" y="0"/>
                  </a:lnTo>
                  <a:lnTo>
                    <a:pt x="0" y="3017"/>
                  </a:lnTo>
                  <a:close/>
                </a:path>
              </a:pathLst>
            </a:custGeom>
            <a:solidFill>
              <a:srgbClr val="646464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4886282" y="2448862"/>
            <a:ext cx="534879" cy="194011"/>
            <a:chOff x="3127248" y="3462538"/>
            <a:chExt cx="756285" cy="274320"/>
          </a:xfrm>
        </p:grpSpPr>
        <p:pic>
          <p:nvPicPr>
            <p:cNvPr id="56" name="object 5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127248" y="3462538"/>
              <a:ext cx="755903" cy="268224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3133344" y="3721618"/>
              <a:ext cx="749935" cy="0"/>
            </a:xfrm>
            <a:custGeom>
              <a:avLst/>
              <a:gdLst/>
              <a:ahLst/>
              <a:cxnLst/>
              <a:rect l="l" t="t" r="r" b="b"/>
              <a:pathLst>
                <a:path w="749935">
                  <a:moveTo>
                    <a:pt x="0" y="0"/>
                  </a:moveTo>
                  <a:lnTo>
                    <a:pt x="749807" y="0"/>
                  </a:lnTo>
                </a:path>
              </a:pathLst>
            </a:custGeom>
            <a:ln w="6096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58" name="object 58"/>
            <p:cNvSpPr/>
            <p:nvPr/>
          </p:nvSpPr>
          <p:spPr>
            <a:xfrm>
              <a:off x="3127248" y="3733810"/>
              <a:ext cx="756285" cy="0"/>
            </a:xfrm>
            <a:custGeom>
              <a:avLst/>
              <a:gdLst/>
              <a:ahLst/>
              <a:cxnLst/>
              <a:rect l="l" t="t" r="r" b="b"/>
              <a:pathLst>
                <a:path w="756285">
                  <a:moveTo>
                    <a:pt x="0" y="0"/>
                  </a:moveTo>
                  <a:lnTo>
                    <a:pt x="755904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4774178" y="2642873"/>
            <a:ext cx="120808" cy="246107"/>
            <a:chOff x="2968739" y="3736858"/>
            <a:chExt cx="170815" cy="347980"/>
          </a:xfrm>
        </p:grpSpPr>
        <p:sp>
          <p:nvSpPr>
            <p:cNvPr id="60" name="object 60"/>
            <p:cNvSpPr/>
            <p:nvPr/>
          </p:nvSpPr>
          <p:spPr>
            <a:xfrm>
              <a:off x="3020555" y="388925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686868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61" name="object 61"/>
            <p:cNvSpPr/>
            <p:nvPr/>
          </p:nvSpPr>
          <p:spPr>
            <a:xfrm>
              <a:off x="3020555" y="389535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2A2A2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62" name="object 6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968739" y="3736858"/>
              <a:ext cx="170700" cy="341375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2971787" y="407823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2F2F2F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grpSp>
        <p:nvGrpSpPr>
          <p:cNvPr id="64" name="object 64"/>
          <p:cNvGrpSpPr/>
          <p:nvPr/>
        </p:nvGrpSpPr>
        <p:grpSpPr>
          <a:xfrm>
            <a:off x="3560529" y="4179874"/>
            <a:ext cx="441915" cy="381735"/>
            <a:chOff x="1252715" y="5910082"/>
            <a:chExt cx="624840" cy="539750"/>
          </a:xfrm>
        </p:grpSpPr>
        <p:pic>
          <p:nvPicPr>
            <p:cNvPr id="65" name="object 6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353299" y="5974090"/>
              <a:ext cx="60959" cy="76200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1371587" y="6051814"/>
              <a:ext cx="21590" cy="0"/>
            </a:xfrm>
            <a:custGeom>
              <a:avLst/>
              <a:gdLst/>
              <a:ahLst/>
              <a:cxnLst/>
              <a:rect l="l" t="t" r="r" b="b"/>
              <a:pathLst>
                <a:path w="21590">
                  <a:moveTo>
                    <a:pt x="0" y="0"/>
                  </a:moveTo>
                  <a:lnTo>
                    <a:pt x="21336" y="0"/>
                  </a:lnTo>
                </a:path>
              </a:pathLst>
            </a:custGeom>
            <a:ln w="3175">
              <a:solidFill>
                <a:srgbClr val="626262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67" name="object 6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252715" y="5910082"/>
              <a:ext cx="624839" cy="509015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862315" y="6419098"/>
              <a:ext cx="15239" cy="24384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1874507" y="644500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0" y="0"/>
                  </a:moveTo>
                  <a:lnTo>
                    <a:pt x="3048" y="0"/>
                  </a:lnTo>
                </a:path>
                <a:path w="3175" h="3175">
                  <a:moveTo>
                    <a:pt x="0" y="3047"/>
                  </a:moveTo>
                  <a:lnTo>
                    <a:pt x="3048" y="304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grpSp>
        <p:nvGrpSpPr>
          <p:cNvPr id="70" name="object 70"/>
          <p:cNvGrpSpPr/>
          <p:nvPr/>
        </p:nvGrpSpPr>
        <p:grpSpPr>
          <a:xfrm>
            <a:off x="4530586" y="4179874"/>
            <a:ext cx="442364" cy="381735"/>
            <a:chOff x="2624315" y="5910082"/>
            <a:chExt cx="625475" cy="539750"/>
          </a:xfrm>
        </p:grpSpPr>
        <p:pic>
          <p:nvPicPr>
            <p:cNvPr id="71" name="object 7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862059" y="5974090"/>
              <a:ext cx="54863" cy="24384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852915" y="5995426"/>
              <a:ext cx="60959" cy="54863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718803" y="5910082"/>
              <a:ext cx="530352" cy="198119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715755" y="6050290"/>
              <a:ext cx="533412" cy="64008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715755" y="6111250"/>
              <a:ext cx="533412" cy="6096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715755" y="6114298"/>
              <a:ext cx="533412" cy="6096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2746235" y="6118870"/>
              <a:ext cx="85725" cy="0"/>
            </a:xfrm>
            <a:custGeom>
              <a:avLst/>
              <a:gdLst/>
              <a:ahLst/>
              <a:cxnLst/>
              <a:rect l="l" t="t" r="r" b="b"/>
              <a:pathLst>
                <a:path w="85725">
                  <a:moveTo>
                    <a:pt x="0" y="0"/>
                  </a:moveTo>
                  <a:lnTo>
                    <a:pt x="6095" y="0"/>
                  </a:lnTo>
                </a:path>
                <a:path w="85725">
                  <a:moveTo>
                    <a:pt x="21336" y="0"/>
                  </a:moveTo>
                  <a:lnTo>
                    <a:pt x="85343" y="0"/>
                  </a:lnTo>
                </a:path>
              </a:pathLst>
            </a:custGeom>
            <a:ln w="3175">
              <a:solidFill>
                <a:srgbClr val="6C6C6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78" name="object 78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849867" y="6117346"/>
              <a:ext cx="64007" cy="3048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2935211" y="6118870"/>
              <a:ext cx="146685" cy="0"/>
            </a:xfrm>
            <a:custGeom>
              <a:avLst/>
              <a:gdLst/>
              <a:ahLst/>
              <a:cxnLst/>
              <a:rect l="l" t="t" r="r" b="b"/>
              <a:pathLst>
                <a:path w="146685">
                  <a:moveTo>
                    <a:pt x="0" y="0"/>
                  </a:moveTo>
                  <a:lnTo>
                    <a:pt x="60960" y="0"/>
                  </a:lnTo>
                </a:path>
                <a:path w="146685">
                  <a:moveTo>
                    <a:pt x="82295" y="0"/>
                  </a:moveTo>
                  <a:lnTo>
                    <a:pt x="146303" y="0"/>
                  </a:lnTo>
                </a:path>
              </a:pathLst>
            </a:custGeom>
            <a:ln w="3175">
              <a:solidFill>
                <a:srgbClr val="6C6C6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80" name="object 8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099815" y="6117346"/>
              <a:ext cx="64007" cy="3048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3185159" y="6118870"/>
              <a:ext cx="64135" cy="0"/>
            </a:xfrm>
            <a:custGeom>
              <a:avLst/>
              <a:gdLst/>
              <a:ahLst/>
              <a:cxnLst/>
              <a:rect l="l" t="t" r="r" b="b"/>
              <a:pathLst>
                <a:path w="64135">
                  <a:moveTo>
                    <a:pt x="0" y="0"/>
                  </a:moveTo>
                  <a:lnTo>
                    <a:pt x="64007" y="0"/>
                  </a:lnTo>
                </a:path>
              </a:pathLst>
            </a:custGeom>
            <a:ln w="3175">
              <a:solidFill>
                <a:srgbClr val="6C6C6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82" name="object 8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624315" y="6120394"/>
              <a:ext cx="103631" cy="298703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624315" y="6419098"/>
              <a:ext cx="15239" cy="24384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2624315" y="644500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0" y="0"/>
                  </a:moveTo>
                  <a:lnTo>
                    <a:pt x="3048" y="0"/>
                  </a:lnTo>
                </a:path>
                <a:path w="3175" h="3175">
                  <a:moveTo>
                    <a:pt x="0" y="3047"/>
                  </a:moveTo>
                  <a:lnTo>
                    <a:pt x="3048" y="304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grpSp>
        <p:nvGrpSpPr>
          <p:cNvPr id="85" name="object 85"/>
          <p:cNvGrpSpPr/>
          <p:nvPr/>
        </p:nvGrpSpPr>
        <p:grpSpPr>
          <a:xfrm>
            <a:off x="3562685" y="6221300"/>
            <a:ext cx="233083" cy="483232"/>
            <a:chOff x="1255763" y="8796532"/>
            <a:chExt cx="329565" cy="683260"/>
          </a:xfrm>
        </p:grpSpPr>
        <p:pic>
          <p:nvPicPr>
            <p:cNvPr id="86" name="object 8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255763" y="8796532"/>
              <a:ext cx="67056" cy="60959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322819" y="8857492"/>
              <a:ext cx="237744" cy="225551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55763" y="8851396"/>
              <a:ext cx="73151" cy="249935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554467" y="9083044"/>
              <a:ext cx="24384" cy="18287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1255763" y="9104380"/>
              <a:ext cx="329565" cy="6350"/>
            </a:xfrm>
            <a:custGeom>
              <a:avLst/>
              <a:gdLst/>
              <a:ahLst/>
              <a:cxnLst/>
              <a:rect l="l" t="t" r="r" b="b"/>
              <a:pathLst>
                <a:path w="329565" h="6350">
                  <a:moveTo>
                    <a:pt x="0" y="0"/>
                  </a:moveTo>
                  <a:lnTo>
                    <a:pt x="329184" y="0"/>
                  </a:lnTo>
                </a:path>
                <a:path w="329565" h="6350">
                  <a:moveTo>
                    <a:pt x="12192" y="6096"/>
                  </a:moveTo>
                  <a:lnTo>
                    <a:pt x="329184" y="6096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91" name="object 91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255763" y="9119620"/>
              <a:ext cx="12191" cy="6096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1578851" y="912266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60606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93" name="object 93"/>
            <p:cNvSpPr/>
            <p:nvPr/>
          </p:nvSpPr>
          <p:spPr>
            <a:xfrm>
              <a:off x="1255763" y="9128764"/>
              <a:ext cx="329565" cy="0"/>
            </a:xfrm>
            <a:custGeom>
              <a:avLst/>
              <a:gdLst/>
              <a:ahLst/>
              <a:cxnLst/>
              <a:rect l="l" t="t" r="r" b="b"/>
              <a:pathLst>
                <a:path w="329565">
                  <a:moveTo>
                    <a:pt x="0" y="0"/>
                  </a:moveTo>
                  <a:lnTo>
                    <a:pt x="12191" y="0"/>
                  </a:lnTo>
                </a:path>
                <a:path w="329565">
                  <a:moveTo>
                    <a:pt x="323088" y="0"/>
                  </a:moveTo>
                  <a:lnTo>
                    <a:pt x="329184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94" name="object 94"/>
            <p:cNvSpPr/>
            <p:nvPr/>
          </p:nvSpPr>
          <p:spPr>
            <a:xfrm>
              <a:off x="1578851" y="9134860"/>
              <a:ext cx="6350" cy="189230"/>
            </a:xfrm>
            <a:custGeom>
              <a:avLst/>
              <a:gdLst/>
              <a:ahLst/>
              <a:cxnLst/>
              <a:rect l="l" t="t" r="r" b="b"/>
              <a:pathLst>
                <a:path w="6350" h="189229">
                  <a:moveTo>
                    <a:pt x="0" y="0"/>
                  </a:moveTo>
                  <a:lnTo>
                    <a:pt x="6096" y="0"/>
                  </a:lnTo>
                </a:path>
                <a:path w="6350" h="189229">
                  <a:moveTo>
                    <a:pt x="0" y="6095"/>
                  </a:moveTo>
                  <a:lnTo>
                    <a:pt x="6096" y="6095"/>
                  </a:lnTo>
                </a:path>
                <a:path w="6350" h="189229">
                  <a:moveTo>
                    <a:pt x="0" y="12191"/>
                  </a:moveTo>
                  <a:lnTo>
                    <a:pt x="6096" y="12191"/>
                  </a:lnTo>
                </a:path>
                <a:path w="6350" h="189229">
                  <a:moveTo>
                    <a:pt x="0" y="18287"/>
                  </a:moveTo>
                  <a:lnTo>
                    <a:pt x="6096" y="18287"/>
                  </a:lnTo>
                </a:path>
                <a:path w="6350" h="189229">
                  <a:moveTo>
                    <a:pt x="0" y="24383"/>
                  </a:moveTo>
                  <a:lnTo>
                    <a:pt x="6096" y="24383"/>
                  </a:lnTo>
                </a:path>
                <a:path w="6350" h="189229">
                  <a:moveTo>
                    <a:pt x="0" y="30479"/>
                  </a:moveTo>
                  <a:lnTo>
                    <a:pt x="6096" y="30479"/>
                  </a:lnTo>
                </a:path>
                <a:path w="6350" h="189229">
                  <a:moveTo>
                    <a:pt x="0" y="36575"/>
                  </a:moveTo>
                  <a:lnTo>
                    <a:pt x="6096" y="36575"/>
                  </a:lnTo>
                </a:path>
                <a:path w="6350" h="189229">
                  <a:moveTo>
                    <a:pt x="0" y="42671"/>
                  </a:moveTo>
                  <a:lnTo>
                    <a:pt x="6096" y="42671"/>
                  </a:lnTo>
                </a:path>
                <a:path w="6350" h="189229">
                  <a:moveTo>
                    <a:pt x="0" y="48767"/>
                  </a:moveTo>
                  <a:lnTo>
                    <a:pt x="6096" y="48767"/>
                  </a:lnTo>
                </a:path>
                <a:path w="6350" h="189229">
                  <a:moveTo>
                    <a:pt x="0" y="54863"/>
                  </a:moveTo>
                  <a:lnTo>
                    <a:pt x="6096" y="54863"/>
                  </a:lnTo>
                </a:path>
                <a:path w="6350" h="189229">
                  <a:moveTo>
                    <a:pt x="0" y="60959"/>
                  </a:moveTo>
                  <a:lnTo>
                    <a:pt x="6096" y="60959"/>
                  </a:lnTo>
                </a:path>
                <a:path w="6350" h="189229">
                  <a:moveTo>
                    <a:pt x="0" y="67055"/>
                  </a:moveTo>
                  <a:lnTo>
                    <a:pt x="6096" y="67055"/>
                  </a:lnTo>
                </a:path>
                <a:path w="6350" h="189229">
                  <a:moveTo>
                    <a:pt x="0" y="73151"/>
                  </a:moveTo>
                  <a:lnTo>
                    <a:pt x="6096" y="73151"/>
                  </a:lnTo>
                </a:path>
                <a:path w="6350" h="189229">
                  <a:moveTo>
                    <a:pt x="0" y="79247"/>
                  </a:moveTo>
                  <a:lnTo>
                    <a:pt x="6096" y="79247"/>
                  </a:lnTo>
                </a:path>
                <a:path w="6350" h="189229">
                  <a:moveTo>
                    <a:pt x="0" y="85343"/>
                  </a:moveTo>
                  <a:lnTo>
                    <a:pt x="6096" y="85343"/>
                  </a:lnTo>
                </a:path>
                <a:path w="6350" h="189229">
                  <a:moveTo>
                    <a:pt x="0" y="91439"/>
                  </a:moveTo>
                  <a:lnTo>
                    <a:pt x="6096" y="91439"/>
                  </a:lnTo>
                </a:path>
                <a:path w="6350" h="189229">
                  <a:moveTo>
                    <a:pt x="0" y="97535"/>
                  </a:moveTo>
                  <a:lnTo>
                    <a:pt x="6096" y="97535"/>
                  </a:lnTo>
                </a:path>
                <a:path w="6350" h="189229">
                  <a:moveTo>
                    <a:pt x="0" y="103631"/>
                  </a:moveTo>
                  <a:lnTo>
                    <a:pt x="6096" y="103631"/>
                  </a:lnTo>
                </a:path>
                <a:path w="6350" h="189229">
                  <a:moveTo>
                    <a:pt x="0" y="109727"/>
                  </a:moveTo>
                  <a:lnTo>
                    <a:pt x="6096" y="109727"/>
                  </a:lnTo>
                </a:path>
                <a:path w="6350" h="189229">
                  <a:moveTo>
                    <a:pt x="0" y="115823"/>
                  </a:moveTo>
                  <a:lnTo>
                    <a:pt x="6096" y="115823"/>
                  </a:lnTo>
                </a:path>
                <a:path w="6350" h="189229">
                  <a:moveTo>
                    <a:pt x="0" y="121919"/>
                  </a:moveTo>
                  <a:lnTo>
                    <a:pt x="6096" y="121919"/>
                  </a:lnTo>
                </a:path>
                <a:path w="6350" h="189229">
                  <a:moveTo>
                    <a:pt x="0" y="128015"/>
                  </a:moveTo>
                  <a:lnTo>
                    <a:pt x="6096" y="128015"/>
                  </a:lnTo>
                </a:path>
                <a:path w="6350" h="189229">
                  <a:moveTo>
                    <a:pt x="0" y="134111"/>
                  </a:moveTo>
                  <a:lnTo>
                    <a:pt x="6096" y="134111"/>
                  </a:lnTo>
                </a:path>
                <a:path w="6350" h="189229">
                  <a:moveTo>
                    <a:pt x="0" y="140207"/>
                  </a:moveTo>
                  <a:lnTo>
                    <a:pt x="6096" y="140207"/>
                  </a:lnTo>
                </a:path>
                <a:path w="6350" h="189229">
                  <a:moveTo>
                    <a:pt x="0" y="146303"/>
                  </a:moveTo>
                  <a:lnTo>
                    <a:pt x="6096" y="146303"/>
                  </a:lnTo>
                </a:path>
                <a:path w="6350" h="189229">
                  <a:moveTo>
                    <a:pt x="0" y="152399"/>
                  </a:moveTo>
                  <a:lnTo>
                    <a:pt x="6096" y="152399"/>
                  </a:lnTo>
                </a:path>
                <a:path w="6350" h="189229">
                  <a:moveTo>
                    <a:pt x="0" y="158495"/>
                  </a:moveTo>
                  <a:lnTo>
                    <a:pt x="6096" y="158495"/>
                  </a:lnTo>
                </a:path>
                <a:path w="6350" h="189229">
                  <a:moveTo>
                    <a:pt x="0" y="164591"/>
                  </a:moveTo>
                  <a:lnTo>
                    <a:pt x="6096" y="164591"/>
                  </a:lnTo>
                </a:path>
                <a:path w="6350" h="189229">
                  <a:moveTo>
                    <a:pt x="0" y="170687"/>
                  </a:moveTo>
                  <a:lnTo>
                    <a:pt x="6096" y="170687"/>
                  </a:lnTo>
                </a:path>
                <a:path w="6350" h="189229">
                  <a:moveTo>
                    <a:pt x="0" y="176783"/>
                  </a:moveTo>
                  <a:lnTo>
                    <a:pt x="6096" y="176783"/>
                  </a:lnTo>
                </a:path>
                <a:path w="6350" h="189229">
                  <a:moveTo>
                    <a:pt x="0" y="182879"/>
                  </a:moveTo>
                  <a:lnTo>
                    <a:pt x="6096" y="182879"/>
                  </a:lnTo>
                </a:path>
                <a:path w="6350" h="189229">
                  <a:moveTo>
                    <a:pt x="0" y="188975"/>
                  </a:moveTo>
                  <a:lnTo>
                    <a:pt x="6096" y="188975"/>
                  </a:lnTo>
                </a:path>
              </a:pathLst>
            </a:custGeom>
            <a:ln w="6096">
              <a:solidFill>
                <a:srgbClr val="060606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95" name="object 9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371587" y="9265924"/>
              <a:ext cx="115824" cy="121920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1578851" y="9329932"/>
              <a:ext cx="6350" cy="48895"/>
            </a:xfrm>
            <a:custGeom>
              <a:avLst/>
              <a:gdLst/>
              <a:ahLst/>
              <a:cxnLst/>
              <a:rect l="l" t="t" r="r" b="b"/>
              <a:pathLst>
                <a:path w="6350" h="48895">
                  <a:moveTo>
                    <a:pt x="0" y="0"/>
                  </a:moveTo>
                  <a:lnTo>
                    <a:pt x="6096" y="0"/>
                  </a:lnTo>
                </a:path>
                <a:path w="6350" h="48895">
                  <a:moveTo>
                    <a:pt x="0" y="6096"/>
                  </a:moveTo>
                  <a:lnTo>
                    <a:pt x="6096" y="6096"/>
                  </a:lnTo>
                </a:path>
                <a:path w="6350" h="48895">
                  <a:moveTo>
                    <a:pt x="0" y="12192"/>
                  </a:moveTo>
                  <a:lnTo>
                    <a:pt x="6096" y="12192"/>
                  </a:lnTo>
                </a:path>
                <a:path w="6350" h="48895">
                  <a:moveTo>
                    <a:pt x="0" y="18288"/>
                  </a:moveTo>
                  <a:lnTo>
                    <a:pt x="6096" y="18288"/>
                  </a:lnTo>
                </a:path>
                <a:path w="6350" h="48895">
                  <a:moveTo>
                    <a:pt x="0" y="24384"/>
                  </a:moveTo>
                  <a:lnTo>
                    <a:pt x="6096" y="24384"/>
                  </a:lnTo>
                </a:path>
                <a:path w="6350" h="48895">
                  <a:moveTo>
                    <a:pt x="0" y="30480"/>
                  </a:moveTo>
                  <a:lnTo>
                    <a:pt x="6096" y="30480"/>
                  </a:lnTo>
                </a:path>
                <a:path w="6350" h="48895">
                  <a:moveTo>
                    <a:pt x="0" y="36576"/>
                  </a:moveTo>
                  <a:lnTo>
                    <a:pt x="6096" y="36576"/>
                  </a:lnTo>
                </a:path>
                <a:path w="6350" h="48895">
                  <a:moveTo>
                    <a:pt x="0" y="42672"/>
                  </a:moveTo>
                  <a:lnTo>
                    <a:pt x="6096" y="42672"/>
                  </a:lnTo>
                </a:path>
                <a:path w="6350" h="48895">
                  <a:moveTo>
                    <a:pt x="0" y="48768"/>
                  </a:moveTo>
                  <a:lnTo>
                    <a:pt x="6096" y="48768"/>
                  </a:lnTo>
                </a:path>
              </a:pathLst>
            </a:custGeom>
            <a:ln w="6096">
              <a:solidFill>
                <a:srgbClr val="060606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97" name="object 97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255763" y="9131812"/>
              <a:ext cx="329183" cy="323088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1578851" y="9384796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60606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99" name="object 99"/>
            <p:cNvSpPr/>
            <p:nvPr/>
          </p:nvSpPr>
          <p:spPr>
            <a:xfrm>
              <a:off x="1377683" y="9390892"/>
              <a:ext cx="104139" cy="0"/>
            </a:xfrm>
            <a:custGeom>
              <a:avLst/>
              <a:gdLst/>
              <a:ahLst/>
              <a:cxnLst/>
              <a:rect l="l" t="t" r="r" b="b"/>
              <a:pathLst>
                <a:path w="104140">
                  <a:moveTo>
                    <a:pt x="0" y="0"/>
                  </a:moveTo>
                  <a:lnTo>
                    <a:pt x="103631" y="0"/>
                  </a:lnTo>
                </a:path>
              </a:pathLst>
            </a:custGeom>
            <a:ln w="6096">
              <a:solidFill>
                <a:srgbClr val="464646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578851" y="9390892"/>
              <a:ext cx="6350" cy="60960"/>
            </a:xfrm>
            <a:custGeom>
              <a:avLst/>
              <a:gdLst/>
              <a:ahLst/>
              <a:cxnLst/>
              <a:rect l="l" t="t" r="r" b="b"/>
              <a:pathLst>
                <a:path w="6350" h="60959">
                  <a:moveTo>
                    <a:pt x="0" y="0"/>
                  </a:moveTo>
                  <a:lnTo>
                    <a:pt x="6096" y="0"/>
                  </a:lnTo>
                </a:path>
                <a:path w="6350" h="60959">
                  <a:moveTo>
                    <a:pt x="0" y="6095"/>
                  </a:moveTo>
                  <a:lnTo>
                    <a:pt x="6096" y="6095"/>
                  </a:lnTo>
                </a:path>
                <a:path w="6350" h="60959">
                  <a:moveTo>
                    <a:pt x="0" y="12191"/>
                  </a:moveTo>
                  <a:lnTo>
                    <a:pt x="6096" y="12191"/>
                  </a:lnTo>
                </a:path>
                <a:path w="6350" h="60959">
                  <a:moveTo>
                    <a:pt x="0" y="18287"/>
                  </a:moveTo>
                  <a:lnTo>
                    <a:pt x="6096" y="18287"/>
                  </a:lnTo>
                </a:path>
                <a:path w="6350" h="60959">
                  <a:moveTo>
                    <a:pt x="0" y="24383"/>
                  </a:moveTo>
                  <a:lnTo>
                    <a:pt x="6096" y="24383"/>
                  </a:lnTo>
                </a:path>
                <a:path w="6350" h="60959">
                  <a:moveTo>
                    <a:pt x="0" y="30479"/>
                  </a:moveTo>
                  <a:lnTo>
                    <a:pt x="6096" y="30479"/>
                  </a:lnTo>
                </a:path>
                <a:path w="6350" h="60959">
                  <a:moveTo>
                    <a:pt x="0" y="36575"/>
                  </a:moveTo>
                  <a:lnTo>
                    <a:pt x="6096" y="36575"/>
                  </a:lnTo>
                </a:path>
                <a:path w="6350" h="60959">
                  <a:moveTo>
                    <a:pt x="0" y="42671"/>
                  </a:moveTo>
                  <a:lnTo>
                    <a:pt x="6096" y="42671"/>
                  </a:lnTo>
                </a:path>
                <a:path w="6350" h="60959">
                  <a:moveTo>
                    <a:pt x="0" y="60959"/>
                  </a:moveTo>
                  <a:lnTo>
                    <a:pt x="6096" y="60959"/>
                  </a:lnTo>
                </a:path>
              </a:pathLst>
            </a:custGeom>
            <a:ln w="6096">
              <a:solidFill>
                <a:srgbClr val="060606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101" name="object 101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322819" y="9454900"/>
              <a:ext cx="48768" cy="12191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1578851" y="945794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60606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103" name="object 103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475219" y="9454900"/>
              <a:ext cx="48768" cy="12191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255763" y="9454900"/>
              <a:ext cx="12191" cy="24371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1578851" y="9464044"/>
              <a:ext cx="6350" cy="12700"/>
            </a:xfrm>
            <a:custGeom>
              <a:avLst/>
              <a:gdLst/>
              <a:ahLst/>
              <a:cxnLst/>
              <a:rect l="l" t="t" r="r" b="b"/>
              <a:pathLst>
                <a:path w="6350" h="12700">
                  <a:moveTo>
                    <a:pt x="0" y="0"/>
                  </a:moveTo>
                  <a:lnTo>
                    <a:pt x="6096" y="0"/>
                  </a:lnTo>
                </a:path>
                <a:path w="6350" h="12700">
                  <a:moveTo>
                    <a:pt x="0" y="6095"/>
                  </a:moveTo>
                  <a:lnTo>
                    <a:pt x="6096" y="6095"/>
                  </a:lnTo>
                </a:path>
                <a:path w="6350" h="12700">
                  <a:moveTo>
                    <a:pt x="0" y="12191"/>
                  </a:moveTo>
                  <a:lnTo>
                    <a:pt x="6096" y="12191"/>
                  </a:lnTo>
                </a:path>
              </a:pathLst>
            </a:custGeom>
            <a:ln w="6096">
              <a:solidFill>
                <a:srgbClr val="060606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grpSp>
        <p:nvGrpSpPr>
          <p:cNvPr id="106" name="object 106"/>
          <p:cNvGrpSpPr/>
          <p:nvPr/>
        </p:nvGrpSpPr>
        <p:grpSpPr>
          <a:xfrm>
            <a:off x="4045558" y="6219145"/>
            <a:ext cx="265418" cy="269460"/>
            <a:chOff x="1938515" y="8793484"/>
            <a:chExt cx="375285" cy="381000"/>
          </a:xfrm>
        </p:grpSpPr>
        <p:pic>
          <p:nvPicPr>
            <p:cNvPr id="107" name="object 107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938515" y="8793484"/>
              <a:ext cx="274319" cy="268224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950707" y="9067804"/>
              <a:ext cx="30479" cy="27431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2203691" y="9061708"/>
              <a:ext cx="36575" cy="33528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2228075" y="9086092"/>
              <a:ext cx="21336" cy="18287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968995" y="9086092"/>
              <a:ext cx="24383" cy="21335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990331" y="9107428"/>
              <a:ext cx="12192" cy="9144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246363" y="9104380"/>
              <a:ext cx="15240" cy="12191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999475" y="9116572"/>
              <a:ext cx="15239" cy="12192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258555" y="9116572"/>
              <a:ext cx="12192" cy="9144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011667" y="9128764"/>
              <a:ext cx="12192" cy="9144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2267699" y="9125716"/>
              <a:ext cx="15239" cy="12192"/>
            </a:xfrm>
            <a:prstGeom prst="rect">
              <a:avLst/>
            </a:prstGeom>
          </p:spPr>
        </p:pic>
        <p:sp>
          <p:nvSpPr>
            <p:cNvPr id="118" name="object 118"/>
            <p:cNvSpPr/>
            <p:nvPr/>
          </p:nvSpPr>
          <p:spPr>
            <a:xfrm>
              <a:off x="2279891" y="9139432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4B4B4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19" name="object 119"/>
            <p:cNvSpPr/>
            <p:nvPr/>
          </p:nvSpPr>
          <p:spPr>
            <a:xfrm>
              <a:off x="2282939" y="9142480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120" name="object 120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2020811" y="9137908"/>
              <a:ext cx="12192" cy="9144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2285987" y="9145528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454545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289035" y="9148576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515151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23" name="object 123"/>
            <p:cNvSpPr/>
            <p:nvPr/>
          </p:nvSpPr>
          <p:spPr>
            <a:xfrm>
              <a:off x="2292083" y="9151624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414141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24" name="object 124"/>
            <p:cNvSpPr/>
            <p:nvPr/>
          </p:nvSpPr>
          <p:spPr>
            <a:xfrm>
              <a:off x="2295131" y="9154672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3D3D3D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125" name="object 125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2029955" y="9147052"/>
              <a:ext cx="15239" cy="12192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2298179" y="9157720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4D4D4D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27" name="object 127"/>
            <p:cNvSpPr/>
            <p:nvPr/>
          </p:nvSpPr>
          <p:spPr>
            <a:xfrm>
              <a:off x="2042147" y="9160768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49494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28" name="object 128"/>
            <p:cNvSpPr/>
            <p:nvPr/>
          </p:nvSpPr>
          <p:spPr>
            <a:xfrm>
              <a:off x="2301227" y="9160768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4B4B4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29" name="object 129"/>
            <p:cNvSpPr/>
            <p:nvPr/>
          </p:nvSpPr>
          <p:spPr>
            <a:xfrm>
              <a:off x="2045195" y="9163816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30" name="object 130"/>
            <p:cNvSpPr/>
            <p:nvPr/>
          </p:nvSpPr>
          <p:spPr>
            <a:xfrm>
              <a:off x="2304275" y="9163816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3B3B3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31" name="object 131"/>
            <p:cNvSpPr/>
            <p:nvPr/>
          </p:nvSpPr>
          <p:spPr>
            <a:xfrm>
              <a:off x="2048243" y="9166864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32" name="object 132"/>
            <p:cNvSpPr/>
            <p:nvPr/>
          </p:nvSpPr>
          <p:spPr>
            <a:xfrm>
              <a:off x="2307323" y="9166864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444444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33" name="object 133"/>
            <p:cNvSpPr/>
            <p:nvPr/>
          </p:nvSpPr>
          <p:spPr>
            <a:xfrm>
              <a:off x="2051291" y="9169912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515151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34" name="object 134"/>
            <p:cNvSpPr/>
            <p:nvPr/>
          </p:nvSpPr>
          <p:spPr>
            <a:xfrm>
              <a:off x="2310371" y="9169912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50505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35" name="object 135"/>
            <p:cNvSpPr/>
            <p:nvPr/>
          </p:nvSpPr>
          <p:spPr>
            <a:xfrm>
              <a:off x="2054339" y="9172960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pic>
        <p:nvPicPr>
          <p:cNvPr id="136" name="object 136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4396934" y="6469203"/>
            <a:ext cx="38802" cy="25868"/>
          </a:xfrm>
          <a:prstGeom prst="rect">
            <a:avLst/>
          </a:prstGeom>
        </p:spPr>
      </p:pic>
      <p:sp>
        <p:nvSpPr>
          <p:cNvPr id="137" name="object 137"/>
          <p:cNvSpPr/>
          <p:nvPr/>
        </p:nvSpPr>
        <p:spPr>
          <a:xfrm>
            <a:off x="4310706" y="6487527"/>
            <a:ext cx="2246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0" y="0"/>
                </a:moveTo>
                <a:lnTo>
                  <a:pt x="3048" y="0"/>
                </a:lnTo>
              </a:path>
            </a:pathLst>
          </a:custGeom>
          <a:ln w="3175">
            <a:solidFill>
              <a:srgbClr val="414141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38" name="object 138"/>
          <p:cNvSpPr/>
          <p:nvPr/>
        </p:nvSpPr>
        <p:spPr>
          <a:xfrm>
            <a:off x="4129629" y="6489683"/>
            <a:ext cx="2246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0" y="0"/>
                </a:moveTo>
                <a:lnTo>
                  <a:pt x="3048" y="0"/>
                </a:lnTo>
              </a:path>
            </a:pathLst>
          </a:custGeom>
          <a:ln w="3175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39" name="object 139"/>
          <p:cNvSpPr/>
          <p:nvPr/>
        </p:nvSpPr>
        <p:spPr>
          <a:xfrm>
            <a:off x="4312862" y="6489683"/>
            <a:ext cx="2246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0" y="0"/>
                </a:moveTo>
                <a:lnTo>
                  <a:pt x="3048" y="0"/>
                </a:lnTo>
              </a:path>
            </a:pathLst>
          </a:custGeom>
          <a:ln w="3175">
            <a:solidFill>
              <a:srgbClr val="3D3D3D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40" name="object 140"/>
          <p:cNvSpPr/>
          <p:nvPr/>
        </p:nvSpPr>
        <p:spPr>
          <a:xfrm>
            <a:off x="4131785" y="6491838"/>
            <a:ext cx="2246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0" y="0"/>
                </a:moveTo>
                <a:lnTo>
                  <a:pt x="3048" y="0"/>
                </a:lnTo>
              </a:path>
            </a:pathLst>
          </a:custGeom>
          <a:ln w="3175">
            <a:solidFill>
              <a:srgbClr val="4F4F4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41" name="object 141"/>
          <p:cNvSpPr/>
          <p:nvPr/>
        </p:nvSpPr>
        <p:spPr>
          <a:xfrm>
            <a:off x="4315018" y="6491838"/>
            <a:ext cx="2246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0" y="0"/>
                </a:moveTo>
                <a:lnTo>
                  <a:pt x="3048" y="0"/>
                </a:lnTo>
              </a:path>
            </a:pathLst>
          </a:custGeom>
          <a:ln w="3175">
            <a:solidFill>
              <a:srgbClr val="4D4D4D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42" name="object 142"/>
          <p:cNvSpPr/>
          <p:nvPr/>
        </p:nvSpPr>
        <p:spPr>
          <a:xfrm>
            <a:off x="4133940" y="6493993"/>
            <a:ext cx="2246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0" y="0"/>
                </a:moveTo>
                <a:lnTo>
                  <a:pt x="3048" y="0"/>
                </a:lnTo>
              </a:path>
            </a:pathLst>
          </a:custGeom>
          <a:ln w="3175">
            <a:solidFill>
              <a:srgbClr val="4A4A4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43" name="object 143"/>
          <p:cNvSpPr/>
          <p:nvPr/>
        </p:nvSpPr>
        <p:spPr>
          <a:xfrm>
            <a:off x="4317173" y="6493993"/>
            <a:ext cx="2246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0" y="0"/>
                </a:moveTo>
                <a:lnTo>
                  <a:pt x="3048" y="0"/>
                </a:lnTo>
              </a:path>
            </a:pathLst>
          </a:custGeom>
          <a:ln w="3175">
            <a:solidFill>
              <a:srgbClr val="4C4C4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44" name="object 144"/>
          <p:cNvSpPr/>
          <p:nvPr/>
        </p:nvSpPr>
        <p:spPr>
          <a:xfrm>
            <a:off x="4412023" y="6493993"/>
            <a:ext cx="2246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0" y="0"/>
                </a:moveTo>
                <a:lnTo>
                  <a:pt x="3048" y="0"/>
                </a:lnTo>
              </a:path>
            </a:pathLst>
          </a:custGeom>
          <a:ln w="3175">
            <a:solidFill>
              <a:srgbClr val="555555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45" name="object 145"/>
          <p:cNvSpPr/>
          <p:nvPr/>
        </p:nvSpPr>
        <p:spPr>
          <a:xfrm>
            <a:off x="4136096" y="6496149"/>
            <a:ext cx="2246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0" y="0"/>
                </a:moveTo>
                <a:lnTo>
                  <a:pt x="3048" y="0"/>
                </a:lnTo>
              </a:path>
            </a:pathLst>
          </a:custGeom>
          <a:ln w="3175">
            <a:solidFill>
              <a:srgbClr val="3B3B3B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46" name="object 146"/>
          <p:cNvSpPr/>
          <p:nvPr/>
        </p:nvSpPr>
        <p:spPr>
          <a:xfrm>
            <a:off x="4319329" y="6496149"/>
            <a:ext cx="2246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0" y="0"/>
                </a:moveTo>
                <a:lnTo>
                  <a:pt x="3048" y="0"/>
                </a:lnTo>
              </a:path>
            </a:pathLst>
          </a:custGeom>
          <a:ln w="3175">
            <a:solidFill>
              <a:srgbClr val="3C3C3C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47" name="object 147"/>
          <p:cNvSpPr/>
          <p:nvPr/>
        </p:nvSpPr>
        <p:spPr>
          <a:xfrm>
            <a:off x="4138252" y="6498305"/>
            <a:ext cx="2246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0" y="0"/>
                </a:moveTo>
                <a:lnTo>
                  <a:pt x="3048" y="0"/>
                </a:lnTo>
              </a:path>
            </a:pathLst>
          </a:custGeom>
          <a:ln w="3175">
            <a:solidFill>
              <a:srgbClr val="464646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48" name="object 148"/>
          <p:cNvSpPr/>
          <p:nvPr/>
        </p:nvSpPr>
        <p:spPr>
          <a:xfrm>
            <a:off x="4321485" y="6498305"/>
            <a:ext cx="2246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0" y="0"/>
                </a:moveTo>
                <a:lnTo>
                  <a:pt x="3048" y="0"/>
                </a:lnTo>
              </a:path>
            </a:pathLst>
          </a:custGeom>
          <a:ln w="3175">
            <a:solidFill>
              <a:srgbClr val="444444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49" name="object 149"/>
          <p:cNvSpPr/>
          <p:nvPr/>
        </p:nvSpPr>
        <p:spPr>
          <a:xfrm>
            <a:off x="4140407" y="6500461"/>
            <a:ext cx="2246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0" y="0"/>
                </a:moveTo>
                <a:lnTo>
                  <a:pt x="3048" y="0"/>
                </a:lnTo>
              </a:path>
            </a:pathLst>
          </a:custGeom>
          <a:ln w="3175">
            <a:solidFill>
              <a:srgbClr val="50505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50" name="object 150"/>
          <p:cNvSpPr/>
          <p:nvPr/>
        </p:nvSpPr>
        <p:spPr>
          <a:xfrm>
            <a:off x="4323640" y="6500461"/>
            <a:ext cx="2246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0" y="0"/>
                </a:moveTo>
                <a:lnTo>
                  <a:pt x="3048" y="0"/>
                </a:lnTo>
              </a:path>
            </a:pathLst>
          </a:custGeom>
          <a:ln w="3175">
            <a:solidFill>
              <a:srgbClr val="515151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51" name="object 151"/>
          <p:cNvSpPr/>
          <p:nvPr/>
        </p:nvSpPr>
        <p:spPr>
          <a:xfrm>
            <a:off x="4142563" y="6502617"/>
            <a:ext cx="2246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0" y="0"/>
                </a:moveTo>
                <a:lnTo>
                  <a:pt x="3048" y="0"/>
                </a:lnTo>
              </a:path>
            </a:pathLst>
          </a:custGeom>
          <a:ln w="3175">
            <a:solidFill>
              <a:srgbClr val="40404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52" name="object 152"/>
          <p:cNvSpPr/>
          <p:nvPr/>
        </p:nvSpPr>
        <p:spPr>
          <a:xfrm>
            <a:off x="4325796" y="6502617"/>
            <a:ext cx="2246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0" y="0"/>
                </a:moveTo>
                <a:lnTo>
                  <a:pt x="3048" y="0"/>
                </a:lnTo>
              </a:path>
            </a:pathLst>
          </a:custGeom>
          <a:ln w="3175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53" name="object 153"/>
          <p:cNvSpPr/>
          <p:nvPr/>
        </p:nvSpPr>
        <p:spPr>
          <a:xfrm>
            <a:off x="4144719" y="6504772"/>
            <a:ext cx="2246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0" y="0"/>
                </a:moveTo>
                <a:lnTo>
                  <a:pt x="3048" y="0"/>
                </a:lnTo>
              </a:path>
            </a:pathLst>
          </a:custGeom>
          <a:ln w="3175">
            <a:solidFill>
              <a:srgbClr val="3D3D3D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54" name="object 154"/>
          <p:cNvSpPr/>
          <p:nvPr/>
        </p:nvSpPr>
        <p:spPr>
          <a:xfrm>
            <a:off x="4327952" y="6504772"/>
            <a:ext cx="2246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0" y="0"/>
                </a:moveTo>
                <a:lnTo>
                  <a:pt x="3048" y="0"/>
                </a:lnTo>
              </a:path>
            </a:pathLst>
          </a:custGeom>
          <a:ln w="3175">
            <a:solidFill>
              <a:srgbClr val="3D3D3D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55" name="object 155"/>
          <p:cNvSpPr/>
          <p:nvPr/>
        </p:nvSpPr>
        <p:spPr>
          <a:xfrm>
            <a:off x="4146874" y="6506927"/>
            <a:ext cx="2246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0" y="0"/>
                </a:moveTo>
                <a:lnTo>
                  <a:pt x="3048" y="0"/>
                </a:lnTo>
              </a:path>
            </a:pathLst>
          </a:custGeom>
          <a:ln w="3175">
            <a:solidFill>
              <a:srgbClr val="4E4E4E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56" name="object 156"/>
          <p:cNvSpPr/>
          <p:nvPr/>
        </p:nvSpPr>
        <p:spPr>
          <a:xfrm>
            <a:off x="4330107" y="6506927"/>
            <a:ext cx="2246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0" y="0"/>
                </a:moveTo>
                <a:lnTo>
                  <a:pt x="3048" y="0"/>
                </a:lnTo>
              </a:path>
            </a:pathLst>
          </a:custGeom>
          <a:ln w="3175">
            <a:solidFill>
              <a:srgbClr val="4E4E4E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157" name="object 157"/>
          <p:cNvSpPr/>
          <p:nvPr/>
        </p:nvSpPr>
        <p:spPr>
          <a:xfrm>
            <a:off x="4149030" y="6509083"/>
            <a:ext cx="2246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0" y="0"/>
                </a:moveTo>
                <a:lnTo>
                  <a:pt x="3048" y="0"/>
                </a:lnTo>
              </a:path>
            </a:pathLst>
          </a:custGeom>
          <a:ln w="3175">
            <a:solidFill>
              <a:srgbClr val="4A4A4A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grpSp>
        <p:nvGrpSpPr>
          <p:cNvPr id="158" name="object 158"/>
          <p:cNvGrpSpPr/>
          <p:nvPr/>
        </p:nvGrpSpPr>
        <p:grpSpPr>
          <a:xfrm>
            <a:off x="4215856" y="6479981"/>
            <a:ext cx="118562" cy="53892"/>
            <a:chOff x="2179307" y="9162291"/>
            <a:chExt cx="167640" cy="76200"/>
          </a:xfrm>
        </p:grpSpPr>
        <p:pic>
          <p:nvPicPr>
            <p:cNvPr id="159" name="object 159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340851" y="9201915"/>
              <a:ext cx="6095" cy="3047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2179307" y="9162291"/>
              <a:ext cx="124968" cy="76199"/>
            </a:xfrm>
            <a:prstGeom prst="rect">
              <a:avLst/>
            </a:prstGeom>
          </p:spPr>
        </p:pic>
      </p:grpSp>
      <p:sp>
        <p:nvSpPr>
          <p:cNvPr id="161" name="object 161"/>
          <p:cNvSpPr/>
          <p:nvPr/>
        </p:nvSpPr>
        <p:spPr>
          <a:xfrm>
            <a:off x="4151186" y="6511239"/>
            <a:ext cx="2246" cy="0"/>
          </a:xfrm>
          <a:custGeom>
            <a:avLst/>
            <a:gdLst/>
            <a:ahLst/>
            <a:cxnLst/>
            <a:rect l="l" t="t" r="r" b="b"/>
            <a:pathLst>
              <a:path w="3175">
                <a:moveTo>
                  <a:pt x="0" y="0"/>
                </a:moveTo>
                <a:lnTo>
                  <a:pt x="3048" y="0"/>
                </a:lnTo>
              </a:path>
            </a:pathLst>
          </a:custGeom>
          <a:ln w="3175">
            <a:solidFill>
              <a:srgbClr val="3B3B3B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162" name="object 162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4336575" y="6495071"/>
            <a:ext cx="84071" cy="30179"/>
          </a:xfrm>
          <a:prstGeom prst="rect">
            <a:avLst/>
          </a:prstGeom>
        </p:spPr>
      </p:pic>
      <p:grpSp>
        <p:nvGrpSpPr>
          <p:cNvPr id="163" name="object 163"/>
          <p:cNvGrpSpPr/>
          <p:nvPr/>
        </p:nvGrpSpPr>
        <p:grpSpPr>
          <a:xfrm>
            <a:off x="4153342" y="6512318"/>
            <a:ext cx="13024" cy="13024"/>
            <a:chOff x="2090915" y="9208012"/>
            <a:chExt cx="18415" cy="18415"/>
          </a:xfrm>
        </p:grpSpPr>
        <p:sp>
          <p:nvSpPr>
            <p:cNvPr id="164" name="object 164"/>
            <p:cNvSpPr/>
            <p:nvPr/>
          </p:nvSpPr>
          <p:spPr>
            <a:xfrm>
              <a:off x="2090915" y="9209536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454545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65" name="object 165"/>
            <p:cNvSpPr/>
            <p:nvPr/>
          </p:nvSpPr>
          <p:spPr>
            <a:xfrm>
              <a:off x="2093963" y="9212584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50505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66" name="object 166"/>
            <p:cNvSpPr/>
            <p:nvPr/>
          </p:nvSpPr>
          <p:spPr>
            <a:xfrm>
              <a:off x="2097011" y="9215632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414141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67" name="object 167"/>
            <p:cNvSpPr/>
            <p:nvPr/>
          </p:nvSpPr>
          <p:spPr>
            <a:xfrm>
              <a:off x="2100059" y="9218680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3D3D3D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68" name="object 168"/>
            <p:cNvSpPr/>
            <p:nvPr/>
          </p:nvSpPr>
          <p:spPr>
            <a:xfrm>
              <a:off x="2103107" y="9221728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4F4F4F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169" name="object 169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2103107" y="9223252"/>
              <a:ext cx="6095" cy="3047"/>
            </a:xfrm>
            <a:prstGeom prst="rect">
              <a:avLst/>
            </a:prstGeom>
          </p:spPr>
        </p:pic>
      </p:grpSp>
      <p:grpSp>
        <p:nvGrpSpPr>
          <p:cNvPr id="170" name="object 170"/>
          <p:cNvGrpSpPr/>
          <p:nvPr/>
        </p:nvGrpSpPr>
        <p:grpSpPr>
          <a:xfrm>
            <a:off x="4304239" y="6510161"/>
            <a:ext cx="79940" cy="36826"/>
            <a:chOff x="2304275" y="9204963"/>
            <a:chExt cx="113030" cy="52069"/>
          </a:xfrm>
        </p:grpSpPr>
        <p:sp>
          <p:nvSpPr>
            <p:cNvPr id="171" name="object 171"/>
            <p:cNvSpPr/>
            <p:nvPr/>
          </p:nvSpPr>
          <p:spPr>
            <a:xfrm>
              <a:off x="2304275" y="9236967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4A4A4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172" name="object 172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2346947" y="9204963"/>
              <a:ext cx="70103" cy="51816"/>
            </a:xfrm>
            <a:prstGeom prst="rect">
              <a:avLst/>
            </a:prstGeom>
          </p:spPr>
        </p:pic>
      </p:grpSp>
      <p:grpSp>
        <p:nvGrpSpPr>
          <p:cNvPr id="173" name="object 173"/>
          <p:cNvGrpSpPr/>
          <p:nvPr/>
        </p:nvGrpSpPr>
        <p:grpSpPr>
          <a:xfrm>
            <a:off x="4166276" y="6525252"/>
            <a:ext cx="23802" cy="23802"/>
            <a:chOff x="2109203" y="9226300"/>
            <a:chExt cx="33655" cy="33655"/>
          </a:xfrm>
        </p:grpSpPr>
        <p:pic>
          <p:nvPicPr>
            <p:cNvPr id="174" name="object 174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2109203" y="9226300"/>
              <a:ext cx="33527" cy="33528"/>
            </a:xfrm>
            <a:prstGeom prst="rect">
              <a:avLst/>
            </a:prstGeom>
          </p:spPr>
        </p:pic>
        <p:sp>
          <p:nvSpPr>
            <p:cNvPr id="175" name="object 175"/>
            <p:cNvSpPr/>
            <p:nvPr/>
          </p:nvSpPr>
          <p:spPr>
            <a:xfrm>
              <a:off x="2130539" y="9249160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3E3E3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76" name="object 176"/>
            <p:cNvSpPr/>
            <p:nvPr/>
          </p:nvSpPr>
          <p:spPr>
            <a:xfrm>
              <a:off x="2133587" y="9252208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464646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grpSp>
        <p:nvGrpSpPr>
          <p:cNvPr id="177" name="object 177"/>
          <p:cNvGrpSpPr/>
          <p:nvPr/>
        </p:nvGrpSpPr>
        <p:grpSpPr>
          <a:xfrm>
            <a:off x="4189988" y="6533874"/>
            <a:ext cx="192215" cy="157634"/>
            <a:chOff x="2142731" y="9238491"/>
            <a:chExt cx="271780" cy="222885"/>
          </a:xfrm>
        </p:grpSpPr>
        <p:pic>
          <p:nvPicPr>
            <p:cNvPr id="178" name="object 178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2371331" y="9238491"/>
              <a:ext cx="30480" cy="21336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2142731" y="9238491"/>
              <a:ext cx="219456" cy="64007"/>
            </a:xfrm>
            <a:prstGeom prst="rect">
              <a:avLst/>
            </a:prstGeom>
          </p:spPr>
        </p:pic>
        <p:sp>
          <p:nvSpPr>
            <p:cNvPr id="180" name="object 180"/>
            <p:cNvSpPr/>
            <p:nvPr/>
          </p:nvSpPr>
          <p:spPr>
            <a:xfrm>
              <a:off x="2401811" y="9261351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81" name="object 181"/>
            <p:cNvSpPr/>
            <p:nvPr/>
          </p:nvSpPr>
          <p:spPr>
            <a:xfrm>
              <a:off x="2365235" y="9264399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50505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182" name="object 182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2145779" y="9262875"/>
              <a:ext cx="9143" cy="9143"/>
            </a:xfrm>
            <a:prstGeom prst="rect">
              <a:avLst/>
            </a:prstGeom>
          </p:spPr>
        </p:pic>
        <p:sp>
          <p:nvSpPr>
            <p:cNvPr id="183" name="object 183"/>
            <p:cNvSpPr/>
            <p:nvPr/>
          </p:nvSpPr>
          <p:spPr>
            <a:xfrm>
              <a:off x="2362187" y="9267447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4E4E4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184" name="object 184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2368283" y="9259827"/>
              <a:ext cx="45719" cy="12192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2154923" y="9272019"/>
              <a:ext cx="9143" cy="9143"/>
            </a:xfrm>
            <a:prstGeom prst="rect">
              <a:avLst/>
            </a:prstGeom>
          </p:spPr>
        </p:pic>
        <p:sp>
          <p:nvSpPr>
            <p:cNvPr id="186" name="object 186"/>
            <p:cNvSpPr/>
            <p:nvPr/>
          </p:nvSpPr>
          <p:spPr>
            <a:xfrm>
              <a:off x="2337803" y="9288783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87" name="object 187"/>
            <p:cNvSpPr/>
            <p:nvPr/>
          </p:nvSpPr>
          <p:spPr>
            <a:xfrm>
              <a:off x="2325611" y="9300975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414141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188" name="object 188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2316467" y="9302499"/>
              <a:ext cx="9143" cy="6096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307323" y="9308595"/>
              <a:ext cx="12192" cy="9144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2164067" y="9281163"/>
              <a:ext cx="57912" cy="57912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2218931" y="9317739"/>
              <a:ext cx="91440" cy="60960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228075" y="9375651"/>
              <a:ext cx="42672" cy="12192"/>
            </a:xfrm>
            <a:prstGeom prst="rect">
              <a:avLst/>
            </a:prstGeom>
          </p:spPr>
        </p:pic>
        <p:sp>
          <p:nvSpPr>
            <p:cNvPr id="193" name="object 193"/>
            <p:cNvSpPr/>
            <p:nvPr/>
          </p:nvSpPr>
          <p:spPr>
            <a:xfrm>
              <a:off x="2270747" y="9386319"/>
              <a:ext cx="3175" cy="0"/>
            </a:xfrm>
            <a:custGeom>
              <a:avLst/>
              <a:gdLst/>
              <a:ahLst/>
              <a:cxnLst/>
              <a:rect l="l" t="t" r="r" b="b"/>
              <a:pathLst>
                <a:path w="3175">
                  <a:moveTo>
                    <a:pt x="0" y="0"/>
                  </a:moveTo>
                  <a:lnTo>
                    <a:pt x="3048" y="0"/>
                  </a:lnTo>
                </a:path>
              </a:pathLst>
            </a:custGeom>
            <a:ln w="3175">
              <a:solidFill>
                <a:srgbClr val="464646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194" name="object 194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2157971" y="9387843"/>
              <a:ext cx="88391" cy="73139"/>
            </a:xfrm>
            <a:prstGeom prst="rect">
              <a:avLst/>
            </a:prstGeom>
          </p:spPr>
        </p:pic>
      </p:grpSp>
      <p:grpSp>
        <p:nvGrpSpPr>
          <p:cNvPr id="195" name="object 195"/>
          <p:cNvGrpSpPr/>
          <p:nvPr/>
        </p:nvGrpSpPr>
        <p:grpSpPr>
          <a:xfrm>
            <a:off x="5157898" y="6290281"/>
            <a:ext cx="21557" cy="43114"/>
            <a:chOff x="3511296" y="8894067"/>
            <a:chExt cx="30480" cy="60960"/>
          </a:xfrm>
        </p:grpSpPr>
        <p:pic>
          <p:nvPicPr>
            <p:cNvPr id="196" name="object 196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3511296" y="8894067"/>
              <a:ext cx="30479" cy="18287"/>
            </a:xfrm>
            <a:prstGeom prst="rect">
              <a:avLst/>
            </a:prstGeom>
          </p:spPr>
        </p:pic>
        <p:sp>
          <p:nvSpPr>
            <p:cNvPr id="197" name="object 197"/>
            <p:cNvSpPr/>
            <p:nvPr/>
          </p:nvSpPr>
          <p:spPr>
            <a:xfrm>
              <a:off x="3511296" y="8915403"/>
              <a:ext cx="12700" cy="36830"/>
            </a:xfrm>
            <a:custGeom>
              <a:avLst/>
              <a:gdLst/>
              <a:ahLst/>
              <a:cxnLst/>
              <a:rect l="l" t="t" r="r" b="b"/>
              <a:pathLst>
                <a:path w="12700" h="36829">
                  <a:moveTo>
                    <a:pt x="0" y="0"/>
                  </a:moveTo>
                  <a:lnTo>
                    <a:pt x="12191" y="0"/>
                  </a:lnTo>
                </a:path>
                <a:path w="12700" h="36829">
                  <a:moveTo>
                    <a:pt x="0" y="6096"/>
                  </a:moveTo>
                  <a:lnTo>
                    <a:pt x="12191" y="6096"/>
                  </a:lnTo>
                </a:path>
                <a:path w="12700" h="36829">
                  <a:moveTo>
                    <a:pt x="0" y="12192"/>
                  </a:moveTo>
                  <a:lnTo>
                    <a:pt x="12191" y="12192"/>
                  </a:lnTo>
                </a:path>
                <a:path w="12700" h="36829">
                  <a:moveTo>
                    <a:pt x="0" y="18287"/>
                  </a:moveTo>
                  <a:lnTo>
                    <a:pt x="12191" y="18287"/>
                  </a:lnTo>
                </a:path>
                <a:path w="12700" h="36829">
                  <a:moveTo>
                    <a:pt x="0" y="24384"/>
                  </a:moveTo>
                  <a:lnTo>
                    <a:pt x="12191" y="24384"/>
                  </a:lnTo>
                </a:path>
                <a:path w="12700" h="36829">
                  <a:moveTo>
                    <a:pt x="0" y="30480"/>
                  </a:moveTo>
                  <a:lnTo>
                    <a:pt x="12191" y="30480"/>
                  </a:lnTo>
                </a:path>
                <a:path w="12700" h="36829">
                  <a:moveTo>
                    <a:pt x="0" y="36575"/>
                  </a:moveTo>
                  <a:lnTo>
                    <a:pt x="12191" y="36575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pic>
        <p:nvPicPr>
          <p:cNvPr id="198" name="object 198"/>
          <p:cNvPicPr/>
          <p:nvPr/>
        </p:nvPicPr>
        <p:blipFill>
          <a:blip r:embed="rId84" cstate="print"/>
          <a:stretch>
            <a:fillRect/>
          </a:stretch>
        </p:blipFill>
        <p:spPr>
          <a:xfrm>
            <a:off x="5274305" y="6324774"/>
            <a:ext cx="137964" cy="12933"/>
          </a:xfrm>
          <a:prstGeom prst="rect">
            <a:avLst/>
          </a:prstGeom>
        </p:spPr>
      </p:pic>
      <p:sp>
        <p:nvSpPr>
          <p:cNvPr id="199" name="object 199"/>
          <p:cNvSpPr/>
          <p:nvPr/>
        </p:nvSpPr>
        <p:spPr>
          <a:xfrm>
            <a:off x="5157898" y="6335551"/>
            <a:ext cx="8982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191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200" name="object 200"/>
          <p:cNvPicPr/>
          <p:nvPr/>
        </p:nvPicPr>
        <p:blipFill>
          <a:blip r:embed="rId85" cstate="print"/>
          <a:stretch>
            <a:fillRect/>
          </a:stretch>
        </p:blipFill>
        <p:spPr>
          <a:xfrm>
            <a:off x="5037180" y="6324773"/>
            <a:ext cx="81916" cy="21557"/>
          </a:xfrm>
          <a:prstGeom prst="rect">
            <a:avLst/>
          </a:prstGeom>
        </p:spPr>
      </p:pic>
      <p:sp>
        <p:nvSpPr>
          <p:cNvPr id="201" name="object 201"/>
          <p:cNvSpPr/>
          <p:nvPr/>
        </p:nvSpPr>
        <p:spPr>
          <a:xfrm>
            <a:off x="5157898" y="6339863"/>
            <a:ext cx="8982" cy="4491"/>
          </a:xfrm>
          <a:custGeom>
            <a:avLst/>
            <a:gdLst/>
            <a:ahLst/>
            <a:cxnLst/>
            <a:rect l="l" t="t" r="r" b="b"/>
            <a:pathLst>
              <a:path w="12700" h="6350">
                <a:moveTo>
                  <a:pt x="0" y="0"/>
                </a:moveTo>
                <a:lnTo>
                  <a:pt x="12191" y="0"/>
                </a:lnTo>
              </a:path>
              <a:path w="12700" h="6350">
                <a:moveTo>
                  <a:pt x="0" y="6096"/>
                </a:moveTo>
                <a:lnTo>
                  <a:pt x="12191" y="6096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202" name="object 202"/>
          <p:cNvPicPr/>
          <p:nvPr/>
        </p:nvPicPr>
        <p:blipFill>
          <a:blip r:embed="rId86" cstate="print"/>
          <a:stretch>
            <a:fillRect/>
          </a:stretch>
        </p:blipFill>
        <p:spPr>
          <a:xfrm>
            <a:off x="5032868" y="6342019"/>
            <a:ext cx="81916" cy="8622"/>
          </a:xfrm>
          <a:prstGeom prst="rect">
            <a:avLst/>
          </a:prstGeom>
        </p:spPr>
      </p:pic>
      <p:sp>
        <p:nvSpPr>
          <p:cNvPr id="203" name="object 203"/>
          <p:cNvSpPr/>
          <p:nvPr/>
        </p:nvSpPr>
        <p:spPr>
          <a:xfrm>
            <a:off x="5157898" y="6348485"/>
            <a:ext cx="8982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191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04" name="object 204"/>
          <p:cNvSpPr/>
          <p:nvPr/>
        </p:nvSpPr>
        <p:spPr>
          <a:xfrm>
            <a:off x="5032868" y="6352797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5">
            <a:solidFill>
              <a:srgbClr val="545454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05" name="object 205"/>
          <p:cNvSpPr/>
          <p:nvPr/>
        </p:nvSpPr>
        <p:spPr>
          <a:xfrm>
            <a:off x="5157898" y="6352797"/>
            <a:ext cx="8982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191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206" name="object 206"/>
          <p:cNvPicPr/>
          <p:nvPr/>
        </p:nvPicPr>
        <p:blipFill>
          <a:blip r:embed="rId87" cstate="print"/>
          <a:stretch>
            <a:fillRect/>
          </a:stretch>
        </p:blipFill>
        <p:spPr>
          <a:xfrm>
            <a:off x="5287240" y="6337708"/>
            <a:ext cx="129340" cy="25867"/>
          </a:xfrm>
          <a:prstGeom prst="rect">
            <a:avLst/>
          </a:prstGeom>
        </p:spPr>
      </p:pic>
      <p:grpSp>
        <p:nvGrpSpPr>
          <p:cNvPr id="207" name="object 207"/>
          <p:cNvGrpSpPr/>
          <p:nvPr/>
        </p:nvGrpSpPr>
        <p:grpSpPr>
          <a:xfrm>
            <a:off x="4916462" y="6303216"/>
            <a:ext cx="504789" cy="271706"/>
            <a:chOff x="3169920" y="8912355"/>
            <a:chExt cx="713740" cy="384175"/>
          </a:xfrm>
        </p:grpSpPr>
        <p:sp>
          <p:nvSpPr>
            <p:cNvPr id="208" name="object 208"/>
            <p:cNvSpPr/>
            <p:nvPr/>
          </p:nvSpPr>
          <p:spPr>
            <a:xfrm>
              <a:off x="3511296" y="8988555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09" name="object 209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3535680" y="8912355"/>
              <a:ext cx="341375" cy="109727"/>
            </a:xfrm>
            <a:prstGeom prst="rect">
              <a:avLst/>
            </a:prstGeom>
          </p:spPr>
        </p:pic>
        <p:pic>
          <p:nvPicPr>
            <p:cNvPr id="210" name="object 210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3334512" y="8979412"/>
              <a:ext cx="188975" cy="36575"/>
            </a:xfrm>
            <a:prstGeom prst="rect">
              <a:avLst/>
            </a:prstGeom>
          </p:spPr>
        </p:pic>
        <p:sp>
          <p:nvSpPr>
            <p:cNvPr id="211" name="object 211"/>
            <p:cNvSpPr/>
            <p:nvPr/>
          </p:nvSpPr>
          <p:spPr>
            <a:xfrm>
              <a:off x="3511296" y="9000748"/>
              <a:ext cx="12700" cy="6350"/>
            </a:xfrm>
            <a:custGeom>
              <a:avLst/>
              <a:gdLst/>
              <a:ahLst/>
              <a:cxnLst/>
              <a:rect l="l" t="t" r="r" b="b"/>
              <a:pathLst>
                <a:path w="12700" h="6350">
                  <a:moveTo>
                    <a:pt x="0" y="0"/>
                  </a:moveTo>
                  <a:lnTo>
                    <a:pt x="12191" y="0"/>
                  </a:lnTo>
                </a:path>
                <a:path w="12700" h="6350">
                  <a:moveTo>
                    <a:pt x="0" y="6096"/>
                  </a:moveTo>
                  <a:lnTo>
                    <a:pt x="12191" y="6096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12" name="object 212"/>
            <p:cNvSpPr/>
            <p:nvPr/>
          </p:nvSpPr>
          <p:spPr>
            <a:xfrm>
              <a:off x="3450336" y="9012940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5">
              <a:solidFill>
                <a:srgbClr val="232323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13" name="object 213"/>
            <p:cNvSpPr/>
            <p:nvPr/>
          </p:nvSpPr>
          <p:spPr>
            <a:xfrm>
              <a:off x="3511296" y="9012940"/>
              <a:ext cx="12700" cy="6350"/>
            </a:xfrm>
            <a:custGeom>
              <a:avLst/>
              <a:gdLst/>
              <a:ahLst/>
              <a:cxnLst/>
              <a:rect l="l" t="t" r="r" b="b"/>
              <a:pathLst>
                <a:path w="12700" h="6350">
                  <a:moveTo>
                    <a:pt x="0" y="0"/>
                  </a:moveTo>
                  <a:lnTo>
                    <a:pt x="12191" y="0"/>
                  </a:lnTo>
                </a:path>
                <a:path w="12700" h="6350">
                  <a:moveTo>
                    <a:pt x="0" y="6096"/>
                  </a:moveTo>
                  <a:lnTo>
                    <a:pt x="12191" y="6096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14" name="object 214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3334512" y="9015987"/>
              <a:ext cx="121919" cy="18287"/>
            </a:xfrm>
            <a:prstGeom prst="rect">
              <a:avLst/>
            </a:prstGeom>
          </p:spPr>
        </p:pic>
        <p:sp>
          <p:nvSpPr>
            <p:cNvPr id="215" name="object 215"/>
            <p:cNvSpPr/>
            <p:nvPr/>
          </p:nvSpPr>
          <p:spPr>
            <a:xfrm>
              <a:off x="3511296" y="9025132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16" name="object 216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3645408" y="8997699"/>
              <a:ext cx="225552" cy="36575"/>
            </a:xfrm>
            <a:prstGeom prst="rect">
              <a:avLst/>
            </a:prstGeom>
          </p:spPr>
        </p:pic>
        <p:sp>
          <p:nvSpPr>
            <p:cNvPr id="217" name="object 217"/>
            <p:cNvSpPr/>
            <p:nvPr/>
          </p:nvSpPr>
          <p:spPr>
            <a:xfrm>
              <a:off x="3383280" y="9031227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5">
              <a:solidFill>
                <a:srgbClr val="686868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18" name="object 218"/>
            <p:cNvSpPr/>
            <p:nvPr/>
          </p:nvSpPr>
          <p:spPr>
            <a:xfrm>
              <a:off x="3419856" y="9031227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4">
                  <a:moveTo>
                    <a:pt x="0" y="0"/>
                  </a:moveTo>
                  <a:lnTo>
                    <a:pt x="24384" y="0"/>
                  </a:lnTo>
                </a:path>
              </a:pathLst>
            </a:custGeom>
            <a:ln w="6095">
              <a:solidFill>
                <a:srgbClr val="6E6E6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19" name="object 219"/>
            <p:cNvSpPr/>
            <p:nvPr/>
          </p:nvSpPr>
          <p:spPr>
            <a:xfrm>
              <a:off x="3511296" y="9031227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20" name="object 220"/>
            <p:cNvSpPr/>
            <p:nvPr/>
          </p:nvSpPr>
          <p:spPr>
            <a:xfrm>
              <a:off x="3694176" y="9031227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6095">
              <a:solidFill>
                <a:srgbClr val="6E6E6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511296" y="9037324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0" y="0"/>
                  </a:moveTo>
                  <a:lnTo>
                    <a:pt x="12191" y="0"/>
                  </a:lnTo>
                </a:path>
                <a:path w="12700" h="12700">
                  <a:moveTo>
                    <a:pt x="0" y="6096"/>
                  </a:moveTo>
                  <a:lnTo>
                    <a:pt x="12191" y="6096"/>
                  </a:lnTo>
                </a:path>
                <a:path w="12700" h="12700">
                  <a:moveTo>
                    <a:pt x="0" y="12191"/>
                  </a:moveTo>
                  <a:lnTo>
                    <a:pt x="12191" y="12191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22" name="object 222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3261360" y="9028179"/>
              <a:ext cx="621791" cy="73151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3255264" y="9101332"/>
              <a:ext cx="12192" cy="12192"/>
            </a:xfrm>
            <a:prstGeom prst="rect">
              <a:avLst/>
            </a:prstGeom>
          </p:spPr>
        </p:pic>
        <p:sp>
          <p:nvSpPr>
            <p:cNvPr id="224" name="object 224"/>
            <p:cNvSpPr/>
            <p:nvPr/>
          </p:nvSpPr>
          <p:spPr>
            <a:xfrm>
              <a:off x="3255264" y="9116571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25" name="object 225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3169920" y="9119619"/>
              <a:ext cx="91440" cy="170688"/>
            </a:xfrm>
            <a:prstGeom prst="rect">
              <a:avLst/>
            </a:prstGeom>
          </p:spPr>
        </p:pic>
        <p:sp>
          <p:nvSpPr>
            <p:cNvPr id="226" name="object 226"/>
            <p:cNvSpPr/>
            <p:nvPr/>
          </p:nvSpPr>
          <p:spPr>
            <a:xfrm>
              <a:off x="3172968" y="929030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grpSp>
        <p:nvGrpSpPr>
          <p:cNvPr id="227" name="object 227"/>
          <p:cNvGrpSpPr/>
          <p:nvPr/>
        </p:nvGrpSpPr>
        <p:grpSpPr>
          <a:xfrm>
            <a:off x="4856103" y="6574831"/>
            <a:ext cx="64670" cy="129341"/>
            <a:chOff x="3084576" y="9296403"/>
            <a:chExt cx="91440" cy="182880"/>
          </a:xfrm>
        </p:grpSpPr>
        <p:sp>
          <p:nvSpPr>
            <p:cNvPr id="228" name="object 228"/>
            <p:cNvSpPr/>
            <p:nvPr/>
          </p:nvSpPr>
          <p:spPr>
            <a:xfrm>
              <a:off x="3112008" y="9369555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53535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29" name="object 229"/>
            <p:cNvSpPr/>
            <p:nvPr/>
          </p:nvSpPr>
          <p:spPr>
            <a:xfrm>
              <a:off x="3112008" y="9375651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2B2B2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30" name="object 230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3084576" y="9296403"/>
              <a:ext cx="91440" cy="170687"/>
            </a:xfrm>
            <a:prstGeom prst="rect">
              <a:avLst/>
            </a:prstGeom>
          </p:spPr>
        </p:pic>
        <p:sp>
          <p:nvSpPr>
            <p:cNvPr id="231" name="object 231"/>
            <p:cNvSpPr/>
            <p:nvPr/>
          </p:nvSpPr>
          <p:spPr>
            <a:xfrm>
              <a:off x="3087624" y="9467091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5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32" name="object 232"/>
            <p:cNvSpPr/>
            <p:nvPr/>
          </p:nvSpPr>
          <p:spPr>
            <a:xfrm>
              <a:off x="3087624" y="9473187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B3B3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grpSp>
        <p:nvGrpSpPr>
          <p:cNvPr id="233" name="object 233"/>
          <p:cNvGrpSpPr/>
          <p:nvPr/>
        </p:nvGrpSpPr>
        <p:grpSpPr>
          <a:xfrm>
            <a:off x="6188314" y="6298905"/>
            <a:ext cx="17515" cy="34581"/>
            <a:chOff x="4968240" y="8906260"/>
            <a:chExt cx="24765" cy="48895"/>
          </a:xfrm>
        </p:grpSpPr>
        <p:pic>
          <p:nvPicPr>
            <p:cNvPr id="234" name="object 234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4968240" y="8906260"/>
              <a:ext cx="24384" cy="18287"/>
            </a:xfrm>
            <a:prstGeom prst="rect">
              <a:avLst/>
            </a:prstGeom>
          </p:spPr>
        </p:pic>
        <p:sp>
          <p:nvSpPr>
            <p:cNvPr id="235" name="object 235"/>
            <p:cNvSpPr/>
            <p:nvPr/>
          </p:nvSpPr>
          <p:spPr>
            <a:xfrm>
              <a:off x="4968240" y="8927596"/>
              <a:ext cx="12700" cy="24765"/>
            </a:xfrm>
            <a:custGeom>
              <a:avLst/>
              <a:gdLst/>
              <a:ahLst/>
              <a:cxnLst/>
              <a:rect l="l" t="t" r="r" b="b"/>
              <a:pathLst>
                <a:path w="12700" h="24765">
                  <a:moveTo>
                    <a:pt x="0" y="0"/>
                  </a:moveTo>
                  <a:lnTo>
                    <a:pt x="12191" y="0"/>
                  </a:lnTo>
                </a:path>
                <a:path w="12700" h="24765">
                  <a:moveTo>
                    <a:pt x="0" y="6095"/>
                  </a:moveTo>
                  <a:lnTo>
                    <a:pt x="12191" y="6095"/>
                  </a:lnTo>
                </a:path>
                <a:path w="12700" h="24765">
                  <a:moveTo>
                    <a:pt x="0" y="12191"/>
                  </a:moveTo>
                  <a:lnTo>
                    <a:pt x="12191" y="12191"/>
                  </a:lnTo>
                </a:path>
                <a:path w="12700" h="24765">
                  <a:moveTo>
                    <a:pt x="0" y="18287"/>
                  </a:moveTo>
                  <a:lnTo>
                    <a:pt x="12191" y="18287"/>
                  </a:lnTo>
                </a:path>
                <a:path w="12700" h="24765">
                  <a:moveTo>
                    <a:pt x="0" y="24383"/>
                  </a:moveTo>
                  <a:lnTo>
                    <a:pt x="12191" y="24383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pic>
        <p:nvPicPr>
          <p:cNvPr id="236" name="object 236"/>
          <p:cNvPicPr/>
          <p:nvPr/>
        </p:nvPicPr>
        <p:blipFill>
          <a:blip r:embed="rId97" cstate="print"/>
          <a:stretch>
            <a:fillRect/>
          </a:stretch>
        </p:blipFill>
        <p:spPr>
          <a:xfrm>
            <a:off x="6110709" y="6333395"/>
            <a:ext cx="38802" cy="4311"/>
          </a:xfrm>
          <a:prstGeom prst="rect">
            <a:avLst/>
          </a:prstGeom>
        </p:spPr>
      </p:pic>
      <p:sp>
        <p:nvSpPr>
          <p:cNvPr id="237" name="object 237"/>
          <p:cNvSpPr/>
          <p:nvPr/>
        </p:nvSpPr>
        <p:spPr>
          <a:xfrm>
            <a:off x="6188314" y="6335551"/>
            <a:ext cx="8982" cy="4491"/>
          </a:xfrm>
          <a:custGeom>
            <a:avLst/>
            <a:gdLst/>
            <a:ahLst/>
            <a:cxnLst/>
            <a:rect l="l" t="t" r="r" b="b"/>
            <a:pathLst>
              <a:path w="12700" h="6350">
                <a:moveTo>
                  <a:pt x="0" y="0"/>
                </a:moveTo>
                <a:lnTo>
                  <a:pt x="12191" y="0"/>
                </a:lnTo>
              </a:path>
              <a:path w="12700" h="6350">
                <a:moveTo>
                  <a:pt x="0" y="6096"/>
                </a:moveTo>
                <a:lnTo>
                  <a:pt x="12191" y="6096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238" name="object 238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6296099" y="6333395"/>
            <a:ext cx="129340" cy="17245"/>
          </a:xfrm>
          <a:prstGeom prst="rect">
            <a:avLst/>
          </a:prstGeom>
        </p:spPr>
      </p:pic>
      <p:pic>
        <p:nvPicPr>
          <p:cNvPr id="239" name="object 239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6136578" y="6337707"/>
            <a:ext cx="8622" cy="8623"/>
          </a:xfrm>
          <a:prstGeom prst="rect">
            <a:avLst/>
          </a:prstGeom>
        </p:spPr>
      </p:pic>
      <p:sp>
        <p:nvSpPr>
          <p:cNvPr id="240" name="object 240"/>
          <p:cNvSpPr/>
          <p:nvPr/>
        </p:nvSpPr>
        <p:spPr>
          <a:xfrm>
            <a:off x="6188314" y="6344173"/>
            <a:ext cx="8982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191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41" name="object 241"/>
          <p:cNvSpPr/>
          <p:nvPr/>
        </p:nvSpPr>
        <p:spPr>
          <a:xfrm>
            <a:off x="6296098" y="6344173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5">
            <a:solidFill>
              <a:srgbClr val="43434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42" name="object 242"/>
          <p:cNvSpPr/>
          <p:nvPr/>
        </p:nvSpPr>
        <p:spPr>
          <a:xfrm>
            <a:off x="6188314" y="6348485"/>
            <a:ext cx="8982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191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43" name="object 243"/>
          <p:cNvSpPr/>
          <p:nvPr/>
        </p:nvSpPr>
        <p:spPr>
          <a:xfrm>
            <a:off x="6373702" y="6348485"/>
            <a:ext cx="52096" cy="0"/>
          </a:xfrm>
          <a:custGeom>
            <a:avLst/>
            <a:gdLst/>
            <a:ahLst/>
            <a:cxnLst/>
            <a:rect l="l" t="t" r="r" b="b"/>
            <a:pathLst>
              <a:path w="73660">
                <a:moveTo>
                  <a:pt x="0" y="0"/>
                </a:moveTo>
                <a:lnTo>
                  <a:pt x="6096" y="0"/>
                </a:lnTo>
              </a:path>
              <a:path w="73660">
                <a:moveTo>
                  <a:pt x="24384" y="0"/>
                </a:moveTo>
                <a:lnTo>
                  <a:pt x="30480" y="0"/>
                </a:lnTo>
              </a:path>
              <a:path w="73660">
                <a:moveTo>
                  <a:pt x="67056" y="0"/>
                </a:moveTo>
                <a:lnTo>
                  <a:pt x="73152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44" name="object 244"/>
          <p:cNvSpPr/>
          <p:nvPr/>
        </p:nvSpPr>
        <p:spPr>
          <a:xfrm>
            <a:off x="6188314" y="6352797"/>
            <a:ext cx="8982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191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45" name="object 245"/>
          <p:cNvSpPr/>
          <p:nvPr/>
        </p:nvSpPr>
        <p:spPr>
          <a:xfrm>
            <a:off x="6321966" y="6352797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5">
            <a:solidFill>
              <a:srgbClr val="131313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46" name="object 246"/>
          <p:cNvSpPr/>
          <p:nvPr/>
        </p:nvSpPr>
        <p:spPr>
          <a:xfrm>
            <a:off x="6373702" y="6352797"/>
            <a:ext cx="52096" cy="0"/>
          </a:xfrm>
          <a:custGeom>
            <a:avLst/>
            <a:gdLst/>
            <a:ahLst/>
            <a:cxnLst/>
            <a:rect l="l" t="t" r="r" b="b"/>
            <a:pathLst>
              <a:path w="73660">
                <a:moveTo>
                  <a:pt x="0" y="0"/>
                </a:moveTo>
                <a:lnTo>
                  <a:pt x="6096" y="0"/>
                </a:lnTo>
              </a:path>
              <a:path w="73660">
                <a:moveTo>
                  <a:pt x="24384" y="0"/>
                </a:moveTo>
                <a:lnTo>
                  <a:pt x="30480" y="0"/>
                </a:lnTo>
              </a:path>
              <a:path w="73660">
                <a:moveTo>
                  <a:pt x="67056" y="0"/>
                </a:moveTo>
                <a:lnTo>
                  <a:pt x="73152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47" name="object 247"/>
          <p:cNvSpPr/>
          <p:nvPr/>
        </p:nvSpPr>
        <p:spPr>
          <a:xfrm>
            <a:off x="6188314" y="6357107"/>
            <a:ext cx="8982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191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pic>
        <p:nvPicPr>
          <p:cNvPr id="248" name="object 248"/>
          <p:cNvPicPr/>
          <p:nvPr/>
        </p:nvPicPr>
        <p:blipFill>
          <a:blip r:embed="rId100" cstate="print"/>
          <a:stretch>
            <a:fillRect/>
          </a:stretch>
        </p:blipFill>
        <p:spPr>
          <a:xfrm>
            <a:off x="6076219" y="6346329"/>
            <a:ext cx="64670" cy="21557"/>
          </a:xfrm>
          <a:prstGeom prst="rect">
            <a:avLst/>
          </a:prstGeom>
        </p:spPr>
      </p:pic>
      <p:sp>
        <p:nvSpPr>
          <p:cNvPr id="249" name="object 249"/>
          <p:cNvSpPr/>
          <p:nvPr/>
        </p:nvSpPr>
        <p:spPr>
          <a:xfrm>
            <a:off x="6373702" y="6357107"/>
            <a:ext cx="52096" cy="0"/>
          </a:xfrm>
          <a:custGeom>
            <a:avLst/>
            <a:gdLst/>
            <a:ahLst/>
            <a:cxnLst/>
            <a:rect l="l" t="t" r="r" b="b"/>
            <a:pathLst>
              <a:path w="73660">
                <a:moveTo>
                  <a:pt x="0" y="0"/>
                </a:moveTo>
                <a:lnTo>
                  <a:pt x="6096" y="0"/>
                </a:lnTo>
              </a:path>
              <a:path w="73660">
                <a:moveTo>
                  <a:pt x="24384" y="0"/>
                </a:moveTo>
                <a:lnTo>
                  <a:pt x="30480" y="0"/>
                </a:lnTo>
              </a:path>
              <a:path w="73660">
                <a:moveTo>
                  <a:pt x="67056" y="0"/>
                </a:moveTo>
                <a:lnTo>
                  <a:pt x="73152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50" name="object 250"/>
          <p:cNvSpPr/>
          <p:nvPr/>
        </p:nvSpPr>
        <p:spPr>
          <a:xfrm>
            <a:off x="6188314" y="6361419"/>
            <a:ext cx="8982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191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51" name="object 251"/>
          <p:cNvSpPr/>
          <p:nvPr/>
        </p:nvSpPr>
        <p:spPr>
          <a:xfrm>
            <a:off x="6373702" y="6361419"/>
            <a:ext cx="52096" cy="0"/>
          </a:xfrm>
          <a:custGeom>
            <a:avLst/>
            <a:gdLst/>
            <a:ahLst/>
            <a:cxnLst/>
            <a:rect l="l" t="t" r="r" b="b"/>
            <a:pathLst>
              <a:path w="73660">
                <a:moveTo>
                  <a:pt x="0" y="0"/>
                </a:moveTo>
                <a:lnTo>
                  <a:pt x="6096" y="0"/>
                </a:lnTo>
              </a:path>
              <a:path w="73660">
                <a:moveTo>
                  <a:pt x="24384" y="0"/>
                </a:moveTo>
                <a:lnTo>
                  <a:pt x="30480" y="0"/>
                </a:lnTo>
              </a:path>
              <a:path w="73660">
                <a:moveTo>
                  <a:pt x="67056" y="0"/>
                </a:moveTo>
                <a:lnTo>
                  <a:pt x="73152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52" name="object 252"/>
          <p:cNvSpPr/>
          <p:nvPr/>
        </p:nvSpPr>
        <p:spPr>
          <a:xfrm>
            <a:off x="6127955" y="6365731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5">
            <a:solidFill>
              <a:srgbClr val="0F0F0F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53" name="object 253"/>
          <p:cNvSpPr/>
          <p:nvPr/>
        </p:nvSpPr>
        <p:spPr>
          <a:xfrm>
            <a:off x="6188314" y="6365731"/>
            <a:ext cx="8982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191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54" name="object 254"/>
          <p:cNvSpPr/>
          <p:nvPr/>
        </p:nvSpPr>
        <p:spPr>
          <a:xfrm>
            <a:off x="6373702" y="6365731"/>
            <a:ext cx="52096" cy="0"/>
          </a:xfrm>
          <a:custGeom>
            <a:avLst/>
            <a:gdLst/>
            <a:ahLst/>
            <a:cxnLst/>
            <a:rect l="l" t="t" r="r" b="b"/>
            <a:pathLst>
              <a:path w="73660">
                <a:moveTo>
                  <a:pt x="0" y="0"/>
                </a:moveTo>
                <a:lnTo>
                  <a:pt x="6096" y="0"/>
                </a:lnTo>
              </a:path>
              <a:path w="73660">
                <a:moveTo>
                  <a:pt x="24384" y="0"/>
                </a:moveTo>
                <a:lnTo>
                  <a:pt x="30480" y="0"/>
                </a:lnTo>
              </a:path>
              <a:path w="73660">
                <a:moveTo>
                  <a:pt x="67056" y="0"/>
                </a:moveTo>
                <a:lnTo>
                  <a:pt x="73152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55" name="object 255"/>
          <p:cNvSpPr/>
          <p:nvPr/>
        </p:nvSpPr>
        <p:spPr>
          <a:xfrm>
            <a:off x="6188314" y="6370042"/>
            <a:ext cx="8982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191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56" name="object 256"/>
          <p:cNvSpPr/>
          <p:nvPr/>
        </p:nvSpPr>
        <p:spPr>
          <a:xfrm>
            <a:off x="6373702" y="6370042"/>
            <a:ext cx="52096" cy="0"/>
          </a:xfrm>
          <a:custGeom>
            <a:avLst/>
            <a:gdLst/>
            <a:ahLst/>
            <a:cxnLst/>
            <a:rect l="l" t="t" r="r" b="b"/>
            <a:pathLst>
              <a:path w="73660">
                <a:moveTo>
                  <a:pt x="0" y="0"/>
                </a:moveTo>
                <a:lnTo>
                  <a:pt x="6096" y="0"/>
                </a:lnTo>
              </a:path>
              <a:path w="73660">
                <a:moveTo>
                  <a:pt x="24384" y="0"/>
                </a:moveTo>
                <a:lnTo>
                  <a:pt x="30480" y="0"/>
                </a:lnTo>
              </a:path>
              <a:path w="73660">
                <a:moveTo>
                  <a:pt x="67056" y="0"/>
                </a:moveTo>
                <a:lnTo>
                  <a:pt x="73152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57" name="object 257"/>
          <p:cNvSpPr/>
          <p:nvPr/>
        </p:nvSpPr>
        <p:spPr>
          <a:xfrm>
            <a:off x="6188314" y="6374353"/>
            <a:ext cx="8982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191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58" name="object 258"/>
          <p:cNvSpPr/>
          <p:nvPr/>
        </p:nvSpPr>
        <p:spPr>
          <a:xfrm>
            <a:off x="6296098" y="6374353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5">
            <a:solidFill>
              <a:srgbClr val="383838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grpSp>
        <p:nvGrpSpPr>
          <p:cNvPr id="259" name="object 259"/>
          <p:cNvGrpSpPr/>
          <p:nvPr/>
        </p:nvGrpSpPr>
        <p:grpSpPr>
          <a:xfrm>
            <a:off x="6373702" y="6372197"/>
            <a:ext cx="52096" cy="4491"/>
            <a:chOff x="5230367" y="9009891"/>
            <a:chExt cx="73660" cy="6350"/>
          </a:xfrm>
        </p:grpSpPr>
        <p:sp>
          <p:nvSpPr>
            <p:cNvPr id="260" name="object 260"/>
            <p:cNvSpPr/>
            <p:nvPr/>
          </p:nvSpPr>
          <p:spPr>
            <a:xfrm>
              <a:off x="5230367" y="9012939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5">
              <a:solidFill>
                <a:srgbClr val="050505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61" name="object 261"/>
            <p:cNvSpPr/>
            <p:nvPr/>
          </p:nvSpPr>
          <p:spPr>
            <a:xfrm>
              <a:off x="5254751" y="9012939"/>
              <a:ext cx="48895" cy="0"/>
            </a:xfrm>
            <a:custGeom>
              <a:avLst/>
              <a:gdLst/>
              <a:ahLst/>
              <a:cxnLst/>
              <a:rect l="l" t="t" r="r" b="b"/>
              <a:pathLst>
                <a:path w="48895">
                  <a:moveTo>
                    <a:pt x="0" y="0"/>
                  </a:moveTo>
                  <a:lnTo>
                    <a:pt x="6096" y="0"/>
                  </a:lnTo>
                </a:path>
                <a:path w="48895">
                  <a:moveTo>
                    <a:pt x="42672" y="0"/>
                  </a:moveTo>
                  <a:lnTo>
                    <a:pt x="48768" y="0"/>
                  </a:lnTo>
                </a:path>
              </a:pathLst>
            </a:custGeom>
            <a:ln w="6095">
              <a:solidFill>
                <a:srgbClr val="020202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sp>
        <p:nvSpPr>
          <p:cNvPr id="262" name="object 262"/>
          <p:cNvSpPr/>
          <p:nvPr/>
        </p:nvSpPr>
        <p:spPr>
          <a:xfrm>
            <a:off x="6188314" y="6378665"/>
            <a:ext cx="8982" cy="0"/>
          </a:xfrm>
          <a:custGeom>
            <a:avLst/>
            <a:gdLst/>
            <a:ahLst/>
            <a:cxnLst/>
            <a:rect l="l" t="t" r="r" b="b"/>
            <a:pathLst>
              <a:path w="12700">
                <a:moveTo>
                  <a:pt x="0" y="0"/>
                </a:moveTo>
                <a:lnTo>
                  <a:pt x="12191" y="0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sp>
        <p:nvSpPr>
          <p:cNvPr id="263" name="object 263"/>
          <p:cNvSpPr/>
          <p:nvPr/>
        </p:nvSpPr>
        <p:spPr>
          <a:xfrm>
            <a:off x="6369391" y="6378665"/>
            <a:ext cx="4491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096" y="0"/>
                </a:lnTo>
              </a:path>
            </a:pathLst>
          </a:custGeom>
          <a:ln w="6095">
            <a:solidFill>
              <a:srgbClr val="040404"/>
            </a:solidFill>
          </a:ln>
        </p:spPr>
        <p:txBody>
          <a:bodyPr wrap="square" lIns="0" tIns="0" rIns="0" bIns="0" rtlCol="0"/>
          <a:lstStyle/>
          <a:p>
            <a:endParaRPr sz="1273"/>
          </a:p>
        </p:txBody>
      </p:sp>
      <p:grpSp>
        <p:nvGrpSpPr>
          <p:cNvPr id="264" name="object 264"/>
          <p:cNvGrpSpPr/>
          <p:nvPr/>
        </p:nvGrpSpPr>
        <p:grpSpPr>
          <a:xfrm>
            <a:off x="5972746" y="6311839"/>
            <a:ext cx="454939" cy="237125"/>
            <a:chOff x="4663440" y="8924548"/>
            <a:chExt cx="643255" cy="335280"/>
          </a:xfrm>
        </p:grpSpPr>
        <p:sp>
          <p:nvSpPr>
            <p:cNvPr id="265" name="object 265"/>
            <p:cNvSpPr/>
            <p:nvPr/>
          </p:nvSpPr>
          <p:spPr>
            <a:xfrm>
              <a:off x="4968240" y="9025132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191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66" name="object 266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4742688" y="8924548"/>
              <a:ext cx="563879" cy="158495"/>
            </a:xfrm>
            <a:prstGeom prst="rect">
              <a:avLst/>
            </a:prstGeom>
          </p:spPr>
        </p:pic>
        <p:sp>
          <p:nvSpPr>
            <p:cNvPr id="267" name="object 267"/>
            <p:cNvSpPr/>
            <p:nvPr/>
          </p:nvSpPr>
          <p:spPr>
            <a:xfrm>
              <a:off x="4968240" y="9031228"/>
              <a:ext cx="12700" cy="18415"/>
            </a:xfrm>
            <a:custGeom>
              <a:avLst/>
              <a:gdLst/>
              <a:ahLst/>
              <a:cxnLst/>
              <a:rect l="l" t="t" r="r" b="b"/>
              <a:pathLst>
                <a:path w="12700" h="18415">
                  <a:moveTo>
                    <a:pt x="0" y="0"/>
                  </a:moveTo>
                  <a:lnTo>
                    <a:pt x="12191" y="0"/>
                  </a:lnTo>
                </a:path>
                <a:path w="12700" h="18415">
                  <a:moveTo>
                    <a:pt x="0" y="6096"/>
                  </a:moveTo>
                  <a:lnTo>
                    <a:pt x="12191" y="6096"/>
                  </a:lnTo>
                </a:path>
                <a:path w="12700" h="18415">
                  <a:moveTo>
                    <a:pt x="0" y="12192"/>
                  </a:moveTo>
                  <a:lnTo>
                    <a:pt x="12191" y="12192"/>
                  </a:lnTo>
                </a:path>
                <a:path w="12700" h="18415">
                  <a:moveTo>
                    <a:pt x="0" y="18287"/>
                  </a:moveTo>
                  <a:lnTo>
                    <a:pt x="12191" y="18287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68" name="object 268"/>
            <p:cNvSpPr/>
            <p:nvPr/>
          </p:nvSpPr>
          <p:spPr>
            <a:xfrm>
              <a:off x="4992624" y="9079996"/>
              <a:ext cx="36830" cy="0"/>
            </a:xfrm>
            <a:custGeom>
              <a:avLst/>
              <a:gdLst/>
              <a:ahLst/>
              <a:cxnLst/>
              <a:rect l="l" t="t" r="r" b="b"/>
              <a:pathLst>
                <a:path w="36829">
                  <a:moveTo>
                    <a:pt x="0" y="0"/>
                  </a:moveTo>
                  <a:lnTo>
                    <a:pt x="36575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69" name="object 269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5035296" y="9076948"/>
              <a:ext cx="128016" cy="6096"/>
            </a:xfrm>
            <a:prstGeom prst="rect">
              <a:avLst/>
            </a:prstGeom>
          </p:spPr>
        </p:pic>
        <p:sp>
          <p:nvSpPr>
            <p:cNvPr id="270" name="object 270"/>
            <p:cNvSpPr/>
            <p:nvPr/>
          </p:nvSpPr>
          <p:spPr>
            <a:xfrm>
              <a:off x="5175504" y="9079996"/>
              <a:ext cx="79375" cy="0"/>
            </a:xfrm>
            <a:custGeom>
              <a:avLst/>
              <a:gdLst/>
              <a:ahLst/>
              <a:cxnLst/>
              <a:rect l="l" t="t" r="r" b="b"/>
              <a:pathLst>
                <a:path w="79375">
                  <a:moveTo>
                    <a:pt x="0" y="0"/>
                  </a:moveTo>
                  <a:lnTo>
                    <a:pt x="36575" y="0"/>
                  </a:lnTo>
                </a:path>
                <a:path w="79375">
                  <a:moveTo>
                    <a:pt x="42672" y="0"/>
                  </a:moveTo>
                  <a:lnTo>
                    <a:pt x="79248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71" name="object 271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5260848" y="9076948"/>
              <a:ext cx="42672" cy="6096"/>
            </a:xfrm>
            <a:prstGeom prst="rect">
              <a:avLst/>
            </a:prstGeom>
          </p:spPr>
        </p:pic>
        <p:pic>
          <p:nvPicPr>
            <p:cNvPr id="272" name="object 272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4742688" y="9083044"/>
              <a:ext cx="12191" cy="6096"/>
            </a:xfrm>
            <a:prstGeom prst="rect">
              <a:avLst/>
            </a:prstGeom>
          </p:spPr>
        </p:pic>
        <p:pic>
          <p:nvPicPr>
            <p:cNvPr id="273" name="object 273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4718304" y="9089140"/>
              <a:ext cx="30480" cy="54864"/>
            </a:xfrm>
            <a:prstGeom prst="rect">
              <a:avLst/>
            </a:prstGeom>
          </p:spPr>
        </p:pic>
        <p:pic>
          <p:nvPicPr>
            <p:cNvPr id="274" name="object 274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4693920" y="9144004"/>
              <a:ext cx="30480" cy="48768"/>
            </a:xfrm>
            <a:prstGeom prst="rect">
              <a:avLst/>
            </a:prstGeom>
          </p:spPr>
        </p:pic>
        <p:pic>
          <p:nvPicPr>
            <p:cNvPr id="275" name="object 275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4687824" y="9192772"/>
              <a:ext cx="12191" cy="12192"/>
            </a:xfrm>
            <a:prstGeom prst="rect">
              <a:avLst/>
            </a:prstGeom>
          </p:spPr>
        </p:pic>
        <p:pic>
          <p:nvPicPr>
            <p:cNvPr id="276" name="object 276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4669536" y="9204964"/>
              <a:ext cx="24384" cy="36576"/>
            </a:xfrm>
            <a:prstGeom prst="rect">
              <a:avLst/>
            </a:prstGeom>
          </p:spPr>
        </p:pic>
        <p:pic>
          <p:nvPicPr>
            <p:cNvPr id="277" name="object 277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4663440" y="9241540"/>
              <a:ext cx="12192" cy="12192"/>
            </a:xfrm>
            <a:prstGeom prst="rect">
              <a:avLst/>
            </a:prstGeom>
          </p:spPr>
        </p:pic>
        <p:sp>
          <p:nvSpPr>
            <p:cNvPr id="278" name="object 278"/>
            <p:cNvSpPr/>
            <p:nvPr/>
          </p:nvSpPr>
          <p:spPr>
            <a:xfrm>
              <a:off x="4663440" y="9256780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grpSp>
        <p:nvGrpSpPr>
          <p:cNvPr id="279" name="object 279"/>
          <p:cNvGrpSpPr/>
          <p:nvPr/>
        </p:nvGrpSpPr>
        <p:grpSpPr>
          <a:xfrm>
            <a:off x="5908076" y="6548963"/>
            <a:ext cx="69161" cy="133832"/>
            <a:chOff x="4572000" y="9259827"/>
            <a:chExt cx="97790" cy="189230"/>
          </a:xfrm>
        </p:grpSpPr>
        <p:sp>
          <p:nvSpPr>
            <p:cNvPr id="280" name="object 280"/>
            <p:cNvSpPr/>
            <p:nvPr/>
          </p:nvSpPr>
          <p:spPr>
            <a:xfrm>
              <a:off x="4596383" y="9348219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81" name="object 281"/>
            <p:cNvSpPr/>
            <p:nvPr/>
          </p:nvSpPr>
          <p:spPr>
            <a:xfrm>
              <a:off x="4596383" y="935431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454545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82" name="object 282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4572000" y="9259827"/>
              <a:ext cx="97536" cy="182879"/>
            </a:xfrm>
            <a:prstGeom prst="rect">
              <a:avLst/>
            </a:prstGeom>
          </p:spPr>
        </p:pic>
        <p:sp>
          <p:nvSpPr>
            <p:cNvPr id="283" name="object 283"/>
            <p:cNvSpPr/>
            <p:nvPr/>
          </p:nvSpPr>
          <p:spPr>
            <a:xfrm>
              <a:off x="4572000" y="9445755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sp>
        <p:nvSpPr>
          <p:cNvPr id="284" name="object 284"/>
          <p:cNvSpPr txBox="1"/>
          <p:nvPr/>
        </p:nvSpPr>
        <p:spPr>
          <a:xfrm>
            <a:off x="3228196" y="476031"/>
            <a:ext cx="2347448" cy="139747"/>
          </a:xfrm>
          <a:prstGeom prst="rect">
            <a:avLst/>
          </a:prstGeom>
        </p:spPr>
        <p:txBody>
          <a:bodyPr vert="horz" wrap="square" lIns="0" tIns="8982" rIns="0" bIns="0" rtlCol="0">
            <a:spAutoFit/>
          </a:bodyPr>
          <a:lstStyle/>
          <a:p>
            <a:pPr marL="8981">
              <a:spcBef>
                <a:spcPts val="71"/>
              </a:spcBef>
            </a:pPr>
            <a:r>
              <a:rPr sz="849" spc="57" dirty="0">
                <a:latin typeface="Tahoma"/>
                <a:cs typeface="Tahoma"/>
              </a:rPr>
              <a:t>Označení</a:t>
            </a:r>
            <a:r>
              <a:rPr sz="849" spc="-4" dirty="0">
                <a:latin typeface="Tahoma"/>
                <a:cs typeface="Tahoma"/>
              </a:rPr>
              <a:t> </a:t>
            </a:r>
            <a:r>
              <a:rPr sz="849" spc="60" dirty="0">
                <a:latin typeface="Tahoma"/>
                <a:cs typeface="Tahoma"/>
              </a:rPr>
              <a:t>oboustranně</a:t>
            </a:r>
            <a:r>
              <a:rPr sz="849" spc="-11" dirty="0">
                <a:latin typeface="Tahoma"/>
                <a:cs typeface="Tahoma"/>
              </a:rPr>
              <a:t> </a:t>
            </a:r>
            <a:r>
              <a:rPr sz="849" spc="64" dirty="0">
                <a:latin typeface="Tahoma"/>
                <a:cs typeface="Tahoma"/>
              </a:rPr>
              <a:t>symetrických</a:t>
            </a:r>
            <a:r>
              <a:rPr sz="849" spc="4" dirty="0">
                <a:latin typeface="Tahoma"/>
                <a:cs typeface="Tahoma"/>
              </a:rPr>
              <a:t> </a:t>
            </a:r>
            <a:r>
              <a:rPr sz="849" spc="39" dirty="0">
                <a:latin typeface="Tahoma"/>
                <a:cs typeface="Tahoma"/>
              </a:rPr>
              <a:t>svarů:</a:t>
            </a:r>
            <a:endParaRPr sz="849">
              <a:latin typeface="Tahoma"/>
              <a:cs typeface="Tahoma"/>
            </a:endParaRPr>
          </a:p>
        </p:txBody>
      </p:sp>
      <p:sp>
        <p:nvSpPr>
          <p:cNvPr id="285" name="object 285"/>
          <p:cNvSpPr txBox="1"/>
          <p:nvPr/>
        </p:nvSpPr>
        <p:spPr>
          <a:xfrm>
            <a:off x="3228196" y="1182265"/>
            <a:ext cx="2883224" cy="380531"/>
          </a:xfrm>
          <a:prstGeom prst="rect">
            <a:avLst/>
          </a:prstGeom>
        </p:spPr>
        <p:txBody>
          <a:bodyPr vert="horz" wrap="square" lIns="0" tIns="10329" rIns="0" bIns="0" rtlCol="0">
            <a:spAutoFit/>
          </a:bodyPr>
          <a:lstStyle/>
          <a:p>
            <a:pPr marL="8981">
              <a:spcBef>
                <a:spcPts val="81"/>
              </a:spcBef>
              <a:tabLst>
                <a:tab pos="1609474" algn="l"/>
              </a:tabLst>
            </a:pPr>
            <a:r>
              <a:rPr sz="743" i="1" spc="-78" dirty="0">
                <a:latin typeface="Verdana"/>
                <a:cs typeface="Verdana"/>
              </a:rPr>
              <a:t>Oboustranný</a:t>
            </a:r>
            <a:r>
              <a:rPr sz="743" i="1" spc="11" dirty="0">
                <a:latin typeface="Verdana"/>
                <a:cs typeface="Verdana"/>
              </a:rPr>
              <a:t> </a:t>
            </a:r>
            <a:r>
              <a:rPr sz="743" i="1" spc="-95" dirty="0">
                <a:latin typeface="Verdana"/>
                <a:cs typeface="Verdana"/>
              </a:rPr>
              <a:t>V-</a:t>
            </a:r>
            <a:r>
              <a:rPr sz="743" i="1" spc="-14" dirty="0">
                <a:latin typeface="Verdana"/>
                <a:cs typeface="Verdana"/>
              </a:rPr>
              <a:t>svar</a:t>
            </a:r>
            <a:r>
              <a:rPr sz="743" i="1" dirty="0">
                <a:latin typeface="Verdana"/>
                <a:cs typeface="Verdana"/>
              </a:rPr>
              <a:t>	</a:t>
            </a:r>
            <a:r>
              <a:rPr sz="743" i="1" spc="-81" dirty="0">
                <a:latin typeface="Verdana"/>
                <a:cs typeface="Verdana"/>
              </a:rPr>
              <a:t>Oboustranný</a:t>
            </a:r>
            <a:r>
              <a:rPr sz="743" i="1" spc="-7" dirty="0">
                <a:latin typeface="Verdana"/>
                <a:cs typeface="Verdana"/>
              </a:rPr>
              <a:t> </a:t>
            </a:r>
            <a:r>
              <a:rPr sz="743" i="1" spc="-92" dirty="0">
                <a:latin typeface="Verdana"/>
                <a:cs typeface="Verdana"/>
              </a:rPr>
              <a:t>1/2V-</a:t>
            </a:r>
            <a:r>
              <a:rPr sz="743" i="1" spc="-74" dirty="0">
                <a:latin typeface="Verdana"/>
                <a:cs typeface="Verdana"/>
              </a:rPr>
              <a:t>svar</a:t>
            </a:r>
            <a:r>
              <a:rPr sz="743" i="1" spc="11" dirty="0">
                <a:latin typeface="Verdana"/>
                <a:cs typeface="Verdana"/>
              </a:rPr>
              <a:t> </a:t>
            </a:r>
            <a:r>
              <a:rPr sz="743" i="1" spc="-95" dirty="0">
                <a:latin typeface="Verdana"/>
                <a:cs typeface="Verdana"/>
              </a:rPr>
              <a:t>(K-</a:t>
            </a:r>
            <a:r>
              <a:rPr sz="743" i="1" spc="-50" dirty="0">
                <a:latin typeface="Verdana"/>
                <a:cs typeface="Verdana"/>
              </a:rPr>
              <a:t>svar)</a:t>
            </a:r>
            <a:endParaRPr sz="743">
              <a:latin typeface="Verdana"/>
              <a:cs typeface="Verdana"/>
            </a:endParaRPr>
          </a:p>
          <a:p>
            <a:pPr>
              <a:spcBef>
                <a:spcPts val="32"/>
              </a:spcBef>
            </a:pPr>
            <a:endParaRPr sz="813">
              <a:latin typeface="Verdana"/>
              <a:cs typeface="Verdana"/>
            </a:endParaRPr>
          </a:p>
          <a:p>
            <a:pPr marL="8981"/>
            <a:r>
              <a:rPr sz="849" spc="64" dirty="0">
                <a:latin typeface="Tahoma"/>
                <a:cs typeface="Tahoma"/>
              </a:rPr>
              <a:t>Povrch</a:t>
            </a:r>
            <a:r>
              <a:rPr sz="849" dirty="0">
                <a:latin typeface="Tahoma"/>
                <a:cs typeface="Tahoma"/>
              </a:rPr>
              <a:t> </a:t>
            </a:r>
            <a:r>
              <a:rPr sz="849" spc="60" dirty="0">
                <a:latin typeface="Tahoma"/>
                <a:cs typeface="Tahoma"/>
              </a:rPr>
              <a:t>svaru</a:t>
            </a:r>
            <a:r>
              <a:rPr sz="849" spc="-18" dirty="0">
                <a:latin typeface="Tahoma"/>
                <a:cs typeface="Tahoma"/>
              </a:rPr>
              <a:t> </a:t>
            </a:r>
            <a:r>
              <a:rPr sz="849" spc="57" dirty="0">
                <a:latin typeface="Tahoma"/>
                <a:cs typeface="Tahoma"/>
              </a:rPr>
              <a:t>je</a:t>
            </a:r>
            <a:r>
              <a:rPr sz="849" spc="4" dirty="0">
                <a:latin typeface="Tahoma"/>
                <a:cs typeface="Tahoma"/>
              </a:rPr>
              <a:t> </a:t>
            </a:r>
            <a:r>
              <a:rPr sz="849" spc="60" dirty="0">
                <a:latin typeface="Tahoma"/>
                <a:cs typeface="Tahoma"/>
              </a:rPr>
              <a:t>na</a:t>
            </a:r>
            <a:r>
              <a:rPr sz="849" spc="-18" dirty="0">
                <a:latin typeface="Tahoma"/>
                <a:cs typeface="Tahoma"/>
              </a:rPr>
              <a:t> </a:t>
            </a:r>
            <a:r>
              <a:rPr sz="849" spc="57" dirty="0">
                <a:latin typeface="Tahoma"/>
                <a:cs typeface="Tahoma"/>
              </a:rPr>
              <a:t>straně</a:t>
            </a:r>
            <a:r>
              <a:rPr sz="849" spc="4" dirty="0">
                <a:latin typeface="Tahoma"/>
                <a:cs typeface="Tahoma"/>
              </a:rPr>
              <a:t> </a:t>
            </a:r>
            <a:r>
              <a:rPr sz="849" spc="60" dirty="0">
                <a:latin typeface="Tahoma"/>
                <a:cs typeface="Tahoma"/>
              </a:rPr>
              <a:t>odkazové</a:t>
            </a:r>
            <a:r>
              <a:rPr sz="849" spc="-14" dirty="0">
                <a:latin typeface="Tahoma"/>
                <a:cs typeface="Tahoma"/>
              </a:rPr>
              <a:t> </a:t>
            </a:r>
            <a:r>
              <a:rPr sz="849" spc="28" dirty="0">
                <a:latin typeface="Tahoma"/>
                <a:cs typeface="Tahoma"/>
              </a:rPr>
              <a:t>čáry:</a:t>
            </a:r>
            <a:endParaRPr sz="849">
              <a:latin typeface="Tahoma"/>
              <a:cs typeface="Tahoma"/>
            </a:endParaRPr>
          </a:p>
        </p:txBody>
      </p:sp>
      <p:sp>
        <p:nvSpPr>
          <p:cNvPr id="286" name="object 286"/>
          <p:cNvSpPr txBox="1"/>
          <p:nvPr/>
        </p:nvSpPr>
        <p:spPr>
          <a:xfrm>
            <a:off x="3228196" y="2252315"/>
            <a:ext cx="2894003" cy="139747"/>
          </a:xfrm>
          <a:prstGeom prst="rect">
            <a:avLst/>
          </a:prstGeom>
        </p:spPr>
        <p:txBody>
          <a:bodyPr vert="horz" wrap="square" lIns="0" tIns="8982" rIns="0" bIns="0" rtlCol="0">
            <a:spAutoFit/>
          </a:bodyPr>
          <a:lstStyle/>
          <a:p>
            <a:pPr marL="8981">
              <a:spcBef>
                <a:spcPts val="71"/>
              </a:spcBef>
            </a:pPr>
            <a:r>
              <a:rPr sz="849" spc="64" dirty="0">
                <a:latin typeface="Tahoma"/>
                <a:cs typeface="Tahoma"/>
              </a:rPr>
              <a:t>Povrch</a:t>
            </a:r>
            <a:r>
              <a:rPr sz="849" spc="-4" dirty="0">
                <a:latin typeface="Tahoma"/>
                <a:cs typeface="Tahoma"/>
              </a:rPr>
              <a:t> </a:t>
            </a:r>
            <a:r>
              <a:rPr sz="849" spc="60" dirty="0">
                <a:latin typeface="Tahoma"/>
                <a:cs typeface="Tahoma"/>
              </a:rPr>
              <a:t>svaru</a:t>
            </a:r>
            <a:r>
              <a:rPr sz="849" spc="-18" dirty="0">
                <a:latin typeface="Tahoma"/>
                <a:cs typeface="Tahoma"/>
              </a:rPr>
              <a:t> </a:t>
            </a:r>
            <a:r>
              <a:rPr sz="849" spc="57" dirty="0">
                <a:latin typeface="Tahoma"/>
                <a:cs typeface="Tahoma"/>
              </a:rPr>
              <a:t>je</a:t>
            </a:r>
            <a:r>
              <a:rPr sz="849" spc="4" dirty="0">
                <a:latin typeface="Tahoma"/>
                <a:cs typeface="Tahoma"/>
              </a:rPr>
              <a:t> </a:t>
            </a:r>
            <a:r>
              <a:rPr sz="849" spc="60" dirty="0">
                <a:latin typeface="Tahoma"/>
                <a:cs typeface="Tahoma"/>
              </a:rPr>
              <a:t>na</a:t>
            </a:r>
            <a:r>
              <a:rPr sz="849" spc="-21" dirty="0">
                <a:latin typeface="Tahoma"/>
                <a:cs typeface="Tahoma"/>
              </a:rPr>
              <a:t> </a:t>
            </a:r>
            <a:r>
              <a:rPr sz="849" spc="57" dirty="0">
                <a:latin typeface="Tahoma"/>
                <a:cs typeface="Tahoma"/>
              </a:rPr>
              <a:t>straně</a:t>
            </a:r>
            <a:r>
              <a:rPr sz="849" spc="4" dirty="0">
                <a:latin typeface="Tahoma"/>
                <a:cs typeface="Tahoma"/>
              </a:rPr>
              <a:t> </a:t>
            </a:r>
            <a:r>
              <a:rPr sz="849" spc="57" dirty="0">
                <a:latin typeface="Tahoma"/>
                <a:cs typeface="Tahoma"/>
              </a:rPr>
              <a:t>protilehlé</a:t>
            </a:r>
            <a:r>
              <a:rPr sz="849" spc="4" dirty="0">
                <a:latin typeface="Tahoma"/>
                <a:cs typeface="Tahoma"/>
              </a:rPr>
              <a:t> </a:t>
            </a:r>
            <a:r>
              <a:rPr sz="849" spc="81" dirty="0">
                <a:latin typeface="Tahoma"/>
                <a:cs typeface="Tahoma"/>
              </a:rPr>
              <a:t>k</a:t>
            </a:r>
            <a:r>
              <a:rPr sz="849" spc="-21" dirty="0">
                <a:latin typeface="Tahoma"/>
                <a:cs typeface="Tahoma"/>
              </a:rPr>
              <a:t> </a:t>
            </a:r>
            <a:r>
              <a:rPr sz="849" spc="60" dirty="0">
                <a:latin typeface="Tahoma"/>
                <a:cs typeface="Tahoma"/>
              </a:rPr>
              <a:t>odkazové</a:t>
            </a:r>
            <a:r>
              <a:rPr sz="849" spc="4" dirty="0">
                <a:latin typeface="Tahoma"/>
                <a:cs typeface="Tahoma"/>
              </a:rPr>
              <a:t> </a:t>
            </a:r>
            <a:r>
              <a:rPr sz="849" spc="32" dirty="0">
                <a:latin typeface="Tahoma"/>
                <a:cs typeface="Tahoma"/>
              </a:rPr>
              <a:t>čáře:</a:t>
            </a:r>
            <a:endParaRPr sz="849">
              <a:latin typeface="Tahoma"/>
              <a:cs typeface="Tahoma"/>
            </a:endParaRPr>
          </a:p>
        </p:txBody>
      </p:sp>
      <p:sp>
        <p:nvSpPr>
          <p:cNvPr id="287" name="object 287"/>
          <p:cNvSpPr txBox="1"/>
          <p:nvPr/>
        </p:nvSpPr>
        <p:spPr>
          <a:xfrm>
            <a:off x="3228192" y="3073630"/>
            <a:ext cx="4133520" cy="1002740"/>
          </a:xfrm>
          <a:prstGeom prst="rect">
            <a:avLst/>
          </a:prstGeom>
        </p:spPr>
        <p:txBody>
          <a:bodyPr vert="horz" wrap="square" lIns="0" tIns="8982" rIns="0" bIns="0" rtlCol="0">
            <a:spAutoFit/>
          </a:bodyPr>
          <a:lstStyle/>
          <a:p>
            <a:pPr marL="8981">
              <a:spcBef>
                <a:spcPts val="71"/>
              </a:spcBef>
            </a:pPr>
            <a:r>
              <a:rPr sz="849" spc="67" dirty="0">
                <a:latin typeface="Tahoma"/>
                <a:cs typeface="Tahoma"/>
              </a:rPr>
              <a:t>Rozměry</a:t>
            </a:r>
            <a:r>
              <a:rPr sz="849" dirty="0">
                <a:latin typeface="Tahoma"/>
                <a:cs typeface="Tahoma"/>
              </a:rPr>
              <a:t> </a:t>
            </a:r>
            <a:r>
              <a:rPr sz="849" spc="42" dirty="0">
                <a:latin typeface="Tahoma"/>
                <a:cs typeface="Tahoma"/>
              </a:rPr>
              <a:t>svarů</a:t>
            </a:r>
            <a:endParaRPr sz="849">
              <a:latin typeface="Tahoma"/>
              <a:cs typeface="Tahoma"/>
            </a:endParaRPr>
          </a:p>
          <a:p>
            <a:pPr marL="8981" marR="281568">
              <a:lnSpc>
                <a:spcPts val="969"/>
              </a:lnSpc>
              <a:spcBef>
                <a:spcPts val="852"/>
              </a:spcBef>
            </a:pPr>
            <a:r>
              <a:rPr sz="849" dirty="0">
                <a:latin typeface="Times New Roman"/>
                <a:cs typeface="Times New Roman"/>
              </a:rPr>
              <a:t>Ke</a:t>
            </a:r>
            <a:r>
              <a:rPr sz="849" spc="-25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každé</a:t>
            </a:r>
            <a:r>
              <a:rPr sz="849" spc="-25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značce</a:t>
            </a:r>
            <a:r>
              <a:rPr sz="849" spc="-25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svaru</a:t>
            </a:r>
            <a:r>
              <a:rPr sz="849" spc="-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může</a:t>
            </a:r>
            <a:r>
              <a:rPr sz="849" spc="-1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být</a:t>
            </a:r>
            <a:r>
              <a:rPr sz="849" spc="-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přiřazen</a:t>
            </a:r>
            <a:r>
              <a:rPr sz="849" spc="-35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určitý</a:t>
            </a:r>
            <a:r>
              <a:rPr sz="849" spc="-53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počet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rozměrů.</a:t>
            </a:r>
            <a:r>
              <a:rPr sz="849" spc="-1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Tyto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rozměry</a:t>
            </a:r>
            <a:r>
              <a:rPr sz="849" spc="-35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se</a:t>
            </a:r>
            <a:r>
              <a:rPr sz="849" spc="-25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zapisují následovně:</a:t>
            </a:r>
            <a:endParaRPr sz="849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</a:pPr>
            <a:endParaRPr sz="743">
              <a:latin typeface="Times New Roman"/>
              <a:cs typeface="Times New Roman"/>
            </a:endParaRPr>
          </a:p>
          <a:p>
            <a:pPr marL="332313" indent="-161666">
              <a:buFont typeface="Verdana"/>
              <a:buChar char="•"/>
              <a:tabLst>
                <a:tab pos="331864" algn="l"/>
                <a:tab pos="332313" algn="l"/>
              </a:tabLst>
            </a:pPr>
            <a:r>
              <a:rPr sz="849" dirty="0">
                <a:latin typeface="Times New Roman"/>
                <a:cs typeface="Times New Roman"/>
              </a:rPr>
              <a:t>vlevo</a:t>
            </a:r>
            <a:r>
              <a:rPr sz="849" spc="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od</a:t>
            </a:r>
            <a:r>
              <a:rPr sz="849" spc="-2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značky</a:t>
            </a:r>
            <a:r>
              <a:rPr sz="849" spc="-2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svaru</a:t>
            </a:r>
            <a:r>
              <a:rPr sz="849" spc="-1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se</a:t>
            </a:r>
            <a:r>
              <a:rPr sz="849" spc="-1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uvádí</a:t>
            </a:r>
            <a:r>
              <a:rPr sz="849" spc="-1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hlavní</a:t>
            </a:r>
            <a:r>
              <a:rPr sz="849" spc="-42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rozměr</a:t>
            </a:r>
            <a:r>
              <a:rPr sz="849" spc="-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svaru</a:t>
            </a:r>
            <a:r>
              <a:rPr sz="849" spc="-14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vztahující</a:t>
            </a:r>
            <a:r>
              <a:rPr sz="849" spc="-25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se</a:t>
            </a:r>
            <a:r>
              <a:rPr sz="849" spc="-1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k</a:t>
            </a:r>
            <a:r>
              <a:rPr sz="849" spc="-14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příčnému</a:t>
            </a:r>
            <a:r>
              <a:rPr sz="849" spc="-1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řezu</a:t>
            </a:r>
            <a:r>
              <a:rPr sz="849" spc="-11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svaru</a:t>
            </a:r>
            <a:endParaRPr sz="849">
              <a:latin typeface="Times New Roman"/>
              <a:cs typeface="Times New Roman"/>
            </a:endParaRPr>
          </a:p>
          <a:p>
            <a:pPr marL="332313" indent="-162115">
              <a:spcBef>
                <a:spcPts val="866"/>
              </a:spcBef>
              <a:buFont typeface="Verdana"/>
              <a:buChar char="•"/>
              <a:tabLst>
                <a:tab pos="331864" algn="l"/>
                <a:tab pos="332313" algn="l"/>
              </a:tabLst>
            </a:pPr>
            <a:r>
              <a:rPr sz="849" dirty="0">
                <a:latin typeface="Times New Roman"/>
                <a:cs typeface="Times New Roman"/>
              </a:rPr>
              <a:t>vpravo</a:t>
            </a:r>
            <a:r>
              <a:rPr sz="849" spc="-7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od</a:t>
            </a:r>
            <a:r>
              <a:rPr sz="849" spc="-4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značky</a:t>
            </a:r>
            <a:r>
              <a:rPr sz="849" spc="-35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svaru</a:t>
            </a:r>
            <a:r>
              <a:rPr sz="849" spc="-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se</a:t>
            </a:r>
            <a:r>
              <a:rPr sz="849" spc="-7" dirty="0">
                <a:latin typeface="Times New Roman"/>
                <a:cs typeface="Times New Roman"/>
              </a:rPr>
              <a:t> uvádějí</a:t>
            </a:r>
            <a:r>
              <a:rPr sz="849" spc="-35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rozměry</a:t>
            </a:r>
            <a:r>
              <a:rPr sz="849" spc="-35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týkající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se</a:t>
            </a:r>
            <a:r>
              <a:rPr sz="849" spc="-7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délky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svaru</a:t>
            </a:r>
            <a:endParaRPr sz="849">
              <a:latin typeface="Times New Roman"/>
              <a:cs typeface="Times New Roman"/>
            </a:endParaRPr>
          </a:p>
        </p:txBody>
      </p:sp>
      <p:sp>
        <p:nvSpPr>
          <p:cNvPr id="288" name="object 288"/>
          <p:cNvSpPr txBox="1"/>
          <p:nvPr/>
        </p:nvSpPr>
        <p:spPr>
          <a:xfrm>
            <a:off x="3228196" y="4599854"/>
            <a:ext cx="4148340" cy="1626179"/>
          </a:xfrm>
          <a:prstGeom prst="rect">
            <a:avLst/>
          </a:prstGeom>
        </p:spPr>
        <p:txBody>
          <a:bodyPr vert="horz" wrap="square" lIns="0" tIns="8982" rIns="0" bIns="0" rtlCol="0">
            <a:spAutoFit/>
          </a:bodyPr>
          <a:lstStyle/>
          <a:p>
            <a:pPr marL="8981">
              <a:spcBef>
                <a:spcPts val="71"/>
              </a:spcBef>
            </a:pPr>
            <a:r>
              <a:rPr sz="849" spc="57" dirty="0">
                <a:latin typeface="Tahoma"/>
                <a:cs typeface="Tahoma"/>
              </a:rPr>
              <a:t>Označování</a:t>
            </a:r>
            <a:r>
              <a:rPr sz="849" spc="4" dirty="0">
                <a:latin typeface="Tahoma"/>
                <a:cs typeface="Tahoma"/>
              </a:rPr>
              <a:t> </a:t>
            </a:r>
            <a:r>
              <a:rPr sz="849" spc="60" dirty="0">
                <a:latin typeface="Tahoma"/>
                <a:cs typeface="Tahoma"/>
              </a:rPr>
              <a:t>hlavních</a:t>
            </a:r>
            <a:r>
              <a:rPr sz="849" spc="7" dirty="0">
                <a:latin typeface="Tahoma"/>
                <a:cs typeface="Tahoma"/>
              </a:rPr>
              <a:t> </a:t>
            </a:r>
            <a:r>
              <a:rPr sz="849" spc="57" dirty="0">
                <a:latin typeface="Tahoma"/>
                <a:cs typeface="Tahoma"/>
              </a:rPr>
              <a:t>rozměrů</a:t>
            </a:r>
            <a:endParaRPr sz="849">
              <a:latin typeface="Tahoma"/>
              <a:cs typeface="Tahoma"/>
            </a:endParaRPr>
          </a:p>
          <a:p>
            <a:pPr marL="8981">
              <a:spcBef>
                <a:spcPts val="764"/>
              </a:spcBef>
            </a:pPr>
            <a:r>
              <a:rPr sz="849" dirty="0">
                <a:latin typeface="Times New Roman"/>
                <a:cs typeface="Times New Roman"/>
              </a:rPr>
              <a:t>Hlavní</a:t>
            </a:r>
            <a:r>
              <a:rPr sz="849" spc="-42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zásady:</a:t>
            </a:r>
            <a:endParaRPr sz="849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743">
              <a:latin typeface="Times New Roman"/>
              <a:cs typeface="Times New Roman"/>
            </a:endParaRPr>
          </a:p>
          <a:p>
            <a:pPr marL="332313" indent="-161666">
              <a:buFont typeface="Verdana"/>
              <a:buChar char="•"/>
              <a:tabLst>
                <a:tab pos="331864" algn="l"/>
                <a:tab pos="332313" algn="l"/>
              </a:tabLst>
            </a:pPr>
            <a:r>
              <a:rPr sz="849" dirty="0">
                <a:latin typeface="Times New Roman"/>
                <a:cs typeface="Times New Roman"/>
              </a:rPr>
              <a:t>vzdálenost</a:t>
            </a:r>
            <a:r>
              <a:rPr sz="849" spc="-7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svaru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od</a:t>
            </a:r>
            <a:r>
              <a:rPr sz="849" spc="-35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okraje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dílu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se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neuvádí</a:t>
            </a:r>
            <a:r>
              <a:rPr sz="849" spc="-32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v</a:t>
            </a:r>
            <a:r>
              <a:rPr sz="849" spc="-35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označení</a:t>
            </a:r>
            <a:r>
              <a:rPr sz="849" spc="-32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svaru,</a:t>
            </a:r>
            <a:r>
              <a:rPr sz="849" spc="-1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ale</a:t>
            </a:r>
            <a:r>
              <a:rPr sz="849" spc="-7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na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výkrese</a:t>
            </a:r>
            <a:endParaRPr sz="849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  <a:buFont typeface="Verdana"/>
              <a:buChar char="•"/>
            </a:pPr>
            <a:endParaRPr sz="813">
              <a:latin typeface="Times New Roman"/>
              <a:cs typeface="Times New Roman"/>
            </a:endParaRPr>
          </a:p>
          <a:p>
            <a:pPr marL="332313" marR="147745" indent="-161666">
              <a:lnSpc>
                <a:spcPts val="969"/>
              </a:lnSpc>
              <a:buFont typeface="Verdana"/>
              <a:buChar char="•"/>
              <a:tabLst>
                <a:tab pos="331864" algn="l"/>
                <a:tab pos="332313" algn="l"/>
              </a:tabLst>
            </a:pPr>
            <a:r>
              <a:rPr sz="849" dirty="0">
                <a:latin typeface="Times New Roman"/>
                <a:cs typeface="Times New Roman"/>
              </a:rPr>
              <a:t>pokud</a:t>
            </a:r>
            <a:r>
              <a:rPr sz="849" spc="-32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není</a:t>
            </a:r>
            <a:r>
              <a:rPr sz="849" spc="-42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za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značkou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svaru</a:t>
            </a:r>
            <a:r>
              <a:rPr sz="849" spc="-1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uveden</a:t>
            </a:r>
            <a:r>
              <a:rPr sz="849" spc="-2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rozměr</a:t>
            </a:r>
            <a:r>
              <a:rPr sz="849" spc="-11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znamená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to,</a:t>
            </a:r>
            <a:r>
              <a:rPr sz="849" spc="-7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že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svar</a:t>
            </a:r>
            <a:r>
              <a:rPr sz="849" spc="-1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je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proveden</a:t>
            </a:r>
            <a:r>
              <a:rPr sz="849" spc="-2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po </a:t>
            </a:r>
            <a:r>
              <a:rPr sz="849" spc="-14" dirty="0">
                <a:latin typeface="Times New Roman"/>
                <a:cs typeface="Times New Roman"/>
              </a:rPr>
              <a:t>celé </a:t>
            </a:r>
            <a:r>
              <a:rPr sz="849" dirty="0">
                <a:latin typeface="Times New Roman"/>
                <a:cs typeface="Times New Roman"/>
              </a:rPr>
              <a:t>délce</a:t>
            </a:r>
            <a:r>
              <a:rPr sz="849" spc="-46" dirty="0">
                <a:latin typeface="Times New Roman"/>
                <a:cs typeface="Times New Roman"/>
              </a:rPr>
              <a:t> </a:t>
            </a:r>
            <a:r>
              <a:rPr sz="849" spc="-14" dirty="0">
                <a:latin typeface="Times New Roman"/>
                <a:cs typeface="Times New Roman"/>
              </a:rPr>
              <a:t>dílu</a:t>
            </a:r>
            <a:endParaRPr sz="849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  <a:buFont typeface="Verdana"/>
              <a:buChar char="•"/>
            </a:pPr>
            <a:endParaRPr sz="743">
              <a:latin typeface="Times New Roman"/>
              <a:cs typeface="Times New Roman"/>
            </a:endParaRPr>
          </a:p>
          <a:p>
            <a:pPr marL="332313" indent="-161666">
              <a:buFont typeface="Verdana"/>
              <a:buChar char="•"/>
              <a:tabLst>
                <a:tab pos="331864" algn="l"/>
                <a:tab pos="332313" algn="l"/>
              </a:tabLst>
            </a:pPr>
            <a:r>
              <a:rPr sz="849" dirty="0">
                <a:latin typeface="Times New Roman"/>
                <a:cs typeface="Times New Roman"/>
              </a:rPr>
              <a:t>pokud</a:t>
            </a:r>
            <a:r>
              <a:rPr sz="849" spc="-39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není</a:t>
            </a:r>
            <a:r>
              <a:rPr sz="849" spc="-53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uvedena</a:t>
            </a:r>
            <a:r>
              <a:rPr sz="849" spc="-25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u</a:t>
            </a:r>
            <a:r>
              <a:rPr sz="849" spc="-39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tupého</a:t>
            </a:r>
            <a:r>
              <a:rPr sz="849" spc="-7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svaru</a:t>
            </a:r>
            <a:r>
              <a:rPr sz="849" spc="-7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jeho</a:t>
            </a:r>
            <a:r>
              <a:rPr sz="849" spc="-1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velikost,</a:t>
            </a:r>
            <a:r>
              <a:rPr sz="849" spc="-1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je</a:t>
            </a:r>
            <a:r>
              <a:rPr sz="849" spc="-25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svar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provařen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v</a:t>
            </a:r>
            <a:r>
              <a:rPr sz="849" spc="-39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celé</a:t>
            </a:r>
            <a:r>
              <a:rPr sz="849" spc="-2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tloušťce</a:t>
            </a:r>
            <a:r>
              <a:rPr sz="849" spc="-25" dirty="0">
                <a:latin typeface="Times New Roman"/>
                <a:cs typeface="Times New Roman"/>
              </a:rPr>
              <a:t> </a:t>
            </a:r>
            <a:r>
              <a:rPr sz="849" spc="-14" dirty="0">
                <a:latin typeface="Times New Roman"/>
                <a:cs typeface="Times New Roman"/>
              </a:rPr>
              <a:t>dílu</a:t>
            </a:r>
            <a:endParaRPr sz="849">
              <a:latin typeface="Times New Roman"/>
              <a:cs typeface="Times New Roman"/>
            </a:endParaRPr>
          </a:p>
          <a:p>
            <a:pPr>
              <a:spcBef>
                <a:spcPts val="4"/>
              </a:spcBef>
              <a:buFont typeface="Verdana"/>
              <a:buChar char="•"/>
            </a:pPr>
            <a:endParaRPr sz="813">
              <a:latin typeface="Times New Roman"/>
              <a:cs typeface="Times New Roman"/>
            </a:endParaRPr>
          </a:p>
          <a:p>
            <a:pPr marL="332313" marR="3593" indent="-161666">
              <a:lnSpc>
                <a:spcPts val="969"/>
              </a:lnSpc>
              <a:buFont typeface="Verdana"/>
              <a:buChar char="•"/>
              <a:tabLst>
                <a:tab pos="331864" algn="l"/>
                <a:tab pos="332762" algn="l"/>
              </a:tabLst>
            </a:pPr>
            <a:r>
              <a:rPr sz="849" dirty="0">
                <a:latin typeface="Times New Roman"/>
                <a:cs typeface="Times New Roman"/>
              </a:rPr>
              <a:t>velikost</a:t>
            </a:r>
            <a:r>
              <a:rPr sz="849" spc="-11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koutových</a:t>
            </a:r>
            <a:r>
              <a:rPr sz="849" spc="-42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svarů</a:t>
            </a:r>
            <a:r>
              <a:rPr sz="849" spc="-1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lze</a:t>
            </a:r>
            <a:r>
              <a:rPr sz="849" spc="-2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předepsat</a:t>
            </a:r>
            <a:r>
              <a:rPr sz="849" spc="-11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dvěma</a:t>
            </a:r>
            <a:r>
              <a:rPr sz="849" spc="-2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způsoby,</a:t>
            </a:r>
            <a:r>
              <a:rPr sz="849" spc="-1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viz</a:t>
            </a:r>
            <a:r>
              <a:rPr sz="849" spc="-28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obrázek.</a:t>
            </a:r>
            <a:r>
              <a:rPr sz="849" spc="-21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Proto</a:t>
            </a:r>
            <a:r>
              <a:rPr sz="849" spc="-25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je</a:t>
            </a:r>
            <a:r>
              <a:rPr sz="849" spc="-1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nutné</a:t>
            </a:r>
            <a:r>
              <a:rPr sz="849" spc="-28" dirty="0">
                <a:latin typeface="Times New Roman"/>
                <a:cs typeface="Times New Roman"/>
              </a:rPr>
              <a:t> </a:t>
            </a:r>
            <a:r>
              <a:rPr sz="849" spc="-14" dirty="0">
                <a:latin typeface="Times New Roman"/>
                <a:cs typeface="Times New Roman"/>
              </a:rPr>
              <a:t>před </a:t>
            </a:r>
            <a:r>
              <a:rPr sz="849" spc="-7" dirty="0">
                <a:latin typeface="Times New Roman"/>
                <a:cs typeface="Times New Roman"/>
              </a:rPr>
              <a:t>odpovídající</a:t>
            </a:r>
            <a:r>
              <a:rPr sz="849" spc="-35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údaj</a:t>
            </a:r>
            <a:r>
              <a:rPr sz="849" spc="-32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o</a:t>
            </a:r>
            <a:r>
              <a:rPr sz="849" spc="14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velikosti</a:t>
            </a:r>
            <a:r>
              <a:rPr sz="849" spc="-32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svaru</a:t>
            </a:r>
            <a:r>
              <a:rPr sz="849" spc="-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uvést</a:t>
            </a:r>
            <a:r>
              <a:rPr sz="849" spc="14" dirty="0">
                <a:latin typeface="Times New Roman"/>
                <a:cs typeface="Times New Roman"/>
              </a:rPr>
              <a:t> </a:t>
            </a:r>
            <a:r>
              <a:rPr sz="849" spc="-7" dirty="0">
                <a:latin typeface="Times New Roman"/>
                <a:cs typeface="Times New Roman"/>
              </a:rPr>
              <a:t>písmeno</a:t>
            </a:r>
            <a:r>
              <a:rPr sz="849" spc="14" dirty="0">
                <a:latin typeface="Times New Roman"/>
                <a:cs typeface="Times New Roman"/>
              </a:rPr>
              <a:t> </a:t>
            </a:r>
            <a:r>
              <a:rPr sz="849" dirty="0">
                <a:latin typeface="Times New Roman"/>
                <a:cs typeface="Times New Roman"/>
              </a:rPr>
              <a:t>a nebo</a:t>
            </a:r>
            <a:r>
              <a:rPr sz="849" spc="14" dirty="0">
                <a:latin typeface="Times New Roman"/>
                <a:cs typeface="Times New Roman"/>
              </a:rPr>
              <a:t> </a:t>
            </a:r>
            <a:r>
              <a:rPr sz="849" spc="-35" dirty="0">
                <a:latin typeface="Times New Roman"/>
                <a:cs typeface="Times New Roman"/>
              </a:rPr>
              <a:t>z</a:t>
            </a:r>
            <a:endParaRPr sz="849">
              <a:latin typeface="Times New Roman"/>
              <a:cs typeface="Times New Roman"/>
            </a:endParaRPr>
          </a:p>
        </p:txBody>
      </p:sp>
      <p:grpSp>
        <p:nvGrpSpPr>
          <p:cNvPr id="289" name="object 289"/>
          <p:cNvGrpSpPr/>
          <p:nvPr/>
        </p:nvGrpSpPr>
        <p:grpSpPr>
          <a:xfrm>
            <a:off x="3239332" y="646712"/>
            <a:ext cx="612573" cy="383981"/>
            <a:chOff x="798563" y="914410"/>
            <a:chExt cx="866140" cy="542925"/>
          </a:xfrm>
        </p:grpSpPr>
        <p:pic>
          <p:nvPicPr>
            <p:cNvPr id="290" name="object 290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1213091" y="914410"/>
              <a:ext cx="292607" cy="195072"/>
            </a:xfrm>
            <a:prstGeom prst="rect">
              <a:avLst/>
            </a:prstGeom>
          </p:spPr>
        </p:pic>
        <p:sp>
          <p:nvSpPr>
            <p:cNvPr id="291" name="object 291"/>
            <p:cNvSpPr/>
            <p:nvPr/>
          </p:nvSpPr>
          <p:spPr>
            <a:xfrm>
              <a:off x="957059" y="1112530"/>
              <a:ext cx="707390" cy="0"/>
            </a:xfrm>
            <a:custGeom>
              <a:avLst/>
              <a:gdLst/>
              <a:ahLst/>
              <a:cxnLst/>
              <a:rect l="l" t="t" r="r" b="b"/>
              <a:pathLst>
                <a:path w="707389">
                  <a:moveTo>
                    <a:pt x="0" y="0"/>
                  </a:moveTo>
                  <a:lnTo>
                    <a:pt x="707136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92" name="object 292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835139" y="1115578"/>
              <a:ext cx="829055" cy="188975"/>
            </a:xfrm>
            <a:prstGeom prst="rect">
              <a:avLst/>
            </a:prstGeom>
          </p:spPr>
        </p:pic>
        <p:sp>
          <p:nvSpPr>
            <p:cNvPr id="293" name="object 293"/>
            <p:cNvSpPr/>
            <p:nvPr/>
          </p:nvSpPr>
          <p:spPr>
            <a:xfrm>
              <a:off x="850379" y="127407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242424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94" name="object 294"/>
            <p:cNvSpPr/>
            <p:nvPr/>
          </p:nvSpPr>
          <p:spPr>
            <a:xfrm>
              <a:off x="911339" y="129845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A5A5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95" name="object 295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1206995" y="1298458"/>
              <a:ext cx="24384" cy="18288"/>
            </a:xfrm>
            <a:prstGeom prst="rect">
              <a:avLst/>
            </a:prstGeom>
          </p:spPr>
        </p:pic>
        <p:pic>
          <p:nvPicPr>
            <p:cNvPr id="296" name="object 296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1487411" y="1298458"/>
              <a:ext cx="24384" cy="18288"/>
            </a:xfrm>
            <a:prstGeom prst="rect">
              <a:avLst/>
            </a:prstGeom>
          </p:spPr>
        </p:pic>
        <p:sp>
          <p:nvSpPr>
            <p:cNvPr id="297" name="object 297"/>
            <p:cNvSpPr/>
            <p:nvPr/>
          </p:nvSpPr>
          <p:spPr>
            <a:xfrm>
              <a:off x="1502651" y="131674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1B1B1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98" name="object 298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798563" y="1304554"/>
              <a:ext cx="115823" cy="134111"/>
            </a:xfrm>
            <a:prstGeom prst="rect">
              <a:avLst/>
            </a:prstGeom>
          </p:spPr>
        </p:pic>
        <p:sp>
          <p:nvSpPr>
            <p:cNvPr id="299" name="object 299"/>
            <p:cNvSpPr/>
            <p:nvPr/>
          </p:nvSpPr>
          <p:spPr>
            <a:xfrm>
              <a:off x="798563" y="1441714"/>
              <a:ext cx="12700" cy="6350"/>
            </a:xfrm>
            <a:custGeom>
              <a:avLst/>
              <a:gdLst/>
              <a:ahLst/>
              <a:cxnLst/>
              <a:rect l="l" t="t" r="r" b="b"/>
              <a:pathLst>
                <a:path w="12700" h="6350">
                  <a:moveTo>
                    <a:pt x="0" y="0"/>
                  </a:moveTo>
                  <a:lnTo>
                    <a:pt x="12192" y="0"/>
                  </a:lnTo>
                </a:path>
                <a:path w="12700" h="6350">
                  <a:moveTo>
                    <a:pt x="0" y="6096"/>
                  </a:moveTo>
                  <a:lnTo>
                    <a:pt x="12192" y="6096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00" name="object 300"/>
            <p:cNvSpPr/>
            <p:nvPr/>
          </p:nvSpPr>
          <p:spPr>
            <a:xfrm>
              <a:off x="801611" y="145085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</p:spTree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21248" y="883837"/>
            <a:ext cx="668261" cy="806584"/>
            <a:chOff x="914387" y="1249690"/>
            <a:chExt cx="944880" cy="11404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22819" y="1341130"/>
              <a:ext cx="73152" cy="243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16723" y="1249690"/>
              <a:ext cx="542543" cy="1280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22819" y="1365514"/>
              <a:ext cx="536447" cy="426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56931" y="1402090"/>
              <a:ext cx="152400" cy="60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27619" y="1402090"/>
              <a:ext cx="195071" cy="609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840979" y="1405138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6096">
              <a:solidFill>
                <a:srgbClr val="4A4A4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63155" y="1408186"/>
              <a:ext cx="780287" cy="1524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0963" y="1560586"/>
              <a:ext cx="12191" cy="60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43443" y="1554490"/>
              <a:ext cx="18288" cy="1219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47915" y="156668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6F6F6F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3" name="object 13"/>
            <p:cNvSpPr/>
            <p:nvPr/>
          </p:nvSpPr>
          <p:spPr>
            <a:xfrm>
              <a:off x="1758683" y="156668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4" name="object 14"/>
            <p:cNvSpPr/>
            <p:nvPr/>
          </p:nvSpPr>
          <p:spPr>
            <a:xfrm>
              <a:off x="941819" y="157277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70707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5" name="object 15"/>
            <p:cNvSpPr/>
            <p:nvPr/>
          </p:nvSpPr>
          <p:spPr>
            <a:xfrm>
              <a:off x="1764779" y="157277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717171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6" name="object 16"/>
            <p:cNvSpPr/>
            <p:nvPr/>
          </p:nvSpPr>
          <p:spPr>
            <a:xfrm>
              <a:off x="1770875" y="157887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2A2A2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7" name="object 17"/>
            <p:cNvSpPr/>
            <p:nvPr/>
          </p:nvSpPr>
          <p:spPr>
            <a:xfrm>
              <a:off x="935723" y="158497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23232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8" name="object 18"/>
            <p:cNvSpPr/>
            <p:nvPr/>
          </p:nvSpPr>
          <p:spPr>
            <a:xfrm>
              <a:off x="929627" y="159106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717171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9" name="object 19"/>
            <p:cNvSpPr/>
            <p:nvPr/>
          </p:nvSpPr>
          <p:spPr>
            <a:xfrm>
              <a:off x="1776971" y="159106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242424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0" name="object 20"/>
            <p:cNvSpPr/>
            <p:nvPr/>
          </p:nvSpPr>
          <p:spPr>
            <a:xfrm>
              <a:off x="929627" y="159716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2D2D2D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1" name="object 21"/>
            <p:cNvSpPr/>
            <p:nvPr/>
          </p:nvSpPr>
          <p:spPr>
            <a:xfrm>
              <a:off x="1228331" y="159716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787878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2" name="object 22"/>
            <p:cNvSpPr/>
            <p:nvPr/>
          </p:nvSpPr>
          <p:spPr>
            <a:xfrm>
              <a:off x="1783067" y="159716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6D6D6D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3" name="object 23"/>
            <p:cNvSpPr/>
            <p:nvPr/>
          </p:nvSpPr>
          <p:spPr>
            <a:xfrm>
              <a:off x="929627" y="160325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4" name="object 24"/>
            <p:cNvSpPr/>
            <p:nvPr/>
          </p:nvSpPr>
          <p:spPr>
            <a:xfrm>
              <a:off x="1228331" y="160325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2F2F2F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5" name="object 25"/>
            <p:cNvSpPr/>
            <p:nvPr/>
          </p:nvSpPr>
          <p:spPr>
            <a:xfrm>
              <a:off x="1783067" y="160325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A3A3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6" name="object 26"/>
            <p:cNvSpPr/>
            <p:nvPr/>
          </p:nvSpPr>
          <p:spPr>
            <a:xfrm>
              <a:off x="923531" y="160935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54545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7" name="object 27"/>
            <p:cNvSpPr/>
            <p:nvPr/>
          </p:nvSpPr>
          <p:spPr>
            <a:xfrm>
              <a:off x="1789163" y="160935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C5C5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8" name="object 28"/>
            <p:cNvSpPr/>
            <p:nvPr/>
          </p:nvSpPr>
          <p:spPr>
            <a:xfrm>
              <a:off x="923531" y="161545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53535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9" name="object 29"/>
            <p:cNvSpPr/>
            <p:nvPr/>
          </p:nvSpPr>
          <p:spPr>
            <a:xfrm>
              <a:off x="1789163" y="161545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64646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0" name="object 30"/>
            <p:cNvSpPr/>
            <p:nvPr/>
          </p:nvSpPr>
          <p:spPr>
            <a:xfrm>
              <a:off x="923531" y="162154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9393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06995" y="1560586"/>
              <a:ext cx="73152" cy="10972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789163" y="162154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6A6A6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3" name="object 33"/>
            <p:cNvSpPr/>
            <p:nvPr/>
          </p:nvSpPr>
          <p:spPr>
            <a:xfrm>
              <a:off x="923531" y="162764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83838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4" name="object 34"/>
            <p:cNvSpPr/>
            <p:nvPr/>
          </p:nvSpPr>
          <p:spPr>
            <a:xfrm>
              <a:off x="1795259" y="162764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B5B5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5" name="object 35"/>
            <p:cNvSpPr/>
            <p:nvPr/>
          </p:nvSpPr>
          <p:spPr>
            <a:xfrm>
              <a:off x="923531" y="163373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53535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6" name="object 36"/>
            <p:cNvSpPr/>
            <p:nvPr/>
          </p:nvSpPr>
          <p:spPr>
            <a:xfrm>
              <a:off x="1795259" y="163373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676767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7" name="object 37"/>
            <p:cNvSpPr/>
            <p:nvPr/>
          </p:nvSpPr>
          <p:spPr>
            <a:xfrm>
              <a:off x="917435" y="163983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43434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8" name="object 38"/>
            <p:cNvSpPr/>
            <p:nvPr/>
          </p:nvSpPr>
          <p:spPr>
            <a:xfrm>
              <a:off x="1795259" y="163983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676767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39" name="object 39"/>
            <p:cNvSpPr/>
            <p:nvPr/>
          </p:nvSpPr>
          <p:spPr>
            <a:xfrm>
              <a:off x="917435" y="164593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0" name="object 40"/>
            <p:cNvSpPr/>
            <p:nvPr/>
          </p:nvSpPr>
          <p:spPr>
            <a:xfrm>
              <a:off x="1795259" y="164593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6F6F6F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1" name="object 41"/>
            <p:cNvSpPr/>
            <p:nvPr/>
          </p:nvSpPr>
          <p:spPr>
            <a:xfrm>
              <a:off x="917435" y="165202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2" name="object 42"/>
            <p:cNvSpPr/>
            <p:nvPr/>
          </p:nvSpPr>
          <p:spPr>
            <a:xfrm>
              <a:off x="1795259" y="165202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70707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3" name="object 43"/>
            <p:cNvSpPr/>
            <p:nvPr/>
          </p:nvSpPr>
          <p:spPr>
            <a:xfrm>
              <a:off x="917435" y="165812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A5A5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4" name="object 44"/>
            <p:cNvSpPr/>
            <p:nvPr/>
          </p:nvSpPr>
          <p:spPr>
            <a:xfrm>
              <a:off x="1795259" y="165812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70707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5" name="object 45"/>
            <p:cNvSpPr/>
            <p:nvPr/>
          </p:nvSpPr>
          <p:spPr>
            <a:xfrm>
              <a:off x="923531" y="166421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6" name="object 46"/>
            <p:cNvSpPr/>
            <p:nvPr/>
          </p:nvSpPr>
          <p:spPr>
            <a:xfrm>
              <a:off x="1795259" y="166421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656565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7" name="object 47"/>
            <p:cNvSpPr/>
            <p:nvPr/>
          </p:nvSpPr>
          <p:spPr>
            <a:xfrm>
              <a:off x="923531" y="167031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9393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8" name="object 48"/>
            <p:cNvSpPr/>
            <p:nvPr/>
          </p:nvSpPr>
          <p:spPr>
            <a:xfrm>
              <a:off x="1801355" y="167031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676767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49" name="object 49"/>
            <p:cNvSpPr/>
            <p:nvPr/>
          </p:nvSpPr>
          <p:spPr>
            <a:xfrm>
              <a:off x="923531" y="167641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9393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50" name="object 50"/>
            <p:cNvSpPr/>
            <p:nvPr/>
          </p:nvSpPr>
          <p:spPr>
            <a:xfrm>
              <a:off x="1801355" y="167641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0505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51" name="object 51"/>
            <p:cNvSpPr/>
            <p:nvPr/>
          </p:nvSpPr>
          <p:spPr>
            <a:xfrm>
              <a:off x="923531" y="168250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9393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52" name="object 52"/>
            <p:cNvSpPr/>
            <p:nvPr/>
          </p:nvSpPr>
          <p:spPr>
            <a:xfrm>
              <a:off x="1801355" y="168250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53" name="object 53"/>
            <p:cNvSpPr/>
            <p:nvPr/>
          </p:nvSpPr>
          <p:spPr>
            <a:xfrm>
              <a:off x="923531" y="168860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9393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54" name="object 5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00899" y="1670314"/>
              <a:ext cx="30479" cy="30480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1801355" y="168860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56" name="object 56"/>
            <p:cNvSpPr/>
            <p:nvPr/>
          </p:nvSpPr>
          <p:spPr>
            <a:xfrm>
              <a:off x="923531" y="169469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9393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57" name="object 57"/>
            <p:cNvSpPr/>
            <p:nvPr/>
          </p:nvSpPr>
          <p:spPr>
            <a:xfrm>
              <a:off x="1801355" y="169469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58" name="object 58"/>
            <p:cNvSpPr/>
            <p:nvPr/>
          </p:nvSpPr>
          <p:spPr>
            <a:xfrm>
              <a:off x="923531" y="170079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2C2C2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59" name="object 59"/>
            <p:cNvSpPr/>
            <p:nvPr/>
          </p:nvSpPr>
          <p:spPr>
            <a:xfrm>
              <a:off x="1801355" y="1700794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6096"/>
                  </a:moveTo>
                  <a:lnTo>
                    <a:pt x="0" y="0"/>
                  </a:lnTo>
                </a:path>
                <a:path h="12700">
                  <a:moveTo>
                    <a:pt x="0" y="12192"/>
                  </a:moveTo>
                  <a:lnTo>
                    <a:pt x="0" y="6096"/>
                  </a:lnTo>
                </a:path>
              </a:pathLst>
            </a:custGeom>
            <a:ln w="6095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60" name="object 6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33843" y="1700794"/>
              <a:ext cx="505967" cy="18288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929627" y="171298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62" name="object 62"/>
            <p:cNvSpPr/>
            <p:nvPr/>
          </p:nvSpPr>
          <p:spPr>
            <a:xfrm>
              <a:off x="1801355" y="171298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63" name="object 63"/>
            <p:cNvSpPr/>
            <p:nvPr/>
          </p:nvSpPr>
          <p:spPr>
            <a:xfrm>
              <a:off x="929627" y="171908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64" name="object 64"/>
            <p:cNvSpPr/>
            <p:nvPr/>
          </p:nvSpPr>
          <p:spPr>
            <a:xfrm>
              <a:off x="1142987" y="1719082"/>
              <a:ext cx="0" cy="451484"/>
            </a:xfrm>
            <a:custGeom>
              <a:avLst/>
              <a:gdLst/>
              <a:ahLst/>
              <a:cxnLst/>
              <a:rect l="l" t="t" r="r" b="b"/>
              <a:pathLst>
                <a:path h="451485">
                  <a:moveTo>
                    <a:pt x="0" y="0"/>
                  </a:moveTo>
                  <a:lnTo>
                    <a:pt x="0" y="451103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65" name="object 65"/>
            <p:cNvSpPr/>
            <p:nvPr/>
          </p:nvSpPr>
          <p:spPr>
            <a:xfrm>
              <a:off x="1801355" y="171908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66" name="object 66"/>
            <p:cNvSpPr/>
            <p:nvPr/>
          </p:nvSpPr>
          <p:spPr>
            <a:xfrm>
              <a:off x="929627" y="172517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43434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67" name="object 67"/>
            <p:cNvSpPr/>
            <p:nvPr/>
          </p:nvSpPr>
          <p:spPr>
            <a:xfrm>
              <a:off x="1801355" y="172517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68" name="object 68"/>
            <p:cNvSpPr/>
            <p:nvPr/>
          </p:nvSpPr>
          <p:spPr>
            <a:xfrm>
              <a:off x="929627" y="173127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69" name="object 69"/>
            <p:cNvSpPr/>
            <p:nvPr/>
          </p:nvSpPr>
          <p:spPr>
            <a:xfrm>
              <a:off x="1801355" y="173127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70" name="object 70"/>
            <p:cNvSpPr/>
            <p:nvPr/>
          </p:nvSpPr>
          <p:spPr>
            <a:xfrm>
              <a:off x="935723" y="173737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E3E3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71" name="object 71"/>
            <p:cNvSpPr/>
            <p:nvPr/>
          </p:nvSpPr>
          <p:spPr>
            <a:xfrm>
              <a:off x="1801355" y="173737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72" name="object 72"/>
            <p:cNvSpPr/>
            <p:nvPr/>
          </p:nvSpPr>
          <p:spPr>
            <a:xfrm>
              <a:off x="935723" y="174346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64646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73" name="object 73"/>
            <p:cNvSpPr/>
            <p:nvPr/>
          </p:nvSpPr>
          <p:spPr>
            <a:xfrm>
              <a:off x="1801355" y="174346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35353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74" name="object 74"/>
            <p:cNvSpPr/>
            <p:nvPr/>
          </p:nvSpPr>
          <p:spPr>
            <a:xfrm>
              <a:off x="935723" y="174956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54545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75" name="object 75"/>
            <p:cNvSpPr/>
            <p:nvPr/>
          </p:nvSpPr>
          <p:spPr>
            <a:xfrm>
              <a:off x="1801355" y="174956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F4F4F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76" name="object 76"/>
            <p:cNvSpPr/>
            <p:nvPr/>
          </p:nvSpPr>
          <p:spPr>
            <a:xfrm>
              <a:off x="935723" y="175565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A4A4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77" name="object 77"/>
            <p:cNvSpPr/>
            <p:nvPr/>
          </p:nvSpPr>
          <p:spPr>
            <a:xfrm>
              <a:off x="1807451" y="175565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78" name="object 78"/>
            <p:cNvSpPr/>
            <p:nvPr/>
          </p:nvSpPr>
          <p:spPr>
            <a:xfrm>
              <a:off x="941819" y="176175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70707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79" name="object 79"/>
            <p:cNvSpPr/>
            <p:nvPr/>
          </p:nvSpPr>
          <p:spPr>
            <a:xfrm>
              <a:off x="1807451" y="176175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C3C3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80" name="object 80"/>
            <p:cNvSpPr/>
            <p:nvPr/>
          </p:nvSpPr>
          <p:spPr>
            <a:xfrm>
              <a:off x="941819" y="176785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81" name="object 81"/>
            <p:cNvSpPr/>
            <p:nvPr/>
          </p:nvSpPr>
          <p:spPr>
            <a:xfrm>
              <a:off x="1807451" y="176785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24242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82" name="object 82"/>
            <p:cNvSpPr/>
            <p:nvPr/>
          </p:nvSpPr>
          <p:spPr>
            <a:xfrm>
              <a:off x="941819" y="177394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C5C5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83" name="object 83"/>
            <p:cNvSpPr/>
            <p:nvPr/>
          </p:nvSpPr>
          <p:spPr>
            <a:xfrm>
              <a:off x="1807451" y="177394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24242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84" name="object 84"/>
            <p:cNvSpPr/>
            <p:nvPr/>
          </p:nvSpPr>
          <p:spPr>
            <a:xfrm>
              <a:off x="941819" y="178004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6C6C6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85" name="object 85"/>
            <p:cNvSpPr/>
            <p:nvPr/>
          </p:nvSpPr>
          <p:spPr>
            <a:xfrm>
              <a:off x="1807451" y="178004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24242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86" name="object 8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38771" y="1786138"/>
              <a:ext cx="12191" cy="6096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1807451" y="178613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88" name="object 88"/>
            <p:cNvSpPr/>
            <p:nvPr/>
          </p:nvSpPr>
          <p:spPr>
            <a:xfrm>
              <a:off x="1807451" y="179223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89" name="object 8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38771" y="1792234"/>
              <a:ext cx="12191" cy="12192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1813547" y="179833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F4F4F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91" name="object 91"/>
            <p:cNvSpPr/>
            <p:nvPr/>
          </p:nvSpPr>
          <p:spPr>
            <a:xfrm>
              <a:off x="947915" y="180442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767676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92" name="object 92"/>
            <p:cNvSpPr/>
            <p:nvPr/>
          </p:nvSpPr>
          <p:spPr>
            <a:xfrm>
              <a:off x="1813547" y="180442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43434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93" name="object 93"/>
            <p:cNvSpPr/>
            <p:nvPr/>
          </p:nvSpPr>
          <p:spPr>
            <a:xfrm>
              <a:off x="947915" y="181052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94" name="object 94"/>
            <p:cNvSpPr/>
            <p:nvPr/>
          </p:nvSpPr>
          <p:spPr>
            <a:xfrm>
              <a:off x="1813547" y="181052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A3A3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95" name="object 95"/>
            <p:cNvSpPr/>
            <p:nvPr/>
          </p:nvSpPr>
          <p:spPr>
            <a:xfrm>
              <a:off x="947915" y="181661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D5D5D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96" name="object 96"/>
            <p:cNvSpPr/>
            <p:nvPr/>
          </p:nvSpPr>
          <p:spPr>
            <a:xfrm>
              <a:off x="1813547" y="181661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A3A3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97" name="object 97"/>
            <p:cNvSpPr/>
            <p:nvPr/>
          </p:nvSpPr>
          <p:spPr>
            <a:xfrm>
              <a:off x="947915" y="182271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55555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98" name="object 98"/>
            <p:cNvSpPr/>
            <p:nvPr/>
          </p:nvSpPr>
          <p:spPr>
            <a:xfrm>
              <a:off x="1813547" y="182271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0303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99" name="object 99"/>
            <p:cNvSpPr/>
            <p:nvPr/>
          </p:nvSpPr>
          <p:spPr>
            <a:xfrm>
              <a:off x="954011" y="182881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616161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819643" y="182881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6E6E6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01" name="object 101"/>
            <p:cNvSpPr/>
            <p:nvPr/>
          </p:nvSpPr>
          <p:spPr>
            <a:xfrm>
              <a:off x="954011" y="183490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819643" y="183490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0303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03" name="object 103"/>
            <p:cNvSpPr/>
            <p:nvPr/>
          </p:nvSpPr>
          <p:spPr>
            <a:xfrm>
              <a:off x="954011" y="184100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E3E3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04" name="object 104"/>
            <p:cNvSpPr/>
            <p:nvPr/>
          </p:nvSpPr>
          <p:spPr>
            <a:xfrm>
              <a:off x="1819643" y="184100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B3B3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05" name="object 105"/>
            <p:cNvSpPr/>
            <p:nvPr/>
          </p:nvSpPr>
          <p:spPr>
            <a:xfrm>
              <a:off x="954011" y="184709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06" name="object 106"/>
            <p:cNvSpPr/>
            <p:nvPr/>
          </p:nvSpPr>
          <p:spPr>
            <a:xfrm>
              <a:off x="1819643" y="184709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B3B3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07" name="object 107"/>
            <p:cNvSpPr/>
            <p:nvPr/>
          </p:nvSpPr>
          <p:spPr>
            <a:xfrm>
              <a:off x="960107" y="185319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53535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08" name="object 108"/>
            <p:cNvSpPr/>
            <p:nvPr/>
          </p:nvSpPr>
          <p:spPr>
            <a:xfrm>
              <a:off x="1819643" y="185319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0303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09" name="object 109"/>
            <p:cNvSpPr/>
            <p:nvPr/>
          </p:nvSpPr>
          <p:spPr>
            <a:xfrm>
              <a:off x="960107" y="185929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A3A3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10" name="object 110"/>
            <p:cNvSpPr/>
            <p:nvPr/>
          </p:nvSpPr>
          <p:spPr>
            <a:xfrm>
              <a:off x="960107" y="186538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B3B3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825739" y="186538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A3A3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12" name="object 112"/>
            <p:cNvSpPr/>
            <p:nvPr/>
          </p:nvSpPr>
          <p:spPr>
            <a:xfrm>
              <a:off x="960107" y="187148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53535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825739" y="187148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9494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14" name="object 114"/>
            <p:cNvSpPr/>
            <p:nvPr/>
          </p:nvSpPr>
          <p:spPr>
            <a:xfrm>
              <a:off x="960107" y="187757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E4E4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15" name="object 115"/>
            <p:cNvSpPr/>
            <p:nvPr/>
          </p:nvSpPr>
          <p:spPr>
            <a:xfrm>
              <a:off x="1825739" y="187757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9494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16" name="object 116"/>
            <p:cNvSpPr/>
            <p:nvPr/>
          </p:nvSpPr>
          <p:spPr>
            <a:xfrm>
              <a:off x="966203" y="188367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825739" y="188367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9494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18" name="object 118"/>
            <p:cNvSpPr/>
            <p:nvPr/>
          </p:nvSpPr>
          <p:spPr>
            <a:xfrm>
              <a:off x="966203" y="188977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73737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19" name="object 119"/>
            <p:cNvSpPr/>
            <p:nvPr/>
          </p:nvSpPr>
          <p:spPr>
            <a:xfrm>
              <a:off x="1825739" y="188977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9494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20" name="object 120"/>
            <p:cNvSpPr/>
            <p:nvPr/>
          </p:nvSpPr>
          <p:spPr>
            <a:xfrm>
              <a:off x="966203" y="189586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A3A3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825739" y="189586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22" name="object 122"/>
            <p:cNvSpPr/>
            <p:nvPr/>
          </p:nvSpPr>
          <p:spPr>
            <a:xfrm>
              <a:off x="966203" y="190196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83838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23" name="object 123"/>
            <p:cNvSpPr/>
            <p:nvPr/>
          </p:nvSpPr>
          <p:spPr>
            <a:xfrm>
              <a:off x="1825739" y="190196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7B7B7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24" name="object 124"/>
            <p:cNvSpPr/>
            <p:nvPr/>
          </p:nvSpPr>
          <p:spPr>
            <a:xfrm>
              <a:off x="966203" y="190805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A3A3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25" name="object 125"/>
            <p:cNvSpPr/>
            <p:nvPr/>
          </p:nvSpPr>
          <p:spPr>
            <a:xfrm>
              <a:off x="1831835" y="190805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15151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26" name="object 126"/>
            <p:cNvSpPr/>
            <p:nvPr/>
          </p:nvSpPr>
          <p:spPr>
            <a:xfrm>
              <a:off x="972299" y="191415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D5D5D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27" name="object 127"/>
            <p:cNvSpPr/>
            <p:nvPr/>
          </p:nvSpPr>
          <p:spPr>
            <a:xfrm>
              <a:off x="1831835" y="191415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28" name="object 128"/>
            <p:cNvSpPr/>
            <p:nvPr/>
          </p:nvSpPr>
          <p:spPr>
            <a:xfrm>
              <a:off x="972299" y="192025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A3A3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29" name="object 129"/>
            <p:cNvSpPr/>
            <p:nvPr/>
          </p:nvSpPr>
          <p:spPr>
            <a:xfrm>
              <a:off x="1831835" y="192025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30" name="object 130"/>
            <p:cNvSpPr/>
            <p:nvPr/>
          </p:nvSpPr>
          <p:spPr>
            <a:xfrm>
              <a:off x="972299" y="192634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24242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31" name="object 131"/>
            <p:cNvSpPr/>
            <p:nvPr/>
          </p:nvSpPr>
          <p:spPr>
            <a:xfrm>
              <a:off x="1831835" y="192634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32" name="object 132"/>
            <p:cNvSpPr/>
            <p:nvPr/>
          </p:nvSpPr>
          <p:spPr>
            <a:xfrm>
              <a:off x="972299" y="193244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24242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33" name="object 133"/>
            <p:cNvSpPr/>
            <p:nvPr/>
          </p:nvSpPr>
          <p:spPr>
            <a:xfrm>
              <a:off x="1831835" y="193244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34" name="object 134"/>
            <p:cNvSpPr/>
            <p:nvPr/>
          </p:nvSpPr>
          <p:spPr>
            <a:xfrm>
              <a:off x="972299" y="193853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14141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35" name="object 135"/>
            <p:cNvSpPr/>
            <p:nvPr/>
          </p:nvSpPr>
          <p:spPr>
            <a:xfrm>
              <a:off x="1831835" y="193853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36" name="object 136"/>
            <p:cNvSpPr/>
            <p:nvPr/>
          </p:nvSpPr>
          <p:spPr>
            <a:xfrm>
              <a:off x="972299" y="194463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37" name="object 137"/>
            <p:cNvSpPr/>
            <p:nvPr/>
          </p:nvSpPr>
          <p:spPr>
            <a:xfrm>
              <a:off x="1825739" y="194463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636363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38" name="object 138"/>
            <p:cNvSpPr/>
            <p:nvPr/>
          </p:nvSpPr>
          <p:spPr>
            <a:xfrm>
              <a:off x="978395" y="195073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767676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39" name="object 139"/>
            <p:cNvSpPr/>
            <p:nvPr/>
          </p:nvSpPr>
          <p:spPr>
            <a:xfrm>
              <a:off x="1825739" y="195073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40" name="object 140"/>
            <p:cNvSpPr/>
            <p:nvPr/>
          </p:nvSpPr>
          <p:spPr>
            <a:xfrm>
              <a:off x="978395" y="195682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E4E4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41" name="object 141"/>
            <p:cNvSpPr/>
            <p:nvPr/>
          </p:nvSpPr>
          <p:spPr>
            <a:xfrm>
              <a:off x="1825739" y="195682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9494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42" name="object 142"/>
            <p:cNvSpPr/>
            <p:nvPr/>
          </p:nvSpPr>
          <p:spPr>
            <a:xfrm>
              <a:off x="978395" y="196292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65656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43" name="object 143"/>
            <p:cNvSpPr/>
            <p:nvPr/>
          </p:nvSpPr>
          <p:spPr>
            <a:xfrm>
              <a:off x="1825739" y="196292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9494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44" name="object 144"/>
            <p:cNvSpPr/>
            <p:nvPr/>
          </p:nvSpPr>
          <p:spPr>
            <a:xfrm>
              <a:off x="978395" y="196901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65656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45" name="object 145"/>
            <p:cNvSpPr/>
            <p:nvPr/>
          </p:nvSpPr>
          <p:spPr>
            <a:xfrm>
              <a:off x="1825739" y="196901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9494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46" name="object 146"/>
            <p:cNvSpPr/>
            <p:nvPr/>
          </p:nvSpPr>
          <p:spPr>
            <a:xfrm>
              <a:off x="978395" y="197511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65656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47" name="object 147"/>
            <p:cNvSpPr/>
            <p:nvPr/>
          </p:nvSpPr>
          <p:spPr>
            <a:xfrm>
              <a:off x="1825739" y="197511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9494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48" name="object 148"/>
            <p:cNvSpPr/>
            <p:nvPr/>
          </p:nvSpPr>
          <p:spPr>
            <a:xfrm>
              <a:off x="978395" y="198121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65656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49" name="object 149"/>
            <p:cNvSpPr/>
            <p:nvPr/>
          </p:nvSpPr>
          <p:spPr>
            <a:xfrm>
              <a:off x="1825739" y="198121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9494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50" name="object 150"/>
            <p:cNvSpPr/>
            <p:nvPr/>
          </p:nvSpPr>
          <p:spPr>
            <a:xfrm>
              <a:off x="978395" y="198730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15151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51" name="object 151"/>
            <p:cNvSpPr/>
            <p:nvPr/>
          </p:nvSpPr>
          <p:spPr>
            <a:xfrm>
              <a:off x="1825739" y="198730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9494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52" name="object 152"/>
            <p:cNvSpPr/>
            <p:nvPr/>
          </p:nvSpPr>
          <p:spPr>
            <a:xfrm>
              <a:off x="978395" y="199340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676767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53" name="object 153"/>
            <p:cNvSpPr/>
            <p:nvPr/>
          </p:nvSpPr>
          <p:spPr>
            <a:xfrm>
              <a:off x="1825739" y="199340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9494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54" name="object 154"/>
            <p:cNvSpPr/>
            <p:nvPr/>
          </p:nvSpPr>
          <p:spPr>
            <a:xfrm>
              <a:off x="972299" y="199949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64646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55" name="object 155"/>
            <p:cNvSpPr/>
            <p:nvPr/>
          </p:nvSpPr>
          <p:spPr>
            <a:xfrm>
              <a:off x="1825739" y="199949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9494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56" name="object 156"/>
            <p:cNvSpPr/>
            <p:nvPr/>
          </p:nvSpPr>
          <p:spPr>
            <a:xfrm>
              <a:off x="972299" y="200559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57" name="object 157"/>
            <p:cNvSpPr/>
            <p:nvPr/>
          </p:nvSpPr>
          <p:spPr>
            <a:xfrm>
              <a:off x="1825739" y="200559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9494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58" name="object 158"/>
            <p:cNvSpPr/>
            <p:nvPr/>
          </p:nvSpPr>
          <p:spPr>
            <a:xfrm>
              <a:off x="972299" y="201169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24242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59" name="object 159"/>
            <p:cNvSpPr/>
            <p:nvPr/>
          </p:nvSpPr>
          <p:spPr>
            <a:xfrm>
              <a:off x="1825739" y="201169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9494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60" name="object 160"/>
            <p:cNvSpPr/>
            <p:nvPr/>
          </p:nvSpPr>
          <p:spPr>
            <a:xfrm>
              <a:off x="972299" y="201778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61" name="object 161"/>
            <p:cNvSpPr/>
            <p:nvPr/>
          </p:nvSpPr>
          <p:spPr>
            <a:xfrm>
              <a:off x="1825739" y="201778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9494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62" name="object 162"/>
            <p:cNvSpPr/>
            <p:nvPr/>
          </p:nvSpPr>
          <p:spPr>
            <a:xfrm>
              <a:off x="972299" y="202388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24242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63" name="object 163"/>
            <p:cNvSpPr/>
            <p:nvPr/>
          </p:nvSpPr>
          <p:spPr>
            <a:xfrm>
              <a:off x="1825739" y="202388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9494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64" name="object 164"/>
            <p:cNvSpPr/>
            <p:nvPr/>
          </p:nvSpPr>
          <p:spPr>
            <a:xfrm>
              <a:off x="966203" y="202997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15151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65" name="object 165"/>
            <p:cNvSpPr/>
            <p:nvPr/>
          </p:nvSpPr>
          <p:spPr>
            <a:xfrm>
              <a:off x="1825739" y="202997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14141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66" name="object 166"/>
            <p:cNvSpPr/>
            <p:nvPr/>
          </p:nvSpPr>
          <p:spPr>
            <a:xfrm>
              <a:off x="966203" y="203607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29292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67" name="object 167"/>
            <p:cNvSpPr/>
            <p:nvPr/>
          </p:nvSpPr>
          <p:spPr>
            <a:xfrm>
              <a:off x="1825739" y="203607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686868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168" name="object 16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39939" y="1719082"/>
              <a:ext cx="499871" cy="463296"/>
            </a:xfrm>
            <a:prstGeom prst="rect">
              <a:avLst/>
            </a:prstGeom>
          </p:spPr>
        </p:pic>
        <p:sp>
          <p:nvSpPr>
            <p:cNvPr id="169" name="object 169"/>
            <p:cNvSpPr/>
            <p:nvPr/>
          </p:nvSpPr>
          <p:spPr>
            <a:xfrm>
              <a:off x="966203" y="204217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686868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70" name="object 170"/>
            <p:cNvSpPr/>
            <p:nvPr/>
          </p:nvSpPr>
          <p:spPr>
            <a:xfrm>
              <a:off x="1819643" y="204217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A3A3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71" name="object 171"/>
            <p:cNvSpPr/>
            <p:nvPr/>
          </p:nvSpPr>
          <p:spPr>
            <a:xfrm>
              <a:off x="960107" y="204826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272727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72" name="object 172"/>
            <p:cNvSpPr/>
            <p:nvPr/>
          </p:nvSpPr>
          <p:spPr>
            <a:xfrm>
              <a:off x="1819643" y="204826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A3A3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73" name="object 173"/>
            <p:cNvSpPr/>
            <p:nvPr/>
          </p:nvSpPr>
          <p:spPr>
            <a:xfrm>
              <a:off x="1819643" y="205436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B3B3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74" name="object 174"/>
            <p:cNvSpPr/>
            <p:nvPr/>
          </p:nvSpPr>
          <p:spPr>
            <a:xfrm>
              <a:off x="954011" y="206045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63636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75" name="object 175"/>
            <p:cNvSpPr/>
            <p:nvPr/>
          </p:nvSpPr>
          <p:spPr>
            <a:xfrm>
              <a:off x="1819643" y="206045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B3B3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76" name="object 176"/>
            <p:cNvSpPr/>
            <p:nvPr/>
          </p:nvSpPr>
          <p:spPr>
            <a:xfrm>
              <a:off x="947915" y="206655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7A7A7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77" name="object 177"/>
            <p:cNvSpPr/>
            <p:nvPr/>
          </p:nvSpPr>
          <p:spPr>
            <a:xfrm>
              <a:off x="1819643" y="2066554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6096"/>
                  </a:moveTo>
                  <a:lnTo>
                    <a:pt x="0" y="0"/>
                  </a:lnTo>
                </a:path>
                <a:path h="12700">
                  <a:moveTo>
                    <a:pt x="0" y="12192"/>
                  </a:moveTo>
                  <a:lnTo>
                    <a:pt x="0" y="6096"/>
                  </a:lnTo>
                </a:path>
              </a:pathLst>
            </a:custGeom>
            <a:ln w="6095">
              <a:solidFill>
                <a:srgbClr val="3B3B3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78" name="object 178"/>
            <p:cNvSpPr/>
            <p:nvPr/>
          </p:nvSpPr>
          <p:spPr>
            <a:xfrm>
              <a:off x="941819" y="207874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E4E4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79" name="object 179"/>
            <p:cNvSpPr/>
            <p:nvPr/>
          </p:nvSpPr>
          <p:spPr>
            <a:xfrm>
              <a:off x="1819643" y="207874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B3B3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80" name="object 180"/>
            <p:cNvSpPr/>
            <p:nvPr/>
          </p:nvSpPr>
          <p:spPr>
            <a:xfrm>
              <a:off x="935723" y="208484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6D6D6D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81" name="object 181"/>
            <p:cNvSpPr/>
            <p:nvPr/>
          </p:nvSpPr>
          <p:spPr>
            <a:xfrm>
              <a:off x="1819643" y="208484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B3B3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82" name="object 182"/>
            <p:cNvSpPr/>
            <p:nvPr/>
          </p:nvSpPr>
          <p:spPr>
            <a:xfrm>
              <a:off x="929627" y="209093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777777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83" name="object 183"/>
            <p:cNvSpPr/>
            <p:nvPr/>
          </p:nvSpPr>
          <p:spPr>
            <a:xfrm>
              <a:off x="1819643" y="209093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B3B3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84" name="object 184"/>
            <p:cNvSpPr/>
            <p:nvPr/>
          </p:nvSpPr>
          <p:spPr>
            <a:xfrm>
              <a:off x="929627" y="209703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2A2A2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85" name="object 185"/>
            <p:cNvSpPr/>
            <p:nvPr/>
          </p:nvSpPr>
          <p:spPr>
            <a:xfrm>
              <a:off x="1819643" y="209703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B3B3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86" name="object 186"/>
            <p:cNvSpPr/>
            <p:nvPr/>
          </p:nvSpPr>
          <p:spPr>
            <a:xfrm>
              <a:off x="923531" y="210313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616161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87" name="object 187"/>
            <p:cNvSpPr/>
            <p:nvPr/>
          </p:nvSpPr>
          <p:spPr>
            <a:xfrm>
              <a:off x="1819643" y="210313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B3B3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88" name="object 188"/>
            <p:cNvSpPr/>
            <p:nvPr/>
          </p:nvSpPr>
          <p:spPr>
            <a:xfrm>
              <a:off x="923531" y="210922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272727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89" name="object 189"/>
            <p:cNvSpPr/>
            <p:nvPr/>
          </p:nvSpPr>
          <p:spPr>
            <a:xfrm>
              <a:off x="1819643" y="210922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B3B3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90" name="object 190"/>
            <p:cNvSpPr/>
            <p:nvPr/>
          </p:nvSpPr>
          <p:spPr>
            <a:xfrm>
              <a:off x="923531" y="211532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91" name="object 191"/>
            <p:cNvSpPr/>
            <p:nvPr/>
          </p:nvSpPr>
          <p:spPr>
            <a:xfrm>
              <a:off x="1819643" y="211532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2F2F2F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92" name="object 192"/>
            <p:cNvSpPr/>
            <p:nvPr/>
          </p:nvSpPr>
          <p:spPr>
            <a:xfrm>
              <a:off x="917435" y="212141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93" name="object 193"/>
            <p:cNvSpPr/>
            <p:nvPr/>
          </p:nvSpPr>
          <p:spPr>
            <a:xfrm>
              <a:off x="1819643" y="212141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727272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94" name="object 194"/>
            <p:cNvSpPr/>
            <p:nvPr/>
          </p:nvSpPr>
          <p:spPr>
            <a:xfrm>
              <a:off x="917435" y="212751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95" name="object 195"/>
            <p:cNvSpPr/>
            <p:nvPr/>
          </p:nvSpPr>
          <p:spPr>
            <a:xfrm>
              <a:off x="1813547" y="212751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0303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96" name="object 196"/>
            <p:cNvSpPr/>
            <p:nvPr/>
          </p:nvSpPr>
          <p:spPr>
            <a:xfrm>
              <a:off x="917435" y="213361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97" name="object 197"/>
            <p:cNvSpPr/>
            <p:nvPr/>
          </p:nvSpPr>
          <p:spPr>
            <a:xfrm>
              <a:off x="1813547" y="213361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A3A3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98" name="object 198"/>
            <p:cNvSpPr/>
            <p:nvPr/>
          </p:nvSpPr>
          <p:spPr>
            <a:xfrm>
              <a:off x="917435" y="213970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199" name="object 199"/>
            <p:cNvSpPr/>
            <p:nvPr/>
          </p:nvSpPr>
          <p:spPr>
            <a:xfrm>
              <a:off x="1813547" y="213970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A3A3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00" name="object 200"/>
            <p:cNvSpPr/>
            <p:nvPr/>
          </p:nvSpPr>
          <p:spPr>
            <a:xfrm>
              <a:off x="917435" y="214580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01" name="object 201"/>
            <p:cNvSpPr/>
            <p:nvPr/>
          </p:nvSpPr>
          <p:spPr>
            <a:xfrm>
              <a:off x="1813547" y="214580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A3A3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02" name="object 202"/>
            <p:cNvSpPr/>
            <p:nvPr/>
          </p:nvSpPr>
          <p:spPr>
            <a:xfrm>
              <a:off x="917435" y="215189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03" name="object 203"/>
            <p:cNvSpPr/>
            <p:nvPr/>
          </p:nvSpPr>
          <p:spPr>
            <a:xfrm>
              <a:off x="1813547" y="215189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A3A3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04" name="object 204"/>
            <p:cNvSpPr/>
            <p:nvPr/>
          </p:nvSpPr>
          <p:spPr>
            <a:xfrm>
              <a:off x="917435" y="215799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64646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05" name="object 205"/>
            <p:cNvSpPr/>
            <p:nvPr/>
          </p:nvSpPr>
          <p:spPr>
            <a:xfrm>
              <a:off x="1813547" y="215799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A3A3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06" name="object 206"/>
            <p:cNvSpPr/>
            <p:nvPr/>
          </p:nvSpPr>
          <p:spPr>
            <a:xfrm>
              <a:off x="923531" y="216409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0303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07" name="object 207"/>
            <p:cNvSpPr/>
            <p:nvPr/>
          </p:nvSpPr>
          <p:spPr>
            <a:xfrm>
              <a:off x="1813547" y="216409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A3A3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08" name="object 208"/>
            <p:cNvSpPr/>
            <p:nvPr/>
          </p:nvSpPr>
          <p:spPr>
            <a:xfrm>
              <a:off x="923531" y="217018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73737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09" name="object 209"/>
            <p:cNvSpPr/>
            <p:nvPr/>
          </p:nvSpPr>
          <p:spPr>
            <a:xfrm>
              <a:off x="1813547" y="217018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A3A3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10" name="object 210"/>
            <p:cNvSpPr/>
            <p:nvPr/>
          </p:nvSpPr>
          <p:spPr>
            <a:xfrm>
              <a:off x="923531" y="217628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43434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11" name="object 211"/>
            <p:cNvSpPr/>
            <p:nvPr/>
          </p:nvSpPr>
          <p:spPr>
            <a:xfrm>
              <a:off x="1813547" y="217628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A3A3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12" name="object 212"/>
            <p:cNvSpPr/>
            <p:nvPr/>
          </p:nvSpPr>
          <p:spPr>
            <a:xfrm>
              <a:off x="929627" y="218237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13" name="object 213"/>
            <p:cNvSpPr/>
            <p:nvPr/>
          </p:nvSpPr>
          <p:spPr>
            <a:xfrm>
              <a:off x="1813547" y="218237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A3A3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14" name="object 214"/>
            <p:cNvSpPr/>
            <p:nvPr/>
          </p:nvSpPr>
          <p:spPr>
            <a:xfrm>
              <a:off x="929627" y="218847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15" name="object 215"/>
            <p:cNvSpPr/>
            <p:nvPr/>
          </p:nvSpPr>
          <p:spPr>
            <a:xfrm>
              <a:off x="1813547" y="218847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A3A3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16" name="object 216"/>
            <p:cNvSpPr/>
            <p:nvPr/>
          </p:nvSpPr>
          <p:spPr>
            <a:xfrm>
              <a:off x="929627" y="219457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23232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17" name="object 217"/>
            <p:cNvSpPr/>
            <p:nvPr/>
          </p:nvSpPr>
          <p:spPr>
            <a:xfrm>
              <a:off x="1813547" y="219457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2E2E2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18" name="object 218"/>
            <p:cNvSpPr/>
            <p:nvPr/>
          </p:nvSpPr>
          <p:spPr>
            <a:xfrm>
              <a:off x="929627" y="220066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6A6A6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19" name="object 219"/>
            <p:cNvSpPr/>
            <p:nvPr/>
          </p:nvSpPr>
          <p:spPr>
            <a:xfrm>
              <a:off x="1813547" y="220066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747474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20" name="object 220"/>
            <p:cNvSpPr/>
            <p:nvPr/>
          </p:nvSpPr>
          <p:spPr>
            <a:xfrm>
              <a:off x="935723" y="220676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3A3A3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21" name="object 221"/>
            <p:cNvSpPr/>
            <p:nvPr/>
          </p:nvSpPr>
          <p:spPr>
            <a:xfrm>
              <a:off x="1819643" y="220676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2F2F2F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22" name="object 222"/>
            <p:cNvSpPr/>
            <p:nvPr/>
          </p:nvSpPr>
          <p:spPr>
            <a:xfrm>
              <a:off x="935723" y="221285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23" name="object 223"/>
            <p:cNvSpPr/>
            <p:nvPr/>
          </p:nvSpPr>
          <p:spPr>
            <a:xfrm>
              <a:off x="1819643" y="2212858"/>
              <a:ext cx="0" cy="12700"/>
            </a:xfrm>
            <a:custGeom>
              <a:avLst/>
              <a:gdLst/>
              <a:ahLst/>
              <a:cxnLst/>
              <a:rect l="l" t="t" r="r" b="b"/>
              <a:pathLst>
                <a:path h="12700">
                  <a:moveTo>
                    <a:pt x="0" y="6096"/>
                  </a:moveTo>
                  <a:lnTo>
                    <a:pt x="0" y="0"/>
                  </a:lnTo>
                </a:path>
                <a:path h="12700">
                  <a:moveTo>
                    <a:pt x="0" y="12192"/>
                  </a:moveTo>
                  <a:lnTo>
                    <a:pt x="0" y="6096"/>
                  </a:lnTo>
                </a:path>
              </a:pathLst>
            </a:custGeom>
            <a:ln w="6095">
              <a:solidFill>
                <a:srgbClr val="3B3B3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24" name="object 224"/>
            <p:cNvSpPr/>
            <p:nvPr/>
          </p:nvSpPr>
          <p:spPr>
            <a:xfrm>
              <a:off x="941819" y="222505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45454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25" name="object 225"/>
            <p:cNvSpPr/>
            <p:nvPr/>
          </p:nvSpPr>
          <p:spPr>
            <a:xfrm>
              <a:off x="1819643" y="222505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B3B3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26" name="object 226"/>
            <p:cNvSpPr/>
            <p:nvPr/>
          </p:nvSpPr>
          <p:spPr>
            <a:xfrm>
              <a:off x="941819" y="223114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5C5C5C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27" name="object 227"/>
            <p:cNvSpPr/>
            <p:nvPr/>
          </p:nvSpPr>
          <p:spPr>
            <a:xfrm>
              <a:off x="1819643" y="223114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23232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28" name="object 228"/>
            <p:cNvSpPr/>
            <p:nvPr/>
          </p:nvSpPr>
          <p:spPr>
            <a:xfrm>
              <a:off x="941819" y="223724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6">
              <a:solidFill>
                <a:srgbClr val="676767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29" name="object 229"/>
            <p:cNvSpPr/>
            <p:nvPr/>
          </p:nvSpPr>
          <p:spPr>
            <a:xfrm>
              <a:off x="1819643" y="223724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646464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30" name="object 2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38771" y="2243338"/>
              <a:ext cx="12191" cy="6096"/>
            </a:xfrm>
            <a:prstGeom prst="rect">
              <a:avLst/>
            </a:prstGeom>
          </p:spPr>
        </p:pic>
        <p:sp>
          <p:nvSpPr>
            <p:cNvPr id="231" name="object 231"/>
            <p:cNvSpPr/>
            <p:nvPr/>
          </p:nvSpPr>
          <p:spPr>
            <a:xfrm>
              <a:off x="1825739" y="224333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3E3E3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32" name="object 232"/>
            <p:cNvSpPr/>
            <p:nvPr/>
          </p:nvSpPr>
          <p:spPr>
            <a:xfrm>
              <a:off x="1825739" y="224943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44444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33" name="object 2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38771" y="2249434"/>
              <a:ext cx="12191" cy="18288"/>
            </a:xfrm>
            <a:prstGeom prst="rect">
              <a:avLst/>
            </a:prstGeom>
          </p:spPr>
        </p:pic>
        <p:sp>
          <p:nvSpPr>
            <p:cNvPr id="234" name="object 234"/>
            <p:cNvSpPr/>
            <p:nvPr/>
          </p:nvSpPr>
          <p:spPr>
            <a:xfrm>
              <a:off x="1831835" y="226162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25252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35" name="object 235"/>
            <p:cNvSpPr/>
            <p:nvPr/>
          </p:nvSpPr>
          <p:spPr>
            <a:xfrm>
              <a:off x="1831835" y="226772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626262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36" name="object 2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828787" y="2273818"/>
              <a:ext cx="12192" cy="6096"/>
            </a:xfrm>
            <a:prstGeom prst="rect">
              <a:avLst/>
            </a:prstGeom>
          </p:spPr>
        </p:pic>
        <p:sp>
          <p:nvSpPr>
            <p:cNvPr id="237" name="object 237"/>
            <p:cNvSpPr/>
            <p:nvPr/>
          </p:nvSpPr>
          <p:spPr>
            <a:xfrm>
              <a:off x="1837931" y="227991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6E6E6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38" name="object 238"/>
            <p:cNvSpPr/>
            <p:nvPr/>
          </p:nvSpPr>
          <p:spPr>
            <a:xfrm>
              <a:off x="1837931" y="228601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B5B5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39" name="object 239"/>
            <p:cNvSpPr/>
            <p:nvPr/>
          </p:nvSpPr>
          <p:spPr>
            <a:xfrm>
              <a:off x="1837931" y="229210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40" name="object 240"/>
            <p:cNvSpPr/>
            <p:nvPr/>
          </p:nvSpPr>
          <p:spPr>
            <a:xfrm>
              <a:off x="1844027" y="2298202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A5A5A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41" name="object 241"/>
            <p:cNvSpPr/>
            <p:nvPr/>
          </p:nvSpPr>
          <p:spPr>
            <a:xfrm>
              <a:off x="1844027" y="2304298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24242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42" name="object 24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44867" y="2267722"/>
              <a:ext cx="12192" cy="48768"/>
            </a:xfrm>
            <a:prstGeom prst="rect">
              <a:avLst/>
            </a:prstGeom>
          </p:spPr>
        </p:pic>
        <p:sp>
          <p:nvSpPr>
            <p:cNvPr id="243" name="object 243"/>
            <p:cNvSpPr/>
            <p:nvPr/>
          </p:nvSpPr>
          <p:spPr>
            <a:xfrm>
              <a:off x="1844027" y="231039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474747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44" name="object 24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50963" y="2316490"/>
              <a:ext cx="30480" cy="30480"/>
            </a:xfrm>
            <a:prstGeom prst="rect">
              <a:avLst/>
            </a:prstGeom>
          </p:spPr>
        </p:pic>
        <p:pic>
          <p:nvPicPr>
            <p:cNvPr id="245" name="object 24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81443" y="2346970"/>
              <a:ext cx="554736" cy="42672"/>
            </a:xfrm>
            <a:prstGeom prst="rect">
              <a:avLst/>
            </a:prstGeom>
          </p:spPr>
        </p:pic>
        <p:pic>
          <p:nvPicPr>
            <p:cNvPr id="246" name="object 24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52003" y="2316490"/>
              <a:ext cx="195071" cy="73151"/>
            </a:xfrm>
            <a:prstGeom prst="rect">
              <a:avLst/>
            </a:prstGeom>
          </p:spPr>
        </p:pic>
      </p:grpSp>
      <p:grpSp>
        <p:nvGrpSpPr>
          <p:cNvPr id="247" name="object 247"/>
          <p:cNvGrpSpPr/>
          <p:nvPr/>
        </p:nvGrpSpPr>
        <p:grpSpPr>
          <a:xfrm>
            <a:off x="5502807" y="883837"/>
            <a:ext cx="711375" cy="724399"/>
            <a:chOff x="3998976" y="1249690"/>
            <a:chExt cx="1005840" cy="1024255"/>
          </a:xfrm>
        </p:grpSpPr>
        <p:pic>
          <p:nvPicPr>
            <p:cNvPr id="248" name="object 24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108704" y="1249690"/>
              <a:ext cx="896111" cy="725424"/>
            </a:xfrm>
            <a:prstGeom prst="rect">
              <a:avLst/>
            </a:prstGeom>
          </p:spPr>
        </p:pic>
        <p:sp>
          <p:nvSpPr>
            <p:cNvPr id="249" name="object 249"/>
            <p:cNvSpPr/>
            <p:nvPr/>
          </p:nvSpPr>
          <p:spPr>
            <a:xfrm>
              <a:off x="4108704" y="1978162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50" name="object 25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023360" y="1981210"/>
              <a:ext cx="103631" cy="170688"/>
            </a:xfrm>
            <a:prstGeom prst="rect">
              <a:avLst/>
            </a:prstGeom>
          </p:spPr>
        </p:pic>
        <p:sp>
          <p:nvSpPr>
            <p:cNvPr id="251" name="object 251"/>
            <p:cNvSpPr/>
            <p:nvPr/>
          </p:nvSpPr>
          <p:spPr>
            <a:xfrm>
              <a:off x="4029456" y="2106178"/>
              <a:ext cx="6350" cy="0"/>
            </a:xfrm>
            <a:custGeom>
              <a:avLst/>
              <a:gdLst/>
              <a:ahLst/>
              <a:cxnLst/>
              <a:rect l="l" t="t" r="r" b="b"/>
              <a:pathLst>
                <a:path w="6350">
                  <a:moveTo>
                    <a:pt x="0" y="0"/>
                  </a:moveTo>
                  <a:lnTo>
                    <a:pt x="6096" y="0"/>
                  </a:lnTo>
                </a:path>
              </a:pathLst>
            </a:custGeom>
            <a:ln w="6096">
              <a:solidFill>
                <a:srgbClr val="111111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52" name="object 25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998976" y="2151898"/>
              <a:ext cx="79248" cy="109728"/>
            </a:xfrm>
            <a:prstGeom prst="rect">
              <a:avLst/>
            </a:prstGeom>
          </p:spPr>
        </p:pic>
        <p:sp>
          <p:nvSpPr>
            <p:cNvPr id="253" name="object 253"/>
            <p:cNvSpPr/>
            <p:nvPr/>
          </p:nvSpPr>
          <p:spPr>
            <a:xfrm>
              <a:off x="3998976" y="2264674"/>
              <a:ext cx="6350" cy="6350"/>
            </a:xfrm>
            <a:custGeom>
              <a:avLst/>
              <a:gdLst/>
              <a:ahLst/>
              <a:cxnLst/>
              <a:rect l="l" t="t" r="r" b="b"/>
              <a:pathLst>
                <a:path w="6350" h="6350">
                  <a:moveTo>
                    <a:pt x="0" y="0"/>
                  </a:moveTo>
                  <a:lnTo>
                    <a:pt x="6096" y="0"/>
                  </a:lnTo>
                </a:path>
                <a:path w="6350" h="6350">
                  <a:moveTo>
                    <a:pt x="0" y="6095"/>
                  </a:moveTo>
                  <a:lnTo>
                    <a:pt x="6096" y="6095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grpSp>
        <p:nvGrpSpPr>
          <p:cNvPr id="254" name="object 254"/>
          <p:cNvGrpSpPr/>
          <p:nvPr/>
        </p:nvGrpSpPr>
        <p:grpSpPr>
          <a:xfrm>
            <a:off x="3239332" y="1987546"/>
            <a:ext cx="968260" cy="564968"/>
            <a:chOff x="798563" y="2810266"/>
            <a:chExt cx="1369060" cy="798830"/>
          </a:xfrm>
        </p:grpSpPr>
        <p:pic>
          <p:nvPicPr>
            <p:cNvPr id="255" name="object 25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871459" y="2810266"/>
              <a:ext cx="42671" cy="36575"/>
            </a:xfrm>
            <a:prstGeom prst="rect">
              <a:avLst/>
            </a:prstGeom>
          </p:spPr>
        </p:pic>
        <p:sp>
          <p:nvSpPr>
            <p:cNvPr id="256" name="object 256"/>
            <p:cNvSpPr/>
            <p:nvPr/>
          </p:nvSpPr>
          <p:spPr>
            <a:xfrm>
              <a:off x="1871459" y="2849890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57" name="object 25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938515" y="2889514"/>
              <a:ext cx="228599" cy="30479"/>
            </a:xfrm>
            <a:prstGeom prst="rect">
              <a:avLst/>
            </a:prstGeom>
          </p:spPr>
        </p:pic>
        <p:sp>
          <p:nvSpPr>
            <p:cNvPr id="258" name="object 258"/>
            <p:cNvSpPr/>
            <p:nvPr/>
          </p:nvSpPr>
          <p:spPr>
            <a:xfrm>
              <a:off x="2145779" y="2919994"/>
              <a:ext cx="21590" cy="6350"/>
            </a:xfrm>
            <a:custGeom>
              <a:avLst/>
              <a:gdLst/>
              <a:ahLst/>
              <a:cxnLst/>
              <a:rect l="l" t="t" r="r" b="b"/>
              <a:pathLst>
                <a:path w="21589" h="6350">
                  <a:moveTo>
                    <a:pt x="0" y="6096"/>
                  </a:moveTo>
                  <a:lnTo>
                    <a:pt x="21335" y="6096"/>
                  </a:lnTo>
                  <a:lnTo>
                    <a:pt x="21335" y="0"/>
                  </a:lnTo>
                  <a:lnTo>
                    <a:pt x="0" y="0"/>
                  </a:lnTo>
                  <a:lnTo>
                    <a:pt x="0" y="60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59" name="object 25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932419" y="2919994"/>
              <a:ext cx="18287" cy="12192"/>
            </a:xfrm>
            <a:prstGeom prst="rect">
              <a:avLst/>
            </a:prstGeom>
          </p:spPr>
        </p:pic>
        <p:sp>
          <p:nvSpPr>
            <p:cNvPr id="260" name="object 260"/>
            <p:cNvSpPr/>
            <p:nvPr/>
          </p:nvSpPr>
          <p:spPr>
            <a:xfrm>
              <a:off x="2145779" y="2926092"/>
              <a:ext cx="21590" cy="12700"/>
            </a:xfrm>
            <a:custGeom>
              <a:avLst/>
              <a:gdLst/>
              <a:ahLst/>
              <a:cxnLst/>
              <a:rect l="l" t="t" r="r" b="b"/>
              <a:pathLst>
                <a:path w="21589" h="12700">
                  <a:moveTo>
                    <a:pt x="21336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0" y="12192"/>
                  </a:lnTo>
                  <a:lnTo>
                    <a:pt x="21336" y="12192"/>
                  </a:lnTo>
                  <a:lnTo>
                    <a:pt x="21336" y="6096"/>
                  </a:lnTo>
                  <a:lnTo>
                    <a:pt x="213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61" name="object 26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957059" y="2852938"/>
              <a:ext cx="932688" cy="219455"/>
            </a:xfrm>
            <a:prstGeom prst="rect">
              <a:avLst/>
            </a:prstGeom>
          </p:spPr>
        </p:pic>
        <p:pic>
          <p:nvPicPr>
            <p:cNvPr id="262" name="object 26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932419" y="2919994"/>
              <a:ext cx="234695" cy="134112"/>
            </a:xfrm>
            <a:prstGeom prst="rect">
              <a:avLst/>
            </a:prstGeom>
          </p:spPr>
        </p:pic>
        <p:pic>
          <p:nvPicPr>
            <p:cNvPr id="263" name="object 26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950963" y="3072394"/>
              <a:ext cx="18287" cy="12192"/>
            </a:xfrm>
            <a:prstGeom prst="rect">
              <a:avLst/>
            </a:prstGeom>
          </p:spPr>
        </p:pic>
        <p:pic>
          <p:nvPicPr>
            <p:cNvPr id="264" name="object 26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853171" y="3072394"/>
              <a:ext cx="60959" cy="60960"/>
            </a:xfrm>
            <a:prstGeom prst="rect">
              <a:avLst/>
            </a:prstGeom>
          </p:spPr>
        </p:pic>
        <p:pic>
          <p:nvPicPr>
            <p:cNvPr id="265" name="object 26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20483" y="3084586"/>
              <a:ext cx="42671" cy="91440"/>
            </a:xfrm>
            <a:prstGeom prst="rect">
              <a:avLst/>
            </a:prstGeom>
          </p:spPr>
        </p:pic>
        <p:sp>
          <p:nvSpPr>
            <p:cNvPr id="266" name="object 266"/>
            <p:cNvSpPr/>
            <p:nvPr/>
          </p:nvSpPr>
          <p:spPr>
            <a:xfrm>
              <a:off x="1904987" y="3133354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5B5B5B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67" name="object 267"/>
            <p:cNvSpPr/>
            <p:nvPr/>
          </p:nvSpPr>
          <p:spPr>
            <a:xfrm>
              <a:off x="920483" y="3179074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5">
                  <a:moveTo>
                    <a:pt x="0" y="0"/>
                  </a:moveTo>
                  <a:lnTo>
                    <a:pt x="18287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pic>
          <p:nvPicPr>
            <p:cNvPr id="268" name="object 26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98563" y="3182122"/>
              <a:ext cx="140208" cy="402336"/>
            </a:xfrm>
            <a:prstGeom prst="rect">
              <a:avLst/>
            </a:prstGeom>
          </p:spPr>
        </p:pic>
        <p:pic>
          <p:nvPicPr>
            <p:cNvPr id="269" name="object 26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798563" y="3584458"/>
              <a:ext cx="12192" cy="12192"/>
            </a:xfrm>
            <a:prstGeom prst="rect">
              <a:avLst/>
            </a:prstGeom>
          </p:spPr>
        </p:pic>
        <p:sp>
          <p:nvSpPr>
            <p:cNvPr id="270" name="object 270"/>
            <p:cNvSpPr/>
            <p:nvPr/>
          </p:nvSpPr>
          <p:spPr>
            <a:xfrm>
              <a:off x="801611" y="3596650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1D1D1D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  <p:sp>
          <p:nvSpPr>
            <p:cNvPr id="271" name="object 271"/>
            <p:cNvSpPr/>
            <p:nvPr/>
          </p:nvSpPr>
          <p:spPr>
            <a:xfrm>
              <a:off x="801611" y="3602746"/>
              <a:ext cx="0" cy="6350"/>
            </a:xfrm>
            <a:custGeom>
              <a:avLst/>
              <a:gdLst/>
              <a:ahLst/>
              <a:cxnLst/>
              <a:rect l="l" t="t" r="r" b="b"/>
              <a:pathLst>
                <a:path h="6350">
                  <a:moveTo>
                    <a:pt x="0" y="6096"/>
                  </a:moveTo>
                  <a:lnTo>
                    <a:pt x="0" y="0"/>
                  </a:lnTo>
                </a:path>
              </a:pathLst>
            </a:custGeom>
            <a:ln w="6095">
              <a:solidFill>
                <a:srgbClr val="1E1E1E"/>
              </a:solidFill>
            </a:ln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grpSp>
        <p:nvGrpSpPr>
          <p:cNvPr id="272" name="object 272"/>
          <p:cNvGrpSpPr/>
          <p:nvPr/>
        </p:nvGrpSpPr>
        <p:grpSpPr>
          <a:xfrm>
            <a:off x="3237177" y="2994249"/>
            <a:ext cx="2994601" cy="1440265"/>
            <a:chOff x="795515" y="4233682"/>
            <a:chExt cx="4234180" cy="2036445"/>
          </a:xfrm>
        </p:grpSpPr>
        <p:pic>
          <p:nvPicPr>
            <p:cNvPr id="273" name="object 27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95515" y="4233682"/>
              <a:ext cx="3897441" cy="2036064"/>
            </a:xfrm>
            <a:prstGeom prst="rect">
              <a:avLst/>
            </a:prstGeom>
          </p:spPr>
        </p:pic>
        <p:sp>
          <p:nvSpPr>
            <p:cNvPr id="274" name="object 274"/>
            <p:cNvSpPr/>
            <p:nvPr/>
          </p:nvSpPr>
          <p:spPr>
            <a:xfrm>
              <a:off x="3995928" y="5090147"/>
              <a:ext cx="1033780" cy="762000"/>
            </a:xfrm>
            <a:custGeom>
              <a:avLst/>
              <a:gdLst/>
              <a:ahLst/>
              <a:cxnLst/>
              <a:rect l="l" t="t" r="r" b="b"/>
              <a:pathLst>
                <a:path w="1033779" h="762000">
                  <a:moveTo>
                    <a:pt x="1033272" y="722376"/>
                  </a:moveTo>
                  <a:lnTo>
                    <a:pt x="1030224" y="719328"/>
                  </a:lnTo>
                  <a:lnTo>
                    <a:pt x="192024" y="719328"/>
                  </a:lnTo>
                  <a:lnTo>
                    <a:pt x="192024" y="685800"/>
                  </a:lnTo>
                  <a:lnTo>
                    <a:pt x="115824" y="722376"/>
                  </a:lnTo>
                  <a:lnTo>
                    <a:pt x="192024" y="762000"/>
                  </a:lnTo>
                  <a:lnTo>
                    <a:pt x="192024" y="728472"/>
                  </a:lnTo>
                  <a:lnTo>
                    <a:pt x="1030224" y="728472"/>
                  </a:lnTo>
                  <a:lnTo>
                    <a:pt x="1033272" y="722376"/>
                  </a:lnTo>
                  <a:close/>
                </a:path>
                <a:path w="1033779" h="762000">
                  <a:moveTo>
                    <a:pt x="1033272" y="493776"/>
                  </a:moveTo>
                  <a:lnTo>
                    <a:pt x="1030224" y="490728"/>
                  </a:lnTo>
                  <a:lnTo>
                    <a:pt x="76200" y="490728"/>
                  </a:lnTo>
                  <a:lnTo>
                    <a:pt x="76200" y="457200"/>
                  </a:lnTo>
                  <a:lnTo>
                    <a:pt x="0" y="493776"/>
                  </a:lnTo>
                  <a:lnTo>
                    <a:pt x="76200" y="533400"/>
                  </a:lnTo>
                  <a:lnTo>
                    <a:pt x="76200" y="499872"/>
                  </a:lnTo>
                  <a:lnTo>
                    <a:pt x="1030224" y="499872"/>
                  </a:lnTo>
                  <a:lnTo>
                    <a:pt x="1033272" y="493776"/>
                  </a:lnTo>
                  <a:close/>
                </a:path>
                <a:path w="1033779" h="762000">
                  <a:moveTo>
                    <a:pt x="1033272" y="280416"/>
                  </a:moveTo>
                  <a:lnTo>
                    <a:pt x="1030224" y="274320"/>
                  </a:lnTo>
                  <a:lnTo>
                    <a:pt x="762000" y="274320"/>
                  </a:lnTo>
                  <a:lnTo>
                    <a:pt x="762000" y="240792"/>
                  </a:lnTo>
                  <a:lnTo>
                    <a:pt x="685800" y="280416"/>
                  </a:lnTo>
                  <a:lnTo>
                    <a:pt x="762000" y="316992"/>
                  </a:lnTo>
                  <a:lnTo>
                    <a:pt x="762000" y="283464"/>
                  </a:lnTo>
                  <a:lnTo>
                    <a:pt x="1030224" y="283464"/>
                  </a:lnTo>
                  <a:lnTo>
                    <a:pt x="1033272" y="280416"/>
                  </a:lnTo>
                  <a:close/>
                </a:path>
                <a:path w="1033779" h="762000">
                  <a:moveTo>
                    <a:pt x="1033272" y="36576"/>
                  </a:moveTo>
                  <a:lnTo>
                    <a:pt x="1030224" y="33528"/>
                  </a:lnTo>
                  <a:lnTo>
                    <a:pt x="533400" y="33528"/>
                  </a:lnTo>
                  <a:lnTo>
                    <a:pt x="533400" y="0"/>
                  </a:lnTo>
                  <a:lnTo>
                    <a:pt x="457200" y="36576"/>
                  </a:lnTo>
                  <a:lnTo>
                    <a:pt x="533400" y="76200"/>
                  </a:lnTo>
                  <a:lnTo>
                    <a:pt x="533400" y="42672"/>
                  </a:lnTo>
                  <a:lnTo>
                    <a:pt x="1030224" y="42672"/>
                  </a:lnTo>
                  <a:lnTo>
                    <a:pt x="1033272" y="36576"/>
                  </a:lnTo>
                  <a:close/>
                </a:path>
              </a:pathLst>
            </a:custGeom>
            <a:solidFill>
              <a:srgbClr val="CC9800"/>
            </a:solidFill>
          </p:spPr>
          <p:txBody>
            <a:bodyPr wrap="square" lIns="0" tIns="0" rIns="0" bIns="0" rtlCol="0"/>
            <a:lstStyle/>
            <a:p>
              <a:endParaRPr sz="1273"/>
            </a:p>
          </p:txBody>
        </p:sp>
      </p:grpSp>
      <p:sp>
        <p:nvSpPr>
          <p:cNvPr id="275" name="object 275"/>
          <p:cNvSpPr txBox="1"/>
          <p:nvPr/>
        </p:nvSpPr>
        <p:spPr>
          <a:xfrm>
            <a:off x="3228196" y="476031"/>
            <a:ext cx="998799" cy="378402"/>
          </a:xfrm>
          <a:prstGeom prst="rect">
            <a:avLst/>
          </a:prstGeom>
        </p:spPr>
        <p:txBody>
          <a:bodyPr vert="horz" wrap="square" lIns="0" tIns="8982" rIns="0" bIns="0" rtlCol="0">
            <a:spAutoFit/>
          </a:bodyPr>
          <a:lstStyle/>
          <a:p>
            <a:pPr marL="8981">
              <a:spcBef>
                <a:spcPts val="71"/>
              </a:spcBef>
            </a:pPr>
            <a:r>
              <a:rPr sz="849" spc="60" dirty="0">
                <a:latin typeface="Tahoma"/>
                <a:cs typeface="Tahoma"/>
              </a:rPr>
              <a:t>Doplňkové</a:t>
            </a:r>
            <a:r>
              <a:rPr sz="849" spc="7" dirty="0">
                <a:latin typeface="Tahoma"/>
                <a:cs typeface="Tahoma"/>
              </a:rPr>
              <a:t> </a:t>
            </a:r>
            <a:r>
              <a:rPr sz="849" spc="53" dirty="0">
                <a:latin typeface="Tahoma"/>
                <a:cs typeface="Tahoma"/>
              </a:rPr>
              <a:t>značky</a:t>
            </a:r>
            <a:endParaRPr sz="849">
              <a:latin typeface="Tahoma"/>
              <a:cs typeface="Tahoma"/>
            </a:endParaRPr>
          </a:p>
          <a:p>
            <a:pPr marL="8981">
              <a:spcBef>
                <a:spcPts val="813"/>
              </a:spcBef>
            </a:pPr>
            <a:r>
              <a:rPr sz="884" i="1" spc="-32" dirty="0">
                <a:latin typeface="Verdana"/>
                <a:cs typeface="Verdana"/>
              </a:rPr>
              <a:t>Obvodový</a:t>
            </a:r>
            <a:r>
              <a:rPr sz="884" i="1" spc="-42" dirty="0">
                <a:latin typeface="Verdana"/>
                <a:cs typeface="Verdana"/>
              </a:rPr>
              <a:t> </a:t>
            </a:r>
            <a:r>
              <a:rPr sz="884" i="1" spc="-14" dirty="0">
                <a:latin typeface="Verdana"/>
                <a:cs typeface="Verdana"/>
              </a:rPr>
              <a:t>svar</a:t>
            </a:r>
            <a:endParaRPr sz="884">
              <a:latin typeface="Verdana"/>
              <a:cs typeface="Verdana"/>
            </a:endParaRPr>
          </a:p>
        </p:txBody>
      </p:sp>
      <p:sp>
        <p:nvSpPr>
          <p:cNvPr id="276" name="object 276"/>
          <p:cNvSpPr txBox="1"/>
          <p:nvPr/>
        </p:nvSpPr>
        <p:spPr>
          <a:xfrm>
            <a:off x="5453094" y="707034"/>
            <a:ext cx="778740" cy="146493"/>
          </a:xfrm>
          <a:prstGeom prst="rect">
            <a:avLst/>
          </a:prstGeom>
        </p:spPr>
        <p:txBody>
          <a:bodyPr vert="horz" wrap="square" lIns="0" tIns="10329" rIns="0" bIns="0" rtlCol="0">
            <a:spAutoFit/>
          </a:bodyPr>
          <a:lstStyle/>
          <a:p>
            <a:pPr marL="8981">
              <a:spcBef>
                <a:spcPts val="81"/>
              </a:spcBef>
            </a:pPr>
            <a:r>
              <a:rPr sz="884" i="1" spc="-14" dirty="0">
                <a:latin typeface="Verdana"/>
                <a:cs typeface="Verdana"/>
              </a:rPr>
              <a:t>Montážní</a:t>
            </a:r>
            <a:r>
              <a:rPr sz="884" i="1" spc="-21" dirty="0">
                <a:latin typeface="Verdana"/>
                <a:cs typeface="Verdana"/>
              </a:rPr>
              <a:t> </a:t>
            </a:r>
            <a:r>
              <a:rPr sz="884" i="1" spc="-14" dirty="0">
                <a:latin typeface="Verdana"/>
                <a:cs typeface="Verdana"/>
              </a:rPr>
              <a:t>svar</a:t>
            </a:r>
            <a:endParaRPr sz="884">
              <a:latin typeface="Verdana"/>
              <a:cs typeface="Verdana"/>
            </a:endParaRPr>
          </a:p>
        </p:txBody>
      </p:sp>
      <p:sp>
        <p:nvSpPr>
          <p:cNvPr id="277" name="object 277"/>
          <p:cNvSpPr txBox="1"/>
          <p:nvPr/>
        </p:nvSpPr>
        <p:spPr>
          <a:xfrm>
            <a:off x="3228197" y="1782720"/>
            <a:ext cx="1510324" cy="146493"/>
          </a:xfrm>
          <a:prstGeom prst="rect">
            <a:avLst/>
          </a:prstGeom>
        </p:spPr>
        <p:txBody>
          <a:bodyPr vert="horz" wrap="square" lIns="0" tIns="10329" rIns="0" bIns="0" rtlCol="0">
            <a:spAutoFit/>
          </a:bodyPr>
          <a:lstStyle/>
          <a:p>
            <a:pPr marL="8981">
              <a:spcBef>
                <a:spcPts val="81"/>
              </a:spcBef>
            </a:pPr>
            <a:r>
              <a:rPr sz="884" i="1" spc="-25" dirty="0">
                <a:latin typeface="Verdana"/>
                <a:cs typeface="Verdana"/>
              </a:rPr>
              <a:t>Označení</a:t>
            </a:r>
            <a:r>
              <a:rPr sz="884" i="1" spc="-42" dirty="0">
                <a:latin typeface="Verdana"/>
                <a:cs typeface="Verdana"/>
              </a:rPr>
              <a:t> </a:t>
            </a:r>
            <a:r>
              <a:rPr sz="884" i="1" spc="-28" dirty="0">
                <a:latin typeface="Verdana"/>
                <a:cs typeface="Verdana"/>
              </a:rPr>
              <a:t>metody</a:t>
            </a:r>
            <a:r>
              <a:rPr sz="884" i="1" spc="-32" dirty="0">
                <a:latin typeface="Verdana"/>
                <a:cs typeface="Verdana"/>
              </a:rPr>
              <a:t> </a:t>
            </a:r>
            <a:r>
              <a:rPr sz="884" i="1" spc="-14" dirty="0">
                <a:latin typeface="Verdana"/>
                <a:cs typeface="Verdana"/>
              </a:rPr>
              <a:t>svařování</a:t>
            </a:r>
            <a:endParaRPr sz="884">
              <a:latin typeface="Verdana"/>
              <a:cs typeface="Verdana"/>
            </a:endParaRPr>
          </a:p>
        </p:txBody>
      </p:sp>
      <p:sp>
        <p:nvSpPr>
          <p:cNvPr id="278" name="object 278"/>
          <p:cNvSpPr txBox="1"/>
          <p:nvPr/>
        </p:nvSpPr>
        <p:spPr>
          <a:xfrm>
            <a:off x="3228196" y="2646806"/>
            <a:ext cx="1173948" cy="139747"/>
          </a:xfrm>
          <a:prstGeom prst="rect">
            <a:avLst/>
          </a:prstGeom>
        </p:spPr>
        <p:txBody>
          <a:bodyPr vert="horz" wrap="square" lIns="0" tIns="8982" rIns="0" bIns="0" rtlCol="0">
            <a:spAutoFit/>
          </a:bodyPr>
          <a:lstStyle/>
          <a:p>
            <a:pPr marL="8981">
              <a:spcBef>
                <a:spcPts val="71"/>
              </a:spcBef>
            </a:pPr>
            <a:r>
              <a:rPr sz="849" spc="64" dirty="0">
                <a:latin typeface="Tahoma"/>
                <a:cs typeface="Tahoma"/>
              </a:rPr>
              <a:t>Příklad</a:t>
            </a:r>
            <a:r>
              <a:rPr sz="849" spc="-4" dirty="0">
                <a:latin typeface="Tahoma"/>
                <a:cs typeface="Tahoma"/>
              </a:rPr>
              <a:t> </a:t>
            </a:r>
            <a:r>
              <a:rPr sz="849" spc="57" dirty="0">
                <a:latin typeface="Tahoma"/>
                <a:cs typeface="Tahoma"/>
              </a:rPr>
              <a:t>značení</a:t>
            </a:r>
            <a:r>
              <a:rPr sz="849" spc="7" dirty="0">
                <a:latin typeface="Tahoma"/>
                <a:cs typeface="Tahoma"/>
              </a:rPr>
              <a:t> </a:t>
            </a:r>
            <a:r>
              <a:rPr sz="849" spc="46" dirty="0">
                <a:latin typeface="Tahoma"/>
                <a:cs typeface="Tahoma"/>
              </a:rPr>
              <a:t>svarů</a:t>
            </a:r>
            <a:endParaRPr sz="849">
              <a:latin typeface="Tahoma"/>
              <a:cs typeface="Tahoma"/>
            </a:endParaRPr>
          </a:p>
        </p:txBody>
      </p:sp>
      <p:sp>
        <p:nvSpPr>
          <p:cNvPr id="279" name="object 279"/>
          <p:cNvSpPr txBox="1"/>
          <p:nvPr/>
        </p:nvSpPr>
        <p:spPr>
          <a:xfrm>
            <a:off x="6364714" y="3505629"/>
            <a:ext cx="655687" cy="642059"/>
          </a:xfrm>
          <a:prstGeom prst="rect">
            <a:avLst/>
          </a:prstGeom>
        </p:spPr>
        <p:txBody>
          <a:bodyPr vert="horz" wrap="square" lIns="0" tIns="8533" rIns="0" bIns="0" rtlCol="0">
            <a:spAutoFit/>
          </a:bodyPr>
          <a:lstStyle/>
          <a:p>
            <a:pPr marL="8981" marR="3593" algn="just">
              <a:lnSpc>
                <a:spcPct val="150000"/>
              </a:lnSpc>
              <a:spcBef>
                <a:spcPts val="67"/>
              </a:spcBef>
            </a:pPr>
            <a:r>
              <a:rPr sz="707" dirty="0">
                <a:solidFill>
                  <a:srgbClr val="996532"/>
                </a:solidFill>
                <a:latin typeface="Times New Roman"/>
                <a:cs typeface="Times New Roman"/>
              </a:rPr>
              <a:t>metoda</a:t>
            </a:r>
            <a:r>
              <a:rPr sz="707" spc="-18" dirty="0">
                <a:solidFill>
                  <a:srgbClr val="996532"/>
                </a:solidFill>
                <a:latin typeface="Times New Roman"/>
                <a:cs typeface="Times New Roman"/>
              </a:rPr>
              <a:t> </a:t>
            </a:r>
            <a:r>
              <a:rPr sz="707" spc="-7" dirty="0">
                <a:solidFill>
                  <a:srgbClr val="996532"/>
                </a:solidFill>
                <a:latin typeface="Times New Roman"/>
                <a:cs typeface="Times New Roman"/>
              </a:rPr>
              <a:t>svařování </a:t>
            </a:r>
            <a:r>
              <a:rPr sz="707" dirty="0">
                <a:solidFill>
                  <a:srgbClr val="996532"/>
                </a:solidFill>
                <a:latin typeface="Times New Roman"/>
                <a:cs typeface="Times New Roman"/>
              </a:rPr>
              <a:t>přídavný</a:t>
            </a:r>
            <a:r>
              <a:rPr sz="707" spc="-39" dirty="0">
                <a:solidFill>
                  <a:srgbClr val="996532"/>
                </a:solidFill>
                <a:latin typeface="Times New Roman"/>
                <a:cs typeface="Times New Roman"/>
              </a:rPr>
              <a:t> </a:t>
            </a:r>
            <a:r>
              <a:rPr sz="707" spc="-7" dirty="0">
                <a:solidFill>
                  <a:srgbClr val="996532"/>
                </a:solidFill>
                <a:latin typeface="Times New Roman"/>
                <a:cs typeface="Times New Roman"/>
              </a:rPr>
              <a:t>materiál </a:t>
            </a:r>
            <a:r>
              <a:rPr sz="707" dirty="0">
                <a:solidFill>
                  <a:srgbClr val="996532"/>
                </a:solidFill>
                <a:latin typeface="Times New Roman"/>
                <a:cs typeface="Times New Roman"/>
              </a:rPr>
              <a:t>poloha</a:t>
            </a:r>
            <a:r>
              <a:rPr sz="707" spc="-4" dirty="0">
                <a:solidFill>
                  <a:srgbClr val="996532"/>
                </a:solidFill>
                <a:latin typeface="Times New Roman"/>
                <a:cs typeface="Times New Roman"/>
              </a:rPr>
              <a:t> </a:t>
            </a:r>
            <a:r>
              <a:rPr sz="707" spc="-7" dirty="0">
                <a:solidFill>
                  <a:srgbClr val="996532"/>
                </a:solidFill>
                <a:latin typeface="Times New Roman"/>
                <a:cs typeface="Times New Roman"/>
              </a:rPr>
              <a:t>svařování </a:t>
            </a:r>
            <a:r>
              <a:rPr sz="707" dirty="0">
                <a:solidFill>
                  <a:srgbClr val="996532"/>
                </a:solidFill>
                <a:latin typeface="Times New Roman"/>
                <a:cs typeface="Times New Roman"/>
              </a:rPr>
              <a:t>jakost</a:t>
            </a:r>
            <a:r>
              <a:rPr sz="707" spc="-28" dirty="0">
                <a:solidFill>
                  <a:srgbClr val="996532"/>
                </a:solidFill>
                <a:latin typeface="Times New Roman"/>
                <a:cs typeface="Times New Roman"/>
              </a:rPr>
              <a:t> </a:t>
            </a:r>
            <a:r>
              <a:rPr sz="707" spc="-7" dirty="0">
                <a:solidFill>
                  <a:srgbClr val="996532"/>
                </a:solidFill>
                <a:latin typeface="Times New Roman"/>
                <a:cs typeface="Times New Roman"/>
              </a:rPr>
              <a:t>svaru</a:t>
            </a:r>
            <a:endParaRPr sz="707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E2F754D4-C6DF-57E1-8C9D-766C615271A3}"/>
              </a:ext>
            </a:extLst>
          </p:cNvPr>
          <p:cNvSpPr txBox="1"/>
          <p:nvPr/>
        </p:nvSpPr>
        <p:spPr>
          <a:xfrm>
            <a:off x="546100" y="1495425"/>
            <a:ext cx="9296400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500" b="1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Použitá literatura: </a:t>
            </a:r>
          </a:p>
          <a:p>
            <a:r>
              <a:rPr lang="cs-CZ" sz="3500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/>
            </a:r>
            <a:br>
              <a:rPr lang="cs-CZ" sz="3500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</a:br>
            <a:r>
              <a:rPr lang="cs-CZ" sz="3500" dirty="0">
                <a:solidFill>
                  <a:srgbClr val="428F9B"/>
                </a:solidFill>
                <a:latin typeface="Calibri"/>
                <a:ea typeface="+mj-ea"/>
                <a:cs typeface="Calibri"/>
              </a:rPr>
              <a:t>[6] Barták, J.; ZNAČENÍ SVAROVÝCH SPOJŮ PRO VÝKRESOVOU DOKUMENTACI, ŠKOLA WELDING s.r.o. , 2008 </a:t>
            </a:r>
          </a:p>
        </p:txBody>
      </p:sp>
    </p:spTree>
    <p:extLst>
      <p:ext uri="{BB962C8B-B14F-4D97-AF65-F5344CB8AC3E}">
        <p14:creationId xmlns:p14="http://schemas.microsoft.com/office/powerpoint/2010/main" val="1669409216"/>
      </p:ext>
    </p:extLst>
  </p:cSld>
  <p:clrMapOvr>
    <a:masterClrMapping/>
  </p:clrMapOvr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0">
            <a:extLst>
              <a:ext uri="{FF2B5EF4-FFF2-40B4-BE49-F238E27FC236}">
                <a16:creationId xmlns:a16="http://schemas.microsoft.com/office/drawing/2014/main" xmlns="" id="{F3A08F7B-47DE-1346-8806-C697659F780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7301" y="3781425"/>
            <a:ext cx="9278797" cy="488630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14006" algn="ctr">
              <a:spcBef>
                <a:spcPts val="105"/>
              </a:spcBef>
            </a:pPr>
            <a:r>
              <a:rPr sz="3088" i="1" dirty="0">
                <a:latin typeface="Arial"/>
                <a:cs typeface="Arial"/>
              </a:rPr>
              <a:t>Děkuji</a:t>
            </a:r>
            <a:r>
              <a:rPr sz="3088" i="1" spc="-55" dirty="0">
                <a:latin typeface="Arial"/>
                <a:cs typeface="Arial"/>
              </a:rPr>
              <a:t> </a:t>
            </a:r>
            <a:r>
              <a:rPr sz="3088" i="1" dirty="0">
                <a:latin typeface="Arial"/>
                <a:cs typeface="Arial"/>
              </a:rPr>
              <a:t>za</a:t>
            </a:r>
            <a:r>
              <a:rPr sz="3088" i="1" spc="-66" dirty="0">
                <a:latin typeface="Arial"/>
                <a:cs typeface="Arial"/>
              </a:rPr>
              <a:t> </a:t>
            </a:r>
            <a:r>
              <a:rPr sz="3088" i="1" spc="-11" dirty="0">
                <a:latin typeface="Arial"/>
                <a:cs typeface="Arial"/>
              </a:rPr>
              <a:t>pozornost</a:t>
            </a:r>
            <a:endParaRPr sz="3088" dirty="0">
              <a:latin typeface="Arial"/>
              <a:cs typeface="Arial"/>
            </a:endParaRPr>
          </a:p>
        </p:txBody>
      </p:sp>
    </p:spTree>
  </p:cSld>
  <p:clrMapOvr>
    <a:masterClrMapping/>
  </p:clrMapOvr>
  <p:transition>
    <p:push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1491</TotalTime>
  <Words>9027</Words>
  <Application>Microsoft Office PowerPoint</Application>
  <PresentationFormat>Vlastní</PresentationFormat>
  <Paragraphs>2157</Paragraphs>
  <Slides>310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10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310</vt:i4>
      </vt:variant>
    </vt:vector>
  </HeadingPairs>
  <TitlesOfParts>
    <vt:vector size="321" baseType="lpstr">
      <vt:lpstr>Arial</vt:lpstr>
      <vt:lpstr>Arial Narrow</vt:lpstr>
      <vt:lpstr>Calibri</vt:lpstr>
      <vt:lpstr>Calibri Light</vt:lpstr>
      <vt:lpstr>Open-sans-light</vt:lpstr>
      <vt:lpstr>Symbol</vt:lpstr>
      <vt:lpstr>Tahoma</vt:lpstr>
      <vt:lpstr>Times New Roman</vt:lpstr>
      <vt:lpstr>Verdana</vt:lpstr>
      <vt:lpstr>Wingdings</vt:lpstr>
      <vt:lpstr>Office Theme</vt:lpstr>
      <vt:lpstr>Prezentace aplikace PowerPoint</vt:lpstr>
      <vt:lpstr>Prezentace aplikace PowerPoint</vt:lpstr>
      <vt:lpstr>Použitá literatura:  [1] KOLAŘÍK, L. Podklady pro výuku svařovacích inženýrů IWE, EWE, FST, Ústav strojírenské technologie, skupina Svařování, Praha 2017  [2] Kolektiv autorů. Materiály a jejich chování při svařování, Ostrava 2016  [3] KOUKAL, J. SCHVARZ, D., HAJDÍK , J. Materiály a jejich svařitelnost, Ostrava: Skripta Český svářečský ústav s.r.o, 2009, ISBN 978-80-248-2025-5  [4] OCHODEK, V. Podklady pro výuku teplotního cyklu při svařování, FST, Katedra mechanické technologie, Ústav Svařování, VŠB TU Ostrava  [5] ČSN EN ISO 6520, Norma pro klasifikace vad ve svarových spojích  [6] Barták, J.; ZNAČENÍ SVAROVÝCH SPOJŮ PRO VÝKRESOVOU DOKUMENTACI, ŠKOLA WELDING s.r.o. , 2008 </vt:lpstr>
      <vt:lpstr>TEORIE SPOJOVÁNÍ A DĚLENÍ MATERIÁLU</vt:lpstr>
      <vt:lpstr>Rozdělení metod svařování</vt:lpstr>
      <vt:lpstr>Rozdělení metod svařování</vt:lpstr>
      <vt:lpstr>Rozdělení metod svařování</vt:lpstr>
      <vt:lpstr>Rozdělení metod svařování</vt:lpstr>
      <vt:lpstr>Základní požadavky na SMSv</vt:lpstr>
      <vt:lpstr>Vývojové směry řešení</vt:lpstr>
      <vt:lpstr>Spotřeba tepla pro jednotlivé metody svařování</vt:lpstr>
      <vt:lpstr>Součinitel tvaru (formy) svaru</vt:lpstr>
      <vt:lpstr>Prezentace aplikace PowerPoint</vt:lpstr>
      <vt:lpstr>Metalurgie svarového spoje</vt:lpstr>
      <vt:lpstr>Metalurgie svarového spoje</vt:lpstr>
      <vt:lpstr>Metalurgie svarového spoje</vt:lpstr>
      <vt:lpstr>Teplotní cyklus</vt:lpstr>
      <vt:lpstr>Teplotní cyklus – pro jednovrstvý svar</vt:lpstr>
      <vt:lpstr>Svařovací pochod</vt:lpstr>
      <vt:lpstr>Svařovací pochod</vt:lpstr>
      <vt:lpstr>Svařovací pochod</vt:lpstr>
      <vt:lpstr>Teplotní cyklus</vt:lpstr>
      <vt:lpstr>Prezentace aplikace PowerPoint</vt:lpstr>
      <vt:lpstr>Vliv teploty na velikost zrna</vt:lpstr>
      <vt:lpstr>Změna struktury svarového spoje</vt:lpstr>
      <vt:lpstr>Velikost TOO</vt:lpstr>
      <vt:lpstr>Teplotní cyklus – pro vícevrstvý svar</vt:lpstr>
      <vt:lpstr>Teplotní cyklus - u vícevrstvého svaru</vt:lpstr>
      <vt:lpstr>Prezentace aplikace PowerPoint</vt:lpstr>
      <vt:lpstr>Tepelná účinnost jednotlivých metod svařování</vt:lpstr>
      <vt:lpstr>Teplotní pole</vt:lpstr>
      <vt:lpstr>Tvar a velikost teplotního pole</vt:lpstr>
      <vt:lpstr>Teplotní pole</vt:lpstr>
      <vt:lpstr>Prezentace aplikace PowerPoint</vt:lpstr>
      <vt:lpstr>Teplotní pole</vt:lpstr>
      <vt:lpstr>Teplotní pole</vt:lpstr>
      <vt:lpstr>Prezentace aplikace PowerPoint</vt:lpstr>
      <vt:lpstr>Prezentace aplikace PowerPoint</vt:lpstr>
      <vt:lpstr>Prezentace aplikace PowerPoint</vt:lpstr>
      <vt:lpstr>Změna struktury svarového spoje</vt:lpstr>
      <vt:lpstr>Změna struktury svarového spoje</vt:lpstr>
      <vt:lpstr>Změna struktury svarového spoje</vt:lpstr>
      <vt:lpstr>Změna struktury svarového spoje</vt:lpstr>
      <vt:lpstr>Změna struktury svarového spoje</vt:lpstr>
      <vt:lpstr>Změna struktury svarového spoje</vt:lpstr>
      <vt:lpstr>Změna struktury svarového spoje</vt:lpstr>
      <vt:lpstr>Změna struktury svarového spoje</vt:lpstr>
      <vt:lpstr>Změna struktury svarového spoje</vt:lpstr>
      <vt:lpstr>Změna struktury svarového spoje</vt:lpstr>
      <vt:lpstr>Změna struktury svarového spoje</vt:lpstr>
      <vt:lpstr>Změna struktury svarového spoje</vt:lpstr>
      <vt:lpstr>Transformační diagramy – strukturní změny při svařování</vt:lpstr>
      <vt:lpstr>Prezentace aplikace PowerPoint</vt:lpstr>
      <vt:lpstr>Výpočet charakteristických částí diagramu ARA</vt:lpstr>
      <vt:lpstr>Perlit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Použitá literatura:   [1] KOLAŘÍK, L. Podklady pro výuku svařovacích inženýrů IWE, EWE, FST, Ústav strojírenské technologie, skupina Svařování, Praha 2017  [2] Kolektiv autorů. Materiály a jejich chování při svařování, Ostrava 2016  [3] KOUKAL, J. SCHVARZ, D., HAJDÍK , J. Materiály a jejich svařitelnost, Ostrava: Skripta Český svářečský ústav s.r.o, 2009, ISBN 978-80-248-2025-5  [4] OCHODEK, V. Podklady pro výuku teplotního cyklu při svařování, FST, Katedra mechanické technologie, Ústav Svařování, VŠB TU Ostrava</vt:lpstr>
      <vt:lpstr>Prezentace aplikace PowerPoint</vt:lpstr>
      <vt:lpstr>Prezentace aplikace PowerPoint</vt:lpstr>
      <vt:lpstr>Obsah</vt:lpstr>
      <vt:lpstr>Teplotní režim svařování</vt:lpstr>
      <vt:lpstr>Teplota předehřevu</vt:lpstr>
      <vt:lpstr>Teplota předehřevu</vt:lpstr>
      <vt:lpstr>Teplota předehřevu</vt:lpstr>
      <vt:lpstr>Teplota předehřevu</vt:lpstr>
      <vt:lpstr>Teplota předehřevu</vt:lpstr>
      <vt:lpstr>Teplota předehřevu</vt:lpstr>
      <vt:lpstr>Teplota předehřevu</vt:lpstr>
      <vt:lpstr>Teplotní režim svařování</vt:lpstr>
      <vt:lpstr>Tepelné zdroje</vt:lpstr>
      <vt:lpstr>Tepelný příkon</vt:lpstr>
      <vt:lpstr>Tepelný příkon‐skutečný</vt:lpstr>
      <vt:lpstr>Tepelný příkon‐efektívní</vt:lpstr>
      <vt:lpstr>Tepelný příkon‐příklad výpočtu</vt:lpstr>
      <vt:lpstr>Tepelný příkon‐příklad výpočtu</vt:lpstr>
      <vt:lpstr>Tepelný příkon</vt:lpstr>
      <vt:lpstr>Tepelný příkon‐vliv na vlastnosti</vt:lpstr>
      <vt:lpstr>Teplotní režim svařování</vt:lpstr>
      <vt:lpstr>Interpass</vt:lpstr>
      <vt:lpstr>Teplotní režim svařování</vt:lpstr>
      <vt:lpstr>Teplotní cyklus svařování</vt:lpstr>
      <vt:lpstr>Prezentace aplikace PowerPoint</vt:lpstr>
      <vt:lpstr>Teplotní režim svařování</vt:lpstr>
      <vt:lpstr>Prezentace aplikace PowerPoint</vt:lpstr>
      <vt:lpstr>Teplotní cyklus svařování</vt:lpstr>
      <vt:lpstr>Prezentace aplikace PowerPoint</vt:lpstr>
      <vt:lpstr>Teplotní režim svařování</vt:lpstr>
      <vt:lpstr>Teplotní cyklus svařování‐měření</vt:lpstr>
      <vt:lpstr>Prezentace aplikace PowerPoint</vt:lpstr>
      <vt:lpstr>Teplotní cyklus svařování ‐ měření</vt:lpstr>
      <vt:lpstr>Teplotní cyklus svařování ‐ měření</vt:lpstr>
      <vt:lpstr>Prezentace aplikace PowerPoint</vt:lpstr>
      <vt:lpstr>Prezentace aplikace PowerPoint</vt:lpstr>
      <vt:lpstr>Teplotní režim svařování</vt:lpstr>
      <vt:lpstr>Trny‐TOO</vt:lpstr>
      <vt:lpstr>Termočlánky‐TOO 0,1‐0,2</vt:lpstr>
      <vt:lpstr>Teplotní režim svařování</vt:lpstr>
      <vt:lpstr>Zbytková napětí</vt:lpstr>
      <vt:lpstr>Zbytková napětí</vt:lpstr>
      <vt:lpstr>Zbytková napětí</vt:lpstr>
      <vt:lpstr>Prezentace aplikace PowerPoint</vt:lpstr>
      <vt:lpstr>Prezentace aplikace PowerPoint</vt:lpstr>
      <vt:lpstr>Prezentace aplikace PowerPoint</vt:lpstr>
      <vt:lpstr>Skupina č. 1 - Trhliny Group No. 1 - Cracks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Skupina č. 2 - Dutiny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Skupina č. 3 – Pevné vměstky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4 – studené spoje, neprůvary – lack of fusion and penetration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5 – vady tvaru a rozměru – imperfect shape and dimensions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6 – různé vady – miscellaneous imperfections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Vady svarových spojů</vt:lpstr>
      <vt:lpstr>Typy vad ve svarech</vt:lpstr>
      <vt:lpstr>Typy vad ve svarech</vt:lpstr>
      <vt:lpstr>Trhliny – 100</vt:lpstr>
      <vt:lpstr>Prezentace aplikace PowerPoint</vt:lpstr>
      <vt:lpstr>Plynové dutiny - 200</vt:lpstr>
      <vt:lpstr>Prezentace aplikace PowerPoint</vt:lpstr>
      <vt:lpstr>Pevné vměstky – 300</vt:lpstr>
      <vt:lpstr>Prezentace aplikace PowerPoint</vt:lpstr>
      <vt:lpstr>Studené spoje a neprůvary – 400</vt:lpstr>
      <vt:lpstr>Prezentace aplikace PowerPoint</vt:lpstr>
      <vt:lpstr>Vady tvaru a rozměru – 500</vt:lpstr>
      <vt:lpstr>Různé vady - 600</vt:lpstr>
      <vt:lpstr>Kontrola svarových spojů – rozdělení</vt:lpstr>
      <vt:lpstr>Příprava zkušebních vzorků</vt:lpstr>
      <vt:lpstr>Příčná zkouška tahem</vt:lpstr>
      <vt:lpstr>Prezentace aplikace PowerPoint</vt:lpstr>
      <vt:lpstr>Prezentace aplikace PowerPoint</vt:lpstr>
      <vt:lpstr>Prezentace aplikace PowerPoint</vt:lpstr>
      <vt:lpstr>Zkouška lámavosti</vt:lpstr>
      <vt:lpstr>Prezentace aplikace PowerPoint</vt:lpstr>
      <vt:lpstr>Prezentace aplikace PowerPoint</vt:lpstr>
      <vt:lpstr>Prezentace aplikace PowerPoint</vt:lpstr>
      <vt:lpstr>Zkouška rázem v ohybu</vt:lpstr>
      <vt:lpstr>Prezentace aplikace PowerPoint</vt:lpstr>
      <vt:lpstr>Prezentace aplikace PowerPoint</vt:lpstr>
      <vt:lpstr>Prezentace aplikace PowerPoint</vt:lpstr>
      <vt:lpstr>Zkouška rozlomením</vt:lpstr>
      <vt:lpstr>Zkoušky tvrdosti</vt:lpstr>
      <vt:lpstr>Prezentace aplikace PowerPoint</vt:lpstr>
      <vt:lpstr>Prezentace aplikace PowerPoint</vt:lpstr>
      <vt:lpstr>Prezentace aplikace PowerPoint</vt:lpstr>
      <vt:lpstr>Makroskopická a mikroskopická kontrola svarů</vt:lpstr>
      <vt:lpstr>Makroskopická a mikroskopická kontrola svarů</vt:lpstr>
      <vt:lpstr>Zkouška makro a mikro struktury</vt:lpstr>
      <vt:lpstr>Nedestruktivní kontrola</vt:lpstr>
      <vt:lpstr>Prezentace aplikace PowerPoint</vt:lpstr>
      <vt:lpstr>Vizuální kontrola - měrky</vt:lpstr>
      <vt:lpstr>Vizuální kontrola - rozdělení</vt:lpstr>
      <vt:lpstr>Vizuální kontrola - ENDOSKOPY</vt:lpstr>
      <vt:lpstr>Vizuální kontrola - ENDOSKOPY</vt:lpstr>
      <vt:lpstr>Prezentace aplikace PowerPoint</vt:lpstr>
      <vt:lpstr>Kapilární (Penetrační) zkouška</vt:lpstr>
      <vt:lpstr>Kapilární zkouška - postup</vt:lpstr>
      <vt:lpstr>Kapilární zkouška - rozdělení</vt:lpstr>
      <vt:lpstr>Prezentace aplikace PowerPoint</vt:lpstr>
      <vt:lpstr>Metoda magnetická prášková</vt:lpstr>
      <vt:lpstr>Prezentace aplikace PowerPoint</vt:lpstr>
      <vt:lpstr>Zmagnetování zkoušeného předmětu</vt:lpstr>
      <vt:lpstr>Prezentace aplikace PowerPoint</vt:lpstr>
      <vt:lpstr>Prezentace aplikace PowerPoint</vt:lpstr>
      <vt:lpstr>Metoda ultrazvuková</vt:lpstr>
      <vt:lpstr>Ultrazvuk</vt:lpstr>
      <vt:lpstr>Jako zdroje ultrazvukových impulsů se používají ultrazvukové zkušební sondy</vt:lpstr>
      <vt:lpstr>Princip průchodové metody</vt:lpstr>
      <vt:lpstr>Princip odrazové metody</vt:lpstr>
      <vt:lpstr>Prezentace aplikace PowerPoint</vt:lpstr>
      <vt:lpstr>Metoda prozařovací</vt:lpstr>
      <vt:lpstr>Metoda prozařovací</vt:lpstr>
      <vt:lpstr>Prezentace aplikace PowerPoint</vt:lpstr>
      <vt:lpstr>Prezentace aplikace PowerPoint</vt:lpstr>
      <vt:lpstr>Prezentace aplikace PowerPoint</vt:lpstr>
      <vt:lpstr>Svařitelnost korozivzdorných ocelí</vt:lpstr>
      <vt:lpstr>Definice korozivzdornosti</vt:lpstr>
      <vt:lpstr>Prezentace aplikace PowerPoint</vt:lpstr>
      <vt:lpstr>Typy koroze</vt:lpstr>
      <vt:lpstr>Typy koroze</vt:lpstr>
      <vt:lpstr>Typy koroze</vt:lpstr>
      <vt:lpstr>Korozivzdorné oceli (Stainless steel) ČSN EN 10 088</vt:lpstr>
      <vt:lpstr>Rozdělení ocelí dle struktury a dle chem. složení</vt:lpstr>
      <vt:lpstr>Základní přehled korozivzdorných ocelí</vt:lpstr>
      <vt:lpstr>Prezentace aplikace PowerPoint</vt:lpstr>
      <vt:lpstr>Rozdělení legujících prvků</vt:lpstr>
      <vt:lpstr>Rovnovážný diagram Fe – Cr - Ni</vt:lpstr>
      <vt:lpstr>(Chromové oceli)</vt:lpstr>
      <vt:lpstr>Rovnovážný diagram Fe – Ni</vt:lpstr>
      <vt:lpstr>Vyjádření vlivu chemického složení</vt:lpstr>
      <vt:lpstr>Schaefflerův konstituční diagram</vt:lpstr>
      <vt:lpstr>Schaefflerův diagram</vt:lpstr>
      <vt:lpstr>Způsoby měření feritu</vt:lpstr>
      <vt:lpstr>De Longův diagram</vt:lpstr>
      <vt:lpstr>De Longův diagram</vt:lpstr>
      <vt:lpstr>WRC 1992 diagram</vt:lpstr>
      <vt:lpstr>(pro duplexní oceli)</vt:lpstr>
      <vt:lpstr>Austenitické Cr – Ni oceli</vt:lpstr>
      <vt:lpstr>Charakteristika austenitických ocelí</vt:lpstr>
      <vt:lpstr>Austenitické korozivzdorné oceli</vt:lpstr>
      <vt:lpstr>Porovnání vrubové houževnatosti korozivzdorných ocelí</vt:lpstr>
      <vt:lpstr>Nejpoužívanější typy austenitických ocelí</vt:lpstr>
      <vt:lpstr>Austenitické korozivzdorné oceli</vt:lpstr>
      <vt:lpstr>Náchylnost k MKK</vt:lpstr>
      <vt:lpstr>Fáze SIGMA</vt:lpstr>
      <vt:lpstr>Doporučení pro svařování austenitických ocelí</vt:lpstr>
      <vt:lpstr>Doporučení pro svařování austenitických ocelí</vt:lpstr>
      <vt:lpstr>Austenitická Manganová ocel „HADFIELDOVA“</vt:lpstr>
      <vt:lpstr>Austenitická Manganová ocel „HADFIELDOVA“</vt:lpstr>
      <vt:lpstr>Feritické Cr oceli</vt:lpstr>
      <vt:lpstr>Charakteristika feritických ocelí</vt:lpstr>
      <vt:lpstr>Feritické korozivzdorné oceli</vt:lpstr>
      <vt:lpstr>Nejpoužívanější typy feritických ocelí</vt:lpstr>
      <vt:lpstr>Feritické oceli se sníženým obsahem C + N</vt:lpstr>
      <vt:lpstr>Klasické feritické oceli</vt:lpstr>
      <vt:lpstr>Doporučení pro svařování feritické oceli</vt:lpstr>
      <vt:lpstr>Obecné zásady pro svařování korozivzdorných ocelí</vt:lpstr>
      <vt:lpstr>Obecné zásady pro výběr přídavných materiálů</vt:lpstr>
      <vt:lpstr>Mezikrystalová koroze</vt:lpstr>
      <vt:lpstr>Základní teorie vzniku MKK</vt:lpstr>
      <vt:lpstr>Schéma MKK</vt:lpstr>
      <vt:lpstr>Příklady MKK</vt:lpstr>
      <vt:lpstr>Zvýšení odolnosti proti vzniku MKK</vt:lpstr>
      <vt:lpstr>Zvýšení odolnosti proti vzniku MKK</vt:lpstr>
      <vt:lpstr>Zvýšení odolnosti proti vzniku MKK</vt:lpstr>
      <vt:lpstr>Zvýšení odolnosti proti vzniku MKK</vt:lpstr>
      <vt:lpstr>Způsoby svařování – MMA, MIG/MAG, SAW</vt:lpstr>
      <vt:lpstr>Způsoby svařování - TIG</vt:lpstr>
      <vt:lpstr>Ochranné plyny pro korozivzdorné oceli</vt:lpstr>
      <vt:lpstr>Způsoby svařování - SAW</vt:lpstr>
      <vt:lpstr>Martenzitické Cr oceli</vt:lpstr>
      <vt:lpstr>Charakteristika martenzitických ocelí</vt:lpstr>
      <vt:lpstr>Martenzitické korozivzdorné oceli</vt:lpstr>
      <vt:lpstr>Nejpoužívanější typy martenzitických ocelí</vt:lpstr>
      <vt:lpstr>Martenzitické korozivzdorné oceli</vt:lpstr>
      <vt:lpstr>Martenzitické korozivzdorné oceli</vt:lpstr>
      <vt:lpstr>Doporučení pro svařování martenzitické oceli</vt:lpstr>
      <vt:lpstr>Doporučení pro svařování martenzitické oceli</vt:lpstr>
      <vt:lpstr>Doporučení pro svařování martenzitické oceli</vt:lpstr>
      <vt:lpstr>Duplexní oceli</vt:lpstr>
      <vt:lpstr>Duplexní korozivzdorné oceli</vt:lpstr>
      <vt:lpstr>Duplexní korozivzdorné oceli</vt:lpstr>
      <vt:lpstr>Doporučení pro svařování duplexních ocelí</vt:lpstr>
      <vt:lpstr>Využití Schaefflerova diagramu</vt:lpstr>
      <vt:lpstr>Využití Schaefflerova diagramu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Děkuji za pozornost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Jiří Staněk</cp:lastModifiedBy>
  <cp:revision>94</cp:revision>
  <dcterms:created xsi:type="dcterms:W3CDTF">2017-03-15T11:07:40Z</dcterms:created>
  <dcterms:modified xsi:type="dcterms:W3CDTF">2022-07-19T06:15:12Z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