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01" r:id="rId12"/>
    <p:sldId id="302" r:id="rId13"/>
    <p:sldId id="303" r:id="rId14"/>
    <p:sldId id="305" r:id="rId15"/>
    <p:sldId id="306" r:id="rId16"/>
    <p:sldId id="307" r:id="rId17"/>
    <p:sldId id="308" r:id="rId18"/>
    <p:sldId id="309" r:id="rId19"/>
    <p:sldId id="319" r:id="rId20"/>
    <p:sldId id="320" r:id="rId21"/>
    <p:sldId id="321" r:id="rId22"/>
    <p:sldId id="322" r:id="rId23"/>
    <p:sldId id="323" r:id="rId24"/>
    <p:sldId id="324" r:id="rId25"/>
    <p:sldId id="326" r:id="rId26"/>
    <p:sldId id="325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00" r:id="rId35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43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22.12.2021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6862B-8E87-47B4-B636-8AA41BBDAC6E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8221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53860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2117427"/>
            <a:ext cx="4722918" cy="2240165"/>
          </a:xfrm>
        </p:spPr>
        <p:txBody>
          <a:bodyPr/>
          <a:lstStyle>
            <a:lvl1pPr>
              <a:defRPr sz="2867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2117427"/>
            <a:ext cx="4722918" cy="2240165"/>
          </a:xfrm>
        </p:spPr>
        <p:txBody>
          <a:bodyPr/>
          <a:lstStyle>
            <a:lvl1pPr>
              <a:defRPr sz="2867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D4068-FBEB-4213-B27B-24CC162EF8BB}" type="datetimeFigureOut">
              <a:rPr lang="en-US"/>
              <a:pPr>
                <a:defRPr/>
              </a:pPr>
              <a:t>12/22/2021</a:t>
            </a:fld>
            <a:endParaRPr lang="en-US" dirty="0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fld id="{1B5696CB-BEFD-4B1C-8529-C905E0405B15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70767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713172" cy="1260475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514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4A0EA-69D7-4F01-9510-62B043BB92D0}" type="datetimeFigureOut">
              <a:rPr lang="en-US"/>
              <a:pPr>
                <a:defRPr/>
              </a:pPr>
              <a:t>12/22/2021</a:t>
            </a:fld>
            <a:endParaRPr lang="en-US" dirty="0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fld id="{79E8787A-D317-4269-A8EA-411C1BB5DE07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49053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53860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670" y="2045926"/>
            <a:ext cx="4724775" cy="727119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647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6" b="1"/>
            </a:lvl2pPr>
            <a:lvl3pPr>
              <a:buNone/>
              <a:defRPr sz="1985" b="1"/>
            </a:lvl3pPr>
            <a:lvl4pPr>
              <a:buNone/>
              <a:defRPr sz="1764" b="1"/>
            </a:lvl4pPr>
            <a:lvl5pPr>
              <a:buNone/>
              <a:defRPr sz="1764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432099" y="2004617"/>
            <a:ext cx="4726631" cy="814710"/>
          </a:xfrm>
        </p:spPr>
        <p:txBody>
          <a:bodyPr lIns="45720" tIns="0" rIns="45720" bIns="0" anchor="ctr"/>
          <a:lstStyle>
            <a:lvl1pPr marL="0" indent="0">
              <a:buNone/>
              <a:defRPr sz="2647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6" b="1"/>
            </a:lvl2pPr>
            <a:lvl3pPr>
              <a:buNone/>
              <a:defRPr sz="1985" b="1"/>
            </a:lvl3pPr>
            <a:lvl4pPr>
              <a:buNone/>
              <a:defRPr sz="1764" b="1"/>
            </a:lvl4pPr>
            <a:lvl5pPr>
              <a:buNone/>
              <a:defRPr sz="1764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534670" y="2773045"/>
            <a:ext cx="4724775" cy="1934504"/>
          </a:xfrm>
        </p:spPr>
        <p:txBody>
          <a:bodyPr tIns="0"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2099" y="2773045"/>
            <a:ext cx="4726631" cy="1934504"/>
          </a:xfrm>
        </p:spPr>
        <p:txBody>
          <a:bodyPr tIns="0"/>
          <a:lstStyle>
            <a:lvl1pPr>
              <a:defRPr sz="2426"/>
            </a:lvl1pPr>
            <a:lvl2pPr>
              <a:defRPr sz="2206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BDC78-632E-4C14-8386-F1BB7CB088E3}" type="datetimeFigureOut">
              <a:rPr lang="en-US"/>
              <a:pPr>
                <a:defRPr/>
              </a:pPr>
              <a:t>12/22/2021</a:t>
            </a:fld>
            <a:endParaRPr lang="en-US" dirty="0"/>
          </a:p>
        </p:txBody>
      </p:sp>
      <p:sp>
        <p:nvSpPr>
          <p:cNvPr id="8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fld id="{450672A7-1699-4A24-AEDE-DF9F1A1B42DC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904186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30194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Imobilizace a transport v PNP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821245" y="9620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Imobilizace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cs-CZ" altLang="cs-CZ" dirty="0" smtClean="0">
              <a:latin typeface="Arial" panose="020B0604020202020204" pitchFamily="34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821245" y="1876425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Znehybnění jednotlivých částí pohybového aparátu nebo celého těla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Přináší úlevu od bolesti, ale hlavně působí jako prevence dalšího poškození traumatizovaného orgánu, a tím snižuje riziko vzniku </a:t>
            </a:r>
            <a:r>
              <a:rPr lang="cs-CZ" altLang="cs-CZ" sz="2800" dirty="0" smtClean="0">
                <a:latin typeface="Arial" panose="020B0604020202020204" pitchFamily="34" charset="0"/>
              </a:rPr>
              <a:t>komplikací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Tzv. fixační pomůcky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Patří sem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Dlahy 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Fixační krční límce různých velikostí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Pánevní pás</a:t>
            </a:r>
          </a:p>
        </p:txBody>
      </p:sp>
    </p:spTree>
    <p:extLst>
      <p:ext uri="{BB962C8B-B14F-4D97-AF65-F5344CB8AC3E}">
        <p14:creationId xmlns:p14="http://schemas.microsoft.com/office/powerpoint/2010/main" val="369769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/>
          </p:cNvSpPr>
          <p:nvPr>
            <p:ph type="title"/>
          </p:nvPr>
        </p:nvSpPr>
        <p:spPr>
          <a:xfrm>
            <a:off x="724958" y="1149325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Fixační pomůcky</a:t>
            </a:r>
          </a:p>
        </p:txBody>
      </p:sp>
      <p:sp>
        <p:nvSpPr>
          <p:cNvPr id="25603" name="Rectangle 5"/>
          <p:cNvSpPr>
            <a:spLocks noGrp="1"/>
          </p:cNvSpPr>
          <p:nvPr>
            <p:ph type="body" sz="half" idx="1"/>
          </p:nvPr>
        </p:nvSpPr>
        <p:spPr>
          <a:xfrm>
            <a:off x="808990" y="1876425"/>
            <a:ext cx="4453678" cy="504138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SamSplint</a:t>
            </a:r>
            <a:endParaRPr lang="cs-CZ" altLang="cs-CZ" sz="28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Dlaha s univerzálním použitím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RTG průhledná, odolná proti vodě a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opakovaně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použitelná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Nepůsobí na ni teplotní extrémy nebo změny nadmořské výšky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Skladná, může být srolována, složena nebo použita v soupravě první pomoci </a:t>
            </a:r>
          </a:p>
        </p:txBody>
      </p:sp>
      <p:pic>
        <p:nvPicPr>
          <p:cNvPr id="25604" name="Picture 8" descr="sam_splint_m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3462262"/>
            <a:ext cx="3949488" cy="186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6045200" y="54578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helago-cz.cz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924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/>
          </p:cNvSpPr>
          <p:nvPr>
            <p:ph type="title"/>
          </p:nvPr>
        </p:nvSpPr>
        <p:spPr>
          <a:xfrm>
            <a:off x="810804" y="1000547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Fixační pomůcky</a:t>
            </a:r>
          </a:p>
        </p:txBody>
      </p:sp>
      <p:sp>
        <p:nvSpPr>
          <p:cNvPr id="26627" name="Rectangle 5"/>
          <p:cNvSpPr>
            <a:spLocks noGrp="1"/>
          </p:cNvSpPr>
          <p:nvPr>
            <p:ph type="body" sz="half" idx="1"/>
          </p:nvPr>
        </p:nvSpPr>
        <p:spPr>
          <a:xfrm>
            <a:off x="845274" y="1800225"/>
            <a:ext cx="4882425" cy="861774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Fixace pánve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Nestabilní zlomeniny pánve</a:t>
            </a:r>
          </a:p>
        </p:txBody>
      </p:sp>
      <p:pic>
        <p:nvPicPr>
          <p:cNvPr id="26628" name="Obrázek 5" descr="sam pelvic sling.jpg"/>
          <p:cNvPicPr>
            <a:picLocks noGrp="1" noChangeAspect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20958" y="3043384"/>
            <a:ext cx="4143375" cy="2047875"/>
          </a:xfrm>
          <a:noFill/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2451100" y="5334144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helago-cz.cz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028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>
          <a:xfrm>
            <a:off x="821245" y="855176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Fixační pomůcky</a:t>
            </a:r>
            <a:endParaRPr lang="cs-CZ" altLang="cs-CZ" sz="4000" dirty="0">
              <a:latin typeface="Arial" panose="020B0604020202020204" pitchFamily="34" charset="0"/>
            </a:endParaRPr>
          </a:p>
        </p:txBody>
      </p:sp>
      <p:sp>
        <p:nvSpPr>
          <p:cNvPr id="2765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821245" y="1285027"/>
            <a:ext cx="4982655" cy="5539978"/>
          </a:xfrm>
        </p:spPr>
        <p:txBody>
          <a:bodyPr/>
          <a:lstStyle/>
          <a:p>
            <a:r>
              <a:rPr lang="cs-CZ" altLang="cs-CZ" sz="2400" b="1" dirty="0">
                <a:solidFill>
                  <a:srgbClr val="00B0F0"/>
                </a:solidFill>
                <a:latin typeface="Arial" panose="020B0604020202020204" pitchFamily="34" charset="0"/>
              </a:rPr>
              <a:t>Fixační krční límec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</a:rPr>
              <a:t>Imobilizační prostředek sloužící k zamezení pohybu hlavy vůči trupu při poraněních (nebo podezření) krční páteře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</a:rPr>
              <a:t>Před přiložením krčního límce uvolnit oděv v oblasti hrudní kosti a šíje</a:t>
            </a:r>
            <a:endParaRPr lang="cs-CZ" altLang="cs-CZ" sz="2400" b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r>
              <a:rPr lang="cs-CZ" altLang="cs-CZ" sz="2400" b="1" dirty="0">
                <a:solidFill>
                  <a:schemeClr val="accent2"/>
                </a:solidFill>
                <a:latin typeface="Arial" panose="020B0604020202020204" pitchFamily="34" charset="0"/>
              </a:rPr>
              <a:t>Indikace: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</a:rPr>
              <a:t>Poranění krční páteře i suspektní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</a:rPr>
              <a:t>Poranění hlavy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</a:rPr>
              <a:t>Porucha vědomí </a:t>
            </a: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</a:rPr>
              <a:t>při úrazech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</a:rPr>
              <a:t>Úrazy ve vysokých rychlostech, </a:t>
            </a:r>
            <a:r>
              <a:rPr lang="cs-CZ" altLang="cs-CZ" sz="2400" dirty="0" err="1">
                <a:latin typeface="Arial" panose="020B0604020202020204" pitchFamily="34" charset="0"/>
              </a:rPr>
              <a:t>polytrauma</a:t>
            </a:r>
            <a:endParaRPr lang="cs-CZ" altLang="cs-CZ" sz="2400" dirty="0">
              <a:latin typeface="Arial" panose="020B0604020202020204" pitchFamily="34" charset="0"/>
            </a:endParaRPr>
          </a:p>
        </p:txBody>
      </p:sp>
      <p:pic>
        <p:nvPicPr>
          <p:cNvPr id="6" name="Picture 7" descr="StifNeck%20Sel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7900" y="2486025"/>
            <a:ext cx="2058776" cy="2422913"/>
          </a:xfrm>
          <a:prstGeom prst="rect">
            <a:avLst/>
          </a:prstGeom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5803900" y="5200289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alfarescue.cz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36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/>
          </p:cNvSpPr>
          <p:nvPr>
            <p:ph type="title"/>
          </p:nvPr>
        </p:nvSpPr>
        <p:spPr>
          <a:xfrm>
            <a:off x="740715" y="974853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Fixační pomůcky</a:t>
            </a:r>
            <a:endParaRPr lang="cs-CZ" altLang="cs-CZ" sz="4000" dirty="0" smtClean="0">
              <a:latin typeface="Arial" panose="020B0604020202020204" pitchFamily="34" charset="0"/>
            </a:endParaRPr>
          </a:p>
        </p:txBody>
      </p:sp>
      <p:sp>
        <p:nvSpPr>
          <p:cNvPr id="28675" name="Rectangle 5"/>
          <p:cNvSpPr>
            <a:spLocks noGrp="1"/>
          </p:cNvSpPr>
          <p:nvPr>
            <p:ph type="body" sz="half" idx="1"/>
          </p:nvPr>
        </p:nvSpPr>
        <p:spPr>
          <a:xfrm>
            <a:off x="740714" y="1800225"/>
            <a:ext cx="8339785" cy="3016210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Krční límce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Sada krčních límců k fixaci krční páteře o několika velikostech, případně univerzální krční límec s možností úpravy podle typu </a:t>
            </a:r>
            <a:r>
              <a:rPr lang="cs-CZ" altLang="cs-CZ" sz="2800" dirty="0" smtClean="0">
                <a:latin typeface="Arial" panose="020B0604020202020204" pitchFamily="34" charset="0"/>
              </a:rPr>
              <a:t>krku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Během nasazování fixačního límce nesmí být porušena manuální stabilizace krční páteře v ose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06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>
          <a:xfrm>
            <a:off x="850900" y="9620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Fixační pomůcky</a:t>
            </a:r>
            <a:endParaRPr lang="cs-CZ" altLang="cs-CZ" sz="4000" dirty="0">
              <a:latin typeface="Arial" panose="020B0604020202020204" pitchFamily="34" charset="0"/>
            </a:endParaRP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603432"/>
            <a:ext cx="9528840" cy="6040372"/>
          </a:xfrm>
        </p:spPr>
        <p:txBody>
          <a:bodyPr/>
          <a:lstStyle/>
          <a:p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Krční límce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Druhotné poškození míchy v důsledku neadekvátně poskytnuté první pomoci (20-25 %)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Přibližovat se tak, abychom nevyprovokovali rotaci hlavy a oslovit P až v momentě očního kontaktu, kdy je hlava v neutrální poloze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Přikládání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krčního límce provádějí vždy dva NLZP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První fixuje hlavu a krční páteř fixačním hmatem a druhý buď nejprve podsune zadní část fixačního límce nebo podle situace a tělesné konstituce raněného nasadí přední část fixačního límce a potom podsune zadní část</a:t>
            </a:r>
          </a:p>
          <a:p>
            <a:endParaRPr lang="cs-CZ" altLang="cs-CZ" sz="242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cs-CZ" sz="242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666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900024" y="1160689"/>
            <a:ext cx="9075420" cy="1231106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Schéma následku nesprávně zvolené velikosti krčního límce</a:t>
            </a:r>
          </a:p>
        </p:txBody>
      </p:sp>
      <p:pic>
        <p:nvPicPr>
          <p:cNvPr id="30723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2500" y="2395877"/>
            <a:ext cx="2913098" cy="377092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00" y="2491981"/>
            <a:ext cx="3126678" cy="3657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5727700" y="6302404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cs.wikipedia.org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434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>
          <a:xfrm>
            <a:off x="821245" y="8858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Fixační pomůcky</a:t>
            </a:r>
          </a:p>
        </p:txBody>
      </p:sp>
      <p:sp>
        <p:nvSpPr>
          <p:cNvPr id="31747" name="Rectangle 3"/>
          <p:cNvSpPr>
            <a:spLocks noGrp="1"/>
          </p:cNvSpPr>
          <p:nvPr>
            <p:ph type="body" sz="half" idx="4294967295"/>
          </p:nvPr>
        </p:nvSpPr>
        <p:spPr>
          <a:xfrm>
            <a:off x="821245" y="1501378"/>
            <a:ext cx="4453678" cy="5201424"/>
          </a:xfrm>
        </p:spPr>
        <p:txBody>
          <a:bodyPr/>
          <a:lstStyle/>
          <a:p>
            <a:r>
              <a:rPr lang="cs-CZ" altLang="cs-CZ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Vakuové </a:t>
            </a:r>
            <a:r>
              <a:rPr lang="cs-CZ" altLang="cs-CZ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dlahy končetinové</a:t>
            </a:r>
            <a:endParaRPr lang="cs-CZ" altLang="cs-CZ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  <a:cs typeface="Arial" panose="020B0604020202020204" pitchFamily="34" charset="0"/>
              </a:rPr>
              <a:t>Fixační prostředky určené k šetrné stabilizaci a transportní imobilizaci poraněných částí těla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  <a:cs typeface="Arial" panose="020B0604020202020204" pitchFamily="34" charset="0"/>
              </a:rPr>
              <a:t>Sypký polymer v uzavřeném prostoru vakuové dlahy, který má schopnost přizpůsobit se tvaru fixované části těla a po odsátí vzduchu vakuovou pumpou udržet kompaktní tvar</a:t>
            </a:r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5533571" y="5895512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</a:t>
            </a:r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supportmed.cz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VDOM - vakuová dlaha s opěrkou chodidla - mal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2222944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69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/>
          </p:cNvSpPr>
          <p:nvPr>
            <p:ph type="title"/>
          </p:nvPr>
        </p:nvSpPr>
        <p:spPr>
          <a:xfrm>
            <a:off x="808990" y="1063825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Fixační pomůcky</a:t>
            </a:r>
            <a:endParaRPr lang="cs-CZ" altLang="cs-CZ" sz="4000" dirty="0" smtClean="0">
              <a:latin typeface="Arial" panose="020B0604020202020204" pitchFamily="34" charset="0"/>
            </a:endParaRPr>
          </a:p>
        </p:txBody>
      </p:sp>
      <p:sp>
        <p:nvSpPr>
          <p:cNvPr id="32771" name="Rectangle 5"/>
          <p:cNvSpPr>
            <a:spLocks noGrp="1"/>
          </p:cNvSpPr>
          <p:nvPr>
            <p:ph type="body" sz="half" idx="1"/>
          </p:nvPr>
        </p:nvSpPr>
        <p:spPr>
          <a:xfrm>
            <a:off x="808990" y="1800225"/>
            <a:ext cx="4453678" cy="5601533"/>
          </a:xfrm>
        </p:spPr>
        <p:txBody>
          <a:bodyPr/>
          <a:lstStyle/>
          <a:p>
            <a:pPr eaLnBrk="1" hangingPunct="1"/>
            <a:r>
              <a:rPr lang="cs-CZ" altLang="cs-CZ" sz="2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Extenzní </a:t>
            </a:r>
            <a:r>
              <a:rPr lang="cs-CZ" altLang="cs-CZ" sz="2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trakční dlaha</a:t>
            </a:r>
            <a:endParaRPr lang="cs-CZ" altLang="cs-CZ" sz="2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  <a:cs typeface="Arial" panose="020B0604020202020204" pitchFamily="34" charset="0"/>
              </a:rPr>
              <a:t>Určena pro fixaci zlomeniny dlouhých kostí dolní končetiny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  <a:cs typeface="Arial" panose="020B0604020202020204" pitchFamily="34" charset="0"/>
              </a:rPr>
              <a:t>U zlomenin dolní končetiny vyžadujících zároveň trakci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  <a:cs typeface="Arial" panose="020B0604020202020204" pitchFamily="34" charset="0"/>
              </a:rPr>
              <a:t>Adekvátní síla trakce, odpovídající deseti procentům tělesné hmotnosti pacienta, by neměla způsobit žádné poškození napínané končetiny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77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099" y="3324225"/>
            <a:ext cx="4381500" cy="163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5346700" y="53054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mediset.cz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498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833945" y="1114425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Transportní prostředky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sz="half" idx="1"/>
          </p:nvPr>
        </p:nvSpPr>
        <p:spPr>
          <a:xfrm>
            <a:off x="774700" y="1876425"/>
            <a:ext cx="4453678" cy="4682179"/>
          </a:xfrm>
        </p:spPr>
        <p:txBody>
          <a:bodyPr/>
          <a:lstStyle/>
          <a:p>
            <a:pPr eaLnBrk="1" hangingPunct="1">
              <a:buClr>
                <a:srgbClr val="000066"/>
              </a:buClr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Transportní křeslo</a:t>
            </a:r>
            <a:r>
              <a:rPr lang="cs-CZ" altLang="cs-CZ" sz="2800" dirty="0">
                <a:solidFill>
                  <a:schemeClr val="accent2"/>
                </a:solidFill>
                <a:latin typeface="Arial" panose="020B0604020202020204" pitchFamily="34" charset="0"/>
              </a:rPr>
              <a:t> - </a:t>
            </a:r>
            <a:r>
              <a:rPr lang="cs-CZ" altLang="cs-CZ" sz="2800" b="1" dirty="0" err="1">
                <a:solidFill>
                  <a:schemeClr val="accent2"/>
                </a:solidFill>
                <a:latin typeface="Arial" panose="020B0604020202020204" pitchFamily="34" charset="0"/>
              </a:rPr>
              <a:t>schodolez</a:t>
            </a:r>
            <a:r>
              <a:rPr lang="cs-CZ" altLang="cs-CZ" sz="2800" b="1" dirty="0">
                <a:solidFill>
                  <a:srgbClr val="000066"/>
                </a:solidFill>
                <a:latin typeface="Arial" panose="020B0604020202020204" pitchFamily="34" charset="0"/>
              </a:rPr>
              <a:t> </a:t>
            </a:r>
          </a:p>
          <a:p>
            <a:pPr marL="457200" indent="-457200" eaLnBrk="1" hangingPunct="1">
              <a:buClr>
                <a:srgbClr val="000066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slouží k transportu vsedě, jeho obsluhu snadno zvládne jeden záchranář i při transportu po schodech</a:t>
            </a:r>
          </a:p>
          <a:p>
            <a:pPr marL="457200" indent="-457200">
              <a:buClr>
                <a:srgbClr val="000066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Skládá se ze sedadla a pásů</a:t>
            </a:r>
          </a:p>
          <a:p>
            <a:pPr marL="457200" indent="-457200">
              <a:buClr>
                <a:srgbClr val="000066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Nosnost 160 kilo</a:t>
            </a:r>
          </a:p>
          <a:p>
            <a:pPr eaLnBrk="1" hangingPunct="1">
              <a:buClr>
                <a:srgbClr val="000066"/>
              </a:buClr>
              <a:buFont typeface="Wingdings" panose="05000000000000000000" pitchFamily="2" charset="2"/>
              <a:buChar char="Ø"/>
            </a:pPr>
            <a:endParaRPr lang="cs-CZ" altLang="cs-CZ" sz="2426" dirty="0">
              <a:latin typeface="Arial" panose="020B0604020202020204" pitchFamily="34" charset="0"/>
            </a:endParaRPr>
          </a:p>
        </p:txBody>
      </p:sp>
      <p:pic>
        <p:nvPicPr>
          <p:cNvPr id="15364" name="Picture 9" descr="evaccha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1880507"/>
            <a:ext cx="4334633" cy="470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5956300" y="628160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mediprax.cz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921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850900" y="1038225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Transportní prostředky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sz="half" idx="1"/>
          </p:nvPr>
        </p:nvSpPr>
        <p:spPr>
          <a:xfrm>
            <a:off x="304800" y="2034267"/>
            <a:ext cx="9309100" cy="4716227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Nosítka 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Umožňují polohování nemocného do všech důležitých transportních poloh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Musí být lehká, s vysokou nosností a manipulace s nimi musí být jednoduchá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Zádržný systém</a:t>
            </a:r>
          </a:p>
          <a:p>
            <a:pPr eaLnBrk="1" hangingPunct="1"/>
            <a:endParaRPr lang="cs-CZ" altLang="cs-CZ" sz="2647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18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>
          <a:xfrm>
            <a:off x="810804" y="11144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</a:rPr>
              <a:t>Transportní prostředky</a:t>
            </a:r>
            <a:endParaRPr lang="cs-CZ" altLang="cs-CZ" sz="4000" dirty="0" smtClean="0"/>
          </a:p>
        </p:txBody>
      </p:sp>
      <p:sp>
        <p:nvSpPr>
          <p:cNvPr id="17411" name="Zástupný symbol pro obsah 2"/>
          <p:cNvSpPr>
            <a:spLocks noGrp="1"/>
          </p:cNvSpPr>
          <p:nvPr>
            <p:ph sz="half" idx="1"/>
          </p:nvPr>
        </p:nvSpPr>
        <p:spPr>
          <a:xfrm>
            <a:off x="812618" y="1755832"/>
            <a:ext cx="8420282" cy="4424288"/>
          </a:xfrm>
        </p:spPr>
        <p:txBody>
          <a:bodyPr/>
          <a:lstStyle/>
          <a:p>
            <a:pPr marL="120798">
              <a:spcBef>
                <a:spcPts val="331"/>
              </a:spcBef>
              <a:buClr>
                <a:srgbClr val="A04DA3"/>
              </a:buClr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Nosítka</a:t>
            </a:r>
            <a:endParaRPr lang="cs-CZ" altLang="cs-CZ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77998" indent="-457200">
              <a:spcBef>
                <a:spcPts val="331"/>
              </a:spcBef>
              <a:buClr>
                <a:srgbClr val="A04DA3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0000"/>
                </a:solidFill>
                <a:latin typeface="Arial" panose="020B0604020202020204" pitchFamily="34" charset="0"/>
              </a:rPr>
              <a:t>Plně sklopné postranice a tři sady popruhů s kovovou přezkou pro pevnou stabilizaci P</a:t>
            </a:r>
          </a:p>
          <a:p>
            <a:pPr marL="577998" indent="-457200">
              <a:spcBef>
                <a:spcPts val="331"/>
              </a:spcBef>
              <a:buClr>
                <a:srgbClr val="A04DA3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0000"/>
                </a:solidFill>
                <a:latin typeface="Arial" panose="020B0604020202020204" pitchFamily="34" charset="0"/>
              </a:rPr>
              <a:t>Po stranách nosítek je možné umístit přístroje</a:t>
            </a:r>
          </a:p>
          <a:p>
            <a:pPr marL="577998" indent="-457200">
              <a:spcBef>
                <a:spcPts val="331"/>
              </a:spcBef>
              <a:buClr>
                <a:srgbClr val="A04DA3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0000"/>
                </a:solidFill>
                <a:latin typeface="Arial" panose="020B0604020202020204" pitchFamily="34" charset="0"/>
              </a:rPr>
              <a:t>K imobilizaci je používáme v kombinaci s vakuovou matrací</a:t>
            </a:r>
            <a:endParaRPr lang="cs-CZ" altLang="cs-CZ" sz="2800" dirty="0"/>
          </a:p>
        </p:txBody>
      </p:sp>
    </p:spTree>
    <p:extLst>
      <p:ext uri="{BB962C8B-B14F-4D97-AF65-F5344CB8AC3E}">
        <p14:creationId xmlns:p14="http://schemas.microsoft.com/office/powerpoint/2010/main" val="1585901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799919" y="940700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Transportní prostředky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sz="half" idx="1"/>
          </p:nvPr>
        </p:nvSpPr>
        <p:spPr>
          <a:xfrm>
            <a:off x="769076" y="1724025"/>
            <a:ext cx="4453678" cy="4716227"/>
          </a:xfrm>
        </p:spPr>
        <p:txBody>
          <a:bodyPr/>
          <a:lstStyle/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Transportní plachta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Transport nemocného z těžko přístupných míst (podkroví, sklep, úzké točité schody)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Má vysokou nosnost, je omyvatelná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Nevýhodou je potřeba více zachránců při transportu</a:t>
            </a:r>
          </a:p>
          <a:p>
            <a:pPr eaLnBrk="1" hangingPunct="1"/>
            <a:endParaRPr lang="cs-CZ" altLang="cs-CZ" sz="2647" dirty="0">
              <a:latin typeface="Arial" panose="020B0604020202020204" pitchFamily="34" charset="0"/>
            </a:endParaRPr>
          </a:p>
        </p:txBody>
      </p:sp>
      <p:pic>
        <p:nvPicPr>
          <p:cNvPr id="19461" name="Picture 6" descr="plachta_zach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867025"/>
            <a:ext cx="4394156" cy="1999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5956300" y="50768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egozlin.cz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401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821690" y="998254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Transportní prostředky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sz="half" idx="1"/>
          </p:nvPr>
        </p:nvSpPr>
        <p:spPr>
          <a:xfrm>
            <a:off x="717414" y="1583871"/>
            <a:ext cx="4453678" cy="6823599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cs-CZ" altLang="cs-CZ" sz="26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Scoop</a:t>
            </a:r>
            <a:r>
              <a:rPr lang="cs-CZ" altLang="cs-CZ" sz="2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rám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  <a:cs typeface="Arial" panose="020B0604020202020204" pitchFamily="34" charset="0"/>
              </a:rPr>
              <a:t>Speciální transportní rám pro šetrný transport postižených s poraněním páteře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  <a:cs typeface="Arial" panose="020B0604020202020204" pitchFamily="34" charset="0"/>
              </a:rPr>
              <a:t>Perfektní fixace pacienta během transportu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</a:rPr>
              <a:t>Maximální nosnost 159 kg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</a:rPr>
              <a:t>Indikace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</a:rPr>
              <a:t>imobilizaci při podezření na poranění páteře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panose="020B0604020202020204" pitchFamily="34" charset="0"/>
              </a:rPr>
              <a:t>zlomeniny dlouhých kostí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None/>
            </a:pPr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cs-CZ" altLang="cs-CZ" sz="2647" dirty="0">
              <a:latin typeface="Arial" panose="020B0604020202020204" pitchFamily="34" charset="0"/>
            </a:endParaRPr>
          </a:p>
        </p:txBody>
      </p:sp>
      <p:pic>
        <p:nvPicPr>
          <p:cNvPr id="20484" name="Picture 8" descr="630-6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557" y="2562225"/>
            <a:ext cx="5251979" cy="272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5880100" y="54578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rescue-store.cz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220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/>
          </p:cNvSpPr>
          <p:nvPr>
            <p:ph type="title"/>
          </p:nvPr>
        </p:nvSpPr>
        <p:spPr>
          <a:xfrm>
            <a:off x="808990" y="1038225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Transportní prostředky</a:t>
            </a:r>
          </a:p>
        </p:txBody>
      </p:sp>
      <p:sp>
        <p:nvSpPr>
          <p:cNvPr id="21507" name="Rectangle 5"/>
          <p:cNvSpPr>
            <a:spLocks noGrp="1"/>
          </p:cNvSpPr>
          <p:nvPr>
            <p:ph type="body" sz="half" idx="1"/>
          </p:nvPr>
        </p:nvSpPr>
        <p:spPr>
          <a:xfrm>
            <a:off x="808990" y="1876425"/>
            <a:ext cx="4453678" cy="3820405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Vakuová matrace</a:t>
            </a:r>
            <a:r>
              <a:rPr lang="cs-CZ" altLang="cs-CZ" sz="2800" dirty="0">
                <a:latin typeface="Arial" panose="020B0604020202020204" pitchFamily="34" charset="0"/>
              </a:rPr>
              <a:t> 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Šetrný transport postižených, jejichž stav vyžaduje celkové znehybnění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Vzduch z matrace se odsává ruční nebo bateriovou odsávačkou</a:t>
            </a:r>
          </a:p>
          <a:p>
            <a:pPr eaLnBrk="1" hangingPunct="1"/>
            <a:endParaRPr lang="cs-CZ" altLang="cs-CZ" sz="2426" dirty="0"/>
          </a:p>
        </p:txBody>
      </p:sp>
      <p:pic>
        <p:nvPicPr>
          <p:cNvPr id="21508" name="Picture 7" descr="v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7700" y="2562225"/>
            <a:ext cx="4453678" cy="3340259"/>
          </a:xfr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6261100" y="5928338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egozlin.cz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638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>
          <a:xfrm>
            <a:off x="803547" y="9620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</a:rPr>
              <a:t>Transportní prostředky</a:t>
            </a:r>
            <a:endParaRPr lang="cs-CZ" altLang="cs-CZ" sz="4000" dirty="0" smtClean="0"/>
          </a:p>
        </p:txBody>
      </p:sp>
      <p:sp>
        <p:nvSpPr>
          <p:cNvPr id="22531" name="Zástupný symbol pro obsah 2"/>
          <p:cNvSpPr>
            <a:spLocks noGrp="1"/>
          </p:cNvSpPr>
          <p:nvPr>
            <p:ph sz="half" idx="1"/>
          </p:nvPr>
        </p:nvSpPr>
        <p:spPr>
          <a:xfrm>
            <a:off x="801732" y="1653778"/>
            <a:ext cx="8888367" cy="414684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Vakuová matrace</a:t>
            </a:r>
            <a:r>
              <a:rPr lang="cs-CZ" altLang="cs-CZ" sz="2800" dirty="0">
                <a:latin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Čtyři </a:t>
            </a:r>
            <a:r>
              <a:rPr lang="cs-CZ" altLang="cs-CZ" sz="2800" dirty="0">
                <a:latin typeface="Arial" panose="020B0604020202020204" pitchFamily="34" charset="0"/>
              </a:rPr>
              <a:t>fixační popruhy se suchým zipem + 5 párů popruhových úchytů sloužících k transportu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Imobilizační prostředek pro celé lidské tělo v případech poranění páteře na jakékoli úrovni, pánve, trauma hrudníku, </a:t>
            </a:r>
            <a:r>
              <a:rPr lang="cs-CZ" altLang="cs-CZ" sz="2800" dirty="0" err="1">
                <a:latin typeface="Arial" panose="020B0604020202020204" pitchFamily="34" charset="0"/>
              </a:rPr>
              <a:t>polytrauma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Výborně tepelně izoluje, propouští RTG paprsky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Snadné a velmi rychlé použití bez působení vnějšího tlaku</a:t>
            </a:r>
          </a:p>
          <a:p>
            <a:pPr>
              <a:lnSpc>
                <a:spcPct val="80000"/>
              </a:lnSpc>
            </a:pPr>
            <a:endParaRPr lang="cs-CZ" altLang="cs-CZ" sz="2800" dirty="0">
              <a:latin typeface="Arial" panose="020B0604020202020204" pitchFamily="34" charset="0"/>
            </a:endParaRP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411560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/>
          </p:cNvSpPr>
          <p:nvPr>
            <p:ph type="title"/>
          </p:nvPr>
        </p:nvSpPr>
        <p:spPr>
          <a:xfrm>
            <a:off x="821690" y="1038225"/>
            <a:ext cx="907542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Transportní prostředky</a:t>
            </a:r>
          </a:p>
        </p:txBody>
      </p:sp>
      <p:sp>
        <p:nvSpPr>
          <p:cNvPr id="23555" name="Rectangle 5"/>
          <p:cNvSpPr>
            <a:spLocks noGrp="1"/>
          </p:cNvSpPr>
          <p:nvPr>
            <p:ph type="body" sz="half" idx="1"/>
          </p:nvPr>
        </p:nvSpPr>
        <p:spPr>
          <a:xfrm>
            <a:off x="821690" y="1690517"/>
            <a:ext cx="4453678" cy="4285340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Páteřní deska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Plave na vodě a je RTG průhledná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Upínací pásy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V ČR používají </a:t>
            </a:r>
            <a:r>
              <a:rPr lang="cs-CZ" altLang="cs-CZ" sz="2800" dirty="0" smtClean="0">
                <a:latin typeface="Arial" panose="020B0604020202020204" pitchFamily="34" charset="0"/>
              </a:rPr>
              <a:t>Hasičské </a:t>
            </a:r>
            <a:r>
              <a:rPr lang="cs-CZ" altLang="cs-CZ" sz="2800" dirty="0">
                <a:latin typeface="Arial" panose="020B0604020202020204" pitchFamily="34" charset="0"/>
              </a:rPr>
              <a:t>záchranné sbory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 fixátorem hlavy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Indikace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poranění páteře</a:t>
            </a:r>
          </a:p>
          <a:p>
            <a:pPr eaLnBrk="1" hangingPunct="1"/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6" name="Picture 8" descr="BaXstrap%20-%20Laer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887" y="1629125"/>
            <a:ext cx="1207955" cy="5251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525" y="2714625"/>
            <a:ext cx="3200206" cy="239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6350665" y="6953477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laerdal.com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725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>
          <a:xfrm>
            <a:off x="808989" y="9620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Zdravotnický transport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>
          <a:xfrm>
            <a:off x="707300" y="1800225"/>
            <a:ext cx="9278797" cy="3490186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Je indikován za účelem vyšetření a ošetření P, které na stávajícím místě není proveditelné</a:t>
            </a:r>
          </a:p>
          <a:p>
            <a:pPr>
              <a:lnSpc>
                <a:spcPct val="90000"/>
              </a:lnSpc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Rozdělení: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Primární 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 místa nehody po poskytnutí PNP na místo dalšího ošetření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Sekundární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mezi zdravotnickými pracovišti při nutnosti specializovaného vyšetření či péče</a:t>
            </a:r>
          </a:p>
        </p:txBody>
      </p:sp>
    </p:spTree>
    <p:extLst>
      <p:ext uri="{BB962C8B-B14F-4D97-AF65-F5344CB8AC3E}">
        <p14:creationId xmlns:p14="http://schemas.microsoft.com/office/powerpoint/2010/main" val="42324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>
          <a:xfrm>
            <a:off x="808989" y="9620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Transportní prostředky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Pozemní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Letecké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Vodní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Indikace</a:t>
            </a:r>
          </a:p>
        </p:txBody>
      </p:sp>
    </p:spTree>
    <p:extLst>
      <p:ext uri="{BB962C8B-B14F-4D97-AF65-F5344CB8AC3E}">
        <p14:creationId xmlns:p14="http://schemas.microsoft.com/office/powerpoint/2010/main" val="262010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/>
          </p:cNvSpPr>
          <p:nvPr>
            <p:ph type="title" idx="4294967295"/>
          </p:nvPr>
        </p:nvSpPr>
        <p:spPr>
          <a:xfrm>
            <a:off x="821245" y="8858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Zdravotnické transporty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546100" y="1649956"/>
            <a:ext cx="4728823" cy="531837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Primární transport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Základní podmínka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stabilizace nebo alespoň obnovení spontánního krevního oběhu, zajištění průchodnosti DC a dostatečné ventilace, zastavení prudkého krvácení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Nepřetržitý dohled zdravotnického pracovníka u P během transportu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Během transportu lze jen omezeně poskytovat léčebné výkony, maximum zajistit již před zahájením transportu</a:t>
            </a:r>
          </a:p>
        </p:txBody>
      </p:sp>
      <p:sp>
        <p:nvSpPr>
          <p:cNvPr id="53252" name="Rectangle 5"/>
          <p:cNvSpPr>
            <a:spLocks noGrp="1"/>
          </p:cNvSpPr>
          <p:nvPr>
            <p:ph type="body" sz="half" idx="4294967295"/>
          </p:nvPr>
        </p:nvSpPr>
        <p:spPr>
          <a:xfrm>
            <a:off x="5423030" y="1649956"/>
            <a:ext cx="4453678" cy="465358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Sekundární transport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Přínos transportu musí převyšovat riziko komplikací v průběhu transportu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Odesílající lékař zodpovídá za: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Indikaci transportu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Přípravu P k transportu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Stav pacienta při předání k transportu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Zdravotnickou dokumentaci s níž je pacient odesílán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52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>
          <a:xfrm>
            <a:off x="774700" y="10382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Transportní trauma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>
          <a:xfrm>
            <a:off x="776514" y="1800225"/>
            <a:ext cx="9075420" cy="4222694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Sekundární zhoršení tělesných funkcí po primárním inzultu, působením fyzikálních vlivů, které působí přímo i zprostředkovaně na transportovanou osobu a zhoršuji její zdravotní stav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prohlubují šok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destabilizují cirkulaci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ovlivňují krevní tlak ve smyslu jeho prudkého poklesu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způsobí zástavu krevního oběhu </a:t>
            </a:r>
          </a:p>
          <a:p>
            <a:pPr>
              <a:lnSpc>
                <a:spcPct val="80000"/>
              </a:lnSpc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Příčiny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Překlady – změny polohy těla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Bolest a reakce na ni, úzkost, neklid</a:t>
            </a:r>
          </a:p>
        </p:txBody>
      </p:sp>
    </p:spTree>
    <p:extLst>
      <p:ext uri="{BB962C8B-B14F-4D97-AF65-F5344CB8AC3E}">
        <p14:creationId xmlns:p14="http://schemas.microsoft.com/office/powerpoint/2010/main" val="30227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>
          <a:xfrm>
            <a:off x="815992" y="10382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Transportní trauma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900024" y="1754225"/>
            <a:ext cx="4453678" cy="531632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Vlivy transportního prostředku: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Změny teploty prostředí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Akcelerace a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decelerace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Odstředivé síly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Výkyvy ve vertikálním směru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Vibrace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Nárazy při špatném odpružení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Změny tlaku</a:t>
            </a:r>
          </a:p>
          <a:p>
            <a:pPr>
              <a:lnSpc>
                <a:spcPct val="90000"/>
              </a:lnSpc>
            </a:pPr>
            <a:endParaRPr lang="cs-CZ" altLang="cs-CZ" sz="1985" dirty="0"/>
          </a:p>
        </p:txBody>
      </p:sp>
      <p:sp>
        <p:nvSpPr>
          <p:cNvPr id="55300" name="Rectangle 4"/>
          <p:cNvSpPr>
            <a:spLocks noGrp="1"/>
          </p:cNvSpPr>
          <p:nvPr>
            <p:ph type="body" sz="half" idx="4294967295"/>
          </p:nvPr>
        </p:nvSpPr>
        <p:spPr>
          <a:xfrm>
            <a:off x="5499100" y="1754225"/>
            <a:ext cx="4633366" cy="50202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Příčiny: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Jízda na nerovných vozovkách, v horském terénu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Časté a rychlé odbočování ve městě a při rychlé jízdě do zatáček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Působení vibrací zvyšuje riziko krvácení, uvolňuje vzniklé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tromby,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vede ke tření kostních úlomků, umožňuje vznik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PNO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316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>
          <a:xfrm>
            <a:off x="698500" y="10382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Profylaxe transportního traumatu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>
          <a:xfrm>
            <a:off x="698500" y="1876425"/>
            <a:ext cx="9296400" cy="4098814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Plynulá jízda (klidný let)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Tepelně neutrální prostředí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Upevnění těla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Imobilizace zlomenin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Premedikace před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transportem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Analgosedace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během transportu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Překládání s dostatečným počtem osob za jednotného velení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Kontrola stavu invazivních vstupů, obvazů, přístrojů po přeložení na nosítka a během transportu</a:t>
            </a:r>
          </a:p>
          <a:p>
            <a:pPr>
              <a:lnSpc>
                <a:spcPct val="80000"/>
              </a:lnSpc>
              <a:buFont typeface="Georgia" panose="02040502050405020303" pitchFamily="18" charset="0"/>
              <a:buNone/>
            </a:pPr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cs-CZ" altLang="cs-CZ" sz="264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1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 idx="4294967295"/>
          </p:nvPr>
        </p:nvSpPr>
        <p:spPr>
          <a:xfrm>
            <a:off x="740715" y="922598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Poloha a polohování nemocných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4294967295"/>
          </p:nvPr>
        </p:nvSpPr>
        <p:spPr>
          <a:xfrm>
            <a:off x="775186" y="1647825"/>
            <a:ext cx="9075420" cy="412728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b="1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Úlevová poloha</a:t>
            </a:r>
          </a:p>
          <a:p>
            <a:pPr marL="672267" indent="-672267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šetří postižené oblasti</a:t>
            </a:r>
          </a:p>
          <a:p>
            <a:pPr marL="1092434" lvl="1" indent="-588234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např. při bolesti břicha úleva v poloze na zádech s pokrčenými DK v kolenou</a:t>
            </a:r>
          </a:p>
          <a:p>
            <a:pPr marL="504200" lvl="1">
              <a:lnSpc>
                <a:spcPct val="90000"/>
              </a:lnSpc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cs-CZ" altLang="cs-CZ" sz="2800" b="1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Účelná poloha</a:t>
            </a:r>
          </a:p>
          <a:p>
            <a:pPr marL="672267" indent="-672267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nejvhodnější k mobilizaci rezerv organizmu</a:t>
            </a:r>
          </a:p>
          <a:p>
            <a:pPr marL="1092434" lvl="1" indent="-588234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např. nemocný s dušností zaujímá polohu vsedě, opřené předloktí a záda → napomáhá tím k plnému využití pomocných dýchacích svalů</a:t>
            </a:r>
          </a:p>
          <a:p>
            <a:pPr marL="672267" indent="-672267">
              <a:lnSpc>
                <a:spcPct val="90000"/>
              </a:lnSpc>
            </a:pPr>
            <a:endParaRPr lang="cs-CZ" alt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2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 idx="4294967295"/>
          </p:nvPr>
        </p:nvSpPr>
        <p:spPr>
          <a:xfrm>
            <a:off x="774700" y="10382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Poloha a polohování nemocných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>
          <a:xfrm>
            <a:off x="473649" y="1876425"/>
            <a:ext cx="9376471" cy="4256550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V akutních stavech pacient při vědomí a spontánně pohyblivý zaujímá polohu, která mu nejvíce vyhovuje ke zmírnění potíží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Pacient v bezvědomí nebo s porušenou hybností zaujímá často polohu nepříznivou, kterou je třeba obezřetně a šetrně změnit tak, aby byla pro léčbu nejvhodnější a pro diagnostiku a transport přijatelná</a:t>
            </a:r>
          </a:p>
          <a:p>
            <a:pPr marL="672267" indent="-672267">
              <a:buFontTx/>
              <a:buAutoNum type="arabicPeriod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Polohy vyšetřovací</a:t>
            </a:r>
          </a:p>
          <a:p>
            <a:pPr marL="672267" indent="-672267">
              <a:buFontTx/>
              <a:buAutoNum type="arabicPeriod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Polohy léčebné</a:t>
            </a:r>
          </a:p>
          <a:p>
            <a:pPr marL="672267" indent="-672267">
              <a:buFontTx/>
              <a:buAutoNum type="arabicPeriod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Polohy transportní</a:t>
            </a:r>
          </a:p>
          <a:p>
            <a:pPr>
              <a:lnSpc>
                <a:spcPct val="90000"/>
              </a:lnSpc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36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 idx="4294967295"/>
          </p:nvPr>
        </p:nvSpPr>
        <p:spPr>
          <a:xfrm>
            <a:off x="821245" y="1038225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Transportní polohy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4294967295"/>
          </p:nvPr>
        </p:nvSpPr>
        <p:spPr>
          <a:xfrm>
            <a:off x="821245" y="1800225"/>
            <a:ext cx="9075420" cy="48013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Slouží k uložení P k zajištění bezpečného transportu</a:t>
            </a:r>
          </a:p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Požadavky: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Pohodlná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subjektivně příjemná, udržování nemá působit žádnou námahu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Účelná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plní léčebnou potřebu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Úlevová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snižuje </a:t>
            </a: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potíže a bolest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Stabilní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během transportu se samovolně nemění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Bezpečná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vylučuje riziko sekundárního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poškození</a:t>
            </a:r>
            <a:endParaRPr lang="cs-CZ" alt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71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>
          <a:xfrm>
            <a:off x="821245" y="922598"/>
            <a:ext cx="9075420" cy="1231106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Zásady při polohování během transportu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4294967295"/>
          </p:nvPr>
        </p:nvSpPr>
        <p:spPr>
          <a:xfrm>
            <a:off x="821245" y="2333625"/>
            <a:ext cx="9075420" cy="3102388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Šetrné polohování za jednotného vedení dostatečného počtu instruovaných osob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Neutrální tepelné prostředí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Úměrné přikrytí – zábrana prochlazení, zachování pocitu důstojnosti nemocného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Vhodný transportní a imobilizační prostředek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Neustálá kontrola invazivních vstupů, poranění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Před zahájením transportu příprava na neodkladný zásah dle stavu nemocného</a:t>
            </a:r>
          </a:p>
        </p:txBody>
      </p:sp>
    </p:spTree>
    <p:extLst>
      <p:ext uri="{BB962C8B-B14F-4D97-AF65-F5344CB8AC3E}">
        <p14:creationId xmlns:p14="http://schemas.microsoft.com/office/powerpoint/2010/main" val="13803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dpis 1"/>
          <p:cNvSpPr>
            <a:spLocks noGrp="1"/>
          </p:cNvSpPr>
          <p:nvPr>
            <p:ph type="title"/>
          </p:nvPr>
        </p:nvSpPr>
        <p:spPr>
          <a:xfrm>
            <a:off x="832576" y="1044713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Typy transportních poloh</a:t>
            </a:r>
            <a:endParaRPr lang="cs-CZ" altLang="cs-CZ" sz="4000" dirty="0" smtClean="0"/>
          </a:p>
        </p:txBody>
      </p:sp>
      <p:sp>
        <p:nvSpPr>
          <p:cNvPr id="61443" name="Zástupný symbol pro text 2"/>
          <p:cNvSpPr>
            <a:spLocks noGrp="1"/>
          </p:cNvSpPr>
          <p:nvPr>
            <p:ph type="body" idx="1"/>
          </p:nvPr>
        </p:nvSpPr>
        <p:spPr>
          <a:xfrm>
            <a:off x="808990" y="1835705"/>
            <a:ext cx="4455430" cy="726523"/>
          </a:xfrm>
        </p:spPr>
        <p:txBody>
          <a:bodyPr/>
          <a:lstStyle/>
          <a:p>
            <a:pPr algn="ctr"/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Vleže rovně na zádech </a:t>
            </a:r>
          </a:p>
        </p:txBody>
      </p:sp>
      <p:sp>
        <p:nvSpPr>
          <p:cNvPr id="6144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427231" y="2001212"/>
            <a:ext cx="4457180" cy="430887"/>
          </a:xfrm>
        </p:spPr>
        <p:txBody>
          <a:bodyPr/>
          <a:lstStyle/>
          <a:p>
            <a:pPr algn="ctr"/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Protišoková poloha</a:t>
            </a:r>
          </a:p>
        </p:txBody>
      </p:sp>
      <p:sp>
        <p:nvSpPr>
          <p:cNvPr id="6144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808990" y="2461935"/>
            <a:ext cx="4455430" cy="4431983"/>
          </a:xfrm>
        </p:spPr>
        <p:txBody>
          <a:bodyPr/>
          <a:lstStyle/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pacient při vědomí, v bezvědomí se zajištěnými dýchacími cestami, který nevyžaduje speciální polohu </a:t>
            </a:r>
          </a:p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804A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vakuová matrace, fixační límec, vakuové dlahy</a:t>
            </a:r>
          </a:p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mnoho komplikací – viz sekundární transporty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 smtClean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27231" y="2562228"/>
            <a:ext cx="4457180" cy="4315733"/>
          </a:xfrm>
        </p:spPr>
        <p:txBody>
          <a:bodyPr/>
          <a:lstStyle/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>
                <a:latin typeface="Arial" charset="0"/>
                <a:cs typeface="Arial" charset="0"/>
              </a:rPr>
              <a:t>vleže </a:t>
            </a:r>
            <a:r>
              <a:rPr lang="cs-CZ" altLang="cs-CZ" sz="2400" dirty="0">
                <a:latin typeface="Arial" charset="0"/>
                <a:cs typeface="Arial" charset="0"/>
              </a:rPr>
              <a:t>na zádech, zvýšení DK cca 50 cm nad podložku podložením od kolen níže, hlava se nesnižuje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Arial" charset="0"/>
                <a:cs typeface="Arial" charset="0"/>
              </a:rPr>
              <a:t>šokové stavy a pokles TK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Arial" charset="0"/>
                <a:cs typeface="Arial" charset="0"/>
              </a:rPr>
              <a:t>z DK se mobilizuje cca 500 ml rezervní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krve</a:t>
            </a:r>
          </a:p>
          <a:p>
            <a:pPr lvl="1">
              <a:lnSpc>
                <a:spcPct val="90000"/>
              </a:lnSpc>
              <a:defRPr/>
            </a:pPr>
            <a:endParaRPr lang="cs-CZ" altLang="cs-CZ" u="sng" dirty="0">
              <a:latin typeface="Arial" charset="0"/>
              <a:cs typeface="Arial" charset="0"/>
            </a:endParaRPr>
          </a:p>
          <a:p>
            <a:pPr lvl="1">
              <a:lnSpc>
                <a:spcPct val="90000"/>
              </a:lnSpc>
              <a:defRPr/>
            </a:pPr>
            <a:endParaRPr lang="cs-CZ" altLang="cs-CZ" u="sng" dirty="0" smtClean="0">
              <a:latin typeface="Arial" charset="0"/>
              <a:cs typeface="Arial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cs-CZ" altLang="cs-CZ" sz="2800" b="1" dirty="0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rPr>
              <a:t>Poloha na boku</a:t>
            </a:r>
          </a:p>
          <a:p>
            <a:pPr lvl="1">
              <a:lnSpc>
                <a:spcPct val="90000"/>
              </a:lnSpc>
              <a:defRPr/>
            </a:pPr>
            <a:endParaRPr lang="cs-CZ" altLang="cs-CZ" u="sng" dirty="0">
              <a:latin typeface="Arial" charset="0"/>
              <a:cs typeface="Arial" charset="0"/>
            </a:endParaRPr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6654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Nadpis 1"/>
          <p:cNvSpPr>
            <a:spLocks noGrp="1"/>
          </p:cNvSpPr>
          <p:nvPr>
            <p:ph type="title"/>
          </p:nvPr>
        </p:nvSpPr>
        <p:spPr>
          <a:xfrm>
            <a:off x="821690" y="1016138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Typy transportních poloh</a:t>
            </a:r>
            <a:endParaRPr lang="cs-CZ" altLang="cs-CZ" sz="4000" dirty="0" smtClean="0"/>
          </a:p>
        </p:txBody>
      </p:sp>
      <p:sp>
        <p:nvSpPr>
          <p:cNvPr id="62467" name="Zástupný symbol pro text 2"/>
          <p:cNvSpPr>
            <a:spLocks noGrp="1"/>
          </p:cNvSpPr>
          <p:nvPr>
            <p:ph type="body" idx="1"/>
          </p:nvPr>
        </p:nvSpPr>
        <p:spPr>
          <a:xfrm>
            <a:off x="808990" y="1805283"/>
            <a:ext cx="4455430" cy="726523"/>
          </a:xfrm>
        </p:spPr>
        <p:txBody>
          <a:bodyPr/>
          <a:lstStyle/>
          <a:p>
            <a:pPr algn="ctr"/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Trendelenburgova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poloha</a:t>
            </a:r>
          </a:p>
        </p:txBody>
      </p:sp>
      <p:sp>
        <p:nvSpPr>
          <p:cNvPr id="62468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396388" y="1756376"/>
            <a:ext cx="4457180" cy="861774"/>
          </a:xfrm>
        </p:spPr>
        <p:txBody>
          <a:bodyPr/>
          <a:lstStyle/>
          <a:p>
            <a:pPr algn="ctr"/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Trendelenburgova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poloha</a:t>
            </a:r>
          </a:p>
        </p:txBody>
      </p:sp>
      <p:sp>
        <p:nvSpPr>
          <p:cNvPr id="62469" name="Zástupný symbol pro obsah 4"/>
          <p:cNvSpPr>
            <a:spLocks noGrp="1"/>
          </p:cNvSpPr>
          <p:nvPr>
            <p:ph sz="quarter" idx="2"/>
          </p:nvPr>
        </p:nvSpPr>
        <p:spPr>
          <a:xfrm>
            <a:off x="808990" y="2647996"/>
            <a:ext cx="4537710" cy="3733073"/>
          </a:xfrm>
        </p:spPr>
        <p:txBody>
          <a:bodyPr/>
          <a:lstStyle/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na zádech se zvýšením hlavového panelu o 20°</a:t>
            </a:r>
          </a:p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umožňuje snížit překrvení hlavy při kraniocerebrálních poraněních, nitrolebním krvácení a nitrolební hypertenzi, bolestech hlavy                                                                                       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 smtClean="0"/>
          </a:p>
        </p:txBody>
      </p:sp>
      <p:sp>
        <p:nvSpPr>
          <p:cNvPr id="62470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27231" y="2773046"/>
            <a:ext cx="4457180" cy="1702902"/>
          </a:xfrm>
        </p:spPr>
        <p:txBody>
          <a:bodyPr/>
          <a:lstStyle/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vleže na zádech se snížením hlavového konce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vzduchová embolie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↓ TK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11827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dpis 1"/>
          <p:cNvSpPr>
            <a:spLocks noGrp="1"/>
          </p:cNvSpPr>
          <p:nvPr>
            <p:ph type="title"/>
          </p:nvPr>
        </p:nvSpPr>
        <p:spPr>
          <a:xfrm>
            <a:off x="810804" y="1067707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Typy transportních poloh</a:t>
            </a:r>
            <a:endParaRPr lang="cs-CZ" altLang="cs-CZ" sz="4000" dirty="0" smtClean="0"/>
          </a:p>
        </p:txBody>
      </p:sp>
      <p:sp>
        <p:nvSpPr>
          <p:cNvPr id="63491" name="Zástupný symbol pro text 2"/>
          <p:cNvSpPr>
            <a:spLocks noGrp="1"/>
          </p:cNvSpPr>
          <p:nvPr>
            <p:ph type="body" idx="1"/>
          </p:nvPr>
        </p:nvSpPr>
        <p:spPr>
          <a:xfrm>
            <a:off x="808990" y="1683260"/>
            <a:ext cx="4455430" cy="726523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Poloha v polosedě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430858" y="1846925"/>
            <a:ext cx="4457180" cy="407356"/>
          </a:xfrm>
        </p:spPr>
        <p:txBody>
          <a:bodyPr/>
          <a:lstStyle/>
          <a:p>
            <a:pPr marL="0" lvl="1" algn="ctr">
              <a:buClr>
                <a:srgbClr val="0BD0D9"/>
              </a:buClr>
              <a:buSzPct val="95000"/>
              <a:defRPr/>
            </a:pPr>
            <a:r>
              <a:rPr lang="cs-CZ" altLang="cs-CZ" sz="2647" dirty="0" err="1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rPr>
              <a:t>Ortopnoická</a:t>
            </a:r>
            <a:r>
              <a:rPr lang="cs-CZ" altLang="cs-CZ" sz="2647" dirty="0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rPr>
              <a:t> poloha</a:t>
            </a:r>
          </a:p>
        </p:txBody>
      </p:sp>
      <p:sp>
        <p:nvSpPr>
          <p:cNvPr id="63493" name="Zástupný symbol pro obsah 4"/>
          <p:cNvSpPr>
            <a:spLocks noGrp="1"/>
          </p:cNvSpPr>
          <p:nvPr>
            <p:ph sz="quarter" idx="2"/>
          </p:nvPr>
        </p:nvSpPr>
        <p:spPr>
          <a:xfrm>
            <a:off x="808990" y="2409783"/>
            <a:ext cx="4455430" cy="3327962"/>
          </a:xfrm>
        </p:spPr>
        <p:txBody>
          <a:bodyPr/>
          <a:lstStyle/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Fowlerova</a:t>
            </a:r>
            <a:r>
              <a:rPr lang="cs-CZ" altLang="cs-CZ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poloha</a:t>
            </a:r>
          </a:p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usnadňuje zapojení pomocných dýchacích svalů (dušnost – astma, </a:t>
            </a:r>
            <a:r>
              <a:rPr lang="cs-CZ" alt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levostr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♥ selhání, AKS)</a:t>
            </a:r>
          </a:p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zpevňuje hrudní stěnu (úraz hrudníku se </a:t>
            </a:r>
            <a:r>
              <a:rPr lang="cs-CZ" alt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spont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ventilací)</a:t>
            </a:r>
          </a:p>
          <a:p>
            <a:endParaRPr lang="cs-CZ" altLang="cs-CZ" dirty="0" smtClean="0"/>
          </a:p>
        </p:txBody>
      </p:sp>
      <p:sp>
        <p:nvSpPr>
          <p:cNvPr id="63494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651500" y="2422028"/>
            <a:ext cx="4457180" cy="2958630"/>
          </a:xfrm>
        </p:spPr>
        <p:txBody>
          <a:bodyPr/>
          <a:lstStyle/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 polosedě nebo vsedě se spuštěnými DK + zapření horní pol. těla</a:t>
            </a:r>
          </a:p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omezuje návrat krve z DK – </a:t>
            </a:r>
            <a:r>
              <a:rPr lang="cs-CZ" alt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levostr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♥ selhání s počínajícím otokem plic</a:t>
            </a:r>
          </a:p>
          <a:p>
            <a:pPr marL="1029409" lvl="1" indent="-525209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akutní nedokrevnost DK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1214903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Nadpis 1"/>
          <p:cNvSpPr>
            <a:spLocks noGrp="1"/>
          </p:cNvSpPr>
          <p:nvPr>
            <p:ph type="title"/>
          </p:nvPr>
        </p:nvSpPr>
        <p:spPr>
          <a:xfrm>
            <a:off x="808991" y="1044713"/>
            <a:ext cx="907542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Typy transportních poloh</a:t>
            </a:r>
            <a:endParaRPr lang="cs-CZ" altLang="cs-CZ" sz="4000" dirty="0" smtClean="0"/>
          </a:p>
        </p:txBody>
      </p:sp>
      <p:sp>
        <p:nvSpPr>
          <p:cNvPr id="64515" name="Zástupný symbol pro text 2"/>
          <p:cNvSpPr>
            <a:spLocks noGrp="1"/>
          </p:cNvSpPr>
          <p:nvPr>
            <p:ph type="body" idx="1"/>
          </p:nvPr>
        </p:nvSpPr>
        <p:spPr>
          <a:xfrm>
            <a:off x="808990" y="1835705"/>
            <a:ext cx="4455430" cy="726523"/>
          </a:xfrm>
        </p:spPr>
        <p:txBody>
          <a:bodyPr/>
          <a:lstStyle/>
          <a:p>
            <a:pPr algn="ctr"/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Autotransfuzní poloha</a:t>
            </a:r>
          </a:p>
        </p:txBody>
      </p:sp>
      <p:sp>
        <p:nvSpPr>
          <p:cNvPr id="64516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427231" y="1983523"/>
            <a:ext cx="4457180" cy="430887"/>
          </a:xfrm>
        </p:spPr>
        <p:txBody>
          <a:bodyPr/>
          <a:lstStyle/>
          <a:p>
            <a:pPr algn="ctr"/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Zotavovací poloha</a:t>
            </a:r>
          </a:p>
        </p:txBody>
      </p:sp>
      <p:sp>
        <p:nvSpPr>
          <p:cNvPr id="64517" name="Zástupný symbol pro obsah 4"/>
          <p:cNvSpPr>
            <a:spLocks noGrp="1"/>
          </p:cNvSpPr>
          <p:nvPr>
            <p:ph sz="quarter" idx="2"/>
          </p:nvPr>
        </p:nvSpPr>
        <p:spPr>
          <a:xfrm>
            <a:off x="832576" y="2570303"/>
            <a:ext cx="4455430" cy="3475695"/>
          </a:xfrm>
        </p:spPr>
        <p:txBody>
          <a:bodyPr/>
          <a:lstStyle/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vleže na zádech, zvýšení DK co nejvýše nad podložku podložením od kolen níže, hlava se nesnižuje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mobilizace cca 1000 ml krve do oběhu</a:t>
            </a:r>
          </a:p>
          <a:p>
            <a:endParaRPr lang="cs-CZ" altLang="cs-CZ" dirty="0" smtClean="0"/>
          </a:p>
        </p:txBody>
      </p:sp>
      <p:sp>
        <p:nvSpPr>
          <p:cNvPr id="64518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27231" y="2570303"/>
            <a:ext cx="4457180" cy="3087897"/>
          </a:xfrm>
        </p:spPr>
        <p:txBody>
          <a:bodyPr/>
          <a:lstStyle/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 boku, se záklonem hlavy, umožňuje udržet průchozí DC u nemocných s poruchou vědomí, ale se </a:t>
            </a:r>
            <a:r>
              <a:rPr lang="cs-CZ" altLang="cs-CZ" sz="2800" dirty="0" smtClean="0">
                <a:solidFill>
                  <a:srgbClr val="C604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zachovanou spontánní ventilací </a:t>
            </a:r>
            <a:endParaRPr lang="cs-CZ" altLang="cs-CZ" sz="2800" u="sng" dirty="0" smtClean="0">
              <a:solidFill>
                <a:srgbClr val="C604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4162896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>
          <a:xfrm>
            <a:off x="821245" y="1001378"/>
            <a:ext cx="9075420" cy="1231106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Polohy indikované ve speciálních klinických případech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>
          <a:xfrm>
            <a:off x="808990" y="2480685"/>
            <a:ext cx="9075420" cy="4265783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Těhotné ve vysokém stupni těhotenství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vsedě až polosedě, dostatečně opřená záda, mírně pokrčené DK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vleže na levém boku!!! (prevence útlaku DDŽ 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Poranění hrudníku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 jednostranné zlomenině žeber nebo PNO, v polosedě poraněnou polovinou hrudníku opřenou o podložku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Náhlá příhoda břišní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vleže na zádech, pokrčená kolena, možno je podložit</a:t>
            </a:r>
            <a:endParaRPr lang="cs-CZ" altLang="cs-CZ" sz="28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63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charset="0"/>
              </a:rPr>
              <a:t>Použité zdroje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9331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BARTŮNĚK, P.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Vybrané kapitoly z intenzivní péče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2016. ISBN 978-80-247-4343-1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DOBIÁŠ, V.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Klinická propedeutika v urgentní medicíně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2013. ISBN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978-80-247-4571-8.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REMEŠ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R. et al.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Praktická příručka přednemocniční urgentní medicíny.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1. vyd. Praha: </a:t>
            </a:r>
            <a:r>
              <a:rPr 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2013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ISBN 978-80-247-4530-5.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cs-CZ" sz="2400" cap="al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eblová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J.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Urgentní medicína v klinické praxi lékaře.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2.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2018. ISBN 978-80-271-0596-0.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1405</TotalTime>
  <Words>1357</Words>
  <Application>Microsoft Office PowerPoint</Application>
  <PresentationFormat>Vlastní</PresentationFormat>
  <Paragraphs>250</Paragraphs>
  <Slides>34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9" baseType="lpstr">
      <vt:lpstr>Arial</vt:lpstr>
      <vt:lpstr>Calibri</vt:lpstr>
      <vt:lpstr>Georgia</vt:lpstr>
      <vt:lpstr>Wingdings</vt:lpstr>
      <vt:lpstr>Office Theme</vt:lpstr>
      <vt:lpstr>Prezentace aplikace PowerPoint</vt:lpstr>
      <vt:lpstr>Imobilizace</vt:lpstr>
      <vt:lpstr>Fixační pomůcky</vt:lpstr>
      <vt:lpstr>Fixační pomůcky</vt:lpstr>
      <vt:lpstr>Fixační pomůcky</vt:lpstr>
      <vt:lpstr>Fixační pomůcky</vt:lpstr>
      <vt:lpstr>Fixační pomůcky</vt:lpstr>
      <vt:lpstr>Schéma následku nesprávně zvolené velikosti krčního límce</vt:lpstr>
      <vt:lpstr>Fixační pomůcky</vt:lpstr>
      <vt:lpstr>Fixační pomůcky</vt:lpstr>
      <vt:lpstr>Transportní prostředky</vt:lpstr>
      <vt:lpstr>Transportní prostředky</vt:lpstr>
      <vt:lpstr>Transportní prostředky</vt:lpstr>
      <vt:lpstr>Transportní prostředky</vt:lpstr>
      <vt:lpstr>Transportní prostředky</vt:lpstr>
      <vt:lpstr>Transportní prostředky</vt:lpstr>
      <vt:lpstr>Transportní prostředky</vt:lpstr>
      <vt:lpstr>Transportní prostředky</vt:lpstr>
      <vt:lpstr>Zdravotnický transport</vt:lpstr>
      <vt:lpstr>Transportní prostředky</vt:lpstr>
      <vt:lpstr>Zdravotnické transporty</vt:lpstr>
      <vt:lpstr>Transportní trauma</vt:lpstr>
      <vt:lpstr>Transportní trauma</vt:lpstr>
      <vt:lpstr>Profylaxe transportního traumatu</vt:lpstr>
      <vt:lpstr>Poloha a polohování nemocných</vt:lpstr>
      <vt:lpstr>Poloha a polohování nemocných</vt:lpstr>
      <vt:lpstr>Transportní polohy</vt:lpstr>
      <vt:lpstr>Zásady při polohování během transportu</vt:lpstr>
      <vt:lpstr>Typy transportních poloh</vt:lpstr>
      <vt:lpstr>Typy transportních poloh</vt:lpstr>
      <vt:lpstr>Typy transportních poloh</vt:lpstr>
      <vt:lpstr>Typy transportních poloh</vt:lpstr>
      <vt:lpstr>Polohy indikované ve speciálních klinických případech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91</cp:revision>
  <dcterms:created xsi:type="dcterms:W3CDTF">2017-03-15T11:07:40Z</dcterms:created>
  <dcterms:modified xsi:type="dcterms:W3CDTF">2021-12-22T19:51:39Z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