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sldIdLst>
    <p:sldId id="268" r:id="rId3"/>
    <p:sldId id="256" r:id="rId4"/>
    <p:sldId id="260" r:id="rId5"/>
    <p:sldId id="261" r:id="rId6"/>
    <p:sldId id="257" r:id="rId7"/>
    <p:sldId id="265" r:id="rId8"/>
    <p:sldId id="266" r:id="rId9"/>
    <p:sldId id="258" r:id="rId10"/>
    <p:sldId id="259" r:id="rId11"/>
    <p:sldId id="262" r:id="rId12"/>
    <p:sldId id="263" r:id="rId13"/>
    <p:sldId id="264" r:id="rId14"/>
    <p:sldId id="267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9859C-0FD4-3E3B-3955-A5D2F160E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D6DD87C-7584-260E-7B92-47065CBE7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B0162B-1AF8-80B1-A368-D4DF112F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131AD2-2C22-361B-49A5-4C0A49C7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9A60A6-C7EE-52A0-9DFB-FB8AEE01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333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E1ED07-C99E-AE19-55C2-34D30519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7B7800-856A-3C9F-64AB-67560DD82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6B6806-E604-1E34-C746-378FDF490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60D1D1-1D70-AFA5-2755-111B617F9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C6D553-9460-6999-31BD-7F62CA00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35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55170-98CE-10FF-7A23-6D69C4592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8B12712-21A3-1A5B-1302-616ABCA6F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1E64AE-1F25-394B-BC23-A47E8BCA8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93083C-A353-1C36-4BE2-9F744C44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93D042-917F-0208-BD5E-CB7F48723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9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1212D-E07F-D073-2531-13A07834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1CBD07-4F9A-DFD8-CB70-E278DC266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B672A12-41AA-CBCD-0197-676D2E85D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B406FA-695A-2622-1A01-971BFB32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E767B51-4817-052C-F322-49C8B2341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C54CB7-976E-F6D6-D6B4-428D8874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193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195CC0-8363-F546-1DC9-0E7D6FDC4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927344-5DE7-7F35-E571-C863344E1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4FFBC36-A5B4-D75B-CC22-A0FB06E92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89C1EC4-976D-F893-7995-083CE504B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C62E67F-72AE-F808-7C31-18D9B7E24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DDED842-9E63-3930-1371-DE25C502E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CC5BAC-9492-0F07-AE56-C9C13595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305B1D7-8001-9869-B9E8-4871D95A1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431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6FC634-3939-11CF-4151-DED24B4C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0B2509E-1D3F-C35E-CEAB-DDED6FC39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3C4725B-BDAB-4734-66DD-D321A0DC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863EB4B-3EB6-ED56-E2D0-911B7CDAD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91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1C66631-36B8-C08E-4D21-336849907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DF65D98-F75B-D329-E6A3-0202576CE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908CDF2-F0F7-4724-11E5-2F28561D6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95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5E5CD2-216D-16DA-41C6-B782FF2D1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61E2C36-98DD-3662-42B6-4697FDA4E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76A70F9-1549-0CF5-7D08-63DB550E8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12E94C8-A3DA-FC10-92D6-A34919102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50033AD-B6D3-5171-909A-6A0B43247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F93ED79-2E48-4202-0DA5-F809A6546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24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89D414-DB14-FF31-1C44-21885E02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8FEC060-7629-7EBA-1743-33E4BF85C9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3C6941D-986F-9426-6DDD-23AE51CC3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4149BAD-A2A0-4D93-BD83-D8C40540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507B102-EE25-9065-3990-4C1C1CE7D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65695A6-3B85-FA34-C2AE-2082024C0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591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27DC74-D756-90B4-74A9-1507731E3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D47F9C9-F0C5-E1EF-E030-239AF95891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AF05A87-DFB8-F6A1-CBEB-9C7B927BF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3A4F95-9E74-F5AE-7128-D7F620E1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7C164AC-7C9B-4197-2806-F83E9987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7307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3688B7E-E6B8-F151-A383-69E762A20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A99A7EB-EF84-2170-3D56-5E0971EB2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E950DD-9208-9712-AE96-CCF49E664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96C42C-62DF-432D-BA8B-510D5809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25462F-0087-313D-55EF-6520E919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1388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6B0D4C-2FE7-6565-DF20-CEA0EC9A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397515-2569-5256-C707-7BA4D611C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D18812-DE92-49D7-DA6A-931C155B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3BC6E7-CE4D-32E8-FA3E-94B968847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403E43-B69D-82C5-6160-45A30C6B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27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56EE2A5-5D37-A9F8-3694-A62D117F3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FB5103-C51B-5FAC-7BB3-58171C8C0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FA51C4-F45D-18D8-EB04-32CEAC5EB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639F6-E03D-4B1F-94C0-9F98B49EF7D7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D68905-993F-0E9C-698F-481DE3552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2AAC9A-B0CF-85AD-E6E7-8340D8E5B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C33A0-CF05-43CA-9CB5-CE2B83544B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195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7F029EB-909F-68CB-477E-97A96FE7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D21EBD-34A9-6747-0852-63608AF05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F40E1F-5608-073B-F5B3-5EA60F7E1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90AB98-E41E-046E-E221-770DC1A2D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32FB6E-0B9A-DE7B-E7F7-A26262E5A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3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aleph.zcu.cz/F/?func=item-global&amp;doc_library=ZUP01&amp;doc_number=00003007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C8AF9DF-0367-DB3C-D7DF-C1C307880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382" y="502662"/>
            <a:ext cx="10053236" cy="5654945"/>
          </a:xfrm>
        </p:spPr>
      </p:pic>
    </p:spTree>
    <p:extLst>
      <p:ext uri="{BB962C8B-B14F-4D97-AF65-F5344CB8AC3E}">
        <p14:creationId xmlns:p14="http://schemas.microsoft.com/office/powerpoint/2010/main" val="122571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0C7E1-DF01-A8E3-85A2-6F1359711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9650"/>
            <a:ext cx="9144000" cy="2890838"/>
          </a:xfrm>
        </p:spPr>
        <p:txBody>
          <a:bodyPr>
            <a:normAutofit/>
          </a:bodyPr>
          <a:lstStyle/>
          <a:p>
            <a:r>
              <a:rPr lang="cs-CZ" sz="2700" dirty="0"/>
              <a:t>Analýza pedagogických situací z </a:t>
            </a:r>
            <a:r>
              <a:rPr lang="cs-CZ" sz="2700" dirty="0" err="1"/>
              <a:t>psychodidaktického</a:t>
            </a:r>
            <a:r>
              <a:rPr lang="cs-CZ" sz="2700" dirty="0"/>
              <a:t> hlediska</a:t>
            </a:r>
            <a:br>
              <a:rPr lang="cs-CZ" sz="2700" dirty="0"/>
            </a:br>
            <a:br>
              <a:rPr lang="cs-CZ" sz="2700" dirty="0"/>
            </a:br>
            <a:r>
              <a:rPr lang="cs-CZ" sz="2400" dirty="0"/>
              <a:t> lekce 2: </a:t>
            </a:r>
            <a:br>
              <a:rPr lang="cs-CZ" sz="2400" dirty="0"/>
            </a:br>
            <a:r>
              <a:rPr lang="cs-CZ" dirty="0"/>
              <a:t>Edukace </a:t>
            </a:r>
            <a:r>
              <a:rPr lang="cs-CZ" b="1" dirty="0"/>
              <a:t>KOHO</a:t>
            </a:r>
            <a:r>
              <a:rPr lang="cs-CZ" dirty="0"/>
              <a:t>? </a:t>
            </a:r>
            <a:br>
              <a:rPr lang="cs-CZ" dirty="0"/>
            </a:br>
            <a:r>
              <a:rPr lang="cs-CZ" dirty="0"/>
              <a:t>– </a:t>
            </a:r>
            <a:r>
              <a:rPr lang="cs-CZ" sz="4000" dirty="0"/>
              <a:t>jednotlivých žáků i celé třídy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BE2B-994B-F4F0-A8F3-4ECE2C89D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487863"/>
            <a:ext cx="9144000" cy="1655762"/>
          </a:xfrm>
        </p:spPr>
        <p:txBody>
          <a:bodyPr/>
          <a:lstStyle/>
          <a:p>
            <a:r>
              <a:rPr lang="cs-CZ" dirty="0"/>
              <a:t>Martina </a:t>
            </a:r>
            <a:r>
              <a:rPr lang="cs-CZ" dirty="0" err="1"/>
              <a:t>Komzáková</a:t>
            </a:r>
            <a:endParaRPr lang="cs-CZ" dirty="0"/>
          </a:p>
          <a:p>
            <a:r>
              <a:rPr lang="cs-CZ" dirty="0" err="1"/>
              <a:t>Kps</a:t>
            </a:r>
            <a:r>
              <a:rPr lang="cs-CZ" dirty="0"/>
              <a:t>, FPE ZČU</a:t>
            </a:r>
          </a:p>
          <a:p>
            <a:r>
              <a:rPr lang="cs-CZ" sz="1400" dirty="0"/>
              <a:t>(kompletní materiál je z archivu autora)</a:t>
            </a:r>
          </a:p>
        </p:txBody>
      </p:sp>
    </p:spTree>
    <p:extLst>
      <p:ext uri="{BB962C8B-B14F-4D97-AF65-F5344CB8AC3E}">
        <p14:creationId xmlns:p14="http://schemas.microsoft.com/office/powerpoint/2010/main" val="113136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ED742D-3C6B-6E70-14DD-1093B9747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Edukace orientována na žáka</a:t>
            </a:r>
            <a:br>
              <a:rPr lang="cs-CZ" sz="3600" b="1" dirty="0"/>
            </a:br>
            <a:r>
              <a:rPr lang="cs-CZ" sz="3600" b="1" dirty="0"/>
              <a:t>=</a:t>
            </a:r>
            <a:br>
              <a:rPr lang="cs-CZ" sz="3600" b="1" dirty="0"/>
            </a:br>
            <a:r>
              <a:rPr lang="cs-CZ" sz="3600" b="1" dirty="0"/>
              <a:t>humanistická pedagogika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634E96-8A04-BFC2-DE6C-46513AE8A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2651"/>
            <a:ext cx="10515600" cy="36385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/>
              <a:t>Základní principy:</a:t>
            </a:r>
          </a:p>
          <a:p>
            <a:r>
              <a:rPr lang="cs-CZ" dirty="0"/>
              <a:t>Bio-psycho-sociálně spirituální (BPSS) přístup</a:t>
            </a:r>
          </a:p>
          <a:p>
            <a:r>
              <a:rPr lang="cs-CZ" dirty="0"/>
              <a:t>Personalizace v edukaci – </a:t>
            </a:r>
            <a:r>
              <a:rPr lang="cs-CZ" dirty="0" err="1"/>
              <a:t>Helus</a:t>
            </a:r>
            <a:endParaRPr lang="cs-CZ" dirty="0"/>
          </a:p>
          <a:p>
            <a:r>
              <a:rPr lang="cs-CZ" dirty="0"/>
              <a:t>Akt mentalizace – </a:t>
            </a:r>
            <a:r>
              <a:rPr lang="cs-CZ" dirty="0" err="1"/>
              <a:t>Fonagy</a:t>
            </a:r>
            <a:r>
              <a:rPr lang="cs-CZ" dirty="0"/>
              <a:t> , </a:t>
            </a:r>
            <a:r>
              <a:rPr lang="cs-CZ" dirty="0" err="1"/>
              <a:t>Targetová</a:t>
            </a:r>
            <a:r>
              <a:rPr lang="cs-CZ" dirty="0"/>
              <a:t>, Komzáková, Slavík</a:t>
            </a:r>
          </a:p>
          <a:p>
            <a:endParaRPr lang="cs-CZ" dirty="0"/>
          </a:p>
          <a:p>
            <a:r>
              <a:rPr lang="cs-CZ" b="1" dirty="0">
                <a:solidFill>
                  <a:srgbClr val="C00000"/>
                </a:solidFill>
              </a:rPr>
              <a:t>Pocit bezpečí, jistoty a bezpodmínečného přijetí x pocit nebezpečí a nejistoty v edukačním procesu –</a:t>
            </a:r>
            <a:r>
              <a:rPr lang="cs-CZ" dirty="0">
                <a:solidFill>
                  <a:srgbClr val="C00000"/>
                </a:solidFill>
              </a:rPr>
              <a:t>princip </a:t>
            </a:r>
            <a:r>
              <a:rPr lang="cs-CZ" dirty="0" err="1">
                <a:solidFill>
                  <a:srgbClr val="C00000"/>
                </a:solidFill>
              </a:rPr>
              <a:t>attachmentu</a:t>
            </a:r>
            <a:r>
              <a:rPr lang="cs-CZ" dirty="0">
                <a:solidFill>
                  <a:srgbClr val="C00000"/>
                </a:solidFill>
              </a:rPr>
              <a:t> : 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b="1" dirty="0"/>
              <a:t>Bez pocitu bezpečí mám NEJISTOTU v exploraci – v prozkoumávání NOVÉHO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Spiritualita – </a:t>
            </a:r>
            <a:r>
              <a:rPr lang="cs-CZ" dirty="0" err="1"/>
              <a:t>Frankl</a:t>
            </a:r>
            <a:r>
              <a:rPr lang="cs-CZ" dirty="0"/>
              <a:t> – potřeba smyslu</a:t>
            </a:r>
          </a:p>
          <a:p>
            <a:r>
              <a:rPr lang="cs-CZ" dirty="0"/>
              <a:t>Teorie potřeb – </a:t>
            </a:r>
            <a:r>
              <a:rPr lang="cs-CZ" dirty="0" err="1"/>
              <a:t>Maslowe</a:t>
            </a:r>
            <a:r>
              <a:rPr lang="cs-CZ" dirty="0"/>
              <a:t> atd</a:t>
            </a:r>
          </a:p>
        </p:txBody>
      </p:sp>
    </p:spTree>
    <p:extLst>
      <p:ext uri="{BB962C8B-B14F-4D97-AF65-F5344CB8AC3E}">
        <p14:creationId xmlns:p14="http://schemas.microsoft.com/office/powerpoint/2010/main" val="211464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8B95D6-B164-DC6D-CB3B-3FBB8DFCC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kumimoji="0" lang="cs-CZ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Žák x žákovská skupina ( x učitel)</a:t>
            </a:r>
          </a:p>
          <a:p>
            <a:pPr marL="0" indent="0" algn="ctr">
              <a:buNone/>
            </a:pPr>
            <a:b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– kontinuum proměnných v edukačním procesu v kontextu jednotlivých žáků a konkrétní třídy</a:t>
            </a:r>
          </a:p>
          <a:p>
            <a:pPr marL="0" indent="0" algn="ctr">
              <a:buNone/>
            </a:pPr>
            <a:endParaRPr lang="cs-CZ" sz="32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 algn="ctr">
              <a:buNone/>
            </a:pPr>
            <a:endParaRPr lang="cs-CZ" sz="32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cs-CZ" sz="32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DEFINUJTE PODLE SVÝCH ZKUŠENOSTÍ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4662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FA03B5-06B3-2B9D-5E9A-0523D786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75"/>
            <a:ext cx="10515600" cy="1606550"/>
          </a:xfrm>
        </p:spPr>
        <p:txBody>
          <a:bodyPr>
            <a:normAutofit/>
          </a:bodyPr>
          <a:lstStyle/>
          <a:p>
            <a:r>
              <a:rPr lang="cs-CZ" b="1" dirty="0"/>
              <a:t>Žák x žákovská skupina ( x učitel)</a:t>
            </a:r>
            <a:br>
              <a:rPr lang="cs-CZ" dirty="0"/>
            </a:br>
            <a:r>
              <a:rPr lang="cs-CZ" sz="2000" i="1" dirty="0">
                <a:solidFill>
                  <a:srgbClr val="C00000"/>
                </a:solidFill>
              </a:rPr>
              <a:t>“Všichni jsme stejní a přesto jiní. Na nikoho z nás neplatí „jedna norma, která by měla identický výsledek.“ A ani  žádný okamžik se v našem životě přesně neopakuje. Vše je pokaždé nová premiéra“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3C5366-F847-351A-6E8F-F31E3890E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327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KO- TEXT:</a:t>
            </a:r>
          </a:p>
          <a:p>
            <a:r>
              <a:rPr lang="cs-CZ" sz="1900" dirty="0"/>
              <a:t>Individuální práce se žákem</a:t>
            </a:r>
          </a:p>
          <a:p>
            <a:r>
              <a:rPr lang="cs-CZ" sz="1900" dirty="0"/>
              <a:t>Skupinová práce s třídou</a:t>
            </a:r>
          </a:p>
          <a:p>
            <a:r>
              <a:rPr lang="cs-CZ" sz="1900" dirty="0"/>
              <a:t>Heterogenní skupina – „ žáků je hodně a každý je jiný“</a:t>
            </a:r>
          </a:p>
          <a:p>
            <a:r>
              <a:rPr lang="cs-CZ" sz="1900" dirty="0"/>
              <a:t>Žáci se SVP – díky současnému poznání již víme, jak lépe přistupovat k žákům s některými </a:t>
            </a:r>
            <a:r>
              <a:rPr lang="cs-CZ" sz="1900" b="1" dirty="0"/>
              <a:t>konkrétními jinakostmi </a:t>
            </a:r>
            <a:r>
              <a:rPr lang="cs-CZ" sz="1900" dirty="0"/>
              <a:t>– co konkrétně máme a můžeme dělat, aby nám společně bylo v procesu edukaci dobře ba přímo lépe.</a:t>
            </a:r>
          </a:p>
          <a:p>
            <a:r>
              <a:rPr lang="cs-CZ" sz="1900" i="1" dirty="0">
                <a:solidFill>
                  <a:schemeClr val="accent1">
                    <a:lumMod val="75000"/>
                  </a:schemeClr>
                </a:solidFill>
              </a:rPr>
              <a:t>Má osobní kondice v daném okamžiku učit?</a:t>
            </a:r>
          </a:p>
          <a:p>
            <a:pPr marL="0" indent="0">
              <a:buNone/>
            </a:pPr>
            <a:endParaRPr lang="cs-CZ" sz="1900" dirty="0"/>
          </a:p>
          <a:p>
            <a:pPr marL="0" indent="0">
              <a:buNone/>
            </a:pPr>
            <a:r>
              <a:rPr lang="cs-CZ" b="1" dirty="0"/>
              <a:t>KONTEXT:</a:t>
            </a:r>
          </a:p>
          <a:p>
            <a:r>
              <a:rPr lang="cs-CZ" sz="1900" dirty="0"/>
              <a:t>Rodiny jednotlivých žáků a </a:t>
            </a:r>
            <a:r>
              <a:rPr lang="cs-CZ" sz="1900" dirty="0" err="1"/>
              <a:t>biopsychosociálněspirituální</a:t>
            </a:r>
            <a:r>
              <a:rPr lang="cs-CZ" sz="1900" dirty="0"/>
              <a:t> (BPSS) a materiální zázemí jednotlivých žáků</a:t>
            </a:r>
          </a:p>
          <a:p>
            <a:r>
              <a:rPr lang="cs-CZ" sz="1900" dirty="0"/>
              <a:t>Klima třídy, společenství/ komunita školy, města a materiální zázemí školy</a:t>
            </a:r>
          </a:p>
          <a:p>
            <a:pPr marL="0" indent="0">
              <a:buNone/>
            </a:pPr>
            <a:endParaRPr lang="cs-CZ" sz="1900" dirty="0"/>
          </a:p>
          <a:p>
            <a:r>
              <a:rPr lang="cs-CZ" sz="1900" i="1" dirty="0">
                <a:solidFill>
                  <a:schemeClr val="accent1"/>
                </a:solidFill>
              </a:rPr>
              <a:t>„Jak mám o edukaci v dané třídě  přemýšlet? O tom, co jak a  dobře, abych byl </a:t>
            </a:r>
            <a:r>
              <a:rPr lang="cs-CZ" sz="1900" b="1" i="1" dirty="0">
                <a:solidFill>
                  <a:schemeClr val="accent1"/>
                </a:solidFill>
              </a:rPr>
              <a:t>pro danou třídu a žáky v ní </a:t>
            </a:r>
            <a:r>
              <a:rPr lang="cs-CZ" sz="1900" i="1" dirty="0">
                <a:solidFill>
                  <a:schemeClr val="accent1"/>
                </a:solidFill>
              </a:rPr>
              <a:t>dobrý učitel/KA , když je potřebuji </a:t>
            </a:r>
            <a:r>
              <a:rPr lang="cs-CZ" sz="1900" b="1" i="1" dirty="0">
                <a:solidFill>
                  <a:schemeClr val="accent1"/>
                </a:solidFill>
              </a:rPr>
              <a:t>naučit daný obsah</a:t>
            </a:r>
            <a:r>
              <a:rPr lang="cs-CZ" sz="1900" i="1" dirty="0">
                <a:solidFill>
                  <a:schemeClr val="accent1"/>
                </a:solidFill>
              </a:rPr>
              <a:t>?“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79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FFCB15-EBD1-1303-8728-3AD281161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9932"/>
            <a:ext cx="10515600" cy="5557031"/>
          </a:xfrm>
        </p:spPr>
        <p:txBody>
          <a:bodyPr/>
          <a:lstStyle/>
          <a:p>
            <a:pPr marL="0" indent="0">
              <a:buNone/>
            </a:pPr>
            <a:r>
              <a:rPr lang="cs-CZ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 osobnosti obecně:</a:t>
            </a:r>
          </a:p>
          <a:p>
            <a:endParaRPr lang="cs-CZ" dirty="0"/>
          </a:p>
          <a:p>
            <a:r>
              <a:rPr lang="cs-CZ" dirty="0"/>
              <a:t>V kterých předmětech jste se učili o Osobnosti obecně?</a:t>
            </a:r>
          </a:p>
          <a:p>
            <a:r>
              <a:rPr lang="cs-CZ" dirty="0"/>
              <a:t>V kterém předmětu jste se učili o vývoji osobnosti?</a:t>
            </a:r>
          </a:p>
          <a:p>
            <a:r>
              <a:rPr lang="cs-CZ" dirty="0"/>
              <a:t>V průběhu celé lekce vzpomínejte, v kterých předmětech jste se již učili o tématech, která budou v lekci využívána!</a:t>
            </a:r>
          </a:p>
          <a:p>
            <a:endParaRPr lang="cs-CZ" dirty="0"/>
          </a:p>
          <a:p>
            <a:r>
              <a:rPr lang="cs-CZ" dirty="0"/>
              <a:t>Úkol: </a:t>
            </a:r>
          </a:p>
          <a:p>
            <a:pPr marL="0" indent="0">
              <a:buNone/>
            </a:pPr>
            <a:r>
              <a:rPr lang="cs-CZ" i="1" dirty="0"/>
              <a:t>Dohledejte si zápisky z předmětů a najděte si materiály, které jste využili ke zkouškám a které se týkají našeho tématu!</a:t>
            </a:r>
          </a:p>
        </p:txBody>
      </p:sp>
    </p:spTree>
    <p:extLst>
      <p:ext uri="{BB962C8B-B14F-4D97-AF65-F5344CB8AC3E}">
        <p14:creationId xmlns:p14="http://schemas.microsoft.com/office/powerpoint/2010/main" val="1318577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F5B6CA-9EEB-7351-2004-10028640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Základy o osobnosti obecně</a:t>
            </a:r>
            <a:b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4AECE8-682D-BEF5-25D4-0B459A936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332"/>
            <a:ext cx="10515600" cy="4386021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Projevy osobnosti – 3 složky:</a:t>
            </a:r>
          </a:p>
          <a:p>
            <a:r>
              <a:rPr lang="cs-CZ" dirty="0"/>
              <a:t>Schopnostní, zkušenostní či dovednostní = tj. jak dobrý je výkon</a:t>
            </a:r>
          </a:p>
          <a:p>
            <a:r>
              <a:rPr lang="cs-CZ" dirty="0"/>
              <a:t>Dynamická (motivace, zájmy a charakter )= tzn. Proč dělá to, co dělá</a:t>
            </a:r>
          </a:p>
          <a:p>
            <a:r>
              <a:rPr lang="cs-CZ" dirty="0"/>
              <a:t>Temperamentová – tj. jakým způsobem činnost provádí a jak ji prožívá</a:t>
            </a:r>
          </a:p>
          <a:p>
            <a:pPr marL="0" indent="0">
              <a:buNone/>
            </a:pPr>
            <a:r>
              <a:rPr lang="cs-CZ" b="1" dirty="0"/>
              <a:t>Vývoj Os</a:t>
            </a:r>
          </a:p>
          <a:p>
            <a:pPr marL="0" indent="0">
              <a:buNone/>
            </a:pPr>
            <a:r>
              <a:rPr lang="cs-CZ" b="1" dirty="0"/>
              <a:t>Typologie osobnosti</a:t>
            </a:r>
          </a:p>
          <a:p>
            <a:pPr marL="0" indent="0">
              <a:buNone/>
            </a:pPr>
            <a:r>
              <a:rPr lang="cs-CZ" b="1" dirty="0"/>
              <a:t>Základní psychopatologie Os</a:t>
            </a:r>
          </a:p>
          <a:p>
            <a:pPr marL="0" indent="0">
              <a:buNone/>
            </a:pPr>
            <a:r>
              <a:rPr lang="cs-CZ" b="1" dirty="0"/>
              <a:t>Určování Os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397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1AEBBE-6E4F-E2C1-7A20-82B269065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ŽÁK: </a:t>
            </a:r>
            <a:br>
              <a:rPr lang="cs-CZ" b="1" dirty="0"/>
            </a:br>
            <a:r>
              <a:rPr lang="cs-CZ" i="1" dirty="0">
                <a:solidFill>
                  <a:srgbClr val="C00000"/>
                </a:solidFill>
              </a:rPr>
              <a:t> „J</a:t>
            </a:r>
            <a:r>
              <a:rPr lang="cs-CZ" sz="2700" i="1" dirty="0">
                <a:solidFill>
                  <a:srgbClr val="C00000"/>
                </a:solidFill>
              </a:rPr>
              <a:t>ak vnímám žáka a  jeho „vše“(?), co ovlivňuje jeho chování ve vztahu k   edukaci?“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AFD211-256D-CB65-AB36-245F0EEEA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4187"/>
            <a:ext cx="6438900" cy="4738688"/>
          </a:xfrm>
        </p:spPr>
        <p:txBody>
          <a:bodyPr>
            <a:normAutofit fontScale="40000" lnSpcReduction="20000"/>
          </a:bodyPr>
          <a:lstStyle/>
          <a:p>
            <a:endParaRPr lang="cs-CZ" b="1" dirty="0"/>
          </a:p>
          <a:p>
            <a:r>
              <a:rPr lang="cs-CZ" b="1" dirty="0"/>
              <a:t>Zdraví</a:t>
            </a:r>
          </a:p>
          <a:p>
            <a:r>
              <a:rPr lang="cs-CZ" b="1" dirty="0"/>
              <a:t>Osobnostní charakteristiky: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Temperament – dynamika -  rychlost, introverze X extroverze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 err="1"/>
              <a:t>Attachment</a:t>
            </a:r>
            <a:r>
              <a:rPr lang="cs-CZ" sz="2100" dirty="0"/>
              <a:t>, kvalita schopnosti navazovat sociální vztahy a  schopnost přijímat bezpodmínečné přijetí druhými </a:t>
            </a:r>
            <a:r>
              <a:rPr lang="cs-CZ" sz="2100" dirty="0" err="1"/>
              <a:t>lidmil</a:t>
            </a:r>
            <a:endParaRPr lang="cs-CZ" sz="2100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Inteligence  a tvořivost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Učení a paměť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Motivace a aktivizace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Volní vlastnosti a Výkon a zátěž při jeho testování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SVP+ nadání ve vztahu k oboru a metodám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Autoregulace emocí a stresu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100" dirty="0"/>
              <a:t>Osobní hodnoty, morálka a etika Ž ve vztahu ke společenské normě</a:t>
            </a:r>
          </a:p>
          <a:p>
            <a:r>
              <a:rPr lang="cs-CZ" b="1" dirty="0"/>
              <a:t>(možné zdroje ) Psychopatologie:</a:t>
            </a:r>
          </a:p>
          <a:p>
            <a:pPr marL="0" indent="0">
              <a:buNone/>
            </a:pPr>
            <a:r>
              <a:rPr lang="cs-CZ" dirty="0"/>
              <a:t>      </a:t>
            </a:r>
            <a:r>
              <a:rPr lang="cs-CZ" dirty="0" err="1"/>
              <a:t>perfektcionismus</a:t>
            </a:r>
            <a:r>
              <a:rPr lang="cs-CZ" dirty="0"/>
              <a:t>, neuroticismus, </a:t>
            </a:r>
            <a:r>
              <a:rPr lang="cs-CZ" dirty="0" err="1"/>
              <a:t>automutilační</a:t>
            </a:r>
            <a:r>
              <a:rPr lang="cs-CZ" dirty="0"/>
              <a:t> chování,  vnější agrese, patologické zatížení z rodině,</a:t>
            </a:r>
          </a:p>
          <a:p>
            <a:pPr marL="0" indent="0">
              <a:buNone/>
            </a:pPr>
            <a:r>
              <a:rPr lang="cs-CZ" dirty="0"/>
              <a:t>;        nejistý </a:t>
            </a:r>
            <a:r>
              <a:rPr lang="cs-CZ" dirty="0" err="1"/>
              <a:t>attachment</a:t>
            </a:r>
            <a:r>
              <a:rPr lang="cs-CZ" dirty="0"/>
              <a:t> a ne/ konfliktní sociální vztah k autoritě ; odlišné kulturní vzorce</a:t>
            </a:r>
          </a:p>
          <a:p>
            <a:r>
              <a:rPr lang="cs-CZ" b="1" dirty="0"/>
              <a:t>Rodinné zázemí</a:t>
            </a:r>
          </a:p>
          <a:p>
            <a:r>
              <a:rPr lang="cs-CZ" b="1" dirty="0"/>
              <a:t>Vztah k učivu, předmětu</a:t>
            </a:r>
          </a:p>
          <a:p>
            <a:r>
              <a:rPr lang="cs-CZ" b="1" dirty="0"/>
              <a:t>Vztah k učiteli/ autoritě 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b="1" i="1" dirty="0">
                <a:solidFill>
                  <a:schemeClr val="accent1"/>
                </a:solidFill>
              </a:rPr>
              <a:t>Jaký mám vztah jako učitel a člověk k danému žákovi?</a:t>
            </a:r>
          </a:p>
        </p:txBody>
      </p:sp>
      <p:sp>
        <p:nvSpPr>
          <p:cNvPr id="5" name="Pravá složená závorka 4">
            <a:extLst>
              <a:ext uri="{FF2B5EF4-FFF2-40B4-BE49-F238E27FC236}">
                <a16:creationId xmlns:a16="http://schemas.microsoft.com/office/drawing/2014/main" id="{F812181E-D1A7-50EC-7173-86714D93D5F4}"/>
              </a:ext>
            </a:extLst>
          </p:cNvPr>
          <p:cNvSpPr/>
          <p:nvPr/>
        </p:nvSpPr>
        <p:spPr>
          <a:xfrm>
            <a:off x="6915150" y="2305050"/>
            <a:ext cx="704850" cy="3743325"/>
          </a:xfrm>
          <a:prstGeom prst="rightBrace">
            <a:avLst/>
          </a:prstGeom>
          <a:noFill/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F7C1BBC-B3DB-D2BF-1A92-6EE81EE4F355}"/>
              </a:ext>
            </a:extLst>
          </p:cNvPr>
          <p:cNvSpPr txBox="1"/>
          <p:nvPr/>
        </p:nvSpPr>
        <p:spPr>
          <a:xfrm>
            <a:off x="8020050" y="2969369"/>
            <a:ext cx="35528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Kde v kterých předmětech jste o daných tématech, pojmech, procesech jste se již učili?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Vyjmenujte předměty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Dohledejte odborné definice pojmů a procesů, vypište je a  doložte zdroji, odkud čerpáte </a:t>
            </a:r>
          </a:p>
          <a:p>
            <a:r>
              <a:rPr lang="cs-CZ" dirty="0"/>
              <a:t>     ( přednášky, semináře, </a:t>
            </a:r>
            <a:r>
              <a:rPr lang="cs-CZ" dirty="0" err="1"/>
              <a:t>odb</a:t>
            </a:r>
            <a:r>
              <a:rPr lang="cs-CZ" dirty="0"/>
              <a:t>. literatura)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9F1303AA-4C98-5E3D-6E50-140061C633E7}"/>
              </a:ext>
            </a:extLst>
          </p:cNvPr>
          <p:cNvCxnSpPr>
            <a:cxnSpLocks/>
          </p:cNvCxnSpPr>
          <p:nvPr/>
        </p:nvCxnSpPr>
        <p:spPr>
          <a:xfrm flipV="1">
            <a:off x="2305050" y="5019675"/>
            <a:ext cx="276225" cy="63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96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F67E5D-BCE4-AF58-D481-635AB147A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Třída </a:t>
            </a:r>
            <a:r>
              <a:rPr lang="cs-CZ" sz="2700" b="1" dirty="0"/>
              <a:t>(jak vnímám třídu, kam vstupuji jako učitel):</a:t>
            </a:r>
            <a:br>
              <a:rPr lang="cs-CZ" b="1" dirty="0"/>
            </a:br>
            <a:r>
              <a:rPr lang="cs-CZ" b="1" dirty="0">
                <a:solidFill>
                  <a:srgbClr val="C00000"/>
                </a:solidFill>
              </a:rPr>
              <a:t> </a:t>
            </a:r>
            <a:r>
              <a:rPr lang="cs-CZ" sz="2000" b="1" i="1" dirty="0">
                <a:solidFill>
                  <a:srgbClr val="C00000"/>
                </a:solidFill>
              </a:rPr>
              <a:t>„ Žáků ve třídě je hodně a vy jste na ně jako učitel v přímé práci v dané hodině  sám/a. To je přesilovka. Co s tím? Jak vnímáte danou třídu a jak to můžete využít ve svůj prospěch učitele, který má něco naučit?“</a:t>
            </a:r>
            <a:endParaRPr lang="cs-CZ" b="1" i="1" dirty="0">
              <a:solidFill>
                <a:srgbClr val="C0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884A24-5F7D-EA54-559E-5C1C68C9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174"/>
            <a:ext cx="6657975" cy="4746625"/>
          </a:xfrm>
        </p:spPr>
        <p:txBody>
          <a:bodyPr>
            <a:normAutofit fontScale="62500" lnSpcReduction="20000"/>
          </a:bodyPr>
          <a:lstStyle/>
          <a:p>
            <a:r>
              <a:rPr lang="cs-CZ" sz="2600" dirty="0"/>
              <a:t>Žákovská skupina – formální a neformální</a:t>
            </a:r>
          </a:p>
          <a:p>
            <a:r>
              <a:rPr lang="cs-CZ" sz="2600" dirty="0"/>
              <a:t>Co formuje a definuje  skupinu od lidí, co se potkají třeba na zastávce tramvaje?</a:t>
            </a:r>
          </a:p>
          <a:p>
            <a:r>
              <a:rPr lang="cs-CZ" sz="2600" dirty="0"/>
              <a:t>Pravidla ve skupině</a:t>
            </a:r>
          </a:p>
          <a:p>
            <a:r>
              <a:rPr lang="cs-CZ" sz="2600" dirty="0"/>
              <a:t>Role ve skupině</a:t>
            </a:r>
          </a:p>
          <a:p>
            <a:r>
              <a:rPr lang="cs-CZ" sz="2600" dirty="0"/>
              <a:t>Vztahy ve  skupině</a:t>
            </a:r>
          </a:p>
          <a:p>
            <a:r>
              <a:rPr lang="cs-CZ" sz="2600" dirty="0"/>
              <a:t>Dynamika skupiny a její vývoj – formování, koheze, tenze, reformátování</a:t>
            </a:r>
          </a:p>
          <a:p>
            <a:r>
              <a:rPr lang="cs-CZ" sz="2600" b="1" dirty="0"/>
              <a:t>Pocit ne/bezpečí ve skupině   - KLIMA x atmosféra</a:t>
            </a:r>
          </a:p>
          <a:p>
            <a:r>
              <a:rPr lang="cs-CZ" sz="2600" dirty="0"/>
              <a:t>Dynamika a řešení konfliktů , využití asertivity</a:t>
            </a:r>
          </a:p>
          <a:p>
            <a:r>
              <a:rPr lang="cs-CZ" sz="2600" dirty="0"/>
              <a:t> SCHOPNOST SPOLUPRÁCE –učit se a  naučit se spolupráci a kultivovat ji</a:t>
            </a:r>
          </a:p>
          <a:p>
            <a:r>
              <a:rPr lang="cs-CZ" sz="2600" dirty="0"/>
              <a:t>Latentní psychosociální patologie ve třídě – „obětní beránek“, „šprt“, “skrytá šedá myš“</a:t>
            </a:r>
          </a:p>
          <a:p>
            <a:r>
              <a:rPr lang="cs-CZ" sz="2600" dirty="0"/>
              <a:t>Psychopatologie ve třídě – (virtuální) šikana, stalking, </a:t>
            </a:r>
            <a:r>
              <a:rPr lang="cs-CZ" sz="2600" dirty="0" err="1"/>
              <a:t>mobbing</a:t>
            </a:r>
            <a:endParaRPr lang="cs-CZ" sz="2600" dirty="0"/>
          </a:p>
          <a:p>
            <a:r>
              <a:rPr lang="cs-CZ" sz="2600" i="1" dirty="0">
                <a:solidFill>
                  <a:schemeClr val="accent1"/>
                </a:solidFill>
              </a:rPr>
              <a:t>Skupinová paměť k učiteli , spolupráce s ním, pravidla s učitelem v procesu edukace, „ suplování/záskok – tj. návštěva učitele ve třídě“ – co o mně Ti, které učí ví, jaký ke mně mají vztah?</a:t>
            </a:r>
          </a:p>
          <a:p>
            <a:r>
              <a:rPr lang="cs-CZ" sz="2600" i="1" dirty="0">
                <a:solidFill>
                  <a:schemeClr val="accent1"/>
                </a:solidFill>
              </a:rPr>
              <a:t>Jaký mám respekt a toleranci k dané třídě? </a:t>
            </a:r>
            <a:endParaRPr lang="cs-CZ" i="1" dirty="0">
              <a:solidFill>
                <a:schemeClr val="accent1"/>
              </a:solidFill>
            </a:endParaRPr>
          </a:p>
        </p:txBody>
      </p:sp>
      <p:sp>
        <p:nvSpPr>
          <p:cNvPr id="4" name="Pravá složená závorka 3">
            <a:extLst>
              <a:ext uri="{FF2B5EF4-FFF2-40B4-BE49-F238E27FC236}">
                <a16:creationId xmlns:a16="http://schemas.microsoft.com/office/drawing/2014/main" id="{E24B6C1F-9CC6-2F6D-7B17-A23D691CC25E}"/>
              </a:ext>
            </a:extLst>
          </p:cNvPr>
          <p:cNvSpPr/>
          <p:nvPr/>
        </p:nvSpPr>
        <p:spPr>
          <a:xfrm>
            <a:off x="7391399" y="1943100"/>
            <a:ext cx="561975" cy="4221163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2BE63A1-4446-43BD-84C6-1F0BEF3E1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426" y="2854650"/>
            <a:ext cx="3603048" cy="268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8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FCA48-F74A-F8E3-C94B-7ED069DAC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Slovníček pojmů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607FA2-B386-83FF-B363-CD15C5876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„někdo je na reklamě, někdo běhá/pracuje a někdo myslí. A někomu je to jedno“ – </a:t>
            </a:r>
            <a:r>
              <a:rPr lang="cs-CZ" dirty="0">
                <a:solidFill>
                  <a:srgbClr val="C00000"/>
                </a:solidFill>
              </a:rPr>
              <a:t>sociální</a:t>
            </a:r>
            <a:r>
              <a:rPr lang="cs-CZ" dirty="0"/>
              <a:t> </a:t>
            </a:r>
            <a:r>
              <a:rPr lang="cs-CZ" dirty="0">
                <a:solidFill>
                  <a:srgbClr val="C00000"/>
                </a:solidFill>
              </a:rPr>
              <a:t>ROLE</a:t>
            </a:r>
            <a:r>
              <a:rPr lang="cs-CZ" dirty="0"/>
              <a:t> </a:t>
            </a:r>
            <a:r>
              <a:rPr lang="cs-CZ" dirty="0">
                <a:solidFill>
                  <a:srgbClr val="C00000"/>
                </a:solidFill>
              </a:rPr>
              <a:t>ve skupině VE VZTAHU K OSOBNOSTI žáka a ve vztahu k AUTORITĚ</a:t>
            </a:r>
          </a:p>
          <a:p>
            <a:r>
              <a:rPr lang="cs-CZ" dirty="0">
                <a:solidFill>
                  <a:srgbClr val="C00000"/>
                </a:solidFill>
              </a:rPr>
              <a:t>Akt mentalizace  - „AHA – už chápu“ – </a:t>
            </a:r>
            <a:r>
              <a:rPr lang="cs-CZ" sz="1200" i="1" dirty="0">
                <a:solidFill>
                  <a:srgbClr val="C00000"/>
                </a:solidFill>
              </a:rPr>
              <a:t>DOPLNIT SAMOSTATNOU PREZENTACÍ , DODÁM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dirty="0">
                <a:solidFill>
                  <a:srgbClr val="C00000"/>
                </a:solidFill>
              </a:rPr>
              <a:t>PERSONALIZACE - </a:t>
            </a:r>
            <a:r>
              <a:rPr kumimoji="0" lang="cs-CZ" sz="1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DOPLNIT SAMOSTATNOU PREZENTACÍ , DODÁM</a:t>
            </a:r>
            <a:endParaRPr lang="cs-CZ" dirty="0">
              <a:solidFill>
                <a:srgbClr val="C00000"/>
              </a:solidFill>
            </a:endParaRPr>
          </a:p>
          <a:p>
            <a:r>
              <a:rPr lang="cs-CZ" dirty="0">
                <a:solidFill>
                  <a:srgbClr val="C00000"/>
                </a:solidFill>
              </a:rPr>
              <a:t>Zdroje bezpečí </a:t>
            </a:r>
            <a:r>
              <a:rPr lang="cs-CZ" dirty="0"/>
              <a:t>– transparentnost procesu, autenticita učitele, pravidla edukace, rituály </a:t>
            </a:r>
            <a:r>
              <a:rPr lang="cs-CZ" b="1" dirty="0"/>
              <a:t>„ hřiště a rozhodčí jsou jasní“</a:t>
            </a:r>
          </a:p>
          <a:p>
            <a:r>
              <a:rPr lang="cs-CZ" dirty="0"/>
              <a:t>Musím/chci/ potřebuji/ dělám/dělám, i když vím, jaké to má následky/ nedělám/ nespolupracuji – </a:t>
            </a:r>
            <a:r>
              <a:rPr lang="cs-CZ" dirty="0">
                <a:solidFill>
                  <a:srgbClr val="C00000"/>
                </a:solidFill>
              </a:rPr>
              <a:t>ZODPOVĚDNOST A VŮLE</a:t>
            </a:r>
          </a:p>
          <a:p>
            <a:r>
              <a:rPr lang="cs-CZ" dirty="0">
                <a:solidFill>
                  <a:srgbClr val="C00000"/>
                </a:solidFill>
              </a:rPr>
              <a:t>Spiritualita – </a:t>
            </a:r>
            <a:r>
              <a:rPr lang="cs-CZ" sz="1300" i="1" dirty="0">
                <a:solidFill>
                  <a:srgbClr val="C00000"/>
                </a:solidFill>
              </a:rPr>
              <a:t>DOPLNIT SAMOSTATNOU PREZENTACÍ  - DODÁM</a:t>
            </a:r>
          </a:p>
          <a:p>
            <a:r>
              <a:rPr lang="cs-CZ" dirty="0"/>
              <a:t>Není pyramida, je kontinuum potřeb – jsou aktivizovány podle </a:t>
            </a:r>
            <a:r>
              <a:rPr lang="cs-CZ" dirty="0" err="1"/>
              <a:t>ko</a:t>
            </a:r>
            <a:r>
              <a:rPr lang="cs-CZ" dirty="0"/>
              <a:t>-textu a kontextu – </a:t>
            </a:r>
            <a:r>
              <a:rPr lang="cs-CZ" dirty="0">
                <a:solidFill>
                  <a:srgbClr val="C00000"/>
                </a:solidFill>
              </a:rPr>
              <a:t>LIDSKÉ POTŘEBY</a:t>
            </a:r>
          </a:p>
          <a:p>
            <a:r>
              <a:rPr lang="cs-CZ" dirty="0">
                <a:solidFill>
                  <a:srgbClr val="C00000"/>
                </a:solidFill>
              </a:rPr>
              <a:t>Stres</a:t>
            </a:r>
            <a:r>
              <a:rPr lang="cs-CZ" dirty="0"/>
              <a:t> – nepodceňovat stres a jeho vědomou regulaci</a:t>
            </a:r>
          </a:p>
        </p:txBody>
      </p:sp>
    </p:spTree>
    <p:extLst>
      <p:ext uri="{BB962C8B-B14F-4D97-AF65-F5344CB8AC3E}">
        <p14:creationId xmlns:p14="http://schemas.microsoft.com/office/powerpoint/2010/main" val="157036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396F12-5878-E639-F5CC-F7033EF2E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244725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ÚKOLY </a:t>
            </a:r>
            <a:r>
              <a:rPr lang="cs-CZ" sz="2700" dirty="0">
                <a:solidFill>
                  <a:schemeClr val="accent1"/>
                </a:solidFill>
              </a:rPr>
              <a:t>pro druhou lekci – pohled </a:t>
            </a:r>
            <a:r>
              <a:rPr lang="cs-CZ" sz="2700" b="1" dirty="0">
                <a:solidFill>
                  <a:schemeClr val="accent1"/>
                </a:solidFill>
              </a:rPr>
              <a:t>2. osoby </a:t>
            </a:r>
            <a:r>
              <a:rPr lang="cs-CZ" sz="2700" dirty="0">
                <a:solidFill>
                  <a:schemeClr val="accent1"/>
                </a:solidFill>
              </a:rPr>
              <a:t>– toho , kdo se vciťuje a cítí/vnímá a reflektuje –tj</a:t>
            </a:r>
            <a:r>
              <a:rPr lang="cs-CZ" sz="2700" b="1" dirty="0">
                <a:solidFill>
                  <a:schemeClr val="accent1"/>
                </a:solidFill>
              </a:rPr>
              <a:t>, “ vidí sebe i druhého i to, o co se jedná“:</a:t>
            </a:r>
            <a:br>
              <a:rPr lang="cs-CZ" sz="2700" dirty="0"/>
            </a:br>
            <a:r>
              <a:rPr lang="cs-CZ" sz="2700" dirty="0"/>
              <a:t>_</a:t>
            </a:r>
            <a:br>
              <a:rPr lang="cs-CZ" sz="2700" dirty="0"/>
            </a:br>
            <a:r>
              <a:rPr lang="cs-CZ" sz="2700" i="1" dirty="0"/>
              <a:t>řešte úkoly primárně  z pohledu své zkušenosti jako žáka/ studenta – teď se učíte být učitelem , ale  i teď vás stále učíme. Teď v daných úkolech r</a:t>
            </a:r>
            <a:r>
              <a:rPr lang="cs-CZ" sz="2700" b="1" i="1" dirty="0"/>
              <a:t>eflektujte/analyzujte své prožitky na dané otázky z pohledu žáka / studenta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8AD028-124B-587A-72B4-BF8B9DFF2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0662"/>
            <a:ext cx="10515600" cy="385921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2400" b="1" dirty="0"/>
              <a:t>CO</a:t>
            </a:r>
            <a:r>
              <a:rPr lang="cs-CZ" sz="2400" dirty="0"/>
              <a:t> definovalo váš pocit ne/jistoty a ne/bezpečí v procesu edukace?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400" b="1" dirty="0"/>
              <a:t>CO</a:t>
            </a:r>
            <a:r>
              <a:rPr lang="cs-CZ" sz="2400" dirty="0"/>
              <a:t> formovalo vaše fungování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 ve třídě ve vztahu ke spolužákům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Ve vztahu k učiteli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dirty="0"/>
              <a:t>Ve vztahu k učivu</a:t>
            </a:r>
          </a:p>
          <a:p>
            <a:pPr marL="0" indent="0">
              <a:buNone/>
            </a:pPr>
            <a:r>
              <a:rPr lang="cs-CZ" sz="2400" b="1" dirty="0"/>
              <a:t>3. CO </a:t>
            </a:r>
            <a:r>
              <a:rPr lang="cs-CZ" sz="2400" dirty="0"/>
              <a:t>rozhodlo o tom, že se v daném předmětu budete dobrovolně, ochotně a možná třeba s láskou UČIT?</a:t>
            </a:r>
          </a:p>
          <a:p>
            <a:pPr marL="0" indent="0">
              <a:buNone/>
            </a:pPr>
            <a:r>
              <a:rPr lang="cs-CZ" sz="2400" b="1" dirty="0"/>
              <a:t>4.  </a:t>
            </a:r>
            <a:r>
              <a:rPr lang="cs-CZ" sz="2400" dirty="0"/>
              <a:t>Na základě formulování osobní zkušenosti hledejte ve skupině ne/shodu a následně pro NI ne/vysvětlení a oporu v odborné literatuře.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484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1FA02E-5B0A-9329-9190-D8BEEDFC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 jednotlivé úkoly opět použijte tabulku – stručné deskripce a zdůvodnění:</a:t>
            </a:r>
          </a:p>
        </p:txBody>
      </p:sp>
      <p:graphicFrame>
        <p:nvGraphicFramePr>
          <p:cNvPr id="8" name="Tabulka 8">
            <a:extLst>
              <a:ext uri="{FF2B5EF4-FFF2-40B4-BE49-F238E27FC236}">
                <a16:creationId xmlns:a16="http://schemas.microsoft.com/office/drawing/2014/main" id="{8BE5A6C5-6EA0-EB1B-FAB3-C09B59D71A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655488"/>
              </p:ext>
            </p:extLst>
          </p:nvPr>
        </p:nvGraphicFramePr>
        <p:xfrm>
          <a:off x="914400" y="2901950"/>
          <a:ext cx="10515600" cy="149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24709927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412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dirty="0"/>
                        <a:t>fungovalo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nefungovalo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26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85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334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103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589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82DEBF-DAD6-0A63-A0F9-6C6D9EC87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doporučené literatury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ABEB78-2DBD-BBDD-4DDE-B1DA640AA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dirty="0">
                <a:latin typeface="Tahoma" panose="020B0604030504040204" pitchFamily="34" charset="0"/>
              </a:rPr>
              <a:t>Vágnerová, Marie. </a:t>
            </a:r>
            <a:r>
              <a:rPr lang="cs-CZ" i="1" dirty="0">
                <a:latin typeface="Tahoma" panose="020B0604030504040204" pitchFamily="34" charset="0"/>
              </a:rPr>
              <a:t>Psychologie osobnosti</a:t>
            </a:r>
            <a:r>
              <a:rPr lang="cs-CZ" dirty="0">
                <a:latin typeface="Tahoma" panose="020B0604030504040204" pitchFamily="34" charset="0"/>
              </a:rPr>
              <a:t>. Vyd. 1. Praha: Karolinum, 2010. ISBN 978-80-246-1832-6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dirty="0">
                <a:latin typeface="Tahoma" panose="020B0604030504040204" pitchFamily="34" charset="0"/>
              </a:rPr>
              <a:t>Říčan, Pavel. </a:t>
            </a:r>
            <a:r>
              <a:rPr lang="cs-CZ" i="1" dirty="0">
                <a:latin typeface="Tahoma" panose="020B0604030504040204" pitchFamily="34" charset="0"/>
              </a:rPr>
              <a:t>Psychologie osobnosti : obor v pohybu</a:t>
            </a:r>
            <a:r>
              <a:rPr lang="cs-CZ" dirty="0">
                <a:latin typeface="Tahoma" panose="020B0604030504040204" pitchFamily="34" charset="0"/>
              </a:rPr>
              <a:t>. 6., </a:t>
            </a:r>
            <a:r>
              <a:rPr lang="cs-CZ" dirty="0" err="1">
                <a:latin typeface="Tahoma" panose="020B0604030504040204" pitchFamily="34" charset="0"/>
              </a:rPr>
              <a:t>rev</a:t>
            </a:r>
            <a:r>
              <a:rPr lang="cs-CZ" dirty="0">
                <a:latin typeface="Tahoma" panose="020B0604030504040204" pitchFamily="34" charset="0"/>
              </a:rPr>
              <a:t>. a dopl. vyd., V Grada </a:t>
            </a:r>
            <a:r>
              <a:rPr lang="cs-CZ" dirty="0" err="1">
                <a:latin typeface="Tahoma" panose="020B0604030504040204" pitchFamily="34" charset="0"/>
              </a:rPr>
              <a:t>Publishing</a:t>
            </a:r>
            <a:r>
              <a:rPr lang="cs-CZ" dirty="0">
                <a:latin typeface="Tahoma" panose="020B0604030504040204" pitchFamily="34" charset="0"/>
              </a:rPr>
              <a:t> 2. Praha: Grada, 2010. ISBN 978-80-247-3133-9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Plevová, Irena a Alena Petrová. </a:t>
            </a:r>
            <a:r>
              <a:rPr lang="cs-CZ" i="1" dirty="0">
                <a:effectLst/>
                <a:latin typeface="Tahoma" panose="020B0604030504040204" pitchFamily="34" charset="0"/>
              </a:rPr>
              <a:t>Obecná psychologie</a:t>
            </a:r>
            <a:r>
              <a:rPr lang="cs-CZ" i="0" dirty="0">
                <a:effectLst/>
                <a:latin typeface="Tahoma" panose="020B0604030504040204" pitchFamily="34" charset="0"/>
              </a:rPr>
              <a:t>. Olomouc: Univerzita Palackého v Olomouci, 2012. ISBN 978-80-244-3246-5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Andršová, Alena. </a:t>
            </a:r>
            <a:r>
              <a:rPr lang="cs-CZ" i="1" dirty="0">
                <a:effectLst/>
                <a:latin typeface="Tahoma" panose="020B0604030504040204" pitchFamily="34" charset="0"/>
              </a:rPr>
              <a:t>Psychologie a komunikace pro záchranáře: v praxi</a:t>
            </a:r>
            <a:r>
              <a:rPr lang="cs-CZ" i="0" dirty="0">
                <a:effectLst/>
                <a:latin typeface="Tahoma" panose="020B0604030504040204" pitchFamily="34" charset="0"/>
              </a:rPr>
              <a:t>. Praha: Grada, 2012. ISBN 978-80-247-4119-2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 err="1">
                <a:latin typeface="Tahoma" panose="020B0604030504040204" pitchFamily="34" charset="0"/>
              </a:rPr>
              <a:t>Nakonečný</a:t>
            </a:r>
            <a:r>
              <a:rPr lang="cs-CZ" dirty="0">
                <a:latin typeface="Tahoma" panose="020B0604030504040204" pitchFamily="34" charset="0"/>
              </a:rPr>
              <a:t>, Milan. </a:t>
            </a:r>
            <a:r>
              <a:rPr lang="cs-CZ" i="1" dirty="0">
                <a:latin typeface="Tahoma" panose="020B0604030504040204" pitchFamily="34" charset="0"/>
              </a:rPr>
              <a:t>Psychologie osobnosti</a:t>
            </a:r>
            <a:r>
              <a:rPr lang="cs-CZ" dirty="0">
                <a:latin typeface="Tahoma" panose="020B0604030504040204" pitchFamily="34" charset="0"/>
              </a:rPr>
              <a:t>. 2. vyd. Praha: Academia, 1997. ISBN 80-200-0628-1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>
                <a:latin typeface="Tahoma" panose="020B0604030504040204" pitchFamily="34" charset="0"/>
              </a:rPr>
              <a:t>Holeček, Václav. </a:t>
            </a:r>
            <a:r>
              <a:rPr lang="cs-CZ" i="1" dirty="0">
                <a:latin typeface="Tahoma" panose="020B0604030504040204" pitchFamily="34" charset="0"/>
              </a:rPr>
              <a:t>Psychologie v učitelské praxi</a:t>
            </a:r>
            <a:r>
              <a:rPr lang="cs-CZ" dirty="0">
                <a:latin typeface="Tahoma" panose="020B0604030504040204" pitchFamily="34" charset="0"/>
              </a:rPr>
              <a:t>. Vyd. 1. Praha: Grada, 2014. ISBN 978-80-247-3704-1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 err="1">
                <a:latin typeface="Tahoma" panose="020B0604030504040204" pitchFamily="34" charset="0"/>
              </a:rPr>
              <a:t>Cakirpaloglu</a:t>
            </a:r>
            <a:r>
              <a:rPr lang="cs-CZ" dirty="0">
                <a:latin typeface="Tahoma" panose="020B0604030504040204" pitchFamily="34" charset="0"/>
              </a:rPr>
              <a:t>, Panajotis. </a:t>
            </a:r>
            <a:r>
              <a:rPr lang="cs-CZ" i="1" dirty="0">
                <a:latin typeface="Tahoma" panose="020B0604030504040204" pitchFamily="34" charset="0"/>
              </a:rPr>
              <a:t>Úvod do psychologie osobnosti</a:t>
            </a:r>
            <a:r>
              <a:rPr lang="cs-CZ" dirty="0">
                <a:latin typeface="Tahoma" panose="020B0604030504040204" pitchFamily="34" charset="0"/>
              </a:rPr>
              <a:t>. Vyd. 1. Praha: Grada, 2012. ISBN 978-80-247-4033-1</a:t>
            </a:r>
            <a:endParaRPr lang="cs-CZ" i="0" dirty="0">
              <a:effectLst/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cs-CZ" dirty="0">
                <a:latin typeface="Tahoma" panose="020B0604030504040204" pitchFamily="34" charset="0"/>
              </a:rPr>
              <a:t>Doporučená: Mareš, Jiří. </a:t>
            </a:r>
            <a:r>
              <a:rPr lang="cs-CZ" i="1" dirty="0">
                <a:latin typeface="Tahoma" panose="020B0604030504040204" pitchFamily="34" charset="0"/>
              </a:rPr>
              <a:t>Pedagogická psychologie</a:t>
            </a:r>
            <a:r>
              <a:rPr lang="cs-CZ" dirty="0">
                <a:latin typeface="Tahoma" panose="020B0604030504040204" pitchFamily="34" charset="0"/>
              </a:rPr>
              <a:t>. Vyd. 1. Praha: Portál, 2013. ISBN 978-80-262-0174-8</a:t>
            </a:r>
          </a:p>
          <a:p>
            <a:pPr>
              <a:lnSpc>
                <a:spcPct val="120000"/>
              </a:lnSpc>
            </a:pPr>
            <a:r>
              <a:rPr lang="cs-CZ" dirty="0">
                <a:latin typeface="Tahoma" panose="020B0604030504040204" pitchFamily="34" charset="0"/>
              </a:rPr>
              <a:t>Doporučená: </a:t>
            </a:r>
            <a:r>
              <a:rPr lang="cs-CZ" u="sng" dirty="0">
                <a:latin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Mareš, Jiří. </a:t>
            </a:r>
            <a:r>
              <a:rPr lang="cs-CZ" i="1" u="sng" dirty="0">
                <a:latin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Styly učení žáků a studentů</a:t>
            </a:r>
            <a:r>
              <a:rPr lang="cs-CZ" u="sng" dirty="0">
                <a:latin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1. vyd. Praha: Portál, 1998. ISBN 80-7178-246-7</a:t>
            </a:r>
            <a:endParaRPr lang="cs-CZ" u="sng" dirty="0">
              <a:latin typeface="Tahoma" panose="020B0604030504040204" pitchFamily="34" charset="0"/>
            </a:endParaRPr>
          </a:p>
          <a:p>
            <a:pPr algn="l"/>
            <a:endParaRPr lang="cs-CZ" b="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240893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1410</Words>
  <Application>Microsoft Macintosh PowerPoint</Application>
  <PresentationFormat>Širokoúhlá obrazovka</PresentationFormat>
  <Paragraphs>119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Tahoma</vt:lpstr>
      <vt:lpstr>Wingdings</vt:lpstr>
      <vt:lpstr>Motiv Office</vt:lpstr>
      <vt:lpstr>Motiv Office</vt:lpstr>
      <vt:lpstr>Prezentace aplikace PowerPoint</vt:lpstr>
      <vt:lpstr>Analýza pedagogických situací z psychodidaktického hlediska   lekce 2:  Edukace KOHO?  – jednotlivých žáků i celé třídy</vt:lpstr>
      <vt:lpstr>Edukace orientována na žáka = humanistická pedagogika</vt:lpstr>
      <vt:lpstr>Prezentace aplikace PowerPoint</vt:lpstr>
      <vt:lpstr>Žák x žákovská skupina ( x učitel) “Všichni jsme stejní a přesto jiní. Na nikoho z nás neplatí „jedna norma, která by měla identický výsledek.“ A ani  žádný okamžik se v našem životě přesně neopakuje. Vše je pokaždé nová premiéra“ </vt:lpstr>
      <vt:lpstr>Prezentace aplikace PowerPoint</vt:lpstr>
      <vt:lpstr>Základy o osobnosti obecně </vt:lpstr>
      <vt:lpstr>ŽÁK:   „Jak vnímám žáka a  jeho „vše“(?), co ovlivňuje jeho chování ve vztahu k   edukaci?“</vt:lpstr>
      <vt:lpstr>Třída (jak vnímám třídu, kam vstupuji jako učitel):  „ Žáků ve třídě je hodně a vy jste na ně jako učitel v přímé práci v dané hodině  sám/a. To je přesilovka. Co s tím? Jak vnímáte danou třídu a jak to můžete využít ve svůj prospěch učitele, který má něco naučit?“</vt:lpstr>
      <vt:lpstr>Slovníček pojmů</vt:lpstr>
      <vt:lpstr>ÚKOLY pro druhou lekci – pohled 2. osoby – toho , kdo se vciťuje a cítí/vnímá a reflektuje –tj, “ vidí sebe i druhého i to, o co se jedná“: _ řešte úkoly primárně  z pohledu své zkušenosti jako žáka/ studenta – teď se učíte být učitelem , ale  i teď vás stále učíme. Teď v daných úkolech reflektujte/analyzujte své prožitky na dané otázky z pohledu žáka / studenta</vt:lpstr>
      <vt:lpstr>Pro jednotlivé úkoly opět použijte tabulku – stručné deskripce a zdůvodnění:</vt:lpstr>
      <vt:lpstr>Seznam použité doporučené literatury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Analýza pedagogických situací – lekce 2 :  Edukace koho?</dc:title>
  <dc:creator>Martina Komzáková</dc:creator>
  <cp:lastModifiedBy>Jan Topinka</cp:lastModifiedBy>
  <cp:revision>21</cp:revision>
  <dcterms:created xsi:type="dcterms:W3CDTF">2022-07-15T08:16:36Z</dcterms:created>
  <dcterms:modified xsi:type="dcterms:W3CDTF">2023-04-06T08:47:59Z</dcterms:modified>
</cp:coreProperties>
</file>