
<file path=[Content_Types].xml><?xml version="1.0" encoding="utf-8"?>
<Types xmlns="http://schemas.openxmlformats.org/package/2006/content-types">
  <Default Extension="png" ContentType="image/png"/>
  <Default Extension="jfif" ContentType="image/jpe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97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2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pPr>
              <a:defRPr/>
            </a:pPr>
            <a:fld id="{B68CF7F2-9301-4E6C-8386-F251FB7E1022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76934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6197" y="250345"/>
            <a:ext cx="8744082" cy="538609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08179" y="1762916"/>
            <a:ext cx="4229091" cy="138499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715493" y="1762915"/>
            <a:ext cx="4230948" cy="138499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715493" y="4325881"/>
            <a:ext cx="4230948" cy="138499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>
          <a:xfrm>
            <a:off x="352734" y="6883594"/>
            <a:ext cx="2084842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2639933" y="6890597"/>
            <a:ext cx="4041586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861599" y="6890597"/>
            <a:ext cx="2053281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FE99B-66F6-4819-9C5C-8AA829D652E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269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hyperlink" Target="https://www.google.com/search?q=vlhk%C3%A9+kryt%C3%AD&amp;tbm=isch&amp;ved=2ahUKEwj70_OC_vX5AhUa_RoKHYgsCoIQ2-cCegQIABAA&amp;oq=vlhk%C3%A9+kryt%C3%AD&amp;gs_lcp=CgNpbWcQAzIECCMQJzIECAAQGDIECAAQGDIECAAQGDIECAAQGDoECAAQQzoICAAQsQMQgwE6CAgAEIAEELEDOgUIABCABDoECAAQHlC8DFjpKmCpL2gAcAB4AIABkAGIAc0KkgEEMS4xMZgBAKABAaoBC2d3cy13aXotaW1nwAEB&amp;sclient=img&amp;ei=TeYRY7v5AZr6a4jZqJAI&amp;bih=907&amp;biw=1680&amp;hl=cs" TargetMode="External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hyperlink" Target="http://www.lekarna.cz/picture.php?product_id=45534&amp;basketContinueShopping=%2Factisorb-plus-19x10-5-cm-s-akt-uhlim-steril%2F&amp;height=400&amp;width=40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 smtClean="0"/>
              <a:t>Péče o rány</a:t>
            </a:r>
            <a:endParaRPr lang="cs-CZ" sz="4400" b="1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Soňa Galušková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653687849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1" y="809625"/>
            <a:ext cx="9287598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dirty="0" smtClean="0">
                <a:latin typeface="+mn-lt"/>
              </a:rPr>
              <a:t>                                            Rány</a:t>
            </a:r>
            <a:r>
              <a:rPr lang="cs-CZ" dirty="0" smtClean="0"/>
              <a:t> 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2028825"/>
            <a:ext cx="8145820" cy="4112023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Rána = </a:t>
            </a:r>
            <a:r>
              <a:rPr lang="cs-CZ" altLang="cs-CZ" dirty="0" err="1"/>
              <a:t>vulnus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Každé porušení celistvosti kůže, sliznice nebo povrchu některého orgánu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Charakterizována krvácením, bolestí a ztrátou tkáně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/>
              <a:t>Dle hloubky poškození: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>
                <a:solidFill>
                  <a:schemeClr val="accent2"/>
                </a:solidFill>
              </a:rPr>
              <a:t>Povrchové </a:t>
            </a:r>
            <a:r>
              <a:rPr lang="cs-CZ" altLang="cs-CZ" dirty="0">
                <a:solidFill>
                  <a:schemeClr val="accent2"/>
                </a:solidFill>
              </a:rPr>
              <a:t>rány (</a:t>
            </a:r>
            <a:r>
              <a:rPr lang="cs-CZ" altLang="cs-CZ" b="1" dirty="0">
                <a:solidFill>
                  <a:schemeClr val="accent2"/>
                </a:solidFill>
              </a:rPr>
              <a:t>jednoduché</a:t>
            </a:r>
            <a:r>
              <a:rPr lang="cs-CZ" altLang="cs-CZ" dirty="0">
                <a:solidFill>
                  <a:schemeClr val="accent2"/>
                </a:solidFill>
              </a:rPr>
              <a:t>)</a:t>
            </a:r>
            <a:r>
              <a:rPr lang="cs-CZ" altLang="cs-CZ" dirty="0"/>
              <a:t> </a:t>
            </a:r>
          </a:p>
          <a:p>
            <a:pPr marL="1200150" lvl="2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kůže a podkožní vazivo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b="1" dirty="0">
                <a:solidFill>
                  <a:schemeClr val="accent2"/>
                </a:solidFill>
              </a:rPr>
              <a:t>Hluboké </a:t>
            </a:r>
            <a:r>
              <a:rPr lang="cs-CZ" altLang="cs-CZ" dirty="0">
                <a:solidFill>
                  <a:schemeClr val="accent2"/>
                </a:solidFill>
              </a:rPr>
              <a:t>rány (</a:t>
            </a:r>
            <a:r>
              <a:rPr lang="cs-CZ" altLang="cs-CZ" b="1" dirty="0">
                <a:solidFill>
                  <a:schemeClr val="accent2"/>
                </a:solidFill>
              </a:rPr>
              <a:t>komplikované</a:t>
            </a:r>
            <a:r>
              <a:rPr lang="cs-CZ" altLang="cs-CZ" dirty="0">
                <a:solidFill>
                  <a:schemeClr val="accent2"/>
                </a:solidFill>
              </a:rPr>
              <a:t>)</a:t>
            </a:r>
            <a:r>
              <a:rPr lang="cs-CZ" altLang="cs-CZ" dirty="0"/>
              <a:t> </a:t>
            </a:r>
          </a:p>
          <a:p>
            <a:pPr marL="1200150" lvl="2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důležité orgány v hloubce - šlachy, nerv. a cévní svazky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Pronikající rány (penetrující)</a:t>
            </a:r>
            <a:r>
              <a:rPr lang="cs-CZ" altLang="cs-CZ" dirty="0"/>
              <a:t> – do tělních dutin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Zavřené rány</a:t>
            </a:r>
            <a:r>
              <a:rPr lang="cs-CZ" altLang="cs-CZ" dirty="0"/>
              <a:t> – není porušena celistvost kůže</a:t>
            </a:r>
          </a:p>
        </p:txBody>
      </p:sp>
    </p:spTree>
    <p:extLst>
      <p:ext uri="{BB962C8B-B14F-4D97-AF65-F5344CB8AC3E}">
        <p14:creationId xmlns:p14="http://schemas.microsoft.com/office/powerpoint/2010/main" val="265181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>
                <a:latin typeface="+mn-lt"/>
              </a:rPr>
              <a:t>Penetrující poranění</a:t>
            </a:r>
          </a:p>
        </p:txBody>
      </p:sp>
      <p:pic>
        <p:nvPicPr>
          <p:cNvPr id="9219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510446"/>
            <a:ext cx="5251979" cy="3641372"/>
          </a:xfrm>
          <a:noFill/>
        </p:spPr>
      </p:pic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6914" y="2510447"/>
            <a:ext cx="5141687" cy="3653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93700" y="62960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434311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latin typeface="+mn-lt"/>
              </a:rPr>
              <a:t>Otevřené rány</a:t>
            </a:r>
            <a:endParaRPr lang="cs-CZ" dirty="0">
              <a:latin typeface="+mn-lt"/>
            </a:endParaRPr>
          </a:p>
        </p:txBody>
      </p:sp>
      <p:pic>
        <p:nvPicPr>
          <p:cNvPr id="4" name="Obrázek 3" descr="bricho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60699" y="2411067"/>
            <a:ext cx="4572000" cy="3429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2984500" y="58388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920923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1" y="1038225"/>
            <a:ext cx="9287598" cy="538609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                                     Rány </a:t>
            </a:r>
            <a:endParaRPr lang="cs-CZ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084796" y="2282601"/>
            <a:ext cx="10232451" cy="2450030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Dle čistoty rány: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rgbClr val="990099"/>
                </a:solidFill>
              </a:rPr>
              <a:t>Čisté (aseptické)</a:t>
            </a:r>
            <a:r>
              <a:rPr lang="cs-CZ" altLang="cs-CZ" dirty="0"/>
              <a:t> x </a:t>
            </a:r>
            <a:r>
              <a:rPr lang="cs-CZ" altLang="cs-CZ" dirty="0">
                <a:solidFill>
                  <a:srgbClr val="990099"/>
                </a:solidFill>
              </a:rPr>
              <a:t>septické</a:t>
            </a:r>
            <a:r>
              <a:rPr lang="cs-CZ" altLang="cs-CZ" dirty="0"/>
              <a:t> = mechanicky znečištěné (infikované mikroorganismy)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Zasažené zvířecím jedem x chemickým jedem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Dle průběhu: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rgbClr val="990099"/>
                </a:solidFill>
              </a:rPr>
              <a:t>Akutní</a:t>
            </a:r>
            <a:r>
              <a:rPr lang="cs-CZ" altLang="cs-CZ" dirty="0"/>
              <a:t> – hojí se per </a:t>
            </a:r>
            <a:r>
              <a:rPr lang="cs-CZ" altLang="cs-CZ" dirty="0" err="1"/>
              <a:t>primam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rgbClr val="990099"/>
                </a:solidFill>
              </a:rPr>
              <a:t>Chronické</a:t>
            </a:r>
            <a:r>
              <a:rPr lang="cs-CZ" altLang="cs-CZ" dirty="0"/>
              <a:t> – nehojící se déle než 6-8 týdnů, per </a:t>
            </a:r>
            <a:r>
              <a:rPr lang="cs-CZ" altLang="cs-CZ" dirty="0" err="1"/>
              <a:t>secundam</a:t>
            </a: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163390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1" y="733425"/>
            <a:ext cx="9287598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dirty="0" smtClean="0">
                <a:latin typeface="+mn-lt"/>
              </a:rPr>
              <a:t>                                        Rány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81404" y="1558087"/>
            <a:ext cx="8145820" cy="4154984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Dle mechanismu vzniku: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Řezné, střelné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Tržné, zhmožděné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Tržně zhmožděné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Bodné, sečné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Střelné, tlakové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Operační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Termické rány (popáleniny, omrzliny)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Chemické rány (poleptání louhy, kyselinami) 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Aktinické </a:t>
            </a:r>
            <a:r>
              <a:rPr lang="cs-CZ" altLang="cs-CZ" dirty="0" smtClean="0"/>
              <a:t>rány (záření)</a:t>
            </a:r>
            <a:endParaRPr lang="cs-CZ" altLang="cs-CZ" dirty="0"/>
          </a:p>
        </p:txBody>
      </p:sp>
      <p:pic>
        <p:nvPicPr>
          <p:cNvPr id="37890" name="Picture 2" descr="Opavský a hlučínský deník | Řezné rány v hrudníku nepatří mezi výjimečná  poranění. | fotogaler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990" y="484984"/>
            <a:ext cx="2592000" cy="194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7251700" y="2486025"/>
            <a:ext cx="49522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Foto: https://</a:t>
            </a:r>
            <a:r>
              <a:rPr lang="cs-CZ" sz="1000" dirty="0" smtClean="0"/>
              <a:t>opavsky.denik.cz/galerie/foto.html?mm</a:t>
            </a:r>
            <a:endParaRPr lang="cs-CZ" sz="1000" dirty="0"/>
          </a:p>
        </p:txBody>
      </p:sp>
      <p:pic>
        <p:nvPicPr>
          <p:cNvPr id="37892" name="Picture 4" descr="Hojení ran a krytí kožních defektů - Zdraví.Euro.c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665" y="1600199"/>
            <a:ext cx="2809875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4051300" y="3705225"/>
            <a:ext cx="309091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</a:t>
            </a:r>
            <a:r>
              <a:rPr lang="cs-CZ" sz="1000" dirty="0" smtClean="0"/>
              <a:t>zdravi.euro.cz/clanek/postgradualni-medicina</a:t>
            </a:r>
            <a:endParaRPr lang="cs-CZ" sz="1000" dirty="0"/>
          </a:p>
        </p:txBody>
      </p:sp>
      <p:pic>
        <p:nvPicPr>
          <p:cNvPr id="37894" name="Picture 6" descr="Péče o jizvu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0" t="11286" r="11434" b="19117"/>
          <a:stretch/>
        </p:blipFill>
        <p:spPr bwMode="auto">
          <a:xfrm>
            <a:off x="7582990" y="3248024"/>
            <a:ext cx="2286000" cy="281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7556500" y="6067425"/>
            <a:ext cx="21082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https://hojeni.cz/clanky/pece-o-jizvu</a:t>
            </a:r>
          </a:p>
        </p:txBody>
      </p:sp>
    </p:spTree>
    <p:extLst>
      <p:ext uri="{BB962C8B-B14F-4D97-AF65-F5344CB8AC3E}">
        <p14:creationId xmlns:p14="http://schemas.microsoft.com/office/powerpoint/2010/main" val="132762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cs-CZ" dirty="0" smtClean="0">
                <a:latin typeface="+mn-lt"/>
              </a:rPr>
              <a:t>                          Hodnocení </a:t>
            </a:r>
            <a:r>
              <a:rPr lang="cs-CZ" dirty="0">
                <a:latin typeface="+mn-lt"/>
              </a:rPr>
              <a:t>rány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07301" y="2069865"/>
            <a:ext cx="9278797" cy="2450030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Přítomnost infekce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Etiologie a stáří rány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Spodina rány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Exsudát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Monitoring okolí rány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Současná či minulá lokální terapie</a:t>
            </a:r>
          </a:p>
        </p:txBody>
      </p:sp>
    </p:spTree>
    <p:extLst>
      <p:ext uri="{BB962C8B-B14F-4D97-AF65-F5344CB8AC3E}">
        <p14:creationId xmlns:p14="http://schemas.microsoft.com/office/powerpoint/2010/main" val="361206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81405" y="352425"/>
            <a:ext cx="8245607" cy="538609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                               Hojení </a:t>
            </a:r>
            <a:r>
              <a:rPr lang="cs-CZ" dirty="0"/>
              <a:t>ran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319998"/>
            <a:ext cx="8145820" cy="4943020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Per </a:t>
            </a:r>
            <a:r>
              <a:rPr lang="cs-CZ" altLang="cs-CZ" dirty="0" err="1">
                <a:solidFill>
                  <a:schemeClr val="accent2"/>
                </a:solidFill>
              </a:rPr>
              <a:t>primam</a:t>
            </a:r>
            <a:r>
              <a:rPr lang="cs-CZ" altLang="cs-CZ" dirty="0">
                <a:solidFill>
                  <a:schemeClr val="accent2"/>
                </a:solidFill>
              </a:rPr>
              <a:t> </a:t>
            </a:r>
            <a:r>
              <a:rPr lang="cs-CZ" altLang="cs-CZ" dirty="0" err="1">
                <a:solidFill>
                  <a:schemeClr val="accent2"/>
                </a:solidFill>
              </a:rPr>
              <a:t>intentionem</a:t>
            </a:r>
            <a:endParaRPr lang="cs-CZ" altLang="cs-CZ" dirty="0">
              <a:solidFill>
                <a:schemeClr val="accent2"/>
              </a:solidFill>
            </a:endParaRP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Ideální, nenarušené hojení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Okraje rány se dotýkají a hojící proces není rušen zánětem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Per </a:t>
            </a:r>
            <a:r>
              <a:rPr lang="cs-CZ" altLang="cs-CZ" dirty="0" err="1">
                <a:solidFill>
                  <a:schemeClr val="accent2"/>
                </a:solidFill>
              </a:rPr>
              <a:t>secundam</a:t>
            </a:r>
            <a:r>
              <a:rPr lang="cs-CZ" altLang="cs-CZ" dirty="0">
                <a:solidFill>
                  <a:schemeClr val="accent2"/>
                </a:solidFill>
              </a:rPr>
              <a:t> </a:t>
            </a:r>
            <a:r>
              <a:rPr lang="cs-CZ" altLang="cs-CZ" dirty="0" err="1">
                <a:solidFill>
                  <a:schemeClr val="accent2"/>
                </a:solidFill>
              </a:rPr>
              <a:t>intentionem</a:t>
            </a:r>
            <a:endParaRPr lang="cs-CZ" altLang="cs-CZ" dirty="0">
              <a:solidFill>
                <a:schemeClr val="accent2"/>
              </a:solidFill>
            </a:endParaRP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Proces hojení je narušen buď zánětem nebo vytvořením vaziva, které produkuje </a:t>
            </a:r>
            <a:r>
              <a:rPr lang="cs-CZ" altLang="cs-CZ" dirty="0">
                <a:solidFill>
                  <a:srgbClr val="990099"/>
                </a:solidFill>
              </a:rPr>
              <a:t>serózní tekutinu</a:t>
            </a:r>
            <a:r>
              <a:rPr lang="cs-CZ" altLang="cs-CZ" dirty="0"/>
              <a:t> 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Pokud se tato tekutina zadržuje v hloubce, označuje se jako </a:t>
            </a:r>
            <a:r>
              <a:rPr lang="cs-CZ" altLang="cs-CZ" dirty="0" err="1">
                <a:solidFill>
                  <a:schemeClr val="accent2"/>
                </a:solidFill>
              </a:rPr>
              <a:t>sérom</a:t>
            </a:r>
            <a:r>
              <a:rPr lang="cs-CZ" altLang="cs-CZ" dirty="0"/>
              <a:t> → jedná se o ranou komplikaci 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nahromadění </a:t>
            </a:r>
            <a:r>
              <a:rPr lang="cs-CZ" altLang="cs-CZ" dirty="0" err="1"/>
              <a:t>serosanguinózní</a:t>
            </a:r>
            <a:r>
              <a:rPr lang="cs-CZ" altLang="cs-CZ" dirty="0"/>
              <a:t> tekutiny v ohraničeném prostoru, které dá vznik útvaru podobajícímu se nádoru, bývá u </a:t>
            </a:r>
            <a:r>
              <a:rPr lang="cs-CZ" altLang="cs-CZ" dirty="0">
                <a:solidFill>
                  <a:schemeClr val="accent2"/>
                </a:solidFill>
              </a:rPr>
              <a:t>dehiscence rány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tx2"/>
                </a:solidFill>
              </a:rPr>
              <a:t>léčba:</a:t>
            </a:r>
            <a:r>
              <a:rPr lang="cs-CZ" altLang="cs-CZ" dirty="0"/>
              <a:t> povolení stehů, vypuštění tekutiny, popř. vložení drénu, později </a:t>
            </a:r>
            <a:r>
              <a:rPr lang="cs-CZ" altLang="cs-CZ" dirty="0" err="1"/>
              <a:t>resutura</a:t>
            </a:r>
            <a:r>
              <a:rPr lang="cs-CZ" altLang="cs-CZ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3568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733425"/>
            <a:ext cx="9135198" cy="538609"/>
          </a:xfrm>
        </p:spPr>
        <p:txBody>
          <a:bodyPr/>
          <a:lstStyle/>
          <a:p>
            <a:pPr>
              <a:defRPr/>
            </a:pPr>
            <a:r>
              <a:rPr lang="cs-CZ" dirty="0"/>
              <a:t>Hojení per </a:t>
            </a:r>
            <a:r>
              <a:rPr lang="cs-CZ" dirty="0" err="1" smtClean="0"/>
              <a:t>primam</a:t>
            </a:r>
            <a:r>
              <a:rPr lang="cs-CZ" dirty="0" smtClean="0"/>
              <a:t>, per </a:t>
            </a:r>
            <a:r>
              <a:rPr lang="cs-CZ" dirty="0" err="1" smtClean="0"/>
              <a:t>secundam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68"/>
          <a:stretch/>
        </p:blipFill>
        <p:spPr>
          <a:xfrm>
            <a:off x="1308100" y="2790825"/>
            <a:ext cx="3649137" cy="2438400"/>
          </a:xfrm>
        </p:spPr>
      </p:pic>
      <p:pic>
        <p:nvPicPr>
          <p:cNvPr id="7" name="Picture 4" descr="IMG_0267"/>
          <p:cNvPicPr>
            <a:picLocks noGrp="1" noChangeAspect="1" noChangeArrowheads="1"/>
          </p:cNvPicPr>
          <p:nvPr>
            <p:ph sz="half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038" y="2684992"/>
            <a:ext cx="4651375" cy="3100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1308100" y="5381625"/>
            <a:ext cx="33185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https://elearning.tul.cz/mod/resource/view.php?id=211963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5507038" y="59150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237188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698501" y="962025"/>
            <a:ext cx="9287598" cy="538609"/>
          </a:xfrm>
        </p:spPr>
        <p:txBody>
          <a:bodyPr/>
          <a:lstStyle/>
          <a:p>
            <a:r>
              <a:rPr lang="cs-CZ" dirty="0"/>
              <a:t> </a:t>
            </a:r>
            <a:r>
              <a:rPr lang="cs-CZ" dirty="0" smtClean="0"/>
              <a:t>     Faktory ovlivňující hojení ran - celkové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1460500" y="2069865"/>
            <a:ext cx="8525598" cy="3696525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Věk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Stav výživy </a:t>
            </a:r>
            <a:r>
              <a:rPr lang="cs-CZ" dirty="0"/>
              <a:t>a hydratace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Stav </a:t>
            </a:r>
            <a:r>
              <a:rPr lang="cs-CZ" dirty="0"/>
              <a:t>imunity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Kvalita </a:t>
            </a:r>
            <a:r>
              <a:rPr lang="cs-CZ" dirty="0"/>
              <a:t>krevního zásobení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Pooperační </a:t>
            </a:r>
            <a:r>
              <a:rPr lang="cs-CZ" dirty="0"/>
              <a:t>komplikace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Užívané </a:t>
            </a:r>
            <a:r>
              <a:rPr lang="cs-CZ" dirty="0"/>
              <a:t>léky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Základní </a:t>
            </a:r>
            <a:r>
              <a:rPr lang="cs-CZ" dirty="0"/>
              <a:t>a </a:t>
            </a:r>
            <a:r>
              <a:rPr lang="cs-CZ" dirty="0" smtClean="0"/>
              <a:t>přidružené </a:t>
            </a:r>
            <a:r>
              <a:rPr lang="cs-CZ" dirty="0"/>
              <a:t>onemocnění ( DM, CA,..)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Psychosociální </a:t>
            </a:r>
            <a:r>
              <a:rPr lang="cs-CZ" dirty="0"/>
              <a:t>aspekty ( pohybová aktivita, návykové látky, </a:t>
            </a:r>
            <a:r>
              <a:rPr lang="cs-CZ" dirty="0" smtClean="0"/>
              <a:t>životospráva</a:t>
            </a:r>
            <a:r>
              <a:rPr lang="cs-CZ" dirty="0"/>
              <a:t>)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Primární </a:t>
            </a:r>
            <a:r>
              <a:rPr lang="cs-CZ" dirty="0"/>
              <a:t>příčina poruchy integrity sliznic a </a:t>
            </a:r>
            <a:r>
              <a:rPr lang="cs-CZ" dirty="0" smtClean="0"/>
              <a:t>kůže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1954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504825"/>
            <a:ext cx="9278797" cy="538609"/>
          </a:xfrm>
        </p:spPr>
        <p:txBody>
          <a:bodyPr/>
          <a:lstStyle/>
          <a:p>
            <a:r>
              <a:rPr lang="cs-CZ" dirty="0" smtClean="0"/>
              <a:t>       Faktory ovlivňující hojení ran - místní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36700" y="1419225"/>
            <a:ext cx="8449398" cy="5105400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Stav rány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Rozsah </a:t>
            </a:r>
            <a:r>
              <a:rPr lang="cs-CZ" dirty="0"/>
              <a:t>(hloubka, velikost, podminování)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Lokalizace </a:t>
            </a:r>
            <a:r>
              <a:rPr lang="cs-CZ" dirty="0"/>
              <a:t>rány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Okraje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Spodina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Sekrece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Osídlení </a:t>
            </a:r>
            <a:r>
              <a:rPr lang="cs-CZ" dirty="0"/>
              <a:t>rány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Stáří </a:t>
            </a:r>
            <a:r>
              <a:rPr lang="cs-CZ" dirty="0"/>
              <a:t>rány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Teplota </a:t>
            </a:r>
            <a:r>
              <a:rPr lang="cs-CZ" dirty="0"/>
              <a:t>rány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Přítomnost/nepřítomnost </a:t>
            </a:r>
            <a:r>
              <a:rPr lang="cs-CZ" dirty="0"/>
              <a:t>cizích těles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Okolí </a:t>
            </a:r>
            <a:r>
              <a:rPr lang="cs-CZ" dirty="0"/>
              <a:t>rány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Kvalita </a:t>
            </a:r>
            <a:r>
              <a:rPr lang="cs-CZ" dirty="0"/>
              <a:t>ošetřovatelské péče</a:t>
            </a:r>
          </a:p>
        </p:txBody>
      </p:sp>
    </p:spTree>
    <p:extLst>
      <p:ext uri="{BB962C8B-B14F-4D97-AF65-F5344CB8AC3E}">
        <p14:creationId xmlns:p14="http://schemas.microsoft.com/office/powerpoint/2010/main" val="2238642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885825"/>
            <a:ext cx="9278797" cy="538609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            Fáze </a:t>
            </a:r>
            <a:r>
              <a:rPr lang="cs-CZ" dirty="0"/>
              <a:t>hojení rány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003300" y="2069865"/>
            <a:ext cx="8982798" cy="3696525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>
                <a:solidFill>
                  <a:schemeClr val="accent2"/>
                </a:solidFill>
              </a:rPr>
              <a:t>I. fáze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zánětlivá (exsudativní = čistící)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hemostáza, zvládnutí infekce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>
                <a:solidFill>
                  <a:schemeClr val="accent2"/>
                </a:solidFill>
              </a:rPr>
              <a:t>II. fáze</a:t>
            </a:r>
            <a:r>
              <a:rPr lang="cs-CZ" altLang="cs-CZ" dirty="0" smtClean="0"/>
              <a:t> 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proliferační (granulační)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výstavba nového tkaniva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>
                <a:solidFill>
                  <a:schemeClr val="accent2"/>
                </a:solidFill>
              </a:rPr>
              <a:t>III. fáze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epitelizační, tvorba jizvy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tvorba nového epitelu - kůže</a:t>
            </a:r>
          </a:p>
        </p:txBody>
      </p:sp>
    </p:spTree>
    <p:extLst>
      <p:ext uri="{BB962C8B-B14F-4D97-AF65-F5344CB8AC3E}">
        <p14:creationId xmlns:p14="http://schemas.microsoft.com/office/powerpoint/2010/main" val="149093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81405" y="581025"/>
            <a:ext cx="8245607" cy="538609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             I. </a:t>
            </a:r>
            <a:r>
              <a:rPr lang="cs-CZ" dirty="0"/>
              <a:t>fáze – zánětlivá 1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762916"/>
            <a:ext cx="8145820" cy="3999709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Komplexní obranná reakce organismu na jakoukoliv škodlivinu s cílem odstranit ji a ránu vyčistit a následně připravit na proces hojení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Pokud je spodina infikována, proces hojení se zpomaluje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Materiály: </a:t>
            </a:r>
            <a:r>
              <a:rPr lang="cs-CZ" altLang="cs-CZ" dirty="0" err="1"/>
              <a:t>Atrauman</a:t>
            </a:r>
            <a:r>
              <a:rPr lang="cs-CZ" altLang="cs-CZ" dirty="0"/>
              <a:t> </a:t>
            </a:r>
            <a:r>
              <a:rPr lang="cs-CZ" altLang="cs-CZ" dirty="0" err="1"/>
              <a:t>Ag</a:t>
            </a:r>
            <a:r>
              <a:rPr lang="cs-CZ" altLang="cs-CZ" dirty="0"/>
              <a:t>, </a:t>
            </a:r>
            <a:r>
              <a:rPr lang="cs-CZ" altLang="cs-CZ" dirty="0" err="1"/>
              <a:t>Suprasorb</a:t>
            </a:r>
            <a:r>
              <a:rPr lang="cs-CZ" altLang="cs-CZ" dirty="0" smtClean="0"/>
              <a:t>, </a:t>
            </a:r>
            <a:r>
              <a:rPr lang="cs-CZ" altLang="cs-CZ" dirty="0" err="1"/>
              <a:t>Bactigrass</a:t>
            </a:r>
            <a:r>
              <a:rPr lang="cs-CZ" altLang="cs-CZ" dirty="0"/>
              <a:t>, </a:t>
            </a:r>
            <a:r>
              <a:rPr lang="cs-CZ" altLang="cs-CZ" dirty="0" err="1"/>
              <a:t>Aquacel</a:t>
            </a:r>
            <a:r>
              <a:rPr lang="cs-CZ" altLang="cs-CZ" dirty="0"/>
              <a:t> </a:t>
            </a:r>
            <a:r>
              <a:rPr lang="cs-CZ" altLang="cs-CZ" dirty="0" err="1"/>
              <a:t>Ag</a:t>
            </a:r>
            <a:r>
              <a:rPr lang="cs-CZ" altLang="cs-CZ" dirty="0"/>
              <a:t>, </a:t>
            </a:r>
            <a:r>
              <a:rPr lang="cs-CZ" altLang="cs-CZ" dirty="0" err="1"/>
              <a:t>Actisorb</a:t>
            </a:r>
            <a:r>
              <a:rPr lang="cs-CZ" altLang="cs-CZ" dirty="0"/>
              <a:t> </a:t>
            </a:r>
            <a:r>
              <a:rPr lang="cs-CZ" altLang="cs-CZ" dirty="0" smtClean="0"/>
              <a:t>plus </a:t>
            </a:r>
            <a:r>
              <a:rPr lang="cs-CZ" altLang="cs-CZ" dirty="0"/>
              <a:t>25, </a:t>
            </a:r>
            <a:r>
              <a:rPr lang="cs-CZ" altLang="cs-CZ" dirty="0" err="1"/>
              <a:t>TenderWet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accent2"/>
                </a:solidFill>
              </a:rPr>
              <a:t>Nekrotická rána</a:t>
            </a:r>
            <a:r>
              <a:rPr lang="cs-CZ" altLang="cs-CZ" b="1" dirty="0"/>
              <a:t> 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devitalizovanou tkáň nutno odstranit </a:t>
            </a:r>
            <a:r>
              <a:rPr lang="cs-CZ" altLang="cs-CZ" b="1" i="1" dirty="0"/>
              <a:t>→ </a:t>
            </a:r>
            <a:r>
              <a:rPr lang="cs-CZ" altLang="cs-CZ" dirty="0"/>
              <a:t>brání hojení rány, možný zdroj infekce, spodina rány se stává nepřehlednou</a:t>
            </a:r>
          </a:p>
        </p:txBody>
      </p:sp>
    </p:spTree>
    <p:extLst>
      <p:ext uri="{BB962C8B-B14F-4D97-AF65-F5344CB8AC3E}">
        <p14:creationId xmlns:p14="http://schemas.microsoft.com/office/powerpoint/2010/main" val="166338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9" name="Rectangle 5"/>
          <p:cNvSpPr>
            <a:spLocks noGrp="1" noChangeArrowheads="1"/>
          </p:cNvSpPr>
          <p:nvPr>
            <p:ph type="title"/>
          </p:nvPr>
        </p:nvSpPr>
        <p:spPr>
          <a:xfrm>
            <a:off x="774700" y="809625"/>
            <a:ext cx="9211398" cy="538609"/>
          </a:xfrm>
        </p:spPr>
        <p:txBody>
          <a:bodyPr/>
          <a:lstStyle/>
          <a:p>
            <a:pPr>
              <a:defRPr/>
            </a:pPr>
            <a:r>
              <a:rPr lang="cs-CZ" dirty="0" smtClean="0"/>
              <a:t>            Rána </a:t>
            </a:r>
            <a:r>
              <a:rPr lang="cs-CZ" dirty="0"/>
              <a:t>s nekrotickými okraji</a:t>
            </a:r>
          </a:p>
        </p:txBody>
      </p:sp>
      <p:pic>
        <p:nvPicPr>
          <p:cNvPr id="18435" name="Picture 4" descr="Snímek 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1495425"/>
            <a:ext cx="6988634" cy="4765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765300" y="64484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626099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9211398" cy="97645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dirty="0" smtClean="0"/>
              <a:t>             I</a:t>
            </a:r>
            <a:r>
              <a:rPr lang="cs-CZ" dirty="0"/>
              <a:t>. fáze – zánětlivá 2</a:t>
            </a:r>
            <a:br>
              <a:rPr lang="cs-CZ" dirty="0"/>
            </a:br>
            <a:endParaRPr lang="cs-CZ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2181225"/>
            <a:ext cx="8145820" cy="2865528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>
                <a:solidFill>
                  <a:schemeClr val="accent2"/>
                </a:solidFill>
              </a:rPr>
              <a:t>Povleklá rána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pevně ulpívá shluk mrtvých a poškozených buněk, fibrinu a příp. hnisu → nutno odstranit (brání hojení rány, možný zdroj infekce, některé přítomné patogeny v povlaku mohou způsobovat </a:t>
            </a:r>
            <a:r>
              <a:rPr lang="cs-CZ" altLang="cs-CZ" dirty="0" smtClean="0">
                <a:solidFill>
                  <a:srgbClr val="990099"/>
                </a:solidFill>
              </a:rPr>
              <a:t>zápach</a:t>
            </a:r>
            <a:r>
              <a:rPr lang="cs-CZ" altLang="cs-CZ" dirty="0" smtClean="0"/>
              <a:t>)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>
                <a:solidFill>
                  <a:schemeClr val="accent2"/>
                </a:solidFill>
              </a:rPr>
              <a:t>Rána komplikovaná zápachem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vyvolán přítomností baktérií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zhoršuje kvalitu života N</a:t>
            </a:r>
          </a:p>
        </p:txBody>
      </p:sp>
    </p:spTree>
    <p:extLst>
      <p:ext uri="{BB962C8B-B14F-4D97-AF65-F5344CB8AC3E}">
        <p14:creationId xmlns:p14="http://schemas.microsoft.com/office/powerpoint/2010/main" val="109767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81" name="Rectangle 5"/>
          <p:cNvSpPr>
            <a:spLocks noGrp="1" noChangeArrowheads="1"/>
          </p:cNvSpPr>
          <p:nvPr>
            <p:ph type="title"/>
          </p:nvPr>
        </p:nvSpPr>
        <p:spPr>
          <a:xfrm>
            <a:off x="1138115" y="809626"/>
            <a:ext cx="7408986" cy="610936"/>
          </a:xfrm>
        </p:spPr>
        <p:txBody>
          <a:bodyPr/>
          <a:lstStyle/>
          <a:p>
            <a:pPr>
              <a:defRPr/>
            </a:pPr>
            <a:r>
              <a:rPr lang="cs-CZ" sz="3970" dirty="0">
                <a:latin typeface="+mn-lt"/>
              </a:rPr>
              <a:t>Infikovaná, povleklá, hnisající rána</a:t>
            </a:r>
          </a:p>
        </p:txBody>
      </p:sp>
      <p:pic>
        <p:nvPicPr>
          <p:cNvPr id="20483" name="Picture 4" descr="Snímek 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901" y="1571625"/>
            <a:ext cx="7067414" cy="4765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384300" y="65246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900483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657225"/>
            <a:ext cx="9211398" cy="685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dirty="0" smtClean="0"/>
              <a:t>          I</a:t>
            </a:r>
            <a:r>
              <a:rPr lang="cs-CZ" dirty="0"/>
              <a:t>. fáze – zánětlivá 3</a:t>
            </a:r>
            <a:br>
              <a:rPr lang="cs-CZ" dirty="0"/>
            </a:br>
            <a:endParaRPr lang="cs-CZ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581404" y="1862279"/>
            <a:ext cx="8145820" cy="3281026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>
                <a:solidFill>
                  <a:schemeClr val="accent2"/>
                </a:solidFill>
              </a:rPr>
              <a:t>Infikovaná rána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v raně je přítomno velké množství mikrobů 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poškozuje vitální tkáně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brání hojení rány 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může vést k sepsi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může být spojena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 s tvorbou povlaků </a:t>
            </a:r>
          </a:p>
          <a:p>
            <a:pPr marL="742950" lvl="1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 a zápachem</a:t>
            </a:r>
          </a:p>
        </p:txBody>
      </p:sp>
      <p:pic>
        <p:nvPicPr>
          <p:cNvPr id="21508" name="Picture 4" descr="DSCF00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1930336"/>
            <a:ext cx="4047525" cy="3214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880100" y="53054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71626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09625"/>
            <a:ext cx="9211398" cy="609600"/>
          </a:xfrm>
        </p:spPr>
        <p:txBody>
          <a:bodyPr/>
          <a:lstStyle/>
          <a:p>
            <a:pPr>
              <a:defRPr/>
            </a:pPr>
            <a:r>
              <a:rPr lang="cs-CZ" dirty="0"/>
              <a:t>II. fáze - proliferační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762915"/>
            <a:ext cx="8145820" cy="2492990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Výstavba nové tkáně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Množení buněk za účelem vytvoření nové granulační tkáně, která vyplní defekt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Nově vytvořené cévy vznikají z </a:t>
            </a:r>
            <a:r>
              <a:rPr lang="cs-CZ" altLang="cs-CZ" dirty="0" smtClean="0"/>
              <a:t>neporušených cév </a:t>
            </a:r>
            <a:r>
              <a:rPr lang="cs-CZ" altLang="cs-CZ" dirty="0"/>
              <a:t>na kraji defektu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Granulační tkáň tvoří fibroblasty = </a:t>
            </a:r>
            <a:r>
              <a:rPr lang="cs-CZ" altLang="cs-CZ" dirty="0" smtClean="0"/>
              <a:t>struktura nové </a:t>
            </a:r>
            <a:r>
              <a:rPr lang="cs-CZ" altLang="cs-CZ" dirty="0"/>
              <a:t>tkáně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Zralá tkáň je červená </a:t>
            </a:r>
            <a:r>
              <a:rPr lang="cs-CZ" altLang="cs-CZ" dirty="0" smtClean="0"/>
              <a:t>a tvoří </a:t>
            </a:r>
            <a:r>
              <a:rPr lang="cs-CZ" altLang="cs-CZ" dirty="0"/>
              <a:t>podklad pro následnou </a:t>
            </a:r>
            <a:r>
              <a:rPr lang="cs-CZ" altLang="cs-CZ" dirty="0" smtClean="0"/>
              <a:t>epitelizaci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Materiály: </a:t>
            </a:r>
            <a:r>
              <a:rPr lang="cs-CZ" altLang="cs-CZ" dirty="0" err="1" smtClean="0"/>
              <a:t>Atrauman</a:t>
            </a:r>
            <a:r>
              <a:rPr lang="cs-CZ" altLang="cs-CZ" dirty="0" smtClean="0"/>
              <a:t> </a:t>
            </a:r>
            <a:r>
              <a:rPr lang="cs-CZ" altLang="cs-CZ" dirty="0" err="1"/>
              <a:t>Ag</a:t>
            </a:r>
            <a:r>
              <a:rPr lang="cs-CZ" altLang="cs-CZ" dirty="0"/>
              <a:t>, </a:t>
            </a:r>
            <a:r>
              <a:rPr lang="cs-CZ" altLang="cs-CZ" dirty="0" err="1"/>
              <a:t>Jelonet</a:t>
            </a:r>
            <a:r>
              <a:rPr lang="cs-CZ" altLang="cs-CZ" dirty="0"/>
              <a:t>, </a:t>
            </a:r>
            <a:r>
              <a:rPr lang="cs-CZ" altLang="cs-CZ" dirty="0" err="1" smtClean="0"/>
              <a:t>TenderWet</a:t>
            </a:r>
            <a:r>
              <a:rPr lang="cs-CZ" altLang="cs-CZ" dirty="0"/>
              <a:t>, </a:t>
            </a:r>
            <a:r>
              <a:rPr lang="cs-CZ" altLang="cs-CZ" dirty="0" err="1"/>
              <a:t>Granuflex</a:t>
            </a:r>
            <a:endParaRPr lang="cs-CZ" altLang="cs-CZ" dirty="0"/>
          </a:p>
        </p:txBody>
      </p:sp>
      <p:pic>
        <p:nvPicPr>
          <p:cNvPr id="22532" name="Picture 4" descr="DSCF01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00" y="3476625"/>
            <a:ext cx="3490815" cy="273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6870700" y="63722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81201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885825"/>
            <a:ext cx="9278797" cy="609600"/>
          </a:xfrm>
        </p:spPr>
        <p:txBody>
          <a:bodyPr/>
          <a:lstStyle/>
          <a:p>
            <a:pPr>
              <a:defRPr/>
            </a:pPr>
            <a:r>
              <a:rPr lang="cs-CZ" dirty="0"/>
              <a:t>III. fáze - epitelizační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707301" y="2069865"/>
            <a:ext cx="9278797" cy="4454760"/>
          </a:xfrm>
        </p:spPr>
        <p:txBody>
          <a:bodyPr>
            <a:noAutofit/>
          </a:bodyPr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Završuje proces hojení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Zvýšená aktivita dělení buněk </a:t>
            </a:r>
            <a:r>
              <a:rPr lang="cs-CZ" altLang="cs-CZ" dirty="0" smtClean="0"/>
              <a:t>→ </a:t>
            </a:r>
            <a:r>
              <a:rPr lang="cs-CZ" altLang="cs-CZ" dirty="0"/>
              <a:t>epitelizační ostrůvky → </a:t>
            </a:r>
            <a:r>
              <a:rPr lang="cs-CZ" altLang="cs-CZ" dirty="0" smtClean="0"/>
              <a:t>z </a:t>
            </a:r>
            <a:r>
              <a:rPr lang="cs-CZ" altLang="cs-CZ" dirty="0"/>
              <a:t>intaktních struktur nebo z </a:t>
            </a:r>
            <a:r>
              <a:rPr lang="cs-CZ" altLang="cs-CZ" dirty="0" smtClean="0"/>
              <a:t>okrajů </a:t>
            </a:r>
            <a:r>
              <a:rPr lang="cs-CZ" altLang="cs-CZ" dirty="0"/>
              <a:t>rány do středu a je </a:t>
            </a:r>
            <a:r>
              <a:rPr lang="cs-CZ" altLang="cs-CZ" dirty="0" smtClean="0"/>
              <a:t>základem </a:t>
            </a:r>
            <a:r>
              <a:rPr lang="cs-CZ" altLang="cs-CZ" dirty="0"/>
              <a:t>pro </a:t>
            </a:r>
            <a:r>
              <a:rPr lang="cs-CZ" altLang="cs-CZ" dirty="0" smtClean="0"/>
              <a:t>vytvoření epidermální </a:t>
            </a:r>
            <a:r>
              <a:rPr lang="cs-CZ" altLang="cs-CZ" dirty="0"/>
              <a:t>tkáně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Přemosťuje granulační tkáň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Uzavírá a chrání ránu, rána se stahuje a mění </a:t>
            </a:r>
            <a:r>
              <a:rPr lang="cs-CZ" altLang="cs-CZ" dirty="0" smtClean="0"/>
              <a:t>na jizevnatou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Nutno podporovat a chránit před poškozením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Materiály: </a:t>
            </a:r>
            <a:r>
              <a:rPr lang="cs-CZ" altLang="cs-CZ" dirty="0" err="1"/>
              <a:t>Replicare</a:t>
            </a:r>
            <a:r>
              <a:rPr lang="cs-CZ" altLang="cs-CZ" dirty="0"/>
              <a:t>, </a:t>
            </a:r>
            <a:r>
              <a:rPr lang="cs-CZ" altLang="cs-CZ" dirty="0" err="1"/>
              <a:t>Jelonet</a:t>
            </a:r>
            <a:endParaRPr lang="cs-CZ" altLang="cs-CZ" dirty="0"/>
          </a:p>
        </p:txBody>
      </p:sp>
      <p:pic>
        <p:nvPicPr>
          <p:cNvPr id="23556" name="Picture 4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3476625"/>
            <a:ext cx="3177447" cy="261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7099300" y="62960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26746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81404" y="581025"/>
            <a:ext cx="8499095" cy="1086195"/>
          </a:xfrm>
        </p:spPr>
        <p:txBody>
          <a:bodyPr/>
          <a:lstStyle/>
          <a:p>
            <a:pPr>
              <a:defRPr/>
            </a:pPr>
            <a:r>
              <a:rPr lang="cs-CZ" sz="3529" dirty="0" smtClean="0">
                <a:latin typeface="+mn-lt"/>
              </a:rPr>
              <a:t>    Základní </a:t>
            </a:r>
            <a:r>
              <a:rPr lang="cs-CZ" sz="3529" dirty="0">
                <a:latin typeface="+mn-lt"/>
              </a:rPr>
              <a:t>předpoklady zdárného hojení ran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155700" y="1796177"/>
            <a:ext cx="7571524" cy="3858877"/>
          </a:xfrm>
        </p:spPr>
        <p:txBody>
          <a:bodyPr/>
          <a:lstStyle/>
          <a:p>
            <a:pPr marL="672267" indent="-672267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 err="1"/>
              <a:t>Debridement</a:t>
            </a:r>
            <a:r>
              <a:rPr lang="cs-CZ" altLang="cs-CZ" dirty="0"/>
              <a:t> → odstranění nekrózy a vyčištění rány</a:t>
            </a:r>
          </a:p>
          <a:p>
            <a:pPr marL="672267" indent="-672267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/>
              <a:t>Vytvoření adekvátně vlhkého prostředí</a:t>
            </a:r>
          </a:p>
          <a:p>
            <a:pPr marL="672267" indent="-672267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/>
              <a:t>Respektování výměny plynů a vodních par</a:t>
            </a:r>
          </a:p>
          <a:p>
            <a:pPr marL="672267" indent="-672267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/>
              <a:t>Udržování stabilní teploty</a:t>
            </a:r>
          </a:p>
          <a:p>
            <a:pPr marL="672267" indent="-672267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/>
              <a:t>Nepropustnost krytí pro mikroorganismy</a:t>
            </a:r>
          </a:p>
          <a:p>
            <a:pPr marL="672267" indent="-672267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/>
              <a:t>Jednoduchá aplikace a </a:t>
            </a:r>
            <a:r>
              <a:rPr lang="cs-CZ" altLang="cs-CZ" dirty="0" err="1"/>
              <a:t>snímatelnost</a:t>
            </a:r>
            <a:endParaRPr lang="cs-CZ" altLang="cs-CZ" dirty="0"/>
          </a:p>
          <a:p>
            <a:pPr marL="672267" indent="-672267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/>
              <a:t>Analgetický účinek</a:t>
            </a:r>
          </a:p>
          <a:p>
            <a:pPr marL="672267" indent="-672267">
              <a:spcBef>
                <a:spcPct val="0"/>
              </a:spcBef>
            </a:pPr>
            <a:endParaRPr lang="cs-CZ" altLang="cs-CZ" sz="3088" dirty="0"/>
          </a:p>
          <a:p>
            <a:pPr marL="672267" indent="-672267"/>
            <a:endParaRPr lang="cs-CZ" altLang="cs-CZ" sz="3088" dirty="0"/>
          </a:p>
        </p:txBody>
      </p:sp>
    </p:spTree>
    <p:extLst>
      <p:ext uri="{BB962C8B-B14F-4D97-AF65-F5344CB8AC3E}">
        <p14:creationId xmlns:p14="http://schemas.microsoft.com/office/powerpoint/2010/main" val="46422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Vlhká terapie rány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707301" y="2069865"/>
            <a:ext cx="7992199" cy="1482960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Metoda vlhkého hojení ran vychází z vědecké práce G. D. Wintera (1962) a opírá se o vědecky podložený pozitivní vliv vlhkého prostředí na všechny fáze hojení ran</a:t>
            </a:r>
          </a:p>
        </p:txBody>
      </p:sp>
      <p:pic>
        <p:nvPicPr>
          <p:cNvPr id="26628" name="Picture 5" descr="Tegaderm CH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3551634"/>
            <a:ext cx="3151188" cy="236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965700" y="5915025"/>
            <a:ext cx="3047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https://www.3mcesko.cz/3M/cs_CZ/p/d/v000261029/</a:t>
            </a:r>
          </a:p>
        </p:txBody>
      </p:sp>
    </p:spTree>
    <p:extLst>
      <p:ext uri="{BB962C8B-B14F-4D97-AF65-F5344CB8AC3E}">
        <p14:creationId xmlns:p14="http://schemas.microsoft.com/office/powerpoint/2010/main" val="66165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1" y="428626"/>
            <a:ext cx="9372600" cy="990600"/>
          </a:xfrm>
        </p:spPr>
        <p:txBody>
          <a:bodyPr/>
          <a:lstStyle/>
          <a:p>
            <a:pPr>
              <a:defRPr/>
            </a:pPr>
            <a:r>
              <a:rPr lang="cs-CZ" sz="3529" dirty="0"/>
              <a:t>Mezinárodní klasifikace moderního obvazového krytí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647825"/>
            <a:ext cx="9475690" cy="4489049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 err="1">
                <a:solidFill>
                  <a:srgbClr val="990099"/>
                </a:solidFill>
              </a:rPr>
              <a:t>Hydrogely</a:t>
            </a:r>
            <a:r>
              <a:rPr lang="cs-CZ" altLang="cs-CZ" dirty="0">
                <a:solidFill>
                  <a:srgbClr val="990099"/>
                </a:solidFill>
              </a:rPr>
              <a:t> </a:t>
            </a:r>
            <a:r>
              <a:rPr lang="cs-CZ" altLang="cs-CZ" dirty="0" smtClean="0">
                <a:solidFill>
                  <a:srgbClr val="990099"/>
                </a:solidFill>
              </a:rPr>
              <a:t> - </a:t>
            </a:r>
            <a:r>
              <a:rPr lang="cs-CZ" altLang="cs-CZ" dirty="0" smtClean="0"/>
              <a:t>NU-gel</a:t>
            </a:r>
            <a:r>
              <a:rPr lang="cs-CZ" altLang="cs-CZ" dirty="0"/>
              <a:t>, </a:t>
            </a:r>
            <a:r>
              <a:rPr lang="cs-CZ" altLang="cs-CZ" dirty="0" err="1"/>
              <a:t>Flamigel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folHlink"/>
                </a:solidFill>
              </a:rPr>
              <a:t>Obvazy s aktivním uhlím (+ </a:t>
            </a:r>
            <a:r>
              <a:rPr lang="cs-CZ" altLang="cs-CZ" dirty="0" smtClean="0">
                <a:solidFill>
                  <a:schemeClr val="folHlink"/>
                </a:solidFill>
              </a:rPr>
              <a:t>stříbrem) - </a:t>
            </a:r>
            <a:r>
              <a:rPr lang="cs-CZ" altLang="cs-CZ" dirty="0" err="1" smtClean="0"/>
              <a:t>Actisorb</a:t>
            </a:r>
            <a:r>
              <a:rPr lang="cs-CZ" altLang="cs-CZ" dirty="0"/>
              <a:t>, </a:t>
            </a:r>
            <a:r>
              <a:rPr lang="cs-CZ" altLang="cs-CZ" dirty="0" err="1"/>
              <a:t>Actisorb</a:t>
            </a:r>
            <a:r>
              <a:rPr lang="cs-CZ" altLang="cs-CZ" dirty="0"/>
              <a:t> </a:t>
            </a:r>
            <a:r>
              <a:rPr lang="cs-CZ" altLang="cs-CZ" dirty="0" err="1"/>
              <a:t>Ag</a:t>
            </a:r>
            <a:r>
              <a:rPr lang="cs-CZ" altLang="cs-CZ" dirty="0"/>
              <a:t>, </a:t>
            </a:r>
            <a:r>
              <a:rPr lang="cs-CZ" altLang="cs-CZ" dirty="0" err="1"/>
              <a:t>Suprasorb</a:t>
            </a:r>
            <a:r>
              <a:rPr lang="cs-CZ" altLang="cs-CZ" dirty="0"/>
              <a:t> </a:t>
            </a:r>
            <a:r>
              <a:rPr lang="cs-CZ" altLang="cs-CZ" dirty="0" err="1"/>
              <a:t>Ag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rgbClr val="990099"/>
                </a:solidFill>
              </a:rPr>
              <a:t>Antiseptické obvazy</a:t>
            </a:r>
            <a:r>
              <a:rPr lang="cs-CZ" altLang="cs-CZ" dirty="0"/>
              <a:t> </a:t>
            </a:r>
            <a:r>
              <a:rPr lang="cs-CZ" altLang="cs-CZ" dirty="0" smtClean="0"/>
              <a:t> - </a:t>
            </a:r>
            <a:r>
              <a:rPr lang="cs-CZ" altLang="cs-CZ" dirty="0" err="1" smtClean="0"/>
              <a:t>Braunovidon</a:t>
            </a:r>
            <a:r>
              <a:rPr lang="cs-CZ" altLang="cs-CZ" dirty="0"/>
              <a:t>, </a:t>
            </a:r>
            <a:r>
              <a:rPr lang="cs-CZ" altLang="cs-CZ" dirty="0" err="1"/>
              <a:t>Bactigrase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folHlink"/>
                </a:solidFill>
              </a:rPr>
              <a:t>Algináty </a:t>
            </a:r>
            <a:r>
              <a:rPr lang="cs-CZ" altLang="cs-CZ" dirty="0" smtClean="0">
                <a:solidFill>
                  <a:schemeClr val="folHlink"/>
                </a:solidFill>
              </a:rPr>
              <a:t> - </a:t>
            </a:r>
            <a:r>
              <a:rPr lang="cs-CZ" altLang="cs-CZ" dirty="0" err="1" smtClean="0"/>
              <a:t>Algisite</a:t>
            </a:r>
            <a:r>
              <a:rPr lang="cs-CZ" altLang="cs-CZ" dirty="0"/>
              <a:t>, </a:t>
            </a:r>
            <a:r>
              <a:rPr lang="cs-CZ" altLang="cs-CZ" dirty="0" err="1"/>
              <a:t>Sorbalgon</a:t>
            </a:r>
            <a:r>
              <a:rPr lang="cs-CZ" altLang="cs-CZ" dirty="0"/>
              <a:t>, </a:t>
            </a:r>
            <a:r>
              <a:rPr lang="cs-CZ" altLang="cs-CZ" dirty="0" err="1"/>
              <a:t>Suprasorb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 err="1">
                <a:solidFill>
                  <a:srgbClr val="990099"/>
                </a:solidFill>
              </a:rPr>
              <a:t>Hydrokoloidy</a:t>
            </a:r>
            <a:r>
              <a:rPr lang="cs-CZ" altLang="cs-CZ" dirty="0">
                <a:solidFill>
                  <a:srgbClr val="990099"/>
                </a:solidFill>
              </a:rPr>
              <a:t> </a:t>
            </a:r>
            <a:r>
              <a:rPr lang="cs-CZ" altLang="cs-CZ" dirty="0" smtClean="0">
                <a:solidFill>
                  <a:srgbClr val="990099"/>
                </a:solidFill>
              </a:rPr>
              <a:t> - </a:t>
            </a:r>
            <a:r>
              <a:rPr lang="cs-CZ" altLang="cs-CZ" dirty="0" err="1" smtClean="0"/>
              <a:t>Replicare</a:t>
            </a:r>
            <a:r>
              <a:rPr lang="cs-CZ" altLang="cs-CZ" dirty="0"/>
              <a:t>, </a:t>
            </a:r>
            <a:r>
              <a:rPr lang="cs-CZ" altLang="cs-CZ" dirty="0" err="1"/>
              <a:t>Hydrocoll</a:t>
            </a:r>
            <a:r>
              <a:rPr lang="cs-CZ" altLang="cs-CZ" dirty="0"/>
              <a:t>, </a:t>
            </a:r>
            <a:r>
              <a:rPr lang="cs-CZ" altLang="cs-CZ" dirty="0" err="1"/>
              <a:t>Granuflex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folHlink"/>
                </a:solidFill>
              </a:rPr>
              <a:t>Polyuretany, pěny, </a:t>
            </a:r>
            <a:r>
              <a:rPr lang="cs-CZ" altLang="cs-CZ" dirty="0" err="1">
                <a:solidFill>
                  <a:schemeClr val="folHlink"/>
                </a:solidFill>
              </a:rPr>
              <a:t>hydropolymery</a:t>
            </a:r>
            <a:r>
              <a:rPr lang="cs-CZ" altLang="cs-CZ" dirty="0">
                <a:solidFill>
                  <a:schemeClr val="folHlink"/>
                </a:solidFill>
              </a:rPr>
              <a:t> </a:t>
            </a:r>
            <a:r>
              <a:rPr lang="cs-CZ" altLang="cs-CZ" dirty="0" smtClean="0">
                <a:solidFill>
                  <a:schemeClr val="folHlink"/>
                </a:solidFill>
              </a:rPr>
              <a:t> - </a:t>
            </a:r>
            <a:r>
              <a:rPr lang="cs-CZ" altLang="cs-CZ" dirty="0" err="1" smtClean="0"/>
              <a:t>Allevin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rgbClr val="990099"/>
                </a:solidFill>
              </a:rPr>
              <a:t>Filmy</a:t>
            </a:r>
            <a:r>
              <a:rPr lang="cs-CZ" altLang="cs-CZ" dirty="0"/>
              <a:t> </a:t>
            </a:r>
            <a:r>
              <a:rPr lang="cs-CZ" altLang="cs-CZ" dirty="0" smtClean="0"/>
              <a:t> - </a:t>
            </a:r>
            <a:r>
              <a:rPr lang="cs-CZ" altLang="cs-CZ" dirty="0" err="1" smtClean="0"/>
              <a:t>Tegaderm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folHlink"/>
                </a:solidFill>
              </a:rPr>
              <a:t>Neadherentní krytí </a:t>
            </a:r>
            <a:r>
              <a:rPr lang="cs-CZ" altLang="cs-CZ" dirty="0" smtClean="0">
                <a:solidFill>
                  <a:schemeClr val="folHlink"/>
                </a:solidFill>
              </a:rPr>
              <a:t> - </a:t>
            </a:r>
            <a:r>
              <a:rPr lang="cs-CZ" altLang="cs-CZ" dirty="0" err="1" smtClean="0"/>
              <a:t>Jellonet</a:t>
            </a:r>
            <a:r>
              <a:rPr lang="cs-CZ" altLang="cs-CZ" dirty="0"/>
              <a:t>, </a:t>
            </a:r>
            <a:r>
              <a:rPr lang="cs-CZ" altLang="cs-CZ" dirty="0" err="1"/>
              <a:t>Atrauman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rgbClr val="990099"/>
                </a:solidFill>
              </a:rPr>
              <a:t>Bioaktivní krytí</a:t>
            </a:r>
            <a:r>
              <a:rPr lang="cs-CZ" altLang="cs-CZ" dirty="0"/>
              <a:t> </a:t>
            </a:r>
            <a:r>
              <a:rPr lang="cs-CZ" altLang="cs-CZ" dirty="0" smtClean="0"/>
              <a:t> - </a:t>
            </a:r>
            <a:r>
              <a:rPr lang="cs-CZ" altLang="cs-CZ" dirty="0" err="1" smtClean="0"/>
              <a:t>dermoepidermální</a:t>
            </a:r>
            <a:r>
              <a:rPr lang="cs-CZ" altLang="cs-CZ" dirty="0" smtClean="0"/>
              <a:t> </a:t>
            </a:r>
            <a:r>
              <a:rPr lang="cs-CZ" altLang="cs-CZ" dirty="0"/>
              <a:t>autoštěpy, bioinženýrské kožní náhrady, růstové faktory</a:t>
            </a: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cs-CZ" altLang="cs-CZ" dirty="0">
                <a:solidFill>
                  <a:schemeClr val="folHlink"/>
                </a:solidFill>
              </a:rPr>
              <a:t>Ostatní </a:t>
            </a:r>
            <a:r>
              <a:rPr lang="cs-CZ" altLang="cs-CZ" dirty="0" smtClean="0">
                <a:solidFill>
                  <a:schemeClr val="folHlink"/>
                </a:solidFill>
              </a:rPr>
              <a:t> - </a:t>
            </a:r>
            <a:r>
              <a:rPr lang="cs-CZ" altLang="cs-CZ" dirty="0" smtClean="0"/>
              <a:t>mokrá </a:t>
            </a:r>
            <a:r>
              <a:rPr lang="cs-CZ" altLang="cs-CZ" dirty="0"/>
              <a:t>terapie, krytí s čistícím účinkem</a:t>
            </a:r>
          </a:p>
          <a:p>
            <a:pPr eaLnBrk="1" hangingPunct="1">
              <a:lnSpc>
                <a:spcPct val="80000"/>
              </a:lnSpc>
            </a:pPr>
            <a:endParaRPr lang="cs-CZ" altLang="cs-CZ" sz="2647" dirty="0"/>
          </a:p>
        </p:txBody>
      </p:sp>
    </p:spTree>
    <p:extLst>
      <p:ext uri="{BB962C8B-B14F-4D97-AF65-F5344CB8AC3E}">
        <p14:creationId xmlns:p14="http://schemas.microsoft.com/office/powerpoint/2010/main" val="426369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231900" y="428625"/>
            <a:ext cx="7516333" cy="8318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dirty="0"/>
              <a:t>Antiseptický obvazový materiál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581404" y="1114426"/>
            <a:ext cx="9642096" cy="5562599"/>
          </a:xfrm>
        </p:spPr>
        <p:txBody>
          <a:bodyPr/>
          <a:lstStyle/>
          <a:p>
            <a:pPr marL="285750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b="1" dirty="0">
                <a:solidFill>
                  <a:schemeClr val="folHlink"/>
                </a:solidFill>
              </a:rPr>
              <a:t>Neadherentní obvazy </a:t>
            </a:r>
            <a:endParaRPr lang="cs-CZ" altLang="cs-CZ" dirty="0">
              <a:solidFill>
                <a:schemeClr val="folHlink"/>
              </a:solidFill>
            </a:endParaRPr>
          </a:p>
          <a:p>
            <a:pPr marL="742950" lvl="1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náhrada mastného tylu, nepřilnavá tkanina  </a:t>
            </a:r>
          </a:p>
          <a:p>
            <a:pPr marL="742950" lvl="1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obsahuje antiseptika (</a:t>
            </a:r>
            <a:r>
              <a:rPr lang="cs-CZ" altLang="cs-CZ" dirty="0" err="1"/>
              <a:t>povidone</a:t>
            </a:r>
            <a:r>
              <a:rPr lang="cs-CZ" altLang="cs-CZ" dirty="0"/>
              <a:t> jod, </a:t>
            </a:r>
            <a:r>
              <a:rPr lang="cs-CZ" altLang="cs-CZ" dirty="0" err="1"/>
              <a:t>chlorhexidin</a:t>
            </a:r>
            <a:r>
              <a:rPr lang="cs-CZ" altLang="cs-CZ" dirty="0"/>
              <a:t>), vhodné na rány ohrožené infekcí nebo infikované rány</a:t>
            </a:r>
            <a:endParaRPr lang="cs-CZ" altLang="cs-CZ" b="1" dirty="0"/>
          </a:p>
          <a:p>
            <a:pPr marL="285750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b="1" dirty="0">
                <a:solidFill>
                  <a:srgbClr val="774169"/>
                </a:solidFill>
              </a:rPr>
              <a:t>Algináty </a:t>
            </a:r>
            <a:endParaRPr lang="cs-CZ" altLang="cs-CZ" dirty="0">
              <a:solidFill>
                <a:srgbClr val="774169"/>
              </a:solidFill>
            </a:endParaRPr>
          </a:p>
          <a:p>
            <a:pPr marL="742950" lvl="1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hemostatický účinek, vysoké absorpční účinky (popáleniny, plastická chirurgie, </a:t>
            </a:r>
            <a:r>
              <a:rPr lang="cs-CZ" altLang="cs-CZ" dirty="0" err="1"/>
              <a:t>secernující</a:t>
            </a:r>
            <a:r>
              <a:rPr lang="cs-CZ" altLang="cs-CZ" dirty="0"/>
              <a:t> rány)</a:t>
            </a:r>
            <a:endParaRPr lang="cs-CZ" altLang="cs-CZ" b="1" dirty="0"/>
          </a:p>
          <a:p>
            <a:pPr marL="285750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b="1" dirty="0">
                <a:solidFill>
                  <a:schemeClr val="folHlink"/>
                </a:solidFill>
              </a:rPr>
              <a:t>Hydrogelové obvazy</a:t>
            </a:r>
            <a:endParaRPr lang="cs-CZ" altLang="cs-CZ" dirty="0">
              <a:solidFill>
                <a:schemeClr val="folHlink"/>
              </a:solidFill>
            </a:endParaRPr>
          </a:p>
          <a:p>
            <a:pPr marL="742950" lvl="1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podpoření granulace, absorpce exsudátu, fyziologické odstranění nekrotické tkáně</a:t>
            </a:r>
            <a:endParaRPr lang="cs-CZ" altLang="cs-CZ" b="1" dirty="0"/>
          </a:p>
          <a:p>
            <a:pPr marL="285750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b="1" dirty="0" err="1">
                <a:solidFill>
                  <a:srgbClr val="774169"/>
                </a:solidFill>
              </a:rPr>
              <a:t>Hydrokoloidní</a:t>
            </a:r>
            <a:r>
              <a:rPr lang="cs-CZ" altLang="cs-CZ" b="1" dirty="0">
                <a:solidFill>
                  <a:srgbClr val="774169"/>
                </a:solidFill>
              </a:rPr>
              <a:t> obvazy</a:t>
            </a:r>
            <a:r>
              <a:rPr lang="cs-CZ" altLang="cs-CZ" b="1" dirty="0"/>
              <a:t> </a:t>
            </a:r>
            <a:endParaRPr lang="cs-CZ" altLang="cs-CZ" dirty="0"/>
          </a:p>
          <a:p>
            <a:pPr marL="742950" lvl="1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podporují granulaci (pro čisté, středně až mírně </a:t>
            </a:r>
            <a:r>
              <a:rPr lang="cs-CZ" altLang="cs-CZ" dirty="0" err="1"/>
              <a:t>secernující</a:t>
            </a:r>
            <a:r>
              <a:rPr lang="cs-CZ" altLang="cs-CZ" dirty="0"/>
              <a:t> rány)</a:t>
            </a:r>
            <a:endParaRPr lang="cs-CZ" altLang="cs-CZ" b="1" dirty="0"/>
          </a:p>
          <a:p>
            <a:pPr marL="285750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b="1" dirty="0" err="1">
                <a:solidFill>
                  <a:schemeClr val="folHlink"/>
                </a:solidFill>
              </a:rPr>
              <a:t>Hydropolymerové</a:t>
            </a:r>
            <a:r>
              <a:rPr lang="cs-CZ" altLang="cs-CZ" b="1" dirty="0">
                <a:solidFill>
                  <a:schemeClr val="folHlink"/>
                </a:solidFill>
              </a:rPr>
              <a:t> obvazy </a:t>
            </a:r>
            <a:endParaRPr lang="cs-CZ" altLang="cs-CZ" dirty="0">
              <a:solidFill>
                <a:schemeClr val="folHlink"/>
              </a:solidFill>
            </a:endParaRPr>
          </a:p>
          <a:p>
            <a:pPr marL="742950" lvl="1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podporují granulaci a epitelizaci, bariéra proti infekci, semipermeabilní povrch</a:t>
            </a:r>
            <a:endParaRPr lang="cs-CZ" altLang="cs-CZ" b="1" dirty="0"/>
          </a:p>
          <a:p>
            <a:pPr marL="285750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b="1" dirty="0">
                <a:solidFill>
                  <a:srgbClr val="774169"/>
                </a:solidFill>
              </a:rPr>
              <a:t>Filmové obvazy semipermeabilní</a:t>
            </a:r>
            <a:r>
              <a:rPr lang="cs-CZ" altLang="cs-CZ" b="1" dirty="0"/>
              <a:t> </a:t>
            </a:r>
            <a:endParaRPr lang="cs-CZ" altLang="cs-CZ" dirty="0"/>
          </a:p>
          <a:p>
            <a:pPr marL="742950" lvl="1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polopropustné, transparentní, celoplošné, adhezivní krytí (čisté rány, dočasná náhrada kůže – popáleniny, profylaxe vzniku dekubitů)</a:t>
            </a:r>
            <a:endParaRPr lang="cs-CZ" altLang="cs-CZ" b="1" dirty="0"/>
          </a:p>
          <a:p>
            <a:pPr marL="285750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b="1" dirty="0">
                <a:solidFill>
                  <a:schemeClr val="folHlink"/>
                </a:solidFill>
              </a:rPr>
              <a:t>Obvazy s aktivním uhlím</a:t>
            </a:r>
            <a:r>
              <a:rPr lang="cs-CZ" altLang="cs-CZ" b="1" dirty="0"/>
              <a:t> </a:t>
            </a:r>
            <a:endParaRPr lang="cs-CZ" altLang="cs-CZ" dirty="0"/>
          </a:p>
          <a:p>
            <a:pPr marL="742950" lvl="1" indent="-285750" eaLnBrk="1" hangingPunct="1">
              <a:lnSpc>
                <a:spcPct val="114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redukuje exsudaci, má deodorační účinky, eliminuje bakteriální kontaminaci (pro silně zapáchající a </a:t>
            </a:r>
            <a:r>
              <a:rPr lang="cs-CZ" altLang="cs-CZ" dirty="0" err="1"/>
              <a:t>secernující</a:t>
            </a:r>
            <a:r>
              <a:rPr lang="cs-CZ" altLang="cs-CZ" dirty="0"/>
              <a:t> rány) </a:t>
            </a:r>
          </a:p>
        </p:txBody>
      </p:sp>
    </p:spTree>
    <p:extLst>
      <p:ext uri="{BB962C8B-B14F-4D97-AF65-F5344CB8AC3E}">
        <p14:creationId xmlns:p14="http://schemas.microsoft.com/office/powerpoint/2010/main" val="6733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dirty="0" smtClean="0"/>
              <a:t>                         Vlhké </a:t>
            </a:r>
            <a:r>
              <a:rPr lang="cs-CZ" dirty="0"/>
              <a:t>hojení ran</a:t>
            </a:r>
          </a:p>
        </p:txBody>
      </p:sp>
      <p:pic>
        <p:nvPicPr>
          <p:cNvPr id="29699" name="Picture 9" descr="Actisorb Plus 19 x 10.5 cm s akt. uhlím steril.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419" y="2163089"/>
            <a:ext cx="2801056" cy="2801056"/>
          </a:xfrm>
        </p:spPr>
      </p:pic>
      <p:pic>
        <p:nvPicPr>
          <p:cNvPr id="29700" name="Picture 12" descr="Obrázek k položce: Grassolind neutral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1679" y="788954"/>
            <a:ext cx="2100792" cy="2100792"/>
          </a:xfrm>
          <a:noFill/>
        </p:spPr>
      </p:pic>
      <p:pic>
        <p:nvPicPr>
          <p:cNvPr id="29701" name="Picture 15" descr="Obrázek k položce: Grassolind neutra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4211" y="1270979"/>
            <a:ext cx="2100792" cy="1050396"/>
          </a:xfrm>
          <a:noFill/>
        </p:spPr>
      </p:pic>
      <p:pic>
        <p:nvPicPr>
          <p:cNvPr id="29702" name="Picture 5" descr="Obrázek k položce: Atrauman Ag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97598" y="1270979"/>
            <a:ext cx="1894214" cy="2461428"/>
          </a:xfrm>
          <a:noFill/>
        </p:spPr>
      </p:pic>
      <p:pic>
        <p:nvPicPr>
          <p:cNvPr id="29703" name="Picture 4" descr="75342-ob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5055" y="2409825"/>
            <a:ext cx="3336757" cy="278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6" descr="Obrázek k položce: Atrauman A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368" y="723877"/>
            <a:ext cx="2302117" cy="160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Picture 7" descr="Replicare Ultr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09" y="4696059"/>
            <a:ext cx="2310871" cy="2310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2" descr="Lyofoam Max Krytí pěnové 10x10cm 10ks | Pilulka.cz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837" y="4639527"/>
            <a:ext cx="1944000" cy="1993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Vlhká terapie | Léčba rány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819" y="2813008"/>
            <a:ext cx="2381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Pěnové krytí HydroTac - vlhká terapie | LékárnaHARTMAN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300" y="4214432"/>
            <a:ext cx="2844000" cy="28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621609" y="7058432"/>
            <a:ext cx="18742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>
                <a:hlinkClick r:id="rId13"/>
              </a:rPr>
              <a:t>vlhké krytí – Vyhledávání Google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80420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1" y="428625"/>
            <a:ext cx="9287598" cy="62722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dirty="0" smtClean="0"/>
              <a:t>         </a:t>
            </a:r>
            <a:r>
              <a:rPr lang="cs-CZ" dirty="0" err="1" smtClean="0"/>
              <a:t>Oplachové</a:t>
            </a:r>
            <a:r>
              <a:rPr lang="cs-CZ" dirty="0" smtClean="0"/>
              <a:t> roztoky</a:t>
            </a:r>
            <a:endParaRPr lang="cs-CZ" dirty="0"/>
          </a:p>
        </p:txBody>
      </p:sp>
      <p:pic>
        <p:nvPicPr>
          <p:cNvPr id="17410" name="Picture 2" descr="Granudacyn 250 ml oplachový roztok - | ArgoMed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23" y="1155524"/>
            <a:ext cx="2085975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315440" y="3584399"/>
            <a:ext cx="4007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https://www.argomed.cz/granudacyn-250-ml-oplachovy-roztok.html</a:t>
            </a:r>
          </a:p>
        </p:txBody>
      </p:sp>
      <p:pic>
        <p:nvPicPr>
          <p:cNvPr id="17414" name="Picture 6" descr="Oplachové roztoky včera a dnes | Braunovin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133181"/>
            <a:ext cx="4572000" cy="397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6489700" y="3705225"/>
            <a:ext cx="2272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 smtClean="0"/>
              <a:t>https://www.braunoviny.cz/oplachove-roztoky-vcera-a-dnes</a:t>
            </a:r>
            <a:endParaRPr lang="cs-CZ" sz="1000" dirty="0"/>
          </a:p>
        </p:txBody>
      </p:sp>
      <p:pic>
        <p:nvPicPr>
          <p:cNvPr id="17416" name="Picture 8" descr="Dezinfekce roztoky, poranění – Heureka.cz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8" r="20422"/>
          <a:stretch/>
        </p:blipFill>
        <p:spPr bwMode="auto">
          <a:xfrm>
            <a:off x="3746500" y="2000280"/>
            <a:ext cx="24384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3746500" y="5915025"/>
            <a:ext cx="37240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https://dezinfekce.heureka.cz/f:15934:19490403;19083:19490024/</a:t>
            </a:r>
          </a:p>
        </p:txBody>
      </p:sp>
      <p:pic>
        <p:nvPicPr>
          <p:cNvPr id="17418" name="Picture 10" descr="ActiMaris Sensitiv roztok výplach a čištění ran 300 ml od 319 Kč -  Heureka.c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49" y="3873392"/>
            <a:ext cx="2556000" cy="25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698501" y="6265991"/>
            <a:ext cx="2666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https://dezinfekce.heureka.cz/actimaris-sensitiv-roztok-vyplach-a-cisteni-ran-300-ml/</a:t>
            </a:r>
          </a:p>
        </p:txBody>
      </p:sp>
      <p:pic>
        <p:nvPicPr>
          <p:cNvPr id="17420" name="Picture 12" descr="NAWA Medica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048" y="4344889"/>
            <a:ext cx="19240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/>
          <p:cNvSpPr txBox="1"/>
          <p:nvPr/>
        </p:nvSpPr>
        <p:spPr>
          <a:xfrm>
            <a:off x="8013700" y="6666101"/>
            <a:ext cx="17844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http://www.nawa-medical.eu/</a:t>
            </a:r>
          </a:p>
        </p:txBody>
      </p:sp>
    </p:spTree>
    <p:extLst>
      <p:ext uri="{BB962C8B-B14F-4D97-AF65-F5344CB8AC3E}">
        <p14:creationId xmlns:p14="http://schemas.microsoft.com/office/powerpoint/2010/main" val="105984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657225"/>
            <a:ext cx="9135198" cy="685800"/>
          </a:xfrm>
        </p:spPr>
        <p:txBody>
          <a:bodyPr/>
          <a:lstStyle/>
          <a:p>
            <a:pPr>
              <a:defRPr/>
            </a:pPr>
            <a:r>
              <a:rPr lang="cs-CZ" dirty="0"/>
              <a:t>Komplikace hojení ran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707301" y="2069865"/>
            <a:ext cx="9278797" cy="1938992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Krvácení 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Infekce 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Alergie na léčebný obvaz, roztok 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smtClean="0"/>
              <a:t>Dehiscence rány</a:t>
            </a:r>
          </a:p>
          <a:p>
            <a:pPr eaLnBrk="1" hangingPunct="1"/>
            <a:endParaRPr lang="cs-CZ" altLang="cs-CZ" dirty="0" smtClean="0"/>
          </a:p>
        </p:txBody>
      </p:sp>
      <p:pic>
        <p:nvPicPr>
          <p:cNvPr id="31748" name="Picture 4" descr="IMG_079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1919027"/>
            <a:ext cx="5449803" cy="3632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965700" y="53054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18290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2" name="Picture 4" descr="IMG_08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809" y="581025"/>
            <a:ext cx="7740000" cy="58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ěticípá hvězda 1"/>
          <p:cNvSpPr/>
          <p:nvPr/>
        </p:nvSpPr>
        <p:spPr>
          <a:xfrm>
            <a:off x="7488454" y="2801859"/>
            <a:ext cx="2160000" cy="2160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4704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1080</Words>
  <Application>Microsoft Office PowerPoint</Application>
  <PresentationFormat>Vlastní</PresentationFormat>
  <Paragraphs>186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0" baseType="lpstr">
      <vt:lpstr>Calibri</vt:lpstr>
      <vt:lpstr>Wingdings</vt:lpstr>
      <vt:lpstr>Office Theme</vt:lpstr>
      <vt:lpstr>Prezentace aplikace PowerPoint</vt:lpstr>
      <vt:lpstr>                                            Rány  </vt:lpstr>
      <vt:lpstr>Penetrující poranění</vt:lpstr>
      <vt:lpstr>Otevřené rány</vt:lpstr>
      <vt:lpstr>                                     Rány </vt:lpstr>
      <vt:lpstr>                                        Rány </vt:lpstr>
      <vt:lpstr>                          Hodnocení rány </vt:lpstr>
      <vt:lpstr>                               Hojení ran</vt:lpstr>
      <vt:lpstr>Hojení per primam, per secundam</vt:lpstr>
      <vt:lpstr>      Faktory ovlivňující hojení ran - celkové</vt:lpstr>
      <vt:lpstr>       Faktory ovlivňující hojení ran - místní</vt:lpstr>
      <vt:lpstr>            Fáze hojení rány</vt:lpstr>
      <vt:lpstr>             I. fáze – zánětlivá 1</vt:lpstr>
      <vt:lpstr>            Rána s nekrotickými okraji</vt:lpstr>
      <vt:lpstr>             I. fáze – zánětlivá 2 </vt:lpstr>
      <vt:lpstr>Infikovaná, povleklá, hnisající rána</vt:lpstr>
      <vt:lpstr>          I. fáze – zánětlivá 3 </vt:lpstr>
      <vt:lpstr>II. fáze - proliferační</vt:lpstr>
      <vt:lpstr>III. fáze - epitelizační</vt:lpstr>
      <vt:lpstr>    Základní předpoklady zdárného hojení ran</vt:lpstr>
      <vt:lpstr>Vlhká terapie rány</vt:lpstr>
      <vt:lpstr>Mezinárodní klasifikace moderního obvazového krytí</vt:lpstr>
      <vt:lpstr>Antiseptický obvazový materiál</vt:lpstr>
      <vt:lpstr>                         Vlhké hojení ran</vt:lpstr>
      <vt:lpstr>         Oplachové roztoky</vt:lpstr>
      <vt:lpstr>Komplikace hojení ran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Galuskova Sona</dc:creator>
  <cp:lastModifiedBy>Galuskova Sona</cp:lastModifiedBy>
  <cp:revision>5</cp:revision>
  <dcterms:modified xsi:type="dcterms:W3CDTF">2022-09-02T12:03:03Z</dcterms:modified>
</cp:coreProperties>
</file>