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9"/>
  </p:notesMasterIdLst>
  <p:sldIdLst>
    <p:sldId id="256" r:id="rId2"/>
    <p:sldId id="257" r:id="rId3"/>
    <p:sldId id="258" r:id="rId4"/>
    <p:sldId id="262" r:id="rId5"/>
    <p:sldId id="259" r:id="rId6"/>
    <p:sldId id="260" r:id="rId7"/>
    <p:sldId id="295" r:id="rId8"/>
    <p:sldId id="297" r:id="rId9"/>
    <p:sldId id="301" r:id="rId10"/>
    <p:sldId id="311" r:id="rId11"/>
    <p:sldId id="296" r:id="rId12"/>
    <p:sldId id="302" r:id="rId13"/>
    <p:sldId id="303" r:id="rId14"/>
    <p:sldId id="304" r:id="rId15"/>
    <p:sldId id="292" r:id="rId16"/>
    <p:sldId id="293" r:id="rId17"/>
    <p:sldId id="294" r:id="rId18"/>
    <p:sldId id="312" r:id="rId19"/>
    <p:sldId id="261" r:id="rId20"/>
    <p:sldId id="263" r:id="rId21"/>
    <p:sldId id="313" r:id="rId22"/>
    <p:sldId id="271" r:id="rId23"/>
    <p:sldId id="272" r:id="rId24"/>
    <p:sldId id="273" r:id="rId25"/>
    <p:sldId id="274" r:id="rId26"/>
    <p:sldId id="275" r:id="rId27"/>
    <p:sldId id="282" r:id="rId28"/>
    <p:sldId id="276" r:id="rId29"/>
    <p:sldId id="277" r:id="rId30"/>
    <p:sldId id="278" r:id="rId31"/>
    <p:sldId id="279" r:id="rId32"/>
    <p:sldId id="280" r:id="rId33"/>
    <p:sldId id="281" r:id="rId34"/>
    <p:sldId id="283" r:id="rId35"/>
    <p:sldId id="284" r:id="rId36"/>
    <p:sldId id="285" r:id="rId37"/>
    <p:sldId id="286" r:id="rId38"/>
    <p:sldId id="291" r:id="rId39"/>
    <p:sldId id="314" r:id="rId40"/>
    <p:sldId id="287" r:id="rId41"/>
    <p:sldId id="315" r:id="rId42"/>
    <p:sldId id="289" r:id="rId43"/>
    <p:sldId id="309" r:id="rId44"/>
    <p:sldId id="264" r:id="rId45"/>
    <p:sldId id="265" r:id="rId46"/>
    <p:sldId id="270" r:id="rId47"/>
    <p:sldId id="267" r:id="rId4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56" autoAdjust="0"/>
    <p:restoredTop sz="58887" autoAdjust="0"/>
  </p:normalViewPr>
  <p:slideViewPr>
    <p:cSldViewPr snapToGrid="0">
      <p:cViewPr varScale="1">
        <p:scale>
          <a:sx n="52" d="100"/>
          <a:sy n="52" d="100"/>
        </p:scale>
        <p:origin x="1829" y="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 dirty="0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DAEFB4-7DC0-40BE-88CD-24AAC1047D1E}" type="datetimeFigureOut">
              <a:rPr lang="cs-CZ" smtClean="0"/>
              <a:t>16.02.2023</a:t>
            </a:fld>
            <a:endParaRPr lang="cs-CZ" dirty="0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 dirty="0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92EA78-7700-440D-A278-D0609995CAB1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5511059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92EA78-7700-440D-A278-D0609995CAB1}" type="slidenum">
              <a:rPr lang="cs-CZ" smtClean="0"/>
              <a:t>1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7105501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92EA78-7700-440D-A278-D0609995CAB1}" type="slidenum">
              <a:rPr lang="cs-CZ" smtClean="0"/>
              <a:t>2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7280412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92EA78-7700-440D-A278-D0609995CAB1}" type="slidenum">
              <a:rPr lang="cs-CZ" smtClean="0"/>
              <a:t>3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794878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92EA78-7700-440D-A278-D0609995CAB1}" type="slidenum">
              <a:rPr lang="cs-CZ" smtClean="0"/>
              <a:t>4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4182548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92EA78-7700-440D-A278-D0609995CAB1}" type="slidenum">
              <a:rPr lang="cs-CZ" smtClean="0"/>
              <a:t>5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7006465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92EA78-7700-440D-A278-D0609995CAB1}" type="slidenum">
              <a:rPr lang="cs-CZ" smtClean="0"/>
              <a:t>6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874404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92EA78-7700-440D-A278-D0609995CAB1}" type="slidenum">
              <a:rPr lang="cs-CZ" smtClean="0"/>
              <a:t>7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9446074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BD2F8A-49C0-411E-98B4-6DB1C7D7BF72}" type="slidenum">
              <a:rPr lang="cs-CZ" smtClean="0"/>
              <a:t>8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777462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BD2F8A-49C0-411E-98B4-6DB1C7D7BF72}" type="slidenum">
              <a:rPr lang="cs-CZ" smtClean="0"/>
              <a:t>9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18260061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92EA78-7700-440D-A278-D0609995CAB1}" type="slidenum">
              <a:rPr lang="cs-CZ" smtClean="0"/>
              <a:t>11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0404822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92EA78-7700-440D-A278-D0609995CAB1}" type="slidenum">
              <a:rPr lang="cs-CZ" smtClean="0"/>
              <a:t>12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68998957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92EA78-7700-440D-A278-D0609995CAB1}" type="slidenum">
              <a:rPr lang="cs-CZ" smtClean="0"/>
              <a:t>13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22066626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92EA78-7700-440D-A278-D0609995CAB1}" type="slidenum">
              <a:rPr lang="cs-CZ" smtClean="0"/>
              <a:t>14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97640751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92EA78-7700-440D-A278-D0609995CAB1}" type="slidenum">
              <a:rPr lang="cs-CZ" smtClean="0"/>
              <a:t>16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14602524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92EA78-7700-440D-A278-D0609995CAB1}" type="slidenum">
              <a:rPr lang="cs-CZ" smtClean="0"/>
              <a:t>17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6457269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92EA78-7700-440D-A278-D0609995CAB1}" type="slidenum">
              <a:rPr lang="cs-CZ" smtClean="0"/>
              <a:t>19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83791255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cs-CZ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92EA78-7700-440D-A278-D0609995CAB1}" type="slidenum">
              <a:rPr lang="cs-CZ" smtClean="0"/>
              <a:t>20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20078813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cs-CZ" dirty="0" smtClean="0"/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92EA78-7700-440D-A278-D0609995CAB1}" type="slidenum">
              <a:rPr lang="cs-CZ" smtClean="0"/>
              <a:t>22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15223676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92EA78-7700-440D-A278-D0609995CAB1}" type="slidenum">
              <a:rPr lang="cs-CZ" smtClean="0"/>
              <a:t>23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09831906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92EA78-7700-440D-A278-D0609995CAB1}" type="slidenum">
              <a:rPr lang="cs-CZ" smtClean="0"/>
              <a:t>24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43849076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92EA78-7700-440D-A278-D0609995CAB1}" type="slidenum">
              <a:rPr lang="cs-CZ" smtClean="0"/>
              <a:t>25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68243109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23D4C6-A567-44A7-AEC2-D9C88E7C4B4D}" type="slidenum">
              <a:rPr lang="cs-CZ" smtClean="0"/>
              <a:t>26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61315388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23D4C6-A567-44A7-AEC2-D9C88E7C4B4D}" type="slidenum">
              <a:rPr lang="cs-CZ" smtClean="0"/>
              <a:t>28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54751758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23D4C6-A567-44A7-AEC2-D9C88E7C4B4D}" type="slidenum">
              <a:rPr lang="cs-CZ" smtClean="0"/>
              <a:t>30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9041580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23D4C6-A567-44A7-AEC2-D9C88E7C4B4D}" type="slidenum">
              <a:rPr lang="cs-CZ" smtClean="0"/>
              <a:t>31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48773332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23D4C6-A567-44A7-AEC2-D9C88E7C4B4D}" type="slidenum">
              <a:rPr lang="cs-CZ" smtClean="0"/>
              <a:t>32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55609458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23D4C6-A567-44A7-AEC2-D9C88E7C4B4D}" type="slidenum">
              <a:rPr lang="cs-CZ" smtClean="0"/>
              <a:t>33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50511445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23D4C6-A567-44A7-AEC2-D9C88E7C4B4D}" type="slidenum">
              <a:rPr lang="cs-CZ" smtClean="0"/>
              <a:t>34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09513391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23D4C6-A567-44A7-AEC2-D9C88E7C4B4D}" type="slidenum">
              <a:rPr lang="cs-CZ" smtClean="0"/>
              <a:t>35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98818890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23D4C6-A567-44A7-AEC2-D9C88E7C4B4D}" type="slidenum">
              <a:rPr lang="cs-CZ" smtClean="0"/>
              <a:t>36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06213617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92EA78-7700-440D-A278-D0609995CAB1}" type="slidenum">
              <a:rPr lang="cs-CZ" smtClean="0"/>
              <a:t>37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27108085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92EA78-7700-440D-A278-D0609995CAB1}" type="slidenum">
              <a:rPr lang="cs-CZ" smtClean="0"/>
              <a:t>38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71153743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92EA78-7700-440D-A278-D0609995CAB1}" type="slidenum">
              <a:rPr lang="cs-CZ" smtClean="0"/>
              <a:t>39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56751952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92EA78-7700-440D-A278-D0609995CAB1}" type="slidenum">
              <a:rPr lang="cs-CZ" smtClean="0"/>
              <a:t>40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39314656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92EA78-7700-440D-A278-D0609995CAB1}" type="slidenum">
              <a:rPr lang="cs-CZ" smtClean="0"/>
              <a:t>41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08347671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92EA78-7700-440D-A278-D0609995CAB1}" type="slidenum">
              <a:rPr lang="cs-CZ" smtClean="0"/>
              <a:t>42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26522239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92EA78-7700-440D-A278-D0609995CAB1}" type="slidenum">
              <a:rPr lang="cs-CZ" smtClean="0"/>
              <a:t>43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9678993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92EA78-7700-440D-A278-D0609995CAB1}" type="slidenum">
              <a:rPr lang="cs-CZ" smtClean="0"/>
              <a:t>44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29432377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92EA78-7700-440D-A278-D0609995CAB1}" type="slidenum">
              <a:rPr lang="cs-CZ" smtClean="0"/>
              <a:t>45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9759943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92EA78-7700-440D-A278-D0609995CAB1}" type="slidenum">
              <a:rPr lang="cs-CZ" smtClean="0"/>
              <a:t>46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900031665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92EA78-7700-440D-A278-D0609995CAB1}" type="slidenum">
              <a:rPr lang="cs-CZ" smtClean="0"/>
              <a:t>47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4585359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smtClean="0"/>
              <a:t>Kliknutím lze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2/16/2023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2/16/2023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2/16/2023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2/16/2023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2/16/2023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2/16/2023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2/16/2023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 dirty="0" smtClean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2/16/2023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2/16/2023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2.jpe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1.png"/><Relationship Id="rId5" Type="http://schemas.openxmlformats.org/officeDocument/2006/relationships/image" Target="../media/image3.jpe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.jpeg"/><Relationship Id="rId12" Type="http://schemas.openxmlformats.org/officeDocument/2006/relationships/image" Target="../media/image11.pn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jpeg"/><Relationship Id="rId10" Type="http://schemas.openxmlformats.org/officeDocument/2006/relationships/image" Target="../media/image9.png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1.png"/><Relationship Id="rId5" Type="http://schemas.openxmlformats.org/officeDocument/2006/relationships/image" Target="../media/image12.png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5.jpeg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notesSlide" Target="../notesSlides/notesSlide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4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.png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notesSlide" Target="../notesSlides/notesSlide1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4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5.png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notesSlide" Target="../notesSlides/notesSlide28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29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8.png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notesSlide" Target="../notesSlides/notesSlide30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6" Type="http://schemas.openxmlformats.org/officeDocument/2006/relationships/image" Target="../media/image1.png"/><Relationship Id="rId5" Type="http://schemas.openxmlformats.org/officeDocument/2006/relationships/image" Target="../media/image29.png"/><Relationship Id="rId4" Type="http://schemas.openxmlformats.org/officeDocument/2006/relationships/notesSlide" Target="../notesSlides/notesSlide3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smtClean="0"/>
              <a:t>Retrospektivní antropologie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cs-CZ" sz="2400" b="1" dirty="0" smtClean="0">
                <a:solidFill>
                  <a:srgbClr val="FF0000"/>
                </a:solidFill>
              </a:rPr>
              <a:t>Úvod</a:t>
            </a:r>
          </a:p>
          <a:p>
            <a:endParaRPr lang="cs-CZ" sz="2400" dirty="0"/>
          </a:p>
          <a:p>
            <a:r>
              <a:rPr lang="cs-CZ" sz="2400" b="1" dirty="0" smtClean="0"/>
              <a:t>Anna Pankowská</a:t>
            </a:r>
          </a:p>
          <a:p>
            <a:r>
              <a:rPr lang="cs-CZ" sz="2400" dirty="0" smtClean="0"/>
              <a:t>LS 2021 (zvuk)</a:t>
            </a:r>
            <a:endParaRPr lang="cs-CZ" sz="2400" dirty="0"/>
          </a:p>
        </p:txBody>
      </p:sp>
      <p:pic>
        <p:nvPicPr>
          <p:cNvPr id="4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994571" y="272143"/>
            <a:ext cx="609600" cy="609600"/>
          </a:xfrm>
          <a:prstGeom prst="rect">
            <a:avLst/>
          </a:prstGeom>
        </p:spPr>
      </p:pic>
      <p:pic>
        <p:nvPicPr>
          <p:cNvPr id="5" name="Obrázek 4" descr="\\op.msmt.cz\DavWWWRoot\SiteCollectionDocuments\OPVVV\12_Publicita\Vizuální identita OP VVV - platná loga 2014-2020\02_Logolinky\a) logolink horizontální a vertikální čj barevný\EU OP VVV MSMT logo horizont CZ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670" y="5716525"/>
            <a:ext cx="4643755" cy="102933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Obdélník 5"/>
          <p:cNvSpPr/>
          <p:nvPr/>
        </p:nvSpPr>
        <p:spPr>
          <a:xfrm>
            <a:off x="4581833" y="329615"/>
            <a:ext cx="6096000" cy="55399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cs-CZ" sz="1200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ESF II projekt Západočeské univerzity v Plzni</a:t>
            </a:r>
            <a:endParaRPr lang="cs-CZ" sz="12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r>
              <a:rPr lang="cs-CZ" sz="12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reg</a:t>
            </a:r>
            <a:r>
              <a:rPr lang="cs-CZ" sz="12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č. CZ.02.2.69/0.0/0.0/18_056/0013239</a:t>
            </a:r>
            <a:endParaRPr lang="cs-CZ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1713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96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Retrospektivní antropologie</a:t>
            </a:r>
            <a:endParaRPr lang="cs-CZ" dirty="0"/>
          </a:p>
        </p:txBody>
      </p:sp>
      <p:pic>
        <p:nvPicPr>
          <p:cNvPr id="7" name="Zástupný symbol pro obsah 6"/>
          <p:cNvPicPr>
            <a:picLocks noGrp="1" noChangeAspect="1"/>
          </p:cNvPicPr>
          <p:nvPr>
            <p:ph sz="half" idx="1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71600" y="2408634"/>
            <a:ext cx="4448175" cy="3336131"/>
          </a:xfrm>
        </p:spPr>
      </p:pic>
      <p:sp>
        <p:nvSpPr>
          <p:cNvPr id="6" name="Zástupný symbol pro obsah 5"/>
          <p:cNvSpPr>
            <a:spLocks noGrp="1"/>
          </p:cNvSpPr>
          <p:nvPr>
            <p:ph sz="half" idx="2"/>
          </p:nvPr>
        </p:nvSpPr>
        <p:spPr>
          <a:xfrm>
            <a:off x="5981132" y="2434222"/>
            <a:ext cx="4447786" cy="3344467"/>
          </a:xfrm>
        </p:spPr>
        <p:txBody>
          <a:bodyPr/>
          <a:lstStyle/>
          <a:p>
            <a:r>
              <a:rPr lang="cs-CZ" dirty="0" smtClean="0"/>
              <a:t>Lidská osteoarcheologie</a:t>
            </a:r>
          </a:p>
          <a:p>
            <a:r>
              <a:rPr lang="cs-CZ" dirty="0" smtClean="0"/>
              <a:t>Bioarcheologie</a:t>
            </a:r>
          </a:p>
          <a:p>
            <a:r>
              <a:rPr lang="cs-CZ" dirty="0" smtClean="0"/>
              <a:t>Biologická, fyzická antropologie</a:t>
            </a:r>
          </a:p>
          <a:p>
            <a:endParaRPr lang="cs-CZ" dirty="0"/>
          </a:p>
          <a:p>
            <a:r>
              <a:rPr lang="cs-CZ" dirty="0" smtClean="0"/>
              <a:t>Forenzní antropologie</a:t>
            </a:r>
          </a:p>
          <a:p>
            <a:endParaRPr lang="cs-CZ" dirty="0"/>
          </a:p>
          <a:p>
            <a:r>
              <a:rPr lang="cs-CZ" dirty="0" smtClean="0"/>
              <a:t>Paleoantropologie</a:t>
            </a:r>
            <a:endParaRPr lang="cs-CZ" dirty="0"/>
          </a:p>
        </p:txBody>
      </p:sp>
      <p:sp>
        <p:nvSpPr>
          <p:cNvPr id="8" name="Obdélník 7"/>
          <p:cNvSpPr/>
          <p:nvPr/>
        </p:nvSpPr>
        <p:spPr>
          <a:xfrm>
            <a:off x="5981132" y="2408634"/>
            <a:ext cx="4447786" cy="145368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noFill/>
            </a:endParaRPr>
          </a:p>
        </p:txBody>
      </p:sp>
      <p:sp>
        <p:nvSpPr>
          <p:cNvPr id="9" name="TextovéPole 8"/>
          <p:cNvSpPr txBox="1"/>
          <p:nvPr/>
        </p:nvSpPr>
        <p:spPr>
          <a:xfrm>
            <a:off x="5981132" y="5740355"/>
            <a:ext cx="5831005" cy="92333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cs-CZ" dirty="0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</a:rPr>
              <a:t>Vědy zabývající se lidskou minulostí na základě výzkumu lidské kostry z archeologických lokalit (nebo forenzních případů).</a:t>
            </a:r>
            <a:endParaRPr lang="cs-CZ" dirty="0">
              <a:ln>
                <a:solidFill>
                  <a:srgbClr val="FF0000"/>
                </a:solidFill>
              </a:ln>
              <a:solidFill>
                <a:srgbClr val="FF0000"/>
              </a:solidFill>
            </a:endParaRPr>
          </a:p>
        </p:txBody>
      </p:sp>
      <p:pic>
        <p:nvPicPr>
          <p:cNvPr id="2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202537" y="2286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1064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8821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62567" y="1038671"/>
            <a:ext cx="4775200" cy="3581400"/>
          </a:xfr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47087" y="1038671"/>
            <a:ext cx="2066925" cy="1266825"/>
          </a:xfrm>
          <a:prstGeom prst="rect">
            <a:avLst/>
          </a:prstGeom>
        </p:spPr>
      </p:pic>
      <p:pic>
        <p:nvPicPr>
          <p:cNvPr id="1026" name="Picture 2" descr="VÃ½sledek obrÃ¡zku pro corn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247087" y="2393667"/>
            <a:ext cx="2075030" cy="1079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VÃ½sledek obrÃ¡zku pro male and female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31530" y="1038671"/>
            <a:ext cx="2175944" cy="2029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5191" y="3133097"/>
            <a:ext cx="2828056" cy="1486974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898097" y="4906893"/>
            <a:ext cx="2764903" cy="1616105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91254" y="4919792"/>
            <a:ext cx="2388357" cy="1616105"/>
          </a:xfrm>
          <a:prstGeom prst="rect">
            <a:avLst/>
          </a:prstGeom>
        </p:spPr>
      </p:pic>
      <p:pic>
        <p:nvPicPr>
          <p:cNvPr id="9" name="Obrázek 8"/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4421" y="4906893"/>
            <a:ext cx="2798826" cy="1629004"/>
          </a:xfrm>
          <a:prstGeom prst="rect">
            <a:avLst/>
          </a:prstGeom>
        </p:spPr>
      </p:pic>
      <p:pic>
        <p:nvPicPr>
          <p:cNvPr id="2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1358200" y="5456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5627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8519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Co nám kostra může sdělit o životě svého vlastníka?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371600" y="2497015"/>
            <a:ext cx="9601200" cy="3581400"/>
          </a:xfrm>
        </p:spPr>
        <p:txBody>
          <a:bodyPr/>
          <a:lstStyle/>
          <a:p>
            <a:r>
              <a:rPr lang="cs-CZ" dirty="0" smtClean="0"/>
              <a:t>Zdraví, aktivitu a životní styl</a:t>
            </a:r>
          </a:p>
          <a:p>
            <a:r>
              <a:rPr lang="cs-CZ" dirty="0" smtClean="0"/>
              <a:t>Kulturní praktiky </a:t>
            </a:r>
          </a:p>
          <a:p>
            <a:r>
              <a:rPr lang="cs-CZ" dirty="0" smtClean="0"/>
              <a:t>Populační charakteristiky </a:t>
            </a:r>
          </a:p>
          <a:p>
            <a:r>
              <a:rPr lang="cs-CZ" dirty="0" smtClean="0"/>
              <a:t>Příbuzenské vazby</a:t>
            </a:r>
          </a:p>
          <a:p>
            <a:r>
              <a:rPr lang="cs-CZ" dirty="0" smtClean="0"/>
              <a:t>Péči</a:t>
            </a:r>
          </a:p>
          <a:p>
            <a:r>
              <a:rPr lang="cs-CZ" dirty="0" smtClean="0"/>
              <a:t>Násilí</a:t>
            </a:r>
          </a:p>
        </p:txBody>
      </p:sp>
    </p:spTree>
    <p:extLst>
      <p:ext uri="{BB962C8B-B14F-4D97-AF65-F5344CB8AC3E}">
        <p14:creationId xmlns:p14="http://schemas.microsoft.com/office/powerpoint/2010/main" val="1083391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Mediálně atraktivní témata</a:t>
            </a:r>
            <a:endParaRPr lang="cs-CZ" dirty="0"/>
          </a:p>
        </p:txBody>
      </p:sp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Násilí a lidský druh</a:t>
            </a:r>
          </a:p>
          <a:p>
            <a:r>
              <a:rPr lang="cs-CZ" dirty="0" smtClean="0"/>
              <a:t>Reprodukční chování (péče o dítě, kojení)</a:t>
            </a:r>
          </a:p>
          <a:p>
            <a:r>
              <a:rPr lang="cs-CZ" dirty="0" smtClean="0"/>
              <a:t>Strava</a:t>
            </a:r>
          </a:p>
          <a:p>
            <a:r>
              <a:rPr lang="cs-CZ" dirty="0" smtClean="0"/>
              <a:t>Infekční onemocnění</a:t>
            </a:r>
          </a:p>
          <a:p>
            <a:r>
              <a:rPr lang="cs-CZ" dirty="0" smtClean="0"/>
              <a:t>Fyzická aktivita</a:t>
            </a:r>
            <a:endParaRPr lang="cs-CZ" dirty="0"/>
          </a:p>
        </p:txBody>
      </p:sp>
      <p:sp>
        <p:nvSpPr>
          <p:cNvPr id="4" name="TextovéPole 3"/>
          <p:cNvSpPr txBox="1"/>
          <p:nvPr/>
        </p:nvSpPr>
        <p:spPr>
          <a:xfrm>
            <a:off x="6716453" y="4721453"/>
            <a:ext cx="4599296" cy="36933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cs-CZ" dirty="0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</a:rPr>
              <a:t>Veškeré informace lze vyčíst z kostry.</a:t>
            </a:r>
            <a:endParaRPr lang="cs-CZ" dirty="0">
              <a:ln>
                <a:solidFill>
                  <a:srgbClr val="FF0000"/>
                </a:solidFill>
              </a:ln>
              <a:solidFill>
                <a:srgbClr val="FF0000"/>
              </a:solidFill>
            </a:endParaRPr>
          </a:p>
        </p:txBody>
      </p:sp>
      <p:pic>
        <p:nvPicPr>
          <p:cNvPr id="3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15749" y="381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1002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4540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Jak odpovědět na otázky?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554480" y="2059578"/>
            <a:ext cx="9601200" cy="3581400"/>
          </a:xfrm>
        </p:spPr>
        <p:txBody>
          <a:bodyPr/>
          <a:lstStyle/>
          <a:p>
            <a:pPr algn="just">
              <a:spcAft>
                <a:spcPts val="2400"/>
              </a:spcAft>
            </a:pPr>
            <a:r>
              <a:rPr lang="cs-CZ" dirty="0" smtClean="0"/>
              <a:t>Podrobná znalost anatomie kostí a zubů na makroskopické i mikroskopické úrovni.</a:t>
            </a:r>
          </a:p>
          <a:p>
            <a:pPr algn="just">
              <a:spcAft>
                <a:spcPts val="2400"/>
              </a:spcAft>
            </a:pPr>
            <a:r>
              <a:rPr lang="cs-CZ" dirty="0" smtClean="0"/>
              <a:t>Schopnost přesně a spolehlivě určit či odhadnout věk, pohlaví a výšku postavy.</a:t>
            </a:r>
          </a:p>
          <a:p>
            <a:pPr algn="just">
              <a:spcAft>
                <a:spcPts val="2400"/>
              </a:spcAft>
            </a:pPr>
            <a:r>
              <a:rPr lang="cs-CZ" dirty="0" smtClean="0"/>
              <a:t>Ostatní specializovaná odvětví (biomechanika, medicína, biostatistika, chemie).</a:t>
            </a:r>
          </a:p>
          <a:p>
            <a:pPr algn="just">
              <a:spcAft>
                <a:spcPts val="2400"/>
              </a:spcAft>
            </a:pPr>
            <a:r>
              <a:rPr lang="cs-CZ" dirty="0" smtClean="0"/>
              <a:t>Znalost nálezového kontextu a schopnost srovnání.</a:t>
            </a:r>
          </a:p>
        </p:txBody>
      </p:sp>
    </p:spTree>
    <p:extLst>
      <p:ext uri="{BB962C8B-B14F-4D97-AF65-F5344CB8AC3E}">
        <p14:creationId xmlns:p14="http://schemas.microsoft.com/office/powerpoint/2010/main" val="572146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28416" y="390526"/>
            <a:ext cx="9601200" cy="1485900"/>
          </a:xfrm>
        </p:spPr>
        <p:txBody>
          <a:bodyPr/>
          <a:lstStyle/>
          <a:p>
            <a:r>
              <a:rPr lang="cs-CZ" dirty="0" smtClean="0"/>
              <a:t>Odkud se berou lidské kosti?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199866" y="1683544"/>
            <a:ext cx="9601200" cy="3581400"/>
          </a:xfrm>
        </p:spPr>
        <p:txBody>
          <a:bodyPr/>
          <a:lstStyle/>
          <a:p>
            <a:r>
              <a:rPr lang="cs-CZ" dirty="0"/>
              <a:t>Osteologické soubory (</a:t>
            </a:r>
            <a:r>
              <a:rPr lang="cs-CZ" b="1" u="sng" dirty="0"/>
              <a:t>bez</a:t>
            </a:r>
            <a:r>
              <a:rPr lang="cs-CZ" dirty="0"/>
              <a:t> a </a:t>
            </a:r>
            <a:r>
              <a:rPr lang="cs-CZ" b="1" u="sng" dirty="0"/>
              <a:t>s</a:t>
            </a:r>
            <a:r>
              <a:rPr lang="cs-CZ" dirty="0"/>
              <a:t> dokumentací</a:t>
            </a:r>
            <a:r>
              <a:rPr lang="cs-CZ" dirty="0" smtClean="0"/>
              <a:t>) z archeologických lokalit</a:t>
            </a:r>
          </a:p>
          <a:p>
            <a:r>
              <a:rPr lang="cs-CZ" dirty="0" smtClean="0"/>
              <a:t>Anatomické sbírky</a:t>
            </a:r>
            <a:endParaRPr lang="cs-CZ" dirty="0"/>
          </a:p>
          <a:p>
            <a:r>
              <a:rPr lang="cs-CZ" i="1" dirty="0"/>
              <a:t>Human trophy-taking, </a:t>
            </a:r>
            <a:r>
              <a:rPr lang="cs-CZ" dirty="0"/>
              <a:t>kult ostatků</a:t>
            </a:r>
            <a:r>
              <a:rPr lang="cs-CZ" i="1" dirty="0"/>
              <a:t> </a:t>
            </a:r>
          </a:p>
          <a:p>
            <a:pPr marL="0" indent="0">
              <a:buNone/>
            </a:pPr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89178" y="2343150"/>
            <a:ext cx="2823676" cy="4214812"/>
          </a:xfrm>
          <a:prstGeom prst="rect">
            <a:avLst/>
          </a:prstGeom>
        </p:spPr>
      </p:pic>
      <p:pic>
        <p:nvPicPr>
          <p:cNvPr id="5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203254" y="39052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3539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25852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Anatomické sbírky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371600" y="2125494"/>
            <a:ext cx="9601200" cy="358140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cs-CZ" dirty="0" smtClean="0"/>
              <a:t>Cíleně vytvořené anatomy jako sbírka.</a:t>
            </a:r>
          </a:p>
          <a:p>
            <a:pPr algn="just">
              <a:buFont typeface="Calibri" panose="020F0502020204030204" pitchFamily="34" charset="0"/>
              <a:buChar char="⁺"/>
            </a:pPr>
            <a:r>
              <a:rPr lang="cs-CZ" dirty="0" smtClean="0">
                <a:solidFill>
                  <a:srgbClr val="FF0000"/>
                </a:solidFill>
              </a:rPr>
              <a:t>Záznamy = mají většinou dobrou dokumentaci (věk, pohlaví, povolání, etnický původ, sociální vrstva, občas zdravotní stav).</a:t>
            </a:r>
          </a:p>
          <a:p>
            <a:pPr algn="just">
              <a:buFont typeface="Calibri" panose="020F0502020204030204" pitchFamily="34" charset="0"/>
              <a:buChar char="‒"/>
            </a:pPr>
            <a:r>
              <a:rPr lang="cs-CZ" dirty="0" smtClean="0"/>
              <a:t>Většinou nižší sociální status (bez příbuzných, bez pohřbu, </a:t>
            </a:r>
            <a:r>
              <a:rPr lang="cs-CZ" i="1" dirty="0" smtClean="0"/>
              <a:t>homeless</a:t>
            </a:r>
            <a:r>
              <a:rPr lang="cs-CZ" dirty="0" smtClean="0"/>
              <a:t>, více mužů, horší strava, více onemocnění).</a:t>
            </a:r>
          </a:p>
          <a:p>
            <a:pPr marL="0" indent="0" algn="just">
              <a:buNone/>
            </a:pPr>
            <a:endParaRPr lang="cs-CZ" dirty="0" smtClean="0"/>
          </a:p>
          <a:p>
            <a:pPr algn="just"/>
            <a:r>
              <a:rPr lang="cs-CZ" b="1" dirty="0" smtClean="0"/>
              <a:t>V USA = devět sbírek.</a:t>
            </a:r>
          </a:p>
          <a:p>
            <a:pPr algn="just"/>
            <a:r>
              <a:rPr lang="cs-CZ" b="1" dirty="0" smtClean="0"/>
              <a:t>700 federálních a soukromích institucí s lidskými ostatky.</a:t>
            </a:r>
          </a:p>
          <a:p>
            <a:pPr algn="just"/>
            <a:r>
              <a:rPr lang="cs-CZ" b="1" dirty="0" smtClean="0"/>
              <a:t>V CR: dvě oficiální instituce (NM a MZM) s antropologickým depozitářem.</a:t>
            </a:r>
          </a:p>
          <a:p>
            <a:endParaRPr lang="cs-CZ" b="1" dirty="0" smtClean="0"/>
          </a:p>
          <a:p>
            <a:pPr marL="514350" indent="-514350">
              <a:buFont typeface="+mj-lt"/>
              <a:buAutoNum type="arabicPeriod"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767504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ČR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371600" y="1877438"/>
            <a:ext cx="9601200" cy="3581400"/>
          </a:xfrm>
        </p:spPr>
        <p:txBody>
          <a:bodyPr/>
          <a:lstStyle/>
          <a:p>
            <a:pPr algn="just"/>
            <a:r>
              <a:rPr lang="cs-CZ" dirty="0" smtClean="0"/>
              <a:t>Pachnerova </a:t>
            </a:r>
            <a:r>
              <a:rPr lang="cs-CZ" dirty="0"/>
              <a:t>sbírka z 30. </a:t>
            </a:r>
            <a:r>
              <a:rPr lang="cs-CZ" dirty="0" smtClean="0"/>
              <a:t>let 20. st. (LF a PřF UK, Praha) = sociálně slabí jedinci.</a:t>
            </a:r>
          </a:p>
          <a:p>
            <a:pPr algn="just"/>
            <a:r>
              <a:rPr lang="cs-CZ" dirty="0" smtClean="0"/>
              <a:t>Jedličkova </a:t>
            </a:r>
            <a:r>
              <a:rPr lang="cs-CZ" dirty="0"/>
              <a:t>sbírka </a:t>
            </a:r>
            <a:r>
              <a:rPr lang="cs-CZ" dirty="0" smtClean="0"/>
              <a:t>patologicko-anatomická </a:t>
            </a:r>
            <a:r>
              <a:rPr lang="cs-CZ" dirty="0"/>
              <a:t>II. Patologického </a:t>
            </a:r>
            <a:r>
              <a:rPr lang="cs-CZ" dirty="0" smtClean="0"/>
              <a:t>ústavu (LF, UK, Praha).</a:t>
            </a:r>
          </a:p>
          <a:p>
            <a:pPr algn="just"/>
            <a:r>
              <a:rPr lang="cs-CZ" dirty="0" smtClean="0"/>
              <a:t>Kraniologická </a:t>
            </a:r>
            <a:r>
              <a:rPr lang="cs-CZ" dirty="0"/>
              <a:t>sbírka na anatomickém ústavu prof. </a:t>
            </a:r>
            <a:r>
              <a:rPr lang="cs-CZ" dirty="0" smtClean="0"/>
              <a:t>Bohdalhema (LF, UK, Praha). </a:t>
            </a:r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885660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5400" dirty="0"/>
              <a:t>Hodnota lidských </a:t>
            </a:r>
            <a:r>
              <a:rPr lang="cs-CZ" sz="5400" dirty="0" smtClean="0"/>
              <a:t>těl</a:t>
            </a:r>
            <a:endParaRPr lang="cs-CZ" sz="5400" dirty="0"/>
          </a:p>
        </p:txBody>
      </p:sp>
    </p:spTree>
    <p:extLst>
      <p:ext uri="{BB962C8B-B14F-4D97-AF65-F5344CB8AC3E}">
        <p14:creationId xmlns:p14="http://schemas.microsoft.com/office/powerpoint/2010/main" val="2572884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422400" y="1340686"/>
            <a:ext cx="9773920" cy="4491153"/>
          </a:xfrm>
        </p:spPr>
        <p:txBody>
          <a:bodyPr>
            <a:normAutofit/>
          </a:bodyPr>
          <a:lstStyle/>
          <a:p>
            <a:pPr algn="just"/>
            <a:r>
              <a:rPr lang="cs-CZ" dirty="0" smtClean="0">
                <a:solidFill>
                  <a:srgbClr val="FF0000"/>
                </a:solidFill>
              </a:rPr>
              <a:t>Vědecká</a:t>
            </a:r>
            <a:r>
              <a:rPr lang="cs-CZ" dirty="0" smtClean="0"/>
              <a:t> a </a:t>
            </a:r>
            <a:r>
              <a:rPr lang="cs-CZ" dirty="0" smtClean="0">
                <a:solidFill>
                  <a:schemeClr val="accent2">
                    <a:lumMod val="75000"/>
                  </a:schemeClr>
                </a:solidFill>
              </a:rPr>
              <a:t>symbolická</a:t>
            </a:r>
          </a:p>
          <a:p>
            <a:pPr marL="0" indent="0" algn="just">
              <a:buNone/>
            </a:pPr>
            <a:endParaRPr lang="cs-CZ" i="1" dirty="0" smtClean="0"/>
          </a:p>
          <a:p>
            <a:pPr marL="0" indent="0" algn="just">
              <a:buNone/>
            </a:pPr>
            <a:endParaRPr lang="cs-CZ" i="1" dirty="0"/>
          </a:p>
          <a:p>
            <a:pPr marL="0" indent="0" algn="just">
              <a:buNone/>
            </a:pPr>
            <a:endParaRPr lang="cs-CZ" i="1" dirty="0" smtClean="0"/>
          </a:p>
          <a:p>
            <a:pPr marL="0" indent="0" algn="just">
              <a:buNone/>
            </a:pPr>
            <a:endParaRPr lang="cs-CZ" i="1" dirty="0" smtClean="0"/>
          </a:p>
          <a:p>
            <a:pPr algn="just"/>
            <a:r>
              <a:rPr lang="cs-CZ" i="1" dirty="0" smtClean="0"/>
              <a:t>„</a:t>
            </a:r>
            <a:r>
              <a:rPr lang="en-US" i="1" dirty="0" smtClean="0"/>
              <a:t>Human </a:t>
            </a:r>
            <a:r>
              <a:rPr lang="en-US" i="1" dirty="0"/>
              <a:t>skeletal remains are a unique source </a:t>
            </a:r>
            <a:r>
              <a:rPr lang="en-US" i="1" dirty="0" smtClean="0"/>
              <a:t>of</a:t>
            </a:r>
            <a:r>
              <a:rPr lang="cs-CZ" i="1" dirty="0" smtClean="0"/>
              <a:t> </a:t>
            </a:r>
            <a:r>
              <a:rPr lang="en-US" i="1" dirty="0" smtClean="0"/>
              <a:t>information </a:t>
            </a:r>
            <a:r>
              <a:rPr lang="en-US" i="1" dirty="0"/>
              <a:t>on the genetic and </a:t>
            </a:r>
            <a:r>
              <a:rPr lang="en-US" i="1" dirty="0" smtClean="0"/>
              <a:t>physiological</a:t>
            </a:r>
            <a:r>
              <a:rPr lang="cs-CZ" i="1" dirty="0" smtClean="0"/>
              <a:t> </a:t>
            </a:r>
            <a:r>
              <a:rPr lang="en-US" i="1" dirty="0" smtClean="0"/>
              <a:t>responses </a:t>
            </a:r>
            <a:r>
              <a:rPr lang="en-US" i="1" dirty="0"/>
              <a:t>our ancestors made to the </a:t>
            </a:r>
            <a:r>
              <a:rPr lang="en-US" i="1" dirty="0" smtClean="0"/>
              <a:t>challenges</a:t>
            </a:r>
            <a:r>
              <a:rPr lang="cs-CZ" i="1" dirty="0" smtClean="0"/>
              <a:t> </a:t>
            </a:r>
            <a:r>
              <a:rPr lang="en-US" i="1" dirty="0" smtClean="0"/>
              <a:t>posed </a:t>
            </a:r>
            <a:r>
              <a:rPr lang="en-US" i="1" dirty="0"/>
              <a:t>by past natural and sociocultural </a:t>
            </a:r>
            <a:r>
              <a:rPr lang="en-US" i="1" dirty="0" smtClean="0"/>
              <a:t>environments.</a:t>
            </a:r>
            <a:r>
              <a:rPr lang="cs-CZ" i="1" dirty="0" smtClean="0"/>
              <a:t> </a:t>
            </a:r>
            <a:r>
              <a:rPr lang="en-US" i="1" dirty="0" smtClean="0"/>
              <a:t>Consequently</a:t>
            </a:r>
            <a:r>
              <a:rPr lang="en-US" i="1" dirty="0"/>
              <a:t>, they provide an </a:t>
            </a:r>
            <a:r>
              <a:rPr lang="en-US" i="1" dirty="0" smtClean="0"/>
              <a:t>extremely</a:t>
            </a:r>
            <a:r>
              <a:rPr lang="cs-CZ" i="1" dirty="0" smtClean="0"/>
              <a:t> </a:t>
            </a:r>
            <a:r>
              <a:rPr lang="en-US" i="1" dirty="0" smtClean="0"/>
              <a:t>valuable </a:t>
            </a:r>
            <a:r>
              <a:rPr lang="en-US" i="1" dirty="0"/>
              <a:t>adaptive perspective on the history </a:t>
            </a:r>
            <a:r>
              <a:rPr lang="en-US" i="1" dirty="0" smtClean="0"/>
              <a:t>of</a:t>
            </a:r>
            <a:r>
              <a:rPr lang="cs-CZ" i="1" dirty="0" smtClean="0"/>
              <a:t> our species“  </a:t>
            </a:r>
            <a:r>
              <a:rPr lang="cs-CZ" dirty="0" smtClean="0"/>
              <a:t>(Walker , s. 11).</a:t>
            </a:r>
            <a:endParaRPr lang="cs-CZ" i="1" dirty="0"/>
          </a:p>
        </p:txBody>
      </p:sp>
      <p:pic>
        <p:nvPicPr>
          <p:cNvPr id="2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891520" y="42454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7036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94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Vědecká hodnota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Přímá evidence o životě, adaptaci a smrti člověka v minulosti.</a:t>
            </a:r>
          </a:p>
          <a:p>
            <a:endParaRPr lang="cs-CZ" dirty="0" smtClean="0"/>
          </a:p>
          <a:p>
            <a:r>
              <a:rPr lang="cs-CZ" dirty="0" smtClean="0"/>
              <a:t>Evidence není zkreslena tak, jako historický pramen.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445881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371600" y="308606"/>
            <a:ext cx="10562636" cy="1428754"/>
          </a:xfrm>
        </p:spPr>
        <p:txBody>
          <a:bodyPr/>
          <a:lstStyle/>
          <a:p>
            <a:r>
              <a:rPr lang="cs-CZ" dirty="0" smtClean="0"/>
              <a:t>Symbolická hodnota lidských pozůstatků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371600" y="2056134"/>
            <a:ext cx="10139680" cy="3581400"/>
          </a:xfrm>
        </p:spPr>
        <p:txBody>
          <a:bodyPr/>
          <a:lstStyle/>
          <a:p>
            <a:r>
              <a:rPr lang="cs-CZ" dirty="0" smtClean="0"/>
              <a:t>Lidské pozůstatky mají velmi silnou symbolickou hodnotu.</a:t>
            </a:r>
          </a:p>
          <a:p>
            <a:r>
              <a:rPr lang="cs-CZ" dirty="0" smtClean="0"/>
              <a:t>Jsou atraktivním artiklem (muzea, filmy).</a:t>
            </a:r>
            <a:endParaRPr lang="cs-CZ" dirty="0"/>
          </a:p>
        </p:txBody>
      </p:sp>
      <p:pic>
        <p:nvPicPr>
          <p:cNvPr id="1026" name="Picture 2" descr="https://upload.wikimedia.org/wikipedia/commons/thumb/0/01/Las_Momias%2C_Guanajuato.jpg/1280px-Las_Momias%2C_Guanajuato.jp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71601" y="3705605"/>
            <a:ext cx="3195262" cy="2161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bdélník 3"/>
          <p:cNvSpPr/>
          <p:nvPr/>
        </p:nvSpPr>
        <p:spPr>
          <a:xfrm>
            <a:off x="1866205" y="5944530"/>
            <a:ext cx="2206053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000" dirty="0"/>
              <a:t>Museo de los Momias in Mexico</a:t>
            </a:r>
            <a:r>
              <a:rPr lang="cs-CZ" sz="1000" dirty="0"/>
              <a:t> </a:t>
            </a:r>
          </a:p>
        </p:txBody>
      </p:sp>
      <p:pic>
        <p:nvPicPr>
          <p:cNvPr id="1028" name="Picture 4" descr="VÃ½sledek obrÃ¡zku pro kutnÃ¡ hora kostnic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99266" y="3705605"/>
            <a:ext cx="4286113" cy="2161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Obdélník 6"/>
          <p:cNvSpPr/>
          <p:nvPr/>
        </p:nvSpPr>
        <p:spPr>
          <a:xfrm>
            <a:off x="5206109" y="5944530"/>
            <a:ext cx="3472425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1000" dirty="0"/>
              <a:t>Kostnice / Hřbitovní kostel Všech </a:t>
            </a:r>
            <a:r>
              <a:rPr lang="cs-CZ" sz="1000" dirty="0" smtClean="0"/>
              <a:t>svatých, Kutná Hora</a:t>
            </a:r>
            <a:endParaRPr lang="cs-CZ" sz="1000" dirty="0"/>
          </a:p>
        </p:txBody>
      </p:sp>
      <p:pic>
        <p:nvPicPr>
          <p:cNvPr id="1030" name="Picture 6" descr="VÃ½sledek obrÃ¡zku pro buddhistickÃ© mumie Sokushinbutsu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317782" y="3705605"/>
            <a:ext cx="2041530" cy="2161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Obdélník 4"/>
          <p:cNvSpPr/>
          <p:nvPr/>
        </p:nvSpPr>
        <p:spPr>
          <a:xfrm>
            <a:off x="9085379" y="5946354"/>
            <a:ext cx="284885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1000" dirty="0" smtClean="0"/>
              <a:t>Sokushinbutsu, sebe-mumifikace, Japonsko</a:t>
            </a:r>
            <a:endParaRPr lang="cs-CZ" sz="1000" dirty="0"/>
          </a:p>
        </p:txBody>
      </p:sp>
      <p:sp>
        <p:nvSpPr>
          <p:cNvPr id="10" name="Obdélník 9"/>
          <p:cNvSpPr/>
          <p:nvPr/>
        </p:nvSpPr>
        <p:spPr>
          <a:xfrm>
            <a:off x="5574098" y="6509525"/>
            <a:ext cx="1582484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1000" dirty="0" smtClean="0"/>
              <a:t>Obrázky: wikipedia.org</a:t>
            </a:r>
          </a:p>
        </p:txBody>
      </p:sp>
      <p:pic>
        <p:nvPicPr>
          <p:cNvPr id="6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359312" y="31699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460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100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32329" y="394448"/>
            <a:ext cx="11130663" cy="1300552"/>
          </a:xfrm>
        </p:spPr>
        <p:txBody>
          <a:bodyPr>
            <a:normAutofit/>
          </a:bodyPr>
          <a:lstStyle/>
          <a:p>
            <a:r>
              <a:rPr lang="cs-CZ" sz="4000" dirty="0" smtClean="0"/>
              <a:t>Respekt před hodnotou lidských pozůstatků</a:t>
            </a:r>
            <a:endParaRPr lang="cs-CZ" sz="40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188720" y="1695000"/>
            <a:ext cx="9601200" cy="3581400"/>
          </a:xfrm>
        </p:spPr>
        <p:txBody>
          <a:bodyPr/>
          <a:lstStyle/>
          <a:p>
            <a:r>
              <a:rPr lang="cs-CZ" dirty="0" smtClean="0"/>
              <a:t>Respekt lidské důstojnosti</a:t>
            </a:r>
          </a:p>
          <a:p>
            <a:r>
              <a:rPr lang="cs-CZ" dirty="0" smtClean="0"/>
              <a:t>Respekt práva předků</a:t>
            </a:r>
            <a:endParaRPr lang="cs-CZ" dirty="0"/>
          </a:p>
        </p:txBody>
      </p:sp>
      <p:sp>
        <p:nvSpPr>
          <p:cNvPr id="4" name="Obdélník 3"/>
          <p:cNvSpPr/>
          <p:nvPr/>
        </p:nvSpPr>
        <p:spPr>
          <a:xfrm>
            <a:off x="4938922" y="2804569"/>
            <a:ext cx="71888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dirty="0" smtClean="0">
                <a:latin typeface="AdvOTf9433e2d"/>
              </a:rPr>
              <a:t>...“</a:t>
            </a:r>
            <a:r>
              <a:rPr lang="cs-CZ" i="1" dirty="0" smtClean="0">
                <a:latin typeface="AdvOTf9433e2d"/>
              </a:rPr>
              <a:t>we </a:t>
            </a:r>
            <a:r>
              <a:rPr lang="cs-CZ" i="1" dirty="0">
                <a:latin typeface="AdvOTf9433e2d"/>
              </a:rPr>
              <a:t>are </a:t>
            </a:r>
            <a:r>
              <a:rPr lang="cs-CZ" i="1" dirty="0" smtClean="0">
                <a:latin typeface="AdvOTf9433e2d"/>
              </a:rPr>
              <a:t>still </a:t>
            </a:r>
            <a:r>
              <a:rPr lang="en-US" i="1" dirty="0" smtClean="0">
                <a:latin typeface="AdvOTf9433e2d"/>
              </a:rPr>
              <a:t>faced </a:t>
            </a:r>
            <a:r>
              <a:rPr lang="en-US" i="1" dirty="0">
                <a:latin typeface="AdvOTf9433e2d"/>
              </a:rPr>
              <a:t>with the problem that respectful </a:t>
            </a:r>
            <a:r>
              <a:rPr lang="en-US" i="1" dirty="0" smtClean="0">
                <a:latin typeface="AdvOTf9433e2d"/>
              </a:rPr>
              <a:t>treatment</a:t>
            </a:r>
            <a:r>
              <a:rPr lang="cs-CZ" i="1" dirty="0" smtClean="0">
                <a:latin typeface="AdvOTf9433e2d"/>
              </a:rPr>
              <a:t> </a:t>
            </a:r>
            <a:r>
              <a:rPr lang="en-US" i="1" dirty="0" smtClean="0">
                <a:latin typeface="AdvOTf9433e2d"/>
              </a:rPr>
              <a:t>is </a:t>
            </a:r>
            <a:r>
              <a:rPr lang="en-US" i="1" dirty="0">
                <a:latin typeface="AdvOTf9433e2d"/>
              </a:rPr>
              <a:t>a highly subjective </a:t>
            </a:r>
            <a:r>
              <a:rPr lang="en-US" i="1" dirty="0" smtClean="0">
                <a:latin typeface="AdvOTf9433e2d"/>
              </a:rPr>
              <a:t>concept</a:t>
            </a:r>
            <a:r>
              <a:rPr lang="cs-CZ" i="1" dirty="0">
                <a:latin typeface="AdvOTf9433e2d"/>
              </a:rPr>
              <a:t> </a:t>
            </a:r>
            <a:r>
              <a:rPr lang="cs-CZ" dirty="0" smtClean="0">
                <a:latin typeface="AdvOTf9433e2d"/>
              </a:rPr>
              <a:t>“ (Walker 2008, s. 20)</a:t>
            </a:r>
            <a:endParaRPr lang="cs-CZ" dirty="0"/>
          </a:p>
        </p:txBody>
      </p:sp>
      <p:sp>
        <p:nvSpPr>
          <p:cNvPr id="5" name="AutoShape 2" descr="data:image/gif;base64,R0lGODlhAQABAAAAACH5BAEKAAEALAAAAAABAAEAAAICTAEAOw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 dirty="0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97660" y="3715414"/>
            <a:ext cx="3440919" cy="2323660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18918" y="2804569"/>
            <a:ext cx="2268663" cy="3472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70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1138360" y="492369"/>
            <a:ext cx="9815683" cy="2353432"/>
          </a:xfrm>
        </p:spPr>
        <p:txBody>
          <a:bodyPr>
            <a:normAutofit/>
          </a:bodyPr>
          <a:lstStyle/>
          <a:p>
            <a:r>
              <a:rPr lang="cs-CZ" sz="5400" dirty="0" smtClean="0"/>
              <a:t>Historie a etika výzkumu lidských pozůstatků</a:t>
            </a:r>
            <a:endParaRPr lang="cs-CZ" sz="5400" dirty="0"/>
          </a:p>
        </p:txBody>
      </p:sp>
      <p:pic>
        <p:nvPicPr>
          <p:cNvPr id="6" name="Zástupný symbol pro obsah 5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1320800" y="3412417"/>
            <a:ext cx="5425440" cy="2754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7178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371600" y="429322"/>
            <a:ext cx="10415239" cy="1485900"/>
          </a:xfrm>
        </p:spPr>
        <p:txBody>
          <a:bodyPr>
            <a:normAutofit/>
          </a:bodyPr>
          <a:lstStyle/>
          <a:p>
            <a:r>
              <a:rPr lang="cs-CZ" sz="4000" dirty="0" smtClean="0"/>
              <a:t>Historie (lékařské vědy)</a:t>
            </a:r>
            <a:endParaRPr lang="cs-CZ" sz="40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371599" y="1645920"/>
            <a:ext cx="10415239" cy="4084320"/>
          </a:xfrm>
        </p:spPr>
        <p:txBody>
          <a:bodyPr/>
          <a:lstStyle/>
          <a:p>
            <a:pPr marL="0" indent="0" algn="just">
              <a:buNone/>
            </a:pPr>
            <a:r>
              <a:rPr lang="cs-CZ" dirty="0" smtClean="0"/>
              <a:t>Pitvy: </a:t>
            </a:r>
          </a:p>
          <a:p>
            <a:pPr algn="just"/>
            <a:r>
              <a:rPr lang="cs-CZ" dirty="0" smtClean="0"/>
              <a:t>Hérofilos z Chalkédón (3. století B.C.).</a:t>
            </a:r>
            <a:endParaRPr lang="cs-CZ" dirty="0"/>
          </a:p>
          <a:p>
            <a:pPr algn="just"/>
            <a:r>
              <a:rPr lang="cs-CZ" dirty="0" smtClean="0"/>
              <a:t>Avenzoar, Ibn al-Nafis (12. století A.D.).</a:t>
            </a:r>
          </a:p>
          <a:p>
            <a:pPr algn="just"/>
            <a:r>
              <a:rPr lang="cs-CZ" dirty="0" smtClean="0"/>
              <a:t>Antonio Benvienni (15. století A.D.).</a:t>
            </a:r>
          </a:p>
          <a:p>
            <a:pPr algn="just"/>
            <a:r>
              <a:rPr lang="cs-CZ" dirty="0" smtClean="0">
                <a:solidFill>
                  <a:schemeClr val="tx1"/>
                </a:solidFill>
              </a:rPr>
              <a:t>Giovanni Morgagni (18. století A.D.): „</a:t>
            </a:r>
            <a:r>
              <a:rPr lang="cs-CZ" i="1" dirty="0">
                <a:solidFill>
                  <a:schemeClr val="tx1"/>
                </a:solidFill>
              </a:rPr>
              <a:t>De Sedibus et Causis Morborum per Anatomem </a:t>
            </a:r>
            <a:r>
              <a:rPr lang="cs-CZ" i="1" dirty="0" smtClean="0">
                <a:solidFill>
                  <a:schemeClr val="tx1"/>
                </a:solidFill>
              </a:rPr>
              <a:t>Indagatis“</a:t>
            </a:r>
            <a:r>
              <a:rPr lang="cs-CZ" dirty="0" smtClean="0">
                <a:solidFill>
                  <a:schemeClr val="tx1"/>
                </a:solidFill>
              </a:rPr>
              <a:t>.</a:t>
            </a:r>
            <a:endParaRPr lang="cs-CZ" dirty="0" smtClean="0"/>
          </a:p>
          <a:p>
            <a:pPr algn="just"/>
            <a:endParaRPr lang="cs-CZ" dirty="0" smtClean="0"/>
          </a:p>
          <a:p>
            <a:pPr algn="just"/>
            <a:r>
              <a:rPr lang="cs-CZ" dirty="0" smtClean="0"/>
              <a:t>19. století: nekontrolovatelný nárůst pitev a snaha získat velké množství „čerstvých těl“ vedla k zločinům, plundrování hřbitovů, veřejným nepokojům a neetickým činům ve jménu „vědy“.</a:t>
            </a:r>
          </a:p>
          <a:p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622592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269008" y="999150"/>
            <a:ext cx="10721061" cy="5230200"/>
          </a:xfrm>
        </p:spPr>
        <p:txBody>
          <a:bodyPr/>
          <a:lstStyle/>
          <a:p>
            <a:pPr marL="0" indent="0" algn="just">
              <a:buNone/>
            </a:pPr>
            <a:r>
              <a:rPr lang="cs-CZ" dirty="0" smtClean="0"/>
              <a:t>Osteologické soubory a antropologie (18. až polovina 20. století):</a:t>
            </a:r>
          </a:p>
          <a:p>
            <a:pPr algn="just"/>
            <a:endParaRPr lang="cs-CZ" dirty="0" smtClean="0"/>
          </a:p>
          <a:p>
            <a:pPr algn="just"/>
            <a:r>
              <a:rPr lang="cs-CZ" dirty="0" smtClean="0"/>
              <a:t>Tvorba osteologických sbírek.</a:t>
            </a:r>
          </a:p>
          <a:p>
            <a:pPr algn="just"/>
            <a:r>
              <a:rPr lang="cs-CZ" dirty="0" smtClean="0"/>
              <a:t>Klasifikace a typologie, organizace lidských ras podle hierarchie.</a:t>
            </a:r>
          </a:p>
          <a:p>
            <a:pPr algn="just"/>
            <a:r>
              <a:rPr lang="cs-CZ" dirty="0" smtClean="0"/>
              <a:t>Samuel Georg Morton, Aleš Hrdlička (rozsáhlé sbírky), Ernest Hooton</a:t>
            </a:r>
            <a:r>
              <a:rPr lang="cs-CZ" dirty="0"/>
              <a:t> </a:t>
            </a:r>
            <a:r>
              <a:rPr lang="cs-CZ" dirty="0" smtClean="0"/>
              <a:t>(Pecos Pueblo).</a:t>
            </a:r>
          </a:p>
          <a:p>
            <a:pPr algn="just"/>
            <a:endParaRPr lang="cs-CZ" dirty="0"/>
          </a:p>
          <a:p>
            <a:pPr marL="0" indent="0" algn="just">
              <a:buNone/>
            </a:pPr>
            <a:r>
              <a:rPr lang="cs-CZ" dirty="0" smtClean="0"/>
              <a:t>Druhá polovina 20. století:</a:t>
            </a:r>
          </a:p>
          <a:p>
            <a:pPr algn="just"/>
            <a:r>
              <a:rPr lang="cs-CZ" dirty="0" smtClean="0"/>
              <a:t>Nové paradigma: bioarcheologicky orientované studie (kulturní, biologická antropologie, archeologie, paleoenvironmentální výzkum).</a:t>
            </a:r>
          </a:p>
          <a:p>
            <a:pPr algn="just"/>
            <a:r>
              <a:rPr lang="cs-CZ" dirty="0" smtClean="0"/>
              <a:t>Pokračování v budování sbírek.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765636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902185" y="935600"/>
            <a:ext cx="9612971" cy="2852737"/>
          </a:xfrm>
        </p:spPr>
        <p:txBody>
          <a:bodyPr>
            <a:normAutofit/>
          </a:bodyPr>
          <a:lstStyle/>
          <a:p>
            <a:r>
              <a:rPr lang="cs-CZ" sz="4800" dirty="0"/>
              <a:t>Etika výzkumu lidských pozůstatků</a:t>
            </a:r>
          </a:p>
        </p:txBody>
      </p:sp>
      <p:pic>
        <p:nvPicPr>
          <p:cNvPr id="2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081657" y="32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6856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92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383030" y="1685305"/>
            <a:ext cx="10282136" cy="3804256"/>
          </a:xfrm>
        </p:spPr>
        <p:txBody>
          <a:bodyPr/>
          <a:lstStyle/>
          <a:p>
            <a:pPr algn="just"/>
            <a:r>
              <a:rPr lang="cs-CZ" dirty="0" smtClean="0"/>
              <a:t>Intenzivní odborná i politická diskuze o etickém rozměru antropologického výzkumu.</a:t>
            </a:r>
          </a:p>
          <a:p>
            <a:pPr algn="just"/>
            <a:endParaRPr lang="cs-CZ" dirty="0" smtClean="0"/>
          </a:p>
          <a:p>
            <a:pPr algn="just"/>
            <a:r>
              <a:rPr lang="cs-CZ" dirty="0" smtClean="0"/>
              <a:t>Pieta vs. kulturní dědictví a vědecký výzkum.</a:t>
            </a:r>
          </a:p>
          <a:p>
            <a:pPr algn="just"/>
            <a:endParaRPr lang="cs-CZ" dirty="0"/>
          </a:p>
          <a:p>
            <a:pPr algn="just"/>
            <a:r>
              <a:rPr lang="cs-CZ" dirty="0" smtClean="0"/>
              <a:t>Právo na „své předky“.</a:t>
            </a:r>
            <a:endParaRPr lang="cs-CZ" dirty="0"/>
          </a:p>
        </p:txBody>
      </p:sp>
      <p:pic>
        <p:nvPicPr>
          <p:cNvPr id="2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60366" y="2286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9633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126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Porušování hrobů</a:t>
            </a:r>
            <a:endParaRPr lang="cs-CZ" dirty="0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71601" y="2785472"/>
            <a:ext cx="4392202" cy="3010617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72200" y="2785472"/>
            <a:ext cx="5284820" cy="3010617"/>
          </a:xfrm>
          <a:prstGeom prst="rect">
            <a:avLst/>
          </a:prstGeom>
        </p:spPr>
      </p:pic>
      <p:sp>
        <p:nvSpPr>
          <p:cNvPr id="6" name="TextovéPole 5"/>
          <p:cNvSpPr txBox="1"/>
          <p:nvPr/>
        </p:nvSpPr>
        <p:spPr>
          <a:xfrm>
            <a:off x="2848538" y="1605643"/>
            <a:ext cx="8112867" cy="286232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cs-CZ" sz="2000" dirty="0" smtClean="0"/>
              <a:t>Nevyhnutelné.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cs-CZ" sz="2000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cs-CZ" sz="2000" dirty="0" smtClean="0"/>
              <a:t>Střet různých kulturních prostředí = problémy.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cs-CZ" sz="2000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cs-CZ" sz="2000" dirty="0" smtClean="0"/>
              <a:t>Od kolonializmu = „neetický“ výzkum nově kolonizovaných oblastí Evropany.</a:t>
            </a:r>
          </a:p>
          <a:p>
            <a:pPr algn="just"/>
            <a:endParaRPr lang="cs-CZ" sz="2000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cs-CZ" sz="2000" dirty="0" smtClean="0"/>
              <a:t>Emancipace původních obyvatel kolonií = snaha o navrácení svých mrtvých = rekonstrukce vlastní identity.</a:t>
            </a:r>
            <a:endParaRPr lang="cs-CZ" sz="2000" dirty="0"/>
          </a:p>
        </p:txBody>
      </p:sp>
      <p:pic>
        <p:nvPicPr>
          <p:cNvPr id="3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152220" y="13062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0861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7409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800" dirty="0"/>
              <a:t>Repatriace lidských</a:t>
            </a:r>
            <a:br>
              <a:rPr lang="cs-CZ" sz="4800" dirty="0"/>
            </a:br>
            <a:r>
              <a:rPr lang="cs-CZ" sz="4800" dirty="0"/>
              <a:t>ostatků a kulturního dědictví</a:t>
            </a:r>
          </a:p>
        </p:txBody>
      </p:sp>
      <p:pic>
        <p:nvPicPr>
          <p:cNvPr id="2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299372" y="33745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3339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33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960120" y="1120140"/>
            <a:ext cx="10460915" cy="4743450"/>
          </a:xfrm>
        </p:spPr>
        <p:txBody>
          <a:bodyPr>
            <a:normAutofit/>
          </a:bodyPr>
          <a:lstStyle/>
          <a:p>
            <a:pPr algn="just">
              <a:spcAft>
                <a:spcPts val="1200"/>
              </a:spcAft>
            </a:pPr>
            <a:r>
              <a:rPr lang="cs-CZ" dirty="0"/>
              <a:t>Proces vrácení osoby (těla a předmětů) zpět do místa jejího původu</a:t>
            </a:r>
            <a:r>
              <a:rPr lang="cs-CZ" dirty="0" smtClean="0"/>
              <a:t>.</a:t>
            </a:r>
          </a:p>
          <a:p>
            <a:pPr algn="just">
              <a:spcAft>
                <a:spcPts val="1200"/>
              </a:spcAft>
            </a:pPr>
            <a:r>
              <a:rPr lang="cs-CZ" dirty="0" smtClean="0"/>
              <a:t>Kolonizované </a:t>
            </a:r>
            <a:r>
              <a:rPr lang="cs-CZ" dirty="0"/>
              <a:t>země Evropany se </a:t>
            </a:r>
            <a:r>
              <a:rPr lang="cs-CZ" dirty="0" smtClean="0"/>
              <a:t>v druhé polovině 20. století potýkaly </a:t>
            </a:r>
            <a:r>
              <a:rPr lang="cs-CZ" dirty="0"/>
              <a:t>s </a:t>
            </a:r>
            <a:r>
              <a:rPr lang="cs-CZ" dirty="0" smtClean="0"/>
              <a:t>požadavky původních obyvatel nad </a:t>
            </a:r>
            <a:r>
              <a:rPr lang="cs-CZ" dirty="0"/>
              <a:t>„kontrolou“ vlastní minulosti</a:t>
            </a:r>
            <a:r>
              <a:rPr lang="cs-CZ" dirty="0" smtClean="0"/>
              <a:t>.</a:t>
            </a:r>
          </a:p>
          <a:p>
            <a:pPr algn="just">
              <a:spcAft>
                <a:spcPts val="1200"/>
              </a:spcAft>
            </a:pPr>
            <a:r>
              <a:rPr lang="pl-PL" dirty="0" smtClean="0"/>
              <a:t>Věda ustupuje </a:t>
            </a:r>
            <a:r>
              <a:rPr lang="cs-CZ" dirty="0" smtClean="0"/>
              <a:t>etickým požadavkům = neustále </a:t>
            </a:r>
            <a:r>
              <a:rPr lang="cs-CZ" dirty="0"/>
              <a:t>pokračující </a:t>
            </a:r>
            <a:r>
              <a:rPr lang="cs-CZ" dirty="0" smtClean="0"/>
              <a:t>diskuse.</a:t>
            </a:r>
          </a:p>
          <a:p>
            <a:pPr algn="just">
              <a:spcAft>
                <a:spcPts val="1200"/>
              </a:spcAft>
            </a:pPr>
            <a:r>
              <a:rPr lang="cs-CZ" dirty="0" smtClean="0"/>
              <a:t>Konec 20. století = politicky a </a:t>
            </a:r>
            <a:r>
              <a:rPr lang="cs-CZ" dirty="0"/>
              <a:t>ekonomicky </a:t>
            </a:r>
            <a:r>
              <a:rPr lang="cs-CZ" dirty="0" smtClean="0"/>
              <a:t>znevýhodněné populace získaly </a:t>
            </a:r>
            <a:r>
              <a:rPr lang="cs-CZ" dirty="0"/>
              <a:t>z různých koutů světa značnou podporu </a:t>
            </a:r>
            <a:r>
              <a:rPr lang="cs-CZ" dirty="0" smtClean="0"/>
              <a:t>v akademických kruzích.</a:t>
            </a:r>
          </a:p>
          <a:p>
            <a:pPr algn="just">
              <a:spcAft>
                <a:spcPts val="1200"/>
              </a:spcAft>
            </a:pPr>
            <a:endParaRPr lang="cs-CZ" dirty="0" smtClean="0"/>
          </a:p>
          <a:p>
            <a:pPr algn="just">
              <a:spcAft>
                <a:spcPts val="1200"/>
              </a:spcAft>
            </a:pPr>
            <a:r>
              <a:rPr lang="cs-CZ" b="1" dirty="0" smtClean="0"/>
              <a:t>Založení WAC 1986 (</a:t>
            </a:r>
            <a:r>
              <a:rPr lang="cs-CZ" b="1" i="1" dirty="0" smtClean="0"/>
              <a:t>World Archaeological Congress</a:t>
            </a:r>
            <a:r>
              <a:rPr lang="cs-CZ" b="1" dirty="0" smtClean="0"/>
              <a:t>) = 1989 zahájení dialogu a úmluva.</a:t>
            </a:r>
            <a:endParaRPr lang="cs-CZ" b="1" dirty="0"/>
          </a:p>
        </p:txBody>
      </p:sp>
    </p:spTree>
    <p:extLst>
      <p:ext uri="{BB962C8B-B14F-4D97-AF65-F5344CB8AC3E}">
        <p14:creationId xmlns:p14="http://schemas.microsoft.com/office/powerpoint/2010/main" val="700543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257299" y="475821"/>
            <a:ext cx="10767060" cy="1695879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The Vermillion Accord on Human Remains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257299" y="2171700"/>
            <a:ext cx="10002371" cy="3581400"/>
          </a:xfrm>
        </p:spPr>
        <p:txBody>
          <a:bodyPr/>
          <a:lstStyle/>
          <a:p>
            <a:pPr algn="just"/>
            <a:r>
              <a:rPr lang="cs-CZ" dirty="0" smtClean="0"/>
              <a:t>Úmluva z roku 1989 na </a:t>
            </a:r>
            <a:r>
              <a:rPr lang="cs-CZ" u="sng" dirty="0" smtClean="0"/>
              <a:t>kongresu</a:t>
            </a:r>
            <a:r>
              <a:rPr lang="cs-CZ" dirty="0" smtClean="0"/>
              <a:t> WAC (téma: etika a zacházení s lidskými ostatky).</a:t>
            </a:r>
          </a:p>
          <a:p>
            <a:pPr algn="just"/>
            <a:r>
              <a:rPr lang="cs-CZ" dirty="0" smtClean="0"/>
              <a:t>Šest bodů úmluvy: respekt </a:t>
            </a:r>
            <a:r>
              <a:rPr lang="cs-CZ" dirty="0">
                <a:solidFill>
                  <a:schemeClr val="tx1"/>
                </a:solidFill>
              </a:rPr>
              <a:t>vůči ostatkům </a:t>
            </a:r>
            <a:r>
              <a:rPr lang="cs-CZ" dirty="0" smtClean="0">
                <a:solidFill>
                  <a:schemeClr val="tx1"/>
                </a:solidFill>
              </a:rPr>
              <a:t>zemřelých a přání jejich pozůstalých.</a:t>
            </a:r>
            <a:endParaRPr lang="cs-CZ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5298" y="4108078"/>
            <a:ext cx="9366372" cy="2343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7199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396634" y="572265"/>
            <a:ext cx="9601200" cy="1485900"/>
          </a:xfrm>
        </p:spPr>
        <p:txBody>
          <a:bodyPr/>
          <a:lstStyle/>
          <a:p>
            <a:r>
              <a:rPr lang="cs-CZ" dirty="0" smtClean="0"/>
              <a:t>NAGPRA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101969" y="1899139"/>
            <a:ext cx="10585939" cy="4958861"/>
          </a:xfrm>
        </p:spPr>
        <p:txBody>
          <a:bodyPr>
            <a:normAutofit/>
          </a:bodyPr>
          <a:lstStyle/>
          <a:p>
            <a:pPr algn="just"/>
            <a:r>
              <a:rPr lang="cs-CZ" dirty="0">
                <a:solidFill>
                  <a:srgbClr val="FF0000"/>
                </a:solidFill>
              </a:rPr>
              <a:t>V roce 1990 (16.11.) </a:t>
            </a:r>
            <a:r>
              <a:rPr lang="cs-CZ" dirty="0">
                <a:solidFill>
                  <a:schemeClr val="tx1"/>
                </a:solidFill>
              </a:rPr>
              <a:t>George H.W. Bush </a:t>
            </a:r>
            <a:r>
              <a:rPr lang="cs-CZ" dirty="0"/>
              <a:t>schválil zákon (veřejný zákon 101–601) o ochraně a repatriaci hrobů původních obyvatel (NAGPRA</a:t>
            </a:r>
            <a:r>
              <a:rPr lang="cs-CZ" dirty="0" smtClean="0"/>
              <a:t>).</a:t>
            </a:r>
          </a:p>
          <a:p>
            <a:pPr algn="just"/>
            <a:endParaRPr lang="cs-CZ" dirty="0" smtClean="0"/>
          </a:p>
          <a:p>
            <a:pPr algn="just"/>
            <a:r>
              <a:rPr lang="cs-CZ" dirty="0" smtClean="0"/>
              <a:t>Nutná konzultace úřadů s etnickými skupinami.</a:t>
            </a:r>
          </a:p>
          <a:p>
            <a:pPr algn="just"/>
            <a:endParaRPr lang="cs-CZ" dirty="0" smtClean="0"/>
          </a:p>
          <a:p>
            <a:pPr algn="just"/>
            <a:r>
              <a:rPr lang="cs-CZ" dirty="0" smtClean="0"/>
              <a:t>Pohřební památky a předměty </a:t>
            </a:r>
            <a:r>
              <a:rPr lang="cs-CZ" dirty="0"/>
              <a:t>sakrální </a:t>
            </a:r>
            <a:r>
              <a:rPr lang="cs-CZ" dirty="0" smtClean="0"/>
              <a:t>povahy mají </a:t>
            </a:r>
            <a:r>
              <a:rPr lang="cs-CZ" dirty="0"/>
              <a:t>být navráceny populaci, která je považována za </a:t>
            </a:r>
            <a:r>
              <a:rPr lang="cs-CZ" dirty="0" smtClean="0"/>
              <a:t>pokračovatele příslušné </a:t>
            </a:r>
            <a:r>
              <a:rPr lang="cs-CZ" dirty="0"/>
              <a:t>kulturní </a:t>
            </a:r>
            <a:r>
              <a:rPr lang="cs-CZ" dirty="0" smtClean="0"/>
              <a:t>tradice (</a:t>
            </a:r>
            <a:r>
              <a:rPr lang="cs-CZ" b="1" dirty="0" smtClean="0"/>
              <a:t>kulturní afinita</a:t>
            </a:r>
            <a:r>
              <a:rPr lang="cs-CZ" dirty="0" smtClean="0"/>
              <a:t>), </a:t>
            </a:r>
            <a:r>
              <a:rPr lang="cs-CZ" dirty="0"/>
              <a:t>k opětovnému pohřbení nebo s nimi může být </a:t>
            </a:r>
            <a:r>
              <a:rPr lang="cs-CZ" dirty="0" smtClean="0"/>
              <a:t>naloženo i </a:t>
            </a:r>
            <a:r>
              <a:rPr lang="cs-CZ" dirty="0"/>
              <a:t>jinak, v souladu s jejich vlastními kulturními a náboženskými </a:t>
            </a:r>
            <a:r>
              <a:rPr lang="cs-CZ" dirty="0" smtClean="0"/>
              <a:t>normami.</a:t>
            </a:r>
          </a:p>
          <a:p>
            <a:pPr algn="just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54795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Kulturní afinita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371600" y="2286000"/>
            <a:ext cx="10103224" cy="3581400"/>
          </a:xfrm>
        </p:spPr>
        <p:txBody>
          <a:bodyPr/>
          <a:lstStyle/>
          <a:p>
            <a:pPr algn="just"/>
            <a:r>
              <a:rPr lang="cs-CZ" dirty="0" smtClean="0">
                <a:solidFill>
                  <a:schemeClr val="tx1"/>
                </a:solidFill>
              </a:rPr>
              <a:t>Je založena </a:t>
            </a:r>
            <a:r>
              <a:rPr lang="cs-CZ" dirty="0">
                <a:solidFill>
                  <a:schemeClr val="tx1"/>
                </a:solidFill>
              </a:rPr>
              <a:t>na převládající geografické, příbuzenské, biologické, archeologické, lingvistické, folklórní, ústně tradiční, historické, případně další </a:t>
            </a:r>
            <a:r>
              <a:rPr lang="pt-BR" dirty="0">
                <a:solidFill>
                  <a:schemeClr val="tx1"/>
                </a:solidFill>
              </a:rPr>
              <a:t>evidenci či na názoru experta</a:t>
            </a:r>
            <a:r>
              <a:rPr lang="cs-CZ" dirty="0">
                <a:solidFill>
                  <a:schemeClr val="tx1"/>
                </a:solidFill>
              </a:rPr>
              <a:t>.</a:t>
            </a:r>
          </a:p>
          <a:p>
            <a:pPr algn="just"/>
            <a:endParaRPr lang="cs-CZ" dirty="0" smtClean="0"/>
          </a:p>
          <a:p>
            <a:pPr algn="just"/>
            <a:r>
              <a:rPr lang="cs-CZ" dirty="0" smtClean="0"/>
              <a:t>Pokud </a:t>
            </a:r>
            <a:r>
              <a:rPr lang="cs-CZ" dirty="0"/>
              <a:t>jsou nálezy nutné pro vědecké studie, jejíž výsledek má zásadní přínos pro USA, mají vědci 90 dnů na dokončení výzkumu.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023148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Problémy NAGPRA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371600" y="2103120"/>
            <a:ext cx="10105292" cy="4138246"/>
          </a:xfrm>
        </p:spPr>
        <p:txBody>
          <a:bodyPr>
            <a:noAutofit/>
          </a:bodyPr>
          <a:lstStyle/>
          <a:p>
            <a:r>
              <a:rPr lang="cs-CZ" dirty="0"/>
              <a:t>Co je kulturní afinita</a:t>
            </a:r>
          </a:p>
          <a:p>
            <a:r>
              <a:rPr lang="cs-CZ" dirty="0"/>
              <a:t>Nárůst byrokracie</a:t>
            </a:r>
          </a:p>
          <a:p>
            <a:r>
              <a:rPr lang="cs-CZ" dirty="0"/>
              <a:t>Zatížení legislativy</a:t>
            </a:r>
          </a:p>
          <a:p>
            <a:r>
              <a:rPr lang="cs-CZ" b="1" dirty="0">
                <a:solidFill>
                  <a:srgbClr val="FF0000"/>
                </a:solidFill>
              </a:rPr>
              <a:t>Ztráta objektů vědeckého zkoumání</a:t>
            </a:r>
          </a:p>
          <a:p>
            <a:pPr lvl="1"/>
            <a:r>
              <a:rPr lang="cs-CZ" i="0" dirty="0" smtClean="0"/>
              <a:t>„Jeden“ </a:t>
            </a:r>
            <a:r>
              <a:rPr lang="cs-CZ" i="0" dirty="0"/>
              <a:t>badatel není schopný ze souboru vytěžit maximum</a:t>
            </a:r>
            <a:endParaRPr lang="cs-CZ" i="0" dirty="0" smtClean="0"/>
          </a:p>
          <a:p>
            <a:pPr lvl="1"/>
            <a:r>
              <a:rPr lang="cs-CZ" i="0" dirty="0" smtClean="0"/>
              <a:t>Vývoj technologií může v budoucnu vyřešit řadu otázek</a:t>
            </a:r>
          </a:p>
          <a:p>
            <a:pPr lvl="1"/>
            <a:r>
              <a:rPr lang="cs-CZ" i="0" dirty="0" smtClean="0"/>
              <a:t>Reprodukovatelnost, hodnocení chyb</a:t>
            </a:r>
            <a:endParaRPr lang="cs-CZ" i="0" dirty="0"/>
          </a:p>
        </p:txBody>
      </p:sp>
    </p:spTree>
    <p:extLst>
      <p:ext uri="{BB962C8B-B14F-4D97-AF65-F5344CB8AC3E}">
        <p14:creationId xmlns:p14="http://schemas.microsoft.com/office/powerpoint/2010/main" val="2305863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312983" y="1547445"/>
            <a:ext cx="10058401" cy="4360985"/>
          </a:xfrm>
        </p:spPr>
        <p:txBody>
          <a:bodyPr/>
          <a:lstStyle/>
          <a:p>
            <a:pPr algn="just"/>
            <a:r>
              <a:rPr lang="cs-CZ" dirty="0" smtClean="0">
                <a:solidFill>
                  <a:schemeClr val="tx1"/>
                </a:solidFill>
              </a:rPr>
              <a:t>Zimmerman </a:t>
            </a:r>
            <a:r>
              <a:rPr lang="cs-CZ" dirty="0">
                <a:solidFill>
                  <a:schemeClr val="tx1"/>
                </a:solidFill>
              </a:rPr>
              <a:t>(1997) – „Antropologové se musí naučit sdílet kontrolu nad minulostí</a:t>
            </a:r>
            <a:r>
              <a:rPr lang="cs-CZ" dirty="0" smtClean="0">
                <a:solidFill>
                  <a:schemeClr val="tx1"/>
                </a:solidFill>
              </a:rPr>
              <a:t>“.</a:t>
            </a:r>
          </a:p>
          <a:p>
            <a:pPr marL="0" indent="0" algn="just">
              <a:buNone/>
            </a:pPr>
            <a:r>
              <a:rPr lang="cs-CZ" dirty="0" smtClean="0">
                <a:solidFill>
                  <a:schemeClr val="tx1"/>
                </a:solidFill>
              </a:rPr>
              <a:t>X</a:t>
            </a:r>
            <a:endParaRPr lang="cs-CZ" dirty="0">
              <a:solidFill>
                <a:schemeClr val="tx1"/>
              </a:solidFill>
            </a:endParaRPr>
          </a:p>
          <a:p>
            <a:pPr algn="just"/>
            <a:r>
              <a:rPr lang="cs-CZ" dirty="0" smtClean="0">
                <a:solidFill>
                  <a:schemeClr val="tx1"/>
                </a:solidFill>
              </a:rPr>
              <a:t>Meighan </a:t>
            </a:r>
            <a:r>
              <a:rPr lang="cs-CZ" dirty="0">
                <a:solidFill>
                  <a:schemeClr val="tx1"/>
                </a:solidFill>
              </a:rPr>
              <a:t>(1992) a Weiss (2005) – „Vědci nesmí dojít ke kompromisu, vzdají se tak vědy samotné</a:t>
            </a:r>
            <a:r>
              <a:rPr lang="cs-CZ" dirty="0" smtClean="0">
                <a:solidFill>
                  <a:schemeClr val="tx1"/>
                </a:solidFill>
              </a:rPr>
              <a:t>“, </a:t>
            </a:r>
            <a:r>
              <a:rPr lang="cs-CZ" dirty="0">
                <a:solidFill>
                  <a:schemeClr val="tx1"/>
                </a:solidFill>
              </a:rPr>
              <a:t>často jsou „obětí“ vydírání a loby kreacionistů. 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27062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Rezoluce AAPA a SAA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/>
              <a:t>Archeologický výzkum (hrobů) je přínosný a důležitý pro VŠECHNY.</a:t>
            </a:r>
            <a:endParaRPr lang="en-US" dirty="0"/>
          </a:p>
          <a:p>
            <a:endParaRPr lang="cs-CZ" dirty="0" smtClean="0"/>
          </a:p>
          <a:p>
            <a:r>
              <a:rPr lang="cs-CZ" dirty="0" smtClean="0"/>
              <a:t>Repatriace </a:t>
            </a:r>
            <a:r>
              <a:rPr lang="cs-CZ" dirty="0"/>
              <a:t>bez předešlého zkoumání je zakázaná.</a:t>
            </a:r>
          </a:p>
          <a:p>
            <a:endParaRPr lang="cs-CZ" dirty="0" smtClean="0"/>
          </a:p>
          <a:p>
            <a:r>
              <a:rPr lang="cs-CZ" dirty="0" smtClean="0"/>
              <a:t>Repatriaci </a:t>
            </a:r>
            <a:r>
              <a:rPr lang="cs-CZ" dirty="0"/>
              <a:t>mohou žádat jen přímí potomci.</a:t>
            </a:r>
          </a:p>
          <a:p>
            <a:endParaRPr lang="cs-CZ" dirty="0" smtClean="0"/>
          </a:p>
          <a:p>
            <a:r>
              <a:rPr lang="cs-CZ" dirty="0" smtClean="0"/>
              <a:t>Obě </a:t>
            </a:r>
            <a:r>
              <a:rPr lang="pl-PL" dirty="0"/>
              <a:t>strany se musejí respektovat.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418996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Doplněná rezoluce (1999)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/>
              <a:t>Názor původních obyvatel i vědců má stejnou váhu.</a:t>
            </a:r>
          </a:p>
          <a:p>
            <a:endParaRPr lang="cs-CZ" dirty="0" smtClean="0"/>
          </a:p>
          <a:p>
            <a:r>
              <a:rPr lang="cs-CZ" dirty="0" smtClean="0"/>
              <a:t>Důsledně </a:t>
            </a:r>
            <a:r>
              <a:rPr lang="cs-CZ" dirty="0"/>
              <a:t>vážit vědecký přínos a sílu vazby k nativnímu etniku.</a:t>
            </a:r>
          </a:p>
          <a:p>
            <a:endParaRPr lang="cs-CZ" dirty="0" smtClean="0"/>
          </a:p>
          <a:p>
            <a:r>
              <a:rPr lang="cs-CZ" dirty="0" smtClean="0"/>
              <a:t>Je </a:t>
            </a:r>
            <a:r>
              <a:rPr lang="cs-CZ" dirty="0"/>
              <a:t>nutné řešit případ od případu.</a:t>
            </a:r>
          </a:p>
          <a:p>
            <a:endParaRPr lang="cs-CZ" dirty="0" smtClean="0"/>
          </a:p>
          <a:p>
            <a:r>
              <a:rPr lang="cs-CZ" dirty="0" smtClean="0"/>
              <a:t>Komunikace </a:t>
            </a:r>
            <a:r>
              <a:rPr lang="cs-CZ" dirty="0"/>
              <a:t>a konzultace zúčastněných.</a:t>
            </a:r>
          </a:p>
        </p:txBody>
      </p:sp>
    </p:spTree>
    <p:extLst>
      <p:ext uri="{BB962C8B-B14F-4D97-AF65-F5344CB8AC3E}">
        <p14:creationId xmlns:p14="http://schemas.microsoft.com/office/powerpoint/2010/main" val="329424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214482" y="199292"/>
            <a:ext cx="8229600" cy="1143000"/>
          </a:xfrm>
        </p:spPr>
        <p:txBody>
          <a:bodyPr/>
          <a:lstStyle/>
          <a:p>
            <a:r>
              <a:rPr lang="cs-CZ" dirty="0" smtClean="0"/>
              <a:t>Přínosy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90246" y="1459523"/>
            <a:ext cx="10223213" cy="4800600"/>
          </a:xfrm>
        </p:spPr>
        <p:txBody>
          <a:bodyPr>
            <a:noAutofit/>
          </a:bodyPr>
          <a:lstStyle/>
          <a:p>
            <a:pPr algn="just">
              <a:spcBef>
                <a:spcPts val="1200"/>
              </a:spcBef>
              <a:spcAft>
                <a:spcPts val="1200"/>
              </a:spcAft>
            </a:pPr>
            <a:r>
              <a:rPr lang="cs-CZ" dirty="0"/>
              <a:t>Úzká spolupráce s původními obyvateli (sociální rozměr), větší význam „</a:t>
            </a:r>
            <a:r>
              <a:rPr lang="cs-CZ" i="1" dirty="0"/>
              <a:t>four-field</a:t>
            </a:r>
            <a:r>
              <a:rPr lang="cs-CZ" dirty="0"/>
              <a:t>“ přístupu.</a:t>
            </a:r>
          </a:p>
          <a:p>
            <a:pPr algn="just">
              <a:spcBef>
                <a:spcPts val="1200"/>
              </a:spcBef>
              <a:spcAft>
                <a:spcPts val="1200"/>
              </a:spcAft>
            </a:pPr>
            <a:r>
              <a:rPr lang="cs-CZ" dirty="0"/>
              <a:t>Administrativní tlak požaduje odpovědi na otázky, které souvisí se stanovením obecných vědeckých cílů.</a:t>
            </a:r>
          </a:p>
          <a:p>
            <a:pPr algn="just">
              <a:spcBef>
                <a:spcPts val="1200"/>
              </a:spcBef>
              <a:spcAft>
                <a:spcPts val="1200"/>
              </a:spcAft>
            </a:pPr>
            <a:r>
              <a:rPr lang="cs-CZ" dirty="0"/>
              <a:t>Paradoxně zákon umožnil bioarcheologům řadů souboru velmi efektivně a „svižně“ prozkoumat s jasně formulovanými tezemi.</a:t>
            </a:r>
          </a:p>
          <a:p>
            <a:pPr algn="just">
              <a:spcBef>
                <a:spcPts val="1200"/>
              </a:spcBef>
              <a:spcAft>
                <a:spcPts val="1200"/>
              </a:spcAft>
            </a:pPr>
            <a:r>
              <a:rPr lang="cs-CZ" dirty="0"/>
              <a:t>Zákon tedy napomohl k přechodu od deskriptivní povahy vědy k problémově orientované bioarcheologii.</a:t>
            </a:r>
          </a:p>
          <a:p>
            <a:pPr algn="just">
              <a:spcBef>
                <a:spcPts val="1200"/>
              </a:spcBef>
              <a:spcAft>
                <a:spcPts val="1200"/>
              </a:spcAft>
            </a:pPr>
            <a:r>
              <a:rPr lang="cs-CZ" dirty="0"/>
              <a:t>Nárůst pracovních míst pro bioarcheology (až o 28 % mezi lety </a:t>
            </a:r>
            <a:r>
              <a:rPr lang="cs-CZ" dirty="0" smtClean="0"/>
              <a:t>2008 až 2010</a:t>
            </a:r>
            <a:r>
              <a:rPr lang="cs-CZ" dirty="0"/>
              <a:t>).</a:t>
            </a:r>
          </a:p>
          <a:p>
            <a:pPr algn="just">
              <a:spcBef>
                <a:spcPts val="1200"/>
              </a:spcBef>
              <a:spcAft>
                <a:spcPts val="1200"/>
              </a:spcAft>
            </a:pPr>
            <a:r>
              <a:rPr lang="cs-CZ" dirty="0"/>
              <a:t>Orientace na mladší období (osadníků), období kolonizace.</a:t>
            </a:r>
          </a:p>
        </p:txBody>
      </p:sp>
    </p:spTree>
    <p:extLst>
      <p:ext uri="{BB962C8B-B14F-4D97-AF65-F5344CB8AC3E}">
        <p14:creationId xmlns:p14="http://schemas.microsoft.com/office/powerpoint/2010/main" val="201433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Současný stav NAGPRA </a:t>
            </a:r>
            <a:endParaRPr lang="cs-CZ" dirty="0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463256" y="1588771"/>
            <a:ext cx="5417887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1665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371599" y="580293"/>
            <a:ext cx="9601200" cy="1485900"/>
          </a:xfrm>
        </p:spPr>
        <p:txBody>
          <a:bodyPr/>
          <a:lstStyle/>
          <a:p>
            <a:r>
              <a:rPr lang="cs-CZ" dirty="0" smtClean="0"/>
              <a:t>Realita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371599" y="1805354"/>
            <a:ext cx="10269415" cy="4747846"/>
          </a:xfrm>
        </p:spPr>
        <p:txBody>
          <a:bodyPr>
            <a:normAutofit/>
          </a:bodyPr>
          <a:lstStyle/>
          <a:p>
            <a:r>
              <a:rPr lang="cs-CZ" dirty="0"/>
              <a:t>1990: Smithsonian Institution </a:t>
            </a:r>
            <a:r>
              <a:rPr lang="cs-CZ" dirty="0" smtClean="0"/>
              <a:t>18400 </a:t>
            </a:r>
            <a:r>
              <a:rPr lang="cs-CZ" dirty="0"/>
              <a:t>ostatků.</a:t>
            </a:r>
          </a:p>
          <a:p>
            <a:endParaRPr lang="cs-CZ" dirty="0" smtClean="0"/>
          </a:p>
          <a:p>
            <a:r>
              <a:rPr lang="cs-CZ" dirty="0" smtClean="0"/>
              <a:t>V </a:t>
            </a:r>
            <a:r>
              <a:rPr lang="cs-CZ" dirty="0"/>
              <a:t>roce 2004: </a:t>
            </a:r>
          </a:p>
          <a:p>
            <a:pPr lvl="1"/>
            <a:r>
              <a:rPr lang="cs-CZ" i="0" dirty="0" smtClean="0"/>
              <a:t>3323 </a:t>
            </a:r>
            <a:r>
              <a:rPr lang="cs-CZ" i="0" dirty="0"/>
              <a:t>jedinců </a:t>
            </a:r>
            <a:r>
              <a:rPr lang="cs-CZ" i="0" dirty="0" smtClean="0"/>
              <a:t>navráceno; </a:t>
            </a:r>
          </a:p>
          <a:p>
            <a:pPr lvl="1"/>
            <a:r>
              <a:rPr lang="cs-CZ" i="0" dirty="0" smtClean="0"/>
              <a:t>500 čekalo </a:t>
            </a:r>
            <a:r>
              <a:rPr lang="pl-PL" i="0" dirty="0" smtClean="0"/>
              <a:t>na rozhodnutí;</a:t>
            </a:r>
          </a:p>
          <a:p>
            <a:pPr lvl="1"/>
            <a:r>
              <a:rPr lang="pl-PL" i="0" dirty="0" smtClean="0"/>
              <a:t>na 3000 </a:t>
            </a:r>
            <a:r>
              <a:rPr lang="pl-PL" i="0" dirty="0"/>
              <a:t>byly </a:t>
            </a:r>
            <a:r>
              <a:rPr lang="pl-PL" i="0" dirty="0" smtClean="0"/>
              <a:t>vzneseny </a:t>
            </a:r>
            <a:r>
              <a:rPr lang="cs-CZ" i="0" dirty="0" smtClean="0"/>
              <a:t>nároky.</a:t>
            </a:r>
          </a:p>
          <a:p>
            <a:endParaRPr lang="cs-CZ" dirty="0" smtClean="0"/>
          </a:p>
          <a:p>
            <a:r>
              <a:rPr lang="cs-CZ" dirty="0" smtClean="0"/>
              <a:t>Okolo </a:t>
            </a:r>
            <a:r>
              <a:rPr lang="cs-CZ" b="1" dirty="0"/>
              <a:t>37 </a:t>
            </a:r>
            <a:r>
              <a:rPr lang="cs-CZ" b="1" dirty="0" smtClean="0"/>
              <a:t>%.</a:t>
            </a:r>
            <a:endParaRPr lang="cs-CZ" dirty="0" smtClean="0"/>
          </a:p>
        </p:txBody>
      </p:sp>
      <p:sp>
        <p:nvSpPr>
          <p:cNvPr id="4" name="TextovéPole 3"/>
          <p:cNvSpPr txBox="1"/>
          <p:nvPr/>
        </p:nvSpPr>
        <p:spPr>
          <a:xfrm>
            <a:off x="5978769" y="5369168"/>
            <a:ext cx="5814646" cy="707886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cs-CZ" sz="2000" dirty="0"/>
              <a:t>Dalších skoro </a:t>
            </a:r>
            <a:r>
              <a:rPr lang="cs-CZ" sz="2000" dirty="0" smtClean="0"/>
              <a:t>180000 </a:t>
            </a:r>
            <a:r>
              <a:rPr lang="cs-CZ" sz="2000" dirty="0"/>
              <a:t>jedinců ve 380 muzeích v zemi stále zůstává (</a:t>
            </a:r>
            <a:r>
              <a:rPr lang="cs-CZ" sz="2000" dirty="0" smtClean="0"/>
              <a:t>110000 </a:t>
            </a:r>
            <a:r>
              <a:rPr lang="cs-CZ" sz="2000" dirty="0"/>
              <a:t>nejasná afinita</a:t>
            </a:r>
            <a:r>
              <a:rPr lang="cs-CZ" sz="2000" dirty="0" smtClean="0"/>
              <a:t>).</a:t>
            </a:r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3101749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914364" y="362438"/>
            <a:ext cx="8229600" cy="1143000"/>
          </a:xfrm>
        </p:spPr>
        <p:txBody>
          <a:bodyPr/>
          <a:lstStyle/>
          <a:p>
            <a:r>
              <a:rPr lang="cs-CZ" dirty="0" smtClean="0"/>
              <a:t>Důvod?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914364" y="1857509"/>
            <a:ext cx="9781764" cy="4081175"/>
          </a:xfrm>
        </p:spPr>
        <p:txBody>
          <a:bodyPr>
            <a:noAutofit/>
          </a:bodyPr>
          <a:lstStyle/>
          <a:p>
            <a:pPr>
              <a:spcAft>
                <a:spcPts val="1200"/>
              </a:spcAft>
            </a:pPr>
            <a:r>
              <a:rPr lang="cs-CZ" dirty="0"/>
              <a:t>Nejasnosti ohledně původu.</a:t>
            </a:r>
          </a:p>
          <a:p>
            <a:pPr lvl="1">
              <a:spcAft>
                <a:spcPts val="1200"/>
              </a:spcAft>
            </a:pPr>
            <a:r>
              <a:rPr lang="cs-CZ" i="0" dirty="0" smtClean="0"/>
              <a:t>S </a:t>
            </a:r>
            <a:r>
              <a:rPr lang="cs-CZ" i="0" dirty="0"/>
              <a:t>přiřazením k jednomu z kmenů (770 federálně uznaných).</a:t>
            </a:r>
          </a:p>
          <a:p>
            <a:pPr>
              <a:spcAft>
                <a:spcPts val="1200"/>
              </a:spcAft>
            </a:pPr>
            <a:r>
              <a:rPr lang="pl-PL" dirty="0"/>
              <a:t>Některé kmeny nemají zájem nebo nemají místo, kam mrtvé pohřbít.</a:t>
            </a:r>
          </a:p>
          <a:p>
            <a:pPr lvl="1">
              <a:spcAft>
                <a:spcPts val="1200"/>
              </a:spcAft>
            </a:pPr>
            <a:r>
              <a:rPr lang="pl-PL" i="0" dirty="0" smtClean="0"/>
              <a:t>Praktické </a:t>
            </a:r>
            <a:r>
              <a:rPr lang="pl-PL" i="0" dirty="0"/>
              <a:t>i spirituální </a:t>
            </a:r>
            <a:r>
              <a:rPr lang="pl-PL" i="0" dirty="0" smtClean="0"/>
              <a:t>důvody.</a:t>
            </a:r>
            <a:endParaRPr lang="pl-PL" i="0" dirty="0"/>
          </a:p>
          <a:p>
            <a:pPr marL="971550" lvl="1" indent="-514350">
              <a:buFont typeface="+mj-lt"/>
              <a:buAutoNum type="arabicPeriod"/>
            </a:pPr>
            <a:endParaRPr lang="cs-CZ" dirty="0" smtClean="0"/>
          </a:p>
        </p:txBody>
      </p:sp>
    </p:spTree>
    <p:extLst>
      <p:ext uri="{BB962C8B-B14F-4D97-AF65-F5344CB8AC3E}">
        <p14:creationId xmlns:p14="http://schemas.microsoft.com/office/powerpoint/2010/main" val="3066577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 smtClean="0"/>
              <a:t>Kennewick</a:t>
            </a:r>
            <a:r>
              <a:rPr lang="cs-CZ" smtClean="0"/>
              <a:t> Man</a:t>
            </a:r>
            <a:endParaRPr lang="cs-CZ" dirty="0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2009282" y="1916833"/>
            <a:ext cx="2838450" cy="3419475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24450" y="1916833"/>
            <a:ext cx="5086350" cy="3457575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95688" y="1745382"/>
            <a:ext cx="5000625" cy="3762375"/>
          </a:xfrm>
          <a:prstGeom prst="rect">
            <a:avLst/>
          </a:prstGeom>
        </p:spPr>
      </p:pic>
      <p:pic>
        <p:nvPicPr>
          <p:cNvPr id="3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342914" y="381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9888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3223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117177" y="1374564"/>
            <a:ext cx="10346690" cy="3581400"/>
          </a:xfrm>
        </p:spPr>
        <p:txBody>
          <a:bodyPr>
            <a:noAutofit/>
          </a:bodyPr>
          <a:lstStyle/>
          <a:p>
            <a:pPr algn="just"/>
            <a:r>
              <a:rPr lang="cs-CZ" dirty="0"/>
              <a:t>Kennewick man je monumentální, příliš starý na ustavení afinity k určitému kmeni, kosti jsou tak staré, že patří celému americkému národu.</a:t>
            </a:r>
          </a:p>
          <a:p>
            <a:pPr algn="just"/>
            <a:endParaRPr lang="cs-CZ" dirty="0" smtClean="0"/>
          </a:p>
          <a:p>
            <a:pPr algn="just"/>
            <a:r>
              <a:rPr lang="cs-CZ" dirty="0" smtClean="0"/>
              <a:t>Spor </a:t>
            </a:r>
            <a:r>
              <a:rPr lang="cs-CZ" dirty="0"/>
              <a:t>skončil v r. 2004 u nejvyššího odvolacího soudu zamítnutím repatriace.</a:t>
            </a:r>
          </a:p>
          <a:p>
            <a:pPr lvl="1" algn="just"/>
            <a:r>
              <a:rPr lang="cs-CZ" i="0" dirty="0" smtClean="0"/>
              <a:t>Důvodem </a:t>
            </a:r>
            <a:r>
              <a:rPr lang="cs-CZ" i="0" dirty="0"/>
              <a:t>bylo stáří nálezu a nemožnost prokázání </a:t>
            </a:r>
            <a:r>
              <a:rPr lang="cs-CZ" i="0" dirty="0" smtClean="0"/>
              <a:t>jeho přímých </a:t>
            </a:r>
            <a:r>
              <a:rPr lang="cs-CZ" i="0" dirty="0"/>
              <a:t>vazeb na současně žijící </a:t>
            </a:r>
            <a:r>
              <a:rPr lang="cs-CZ" i="0" dirty="0" smtClean="0"/>
              <a:t>kmeny.</a:t>
            </a:r>
          </a:p>
          <a:p>
            <a:pPr algn="just"/>
            <a:endParaRPr lang="cs-CZ" dirty="0" smtClean="0"/>
          </a:p>
          <a:p>
            <a:pPr algn="just"/>
            <a:r>
              <a:rPr lang="cs-CZ" dirty="0" smtClean="0"/>
              <a:t>Kritika výzkumu D. Owsleyho.</a:t>
            </a:r>
          </a:p>
          <a:p>
            <a:pPr algn="just"/>
            <a:endParaRPr lang="cs-CZ" i="0" dirty="0"/>
          </a:p>
          <a:p>
            <a:pPr algn="just"/>
            <a:r>
              <a:rPr lang="cs-CZ" dirty="0" smtClean="0"/>
              <a:t>Analýza DNA.</a:t>
            </a:r>
            <a:endParaRPr lang="cs-CZ" i="0" dirty="0"/>
          </a:p>
        </p:txBody>
      </p:sp>
      <p:pic>
        <p:nvPicPr>
          <p:cNvPr id="2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59067" y="35922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866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160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657059" y="953843"/>
            <a:ext cx="9434274" cy="4525963"/>
          </a:xfrm>
        </p:spPr>
        <p:txBody>
          <a:bodyPr>
            <a:normAutofit/>
          </a:bodyPr>
          <a:lstStyle/>
          <a:p>
            <a:pPr algn="just"/>
            <a:r>
              <a:rPr lang="cs-CZ" dirty="0" smtClean="0"/>
              <a:t>DNA</a:t>
            </a:r>
          </a:p>
          <a:p>
            <a:pPr algn="just"/>
            <a:r>
              <a:rPr lang="cs-CZ" dirty="0" smtClean="0"/>
              <a:t>Nejbližší </a:t>
            </a:r>
            <a:r>
              <a:rPr lang="cs-CZ" dirty="0"/>
              <a:t>příbuzní jsou zatím </a:t>
            </a:r>
            <a:r>
              <a:rPr lang="cs-CZ" dirty="0" smtClean="0"/>
              <a:t>obyvatele </a:t>
            </a:r>
            <a:r>
              <a:rPr lang="cs-CZ" dirty="0"/>
              <a:t>z kmene </a:t>
            </a:r>
            <a:r>
              <a:rPr lang="cs-CZ" b="1" dirty="0"/>
              <a:t>Colville</a:t>
            </a:r>
            <a:r>
              <a:rPr lang="cs-CZ" dirty="0"/>
              <a:t>, kteří poskytli vzorek genetického materiálu</a:t>
            </a:r>
            <a:r>
              <a:rPr lang="cs-CZ" dirty="0" smtClean="0"/>
              <a:t>.</a:t>
            </a:r>
          </a:p>
          <a:p>
            <a:pPr algn="just"/>
            <a:r>
              <a:rPr lang="cs-CZ" dirty="0" smtClean="0"/>
              <a:t>2017 proběhl pohřeb podle tradic původních obyvatel.</a:t>
            </a:r>
            <a:endParaRPr lang="cs-CZ" dirty="0"/>
          </a:p>
        </p:txBody>
      </p:sp>
      <p:pic>
        <p:nvPicPr>
          <p:cNvPr id="1026" name="Picture 2" descr="Súbor:Muz z Kennewicku tvar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43196" y="2930648"/>
            <a:ext cx="1809971" cy="2549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olville Business Council in 1941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82373" y="2941931"/>
            <a:ext cx="3404551" cy="2549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16130" y="2941931"/>
            <a:ext cx="3875202" cy="2612693"/>
          </a:xfrm>
          <a:prstGeom prst="rect">
            <a:avLst/>
          </a:prstGeom>
        </p:spPr>
      </p:pic>
      <p:pic>
        <p:nvPicPr>
          <p:cNvPr id="2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364685" y="34424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854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480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Evropa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371600" y="2171700"/>
            <a:ext cx="10181063" cy="3581400"/>
          </a:xfrm>
        </p:spPr>
        <p:txBody>
          <a:bodyPr/>
          <a:lstStyle/>
          <a:p>
            <a:pPr algn="just"/>
            <a:r>
              <a:rPr lang="cs-CZ" dirty="0" smtClean="0"/>
              <a:t>Sbírky západoevropských muzeí obsahují ostatky a obřadní předměty z bývalých kolonií. </a:t>
            </a:r>
          </a:p>
          <a:p>
            <a:pPr algn="just"/>
            <a:endParaRPr lang="cs-CZ" dirty="0" smtClean="0"/>
          </a:p>
          <a:p>
            <a:pPr algn="just"/>
            <a:r>
              <a:rPr lang="cs-CZ" i="1" dirty="0" smtClean="0"/>
              <a:t>Joint Australian/UK prime </a:t>
            </a:r>
            <a:r>
              <a:rPr lang="cs-CZ" i="1" dirty="0"/>
              <a:t>ministerial statement on Aboriginal </a:t>
            </a:r>
            <a:r>
              <a:rPr lang="cs-CZ" i="1" dirty="0" smtClean="0"/>
              <a:t>remains</a:t>
            </a:r>
            <a:r>
              <a:rPr lang="cs-CZ" dirty="0" smtClean="0"/>
              <a:t>.</a:t>
            </a:r>
          </a:p>
          <a:p>
            <a:pPr lvl="1" algn="just"/>
            <a:r>
              <a:rPr lang="cs-CZ" i="0" dirty="0" smtClean="0"/>
              <a:t>Navrácení 17 lidských těl do Tasmánie.</a:t>
            </a:r>
          </a:p>
          <a:p>
            <a:pPr algn="just"/>
            <a:endParaRPr lang="cs-CZ" dirty="0"/>
          </a:p>
          <a:p>
            <a:pPr algn="just"/>
            <a:r>
              <a:rPr lang="cs-CZ" dirty="0" smtClean="0">
                <a:solidFill>
                  <a:schemeClr val="tx1"/>
                </a:solidFill>
              </a:rPr>
              <a:t>Nutnost zřídit: Ministerské </a:t>
            </a:r>
            <a:r>
              <a:rPr lang="cs-CZ" dirty="0">
                <a:solidFill>
                  <a:schemeClr val="tx1"/>
                </a:solidFill>
              </a:rPr>
              <a:t>pracovní komise pro lidské </a:t>
            </a:r>
            <a:r>
              <a:rPr lang="cs-CZ" dirty="0" smtClean="0">
                <a:solidFill>
                  <a:schemeClr val="tx1"/>
                </a:solidFill>
              </a:rPr>
              <a:t>ostatky.</a:t>
            </a:r>
            <a:endParaRPr lang="cs-CZ" dirty="0" smtClean="0"/>
          </a:p>
          <a:p>
            <a:pPr algn="just"/>
            <a:r>
              <a:rPr lang="cs-CZ" dirty="0" smtClean="0"/>
              <a:t>Změna legislativy v řadě zemích Evropy.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917575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Sámové, severní Norsko </a:t>
            </a:r>
            <a:endParaRPr lang="cs-CZ" dirty="0"/>
          </a:p>
        </p:txBody>
      </p:sp>
      <p:pic>
        <p:nvPicPr>
          <p:cNvPr id="1026" name="Picture 2" descr="Mapa Evropy sÂ vyznaÄenÃ­m sÃ¡mskÃ© domoviny"/>
          <p:cNvPicPr>
            <a:picLocks noGrp="1" noChangeAspect="1" noChangeArrowheads="1"/>
          </p:cNvPicPr>
          <p:nvPr>
            <p:ph idx="1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30863" y="2286000"/>
            <a:ext cx="3682673" cy="3581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299372" y="76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1441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23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12800" y="800099"/>
            <a:ext cx="6822757" cy="5036820"/>
          </a:xfrm>
        </p:spPr>
        <p:txBody>
          <a:bodyPr>
            <a:normAutofit/>
          </a:bodyPr>
          <a:lstStyle/>
          <a:p>
            <a:pPr algn="just"/>
            <a:r>
              <a:rPr lang="cs-CZ" dirty="0" smtClean="0">
                <a:solidFill>
                  <a:schemeClr val="tx1"/>
                </a:solidFill>
              </a:rPr>
              <a:t>Boj Sámů </a:t>
            </a:r>
            <a:r>
              <a:rPr lang="cs-CZ" dirty="0">
                <a:solidFill>
                  <a:schemeClr val="tx1"/>
                </a:solidFill>
              </a:rPr>
              <a:t>proti národnostnímu útlaku.</a:t>
            </a:r>
            <a:endParaRPr lang="cs-CZ" dirty="0" smtClean="0">
              <a:solidFill>
                <a:schemeClr val="tx1"/>
              </a:solidFill>
            </a:endParaRPr>
          </a:p>
          <a:p>
            <a:pPr algn="just"/>
            <a:endParaRPr lang="cs-CZ" dirty="0" smtClean="0">
              <a:solidFill>
                <a:schemeClr val="tx1"/>
              </a:solidFill>
            </a:endParaRPr>
          </a:p>
          <a:p>
            <a:pPr algn="just"/>
            <a:r>
              <a:rPr lang="cs-CZ" dirty="0" smtClean="0">
                <a:solidFill>
                  <a:schemeClr val="tx1"/>
                </a:solidFill>
              </a:rPr>
              <a:t>Snaha o </a:t>
            </a:r>
            <a:r>
              <a:rPr lang="cs-CZ" dirty="0">
                <a:solidFill>
                  <a:schemeClr val="tx1"/>
                </a:solidFill>
              </a:rPr>
              <a:t>větší politickou autonomii </a:t>
            </a:r>
            <a:r>
              <a:rPr lang="cs-CZ" dirty="0" smtClean="0">
                <a:solidFill>
                  <a:schemeClr val="tx1"/>
                </a:solidFill>
              </a:rPr>
              <a:t>a </a:t>
            </a:r>
            <a:r>
              <a:rPr lang="cs-CZ" dirty="0">
                <a:solidFill>
                  <a:schemeClr val="tx1"/>
                </a:solidFill>
              </a:rPr>
              <a:t>kulturní </a:t>
            </a:r>
            <a:r>
              <a:rPr lang="cs-CZ" dirty="0" smtClean="0">
                <a:solidFill>
                  <a:schemeClr val="tx1"/>
                </a:solidFill>
              </a:rPr>
              <a:t>sebeurčení.</a:t>
            </a:r>
          </a:p>
          <a:p>
            <a:pPr algn="just"/>
            <a:endParaRPr lang="cs-CZ" dirty="0" smtClean="0">
              <a:solidFill>
                <a:schemeClr val="tx1"/>
              </a:solidFill>
            </a:endParaRPr>
          </a:p>
          <a:p>
            <a:pPr algn="just"/>
            <a:r>
              <a:rPr lang="cs-CZ" dirty="0" smtClean="0">
                <a:solidFill>
                  <a:srgbClr val="FF0000"/>
                </a:solidFill>
              </a:rPr>
              <a:t>Žádosti </a:t>
            </a:r>
            <a:r>
              <a:rPr lang="cs-CZ" dirty="0">
                <a:solidFill>
                  <a:srgbClr val="FF0000"/>
                </a:solidFill>
              </a:rPr>
              <a:t>o repatriaci lidských ostatků, uložených v anatomických </a:t>
            </a:r>
            <a:r>
              <a:rPr lang="cs-CZ" dirty="0" smtClean="0">
                <a:solidFill>
                  <a:srgbClr val="FF0000"/>
                </a:solidFill>
              </a:rPr>
              <a:t>kolekcích</a:t>
            </a:r>
            <a:r>
              <a:rPr lang="cs-CZ" dirty="0" smtClean="0">
                <a:solidFill>
                  <a:schemeClr val="tx1"/>
                </a:solidFill>
              </a:rPr>
              <a:t>.</a:t>
            </a:r>
          </a:p>
          <a:p>
            <a:pPr algn="just"/>
            <a:endParaRPr lang="cs-CZ" dirty="0" smtClean="0">
              <a:solidFill>
                <a:schemeClr val="tx1"/>
              </a:solidFill>
            </a:endParaRPr>
          </a:p>
          <a:p>
            <a:pPr algn="just"/>
            <a:r>
              <a:rPr lang="cs-CZ" dirty="0" smtClean="0">
                <a:solidFill>
                  <a:schemeClr val="tx1"/>
                </a:solidFill>
              </a:rPr>
              <a:t>Emocionální </a:t>
            </a:r>
            <a:r>
              <a:rPr lang="cs-CZ" dirty="0">
                <a:solidFill>
                  <a:schemeClr val="tx1"/>
                </a:solidFill>
              </a:rPr>
              <a:t>a politický potenciál </a:t>
            </a:r>
            <a:r>
              <a:rPr lang="cs-CZ" dirty="0" smtClean="0">
                <a:solidFill>
                  <a:schemeClr val="tx1"/>
                </a:solidFill>
              </a:rPr>
              <a:t>je zřejmý. Inspirace postupem </a:t>
            </a:r>
            <a:r>
              <a:rPr lang="cs-CZ" dirty="0">
                <a:solidFill>
                  <a:schemeClr val="tx1"/>
                </a:solidFill>
              </a:rPr>
              <a:t>v jiných oblastech světa vede k repatriaci ostatků a jejich opětovnému obřadnímu pohřbení místními </a:t>
            </a:r>
            <a:r>
              <a:rPr lang="cs-CZ" dirty="0" smtClean="0">
                <a:solidFill>
                  <a:schemeClr val="tx1"/>
                </a:solidFill>
              </a:rPr>
              <a:t>komunitami.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26220" y="869132"/>
            <a:ext cx="4229649" cy="4967787"/>
          </a:xfrm>
          <a:prstGeom prst="rect">
            <a:avLst/>
          </a:prstGeom>
        </p:spPr>
      </p:pic>
      <p:sp>
        <p:nvSpPr>
          <p:cNvPr id="2" name="Ovál 1"/>
          <p:cNvSpPr/>
          <p:nvPr/>
        </p:nvSpPr>
        <p:spPr>
          <a:xfrm>
            <a:off x="5124450" y="1504950"/>
            <a:ext cx="2511107" cy="78105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85158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Sámové, severní Norsko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371600" y="1965960"/>
            <a:ext cx="10447020" cy="4103370"/>
          </a:xfrm>
        </p:spPr>
        <p:txBody>
          <a:bodyPr>
            <a:normAutofit/>
          </a:bodyPr>
          <a:lstStyle/>
          <a:p>
            <a:pPr algn="just"/>
            <a:r>
              <a:rPr lang="en-US" dirty="0"/>
              <a:t>Norwegian National Committee for Evaluation of Research on Human Remains in 2007-2008</a:t>
            </a:r>
            <a:r>
              <a:rPr lang="en-US" dirty="0" smtClean="0"/>
              <a:t>.</a:t>
            </a:r>
            <a:endParaRPr lang="cs-CZ" dirty="0" smtClean="0"/>
          </a:p>
          <a:p>
            <a:pPr algn="just"/>
            <a:endParaRPr lang="cs-CZ" dirty="0" smtClean="0"/>
          </a:p>
          <a:p>
            <a:pPr algn="just"/>
            <a:r>
              <a:rPr lang="cs-CZ" dirty="0" smtClean="0"/>
              <a:t>Součást Ministerstva kultury, komise odborníků z různých oborů.</a:t>
            </a:r>
          </a:p>
          <a:p>
            <a:pPr algn="just"/>
            <a:endParaRPr lang="cs-CZ" dirty="0" smtClean="0"/>
          </a:p>
          <a:p>
            <a:pPr algn="just"/>
            <a:r>
              <a:rPr lang="cs-CZ" dirty="0" smtClean="0"/>
              <a:t>Zabývají se etickými předpoklady při studiu lidských ostatků.</a:t>
            </a:r>
          </a:p>
          <a:p>
            <a:endParaRPr lang="cs-CZ" dirty="0"/>
          </a:p>
          <a:p>
            <a:pPr marL="0" indent="0" algn="ctr">
              <a:buNone/>
            </a:pPr>
            <a:r>
              <a:rPr lang="en-US" i="1" dirty="0" smtClean="0"/>
              <a:t>Good research practice entails that the aims of research do not violate current common morality and respect for human dignity</a:t>
            </a:r>
            <a:endParaRPr lang="cs-CZ" i="1" dirty="0"/>
          </a:p>
        </p:txBody>
      </p:sp>
    </p:spTree>
    <p:extLst>
      <p:ext uri="{BB962C8B-B14F-4D97-AF65-F5344CB8AC3E}">
        <p14:creationId xmlns:p14="http://schemas.microsoft.com/office/powerpoint/2010/main" val="3377452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444752" y="1426464"/>
            <a:ext cx="10277856" cy="3581400"/>
          </a:xfrm>
        </p:spPr>
        <p:txBody>
          <a:bodyPr/>
          <a:lstStyle/>
          <a:p>
            <a:pPr algn="just"/>
            <a:r>
              <a:rPr lang="en-US" dirty="0"/>
              <a:t>Anatomical </a:t>
            </a:r>
            <a:r>
              <a:rPr lang="en-US" dirty="0" smtClean="0"/>
              <a:t>Institute</a:t>
            </a:r>
            <a:r>
              <a:rPr lang="cs-CZ" dirty="0" smtClean="0"/>
              <a:t> (</a:t>
            </a:r>
            <a:r>
              <a:rPr lang="en-US" dirty="0" smtClean="0"/>
              <a:t>University </a:t>
            </a:r>
            <a:r>
              <a:rPr lang="en-US" dirty="0"/>
              <a:t>of </a:t>
            </a:r>
            <a:r>
              <a:rPr lang="en-US" dirty="0" smtClean="0"/>
              <a:t>Oslo</a:t>
            </a:r>
            <a:r>
              <a:rPr lang="cs-CZ" dirty="0" smtClean="0"/>
              <a:t>)</a:t>
            </a:r>
            <a:r>
              <a:rPr lang="en-US" dirty="0" smtClean="0"/>
              <a:t>.</a:t>
            </a:r>
            <a:endParaRPr lang="cs-CZ" dirty="0"/>
          </a:p>
          <a:p>
            <a:pPr algn="just"/>
            <a:endParaRPr lang="cs-CZ" dirty="0" smtClean="0"/>
          </a:p>
          <a:p>
            <a:pPr algn="just"/>
            <a:r>
              <a:rPr lang="cs-CZ" dirty="0" smtClean="0"/>
              <a:t>Soubor kosterních pozůstatků Sámů z let 1800 až 1900.</a:t>
            </a:r>
          </a:p>
          <a:p>
            <a:pPr algn="just"/>
            <a:endParaRPr lang="cs-CZ" dirty="0" smtClean="0"/>
          </a:p>
          <a:p>
            <a:pPr algn="just"/>
            <a:r>
              <a:rPr lang="cs-CZ" dirty="0" smtClean="0"/>
              <a:t>V roce 1996 byly vráceny </a:t>
            </a:r>
            <a:r>
              <a:rPr lang="cs-CZ" dirty="0"/>
              <a:t>dvě lebky Aslak Jacobsen Hætta </a:t>
            </a:r>
            <a:r>
              <a:rPr lang="cs-CZ" dirty="0" smtClean="0"/>
              <a:t>a </a:t>
            </a:r>
            <a:r>
              <a:rPr lang="cs-CZ" dirty="0"/>
              <a:t>Mons Aslaksen </a:t>
            </a:r>
            <a:r>
              <a:rPr lang="cs-CZ" dirty="0" smtClean="0"/>
              <a:t>Somby (popraveni stětím v r. 1854).</a:t>
            </a:r>
          </a:p>
          <a:p>
            <a:pPr algn="just"/>
            <a:endParaRPr lang="cs-CZ" dirty="0"/>
          </a:p>
          <a:p>
            <a:pPr algn="just"/>
            <a:r>
              <a:rPr lang="cs-CZ" dirty="0" smtClean="0"/>
              <a:t>Významný symbolický akt.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683536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71550" y="742950"/>
            <a:ext cx="10915650" cy="1714500"/>
          </a:xfrm>
        </p:spPr>
        <p:txBody>
          <a:bodyPr/>
          <a:lstStyle/>
          <a:p>
            <a:r>
              <a:rPr lang="cs-CZ" dirty="0"/>
              <a:t>Význam etiky v archeologii pohřbívání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Posouzení v konkrétním kontextu.</a:t>
            </a:r>
          </a:p>
          <a:p>
            <a:r>
              <a:rPr lang="cs-CZ" dirty="0" smtClean="0"/>
              <a:t>Význam a komplexita vztahů a příbuzenství. </a:t>
            </a:r>
          </a:p>
          <a:p>
            <a:r>
              <a:rPr lang="cs-CZ" dirty="0" smtClean="0"/>
              <a:t>Otázka „přepohřbení“ křesťanským pohřebním ritem. 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223778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325880" y="480060"/>
            <a:ext cx="10515600" cy="1485900"/>
          </a:xfrm>
        </p:spPr>
        <p:txBody>
          <a:bodyPr/>
          <a:lstStyle/>
          <a:p>
            <a:r>
              <a:rPr lang="cs-CZ" dirty="0"/>
              <a:t>Právní úprava ochrany lidských ostatků v českém právním řádu</a:t>
            </a:r>
          </a:p>
        </p:txBody>
      </p:sp>
      <p:pic>
        <p:nvPicPr>
          <p:cNvPr id="2050" name="Picture 2" descr="VÃ½sledek obrÃ¡zku pro prÃ¡vo a legislativa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56095" y="2457573"/>
            <a:ext cx="6455169" cy="3326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9109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249680" y="1005840"/>
            <a:ext cx="10210800" cy="47091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dirty="0"/>
              <a:t>Právní ochrana lidských ostatků je upravena ve více předpisech, přičemž má jak soukromoprávní, tak veřejnoprávní povahu, které nelze od sebe zcela oddělit. </a:t>
            </a:r>
            <a:endParaRPr lang="cs-CZ" dirty="0" smtClean="0"/>
          </a:p>
          <a:p>
            <a:endParaRPr lang="cs-CZ" dirty="0" smtClean="0"/>
          </a:p>
          <a:p>
            <a:r>
              <a:rPr lang="cs-CZ" b="1" dirty="0" smtClean="0"/>
              <a:t>Zákon o pohřebnictví - </a:t>
            </a:r>
            <a:r>
              <a:rPr lang="cs-CZ" b="1" dirty="0"/>
              <a:t>č. 193/2017 </a:t>
            </a:r>
            <a:r>
              <a:rPr lang="cs-CZ" b="1" dirty="0" smtClean="0"/>
              <a:t>Sb</a:t>
            </a:r>
            <a:r>
              <a:rPr lang="cs-CZ" dirty="0" smtClean="0"/>
              <a:t>.</a:t>
            </a:r>
          </a:p>
          <a:p>
            <a:r>
              <a:rPr lang="cs-CZ" dirty="0"/>
              <a:t>Zákon o válečných </a:t>
            </a:r>
            <a:r>
              <a:rPr lang="cs-CZ" dirty="0" smtClean="0"/>
              <a:t>hrobech</a:t>
            </a:r>
            <a:r>
              <a:rPr lang="cs-CZ" dirty="0"/>
              <a:t> </a:t>
            </a:r>
            <a:r>
              <a:rPr lang="cs-CZ" dirty="0" smtClean="0"/>
              <a:t>- </a:t>
            </a:r>
            <a:r>
              <a:rPr lang="cs-CZ" dirty="0"/>
              <a:t>č. 122/2004 Sb. </a:t>
            </a:r>
            <a:endParaRPr lang="cs-CZ" dirty="0" smtClean="0"/>
          </a:p>
          <a:p>
            <a:r>
              <a:rPr lang="cs-CZ" b="1" dirty="0"/>
              <a:t>Zákon o státní památkové péči - č. 20/1987 Sb. </a:t>
            </a:r>
            <a:endParaRPr lang="cs-CZ" b="1" dirty="0" smtClean="0"/>
          </a:p>
          <a:p>
            <a:r>
              <a:rPr lang="cs-CZ" b="1" dirty="0" smtClean="0"/>
              <a:t>Zákon </a:t>
            </a:r>
            <a:r>
              <a:rPr lang="cs-CZ" b="1" dirty="0"/>
              <a:t>o ochraně sbírek muzejní </a:t>
            </a:r>
            <a:r>
              <a:rPr lang="cs-CZ" b="1" dirty="0" smtClean="0"/>
              <a:t>povahy</a:t>
            </a:r>
            <a:r>
              <a:rPr lang="cs-CZ" b="1" dirty="0"/>
              <a:t> </a:t>
            </a:r>
            <a:r>
              <a:rPr lang="cs-CZ" b="1" dirty="0" smtClean="0"/>
              <a:t>- </a:t>
            </a:r>
            <a:r>
              <a:rPr lang="cs-CZ" b="1" dirty="0"/>
              <a:t>č. 483/2004 Sb</a:t>
            </a:r>
            <a:r>
              <a:rPr lang="cs-CZ" b="1" dirty="0" smtClean="0"/>
              <a:t>.</a:t>
            </a:r>
          </a:p>
          <a:p>
            <a:r>
              <a:rPr lang="cs-CZ" dirty="0" smtClean="0"/>
              <a:t>Trestní </a:t>
            </a:r>
            <a:r>
              <a:rPr lang="cs-CZ" dirty="0"/>
              <a:t>zákoník – č. 40/2009 Sb</a:t>
            </a:r>
            <a:r>
              <a:rPr lang="cs-CZ" dirty="0" smtClean="0"/>
              <a:t>.</a:t>
            </a:r>
          </a:p>
          <a:p>
            <a:r>
              <a:rPr lang="cs-CZ" dirty="0" smtClean="0"/>
              <a:t>Občanský </a:t>
            </a:r>
            <a:r>
              <a:rPr lang="cs-CZ" dirty="0"/>
              <a:t>zákoník - č. 89/2012 Sb</a:t>
            </a:r>
            <a:r>
              <a:rPr lang="cs-CZ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82768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10287000" cy="1485900"/>
          </a:xfrm>
        </p:spPr>
        <p:txBody>
          <a:bodyPr>
            <a:normAutofit/>
          </a:bodyPr>
          <a:lstStyle/>
          <a:p>
            <a:r>
              <a:rPr lang="cs-CZ" dirty="0"/>
              <a:t>Zákon o pohřebnictví - č. 193/2017 Sb.</a:t>
            </a:r>
            <a:br>
              <a:rPr lang="cs-CZ" dirty="0"/>
            </a:b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371600" y="2087880"/>
            <a:ext cx="9829800" cy="3581400"/>
          </a:xfrm>
        </p:spPr>
        <p:txBody>
          <a:bodyPr/>
          <a:lstStyle/>
          <a:p>
            <a:pPr algn="just"/>
            <a:r>
              <a:rPr lang="cs-CZ" dirty="0"/>
              <a:t>Č</a:t>
            </a:r>
            <a:r>
              <a:rPr lang="cs-CZ" dirty="0" smtClean="0"/>
              <a:t>lověk</a:t>
            </a:r>
            <a:r>
              <a:rPr lang="cs-CZ" dirty="0"/>
              <a:t>, který je oprávněn k manipulaci s lidskými ostatky, tudíž i archeolog, je povinen s nimi zacházet vždy s pietou a dbá, aby nedošlo k ohrožení veřejného zdraví a veřejného pořádku. Je nezbytně nutné, aby se při manipulaci s lidskými ostatky vyvaroval jakéhokoli postupu</a:t>
            </a:r>
            <a:r>
              <a:rPr lang="cs-CZ" i="1" dirty="0"/>
              <a:t>, </a:t>
            </a:r>
            <a:r>
              <a:rPr lang="cs-CZ" dirty="0"/>
              <a:t>který by se nevhodně dotýkal důstojnosti zemřelého nebo mravního či náboženského cítění </a:t>
            </a:r>
            <a:r>
              <a:rPr lang="cs-CZ" dirty="0" smtClean="0"/>
              <a:t>veřejnosti.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159585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127760" y="354330"/>
            <a:ext cx="11064240" cy="1817370"/>
          </a:xfrm>
        </p:spPr>
        <p:txBody>
          <a:bodyPr>
            <a:normAutofit/>
          </a:bodyPr>
          <a:lstStyle/>
          <a:p>
            <a:r>
              <a:rPr lang="cs-CZ" sz="3900" dirty="0"/>
              <a:t>Zákon o státní památkové péči - </a:t>
            </a:r>
            <a:r>
              <a:rPr lang="cs-CZ" sz="3900" dirty="0" smtClean="0"/>
              <a:t>č</a:t>
            </a:r>
            <a:r>
              <a:rPr lang="cs-CZ" sz="3900" dirty="0"/>
              <a:t>. 20/1987 Sb. </a:t>
            </a:r>
            <a:br>
              <a:rPr lang="cs-CZ" sz="3900" dirty="0"/>
            </a:br>
            <a:endParaRPr lang="cs-CZ" sz="39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127760" y="1875472"/>
            <a:ext cx="10527030" cy="4697730"/>
          </a:xfrm>
        </p:spPr>
        <p:txBody>
          <a:bodyPr/>
          <a:lstStyle/>
          <a:p>
            <a:pPr algn="just"/>
            <a:r>
              <a:rPr lang="cs-CZ" dirty="0" smtClean="0"/>
              <a:t>Archeologický výzkum.</a:t>
            </a:r>
          </a:p>
          <a:p>
            <a:pPr algn="just"/>
            <a:r>
              <a:rPr lang="cs-CZ" dirty="0" smtClean="0"/>
              <a:t>Archeologickým </a:t>
            </a:r>
            <a:r>
              <a:rPr lang="cs-CZ" dirty="0"/>
              <a:t>nálezem je </a:t>
            </a:r>
            <a:r>
              <a:rPr lang="cs-CZ" dirty="0" smtClean="0"/>
              <a:t>věc </a:t>
            </a:r>
            <a:r>
              <a:rPr lang="cs-CZ" dirty="0"/>
              <a:t>(soubor </a:t>
            </a:r>
            <a:r>
              <a:rPr lang="cs-CZ" dirty="0" smtClean="0"/>
              <a:t>věcí), </a:t>
            </a:r>
            <a:r>
              <a:rPr lang="cs-CZ" dirty="0"/>
              <a:t>která je dokladem nebo </a:t>
            </a:r>
            <a:r>
              <a:rPr lang="cs-CZ" dirty="0" smtClean="0"/>
              <a:t>pozůstalostí života člověka a </a:t>
            </a:r>
            <a:r>
              <a:rPr lang="cs-CZ" dirty="0"/>
              <a:t>jeho </a:t>
            </a:r>
            <a:r>
              <a:rPr lang="cs-CZ" dirty="0" smtClean="0"/>
              <a:t>činností od počátku jeho vývoje </a:t>
            </a:r>
            <a:r>
              <a:rPr lang="cs-CZ" dirty="0"/>
              <a:t>do </a:t>
            </a:r>
            <a:r>
              <a:rPr lang="cs-CZ" dirty="0" smtClean="0"/>
              <a:t>novověku a </a:t>
            </a:r>
            <a:r>
              <a:rPr lang="cs-CZ" dirty="0"/>
              <a:t>zachovala se obvykle pod </a:t>
            </a:r>
            <a:r>
              <a:rPr lang="cs-CZ" dirty="0" smtClean="0"/>
              <a:t>zemí.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4779" y="3650741"/>
            <a:ext cx="5103495" cy="2922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1851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48690" y="355474"/>
            <a:ext cx="11144250" cy="2251710"/>
          </a:xfrm>
        </p:spPr>
        <p:txBody>
          <a:bodyPr>
            <a:normAutofit/>
          </a:bodyPr>
          <a:lstStyle/>
          <a:p>
            <a:r>
              <a:rPr lang="cs-CZ" dirty="0"/>
              <a:t>Zákon o ochraně sbírek muzejní povahy - č. 483/2004 Sb.</a:t>
            </a:r>
            <a:br>
              <a:rPr lang="cs-CZ" dirty="0"/>
            </a:b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948690" y="1843562"/>
            <a:ext cx="10927080" cy="3695700"/>
          </a:xfrm>
        </p:spPr>
        <p:txBody>
          <a:bodyPr/>
          <a:lstStyle/>
          <a:p>
            <a:pPr algn="just"/>
            <a:r>
              <a:rPr lang="cs-CZ" dirty="0" smtClean="0"/>
              <a:t>Sbírkou muzejní </a:t>
            </a:r>
            <a:r>
              <a:rPr lang="cs-CZ" dirty="0"/>
              <a:t>povahy je </a:t>
            </a:r>
            <a:r>
              <a:rPr lang="cs-CZ" dirty="0" smtClean="0"/>
              <a:t>sbírka</a:t>
            </a:r>
            <a:r>
              <a:rPr lang="cs-CZ" dirty="0"/>
              <a:t>, která je ve </a:t>
            </a:r>
            <a:r>
              <a:rPr lang="cs-CZ" dirty="0" smtClean="0"/>
              <a:t>své </a:t>
            </a:r>
            <a:r>
              <a:rPr lang="cs-CZ" dirty="0"/>
              <a:t>celistvosti </a:t>
            </a:r>
            <a:r>
              <a:rPr lang="cs-CZ" dirty="0" smtClean="0"/>
              <a:t>významná </a:t>
            </a:r>
            <a:r>
              <a:rPr lang="cs-CZ" dirty="0"/>
              <a:t>pro prehistorii, historii, </a:t>
            </a:r>
            <a:r>
              <a:rPr lang="cs-CZ" dirty="0" smtClean="0"/>
              <a:t>umění, </a:t>
            </a:r>
            <a:r>
              <a:rPr lang="cs-CZ" dirty="0"/>
              <a:t>literaturu, techniku, </a:t>
            </a:r>
            <a:r>
              <a:rPr lang="cs-CZ" dirty="0" smtClean="0"/>
              <a:t>přírodní </a:t>
            </a:r>
            <a:r>
              <a:rPr lang="cs-CZ" dirty="0"/>
              <a:t>nebo </a:t>
            </a:r>
            <a:r>
              <a:rPr lang="cs-CZ" dirty="0" smtClean="0"/>
              <a:t>společenské́ vědy; </a:t>
            </a:r>
            <a:r>
              <a:rPr lang="cs-CZ" dirty="0"/>
              <a:t>tvoří ji soubor </a:t>
            </a:r>
            <a:r>
              <a:rPr lang="cs-CZ" dirty="0" smtClean="0"/>
              <a:t>sbírkových předmětů shromážděných lidskou činností. </a:t>
            </a:r>
          </a:p>
          <a:p>
            <a:pPr algn="just"/>
            <a:r>
              <a:rPr lang="cs-CZ" dirty="0" smtClean="0"/>
              <a:t>Odstavec 3: lidské preparáty a kosterní pozůstatky.</a:t>
            </a:r>
            <a:endParaRPr lang="cs-CZ" dirty="0"/>
          </a:p>
        </p:txBody>
      </p:sp>
      <p:pic>
        <p:nvPicPr>
          <p:cNvPr id="1026" name="Picture 2" descr="SouvisejÃ­cÃ­ obrÃ¡zek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19028" y="3435380"/>
            <a:ext cx="4048316" cy="3036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0559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ppt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TM10001105[[fn=Oříznutí]]</Template>
  <TotalTime>17650</TotalTime>
  <Words>1850</Words>
  <Application>Microsoft Office PowerPoint</Application>
  <PresentationFormat>Širokoúhlá obrazovka</PresentationFormat>
  <Paragraphs>280</Paragraphs>
  <Slides>47</Slides>
  <Notes>41</Notes>
  <HiddenSlides>0</HiddenSlides>
  <MMClips>15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47</vt:i4>
      </vt:variant>
    </vt:vector>
  </HeadingPairs>
  <TitlesOfParts>
    <vt:vector size="52" baseType="lpstr">
      <vt:lpstr>AdvOTf9433e2d</vt:lpstr>
      <vt:lpstr>Arial</vt:lpstr>
      <vt:lpstr>Calibri</vt:lpstr>
      <vt:lpstr>Franklin Gothic Book</vt:lpstr>
      <vt:lpstr>Crop</vt:lpstr>
      <vt:lpstr>Retrospektivní antropologie</vt:lpstr>
      <vt:lpstr>Retrospektivní antropologie</vt:lpstr>
      <vt:lpstr>Prezentace aplikace PowerPoint</vt:lpstr>
      <vt:lpstr>Co nám kostra může sdělit o životě svého vlastníka?</vt:lpstr>
      <vt:lpstr>Mediálně atraktivní témata</vt:lpstr>
      <vt:lpstr>Jak odpovědět na otázky?</vt:lpstr>
      <vt:lpstr>Odkud se berou lidské kosti?</vt:lpstr>
      <vt:lpstr>Anatomické sbírky</vt:lpstr>
      <vt:lpstr>ČR</vt:lpstr>
      <vt:lpstr>Hodnota lidských těl</vt:lpstr>
      <vt:lpstr>Prezentace aplikace PowerPoint</vt:lpstr>
      <vt:lpstr>Vědecká hodnota</vt:lpstr>
      <vt:lpstr>Symbolická hodnota lidských pozůstatků</vt:lpstr>
      <vt:lpstr>Respekt před hodnotou lidských pozůstatků</vt:lpstr>
      <vt:lpstr>Historie a etika výzkumu lidských pozůstatků</vt:lpstr>
      <vt:lpstr>Historie (lékařské vědy)</vt:lpstr>
      <vt:lpstr>Prezentace aplikace PowerPoint</vt:lpstr>
      <vt:lpstr>Etika výzkumu lidských pozůstatků</vt:lpstr>
      <vt:lpstr>Prezentace aplikace PowerPoint</vt:lpstr>
      <vt:lpstr>Porušování hrobů</vt:lpstr>
      <vt:lpstr>Repatriace lidských ostatků a kulturního dědictví</vt:lpstr>
      <vt:lpstr>Prezentace aplikace PowerPoint</vt:lpstr>
      <vt:lpstr>The Vermillion Accord on Human Remains</vt:lpstr>
      <vt:lpstr>NAGPRA</vt:lpstr>
      <vt:lpstr>Kulturní afinita</vt:lpstr>
      <vt:lpstr>Problémy NAGPRA</vt:lpstr>
      <vt:lpstr>Prezentace aplikace PowerPoint</vt:lpstr>
      <vt:lpstr>Rezoluce AAPA a SAA</vt:lpstr>
      <vt:lpstr>Doplněná rezoluce (1999)</vt:lpstr>
      <vt:lpstr>Přínosy</vt:lpstr>
      <vt:lpstr>Současný stav NAGPRA </vt:lpstr>
      <vt:lpstr>Realita</vt:lpstr>
      <vt:lpstr>Důvod?</vt:lpstr>
      <vt:lpstr>Kennewick Man</vt:lpstr>
      <vt:lpstr>Prezentace aplikace PowerPoint</vt:lpstr>
      <vt:lpstr>Prezentace aplikace PowerPoint</vt:lpstr>
      <vt:lpstr>Evropa</vt:lpstr>
      <vt:lpstr>Sámové, severní Norsko </vt:lpstr>
      <vt:lpstr>Prezentace aplikace PowerPoint</vt:lpstr>
      <vt:lpstr>Sámové, severní Norsko </vt:lpstr>
      <vt:lpstr>Prezentace aplikace PowerPoint</vt:lpstr>
      <vt:lpstr>Význam etiky v archeologii pohřbívání</vt:lpstr>
      <vt:lpstr>Právní úprava ochrany lidských ostatků v českém právním řádu</vt:lpstr>
      <vt:lpstr>Prezentace aplikace PowerPoint</vt:lpstr>
      <vt:lpstr>Zákon o pohřebnictví - č. 193/2017 Sb. </vt:lpstr>
      <vt:lpstr>Zákon o státní památkové péči - č. 20/1987 Sb.  </vt:lpstr>
      <vt:lpstr>Zákon o ochraně sbírek muzejní povahy - č. 483/2004 Sb.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Retrospektivní antropologie</dc:title>
  <dc:creator>Anna Pankowska</dc:creator>
  <cp:lastModifiedBy>martin.buk@tiscali.cz</cp:lastModifiedBy>
  <cp:revision>166</cp:revision>
  <dcterms:created xsi:type="dcterms:W3CDTF">2018-09-25T07:47:17Z</dcterms:created>
  <dcterms:modified xsi:type="dcterms:W3CDTF">2023-02-16T13:48:47Z</dcterms:modified>
</cp:coreProperties>
</file>