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30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5" r:id="rId40"/>
    <p:sldId id="296" r:id="rId41"/>
    <p:sldId id="306" r:id="rId42"/>
  </p:sldIdLst>
  <p:sldSz cx="9144000" cy="6858000" type="screen4x3"/>
  <p:notesSz cx="9144000" cy="6858000"/>
  <p:embeddedFontLst>
    <p:embeddedFont>
      <p:font typeface="BWQGGS+Arial" panose="020B0604020202020204" charset="0"/>
      <p:regular r:id="rId43"/>
    </p:embeddedFon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GNGHEH+Arial" panose="020B0604020202020204" charset="0"/>
      <p:regular r:id="rId48"/>
    </p:embeddedFont>
    <p:embeddedFont>
      <p:font typeface="IWDHIQ+Arial" panose="020B0604020202020204" charset="0"/>
      <p:regular r:id="rId49"/>
    </p:embeddedFont>
    <p:embeddedFont>
      <p:font typeface="KDGHIF+Arial Bold Italic" panose="020B0604020202020204" charset="0"/>
      <p:regular r:id="rId50"/>
    </p:embeddedFont>
    <p:embeddedFont>
      <p:font typeface="NGNKJU+Calibri" panose="020B0604020202020204"/>
      <p:regular r:id="rId51"/>
    </p:embeddedFont>
    <p:embeddedFont>
      <p:font typeface="RLVDEP+Arial Bold" panose="020B0604020202020204" charset="0"/>
      <p:regular r:id="rId52"/>
    </p:embeddedFont>
    <p:embeddedFont>
      <p:font typeface="SNBQOG+Arial Italic" panose="020B0604020202020204" charset="0"/>
      <p:regular r:id="rId53"/>
    </p:embeddedFont>
    <p:embeddedFont>
      <p:font typeface="Times New Roman" panose="02020603050405020304" pitchFamily="18" charset="0"/>
      <p:regular r:id="rId54"/>
    </p:embeddedFont>
    <p:embeddedFont>
      <p:font typeface="VHSLVV+Arial Bold Italic" panose="020B0604020202020204" charset="0"/>
      <p:regular r:id="rId55"/>
    </p:embeddedFont>
    <p:embeddedFont>
      <p:font typeface="VPRIRE+Arial Italic" panose="020B0604020202020204" charset="0"/>
      <p:regular r:id="rId56"/>
    </p:embeddedFont>
    <p:embeddedFont>
      <p:font typeface="VQTUAU+Arial Bold" panose="020B0604020202020204" charset="0"/>
      <p:regular r:id="rId57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116" y="66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font" Target="fonts/font1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font" Target="fonts/font14.fntdata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57" Type="http://schemas.openxmlformats.org/officeDocument/2006/relationships/font" Target="fonts/font1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font" Target="fonts/font10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kurzy.finance.cz/akcie-zahranicni/nyse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kurzy.finance.cz/fondy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investujeme.cz/clanky/kolik-ceho-kupujeme-na-komoditni-burze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investujeme.cz/clanky/vice-je-nekdy-mene-a-u-certifikatu-to-zacina-platit-dvojnasob/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cs.wikipedia.org/wiki/Sb%C3%ADrka_z%C3%A1kon%C5%AF" TargetMode="Externa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e-burza.cz/" TargetMode="Externa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cs.wikipedia.org/w/index.php?title=Akcie&amp;oldid=22493787" TargetMode="External"/><Relationship Id="rId7" Type="http://schemas.openxmlformats.org/officeDocument/2006/relationships/hyperlink" Target="https://www.penize.cz/burza-cennych-papiru-praha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penize.cz/15868-svetove-burzy" TargetMode="External"/><Relationship Id="rId5" Type="http://schemas.openxmlformats.org/officeDocument/2006/relationships/hyperlink" Target="https://cs.wikipedia.org/w/index.php?title=Burza&amp;oldid=21379307" TargetMode="External"/><Relationship Id="rId4" Type="http://schemas.openxmlformats.org/officeDocument/2006/relationships/hyperlink" Target="https://cs.wikipedia.org/w/index.php?title=Akciov%C3%A1_spole%C4%8Dnost&amp;oldid=2243145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99CBD656-4AEE-4D0F-BE34-EEBE7B5BF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3834"/>
            <a:ext cx="9144000" cy="545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146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08578" y="2568194"/>
            <a:ext cx="2078492" cy="6632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2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GNGHEH+Arial"/>
                <a:cs typeface="GNGHEH+Arial"/>
              </a:rPr>
              <a:t>lekce</a:t>
            </a:r>
            <a:r>
              <a:rPr sz="4400" spc="-2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4400" dirty="0">
                <a:solidFill>
                  <a:srgbClr val="000000"/>
                </a:solidFill>
                <a:latin typeface="GNGHEH+Arial"/>
                <a:cs typeface="GNGHEH+Arial"/>
              </a:rPr>
              <a:t>7.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55241" y="3958886"/>
            <a:ext cx="5184328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Akcie,</a:t>
            </a:r>
            <a:r>
              <a:rPr sz="3200" spc="-2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IWDHIQ+Arial"/>
                <a:cs typeface="IWDHIQ+Arial"/>
              </a:rPr>
              <a:t>historie</a:t>
            </a: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, akciové</a:t>
            </a:r>
            <a:r>
              <a:rPr sz="3200" spc="-2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trhy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2 / 48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53130" y="548916"/>
            <a:ext cx="239083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Citát dne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2258124"/>
            <a:ext cx="7403202" cy="9804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0935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GNGHEH+Arial"/>
                <a:cs typeface="GNGHEH+Arial"/>
              </a:rPr>
              <a:t>Fiscus</a:t>
            </a:r>
            <a:r>
              <a:rPr sz="3200" spc="-1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3200" dirty="0">
                <a:solidFill>
                  <a:srgbClr val="000000"/>
                </a:solidFill>
                <a:latin typeface="GNGHEH+Arial"/>
                <a:cs typeface="GNGHEH+Arial"/>
              </a:rPr>
              <a:t>post omnes debitor,</a:t>
            </a:r>
          </a:p>
          <a:p>
            <a:pPr marL="0" marR="0">
              <a:lnSpc>
                <a:spcPts val="3582"/>
              </a:lnSpc>
              <a:spcBef>
                <a:spcPts val="20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GNGHEH+Arial"/>
                <a:cs typeface="GNGHEH+Arial"/>
              </a:rPr>
              <a:t>ante omnes creditor.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1539" y="3331273"/>
            <a:ext cx="7428073" cy="1468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0935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Státní pokladna</a:t>
            </a:r>
            <a:r>
              <a:rPr sz="3200" spc="-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je</a:t>
            </a:r>
            <a:r>
              <a:rPr sz="3200" spc="-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na</a:t>
            </a:r>
          </a:p>
          <a:p>
            <a:pPr marL="0" marR="0">
              <a:lnSpc>
                <a:spcPts val="3582"/>
              </a:lnSpc>
              <a:spcBef>
                <a:spcPts val="20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posledním</a:t>
            </a:r>
            <a:r>
              <a:rPr sz="3200" spc="-1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místě</a:t>
            </a:r>
            <a:r>
              <a:rPr sz="3200" spc="-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jako dlužník,</a:t>
            </a:r>
            <a:r>
              <a:rPr sz="3200" spc="-1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na prvním</a:t>
            </a:r>
          </a:p>
          <a:p>
            <a:pPr marL="0" marR="0">
              <a:lnSpc>
                <a:spcPts val="3579"/>
              </a:lnSpc>
              <a:spcBef>
                <a:spcPts val="263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místě jako věřitel.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206875" y="4892231"/>
            <a:ext cx="2772950" cy="4926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latinský</a:t>
            </a:r>
            <a:r>
              <a:rPr sz="3200" spc="-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výklad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3 / 48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80109" y="271211"/>
            <a:ext cx="6532159" cy="1214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Prehistorie</a:t>
            </a:r>
            <a:r>
              <a:rPr sz="4000" spc="1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vzniku akciových</a:t>
            </a:r>
          </a:p>
          <a:p>
            <a:pPr marL="1906905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společností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72908"/>
            <a:ext cx="8202711" cy="48474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3200" spc="69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První zmínky </a:t>
            </a: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o 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společnostech založených</a:t>
            </a:r>
          </a:p>
          <a:p>
            <a:pPr marL="342899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na 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podobných </a:t>
            </a: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principech jako jsou</a:t>
            </a:r>
          </a:p>
          <a:p>
            <a:pPr marL="342899" marR="0">
              <a:lnSpc>
                <a:spcPts val="3582"/>
              </a:lnSpc>
              <a:spcBef>
                <a:spcPts val="258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akciové společnosti nacházíme </a:t>
            </a: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ve 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starém</a:t>
            </a:r>
          </a:p>
          <a:p>
            <a:pPr marL="342899" marR="0">
              <a:lnSpc>
                <a:spcPts val="3579"/>
              </a:lnSpc>
              <a:spcBef>
                <a:spcPts val="212"/>
              </a:spcBef>
              <a:spcAft>
                <a:spcPts val="0"/>
              </a:spcAft>
            </a:pPr>
            <a:r>
              <a:rPr sz="3200" kern="0" dirty="0" err="1">
                <a:solidFill>
                  <a:srgbClr val="000000"/>
                </a:solidFill>
                <a:latin typeface="IWDHIQ+Arial"/>
                <a:cs typeface="IWDHIQ+Arial"/>
              </a:rPr>
              <a:t>Římě</a:t>
            </a: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, ale kupodivu i v 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staré Číně</a:t>
            </a: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. V 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Číně</a:t>
            </a:r>
          </a:p>
          <a:p>
            <a:pPr marL="342899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dokonce existovali 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společnosti, </a:t>
            </a:r>
            <a:r>
              <a:rPr sz="3200" kern="0" dirty="0" err="1">
                <a:solidFill>
                  <a:srgbClr val="000000"/>
                </a:solidFill>
                <a:latin typeface="IWDHIQ+Arial"/>
                <a:cs typeface="IWDHIQ+Arial"/>
              </a:rPr>
              <a:t>které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endParaRPr lang="cs-CZ" sz="3200" kern="0" dirty="0">
              <a:solidFill>
                <a:srgbClr val="000000"/>
              </a:solidFill>
              <a:latin typeface="IWDHIQ+Arial"/>
              <a:cs typeface="IWDHIQ+Arial"/>
            </a:endParaRPr>
          </a:p>
          <a:p>
            <a:pPr marL="342899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lang="cs-CZ" sz="3200" kern="0" dirty="0">
                <a:solidFill>
                  <a:srgbClr val="000000"/>
                </a:solidFill>
                <a:latin typeface="GNGHEH+Arial"/>
                <a:cs typeface="GNGHEH+Arial"/>
              </a:rPr>
              <a:t>z </a:t>
            </a:r>
            <a:r>
              <a:rPr sz="3200" kern="0" dirty="0" err="1">
                <a:solidFill>
                  <a:srgbClr val="000000"/>
                </a:solidFill>
                <a:latin typeface="IWDHIQ+Arial"/>
                <a:cs typeface="IWDHIQ+Arial"/>
              </a:rPr>
              <a:t>části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vlastnil 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stát</a:t>
            </a: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. 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Ovšem </a:t>
            </a:r>
            <a:r>
              <a:rPr sz="3200" kern="0" dirty="0" err="1">
                <a:solidFill>
                  <a:srgbClr val="000000"/>
                </a:solidFill>
                <a:latin typeface="IWDHIQ+Arial"/>
                <a:cs typeface="IWDHIQ+Arial"/>
              </a:rPr>
              <a:t>první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3200" kern="0" dirty="0" err="1">
                <a:solidFill>
                  <a:srgbClr val="000000"/>
                </a:solidFill>
                <a:latin typeface="IWDHIQ+Arial"/>
                <a:cs typeface="IWDHIQ+Arial"/>
              </a:rPr>
              <a:t>hmatatelné</a:t>
            </a:r>
            <a:r>
              <a:rPr lang="cs-CZ" sz="32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3200" kern="0" dirty="0" err="1">
                <a:solidFill>
                  <a:srgbClr val="000000"/>
                </a:solidFill>
                <a:latin typeface="IWDHIQ+Arial"/>
                <a:cs typeface="IWDHIQ+Arial"/>
              </a:rPr>
              <a:t>zmínky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o existenci 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společností, </a:t>
            </a:r>
            <a:r>
              <a:rPr sz="3200" kern="0" dirty="0" err="1">
                <a:solidFill>
                  <a:srgbClr val="000000"/>
                </a:solidFill>
                <a:latin typeface="IWDHIQ+Arial"/>
                <a:cs typeface="IWDHIQ+Arial"/>
              </a:rPr>
              <a:t>které</a:t>
            </a:r>
            <a:r>
              <a:rPr lang="cs-CZ" sz="32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3200" kern="0" dirty="0" err="1">
                <a:solidFill>
                  <a:srgbClr val="000000"/>
                </a:solidFill>
                <a:latin typeface="IWDHIQ+Arial"/>
                <a:cs typeface="IWDHIQ+Arial"/>
              </a:rPr>
              <a:t>známe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pod 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názvem </a:t>
            </a:r>
            <a:r>
              <a:rPr sz="3200" kern="0" dirty="0" err="1">
                <a:solidFill>
                  <a:srgbClr val="000000"/>
                </a:solidFill>
                <a:latin typeface="IWDHIQ+Arial"/>
                <a:cs typeface="IWDHIQ+Arial"/>
              </a:rPr>
              <a:t>akciové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3200" kern="0" dirty="0" err="1">
                <a:solidFill>
                  <a:srgbClr val="000000"/>
                </a:solidFill>
                <a:latin typeface="IWDHIQ+Arial"/>
                <a:cs typeface="IWDHIQ+Arial"/>
              </a:rPr>
              <a:t>společnosti</a:t>
            </a:r>
            <a:r>
              <a:rPr lang="cs-CZ" sz="32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3200" kern="0" dirty="0" err="1">
                <a:solidFill>
                  <a:srgbClr val="000000"/>
                </a:solidFill>
                <a:latin typeface="IWDHIQ+Arial"/>
                <a:cs typeface="IWDHIQ+Arial"/>
              </a:rPr>
              <a:t>pochází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 až </a:t>
            </a: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ze 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středověké </a:t>
            </a: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Evropy.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4 / 48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380109" y="271211"/>
            <a:ext cx="6532159" cy="1214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Prehistorie</a:t>
            </a:r>
            <a:r>
              <a:rPr sz="4000" spc="1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vzniku akciových</a:t>
            </a:r>
          </a:p>
          <a:p>
            <a:pPr marL="1906905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společností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9513" y="1631906"/>
            <a:ext cx="4104455" cy="36676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9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Na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obrázku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vpravo je zobrazen</a:t>
            </a:r>
          </a:p>
          <a:p>
            <a:pPr marL="0" marR="0">
              <a:lnSpc>
                <a:spcPts val="2163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jeden z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nejstarších </a:t>
            </a:r>
            <a:r>
              <a:rPr sz="2000" kern="0" dirty="0" err="1">
                <a:solidFill>
                  <a:srgbClr val="000000"/>
                </a:solidFill>
                <a:latin typeface="IWDHIQ+Arial"/>
                <a:cs typeface="IWDHIQ+Arial"/>
              </a:rPr>
              <a:t>dokumentů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endParaRPr lang="cs-CZ" sz="2000" kern="0" dirty="0">
              <a:solidFill>
                <a:srgbClr val="000000"/>
              </a:solidFill>
              <a:latin typeface="IWDHIQ+Arial"/>
              <a:cs typeface="IWDHIQ+Arial"/>
            </a:endParaRPr>
          </a:p>
          <a:p>
            <a:pPr marL="0" marR="0">
              <a:lnSpc>
                <a:spcPts val="2163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000" kern="0" dirty="0">
                <a:solidFill>
                  <a:srgbClr val="000000"/>
                </a:solidFill>
                <a:latin typeface="GNGHEH+Arial"/>
                <a:cs typeface="GNGHEH+Arial"/>
              </a:rPr>
              <a:t>o </a:t>
            </a:r>
            <a:r>
              <a:rPr sz="2000" kern="0" dirty="0" err="1">
                <a:solidFill>
                  <a:srgbClr val="000000"/>
                </a:solidFill>
                <a:latin typeface="GNGHEH+Arial"/>
                <a:cs typeface="GNGHEH+Arial"/>
              </a:rPr>
              <a:t>existenci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kern="0" dirty="0" err="1">
                <a:solidFill>
                  <a:srgbClr val="000000"/>
                </a:solidFill>
                <a:latin typeface="IWDHIQ+Arial"/>
                <a:cs typeface="IWDHIQ+Arial"/>
              </a:rPr>
              <a:t>akcií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(</a:t>
            </a:r>
            <a:r>
              <a:rPr sz="2000" kern="0" dirty="0" err="1">
                <a:solidFill>
                  <a:srgbClr val="000000"/>
                </a:solidFill>
                <a:latin typeface="IWDHIQ+Arial"/>
                <a:cs typeface="IWDHIQ+Arial"/>
              </a:rPr>
              <a:t>podílů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). </a:t>
            </a:r>
            <a:r>
              <a:rPr sz="2000" kern="0" dirty="0" err="1">
                <a:solidFill>
                  <a:srgbClr val="000000"/>
                </a:solidFill>
                <a:latin typeface="GNGHEH+Arial"/>
                <a:cs typeface="GNGHEH+Arial"/>
              </a:rPr>
              <a:t>Jde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endParaRPr lang="cs-CZ" sz="2000" kern="0" dirty="0">
              <a:solidFill>
                <a:srgbClr val="000000"/>
              </a:solidFill>
              <a:latin typeface="GNGHEH+Arial"/>
              <a:cs typeface="GNGHEH+Arial"/>
            </a:endParaRP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000" kern="0" dirty="0">
                <a:solidFill>
                  <a:srgbClr val="000000"/>
                </a:solidFill>
                <a:latin typeface="GNGHEH+Arial"/>
                <a:cs typeface="GNGHEH+Arial"/>
              </a:rPr>
              <a:t>o </a:t>
            </a:r>
            <a:r>
              <a:rPr sz="2000" kern="0" dirty="0" err="1">
                <a:solidFill>
                  <a:srgbClr val="000000"/>
                </a:solidFill>
                <a:latin typeface="IWDHIQ+Arial"/>
                <a:cs typeface="IWDHIQ+Arial"/>
              </a:rPr>
              <a:t>zápis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 sirotčího důchodu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pro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Hendrick Cock,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kterému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v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době</a:t>
            </a:r>
          </a:p>
          <a:p>
            <a:pPr marL="0" marR="0">
              <a:lnSpc>
                <a:spcPts val="2161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pořízení zápisu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v roce 1602 bylo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1,5 roku.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Součástí důchodu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jsou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také podíly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ve </a:t>
            </a:r>
            <a:r>
              <a:rPr sz="2000" kern="0" dirty="0" err="1">
                <a:solidFill>
                  <a:srgbClr val="000000"/>
                </a:solidFill>
                <a:latin typeface="IWDHIQ+Arial"/>
                <a:cs typeface="IWDHIQ+Arial"/>
              </a:rPr>
              <a:t>společnosti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VOC</a:t>
            </a:r>
            <a:r>
              <a:rPr lang="cs-CZ" sz="2000" kern="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(</a:t>
            </a:r>
            <a:r>
              <a:rPr sz="2000" kern="0" dirty="0" err="1">
                <a:solidFill>
                  <a:srgbClr val="000000"/>
                </a:solidFill>
                <a:latin typeface="IWDHIQ+Arial"/>
                <a:cs typeface="IWDHIQ+Arial"/>
              </a:rPr>
              <a:t>východoindická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kern="0" dirty="0" err="1">
                <a:solidFill>
                  <a:srgbClr val="000000"/>
                </a:solidFill>
                <a:latin typeface="IWDHIQ+Arial"/>
                <a:cs typeface="IWDHIQ+Arial"/>
              </a:rPr>
              <a:t>společnost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).</a:t>
            </a:r>
          </a:p>
          <a:p>
            <a:pPr marL="0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 err="1">
                <a:solidFill>
                  <a:srgbClr val="000000"/>
                </a:solidFill>
                <a:latin typeface="IWDHIQ+Arial"/>
                <a:cs typeface="IWDHIQ+Arial"/>
              </a:rPr>
              <a:t>Zajímavostí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je,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že „dividendy“</a:t>
            </a:r>
          </a:p>
          <a:p>
            <a:pPr marL="0" marR="0">
              <a:lnSpc>
                <a:spcPts val="2163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dostávali vlastníci podílů </a:t>
            </a:r>
            <a:r>
              <a:rPr sz="2000" kern="0" dirty="0" err="1">
                <a:solidFill>
                  <a:srgbClr val="000000"/>
                </a:solidFill>
                <a:latin typeface="IWDHIQ+Arial"/>
                <a:cs typeface="IWDHIQ+Arial"/>
              </a:rPr>
              <a:t>také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endParaRPr lang="cs-CZ" sz="2000" kern="0" dirty="0">
              <a:solidFill>
                <a:srgbClr val="000000"/>
              </a:solidFill>
              <a:latin typeface="IWDHIQ+Arial"/>
              <a:cs typeface="IWDHIQ+Arial"/>
            </a:endParaRPr>
          </a:p>
          <a:p>
            <a:pPr marL="0" marR="0">
              <a:lnSpc>
                <a:spcPts val="2163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lang="cs-CZ" sz="2000" kern="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kern="0" dirty="0" err="1">
                <a:solidFill>
                  <a:srgbClr val="000000"/>
                </a:solidFill>
                <a:latin typeface="IWDHIQ+Arial"/>
                <a:cs typeface="IWDHIQ+Arial"/>
              </a:rPr>
              <a:t>naturáliích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 např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. v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různých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druzích koření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5 / 48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005586DF-B7E2-4EFC-9AF7-267BF091B688}"/>
              </a:ext>
            </a:extLst>
          </p:cNvPr>
          <p:cNvSpPr txBox="1"/>
          <p:nvPr/>
        </p:nvSpPr>
        <p:spPr>
          <a:xfrm>
            <a:off x="5076056" y="6237312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Foto: Muzeum cenných papírů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26922" y="548916"/>
            <a:ext cx="7640881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Historie</a:t>
            </a:r>
            <a:r>
              <a:rPr sz="4400" spc="-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akciových</a:t>
            </a:r>
            <a:r>
              <a:rPr sz="4400" spc="-3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společností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736" y="1606592"/>
            <a:ext cx="8481760" cy="45781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0876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Je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zřejmé, že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existence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společností, které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byly velmi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podobné dnešním</a:t>
            </a:r>
          </a:p>
          <a:p>
            <a:pPr marL="0" marR="0">
              <a:lnSpc>
                <a:spcPts val="1730"/>
              </a:lnSpc>
              <a:spcBef>
                <a:spcPts val="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akciovým společnostem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je spojena s rozvojem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společnosti,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se vznikem</a:t>
            </a:r>
          </a:p>
          <a:p>
            <a:pPr marL="0" marR="0">
              <a:lnSpc>
                <a:spcPts val="1727"/>
              </a:lnSpc>
              <a:spcBef>
                <a:spcPts val="5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průmyslové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revoluce. Proto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nás nepřekvapí, že první akciové společnosti</a:t>
            </a:r>
          </a:p>
          <a:p>
            <a:pPr marL="0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vznikají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ve </a:t>
            </a:r>
            <a:r>
              <a:rPr sz="1800" b="1" kern="0" dirty="0">
                <a:solidFill>
                  <a:srgbClr val="000000"/>
                </a:solidFill>
                <a:latin typeface="VQTUAU+Arial Bold"/>
                <a:cs typeface="VQTUAU+Arial Bold"/>
              </a:rPr>
              <a:t>Velké Británii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a v </a:t>
            </a:r>
            <a:r>
              <a:rPr sz="1800" b="1" kern="0" dirty="0">
                <a:solidFill>
                  <a:srgbClr val="000000"/>
                </a:solidFill>
                <a:latin typeface="RLVDEP+Arial Bold"/>
                <a:cs typeface="RLVDEP+Arial Bold"/>
              </a:rPr>
              <a:t>Holandsku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  <a:p>
            <a:pPr marL="0" marR="0">
              <a:lnSpc>
                <a:spcPts val="2010"/>
              </a:lnSpc>
              <a:spcBef>
                <a:spcPts val="199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Holandsko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žilo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ve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znamení koloniální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expanze.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Založena </a:t>
            </a:r>
            <a:r>
              <a:rPr sz="1800" b="1" kern="0" dirty="0">
                <a:solidFill>
                  <a:srgbClr val="000000"/>
                </a:solidFill>
                <a:latin typeface="VQTUAU+Arial Bold"/>
                <a:cs typeface="VQTUAU+Arial Bold"/>
              </a:rPr>
              <a:t>Východoindická</a:t>
            </a:r>
          </a:p>
          <a:p>
            <a:pPr marL="0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b="1" kern="0" dirty="0">
                <a:solidFill>
                  <a:srgbClr val="000000"/>
                </a:solidFill>
                <a:latin typeface="VQTUAU+Arial Bold"/>
                <a:cs typeface="VQTUAU+Arial Bold"/>
              </a:rPr>
              <a:t>společnost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a </a:t>
            </a:r>
            <a:r>
              <a:rPr sz="1800" b="1" kern="0" dirty="0">
                <a:solidFill>
                  <a:srgbClr val="000000"/>
                </a:solidFill>
                <a:latin typeface="VQTUAU+Arial Bold"/>
                <a:cs typeface="VQTUAU+Arial Bold"/>
              </a:rPr>
              <a:t>Západoindická společnost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.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Východoindická společnost</a:t>
            </a:r>
          </a:p>
          <a:p>
            <a:pPr marL="0" marR="0">
              <a:lnSpc>
                <a:spcPts val="1729"/>
              </a:lnSpc>
              <a:spcBef>
                <a:spcPts val="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převzala bývalé državy portugalské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,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indonéské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a pronikla do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čínských přístavů</a:t>
            </a:r>
          </a:p>
          <a:p>
            <a:pPr marL="0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a obchoduje s Japonskem.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Zakládali plantáže,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do Evropy dovoz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tabáku,</a:t>
            </a:r>
          </a:p>
          <a:p>
            <a:pPr marL="0" marR="0">
              <a:lnSpc>
                <a:spcPts val="1727"/>
              </a:lnSpc>
              <a:spcBef>
                <a:spcPts val="5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kožešin,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kakaa.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Západoindická společnost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pronikla k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břehům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Ameriky, u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řeky</a:t>
            </a:r>
          </a:p>
          <a:p>
            <a:pPr marL="0" marR="0">
              <a:lnSpc>
                <a:spcPts val="1728"/>
              </a:lnSpc>
              <a:spcBef>
                <a:spcPts val="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Hudson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založila město Nový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Amsterodam, v r. 1667 obsazeno Brity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–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potom</a:t>
            </a:r>
          </a:p>
          <a:p>
            <a:pPr marL="0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jméno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New York.</a:t>
            </a:r>
          </a:p>
          <a:p>
            <a:pPr marL="0" marR="0">
              <a:lnSpc>
                <a:spcPts val="2013"/>
              </a:lnSpc>
              <a:spcBef>
                <a:spcPts val="196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•Hlavním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centrem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veškerých příštích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iniciativ byl Amsterodam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– svým</a:t>
            </a:r>
          </a:p>
          <a:p>
            <a:pPr marL="0" marR="0">
              <a:lnSpc>
                <a:spcPts val="1730"/>
              </a:lnSpc>
              <a:spcBef>
                <a:spcPts val="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významem předčil bývalé italské přístavy,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ale i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přístavy </a:t>
            </a:r>
            <a:r>
              <a:rPr sz="1800" kern="0" dirty="0" err="1">
                <a:solidFill>
                  <a:srgbClr val="000000"/>
                </a:solidFill>
                <a:latin typeface="IWDHIQ+Arial"/>
                <a:cs typeface="IWDHIQ+Arial"/>
              </a:rPr>
              <a:t>španělské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endParaRPr lang="cs-CZ" sz="1800" kern="0" dirty="0">
              <a:solidFill>
                <a:srgbClr val="000000"/>
              </a:solidFill>
              <a:latin typeface="IWDHIQ+Arial"/>
              <a:cs typeface="IWDHIQ+Arial"/>
            </a:endParaRPr>
          </a:p>
          <a:p>
            <a:pPr marL="0" marR="0">
              <a:lnSpc>
                <a:spcPts val="1730"/>
              </a:lnSpc>
              <a:spcBef>
                <a:spcPts val="0"/>
              </a:spcBef>
              <a:spcAft>
                <a:spcPts val="0"/>
              </a:spcAft>
            </a:pPr>
            <a:r>
              <a:rPr lang="cs-CZ" kern="0" dirty="0">
                <a:solidFill>
                  <a:srgbClr val="000000"/>
                </a:solidFill>
                <a:latin typeface="GNGHEH+Arial"/>
                <a:cs typeface="GNGHEH+Arial"/>
              </a:rPr>
              <a:t>a </a:t>
            </a:r>
            <a:r>
              <a:rPr sz="1800" kern="0" dirty="0" err="1">
                <a:solidFill>
                  <a:srgbClr val="000000"/>
                </a:solidFill>
                <a:latin typeface="IWDHIQ+Arial"/>
                <a:cs typeface="IWDHIQ+Arial"/>
              </a:rPr>
              <a:t>portugalské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a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Paříž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. Amsterodam byl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průmyslové město,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centrem </a:t>
            </a:r>
            <a:r>
              <a:rPr sz="1800" kern="0" dirty="0" err="1">
                <a:solidFill>
                  <a:srgbClr val="000000"/>
                </a:solidFill>
                <a:latin typeface="GNGHEH+Arial"/>
                <a:cs typeface="GNGHEH+Arial"/>
              </a:rPr>
              <a:t>obchodu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endParaRPr lang="cs-CZ" sz="1800" kern="0" dirty="0">
              <a:solidFill>
                <a:srgbClr val="000000"/>
              </a:solidFill>
              <a:latin typeface="GNGHEH+Arial"/>
              <a:cs typeface="GNGHEH+Arial"/>
            </a:endParaRPr>
          </a:p>
          <a:p>
            <a:pPr>
              <a:lnSpc>
                <a:spcPts val="1727"/>
              </a:lnSpc>
              <a:spcBef>
                <a:spcPts val="50"/>
              </a:spcBef>
            </a:pPr>
            <a:r>
              <a:rPr lang="cs-CZ" kern="0" dirty="0">
                <a:solidFill>
                  <a:srgbClr val="000000"/>
                </a:solidFill>
                <a:latin typeface="GNGHEH+Arial"/>
                <a:cs typeface="GNGHEH+Arial"/>
              </a:rPr>
              <a:t>a </a:t>
            </a:r>
            <a:r>
              <a:rPr sz="1800" kern="0" dirty="0" err="1">
                <a:solidFill>
                  <a:srgbClr val="000000"/>
                </a:solidFill>
                <a:latin typeface="IWDHIQ+Arial"/>
                <a:cs typeface="IWDHIQ+Arial"/>
              </a:rPr>
              <a:t>světový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 přístav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. Brzy se stal i centrem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finančním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a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bankovnictví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.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Dobře</a:t>
            </a:r>
          </a:p>
          <a:p>
            <a:pPr marL="0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občansky vybavený –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nemocnice, divadla, parky =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všestranný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rozvoj a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rozkvět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  <a:p>
            <a:pPr marL="0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Později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zde i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školství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: univerzita v Leidenu a v Amsterodamu.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Obě společnosti</a:t>
            </a:r>
          </a:p>
          <a:p>
            <a:pPr marL="0" marR="0">
              <a:lnSpc>
                <a:spcPts val="1727"/>
              </a:lnSpc>
              <a:spcBef>
                <a:spcPts val="5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spoléhaly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na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podobné podílníky –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jedni investovali na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tehdejší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dobu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velký</a:t>
            </a:r>
          </a:p>
          <a:p>
            <a:pPr marL="0" marR="0">
              <a:lnSpc>
                <a:spcPts val="1730"/>
              </a:lnSpc>
              <a:spcBef>
                <a:spcPts val="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kapitál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a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většina ostatních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jen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drobné částky,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ale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očekávali velké zhodnocení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  <a:p>
            <a:pPr marL="0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Obě společnosti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podporoval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stát, protože 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ten byl v nich </a:t>
            </a:r>
            <a:r>
              <a:rPr sz="1800" kern="0" dirty="0">
                <a:solidFill>
                  <a:srgbClr val="000000"/>
                </a:solidFill>
                <a:latin typeface="IWDHIQ+Arial"/>
                <a:cs typeface="IWDHIQ+Arial"/>
              </a:rPr>
              <a:t>finančně zainteresován</a:t>
            </a:r>
            <a:r>
              <a:rPr sz="1800" kern="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6 / 48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26922" y="548916"/>
            <a:ext cx="7640881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Historie</a:t>
            </a:r>
            <a:r>
              <a:rPr sz="4400" spc="-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akciových</a:t>
            </a:r>
            <a:r>
              <a:rPr sz="4400" spc="-3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společností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04699"/>
            <a:ext cx="8200029" cy="23928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20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1900" spc="150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b="1" dirty="0">
                <a:solidFill>
                  <a:srgbClr val="000000"/>
                </a:solidFill>
                <a:latin typeface="VQTUAU+Arial Bold"/>
                <a:cs typeface="VQTUAU+Arial Bold"/>
              </a:rPr>
              <a:t>Britská</a:t>
            </a:r>
            <a:r>
              <a:rPr sz="1900" b="1" spc="227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900" b="1" dirty="0">
                <a:solidFill>
                  <a:srgbClr val="000000"/>
                </a:solidFill>
                <a:latin typeface="VQTUAU+Arial Bold"/>
                <a:cs typeface="VQTUAU+Arial Bold"/>
              </a:rPr>
              <a:t>východoindická</a:t>
            </a:r>
            <a:r>
              <a:rPr sz="1900" b="1" spc="230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900" b="1" dirty="0">
                <a:solidFill>
                  <a:srgbClr val="000000"/>
                </a:solidFill>
                <a:latin typeface="VQTUAU+Arial Bold"/>
                <a:cs typeface="VQTUAU+Arial Bold"/>
              </a:rPr>
              <a:t>společnost</a:t>
            </a:r>
            <a:r>
              <a:rPr sz="1900" b="1" spc="225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1900" spc="21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Základem</a:t>
            </a:r>
            <a:r>
              <a:rPr sz="1900" spc="23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úspěchu</a:t>
            </a:r>
            <a:r>
              <a:rPr sz="1900" spc="23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byla</a:t>
            </a:r>
            <a:r>
              <a:rPr sz="1900" spc="22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dobrá</a:t>
            </a:r>
          </a:p>
          <a:p>
            <a:pPr marL="342899" marR="0">
              <a:lnSpc>
                <a:spcPts val="1826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organizace.</a:t>
            </a:r>
            <a:r>
              <a:rPr sz="1900" spc="8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Takže</a:t>
            </a:r>
            <a:r>
              <a:rPr sz="1900" spc="10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byla</a:t>
            </a:r>
            <a:r>
              <a:rPr sz="1900" spc="8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společnost</a:t>
            </a:r>
            <a:r>
              <a:rPr sz="1900" spc="9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organizovaná</a:t>
            </a:r>
            <a:r>
              <a:rPr sz="1900" spc="8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1900" spc="8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akciovém</a:t>
            </a:r>
            <a:r>
              <a:rPr sz="1900" spc="8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základě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;</a:t>
            </a:r>
          </a:p>
          <a:p>
            <a:pPr marL="342899" marR="0">
              <a:lnSpc>
                <a:spcPts val="1823"/>
              </a:lnSpc>
              <a:spcBef>
                <a:spcPts val="50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jejími</a:t>
            </a:r>
            <a:r>
              <a:rPr sz="1900" spc="16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členy</a:t>
            </a:r>
            <a:r>
              <a:rPr sz="1900" spc="18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byli</a:t>
            </a:r>
            <a:r>
              <a:rPr sz="1900" spc="17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účastníci</a:t>
            </a:r>
            <a:r>
              <a:rPr sz="1900" spc="18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první</a:t>
            </a:r>
            <a:r>
              <a:rPr sz="1900" spc="17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cesty,</a:t>
            </a:r>
            <a:r>
              <a:rPr sz="1900" spc="17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jejich</a:t>
            </a:r>
            <a:r>
              <a:rPr sz="1900" spc="16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synové</a:t>
            </a:r>
            <a:r>
              <a:rPr sz="1900" spc="18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po</a:t>
            </a:r>
            <a:r>
              <a:rPr sz="1900" spc="19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dovršení</a:t>
            </a:r>
            <a:r>
              <a:rPr sz="1900" spc="17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spc="11" dirty="0">
                <a:solidFill>
                  <a:srgbClr val="000000"/>
                </a:solidFill>
                <a:latin typeface="GNGHEH+Arial"/>
                <a:cs typeface="GNGHEH+Arial"/>
              </a:rPr>
              <a:t>21</a:t>
            </a:r>
            <a:r>
              <a:rPr sz="1900" spc="15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let,</a:t>
            </a:r>
          </a:p>
          <a:p>
            <a:pPr marL="342899" marR="0">
              <a:lnSpc>
                <a:spcPts val="1824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nový</a:t>
            </a:r>
            <a:r>
              <a:rPr sz="1900" spc="44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podílníci</a:t>
            </a:r>
            <a:r>
              <a:rPr sz="1900" spc="44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s</a:t>
            </a:r>
            <a:r>
              <a:rPr sz="1900" spc="43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min.</a:t>
            </a:r>
            <a:r>
              <a:rPr sz="1900" spc="43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vkladem</a:t>
            </a:r>
            <a:r>
              <a:rPr sz="1900" spc="43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100</a:t>
            </a:r>
            <a:r>
              <a:rPr sz="1900" spc="43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liber,</a:t>
            </a:r>
            <a:r>
              <a:rPr sz="1900" spc="44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 err="1">
                <a:solidFill>
                  <a:srgbClr val="000000"/>
                </a:solidFill>
                <a:latin typeface="GNGHEH+Arial"/>
                <a:cs typeface="GNGHEH+Arial"/>
              </a:rPr>
              <a:t>ti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,</a:t>
            </a:r>
            <a:r>
              <a:rPr lang="cs-CZ" sz="1900" spc="43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co</a:t>
            </a:r>
            <a:r>
              <a:rPr sz="1900" spc="43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prokázali</a:t>
            </a:r>
            <a:r>
              <a:rPr sz="1900" spc="44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Společnosti</a:t>
            </a:r>
          </a:p>
          <a:p>
            <a:pPr marL="342899" marR="0">
              <a:lnSpc>
                <a:spcPts val="1823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nějakou</a:t>
            </a:r>
            <a:r>
              <a:rPr sz="1900" spc="2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službu</a:t>
            </a:r>
            <a:r>
              <a:rPr sz="1900" spc="20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(menší</a:t>
            </a:r>
            <a:r>
              <a:rPr sz="1900" spc="20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suma</a:t>
            </a:r>
            <a:r>
              <a:rPr sz="1900" spc="20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za</a:t>
            </a:r>
            <a:r>
              <a:rPr sz="1900" spc="21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vstup)</a:t>
            </a:r>
            <a:r>
              <a:rPr sz="1900" spc="21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1900" spc="22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čestné</a:t>
            </a:r>
            <a:r>
              <a:rPr sz="1900" spc="20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členství</a:t>
            </a:r>
            <a:r>
              <a:rPr sz="1900" spc="20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bylo</a:t>
            </a:r>
            <a:r>
              <a:rPr sz="1900" spc="20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uděleno</a:t>
            </a:r>
          </a:p>
          <a:p>
            <a:pPr marL="342899" marR="0">
              <a:lnSpc>
                <a:spcPts val="1823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významným</a:t>
            </a:r>
            <a:r>
              <a:rPr sz="1900" spc="16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osobám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1900" spc="18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Akcionáři</a:t>
            </a:r>
            <a:r>
              <a:rPr sz="1900" spc="18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1900" spc="18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dělili</a:t>
            </a:r>
            <a:r>
              <a:rPr sz="1900" spc="17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spc="11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1900" spc="16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dvě</a:t>
            </a:r>
            <a:r>
              <a:rPr sz="1900" spc="18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skupiny.</a:t>
            </a:r>
            <a:r>
              <a:rPr sz="1900" spc="17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První</a:t>
            </a:r>
            <a:r>
              <a:rPr sz="1900" spc="18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skupinu</a:t>
            </a:r>
          </a:p>
          <a:p>
            <a:pPr marL="342899" marR="0">
              <a:lnSpc>
                <a:spcPts val="1826"/>
              </a:lnSpc>
              <a:spcBef>
                <a:spcPts val="50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tvořili</a:t>
            </a:r>
            <a:r>
              <a:rPr sz="1900" spc="18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velcí</a:t>
            </a:r>
            <a:r>
              <a:rPr sz="1900" spc="19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obchodníci</a:t>
            </a:r>
            <a:r>
              <a:rPr sz="1900" spc="19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z</a:t>
            </a:r>
            <a:r>
              <a:rPr sz="1900" spc="19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City</a:t>
            </a:r>
            <a:r>
              <a:rPr sz="1900" spc="19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1900" spc="19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druhou</a:t>
            </a:r>
            <a:r>
              <a:rPr sz="1900" spc="21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nobilita,</a:t>
            </a:r>
            <a:r>
              <a:rPr sz="1900" spc="19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vysocí</a:t>
            </a:r>
            <a:r>
              <a:rPr sz="1900" spc="19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úředníci,</a:t>
            </a:r>
            <a:r>
              <a:rPr sz="1900" spc="19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drobní</a:t>
            </a:r>
          </a:p>
          <a:p>
            <a:pPr marL="342899" marR="0">
              <a:lnSpc>
                <a:spcPts val="1823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obchodníci,</a:t>
            </a:r>
            <a:r>
              <a:rPr sz="1900" spc="80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1900" spc="82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protože</a:t>
            </a:r>
            <a:r>
              <a:rPr sz="1900" spc="82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byly</a:t>
            </a:r>
            <a:r>
              <a:rPr sz="1900" spc="81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akcie</a:t>
            </a:r>
            <a:r>
              <a:rPr sz="1900" spc="81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této</a:t>
            </a:r>
            <a:r>
              <a:rPr sz="1900" spc="82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společnosti</a:t>
            </a:r>
            <a:r>
              <a:rPr sz="1900" spc="82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považovány</a:t>
            </a:r>
            <a:r>
              <a:rPr sz="1900" spc="83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za</a:t>
            </a:r>
          </a:p>
          <a:p>
            <a:pPr marL="342899" marR="0">
              <a:lnSpc>
                <a:spcPts val="1824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bezpečné,</a:t>
            </a:r>
            <a:r>
              <a:rPr sz="1900" spc="1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patřili</a:t>
            </a:r>
            <a:r>
              <a:rPr sz="1900" spc="12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sem</a:t>
            </a:r>
            <a:r>
              <a:rPr sz="1900" spc="11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také</a:t>
            </a:r>
            <a:r>
              <a:rPr sz="1900" spc="12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vdovy,</a:t>
            </a:r>
            <a:r>
              <a:rPr sz="1900" spc="12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sirotci</a:t>
            </a:r>
            <a:r>
              <a:rPr sz="1900" spc="12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1900" spc="13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zahraniční</a:t>
            </a:r>
            <a:r>
              <a:rPr sz="1900" spc="13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investoři,</a:t>
            </a:r>
            <a:r>
              <a:rPr sz="1900" spc="12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kteří</a:t>
            </a:r>
            <a:r>
              <a:rPr sz="1900" spc="12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</a:p>
          <a:p>
            <a:pPr marL="342899" marR="0">
              <a:lnSpc>
                <a:spcPts val="1823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zpravidla</a:t>
            </a:r>
            <a:r>
              <a:rPr sz="1900" spc="3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obchodu</a:t>
            </a:r>
            <a:r>
              <a:rPr sz="1900" spc="4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aktivně</a:t>
            </a:r>
            <a:r>
              <a:rPr sz="1900" spc="2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neúčastnili</a:t>
            </a:r>
            <a:r>
              <a:rPr sz="1900" spc="5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3979726"/>
            <a:ext cx="4109267" cy="307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20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1900" spc="150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Byla</a:t>
            </a:r>
            <a:r>
              <a:rPr sz="1900" spc="139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založená</a:t>
            </a:r>
            <a:r>
              <a:rPr sz="1900" spc="139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1900" spc="139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roce</a:t>
            </a:r>
            <a:r>
              <a:rPr sz="1900" spc="141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1600,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995037" y="3979726"/>
            <a:ext cx="3751178" cy="307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20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obdržela</a:t>
            </a:r>
            <a:r>
              <a:rPr sz="1900" spc="139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královské</a:t>
            </a:r>
            <a:r>
              <a:rPr sz="1900" spc="139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privilegium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91539" y="4212031"/>
            <a:ext cx="7855809" cy="14653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18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monopolního</a:t>
            </a:r>
            <a:r>
              <a:rPr sz="1900" spc="82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obchodu</a:t>
            </a:r>
            <a:r>
              <a:rPr sz="1900" spc="83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s</a:t>
            </a:r>
            <a:r>
              <a:rPr sz="1900" spc="83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Indií,</a:t>
            </a:r>
            <a:r>
              <a:rPr sz="1900" spc="83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Persií</a:t>
            </a:r>
            <a:r>
              <a:rPr sz="1900" spc="83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1900" spc="83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Čínou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;</a:t>
            </a:r>
            <a:r>
              <a:rPr sz="1900" spc="82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1900" spc="84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důsledku</a:t>
            </a:r>
            <a:r>
              <a:rPr sz="1900" spc="83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svých</a:t>
            </a:r>
          </a:p>
          <a:p>
            <a:pPr marL="0" marR="0">
              <a:lnSpc>
                <a:spcPts val="1823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suverénních</a:t>
            </a:r>
            <a:r>
              <a:rPr sz="1900" spc="45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práv</a:t>
            </a:r>
            <a:r>
              <a:rPr sz="1900" spc="47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spc="11" dirty="0">
                <a:solidFill>
                  <a:srgbClr val="000000"/>
                </a:solidFill>
                <a:latin typeface="GNGHEH+Arial"/>
                <a:cs typeface="GNGHEH+Arial"/>
              </a:rPr>
              <a:t>od</a:t>
            </a:r>
            <a:r>
              <a:rPr sz="1900" spc="45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2.</a:t>
            </a:r>
            <a:r>
              <a:rPr sz="1900" spc="46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pol.</a:t>
            </a:r>
            <a:r>
              <a:rPr sz="1900" spc="46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17.</a:t>
            </a:r>
            <a:r>
              <a:rPr sz="1900" spc="46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stol.</a:t>
            </a:r>
            <a:r>
              <a:rPr sz="1900" spc="46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získala</a:t>
            </a:r>
            <a:r>
              <a:rPr sz="1900" spc="46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nadvládu</a:t>
            </a:r>
            <a:r>
              <a:rPr sz="1900" spc="47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nad</a:t>
            </a:r>
            <a:r>
              <a:rPr sz="1900" spc="46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Britskou</a:t>
            </a:r>
          </a:p>
          <a:p>
            <a:pPr marL="0" marR="0">
              <a:lnSpc>
                <a:spcPts val="1823"/>
              </a:lnSpc>
              <a:spcBef>
                <a:spcPts val="50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Indií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1900" spc="6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Monopol</a:t>
            </a:r>
            <a:r>
              <a:rPr sz="1900" spc="7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1900" spc="5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Indii</a:t>
            </a:r>
            <a:r>
              <a:rPr sz="1900" spc="6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ztratila</a:t>
            </a:r>
            <a:r>
              <a:rPr sz="1900" spc="7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1813,</a:t>
            </a:r>
            <a:r>
              <a:rPr sz="1900" spc="5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1900" spc="6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obchodování</a:t>
            </a:r>
            <a:r>
              <a:rPr sz="1900" spc="6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s</a:t>
            </a:r>
            <a:r>
              <a:rPr sz="1900" spc="5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Čínou</a:t>
            </a:r>
            <a:r>
              <a:rPr sz="1900" spc="6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1900" spc="5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roce</a:t>
            </a:r>
            <a:r>
              <a:rPr sz="1900" spc="6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1833;</a:t>
            </a:r>
          </a:p>
          <a:p>
            <a:pPr marL="0" marR="0">
              <a:lnSpc>
                <a:spcPts val="1823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zároveň</a:t>
            </a:r>
            <a:r>
              <a:rPr sz="1900" spc="39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byla</a:t>
            </a:r>
            <a:r>
              <a:rPr sz="1900" spc="41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donucena</a:t>
            </a:r>
            <a:r>
              <a:rPr sz="1900" spc="41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zastavit</a:t>
            </a:r>
            <a:r>
              <a:rPr sz="1900" spc="41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obchodní</a:t>
            </a:r>
            <a:r>
              <a:rPr sz="1900" spc="41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aktivity</a:t>
            </a:r>
            <a:r>
              <a:rPr sz="1900" spc="40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1900" spc="40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Indii.</a:t>
            </a:r>
            <a:r>
              <a:rPr sz="1900" spc="40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Společnost</a:t>
            </a:r>
          </a:p>
          <a:p>
            <a:pPr marL="0" marR="0">
              <a:lnSpc>
                <a:spcPts val="1824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byla</a:t>
            </a:r>
            <a:r>
              <a:rPr sz="1900" spc="65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rozpuštěna</a:t>
            </a:r>
            <a:r>
              <a:rPr sz="1900" spc="67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po</a:t>
            </a:r>
            <a:r>
              <a:rPr sz="1900" spc="67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velkém</a:t>
            </a:r>
            <a:r>
              <a:rPr sz="1900" spc="66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indickém</a:t>
            </a:r>
            <a:r>
              <a:rPr sz="1900" spc="67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povstání</a:t>
            </a:r>
            <a:r>
              <a:rPr sz="1900" spc="66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1900" spc="67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letech</a:t>
            </a:r>
            <a:r>
              <a:rPr sz="1900" spc="66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1857-59</a:t>
            </a:r>
            <a:r>
              <a:rPr sz="1900" spc="66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</a:p>
          <a:p>
            <a:pPr marL="0" marR="0">
              <a:lnSpc>
                <a:spcPts val="1823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državy podřízeny</a:t>
            </a:r>
            <a:r>
              <a:rPr sz="1900" spc="4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přímo britské</a:t>
            </a:r>
            <a:r>
              <a:rPr sz="1900" spc="2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900" dirty="0">
                <a:solidFill>
                  <a:srgbClr val="000000"/>
                </a:solidFill>
                <a:latin typeface="IWDHIQ+Arial"/>
                <a:cs typeface="IWDHIQ+Arial"/>
              </a:rPr>
              <a:t>koruně</a:t>
            </a:r>
            <a:r>
              <a:rPr sz="19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7 / 48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33374" y="271211"/>
            <a:ext cx="8027067" cy="1214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Rozvoj akciových společností</a:t>
            </a:r>
            <a:r>
              <a:rPr sz="4000" spc="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v 19.</a:t>
            </a:r>
          </a:p>
          <a:p>
            <a:pPr marL="3260191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století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585703"/>
            <a:ext cx="8199454" cy="42575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• Velká Británie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: V 19.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století </a:t>
            </a:r>
            <a:r>
              <a:rPr sz="2800" kern="0" dirty="0" err="1">
                <a:solidFill>
                  <a:srgbClr val="000000"/>
                </a:solidFill>
                <a:latin typeface="IWDHIQ+Arial"/>
                <a:cs typeface="IWDHIQ+Arial"/>
              </a:rPr>
              <a:t>dochází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endParaRPr lang="cs-CZ" sz="2800" kern="0" dirty="0">
              <a:solidFill>
                <a:srgbClr val="000000"/>
              </a:solidFill>
              <a:latin typeface="IWDHIQ+Arial"/>
              <a:cs typeface="IWDHIQ+Arial"/>
            </a:endParaRPr>
          </a:p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800" kern="0" dirty="0">
                <a:solidFill>
                  <a:srgbClr val="000000"/>
                </a:solidFill>
                <a:latin typeface="GNGHEH+Arial"/>
                <a:cs typeface="GNGHEH+Arial"/>
              </a:rPr>
              <a:t>    k </a:t>
            </a:r>
            <a:r>
              <a:rPr sz="2800" kern="0" dirty="0" err="1">
                <a:solidFill>
                  <a:srgbClr val="000000"/>
                </a:solidFill>
                <a:latin typeface="IWDHIQ+Arial"/>
                <a:cs typeface="IWDHIQ+Arial"/>
              </a:rPr>
              <a:t>mohutnému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rozvoji vzniku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nových akciových</a:t>
            </a:r>
          </a:p>
          <a:p>
            <a:pPr marL="342899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společností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.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Základním zákonem, který</a:t>
            </a:r>
          </a:p>
          <a:p>
            <a:pPr marL="342899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vymezoval vznik a funkci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nových společností 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byl</a:t>
            </a:r>
          </a:p>
          <a:p>
            <a:pPr marL="342899" marR="0">
              <a:lnSpc>
                <a:spcPts val="2689"/>
              </a:lnSpc>
              <a:spcBef>
                <a:spcPts val="0"/>
              </a:spcBef>
              <a:spcAft>
                <a:spcPts val="0"/>
              </a:spcAft>
            </a:pPr>
            <a:r>
              <a:rPr sz="2800" i="1" kern="0" dirty="0">
                <a:solidFill>
                  <a:srgbClr val="333399"/>
                </a:solidFill>
                <a:latin typeface="VPRIRE+Arial Italic"/>
                <a:cs typeface="VPRIRE+Arial Italic"/>
              </a:rPr>
              <a:t>Joint</a:t>
            </a:r>
            <a:r>
              <a:rPr sz="2800" i="1" kern="0" dirty="0">
                <a:solidFill>
                  <a:srgbClr val="333399"/>
                </a:solidFill>
                <a:latin typeface="Times New Roman"/>
                <a:cs typeface="Times New Roman"/>
              </a:rPr>
              <a:t> </a:t>
            </a:r>
            <a:r>
              <a:rPr sz="2800" i="1" kern="0" dirty="0">
                <a:solidFill>
                  <a:srgbClr val="333399"/>
                </a:solidFill>
                <a:latin typeface="VPRIRE+Arial Italic"/>
                <a:cs typeface="VPRIRE+Arial Italic"/>
              </a:rPr>
              <a:t>Stock</a:t>
            </a:r>
            <a:r>
              <a:rPr sz="2800" i="1" kern="0" dirty="0">
                <a:solidFill>
                  <a:srgbClr val="333399"/>
                </a:solidFill>
                <a:latin typeface="Times New Roman"/>
                <a:cs typeface="Times New Roman"/>
              </a:rPr>
              <a:t> </a:t>
            </a:r>
            <a:r>
              <a:rPr sz="2800" i="1" kern="0" dirty="0">
                <a:solidFill>
                  <a:srgbClr val="333399"/>
                </a:solidFill>
                <a:latin typeface="VPRIRE+Arial Italic"/>
                <a:cs typeface="VPRIRE+Arial Italic"/>
              </a:rPr>
              <a:t>Companies</a:t>
            </a:r>
            <a:r>
              <a:rPr sz="2800" i="1" kern="0" dirty="0">
                <a:solidFill>
                  <a:srgbClr val="333399"/>
                </a:solidFill>
                <a:latin typeface="Times New Roman"/>
                <a:cs typeface="Times New Roman"/>
              </a:rPr>
              <a:t> </a:t>
            </a:r>
            <a:r>
              <a:rPr sz="2800" i="1" kern="0" dirty="0">
                <a:solidFill>
                  <a:srgbClr val="333399"/>
                </a:solidFill>
                <a:latin typeface="VPRIRE+Arial Italic"/>
                <a:cs typeface="VPRIRE+Arial Italic"/>
              </a:rPr>
              <a:t>Act</a:t>
            </a:r>
            <a:r>
              <a:rPr sz="2800" i="1" kern="0" dirty="0">
                <a:solidFill>
                  <a:srgbClr val="333399"/>
                </a:solidFill>
                <a:latin typeface="Times New Roman"/>
                <a:cs typeface="Times New Roman"/>
              </a:rPr>
              <a:t> 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z roku 1844.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Některé</a:t>
            </a:r>
          </a:p>
          <a:p>
            <a:pPr marL="342899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další podstatné 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funkce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např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.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vymezení 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likvidace</a:t>
            </a:r>
          </a:p>
          <a:p>
            <a:pPr marL="342899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společnosti 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je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právně ošetřeno 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v </a:t>
            </a:r>
            <a:r>
              <a:rPr sz="2800" i="1" kern="0" dirty="0">
                <a:solidFill>
                  <a:srgbClr val="000000"/>
                </a:solidFill>
                <a:latin typeface="VPRIRE+Arial Italic"/>
                <a:cs typeface="VPRIRE+Arial Italic"/>
              </a:rPr>
              <a:t>Joint</a:t>
            </a:r>
            <a:r>
              <a:rPr sz="28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800" i="1" kern="0" dirty="0">
                <a:solidFill>
                  <a:srgbClr val="000000"/>
                </a:solidFill>
                <a:latin typeface="VPRIRE+Arial Italic"/>
                <a:cs typeface="VPRIRE+Arial Italic"/>
              </a:rPr>
              <a:t>Stock</a:t>
            </a:r>
          </a:p>
          <a:p>
            <a:pPr marL="342899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i="1" kern="0" dirty="0">
                <a:solidFill>
                  <a:srgbClr val="000000"/>
                </a:solidFill>
                <a:latin typeface="VPRIRE+Arial Italic"/>
                <a:cs typeface="VPRIRE+Arial Italic"/>
              </a:rPr>
              <a:t>Companies</a:t>
            </a:r>
            <a:r>
              <a:rPr sz="28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800" i="1" kern="0" dirty="0">
                <a:solidFill>
                  <a:srgbClr val="000000"/>
                </a:solidFill>
                <a:latin typeface="VPRIRE+Arial Italic"/>
                <a:cs typeface="VPRIRE+Arial Italic"/>
              </a:rPr>
              <a:t>Act</a:t>
            </a:r>
            <a:r>
              <a:rPr sz="28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z roku 1856. tento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zákon 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je</a:t>
            </a:r>
          </a:p>
          <a:p>
            <a:pPr marL="342899" marR="0">
              <a:lnSpc>
                <a:spcPts val="2691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přelomový, neboť umožňuje </a:t>
            </a:r>
            <a:r>
              <a:rPr sz="2800" kern="0" dirty="0" err="1">
                <a:solidFill>
                  <a:srgbClr val="000000"/>
                </a:solidFill>
                <a:latin typeface="IWDHIQ+Arial"/>
                <a:cs typeface="IWDHIQ+Arial"/>
              </a:rPr>
              <a:t>vytvářet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endParaRPr lang="cs-CZ" sz="2800" kern="0" dirty="0">
              <a:solidFill>
                <a:srgbClr val="000000"/>
              </a:solidFill>
              <a:latin typeface="IWDHIQ+Arial"/>
              <a:cs typeface="IWDHIQ+Arial"/>
            </a:endParaRPr>
          </a:p>
          <a:p>
            <a:pPr marL="342899" marR="0">
              <a:lnSpc>
                <a:spcPts val="2691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800" kern="0" dirty="0">
                <a:solidFill>
                  <a:srgbClr val="000000"/>
                </a:solidFill>
                <a:latin typeface="GNGHEH+Arial"/>
                <a:cs typeface="GNGHEH+Arial"/>
              </a:rPr>
              <a:t>i </a:t>
            </a:r>
            <a:r>
              <a:rPr sz="2800" kern="0" dirty="0" err="1">
                <a:solidFill>
                  <a:srgbClr val="000000"/>
                </a:solidFill>
                <a:latin typeface="IWDHIQ+Arial"/>
                <a:cs typeface="IWDHIQ+Arial"/>
              </a:rPr>
              <a:t>společnosti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s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ručením omezeným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. Podstata</a:t>
            </a:r>
          </a:p>
          <a:p>
            <a:pPr marL="342899" marR="0">
              <a:lnSpc>
                <a:spcPts val="2687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tohoto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zákona platí 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dodnes. Do roku 1900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vyšlo</a:t>
            </a:r>
          </a:p>
          <a:p>
            <a:pPr marL="342899" marR="0">
              <a:lnSpc>
                <a:spcPts val="2687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celkem 21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verzí 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tohoto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základního zákona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8 / 48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33374" y="271211"/>
            <a:ext cx="8027067" cy="1214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Rozvoj akciových společností</a:t>
            </a:r>
            <a:r>
              <a:rPr sz="4000" spc="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v 19.</a:t>
            </a:r>
          </a:p>
          <a:p>
            <a:pPr marL="3260191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století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585703"/>
            <a:ext cx="8199754" cy="35931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• Velká Británie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: Na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základě 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nejen tohoto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zákona</a:t>
            </a:r>
          </a:p>
          <a:p>
            <a:pPr marL="342899" marR="0">
              <a:lnSpc>
                <a:spcPts val="2687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došlo 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ke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změnám 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ve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struktuře akciových</a:t>
            </a:r>
          </a:p>
          <a:p>
            <a:pPr marL="342899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společností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. Vznikly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totiž společnosti 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s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ručením</a:t>
            </a:r>
          </a:p>
          <a:p>
            <a:pPr marL="342899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omezeným, 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akcie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společností 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bylo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možno</a:t>
            </a:r>
          </a:p>
          <a:p>
            <a:pPr marL="342899" marR="0">
              <a:lnSpc>
                <a:spcPts val="2689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prodávat svobodně 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i bez souhlasu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valné</a:t>
            </a:r>
          </a:p>
          <a:p>
            <a:pPr marL="342899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hromady.</a:t>
            </a:r>
          </a:p>
          <a:p>
            <a:pPr marL="0" marR="0">
              <a:lnSpc>
                <a:spcPts val="3123"/>
              </a:lnSpc>
              <a:spcBef>
                <a:spcPts val="236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• Již 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v roce 1824 bylo ve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Velké Británii, hlavním</a:t>
            </a:r>
          </a:p>
          <a:p>
            <a:pPr marL="342899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dějišti průmyslové 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revoluce,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registrováno 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na </a:t>
            </a:r>
            <a:r>
              <a:rPr sz="2800" b="1" kern="0" dirty="0">
                <a:solidFill>
                  <a:srgbClr val="000000"/>
                </a:solidFill>
                <a:latin typeface="RLVDEP+Arial Bold"/>
                <a:cs typeface="RLVDEP+Arial Bold"/>
              </a:rPr>
              <a:t>240</a:t>
            </a:r>
          </a:p>
          <a:p>
            <a:pPr marL="342899" marR="0">
              <a:lnSpc>
                <a:spcPts val="2690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akciových společností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. Na konci 19.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století 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je to</a:t>
            </a:r>
          </a:p>
          <a:p>
            <a:pPr marL="342899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již více než </a:t>
            </a:r>
            <a:r>
              <a:rPr sz="2800" b="1" kern="0" dirty="0">
                <a:solidFill>
                  <a:srgbClr val="000000"/>
                </a:solidFill>
                <a:latin typeface="RLVDEP+Arial Bold"/>
                <a:cs typeface="RLVDEP+Arial Bold"/>
              </a:rPr>
              <a:t>3 000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společností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5170511"/>
            <a:ext cx="8199540" cy="743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6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• 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Mezi </a:t>
            </a: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významné společnosti patřila řada 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bank</a:t>
            </a:r>
          </a:p>
          <a:p>
            <a:pPr marL="342899" marR="0">
              <a:lnSpc>
                <a:spcPts val="2689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IWDHIQ+Arial"/>
                <a:cs typeface="IWDHIQ+Arial"/>
              </a:rPr>
              <a:t>např</a:t>
            </a:r>
            <a:r>
              <a:rPr sz="2800" kern="0" dirty="0">
                <a:solidFill>
                  <a:srgbClr val="000000"/>
                </a:solidFill>
                <a:latin typeface="GNGHEH+Arial"/>
                <a:cs typeface="GNGHEH+Arial"/>
              </a:rPr>
              <a:t>. Barclays bank.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9 / 48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33374" y="271211"/>
            <a:ext cx="8027067" cy="1214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Rozvoj akciových společností</a:t>
            </a:r>
            <a:r>
              <a:rPr sz="4000" spc="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v 19.</a:t>
            </a:r>
          </a:p>
          <a:p>
            <a:pPr marL="3260191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století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597640"/>
            <a:ext cx="8199010" cy="40908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56"/>
              </a:lnSpc>
              <a:spcBef>
                <a:spcPts val="0"/>
              </a:spcBef>
              <a:spcAft>
                <a:spcPts val="0"/>
              </a:spcAft>
            </a:pP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• </a:t>
            </a: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USA: Zde je 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třeba zmínit kromě základních </a:t>
            </a: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bank 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především</a:t>
            </a:r>
          </a:p>
          <a:p>
            <a:pPr marL="342899" marR="0">
              <a:lnSpc>
                <a:spcPts val="2114"/>
              </a:lnSpc>
              <a:spcBef>
                <a:spcPts val="0"/>
              </a:spcBef>
              <a:spcAft>
                <a:spcPts val="0"/>
              </a:spcAft>
            </a:pP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 </a:t>
            </a:r>
            <a:r>
              <a:rPr sz="2200" b="1" kern="0" dirty="0">
                <a:solidFill>
                  <a:srgbClr val="00B050"/>
                </a:solidFill>
                <a:latin typeface="RLVDEP+Arial Bold"/>
                <a:cs typeface="RLVDEP+Arial Bold"/>
              </a:rPr>
              <a:t>Standard Oil</a:t>
            </a: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, kterou vlastnil Rockefeller, 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která</a:t>
            </a:r>
          </a:p>
          <a:p>
            <a:pPr marL="342899" marR="0">
              <a:lnSpc>
                <a:spcPts val="2111"/>
              </a:lnSpc>
              <a:spcBef>
                <a:spcPts val="0"/>
              </a:spcBef>
              <a:spcAft>
                <a:spcPts val="0"/>
              </a:spcAft>
            </a:pP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snad byla 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největší společností </a:t>
            </a: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v historii a 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její vlastník</a:t>
            </a:r>
          </a:p>
          <a:p>
            <a:pPr marL="342899" marR="0">
              <a:lnSpc>
                <a:spcPts val="2111"/>
              </a:lnSpc>
              <a:spcBef>
                <a:spcPts val="0"/>
              </a:spcBef>
              <a:spcAft>
                <a:spcPts val="0"/>
              </a:spcAft>
            </a:pP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historicky 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nejbohatším mužem</a:t>
            </a: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. Vzhledem k 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výši </a:t>
            </a:r>
            <a:r>
              <a:rPr sz="2200" kern="0" dirty="0" err="1">
                <a:solidFill>
                  <a:srgbClr val="000000"/>
                </a:solidFill>
                <a:latin typeface="IWDHIQ+Arial"/>
                <a:cs typeface="IWDHIQ+Arial"/>
              </a:rPr>
              <a:t>jmění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endParaRPr lang="cs-CZ" sz="2200" kern="0" dirty="0">
              <a:solidFill>
                <a:srgbClr val="000000"/>
              </a:solidFill>
              <a:latin typeface="IWDHIQ+Arial"/>
              <a:cs typeface="IWDHIQ+Arial"/>
            </a:endParaRPr>
          </a:p>
          <a:p>
            <a:pPr marL="342899" marR="0">
              <a:lnSpc>
                <a:spcPts val="2111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200" kern="0" dirty="0">
                <a:solidFill>
                  <a:srgbClr val="000000"/>
                </a:solidFill>
                <a:latin typeface="GNGHEH+Arial"/>
                <a:cs typeface="GNGHEH+Arial"/>
              </a:rPr>
              <a:t>A </a:t>
            </a:r>
            <a:r>
              <a:rPr sz="2200" kern="0" dirty="0" err="1">
                <a:solidFill>
                  <a:srgbClr val="000000"/>
                </a:solidFill>
                <a:latin typeface="IWDHIQ+Arial"/>
                <a:cs typeface="IWDHIQ+Arial"/>
              </a:rPr>
              <a:t>agresivním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 způsobům </a:t>
            </a: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likvidace konkurence byla z </a:t>
            </a:r>
            <a:r>
              <a:rPr sz="2200" kern="0" dirty="0" err="1">
                <a:solidFill>
                  <a:srgbClr val="000000"/>
                </a:solidFill>
                <a:latin typeface="IWDHIQ+Arial"/>
                <a:cs typeface="IWDHIQ+Arial"/>
              </a:rPr>
              <a:t>nařízení</a:t>
            </a:r>
            <a:r>
              <a:rPr lang="cs-CZ" sz="22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200" kern="0" dirty="0" err="1">
                <a:solidFill>
                  <a:srgbClr val="000000"/>
                </a:solidFill>
                <a:latin typeface="IWDHIQ+Arial"/>
                <a:cs typeface="IWDHIQ+Arial"/>
              </a:rPr>
              <a:t>státní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legislativy v roce 1911 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přeměněna </a:t>
            </a: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na 34 </a:t>
            </a:r>
            <a:r>
              <a:rPr sz="2200" kern="0" dirty="0" err="1">
                <a:solidFill>
                  <a:srgbClr val="000000"/>
                </a:solidFill>
                <a:latin typeface="IWDHIQ+Arial"/>
                <a:cs typeface="IWDHIQ+Arial"/>
              </a:rPr>
              <a:t>menších</a:t>
            </a:r>
            <a:r>
              <a:rPr lang="cs-CZ" sz="22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200" kern="0" dirty="0" err="1">
                <a:solidFill>
                  <a:srgbClr val="000000"/>
                </a:solidFill>
                <a:latin typeface="IWDHIQ+Arial"/>
                <a:cs typeface="IWDHIQ+Arial"/>
              </a:rPr>
              <a:t>akciových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 společností </a:t>
            </a: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s 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různými představenstvy</a:t>
            </a: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. Rodina</a:t>
            </a:r>
            <a:r>
              <a:rPr lang="cs-CZ" sz="2200" kern="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Rockefeller 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přesto udržela </a:t>
            </a: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svou moc 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vlastnictvím </a:t>
            </a:r>
            <a:r>
              <a:rPr sz="2200" kern="0" dirty="0" err="1">
                <a:solidFill>
                  <a:srgbClr val="000000"/>
                </a:solidFill>
                <a:latin typeface="GNGHEH+Arial"/>
                <a:cs typeface="GNGHEH+Arial"/>
              </a:rPr>
              <a:t>asi</a:t>
            </a: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200" kern="0" dirty="0" err="1">
                <a:solidFill>
                  <a:srgbClr val="000000"/>
                </a:solidFill>
                <a:latin typeface="IWDHIQ+Arial"/>
                <a:cs typeface="IWDHIQ+Arial"/>
              </a:rPr>
              <a:t>jedné</a:t>
            </a:r>
            <a:r>
              <a:rPr lang="cs-CZ" sz="22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200" kern="0" dirty="0" err="1">
                <a:solidFill>
                  <a:srgbClr val="000000"/>
                </a:solidFill>
                <a:latin typeface="IWDHIQ+Arial"/>
                <a:cs typeface="IWDHIQ+Arial"/>
              </a:rPr>
              <a:t>čtvrtiny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 akcií všech nově zřízených společností</a:t>
            </a: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. </a:t>
            </a:r>
            <a:r>
              <a:rPr sz="2200" kern="0" dirty="0" err="1">
                <a:solidFill>
                  <a:srgbClr val="000000"/>
                </a:solidFill>
                <a:latin typeface="IWDHIQ+Arial"/>
                <a:cs typeface="IWDHIQ+Arial"/>
              </a:rPr>
              <a:t>Další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200" kern="0" dirty="0" err="1">
                <a:solidFill>
                  <a:srgbClr val="000000"/>
                </a:solidFill>
                <a:latin typeface="IWDHIQ+Arial"/>
                <a:cs typeface="IWDHIQ+Arial"/>
              </a:rPr>
              <a:t>známou</a:t>
            </a:r>
            <a:r>
              <a:rPr lang="cs-CZ" sz="22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200" kern="0" dirty="0" err="1">
                <a:solidFill>
                  <a:srgbClr val="000000"/>
                </a:solidFill>
                <a:latin typeface="IWDHIQ+Arial"/>
                <a:cs typeface="IWDHIQ+Arial"/>
              </a:rPr>
              <a:t>společností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je 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automobilový </a:t>
            </a: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gigant </a:t>
            </a:r>
            <a:r>
              <a:rPr sz="2200" b="1" kern="0" dirty="0">
                <a:solidFill>
                  <a:srgbClr val="00B050"/>
                </a:solidFill>
                <a:latin typeface="RLVDEP+Arial Bold"/>
                <a:cs typeface="RLVDEP+Arial Bold"/>
              </a:rPr>
              <a:t>Ford</a:t>
            </a: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, 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který </a:t>
            </a: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byl ale </a:t>
            </a:r>
            <a:r>
              <a:rPr sz="2200" kern="0" dirty="0" err="1">
                <a:solidFill>
                  <a:srgbClr val="000000"/>
                </a:solidFill>
                <a:latin typeface="IWDHIQ+Arial"/>
                <a:cs typeface="IWDHIQ+Arial"/>
              </a:rPr>
              <a:t>založen</a:t>
            </a:r>
            <a:r>
              <a:rPr lang="cs-CZ" sz="22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200" kern="0" dirty="0" err="1">
                <a:solidFill>
                  <a:srgbClr val="000000"/>
                </a:solidFill>
                <a:latin typeface="IWDHIQ+Arial"/>
                <a:cs typeface="IWDHIQ+Arial"/>
              </a:rPr>
              <a:t>až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v roce 1902. 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Podobně </a:t>
            </a: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jednou z </a:t>
            </a:r>
            <a:r>
              <a:rPr sz="2200" kern="0" dirty="0" err="1">
                <a:solidFill>
                  <a:srgbClr val="000000"/>
                </a:solidFill>
                <a:latin typeface="IWDHIQ+Arial"/>
                <a:cs typeface="IWDHIQ+Arial"/>
              </a:rPr>
              <a:t>největších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200" kern="0" dirty="0" err="1">
                <a:solidFill>
                  <a:srgbClr val="000000"/>
                </a:solidFill>
                <a:latin typeface="IWDHIQ+Arial"/>
                <a:cs typeface="IWDHIQ+Arial"/>
              </a:rPr>
              <a:t>společností</a:t>
            </a:r>
            <a:r>
              <a:rPr lang="cs-CZ" sz="22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200" kern="0" dirty="0" err="1">
                <a:solidFill>
                  <a:srgbClr val="000000"/>
                </a:solidFill>
                <a:latin typeface="IWDHIQ+Arial"/>
                <a:cs typeface="IWDHIQ+Arial"/>
              </a:rPr>
              <a:t>světa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je 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 </a:t>
            </a:r>
            <a:r>
              <a:rPr sz="2200" b="1" kern="0" dirty="0">
                <a:solidFill>
                  <a:srgbClr val="00B050"/>
                </a:solidFill>
                <a:latin typeface="RLVDEP+Arial Bold"/>
                <a:cs typeface="RLVDEP+Arial Bold"/>
              </a:rPr>
              <a:t>General Electric</a:t>
            </a: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, 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založená </a:t>
            </a: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v roce 1878.</a:t>
            </a:r>
          </a:p>
          <a:p>
            <a:pPr marL="342899" marR="0">
              <a:lnSpc>
                <a:spcPts val="2111"/>
              </a:lnSpc>
              <a:spcBef>
                <a:spcPts val="0"/>
              </a:spcBef>
              <a:spcAft>
                <a:spcPts val="0"/>
              </a:spcAft>
            </a:pP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Tato 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 vyráběla primárně elektřinu, posléze velké</a:t>
            </a:r>
          </a:p>
          <a:p>
            <a:pPr marL="342899" marR="0">
              <a:lnSpc>
                <a:spcPts val="2111"/>
              </a:lnSpc>
              <a:spcBef>
                <a:spcPts val="0"/>
              </a:spcBef>
              <a:spcAft>
                <a:spcPts val="0"/>
              </a:spcAft>
            </a:pP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množství různých oborů, využívala také vynálezů </a:t>
            </a: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T.A.</a:t>
            </a:r>
          </a:p>
          <a:p>
            <a:pPr marL="342899" marR="0">
              <a:lnSpc>
                <a:spcPts val="2111"/>
              </a:lnSpc>
              <a:spcBef>
                <a:spcPts val="0"/>
              </a:spcBef>
              <a:spcAft>
                <a:spcPts val="0"/>
              </a:spcAft>
            </a:pP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Edisona. </a:t>
            </a:r>
            <a:r>
              <a:rPr sz="2200" kern="0" dirty="0">
                <a:solidFill>
                  <a:srgbClr val="000000"/>
                </a:solidFill>
                <a:latin typeface="IWDHIQ+Arial"/>
                <a:cs typeface="IWDHIQ+Arial"/>
              </a:rPr>
              <a:t>Přežila podobně </a:t>
            </a:r>
            <a:r>
              <a:rPr sz="2200" kern="0" dirty="0">
                <a:solidFill>
                  <a:srgbClr val="000000"/>
                </a:solidFill>
                <a:latin typeface="GNGHEH+Arial"/>
                <a:cs typeface="GNGHEH+Arial"/>
              </a:rPr>
              <a:t>jako Ford dodnes.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10 / 48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40485" y="271211"/>
            <a:ext cx="6615387" cy="1214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Akciové společnosti</a:t>
            </a:r>
            <a:r>
              <a:rPr sz="4000" spc="2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v USA a</a:t>
            </a:r>
          </a:p>
          <a:p>
            <a:pPr marL="1056132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Evropě v</a:t>
            </a:r>
            <a:r>
              <a:rPr sz="4000" spc="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20.</a:t>
            </a:r>
            <a:r>
              <a:rPr sz="4000" spc="2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století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594655"/>
            <a:ext cx="8200435" cy="44760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Ve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dvacátém století dochází postupně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k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výrazným</a:t>
            </a:r>
          </a:p>
          <a:p>
            <a:pPr marL="342899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změnám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v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rozložení jednotlivých </a:t>
            </a:r>
            <a:r>
              <a:rPr sz="2400" kern="0" dirty="0" err="1">
                <a:solidFill>
                  <a:srgbClr val="000000"/>
                </a:solidFill>
                <a:latin typeface="IWDHIQ+Arial"/>
                <a:cs typeface="IWDHIQ+Arial"/>
              </a:rPr>
              <a:t>akciových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kern="0" dirty="0" err="1">
                <a:solidFill>
                  <a:srgbClr val="000000"/>
                </a:solidFill>
                <a:latin typeface="IWDHIQ+Arial"/>
                <a:cs typeface="IWDHIQ+Arial"/>
              </a:rPr>
              <a:t>společností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  <a:p>
            <a:pPr marL="342899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Přechází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se od specializace ke komplexnosti.</a:t>
            </a:r>
          </a:p>
          <a:p>
            <a:pPr marL="342899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Společnosti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se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stávají výrazně nadnárodní,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jejich</a:t>
            </a:r>
          </a:p>
          <a:p>
            <a:pPr marL="342899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struktura je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většinou výrazně složitá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a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mnohaúrovňová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  <a:p>
            <a:pPr marL="342899" marR="0">
              <a:lnSpc>
                <a:spcPts val="2305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Například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GM v roce 1968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měl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celkem 13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řídících</a:t>
            </a:r>
          </a:p>
          <a:p>
            <a:pPr marL="342899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stupňů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.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Společnosti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v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sobě soustřeďovali stále větší</a:t>
            </a:r>
          </a:p>
          <a:p>
            <a:pPr marL="342899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kapitál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a ten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používaly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k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větší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expanzi v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celém světě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  <a:p>
            <a:pPr marL="342899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Tak vznikly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nadnárodní </a:t>
            </a:r>
            <a:r>
              <a:rPr sz="2400" kern="0" dirty="0" err="1">
                <a:solidFill>
                  <a:srgbClr val="000000"/>
                </a:solidFill>
                <a:latin typeface="IWDHIQ+Arial"/>
                <a:cs typeface="IWDHIQ+Arial"/>
              </a:rPr>
              <a:t>společnosti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Exxon, Toyota,</a:t>
            </a:r>
          </a:p>
          <a:p>
            <a:pPr marL="342899" marR="0">
              <a:lnSpc>
                <a:spcPts val="2307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Boeing Aircraft Co, Douglas Aircraft Co, McDonnell</a:t>
            </a:r>
          </a:p>
          <a:p>
            <a:pPr marL="342899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Aircraft Corp., North American Aviation, Hughes Aircraft,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Nestlé,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Microsoft, Apple atd.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Existují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ale i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společnosti,</a:t>
            </a:r>
          </a:p>
          <a:p>
            <a:pPr marL="342899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které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se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soustřeďují především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na </a:t>
            </a:r>
            <a:r>
              <a:rPr sz="2400" kern="0" dirty="0" err="1">
                <a:solidFill>
                  <a:srgbClr val="000000"/>
                </a:solidFill>
                <a:latin typeface="GNGHEH+Arial"/>
                <a:cs typeface="GNGHEH+Arial"/>
              </a:rPr>
              <a:t>jeden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kern="0" dirty="0" err="1">
                <a:solidFill>
                  <a:srgbClr val="000000"/>
                </a:solidFill>
                <a:latin typeface="GNGHEH+Arial"/>
                <a:cs typeface="GNGHEH+Arial"/>
              </a:rPr>
              <a:t>obor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, ale ten</a:t>
            </a:r>
          </a:p>
          <a:p>
            <a:pPr marL="342899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provozují globálně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na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celém světě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.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Například pivovarské</a:t>
            </a:r>
          </a:p>
          <a:p>
            <a:pPr marL="342899" marR="0">
              <a:lnSpc>
                <a:spcPts val="2306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společnosti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SAB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–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Miller, Budweiser, Heineken.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11 / 48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81633" y="271211"/>
            <a:ext cx="6531151" cy="1214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Největší</a:t>
            </a:r>
            <a:r>
              <a:rPr sz="4000" spc="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akciové společnosti</a:t>
            </a:r>
          </a:p>
          <a:p>
            <a:pPr marL="2371725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dneška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72908"/>
            <a:ext cx="7881555" cy="3907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• Akciové společnosti dneška jsou buď</a:t>
            </a:r>
          </a:p>
          <a:p>
            <a:pPr marL="342899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samostatné relativně špatně přístupné</a:t>
            </a:r>
          </a:p>
          <a:p>
            <a:pPr marL="342899" marR="0">
              <a:lnSpc>
                <a:spcPts val="3582"/>
              </a:lnSpc>
              <a:spcBef>
                <a:spcPts val="258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vzhledem ke koupi akcií nebo jsou to</a:t>
            </a:r>
          </a:p>
          <a:p>
            <a:pPr marL="342899" marR="0">
              <a:lnSpc>
                <a:spcPts val="3579"/>
              </a:lnSpc>
              <a:spcBef>
                <a:spcPts val="212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společnosti tzv. kotované na některé</a:t>
            </a:r>
          </a:p>
          <a:p>
            <a:pPr marL="342899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burze. K jejich akciím se proto nejlépe</a:t>
            </a:r>
          </a:p>
          <a:p>
            <a:pPr marL="342899" marR="0">
              <a:lnSpc>
                <a:spcPts val="3579"/>
              </a:lnSpc>
              <a:spcBef>
                <a:spcPts val="263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dostaneme buď přímo jako obchodník na</a:t>
            </a:r>
          </a:p>
          <a:p>
            <a:pPr marL="342899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burze nebo nepřímo od jejich prodejce</a:t>
            </a:r>
          </a:p>
          <a:p>
            <a:pPr marL="342899" marR="0">
              <a:lnSpc>
                <a:spcPts val="3582"/>
              </a:lnSpc>
              <a:spcBef>
                <a:spcPts val="258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(</a:t>
            </a:r>
            <a:r>
              <a:rPr sz="3200" kern="0" dirty="0" err="1">
                <a:solidFill>
                  <a:srgbClr val="000000"/>
                </a:solidFill>
                <a:latin typeface="IWDHIQ+Arial"/>
                <a:cs typeface="IWDHIQ+Arial"/>
              </a:rPr>
              <a:t>banka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, </a:t>
            </a:r>
            <a:r>
              <a:rPr sz="3200" kern="0" dirty="0" err="1">
                <a:solidFill>
                  <a:srgbClr val="000000"/>
                </a:solidFill>
                <a:latin typeface="IWDHIQ+Arial"/>
                <a:cs typeface="IWDHIQ+Arial"/>
              </a:rPr>
              <a:t>makléř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).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12 / 48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56990" y="548916"/>
            <a:ext cx="1582076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GNGHEH+Arial"/>
                <a:cs typeface="GNGHEH+Arial"/>
              </a:rPr>
              <a:t>Burzy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06592"/>
            <a:ext cx="8177763" cy="2928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Burza je trhem zboží jako každý</a:t>
            </a:r>
            <a:r>
              <a:rPr sz="1800" spc="1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jiný trh, ale v důsledku</a:t>
            </a:r>
            <a:r>
              <a:rPr sz="1800" spc="2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kvalifikace návštěvníku,</a:t>
            </a:r>
          </a:p>
          <a:p>
            <a:pPr marL="342899" marR="0">
              <a:lnSpc>
                <a:spcPts val="173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koncentrace</a:t>
            </a:r>
            <a:r>
              <a:rPr sz="1800" spc="1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obchodu</a:t>
            </a:r>
            <a:r>
              <a:rPr sz="1800" spc="2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na ní</a:t>
            </a:r>
            <a:r>
              <a:rPr sz="1800" spc="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a rozsahem</a:t>
            </a:r>
            <a:r>
              <a:rPr sz="1800" spc="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těchto obchodů</a:t>
            </a:r>
            <a:r>
              <a:rPr sz="1800" spc="2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se stala trhem</a:t>
            </a:r>
          </a:p>
          <a:p>
            <a:pPr marL="342899" marR="0">
              <a:lnSpc>
                <a:spcPts val="1727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vrcholným.</a:t>
            </a:r>
          </a:p>
          <a:p>
            <a:pPr marL="0" marR="0">
              <a:lnSpc>
                <a:spcPts val="2010"/>
              </a:lnSpc>
              <a:spcBef>
                <a:spcPts val="149"/>
              </a:spcBef>
              <a:spcAft>
                <a:spcPts val="0"/>
              </a:spcAft>
            </a:pPr>
            <a:r>
              <a:rPr sz="1800" b="1" u="sng" dirty="0">
                <a:solidFill>
                  <a:srgbClr val="000000"/>
                </a:solidFill>
                <a:latin typeface="VQTUAU+Arial Bold"/>
                <a:cs typeface="VQTUAU+Arial Bold"/>
              </a:rPr>
              <a:t>Rozdělení burz:</a:t>
            </a:r>
          </a:p>
          <a:p>
            <a:pPr marL="0" marR="0">
              <a:lnSpc>
                <a:spcPts val="2010"/>
              </a:lnSpc>
              <a:spcBef>
                <a:spcPts val="199"/>
              </a:spcBef>
              <a:spcAft>
                <a:spcPts val="0"/>
              </a:spcAft>
            </a:pPr>
            <a:r>
              <a:rPr sz="1800" b="1" dirty="0">
                <a:solidFill>
                  <a:srgbClr val="000000"/>
                </a:solidFill>
                <a:latin typeface="VQTUAU+Arial Bold"/>
                <a:cs typeface="VQTUAU+Arial Bold"/>
              </a:rPr>
              <a:t>Podle</a:t>
            </a:r>
            <a:r>
              <a:rPr sz="1800" b="1" spc="-11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800" b="1" dirty="0">
                <a:solidFill>
                  <a:srgbClr val="000000"/>
                </a:solidFill>
                <a:latin typeface="VQTUAU+Arial Bold"/>
                <a:cs typeface="VQTUAU+Arial Bold"/>
              </a:rPr>
              <a:t>předmětu burzovního</a:t>
            </a:r>
            <a:r>
              <a:rPr sz="1800" b="1" spc="25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800" b="1" dirty="0">
                <a:solidFill>
                  <a:srgbClr val="000000"/>
                </a:solidFill>
                <a:latin typeface="VQTUAU+Arial Bold"/>
                <a:cs typeface="VQTUAU+Arial Bold"/>
              </a:rPr>
              <a:t>obchodu:</a:t>
            </a:r>
          </a:p>
          <a:p>
            <a:pPr marL="0" marR="0">
              <a:lnSpc>
                <a:spcPts val="2013"/>
              </a:lnSpc>
              <a:spcBef>
                <a:spcPts val="196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burzy zbožové</a:t>
            </a:r>
            <a:r>
              <a:rPr sz="1800" spc="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(komoditní)</a:t>
            </a:r>
          </a:p>
          <a:p>
            <a:pPr marL="0" marR="0">
              <a:lnSpc>
                <a:spcPts val="2010"/>
              </a:lnSpc>
              <a:spcBef>
                <a:spcPts val="10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burzy peněžní</a:t>
            </a:r>
            <a:r>
              <a:rPr sz="1800" spc="2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– </a:t>
            </a:r>
            <a:r>
              <a:rPr sz="1800" dirty="0">
                <a:solidFill>
                  <a:srgbClr val="000000"/>
                </a:solidFill>
                <a:latin typeface="GNGHEH+Arial"/>
                <a:cs typeface="GNGHEH+Arial"/>
              </a:rPr>
              <a:t>burzy</a:t>
            </a:r>
            <a:r>
              <a:rPr sz="1800" spc="1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800" dirty="0">
                <a:solidFill>
                  <a:srgbClr val="000000"/>
                </a:solidFill>
                <a:latin typeface="GNGHEH+Arial"/>
                <a:cs typeface="GNGHEH+Arial"/>
              </a:rPr>
              <a:t>CP</a:t>
            </a:r>
          </a:p>
          <a:p>
            <a:pPr marL="0" marR="0">
              <a:lnSpc>
                <a:spcPts val="2010"/>
              </a:lnSpc>
              <a:spcBef>
                <a:spcPts val="199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burzy finančních</a:t>
            </a:r>
            <a:r>
              <a:rPr sz="1800" spc="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opcí</a:t>
            </a:r>
          </a:p>
          <a:p>
            <a:pPr marL="0" marR="0">
              <a:lnSpc>
                <a:spcPts val="2010"/>
              </a:lnSpc>
              <a:spcBef>
                <a:spcPts val="149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burzy termínovaných</a:t>
            </a:r>
            <a:r>
              <a:rPr sz="1800" spc="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finančních</a:t>
            </a:r>
            <a:r>
              <a:rPr sz="1800" spc="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obchod</a:t>
            </a:r>
          </a:p>
          <a:p>
            <a:pPr marL="0" marR="0">
              <a:lnSpc>
                <a:spcPts val="2013"/>
              </a:lnSpc>
              <a:spcBef>
                <a:spcPts val="196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burzy služeb</a:t>
            </a:r>
          </a:p>
          <a:p>
            <a:pPr marL="0" marR="0">
              <a:lnSpc>
                <a:spcPts val="2010"/>
              </a:lnSpc>
              <a:spcBef>
                <a:spcPts val="151"/>
              </a:spcBef>
              <a:spcAft>
                <a:spcPts val="0"/>
              </a:spcAft>
            </a:pPr>
            <a:r>
              <a:rPr sz="1800" b="1" dirty="0">
                <a:solidFill>
                  <a:srgbClr val="000000"/>
                </a:solidFill>
                <a:latin typeface="VQTUAU+Arial Bold"/>
                <a:cs typeface="VQTUAU+Arial Bold"/>
              </a:rPr>
              <a:t>Podle</a:t>
            </a:r>
            <a:r>
              <a:rPr sz="1800" b="1" spc="-11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800" b="1" dirty="0">
                <a:solidFill>
                  <a:srgbClr val="000000"/>
                </a:solidFill>
                <a:latin typeface="VQTUAU+Arial Bold"/>
                <a:cs typeface="VQTUAU+Arial Bold"/>
              </a:rPr>
              <a:t>významu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4515676"/>
            <a:ext cx="5980559" cy="84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burzy mezinárodního</a:t>
            </a:r>
            <a:r>
              <a:rPr sz="1800" spc="3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významu (např.</a:t>
            </a:r>
            <a:r>
              <a:rPr sz="1800" spc="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NY burza, Tokijská)</a:t>
            </a:r>
          </a:p>
          <a:p>
            <a:pPr marL="0" marR="0">
              <a:lnSpc>
                <a:spcPts val="2010"/>
              </a:lnSpc>
              <a:spcBef>
                <a:spcPts val="199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burzy národního</a:t>
            </a:r>
            <a:r>
              <a:rPr sz="1800" spc="2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charakteru</a:t>
            </a:r>
            <a:r>
              <a:rPr sz="1800" spc="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(např. pražská</a:t>
            </a:r>
            <a:r>
              <a:rPr sz="1800" spc="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burza)</a:t>
            </a:r>
          </a:p>
          <a:p>
            <a:pPr marL="0" marR="0">
              <a:lnSpc>
                <a:spcPts val="2010"/>
              </a:lnSpc>
              <a:spcBef>
                <a:spcPts val="149"/>
              </a:spcBef>
              <a:spcAft>
                <a:spcPts val="0"/>
              </a:spcAft>
            </a:pPr>
            <a:r>
              <a:rPr sz="1800" b="1" dirty="0">
                <a:solidFill>
                  <a:srgbClr val="000000"/>
                </a:solidFill>
                <a:latin typeface="VQTUAU+Arial Bold"/>
                <a:cs typeface="VQTUAU+Arial Bold"/>
              </a:rPr>
              <a:t>Podle</a:t>
            </a:r>
            <a:r>
              <a:rPr sz="1800" b="1" spc="-11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800" b="1" dirty="0">
                <a:solidFill>
                  <a:srgbClr val="000000"/>
                </a:solidFill>
                <a:latin typeface="VQTUAU+Arial Bold"/>
                <a:cs typeface="VQTUAU+Arial Bold"/>
              </a:rPr>
              <a:t>právní</a:t>
            </a:r>
            <a:r>
              <a:rPr sz="1800" b="1" spc="52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800" b="1" dirty="0">
                <a:solidFill>
                  <a:srgbClr val="000000"/>
                </a:solidFill>
                <a:latin typeface="VQTUAU+Arial Bold"/>
                <a:cs typeface="VQTUAU+Arial Bold"/>
              </a:rPr>
              <a:t>formy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8640" y="5338360"/>
            <a:ext cx="5774762" cy="2938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burzy organizované</a:t>
            </a:r>
            <a:r>
              <a:rPr sz="1800" spc="3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státem a mající statut (státní burzy)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8640" y="5613210"/>
            <a:ext cx="7997301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burzy jako</a:t>
            </a:r>
            <a:r>
              <a:rPr sz="1800" spc="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korporace</a:t>
            </a:r>
            <a:r>
              <a:rPr sz="1800" spc="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(sdružení)</a:t>
            </a:r>
            <a:r>
              <a:rPr sz="1800" spc="2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hospodářských</a:t>
            </a:r>
            <a:r>
              <a:rPr sz="1800" spc="2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organizací,</a:t>
            </a:r>
            <a:r>
              <a:rPr sz="1800" spc="2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jež mají převážně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1539" y="5832666"/>
            <a:ext cx="1234325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GNGHEH+Arial"/>
                <a:cs typeface="GNGHEH+Arial"/>
              </a:rPr>
              <a:t>formu a. s.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48640" y="6106986"/>
            <a:ext cx="215912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endParaRPr sz="1800" dirty="0">
              <a:solidFill>
                <a:srgbClr val="000000"/>
              </a:solidFill>
              <a:latin typeface="GNGHEH+Arial"/>
              <a:cs typeface="GNGHEH+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13 / 48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187" y="-3815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31338" y="548916"/>
            <a:ext cx="363129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Akciové</a:t>
            </a:r>
            <a:r>
              <a:rPr sz="4400" spc="-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burzy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1688" y="1601426"/>
            <a:ext cx="8198104" cy="39203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192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Burzy</a:t>
            </a:r>
            <a:r>
              <a:rPr sz="2000" spc="42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vznikly</a:t>
            </a:r>
            <a:r>
              <a:rPr sz="2000" spc="42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již</a:t>
            </a:r>
            <a:r>
              <a:rPr sz="2000" spc="43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ve</a:t>
            </a:r>
            <a:r>
              <a:rPr sz="2000" spc="43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středověku</a:t>
            </a:r>
            <a:r>
              <a:rPr sz="2000" spc="42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z</a:t>
            </a:r>
            <a:r>
              <a:rPr sz="2000" spc="43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pravidelných</a:t>
            </a:r>
            <a:r>
              <a:rPr sz="2000" spc="42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schůzek</a:t>
            </a:r>
            <a:r>
              <a:rPr sz="2000" spc="43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obchodníků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  <a:p>
            <a:pPr marL="0" marR="0">
              <a:lnSpc>
                <a:spcPts val="1922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Bylo</a:t>
            </a:r>
            <a:r>
              <a:rPr sz="2000" spc="25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to</a:t>
            </a:r>
            <a:r>
              <a:rPr sz="2000" spc="25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zejména</a:t>
            </a:r>
            <a:r>
              <a:rPr sz="2000" spc="25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2000" spc="24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italských</a:t>
            </a:r>
            <a:r>
              <a:rPr sz="2000" spc="23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obchodních</a:t>
            </a:r>
            <a:r>
              <a:rPr sz="2000" spc="25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městech</a:t>
            </a:r>
            <a:r>
              <a:rPr sz="2000" spc="24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(Benátky,</a:t>
            </a:r>
            <a:r>
              <a:rPr sz="2000" spc="24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Florencie,</a:t>
            </a:r>
          </a:p>
          <a:p>
            <a:pPr marL="0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Miláno),</a:t>
            </a:r>
            <a:r>
              <a:rPr sz="2000" spc="28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kde</a:t>
            </a:r>
            <a:r>
              <a:rPr sz="2000" spc="28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2000" spc="29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obchodovalo</a:t>
            </a:r>
            <a:r>
              <a:rPr sz="2000" spc="30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především</a:t>
            </a:r>
            <a:r>
              <a:rPr sz="2000" spc="30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2000" spc="28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směnkami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2000" spc="29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Místa,</a:t>
            </a:r>
            <a:r>
              <a:rPr sz="2000" spc="28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kde</a:t>
            </a:r>
            <a:r>
              <a:rPr sz="2000" spc="29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</a:p>
          <a:p>
            <a:pPr marL="0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tento</a:t>
            </a:r>
            <a:r>
              <a:rPr sz="2000" spc="29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obchod</a:t>
            </a:r>
            <a:r>
              <a:rPr sz="2000" spc="27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uskutečňoval,</a:t>
            </a:r>
            <a:r>
              <a:rPr sz="2000" spc="28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2000" spc="28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nazýval</a:t>
            </a:r>
            <a:r>
              <a:rPr sz="2000" spc="26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loggia</a:t>
            </a:r>
            <a:r>
              <a:rPr sz="2000" spc="29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(lodžia)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2000" spc="28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Název</a:t>
            </a:r>
            <a:r>
              <a:rPr sz="2000" spc="26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„burza“</a:t>
            </a:r>
          </a:p>
          <a:p>
            <a:pPr marL="0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vznikl</a:t>
            </a:r>
            <a:r>
              <a:rPr sz="2000" spc="9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až</a:t>
            </a:r>
            <a:r>
              <a:rPr sz="2000" spc="9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později</a:t>
            </a:r>
            <a:r>
              <a:rPr sz="2000" spc="8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ve</a:t>
            </a:r>
            <a:r>
              <a:rPr sz="2000" spc="10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městě</a:t>
            </a:r>
            <a:r>
              <a:rPr sz="2000" spc="7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Bruggy,</a:t>
            </a:r>
            <a:r>
              <a:rPr sz="2000" spc="8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kde</a:t>
            </a:r>
            <a:r>
              <a:rPr sz="2000" spc="8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2000" spc="8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obchodníci</a:t>
            </a:r>
            <a:r>
              <a:rPr sz="2000" spc="8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scházeli</a:t>
            </a:r>
            <a:r>
              <a:rPr sz="2000" spc="9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2000" spc="8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domě</a:t>
            </a:r>
          </a:p>
          <a:p>
            <a:pPr marL="0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obchodníka</a:t>
            </a:r>
            <a:r>
              <a:rPr sz="2000" spc="-4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Van der</a:t>
            </a:r>
            <a:r>
              <a:rPr sz="2000" spc="-2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Burse.</a:t>
            </a:r>
          </a:p>
          <a:p>
            <a:pPr marL="12192" marR="0">
              <a:lnSpc>
                <a:spcPts val="2238"/>
              </a:lnSpc>
              <a:spcBef>
                <a:spcPts val="162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První</a:t>
            </a:r>
            <a:r>
              <a:rPr sz="2000" spc="19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skutečná</a:t>
            </a:r>
            <a:r>
              <a:rPr sz="2000" spc="20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burza</a:t>
            </a:r>
            <a:r>
              <a:rPr sz="2000" spc="21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vnikla</a:t>
            </a:r>
            <a:r>
              <a:rPr sz="2000" spc="20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až</a:t>
            </a:r>
            <a:r>
              <a:rPr sz="2000" spc="20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2000" spc="18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roce</a:t>
            </a:r>
            <a:r>
              <a:rPr sz="2000" spc="19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1503</a:t>
            </a:r>
            <a:r>
              <a:rPr sz="2000" spc="20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2000" spc="19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Antverpách</a:t>
            </a:r>
            <a:r>
              <a:rPr sz="2000" spc="20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postavením</a:t>
            </a:r>
          </a:p>
          <a:p>
            <a:pPr marL="0" marR="0">
              <a:lnSpc>
                <a:spcPts val="1920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nové</a:t>
            </a:r>
            <a:r>
              <a:rPr sz="2000" spc="39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burzovní</a:t>
            </a:r>
            <a:r>
              <a:rPr sz="2000" spc="38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budovy.</a:t>
            </a:r>
            <a:r>
              <a:rPr sz="2000" spc="38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Založení</a:t>
            </a:r>
            <a:r>
              <a:rPr sz="2000" spc="39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antverpské</a:t>
            </a:r>
            <a:r>
              <a:rPr sz="2000" spc="38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burzy</a:t>
            </a:r>
            <a:r>
              <a:rPr sz="2000" spc="37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je</a:t>
            </a:r>
            <a:r>
              <a:rPr sz="2000" spc="39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považováno</a:t>
            </a:r>
            <a:r>
              <a:rPr sz="2000" spc="38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za</a:t>
            </a:r>
          </a:p>
          <a:p>
            <a:pPr marL="0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mezník</a:t>
            </a:r>
            <a:r>
              <a:rPr sz="2000" spc="-3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vývoje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burz.</a:t>
            </a:r>
          </a:p>
          <a:p>
            <a:pPr marL="12192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Druhé</a:t>
            </a:r>
            <a:r>
              <a:rPr sz="2000" spc="28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období</a:t>
            </a:r>
            <a:r>
              <a:rPr sz="2000" spc="26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začíná</a:t>
            </a:r>
            <a:r>
              <a:rPr sz="2000" spc="28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založením</a:t>
            </a:r>
            <a:r>
              <a:rPr sz="2000" spc="26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světoznámé</a:t>
            </a:r>
            <a:r>
              <a:rPr sz="2000" spc="26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amsterodamské</a:t>
            </a:r>
            <a:r>
              <a:rPr sz="2000" spc="28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burzy</a:t>
            </a:r>
            <a:r>
              <a:rPr sz="2000" spc="26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</a:p>
          <a:p>
            <a:pPr marL="0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roce</a:t>
            </a:r>
            <a:r>
              <a:rPr sz="2000" spc="17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1611.</a:t>
            </a:r>
            <a:r>
              <a:rPr sz="2000" spc="16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000" spc="17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této</a:t>
            </a:r>
            <a:r>
              <a:rPr sz="2000" spc="17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burze</a:t>
            </a:r>
            <a:r>
              <a:rPr sz="2000" spc="14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2000" spc="16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obchodovalo</a:t>
            </a:r>
            <a:r>
              <a:rPr sz="2000" spc="17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především</a:t>
            </a:r>
            <a:r>
              <a:rPr sz="2000" spc="16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spc="1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2000" spc="14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zbožím,</a:t>
            </a:r>
            <a:r>
              <a:rPr sz="2000" spc="14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které</a:t>
            </a:r>
          </a:p>
          <a:p>
            <a:pPr marL="0" marR="0">
              <a:lnSpc>
                <a:spcPts val="1923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2000" spc="10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do</a:t>
            </a:r>
            <a:r>
              <a:rPr sz="2000" spc="9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Holandska</a:t>
            </a:r>
            <a:r>
              <a:rPr sz="2000" spc="11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ve</a:t>
            </a:r>
            <a:r>
              <a:rPr sz="2000" spc="11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velkém</a:t>
            </a:r>
            <a:r>
              <a:rPr sz="2000" spc="10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množství</a:t>
            </a:r>
            <a:r>
              <a:rPr sz="2000" spc="10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dováželo</a:t>
            </a:r>
            <a:r>
              <a:rPr sz="2000" spc="10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z</a:t>
            </a:r>
            <a:r>
              <a:rPr sz="2000" spc="11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kolonií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2000" spc="10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Obchodovalo</a:t>
            </a:r>
          </a:p>
          <a:p>
            <a:pPr marL="0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2000" spc="-2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zde</a:t>
            </a:r>
            <a:r>
              <a:rPr sz="2000" spc="-2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i se</a:t>
            </a:r>
            <a:r>
              <a:rPr sz="2000" spc="-2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směnkami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  <a:p>
            <a:pPr marL="12192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V současné</a:t>
            </a:r>
            <a:r>
              <a:rPr sz="2000" spc="-3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době</a:t>
            </a:r>
            <a:r>
              <a:rPr sz="2000" spc="-2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mají největší</a:t>
            </a:r>
            <a:r>
              <a:rPr sz="2000" spc="-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význam</a:t>
            </a:r>
            <a:r>
              <a:rPr sz="2000" spc="-3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tyto burzy</a:t>
            </a:r>
            <a:r>
              <a:rPr sz="2000" spc="-3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cenných</a:t>
            </a:r>
            <a:r>
              <a:rPr sz="2000" spc="-3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papírů</a:t>
            </a:r>
            <a:r>
              <a:rPr sz="2000" spc="-3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(dále</a:t>
            </a:r>
          </a:p>
          <a:p>
            <a:pPr marL="0" marR="0">
              <a:lnSpc>
                <a:spcPts val="1920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CP):</a:t>
            </a:r>
            <a:r>
              <a:rPr sz="2000" spc="-1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Tokio,</a:t>
            </a:r>
            <a:r>
              <a:rPr sz="2000" spc="-2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Londýn,</a:t>
            </a:r>
            <a:r>
              <a:rPr sz="2000" spc="-3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NY,</a:t>
            </a:r>
            <a:r>
              <a:rPr sz="2000" spc="-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Currych,</a:t>
            </a:r>
            <a:r>
              <a:rPr sz="2000" spc="-4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Paříž,</a:t>
            </a:r>
            <a:r>
              <a:rPr sz="2000" spc="-3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Amsterodam,</a:t>
            </a:r>
            <a:r>
              <a:rPr sz="2000" spc="-6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Frankfurt</a:t>
            </a:r>
            <a:r>
              <a:rPr lang="cs-CZ" sz="2000" dirty="0">
                <a:solidFill>
                  <a:srgbClr val="000000"/>
                </a:solidFill>
                <a:latin typeface="IWDHIQ+Arial"/>
                <a:cs typeface="IWDHIQ+Arial"/>
              </a:rPr>
              <a:t>.</a:t>
            </a:r>
            <a:endParaRPr sz="2000" dirty="0">
              <a:solidFill>
                <a:srgbClr val="000000"/>
              </a:solidFill>
              <a:latin typeface="IWDHIQ+Arial"/>
              <a:cs typeface="IWDHIQ+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14 / 48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hlinkClick r:id="rId2"/>
          </p:cNvPr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31338" y="548916"/>
            <a:ext cx="363129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Akciové</a:t>
            </a:r>
            <a:r>
              <a:rPr sz="4400" spc="-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burzy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69715" y="1608485"/>
            <a:ext cx="1155984" cy="2802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06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1700" spc="163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b="1" dirty="0">
                <a:solidFill>
                  <a:srgbClr val="000000"/>
                </a:solidFill>
                <a:latin typeface="RLVDEP+Arial Bold"/>
                <a:cs typeface="RLVDEP+Arial Bold"/>
              </a:rPr>
              <a:t>NYSE: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1539" y="1816406"/>
            <a:ext cx="7857025" cy="2974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03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New</a:t>
            </a:r>
            <a:r>
              <a:rPr sz="1700" spc="9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York</a:t>
            </a:r>
            <a:r>
              <a:rPr sz="1700" spc="11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Stock</a:t>
            </a:r>
            <a:r>
              <a:rPr sz="1700" spc="11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Exchange</a:t>
            </a:r>
            <a:r>
              <a:rPr sz="1700" spc="12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známá</a:t>
            </a:r>
            <a:r>
              <a:rPr sz="1700" spc="1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pod</a:t>
            </a:r>
            <a:r>
              <a:rPr sz="1700" spc="11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všeobecně</a:t>
            </a:r>
            <a:r>
              <a:rPr sz="1700" spc="10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používanou</a:t>
            </a:r>
            <a:r>
              <a:rPr sz="1700" spc="12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zkratkou</a:t>
            </a:r>
            <a:r>
              <a:rPr sz="1700" spc="11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NYSE,</a:t>
            </a:r>
          </a:p>
          <a:p>
            <a:pPr marL="0" marR="0">
              <a:lnSpc>
                <a:spcPts val="1631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je</a:t>
            </a:r>
            <a:r>
              <a:rPr sz="1700" spc="24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americká</a:t>
            </a:r>
            <a:r>
              <a:rPr sz="1700" spc="25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burza</a:t>
            </a:r>
            <a:r>
              <a:rPr sz="1700" spc="24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cenných</a:t>
            </a:r>
            <a:r>
              <a:rPr sz="1700" spc="24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papírů</a:t>
            </a:r>
            <a:r>
              <a:rPr sz="1700" spc="25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sídlící,</a:t>
            </a:r>
            <a:r>
              <a:rPr sz="1700" spc="25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jak</a:t>
            </a:r>
            <a:r>
              <a:rPr sz="1700" spc="26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už</a:t>
            </a:r>
            <a:r>
              <a:rPr sz="1700" spc="24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sám</a:t>
            </a:r>
            <a:r>
              <a:rPr sz="1700" spc="25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název</a:t>
            </a:r>
            <a:r>
              <a:rPr sz="1700" spc="26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vypovídá,</a:t>
            </a:r>
            <a:r>
              <a:rPr sz="1700" spc="26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1700" spc="26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New</a:t>
            </a:r>
          </a:p>
          <a:p>
            <a:pPr marL="0" marR="0">
              <a:lnSpc>
                <a:spcPts val="1632"/>
              </a:lnSpc>
              <a:spcBef>
                <a:spcPts val="5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Yorku</a:t>
            </a:r>
            <a:r>
              <a:rPr sz="1700" spc="21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1700" spc="21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rohu</a:t>
            </a:r>
            <a:r>
              <a:rPr sz="1700" spc="22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ulic</a:t>
            </a:r>
            <a:r>
              <a:rPr sz="1700" spc="20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Broad</a:t>
            </a:r>
            <a:r>
              <a:rPr sz="1700" spc="20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Street</a:t>
            </a:r>
            <a:r>
              <a:rPr sz="1700" spc="20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1700" spc="20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Wall</a:t>
            </a:r>
            <a:r>
              <a:rPr sz="1700" spc="20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Street.</a:t>
            </a:r>
            <a:r>
              <a:rPr sz="1700" spc="19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b="1" dirty="0">
                <a:solidFill>
                  <a:srgbClr val="000000"/>
                </a:solidFill>
                <a:latin typeface="RLVDEP+Arial Bold"/>
                <a:cs typeface="RLVDEP+Arial Bold"/>
              </a:rPr>
              <a:t>Tato</a:t>
            </a:r>
            <a:r>
              <a:rPr sz="1700" b="1" spc="203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700" b="1" dirty="0">
                <a:solidFill>
                  <a:srgbClr val="000000"/>
                </a:solidFill>
                <a:latin typeface="RLVDEP+Arial Bold"/>
                <a:cs typeface="RLVDEP+Arial Bold"/>
              </a:rPr>
              <a:t>burza</a:t>
            </a:r>
            <a:r>
              <a:rPr sz="1700" b="1" spc="214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700" b="1" dirty="0">
                <a:solidFill>
                  <a:srgbClr val="000000"/>
                </a:solidFill>
                <a:latin typeface="RLVDEP+Arial Bold"/>
                <a:cs typeface="RLVDEP+Arial Bold"/>
              </a:rPr>
              <a:t>je</a:t>
            </a:r>
            <a:r>
              <a:rPr sz="1700" b="1" spc="219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700" b="1" dirty="0">
                <a:solidFill>
                  <a:srgbClr val="000000"/>
                </a:solidFill>
                <a:latin typeface="VQTUAU+Arial Bold"/>
                <a:cs typeface="VQTUAU+Arial Bold"/>
              </a:rPr>
              <a:t>považována</a:t>
            </a:r>
            <a:r>
              <a:rPr sz="1700" b="1" spc="208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700" b="1" spc="14" dirty="0">
                <a:solidFill>
                  <a:srgbClr val="000000"/>
                </a:solidFill>
                <a:latin typeface="RLVDEP+Arial Bold"/>
                <a:cs typeface="RLVDEP+Arial Bold"/>
              </a:rPr>
              <a:t>za</a:t>
            </a:r>
          </a:p>
          <a:p>
            <a:pPr marL="0" marR="0">
              <a:lnSpc>
                <a:spcPts val="1632"/>
              </a:lnSpc>
              <a:spcBef>
                <a:spcPts val="0"/>
              </a:spcBef>
              <a:spcAft>
                <a:spcPts val="0"/>
              </a:spcAft>
            </a:pPr>
            <a:r>
              <a:rPr sz="1700" b="1" dirty="0">
                <a:solidFill>
                  <a:srgbClr val="000000"/>
                </a:solidFill>
                <a:latin typeface="VQTUAU+Arial Bold"/>
                <a:cs typeface="VQTUAU+Arial Bold"/>
              </a:rPr>
              <a:t>největší,</a:t>
            </a:r>
            <a:r>
              <a:rPr sz="1700" b="1" spc="733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700" b="1" dirty="0">
                <a:solidFill>
                  <a:srgbClr val="000000"/>
                </a:solidFill>
                <a:latin typeface="VQTUAU+Arial Bold"/>
                <a:cs typeface="VQTUAU+Arial Bold"/>
              </a:rPr>
              <a:t>nejlikvidnější</a:t>
            </a:r>
            <a:r>
              <a:rPr sz="1700" b="1" spc="757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700" b="1" dirty="0">
                <a:solidFill>
                  <a:srgbClr val="000000"/>
                </a:solidFill>
                <a:latin typeface="RLVDEP+Arial Bold"/>
                <a:cs typeface="RLVDEP+Arial Bold"/>
              </a:rPr>
              <a:t>a</a:t>
            </a:r>
            <a:r>
              <a:rPr sz="1700" b="1" spc="754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700" b="1" dirty="0">
                <a:solidFill>
                  <a:srgbClr val="000000"/>
                </a:solidFill>
                <a:latin typeface="VQTUAU+Arial Bold"/>
                <a:cs typeface="VQTUAU+Arial Bold"/>
              </a:rPr>
              <a:t>nejznámější</a:t>
            </a:r>
            <a:r>
              <a:rPr sz="1700" b="1" spc="748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700" b="1" dirty="0">
                <a:solidFill>
                  <a:srgbClr val="000000"/>
                </a:solidFill>
                <a:latin typeface="RLVDEP+Arial Bold"/>
                <a:cs typeface="RLVDEP+Arial Bold"/>
              </a:rPr>
              <a:t>burzu</a:t>
            </a:r>
            <a:r>
              <a:rPr sz="1700" b="1" spc="742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700" b="1" dirty="0">
                <a:solidFill>
                  <a:srgbClr val="000000"/>
                </a:solidFill>
                <a:latin typeface="VQTUAU+Arial Bold"/>
                <a:cs typeface="VQTUAU+Arial Bold"/>
              </a:rPr>
              <a:t>cenných</a:t>
            </a:r>
            <a:r>
              <a:rPr sz="1700" b="1" spc="748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700" b="1" dirty="0">
                <a:solidFill>
                  <a:srgbClr val="000000"/>
                </a:solidFill>
                <a:latin typeface="VQTUAU+Arial Bold"/>
                <a:cs typeface="VQTUAU+Arial Bold"/>
              </a:rPr>
              <a:t>papírů</a:t>
            </a:r>
            <a:r>
              <a:rPr sz="1700" b="1" spc="741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700" b="1" dirty="0">
                <a:solidFill>
                  <a:srgbClr val="000000"/>
                </a:solidFill>
                <a:latin typeface="VQTUAU+Arial Bold"/>
                <a:cs typeface="VQTUAU+Arial Bold"/>
              </a:rPr>
              <a:t>světa</a:t>
            </a:r>
            <a:r>
              <a:rPr sz="1700" b="1" dirty="0">
                <a:solidFill>
                  <a:srgbClr val="000000"/>
                </a:solidFill>
                <a:latin typeface="RLVDEP+Arial Bold"/>
                <a:cs typeface="RLVDEP+Arial Bold"/>
              </a:rPr>
              <a:t>.</a:t>
            </a:r>
            <a:r>
              <a:rPr sz="1700" b="1" spc="747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</a:p>
          <a:p>
            <a:pPr marL="0" marR="0">
              <a:lnSpc>
                <a:spcPts val="1632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současné</a:t>
            </a:r>
            <a:r>
              <a:rPr sz="1700" spc="38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době</a:t>
            </a:r>
            <a:r>
              <a:rPr sz="1700" spc="40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je</a:t>
            </a:r>
            <a:r>
              <a:rPr sz="1700" spc="38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spc="10" dirty="0">
                <a:solidFill>
                  <a:srgbClr val="000000"/>
                </a:solidFill>
                <a:latin typeface="GNGHEH+Arial"/>
                <a:cs typeface="GNGHEH+Arial"/>
              </a:rPr>
              <a:t>zde</a:t>
            </a:r>
            <a:r>
              <a:rPr sz="1700" spc="39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registrováno</a:t>
            </a:r>
            <a:r>
              <a:rPr sz="1700" spc="40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přes</a:t>
            </a:r>
            <a:r>
              <a:rPr sz="1700" spc="40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tři</a:t>
            </a:r>
            <a:r>
              <a:rPr sz="1700" spc="40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tisíce</a:t>
            </a:r>
            <a:r>
              <a:rPr sz="1700" spc="39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amerických</a:t>
            </a:r>
            <a:r>
              <a:rPr sz="1700" spc="39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i</a:t>
            </a:r>
            <a:r>
              <a:rPr sz="1700" spc="39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zahraničních</a:t>
            </a:r>
          </a:p>
          <a:p>
            <a:pPr marL="0" marR="0">
              <a:lnSpc>
                <a:spcPts val="1631"/>
              </a:lnSpc>
              <a:spcBef>
                <a:spcPts val="5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firem.</a:t>
            </a:r>
            <a:r>
              <a:rPr sz="1700" spc="48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Burza</a:t>
            </a:r>
            <a:r>
              <a:rPr sz="1700" spc="49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má</a:t>
            </a:r>
            <a:r>
              <a:rPr sz="1700" spc="49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přes</a:t>
            </a:r>
            <a:r>
              <a:rPr sz="1700" spc="50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čtyři</a:t>
            </a:r>
            <a:r>
              <a:rPr sz="1700" spc="48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sta</a:t>
            </a:r>
            <a:r>
              <a:rPr sz="1700" spc="48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členů</a:t>
            </a:r>
            <a:r>
              <a:rPr sz="1700" spc="49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z</a:t>
            </a:r>
            <a:r>
              <a:rPr sz="1700" spc="50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řad</a:t>
            </a:r>
            <a:r>
              <a:rPr sz="1700" spc="50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institucionálních</a:t>
            </a:r>
            <a:r>
              <a:rPr sz="1700" spc="48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i</a:t>
            </a:r>
            <a:r>
              <a:rPr sz="1700" spc="49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individuálních</a:t>
            </a:r>
          </a:p>
          <a:p>
            <a:pPr marL="0" marR="0">
              <a:lnSpc>
                <a:spcPts val="1634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investorů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1700" spc="24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1700" spc="24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b="1" dirty="0">
                <a:solidFill>
                  <a:srgbClr val="000000"/>
                </a:solidFill>
                <a:latin typeface="RLVDEP+Arial Bold"/>
                <a:cs typeface="RLVDEP+Arial Bold"/>
              </a:rPr>
              <a:t>NYSE</a:t>
            </a:r>
            <a:r>
              <a:rPr sz="1700" b="1" spc="251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700" b="1" dirty="0">
                <a:solidFill>
                  <a:srgbClr val="000000"/>
                </a:solidFill>
                <a:latin typeface="RLVDEP+Arial Bold"/>
                <a:cs typeface="RLVDEP+Arial Bold"/>
              </a:rPr>
              <a:t>jsou</a:t>
            </a:r>
            <a:r>
              <a:rPr sz="1700" b="1" spc="256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700" b="1" dirty="0">
                <a:solidFill>
                  <a:srgbClr val="000000"/>
                </a:solidFill>
                <a:latin typeface="VQTUAU+Arial Bold"/>
                <a:cs typeface="VQTUAU+Arial Bold"/>
              </a:rPr>
              <a:t>obchodovány</a:t>
            </a:r>
            <a:r>
              <a:rPr sz="1700" b="1" spc="257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700" b="1" dirty="0">
                <a:solidFill>
                  <a:srgbClr val="000000"/>
                </a:solidFill>
                <a:latin typeface="RLVDEP+Arial Bold"/>
                <a:cs typeface="RLVDEP+Arial Bold"/>
              </a:rPr>
              <a:t>akcie</a:t>
            </a:r>
            <a:r>
              <a:rPr sz="1700" b="1" spc="247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700" b="1" dirty="0">
                <a:solidFill>
                  <a:srgbClr val="000000"/>
                </a:solidFill>
                <a:latin typeface="VQTUAU+Arial Bold"/>
                <a:cs typeface="VQTUAU+Arial Bold"/>
              </a:rPr>
              <a:t>největších</a:t>
            </a:r>
            <a:r>
              <a:rPr sz="1700" b="1" spc="271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700" b="1" dirty="0">
                <a:solidFill>
                  <a:srgbClr val="000000"/>
                </a:solidFill>
                <a:latin typeface="RLVDEP+Arial Bold"/>
                <a:cs typeface="RLVDEP+Arial Bold"/>
              </a:rPr>
              <a:t>a</a:t>
            </a:r>
            <a:r>
              <a:rPr sz="1700" b="1" spc="262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700" b="1" dirty="0">
                <a:solidFill>
                  <a:srgbClr val="000000"/>
                </a:solidFill>
                <a:latin typeface="VQTUAU+Arial Bold"/>
                <a:cs typeface="VQTUAU+Arial Bold"/>
              </a:rPr>
              <a:t>nejbonitnějších</a:t>
            </a:r>
          </a:p>
          <a:p>
            <a:pPr marL="0" marR="0">
              <a:lnSpc>
                <a:spcPts val="1631"/>
              </a:lnSpc>
              <a:spcBef>
                <a:spcPts val="0"/>
              </a:spcBef>
              <a:spcAft>
                <a:spcPts val="0"/>
              </a:spcAft>
            </a:pPr>
            <a:r>
              <a:rPr sz="1700" b="1" dirty="0">
                <a:solidFill>
                  <a:srgbClr val="000000"/>
                </a:solidFill>
                <a:latin typeface="VQTUAU+Arial Bold"/>
                <a:cs typeface="VQTUAU+Arial Bold"/>
              </a:rPr>
              <a:t>amerických</a:t>
            </a:r>
            <a:r>
              <a:rPr sz="1700" b="1" spc="202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700" b="1" dirty="0">
                <a:solidFill>
                  <a:srgbClr val="000000"/>
                </a:solidFill>
                <a:latin typeface="VQTUAU+Arial Bold"/>
                <a:cs typeface="VQTUAU+Arial Bold"/>
              </a:rPr>
              <a:t>společností,</a:t>
            </a:r>
            <a:r>
              <a:rPr sz="1700" b="1" spc="210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700" b="1" dirty="0">
                <a:solidFill>
                  <a:srgbClr val="000000"/>
                </a:solidFill>
                <a:latin typeface="RLVDEP+Arial Bold"/>
                <a:cs typeface="RLVDEP+Arial Bold"/>
              </a:rPr>
              <a:t>ale</a:t>
            </a:r>
            <a:r>
              <a:rPr sz="1700" b="1" spc="224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700" b="1" dirty="0">
                <a:solidFill>
                  <a:srgbClr val="000000"/>
                </a:solidFill>
                <a:latin typeface="RLVDEP+Arial Bold"/>
                <a:cs typeface="RLVDEP+Arial Bold"/>
              </a:rPr>
              <a:t>i</a:t>
            </a:r>
            <a:r>
              <a:rPr sz="1700" b="1" spc="219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700" b="1" dirty="0">
                <a:solidFill>
                  <a:srgbClr val="000000"/>
                </a:solidFill>
                <a:latin typeface="RLVDEP+Arial Bold"/>
                <a:cs typeface="RLVDEP+Arial Bold"/>
              </a:rPr>
              <a:t>akcie</a:t>
            </a:r>
            <a:r>
              <a:rPr sz="1700" b="1" spc="211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700" b="1" dirty="0">
                <a:solidFill>
                  <a:srgbClr val="000000"/>
                </a:solidFill>
                <a:latin typeface="VQTUAU+Arial Bold"/>
                <a:cs typeface="VQTUAU+Arial Bold"/>
              </a:rPr>
              <a:t>prestižních</a:t>
            </a:r>
            <a:r>
              <a:rPr sz="1700" b="1" spc="208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700" b="1" dirty="0">
                <a:solidFill>
                  <a:srgbClr val="000000"/>
                </a:solidFill>
                <a:latin typeface="VQTUAU+Arial Bold"/>
                <a:cs typeface="VQTUAU+Arial Bold"/>
              </a:rPr>
              <a:t>zahraničních</a:t>
            </a:r>
            <a:r>
              <a:rPr sz="1700" b="1" spc="219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700" b="1" dirty="0">
                <a:solidFill>
                  <a:srgbClr val="000000"/>
                </a:solidFill>
                <a:latin typeface="VQTUAU+Arial Bold"/>
                <a:cs typeface="VQTUAU+Arial Bold"/>
              </a:rPr>
              <a:t>ﬁrem</a:t>
            </a:r>
            <a:r>
              <a:rPr sz="1700" b="1" dirty="0">
                <a:solidFill>
                  <a:srgbClr val="000000"/>
                </a:solidFill>
                <a:latin typeface="RLVDEP+Arial Bold"/>
                <a:cs typeface="RLVDEP+Arial Bold"/>
              </a:rPr>
              <a:t>.</a:t>
            </a:r>
            <a:r>
              <a:rPr sz="1700" b="1" spc="207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700" u="sng" dirty="0">
                <a:solidFill>
                  <a:srgbClr val="009999"/>
                </a:solidFill>
                <a:latin typeface="GNGHEH+Arial"/>
                <a:cs typeface="GNGHEH+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NYSE</a:t>
            </a:r>
          </a:p>
          <a:p>
            <a:pPr marL="0" marR="0">
              <a:lnSpc>
                <a:spcPts val="1632"/>
              </a:lnSpc>
              <a:spcBef>
                <a:spcPts val="5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rovněž</a:t>
            </a:r>
            <a:r>
              <a:rPr sz="1700" spc="29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zajišťuje</a:t>
            </a:r>
            <a:r>
              <a:rPr sz="1700" spc="30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primární</a:t>
            </a:r>
            <a:r>
              <a:rPr sz="1700" spc="29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trh</a:t>
            </a:r>
            <a:r>
              <a:rPr sz="1700" spc="30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nových</a:t>
            </a:r>
            <a:r>
              <a:rPr sz="1700" spc="29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emisí,</a:t>
            </a:r>
            <a:r>
              <a:rPr sz="1700" spc="30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tedy</a:t>
            </a:r>
            <a:r>
              <a:rPr sz="1700" spc="27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jejich</a:t>
            </a:r>
            <a:r>
              <a:rPr sz="1700" spc="30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uvádění</a:t>
            </a:r>
            <a:r>
              <a:rPr sz="1700" spc="29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spc="15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1700" spc="29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trh.</a:t>
            </a:r>
            <a:r>
              <a:rPr sz="1700" spc="30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Kromě</a:t>
            </a:r>
          </a:p>
          <a:p>
            <a:pPr marL="0" marR="0">
              <a:lnSpc>
                <a:spcPts val="1632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akcií</a:t>
            </a:r>
            <a:r>
              <a:rPr sz="1700" spc="11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mohou</a:t>
            </a:r>
            <a:r>
              <a:rPr sz="1700" spc="113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investoři</a:t>
            </a:r>
            <a:r>
              <a:rPr sz="1700" spc="113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1700" spc="112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NYSE</a:t>
            </a:r>
            <a:r>
              <a:rPr sz="1700" spc="113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investovat</a:t>
            </a:r>
            <a:r>
              <a:rPr sz="1700" spc="111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do</a:t>
            </a:r>
            <a:r>
              <a:rPr sz="1700" spc="113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dluhopisů,</a:t>
            </a:r>
            <a:r>
              <a:rPr sz="1700" spc="112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instrumentů</a:t>
            </a:r>
          </a:p>
          <a:p>
            <a:pPr marL="0" marR="0">
              <a:lnSpc>
                <a:spcPts val="1631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uzavřených</a:t>
            </a:r>
            <a:r>
              <a:rPr sz="1700" spc="14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u="sng" dirty="0">
                <a:solidFill>
                  <a:srgbClr val="009999"/>
                </a:solidFill>
                <a:latin typeface="IWDHIQ+Arial"/>
                <a:cs typeface="IWDHIQ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podílových</a:t>
            </a:r>
            <a:r>
              <a:rPr sz="1700" u="sng" spc="158" dirty="0">
                <a:solidFill>
                  <a:srgbClr val="009999"/>
                </a:solidFill>
                <a:latin typeface="IWDHIQ+Arial"/>
                <a:cs typeface="IWDHIQ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700" u="sng" dirty="0">
                <a:solidFill>
                  <a:srgbClr val="009999"/>
                </a:solidFill>
                <a:latin typeface="IWDHIQ+Arial"/>
                <a:cs typeface="IWDHIQ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fondů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,</a:t>
            </a:r>
            <a:r>
              <a:rPr sz="1700" spc="14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burzovně</a:t>
            </a:r>
            <a:r>
              <a:rPr sz="1700" spc="15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obchodovaných</a:t>
            </a:r>
            <a:r>
              <a:rPr sz="1700" spc="15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fondů</a:t>
            </a:r>
            <a:r>
              <a:rPr sz="1700" spc="16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EFT’s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1700" spc="14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NYSE</a:t>
            </a:r>
            <a:r>
              <a:rPr sz="1700" spc="16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si</a:t>
            </a:r>
          </a:p>
          <a:p>
            <a:pPr marL="0" marR="0">
              <a:lnSpc>
                <a:spcPts val="1632"/>
              </a:lnSpc>
              <a:spcBef>
                <a:spcPts val="5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jako</a:t>
            </a:r>
            <a:r>
              <a:rPr sz="1700" spc="29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jedna</a:t>
            </a:r>
            <a:r>
              <a:rPr sz="1700" spc="29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</a:t>
            </a:r>
            <a:r>
              <a:rPr sz="1700" spc="298" dirty="0">
                <a:solidFill>
                  <a:srgbClr val="000000"/>
                </a:solidFill>
                <a:latin typeface="GNGHEH+Arial"/>
                <a:cs typeface="GNGHEH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mála</a:t>
            </a:r>
            <a:r>
              <a:rPr sz="1700" spc="299" dirty="0">
                <a:solidFill>
                  <a:srgbClr val="000000"/>
                </a:solidFill>
                <a:latin typeface="IWDHIQ+Arial"/>
                <a:cs typeface="IWDHIQ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burz</a:t>
            </a:r>
            <a:r>
              <a:rPr sz="1700" spc="292" dirty="0">
                <a:solidFill>
                  <a:srgbClr val="000000"/>
                </a:solidFill>
                <a:latin typeface="GNGHEH+Arial"/>
                <a:cs typeface="GNGHEH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</a:t>
            </a:r>
            <a:r>
              <a:rPr sz="1700" spc="308" dirty="0">
                <a:solidFill>
                  <a:srgbClr val="000000"/>
                </a:solidFill>
                <a:latin typeface="GNGHEH+Arial"/>
                <a:cs typeface="GNGHEH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sv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ětě</a:t>
            </a:r>
            <a:r>
              <a:rPr sz="1700" spc="3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udržuje</a:t>
            </a:r>
            <a:r>
              <a:rPr sz="1700" spc="30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charakter</a:t>
            </a:r>
            <a:r>
              <a:rPr sz="1700" spc="29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prezenční</a:t>
            </a:r>
            <a:r>
              <a:rPr sz="1700" spc="30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burzy.</a:t>
            </a:r>
            <a:r>
              <a:rPr sz="1700" spc="30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Funguje</a:t>
            </a:r>
          </a:p>
          <a:p>
            <a:pPr marL="0" marR="0">
              <a:lnSpc>
                <a:spcPts val="1635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nicméně</a:t>
            </a:r>
            <a:r>
              <a:rPr sz="1700" spc="88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s</a:t>
            </a:r>
            <a:r>
              <a:rPr sz="1700" spc="89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masivní</a:t>
            </a:r>
            <a:r>
              <a:rPr sz="1700" spc="89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počítačovou</a:t>
            </a:r>
            <a:r>
              <a:rPr sz="1700" spc="89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podporou</a:t>
            </a:r>
            <a:r>
              <a:rPr sz="1700" spc="90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získanou</a:t>
            </a:r>
            <a:r>
              <a:rPr sz="1700" spc="9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sloučením</a:t>
            </a:r>
            <a:r>
              <a:rPr sz="1700" spc="89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NYSE</a:t>
            </a:r>
            <a:r>
              <a:rPr sz="1700" spc="91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s</a:t>
            </a:r>
          </a:p>
          <a:p>
            <a:pPr marL="0" marR="0">
              <a:lnSpc>
                <a:spcPts val="1632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Euronext (viz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níže)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8640" y="4770553"/>
            <a:ext cx="8200168" cy="1730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03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1700" spc="163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kern="0" dirty="0">
                <a:solidFill>
                  <a:srgbClr val="000000"/>
                </a:solidFill>
                <a:latin typeface="GNGHEH+Arial"/>
                <a:cs typeface="GNGHEH+Arial"/>
              </a:rPr>
              <a:t>Vznik NYSE se datuje do roku 1792, kdy 24 </a:t>
            </a:r>
            <a:r>
              <a:rPr sz="1700" kern="0" dirty="0">
                <a:solidFill>
                  <a:srgbClr val="000000"/>
                </a:solidFill>
                <a:latin typeface="IWDHIQ+Arial"/>
                <a:cs typeface="IWDHIQ+Arial"/>
              </a:rPr>
              <a:t>brokerů </a:t>
            </a:r>
            <a:r>
              <a:rPr sz="1700" kern="0" dirty="0">
                <a:solidFill>
                  <a:srgbClr val="000000"/>
                </a:solidFill>
                <a:latin typeface="GNGHEH+Arial"/>
                <a:cs typeface="GNGHEH+Arial"/>
              </a:rPr>
              <a:t>podepsalo dohodu o</a:t>
            </a:r>
          </a:p>
          <a:p>
            <a:pPr marL="342899" marR="0">
              <a:lnSpc>
                <a:spcPts val="1632"/>
              </a:lnSpc>
              <a:spcBef>
                <a:spcPts val="0"/>
              </a:spcBef>
              <a:spcAft>
                <a:spcPts val="0"/>
              </a:spcAft>
            </a:pPr>
            <a:r>
              <a:rPr sz="1700" kern="0" dirty="0">
                <a:solidFill>
                  <a:srgbClr val="000000"/>
                </a:solidFill>
                <a:latin typeface="IWDHIQ+Arial"/>
                <a:cs typeface="IWDHIQ+Arial"/>
              </a:rPr>
              <a:t>obchodování </a:t>
            </a:r>
            <a:r>
              <a:rPr sz="1700" kern="0" dirty="0">
                <a:solidFill>
                  <a:srgbClr val="000000"/>
                </a:solidFill>
                <a:latin typeface="GNGHEH+Arial"/>
                <a:cs typeface="GNGHEH+Arial"/>
              </a:rPr>
              <a:t>s </a:t>
            </a:r>
            <a:r>
              <a:rPr sz="1700" kern="0" dirty="0">
                <a:solidFill>
                  <a:srgbClr val="000000"/>
                </a:solidFill>
                <a:latin typeface="IWDHIQ+Arial"/>
                <a:cs typeface="IWDHIQ+Arial"/>
              </a:rPr>
              <a:t>cennými papíry (Buttonwoodská </a:t>
            </a:r>
            <a:r>
              <a:rPr sz="1700" kern="0" dirty="0">
                <a:solidFill>
                  <a:srgbClr val="000000"/>
                </a:solidFill>
                <a:latin typeface="GNGHEH+Arial"/>
                <a:cs typeface="GNGHEH+Arial"/>
              </a:rPr>
              <a:t>dohoda). </a:t>
            </a:r>
            <a:r>
              <a:rPr sz="1700" kern="0" dirty="0">
                <a:solidFill>
                  <a:srgbClr val="000000"/>
                </a:solidFill>
                <a:latin typeface="IWDHIQ+Arial"/>
                <a:cs typeface="IWDHIQ+Arial"/>
              </a:rPr>
              <a:t>Nynější název </a:t>
            </a:r>
            <a:r>
              <a:rPr sz="1700" kern="0" dirty="0">
                <a:solidFill>
                  <a:srgbClr val="000000"/>
                </a:solidFill>
                <a:latin typeface="GNGHEH+Arial"/>
                <a:cs typeface="GNGHEH+Arial"/>
              </a:rPr>
              <a:t>vznikl</a:t>
            </a:r>
          </a:p>
          <a:p>
            <a:pPr marL="342899" marR="0">
              <a:lnSpc>
                <a:spcPts val="1632"/>
              </a:lnSpc>
              <a:spcBef>
                <a:spcPts val="50"/>
              </a:spcBef>
              <a:spcAft>
                <a:spcPts val="0"/>
              </a:spcAft>
            </a:pPr>
            <a:r>
              <a:rPr sz="1700" kern="0" dirty="0">
                <a:solidFill>
                  <a:srgbClr val="000000"/>
                </a:solidFill>
                <a:latin typeface="GNGHEH+Arial"/>
                <a:cs typeface="GNGHEH+Arial"/>
              </a:rPr>
              <a:t>roku 1863. Po </a:t>
            </a:r>
            <a:r>
              <a:rPr sz="1700" kern="0" dirty="0">
                <a:solidFill>
                  <a:srgbClr val="000000"/>
                </a:solidFill>
                <a:latin typeface="IWDHIQ+Arial"/>
                <a:cs typeface="IWDHIQ+Arial"/>
              </a:rPr>
              <a:t>více než </a:t>
            </a:r>
            <a:r>
              <a:rPr sz="1700" kern="0" dirty="0">
                <a:solidFill>
                  <a:srgbClr val="000000"/>
                </a:solidFill>
                <a:latin typeface="GNGHEH+Arial"/>
                <a:cs typeface="GNGHEH+Arial"/>
              </a:rPr>
              <a:t>dvou </a:t>
            </a:r>
            <a:r>
              <a:rPr sz="1700" kern="0" dirty="0">
                <a:solidFill>
                  <a:srgbClr val="000000"/>
                </a:solidFill>
                <a:latin typeface="IWDHIQ+Arial"/>
                <a:cs typeface="IWDHIQ+Arial"/>
              </a:rPr>
              <a:t>stoletích </a:t>
            </a:r>
            <a:r>
              <a:rPr sz="1700" kern="0" dirty="0">
                <a:solidFill>
                  <a:srgbClr val="000000"/>
                </a:solidFill>
                <a:latin typeface="GNGHEH+Arial"/>
                <a:cs typeface="GNGHEH+Arial"/>
              </a:rPr>
              <a:t>existence se </a:t>
            </a:r>
            <a:r>
              <a:rPr sz="1700" kern="0" dirty="0">
                <a:solidFill>
                  <a:srgbClr val="000000"/>
                </a:solidFill>
                <a:latin typeface="IWDHIQ+Arial"/>
                <a:cs typeface="IWDHIQ+Arial"/>
              </a:rPr>
              <a:t>začátkem </a:t>
            </a:r>
            <a:r>
              <a:rPr sz="1700" kern="0" dirty="0">
                <a:solidFill>
                  <a:srgbClr val="000000"/>
                </a:solidFill>
                <a:latin typeface="GNGHEH+Arial"/>
                <a:cs typeface="GNGHEH+Arial"/>
              </a:rPr>
              <a:t>roku 2006 NYSE</a:t>
            </a:r>
          </a:p>
          <a:p>
            <a:pPr marL="342899" marR="0">
              <a:lnSpc>
                <a:spcPts val="1631"/>
              </a:lnSpc>
              <a:spcBef>
                <a:spcPts val="0"/>
              </a:spcBef>
              <a:spcAft>
                <a:spcPts val="0"/>
              </a:spcAft>
            </a:pPr>
            <a:r>
              <a:rPr sz="1700" kern="0" dirty="0">
                <a:solidFill>
                  <a:srgbClr val="000000"/>
                </a:solidFill>
                <a:latin typeface="IWDHIQ+Arial"/>
                <a:cs typeface="IWDHIQ+Arial"/>
              </a:rPr>
              <a:t>přeměnila </a:t>
            </a:r>
            <a:r>
              <a:rPr sz="1700" kern="0" dirty="0">
                <a:solidFill>
                  <a:srgbClr val="000000"/>
                </a:solidFill>
                <a:latin typeface="GNGHEH+Arial"/>
                <a:cs typeface="GNGHEH+Arial"/>
              </a:rPr>
              <a:t>z </a:t>
            </a:r>
            <a:r>
              <a:rPr sz="1700" kern="0" dirty="0">
                <a:solidFill>
                  <a:srgbClr val="000000"/>
                </a:solidFill>
                <a:latin typeface="IWDHIQ+Arial"/>
                <a:cs typeface="IWDHIQ+Arial"/>
              </a:rPr>
              <a:t>neziskové </a:t>
            </a:r>
            <a:r>
              <a:rPr sz="1700" kern="0" dirty="0">
                <a:solidFill>
                  <a:srgbClr val="000000"/>
                </a:solidFill>
                <a:latin typeface="GNGHEH+Arial"/>
                <a:cs typeface="GNGHEH+Arial"/>
              </a:rPr>
              <a:t>organizace </a:t>
            </a:r>
            <a:r>
              <a:rPr sz="1700" kern="0" dirty="0">
                <a:solidFill>
                  <a:srgbClr val="000000"/>
                </a:solidFill>
                <a:latin typeface="IWDHIQ+Arial"/>
                <a:cs typeface="IWDHIQ+Arial"/>
              </a:rPr>
              <a:t>tvořené </a:t>
            </a:r>
            <a:r>
              <a:rPr sz="1700" kern="0" dirty="0">
                <a:solidFill>
                  <a:srgbClr val="000000"/>
                </a:solidFill>
                <a:latin typeface="GNGHEH+Arial"/>
                <a:cs typeface="GNGHEH+Arial"/>
              </a:rPr>
              <a:t>pouze </a:t>
            </a:r>
            <a:r>
              <a:rPr sz="1700" kern="0" dirty="0">
                <a:solidFill>
                  <a:srgbClr val="000000"/>
                </a:solidFill>
                <a:latin typeface="IWDHIQ+Arial"/>
                <a:cs typeface="IWDHIQ+Arial"/>
              </a:rPr>
              <a:t>členy </a:t>
            </a:r>
            <a:r>
              <a:rPr sz="1700" kern="0" dirty="0">
                <a:solidFill>
                  <a:srgbClr val="000000"/>
                </a:solidFill>
                <a:latin typeface="GNGHEH+Arial"/>
                <a:cs typeface="GNGHEH+Arial"/>
              </a:rPr>
              <a:t>ve </a:t>
            </a:r>
            <a:r>
              <a:rPr sz="1700" kern="0" dirty="0">
                <a:solidFill>
                  <a:srgbClr val="000000"/>
                </a:solidFill>
                <a:latin typeface="IWDHIQ+Arial"/>
                <a:cs typeface="IWDHIQ+Arial"/>
              </a:rPr>
              <a:t>veřejně</a:t>
            </a:r>
          </a:p>
          <a:p>
            <a:pPr marL="342899" marR="0">
              <a:lnSpc>
                <a:spcPts val="1634"/>
              </a:lnSpc>
              <a:spcBef>
                <a:spcPts val="0"/>
              </a:spcBef>
              <a:spcAft>
                <a:spcPts val="0"/>
              </a:spcAft>
            </a:pPr>
            <a:r>
              <a:rPr sz="1700" kern="0" dirty="0">
                <a:solidFill>
                  <a:srgbClr val="000000"/>
                </a:solidFill>
                <a:latin typeface="GNGHEH+Arial"/>
                <a:cs typeface="GNGHEH+Arial"/>
              </a:rPr>
              <a:t>obchodovatelnou </a:t>
            </a:r>
            <a:r>
              <a:rPr sz="1700" kern="0" dirty="0">
                <a:solidFill>
                  <a:srgbClr val="000000"/>
                </a:solidFill>
                <a:latin typeface="IWDHIQ+Arial"/>
                <a:cs typeface="IWDHIQ+Arial"/>
              </a:rPr>
              <a:t>ﬁrmu </a:t>
            </a:r>
            <a:r>
              <a:rPr sz="1700" kern="0" dirty="0">
                <a:solidFill>
                  <a:srgbClr val="000000"/>
                </a:solidFill>
                <a:latin typeface="GNGHEH+Arial"/>
                <a:cs typeface="GNGHEH+Arial"/>
              </a:rPr>
              <a:t>s akciemi </a:t>
            </a:r>
            <a:r>
              <a:rPr sz="1700" kern="0" dirty="0">
                <a:solidFill>
                  <a:srgbClr val="000000"/>
                </a:solidFill>
                <a:latin typeface="IWDHIQ+Arial"/>
                <a:cs typeface="IWDHIQ+Arial"/>
              </a:rPr>
              <a:t>oceněnými tržní </a:t>
            </a:r>
            <a:r>
              <a:rPr sz="1700" kern="0" dirty="0">
                <a:solidFill>
                  <a:srgbClr val="000000"/>
                </a:solidFill>
                <a:latin typeface="GNGHEH+Arial"/>
                <a:cs typeface="GNGHEH+Arial"/>
              </a:rPr>
              <a:t>hodnotou a stala se tak</a:t>
            </a:r>
          </a:p>
          <a:p>
            <a:pPr marL="342899" marR="0">
              <a:lnSpc>
                <a:spcPts val="1632"/>
              </a:lnSpc>
              <a:spcBef>
                <a:spcPts val="50"/>
              </a:spcBef>
              <a:spcAft>
                <a:spcPts val="0"/>
              </a:spcAft>
            </a:pPr>
            <a:r>
              <a:rPr sz="1700" kern="0" dirty="0">
                <a:solidFill>
                  <a:srgbClr val="000000"/>
                </a:solidFill>
                <a:latin typeface="IWDHIQ+Arial"/>
                <a:cs typeface="IWDHIQ+Arial"/>
              </a:rPr>
              <a:t>moderní, transparentní ﬁrmou</a:t>
            </a:r>
            <a:r>
              <a:rPr sz="1700" kern="0" dirty="0">
                <a:solidFill>
                  <a:srgbClr val="000000"/>
                </a:solidFill>
                <a:latin typeface="GNGHEH+Arial"/>
                <a:cs typeface="GNGHEH+Arial"/>
              </a:rPr>
              <a:t>. V </a:t>
            </a:r>
            <a:r>
              <a:rPr sz="1700" kern="0" dirty="0">
                <a:solidFill>
                  <a:srgbClr val="000000"/>
                </a:solidFill>
                <a:latin typeface="IWDHIQ+Arial"/>
                <a:cs typeface="IWDHIQ+Arial"/>
              </a:rPr>
              <a:t>červnu </a:t>
            </a:r>
            <a:r>
              <a:rPr sz="1700" kern="0" dirty="0">
                <a:solidFill>
                  <a:srgbClr val="000000"/>
                </a:solidFill>
                <a:latin typeface="GNGHEH+Arial"/>
                <a:cs typeface="GNGHEH+Arial"/>
              </a:rPr>
              <a:t>2006 se pak NYSE dohodla na </a:t>
            </a:r>
            <a:r>
              <a:rPr sz="1700" kern="0" dirty="0">
                <a:solidFill>
                  <a:srgbClr val="000000"/>
                </a:solidFill>
                <a:latin typeface="IWDHIQ+Arial"/>
                <a:cs typeface="IWDHIQ+Arial"/>
              </a:rPr>
              <a:t>spojení</a:t>
            </a:r>
          </a:p>
          <a:p>
            <a:pPr marL="342899" marR="0">
              <a:lnSpc>
                <a:spcPts val="1632"/>
              </a:lnSpc>
              <a:spcBef>
                <a:spcPts val="0"/>
              </a:spcBef>
              <a:spcAft>
                <a:spcPts val="0"/>
              </a:spcAft>
            </a:pPr>
            <a:r>
              <a:rPr sz="1700" kern="0" dirty="0">
                <a:solidFill>
                  <a:srgbClr val="000000"/>
                </a:solidFill>
                <a:latin typeface="GNGHEH+Arial"/>
                <a:cs typeface="GNGHEH+Arial"/>
              </a:rPr>
              <a:t>s evropskou </a:t>
            </a:r>
            <a:r>
              <a:rPr sz="1700" kern="0" dirty="0">
                <a:solidFill>
                  <a:srgbClr val="000000"/>
                </a:solidFill>
                <a:latin typeface="IWDHIQ+Arial"/>
                <a:cs typeface="IWDHIQ+Arial"/>
              </a:rPr>
              <a:t>burzovní aliancí </a:t>
            </a:r>
            <a:r>
              <a:rPr sz="1700" b="1" kern="0" dirty="0">
                <a:solidFill>
                  <a:srgbClr val="000000"/>
                </a:solidFill>
                <a:latin typeface="RLVDEP+Arial Bold"/>
                <a:cs typeface="RLVDEP+Arial Bold"/>
              </a:rPr>
              <a:t>Euronext </a:t>
            </a:r>
            <a:r>
              <a:rPr sz="1700" kern="0" dirty="0">
                <a:solidFill>
                  <a:srgbClr val="000000"/>
                </a:solidFill>
                <a:latin typeface="GNGHEH+Arial"/>
                <a:cs typeface="GNGHEH+Arial"/>
              </a:rPr>
              <a:t>a upevnila tak svou pozici </a:t>
            </a:r>
            <a:r>
              <a:rPr sz="1700" kern="0" dirty="0">
                <a:solidFill>
                  <a:srgbClr val="000000"/>
                </a:solidFill>
                <a:latin typeface="IWDHIQ+Arial"/>
                <a:cs typeface="IWDHIQ+Arial"/>
              </a:rPr>
              <a:t>největší </a:t>
            </a:r>
            <a:r>
              <a:rPr sz="1700" kern="0" dirty="0">
                <a:solidFill>
                  <a:srgbClr val="000000"/>
                </a:solidFill>
                <a:latin typeface="GNGHEH+Arial"/>
                <a:cs typeface="GNGHEH+Arial"/>
              </a:rPr>
              <a:t>burzy</a:t>
            </a:r>
          </a:p>
          <a:p>
            <a:pPr marL="342899" marR="0">
              <a:lnSpc>
                <a:spcPts val="1632"/>
              </a:lnSpc>
              <a:spcBef>
                <a:spcPts val="0"/>
              </a:spcBef>
              <a:spcAft>
                <a:spcPts val="0"/>
              </a:spcAft>
            </a:pPr>
            <a:r>
              <a:rPr sz="1700" kern="0" dirty="0">
                <a:solidFill>
                  <a:srgbClr val="000000"/>
                </a:solidFill>
                <a:latin typeface="GNGHEH+Arial"/>
                <a:cs typeface="GNGHEH+Arial"/>
              </a:rPr>
              <a:t>na </a:t>
            </a:r>
            <a:r>
              <a:rPr sz="1700" kern="0" dirty="0">
                <a:solidFill>
                  <a:srgbClr val="000000"/>
                </a:solidFill>
                <a:latin typeface="IWDHIQ+Arial"/>
                <a:cs typeface="IWDHIQ+Arial"/>
              </a:rPr>
              <a:t>světě</a:t>
            </a:r>
            <a:r>
              <a:rPr sz="1700" kern="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15 / 48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53614" y="548916"/>
            <a:ext cx="3787901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Akciové</a:t>
            </a:r>
            <a:r>
              <a:rPr sz="4400" spc="119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burzy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13651"/>
            <a:ext cx="1809562" cy="2512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78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1500" spc="175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b="1" dirty="0">
                <a:solidFill>
                  <a:srgbClr val="000000"/>
                </a:solidFill>
                <a:latin typeface="VQTUAU+Arial Bold"/>
                <a:cs typeface="VQTUAU+Arial Bold"/>
              </a:rPr>
              <a:t>Členové</a:t>
            </a:r>
            <a:r>
              <a:rPr sz="1500" b="1" spc="37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VQTUAU+Arial Bold"/>
                <a:cs typeface="VQTUAU+Arial Bold"/>
              </a:rPr>
              <a:t>NYSE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91539" y="2025788"/>
            <a:ext cx="7856537" cy="13484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Jak</a:t>
            </a:r>
            <a:r>
              <a:rPr sz="1500" spc="2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již</a:t>
            </a:r>
            <a:r>
              <a:rPr sz="1500" spc="3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bylo</a:t>
            </a:r>
            <a:r>
              <a:rPr sz="1500" spc="5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uvedeno,</a:t>
            </a:r>
            <a:r>
              <a:rPr sz="1500" spc="3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je</a:t>
            </a:r>
            <a:r>
              <a:rPr sz="1500" spc="4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NYSE</a:t>
            </a:r>
            <a:r>
              <a:rPr sz="1500" spc="4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založena</a:t>
            </a:r>
            <a:r>
              <a:rPr sz="1500" spc="5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1500" spc="3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členském</a:t>
            </a:r>
            <a:r>
              <a:rPr sz="1500" spc="3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principu,</a:t>
            </a:r>
            <a:r>
              <a:rPr sz="1500" spc="3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1500" spc="3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tedy</a:t>
            </a:r>
            <a:r>
              <a:rPr sz="1500" spc="2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pouze</a:t>
            </a:r>
            <a:r>
              <a:rPr sz="1500" spc="3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členové</a:t>
            </a:r>
            <a:r>
              <a:rPr sz="1500" spc="5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burzy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1500" spc="66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mohou</a:t>
            </a:r>
            <a:r>
              <a:rPr sz="1500" spc="67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účastnit</a:t>
            </a:r>
            <a:r>
              <a:rPr sz="1500" spc="67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obchodování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1500" spc="65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b="1" dirty="0">
                <a:solidFill>
                  <a:srgbClr val="000000"/>
                </a:solidFill>
                <a:latin typeface="VQTUAU+Arial Bold"/>
                <a:cs typeface="VQTUAU+Arial Bold"/>
              </a:rPr>
              <a:t>Členy</a:t>
            </a:r>
            <a:r>
              <a:rPr sz="1500" b="1" spc="618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500" b="1" spc="11" dirty="0">
                <a:solidFill>
                  <a:srgbClr val="000000"/>
                </a:solidFill>
                <a:latin typeface="RLVDEP+Arial Bold"/>
                <a:cs typeface="RLVDEP+Arial Bold"/>
              </a:rPr>
              <a:t>burzy</a:t>
            </a:r>
            <a:r>
              <a:rPr sz="1500" b="1" spc="616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RLVDEP+Arial Bold"/>
                <a:cs typeface="RLVDEP+Arial Bold"/>
              </a:rPr>
              <a:t>mohou</a:t>
            </a:r>
            <a:r>
              <a:rPr sz="1500" b="1" spc="663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VQTUAU+Arial Bold"/>
                <a:cs typeface="VQTUAU+Arial Bold"/>
              </a:rPr>
              <a:t>být</a:t>
            </a:r>
            <a:r>
              <a:rPr sz="1500" b="1" spc="669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RLVDEP+Arial Bold"/>
                <a:cs typeface="RLVDEP+Arial Bold"/>
              </a:rPr>
              <a:t>pouze</a:t>
            </a:r>
            <a:r>
              <a:rPr sz="1500" b="1" spc="676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VQTUAU+Arial Bold"/>
                <a:cs typeface="VQTUAU+Arial Bold"/>
              </a:rPr>
              <a:t>fyzické</a:t>
            </a:r>
            <a:r>
              <a:rPr sz="1500" b="1" spc="677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RLVDEP+Arial Bold"/>
                <a:cs typeface="RLVDEP+Arial Bold"/>
              </a:rPr>
              <a:t>osoby.</a:t>
            </a:r>
          </a:p>
          <a:p>
            <a:pPr marL="0" marR="0">
              <a:lnSpc>
                <a:spcPts val="1440"/>
              </a:lnSpc>
              <a:spcBef>
                <a:spcPts val="50"/>
              </a:spcBef>
              <a:spcAft>
                <a:spcPts val="0"/>
              </a:spcAft>
            </a:pP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Investiční</a:t>
            </a:r>
            <a:r>
              <a:rPr sz="1500" spc="49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ﬁrmy</a:t>
            </a:r>
            <a:r>
              <a:rPr sz="1500" spc="50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proto</a:t>
            </a:r>
            <a:r>
              <a:rPr sz="1500" spc="53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jmenují</a:t>
            </a:r>
            <a:r>
              <a:rPr sz="1500" spc="51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své</a:t>
            </a:r>
            <a:r>
              <a:rPr sz="1500" spc="53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akcionáře,</a:t>
            </a:r>
            <a:r>
              <a:rPr sz="1500" spc="51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ředitele</a:t>
            </a:r>
            <a:r>
              <a:rPr sz="1500" spc="51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1500" spc="51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ostatní</a:t>
            </a:r>
            <a:r>
              <a:rPr sz="1500" spc="51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pracovníky</a:t>
            </a:r>
            <a:r>
              <a:rPr sz="1500" spc="50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oﬁciálními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burzovními</a:t>
            </a:r>
            <a:r>
              <a:rPr sz="1500" spc="39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reprezentanty</a:t>
            </a:r>
            <a:r>
              <a:rPr sz="1500" spc="39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–</a:t>
            </a:r>
            <a:r>
              <a:rPr sz="1500" spc="40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řádnými</a:t>
            </a:r>
            <a:r>
              <a:rPr sz="1500" spc="40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členy</a:t>
            </a:r>
            <a:r>
              <a:rPr sz="1500" spc="38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1500" spc="40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samy</a:t>
            </a:r>
            <a:r>
              <a:rPr sz="1500" spc="38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1500" spc="38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stávají</a:t>
            </a:r>
            <a:r>
              <a:rPr sz="1500" spc="4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členskými</a:t>
            </a:r>
            <a:r>
              <a:rPr sz="1500" spc="40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organizacemi.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NYSE</a:t>
            </a:r>
            <a:r>
              <a:rPr sz="1500" spc="35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je</a:t>
            </a:r>
            <a:r>
              <a:rPr sz="1500" spc="35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aukční</a:t>
            </a:r>
            <a:r>
              <a:rPr sz="1500" spc="34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trh</a:t>
            </a:r>
            <a:r>
              <a:rPr sz="1500" spc="35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mezi</a:t>
            </a:r>
            <a:r>
              <a:rPr sz="1500" spc="35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zástupci</a:t>
            </a:r>
            <a:r>
              <a:rPr sz="1500" spc="35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členských</a:t>
            </a:r>
            <a:r>
              <a:rPr sz="1500" spc="35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firem.</a:t>
            </a:r>
            <a:r>
              <a:rPr sz="1500" spc="34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To</a:t>
            </a:r>
            <a:r>
              <a:rPr sz="1500" spc="36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znamená,</a:t>
            </a:r>
            <a:r>
              <a:rPr sz="1500" spc="35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že</a:t>
            </a:r>
            <a:r>
              <a:rPr sz="1500" spc="33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zde</a:t>
            </a:r>
            <a:r>
              <a:rPr sz="1500" spc="35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obchodování</a:t>
            </a:r>
          </a:p>
          <a:p>
            <a:pPr marL="0" marR="0">
              <a:lnSpc>
                <a:spcPts val="1439"/>
              </a:lnSpc>
              <a:spcBef>
                <a:spcPts val="50"/>
              </a:spcBef>
              <a:spcAft>
                <a:spcPts val="0"/>
              </a:spcAft>
            </a:pP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probíhá</a:t>
            </a:r>
            <a:r>
              <a:rPr sz="1500" spc="94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prostřednictvím</a:t>
            </a:r>
            <a:r>
              <a:rPr sz="1500" spc="96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nabídek</a:t>
            </a:r>
            <a:r>
              <a:rPr sz="1500" spc="94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1500" spc="95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poptávek</a:t>
            </a:r>
            <a:r>
              <a:rPr sz="1500" spc="96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zástupců,</a:t>
            </a:r>
            <a:r>
              <a:rPr sz="1500" spc="95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kteří</a:t>
            </a:r>
            <a:r>
              <a:rPr sz="1500" spc="95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figurují</a:t>
            </a:r>
            <a:r>
              <a:rPr sz="1500" spc="94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jako</a:t>
            </a:r>
            <a:r>
              <a:rPr sz="1500" spc="95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agenti</a:t>
            </a:r>
          </a:p>
          <a:p>
            <a:pPr marL="0" marR="0">
              <a:lnSpc>
                <a:spcPts val="1442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institucionálních</a:t>
            </a:r>
            <a:r>
              <a:rPr sz="1500" spc="-5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i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individuálních investorů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8640" y="3351922"/>
            <a:ext cx="8199976" cy="2080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1500" spc="175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Členové</a:t>
            </a:r>
            <a:r>
              <a:rPr sz="1500" spc="11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burzy</a:t>
            </a:r>
            <a:r>
              <a:rPr sz="1500" spc="10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vlastní</a:t>
            </a:r>
            <a:r>
              <a:rPr sz="1500" spc="1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nebo</a:t>
            </a:r>
            <a:r>
              <a:rPr sz="1500" spc="10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si</a:t>
            </a:r>
            <a:r>
              <a:rPr sz="1500" spc="10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pronajímají</a:t>
            </a:r>
            <a:r>
              <a:rPr sz="1500" spc="12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tzv.</a:t>
            </a:r>
            <a:r>
              <a:rPr sz="1500" spc="13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křesla</a:t>
            </a:r>
            <a:r>
              <a:rPr sz="1500" spc="12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od</a:t>
            </a:r>
            <a:r>
              <a:rPr sz="1500" spc="12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jejich</a:t>
            </a:r>
            <a:r>
              <a:rPr sz="1500" spc="13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vlastníků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1500" spc="12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Označení</a:t>
            </a:r>
            <a:r>
              <a:rPr sz="1500" spc="12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„koupě</a:t>
            </a:r>
          </a:p>
          <a:p>
            <a:pPr marL="342899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křesla“ vychází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z tradice od roku</a:t>
            </a:r>
            <a:r>
              <a:rPr sz="1500" spc="1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1868</a:t>
            </a:r>
            <a:r>
              <a:rPr sz="1500" spc="1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a znamenala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získání židle</a:t>
            </a:r>
            <a:r>
              <a:rPr sz="1500" spc="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1500" spc="-1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hloučku obchodujících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s</a:t>
            </a:r>
          </a:p>
          <a:p>
            <a:pPr marL="342899" marR="0">
              <a:lnSpc>
                <a:spcPts val="1439"/>
              </a:lnSpc>
              <a:spcBef>
                <a:spcPts val="50"/>
              </a:spcBef>
              <a:spcAft>
                <a:spcPts val="0"/>
              </a:spcAft>
            </a:pP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akciemi.</a:t>
            </a:r>
            <a:r>
              <a:rPr sz="1500" spc="17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1500" spc="15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současnosti</a:t>
            </a:r>
            <a:r>
              <a:rPr sz="1500" spc="17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tento</a:t>
            </a:r>
            <a:r>
              <a:rPr sz="1500" spc="16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pojem</a:t>
            </a:r>
            <a:r>
              <a:rPr sz="1500" spc="16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vyjadřuje</a:t>
            </a:r>
            <a:r>
              <a:rPr sz="1500" spc="18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právo</a:t>
            </a:r>
            <a:r>
              <a:rPr sz="1500" spc="18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obchodovat</a:t>
            </a:r>
            <a:r>
              <a:rPr sz="1500" spc="18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1500" spc="16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burze.</a:t>
            </a:r>
            <a:r>
              <a:rPr sz="1500" spc="17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Vlastnit</a:t>
            </a:r>
            <a:r>
              <a:rPr sz="1500" spc="16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křeslo</a:t>
            </a:r>
          </a:p>
          <a:p>
            <a:pPr marL="342899" marR="0">
              <a:lnSpc>
                <a:spcPts val="1440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1500" spc="7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NYSE</a:t>
            </a:r>
            <a:r>
              <a:rPr sz="1500" spc="7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je</a:t>
            </a:r>
            <a:r>
              <a:rPr sz="1500" spc="7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určitým</a:t>
            </a:r>
            <a:r>
              <a:rPr sz="1500" spc="7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měřítkem</a:t>
            </a:r>
            <a:r>
              <a:rPr sz="1500" spc="6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síly,</a:t>
            </a:r>
            <a:r>
              <a:rPr sz="1500" spc="8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prestiže</a:t>
            </a:r>
            <a:r>
              <a:rPr sz="1500" spc="7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1500" spc="5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schopností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1500" spc="7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Uchazeči</a:t>
            </a:r>
            <a:r>
              <a:rPr sz="1500" spc="8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musejí</a:t>
            </a:r>
            <a:r>
              <a:rPr sz="1500" spc="6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splňovat</a:t>
            </a:r>
            <a:r>
              <a:rPr sz="1500" spc="8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přísné</a:t>
            </a:r>
          </a:p>
          <a:p>
            <a:pPr marL="342899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etické</a:t>
            </a:r>
            <a:r>
              <a:rPr sz="1500" spc="19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podmínky</a:t>
            </a:r>
            <a:r>
              <a:rPr sz="1500" spc="19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1500" spc="20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standardy</a:t>
            </a:r>
            <a:r>
              <a:rPr sz="1500" spc="21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1500" spc="18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oblasti</a:t>
            </a:r>
            <a:r>
              <a:rPr sz="1500" spc="20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profesionální,</a:t>
            </a:r>
            <a:r>
              <a:rPr sz="1500" spc="20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ﬁnanční</a:t>
            </a:r>
            <a:r>
              <a:rPr sz="1500" spc="20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i</a:t>
            </a:r>
            <a:r>
              <a:rPr sz="1500" spc="19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personální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1500" spc="21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b="1" dirty="0">
                <a:solidFill>
                  <a:srgbClr val="000000"/>
                </a:solidFill>
                <a:latin typeface="VQTUAU+Arial Bold"/>
                <a:cs typeface="VQTUAU+Arial Bold"/>
              </a:rPr>
              <a:t>Počet</a:t>
            </a:r>
            <a:r>
              <a:rPr sz="1500" b="1" spc="204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VQTUAU+Arial Bold"/>
                <a:cs typeface="VQTUAU+Arial Bold"/>
              </a:rPr>
              <a:t>křesel,</a:t>
            </a:r>
          </a:p>
          <a:p>
            <a:pPr marL="342899" marR="0">
              <a:lnSpc>
                <a:spcPts val="1442"/>
              </a:lnSpc>
              <a:spcBef>
                <a:spcPts val="50"/>
              </a:spcBef>
              <a:spcAft>
                <a:spcPts val="0"/>
              </a:spcAft>
            </a:pPr>
            <a:r>
              <a:rPr sz="1500" b="1" dirty="0">
                <a:solidFill>
                  <a:srgbClr val="000000"/>
                </a:solidFill>
                <a:latin typeface="VQTUAU+Arial Bold"/>
                <a:cs typeface="VQTUAU+Arial Bold"/>
              </a:rPr>
              <a:t>kterých</a:t>
            </a:r>
            <a:r>
              <a:rPr sz="1500" b="1" spc="177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RLVDEP+Arial Bold"/>
                <a:cs typeface="RLVDEP+Arial Bold"/>
              </a:rPr>
              <a:t>je</a:t>
            </a:r>
            <a:r>
              <a:rPr sz="1500" b="1" spc="198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RLVDEP+Arial Bold"/>
                <a:cs typeface="RLVDEP+Arial Bold"/>
              </a:rPr>
              <a:t>1</a:t>
            </a:r>
            <a:r>
              <a:rPr sz="1500" b="1" spc="201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RLVDEP+Arial Bold"/>
                <a:cs typeface="RLVDEP+Arial Bold"/>
              </a:rPr>
              <a:t>366,</a:t>
            </a:r>
            <a:r>
              <a:rPr sz="1500" b="1" spc="197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RLVDEP+Arial Bold"/>
                <a:cs typeface="RLVDEP+Arial Bold"/>
              </a:rPr>
              <a:t>je</a:t>
            </a:r>
            <a:r>
              <a:rPr sz="1500" b="1" spc="198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RLVDEP+Arial Bold"/>
                <a:cs typeface="RLVDEP+Arial Bold"/>
              </a:rPr>
              <a:t>od</a:t>
            </a:r>
            <a:r>
              <a:rPr sz="1500" b="1" spc="205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RLVDEP+Arial Bold"/>
                <a:cs typeface="RLVDEP+Arial Bold"/>
              </a:rPr>
              <a:t>roku</a:t>
            </a:r>
            <a:r>
              <a:rPr sz="1500" b="1" spc="191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RLVDEP+Arial Bold"/>
                <a:cs typeface="RLVDEP+Arial Bold"/>
              </a:rPr>
              <a:t>1953</a:t>
            </a:r>
            <a:r>
              <a:rPr sz="1500" b="1" spc="203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VQTUAU+Arial Bold"/>
                <a:cs typeface="VQTUAU+Arial Bold"/>
              </a:rPr>
              <a:t>konstantní,</a:t>
            </a:r>
            <a:r>
              <a:rPr sz="1500" b="1" spc="219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RLVDEP+Arial Bold"/>
                <a:cs typeface="RLVDEP+Arial Bold"/>
              </a:rPr>
              <a:t>a</a:t>
            </a:r>
            <a:r>
              <a:rPr sz="1500" b="1" spc="201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RLVDEP+Arial Bold"/>
                <a:cs typeface="RLVDEP+Arial Bold"/>
              </a:rPr>
              <a:t>proto</a:t>
            </a:r>
            <a:r>
              <a:rPr sz="1500" b="1" spc="211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RLVDEP+Arial Bold"/>
                <a:cs typeface="RLVDEP+Arial Bold"/>
              </a:rPr>
              <a:t>je</a:t>
            </a:r>
            <a:r>
              <a:rPr sz="1500" b="1" spc="222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VQTUAU+Arial Bold"/>
                <a:cs typeface="VQTUAU+Arial Bold"/>
              </a:rPr>
              <a:t>možno</a:t>
            </a:r>
            <a:r>
              <a:rPr sz="1500" b="1" spc="197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RLVDEP+Arial Bold"/>
                <a:cs typeface="RLVDEP+Arial Bold"/>
              </a:rPr>
              <a:t>jej</a:t>
            </a:r>
            <a:r>
              <a:rPr sz="1500" b="1" spc="195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VQTUAU+Arial Bold"/>
                <a:cs typeface="VQTUAU+Arial Bold"/>
              </a:rPr>
              <a:t>získat</a:t>
            </a:r>
            <a:r>
              <a:rPr sz="1500" b="1" spc="215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RLVDEP+Arial Bold"/>
                <a:cs typeface="RLVDEP+Arial Bold"/>
              </a:rPr>
              <a:t>pouze</a:t>
            </a:r>
            <a:r>
              <a:rPr sz="1500" b="1" spc="218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RLVDEP+Arial Bold"/>
                <a:cs typeface="RLVDEP+Arial Bold"/>
              </a:rPr>
              <a:t>od</a:t>
            </a:r>
          </a:p>
          <a:p>
            <a:pPr marL="342899" marR="0">
              <a:lnSpc>
                <a:spcPts val="144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dirty="0">
                <a:solidFill>
                  <a:srgbClr val="000000"/>
                </a:solidFill>
                <a:latin typeface="VQTUAU+Arial Bold"/>
                <a:cs typeface="VQTUAU+Arial Bold"/>
              </a:rPr>
              <a:t>jiného</a:t>
            </a:r>
            <a:r>
              <a:rPr sz="1500" b="1" spc="52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VQTUAU+Arial Bold"/>
                <a:cs typeface="VQTUAU+Arial Bold"/>
              </a:rPr>
              <a:t>člena</a:t>
            </a:r>
            <a:r>
              <a:rPr sz="1500" b="1" spc="85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RLVDEP+Arial Bold"/>
                <a:cs typeface="RLVDEP+Arial Bold"/>
              </a:rPr>
              <a:t>burzy</a:t>
            </a:r>
            <a:r>
              <a:rPr sz="1500" b="1" spc="31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RLVDEP+Arial Bold"/>
                <a:cs typeface="RLVDEP+Arial Bold"/>
              </a:rPr>
              <a:t>nebo</a:t>
            </a:r>
            <a:r>
              <a:rPr sz="1500" b="1" spc="77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RLVDEP+Arial Bold"/>
                <a:cs typeface="RLVDEP+Arial Bold"/>
              </a:rPr>
              <a:t>od</a:t>
            </a:r>
            <a:r>
              <a:rPr sz="1500" b="1" spc="75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VQTUAU+Arial Bold"/>
                <a:cs typeface="VQTUAU+Arial Bold"/>
              </a:rPr>
              <a:t>členské</a:t>
            </a:r>
            <a:r>
              <a:rPr sz="1500" b="1" spc="84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500" b="1" dirty="0">
                <a:solidFill>
                  <a:srgbClr val="000000"/>
                </a:solidFill>
                <a:latin typeface="RLVDEP+Arial Bold"/>
                <a:cs typeface="RLVDEP+Arial Bold"/>
              </a:rPr>
              <a:t>organizace.</a:t>
            </a:r>
            <a:r>
              <a:rPr sz="1500" b="1" spc="66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Cena</a:t>
            </a:r>
            <a:r>
              <a:rPr sz="1500" spc="8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křesla</a:t>
            </a:r>
            <a:r>
              <a:rPr sz="1500" spc="8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1500" spc="8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1500" spc="7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čase</a:t>
            </a:r>
            <a:r>
              <a:rPr sz="1500" spc="6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mění,</a:t>
            </a:r>
            <a:r>
              <a:rPr sz="1500" spc="7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závisí</a:t>
            </a:r>
            <a:r>
              <a:rPr sz="1500" spc="7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</a:p>
          <a:p>
            <a:pPr marL="342899" marR="0">
              <a:lnSpc>
                <a:spcPts val="1439"/>
              </a:lnSpc>
              <a:spcBef>
                <a:spcPts val="50"/>
              </a:spcBef>
              <a:spcAft>
                <a:spcPts val="0"/>
              </a:spcAft>
            </a:pP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nabídce</a:t>
            </a:r>
            <a:r>
              <a:rPr sz="1500" spc="17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1500" spc="18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poptávce</a:t>
            </a:r>
            <a:r>
              <a:rPr sz="1500" spc="20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po</a:t>
            </a:r>
            <a:r>
              <a:rPr sz="1500" spc="19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členství,</a:t>
            </a:r>
            <a:r>
              <a:rPr sz="1500" spc="20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výnosové</a:t>
            </a:r>
            <a:r>
              <a:rPr sz="1500" spc="2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míře</a:t>
            </a:r>
            <a:r>
              <a:rPr sz="1500" spc="19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dosahované</a:t>
            </a:r>
            <a:r>
              <a:rPr sz="1500" spc="2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1500" spc="18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trhu,</a:t>
            </a:r>
            <a:r>
              <a:rPr sz="1500" spc="17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objemech</a:t>
            </a:r>
            <a:r>
              <a:rPr sz="1500" spc="19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obchodů</a:t>
            </a:r>
          </a:p>
          <a:p>
            <a:pPr marL="342899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uzavíraných</a:t>
            </a:r>
            <a:r>
              <a:rPr sz="1500" spc="68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1500" spc="68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burze,</a:t>
            </a:r>
            <a:r>
              <a:rPr sz="1500" spc="70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všeobecných</a:t>
            </a:r>
            <a:r>
              <a:rPr sz="1500" spc="7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ekonomických</a:t>
            </a:r>
            <a:r>
              <a:rPr sz="1500" spc="72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podmínkách</a:t>
            </a:r>
            <a:r>
              <a:rPr sz="1500" spc="7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1500" spc="70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jiných</a:t>
            </a:r>
            <a:r>
              <a:rPr sz="1500" spc="69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faktorech.</a:t>
            </a:r>
          </a:p>
          <a:p>
            <a:pPr marL="342899" marR="0">
              <a:lnSpc>
                <a:spcPts val="1440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Zatímco</a:t>
            </a:r>
            <a:r>
              <a:rPr sz="1500" spc="26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1500" spc="26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1500" spc="26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70.</a:t>
            </a:r>
            <a:r>
              <a:rPr sz="1500" spc="26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letech</a:t>
            </a:r>
            <a:r>
              <a:rPr sz="1500" spc="27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19.</a:t>
            </a:r>
            <a:r>
              <a:rPr sz="1500" spc="27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století</a:t>
            </a:r>
            <a:r>
              <a:rPr sz="1500" spc="27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cena</a:t>
            </a:r>
            <a:r>
              <a:rPr sz="1500" spc="27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pohybovala</a:t>
            </a:r>
            <a:r>
              <a:rPr sz="1500" spc="29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okolo</a:t>
            </a:r>
            <a:r>
              <a:rPr sz="1500" spc="27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4</a:t>
            </a:r>
            <a:r>
              <a:rPr sz="1500" spc="28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000</a:t>
            </a:r>
            <a:r>
              <a:rPr sz="1500" spc="27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dolarů,</a:t>
            </a:r>
            <a:r>
              <a:rPr sz="1500" spc="27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1500" spc="26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srpnu</a:t>
            </a:r>
            <a:r>
              <a:rPr sz="1500" spc="27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2005</a:t>
            </a:r>
          </a:p>
          <a:p>
            <a:pPr marL="342899" marR="0">
              <a:lnSpc>
                <a:spcPts val="1439"/>
              </a:lnSpc>
              <a:spcBef>
                <a:spcPts val="50"/>
              </a:spcBef>
              <a:spcAft>
                <a:spcPts val="0"/>
              </a:spcAft>
            </a:pP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vytvořila</a:t>
            </a:r>
            <a:r>
              <a:rPr sz="1500" spc="4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rekord</a:t>
            </a:r>
            <a:r>
              <a:rPr sz="1500" spc="-2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spc="-18" dirty="0">
                <a:solidFill>
                  <a:srgbClr val="000000"/>
                </a:solidFill>
                <a:latin typeface="GNGHEH+Arial"/>
                <a:cs typeface="GNGHEH+Arial"/>
              </a:rPr>
              <a:t>ve</a:t>
            </a:r>
            <a:r>
              <a:rPr sz="1500" spc="3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výši</a:t>
            </a:r>
            <a:r>
              <a:rPr sz="1500" spc="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3 000 000 </a:t>
            </a:r>
            <a:r>
              <a:rPr sz="1500" dirty="0">
                <a:solidFill>
                  <a:srgbClr val="000000"/>
                </a:solidFill>
                <a:latin typeface="IWDHIQ+Arial"/>
                <a:cs typeface="IWDHIQ+Arial"/>
              </a:rPr>
              <a:t>dolarů</a:t>
            </a:r>
            <a:r>
              <a:rPr sz="15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16 / 48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31338" y="548916"/>
            <a:ext cx="363129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Akciové</a:t>
            </a:r>
            <a:r>
              <a:rPr sz="4400" spc="-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burzy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11758"/>
            <a:ext cx="7571127" cy="264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1600" spc="169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b="1" dirty="0">
                <a:solidFill>
                  <a:srgbClr val="000000"/>
                </a:solidFill>
                <a:latin typeface="VQTUAU+Arial Bold"/>
                <a:cs typeface="VQTUAU+Arial Bold"/>
              </a:rPr>
              <a:t>Na NYSE působí</a:t>
            </a:r>
            <a:r>
              <a:rPr sz="1600" b="1" spc="21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VQTUAU+Arial Bold"/>
                <a:cs typeface="VQTUAU+Arial Bold"/>
              </a:rPr>
              <a:t>různé </a:t>
            </a:r>
            <a:r>
              <a:rPr sz="1600" b="1" spc="-10" dirty="0">
                <a:solidFill>
                  <a:srgbClr val="000000"/>
                </a:solidFill>
                <a:latin typeface="VQTUAU+Arial Bold"/>
                <a:cs typeface="VQTUAU+Arial Bold"/>
              </a:rPr>
              <a:t>typy</a:t>
            </a:r>
            <a:r>
              <a:rPr sz="1600" b="1" spc="47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VQTUAU+Arial Bold"/>
                <a:cs typeface="VQTUAU+Arial Bold"/>
              </a:rPr>
              <a:t>členů,</a:t>
            </a:r>
            <a:r>
              <a:rPr sz="1600" b="1" spc="21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VQTUAU+Arial Bold"/>
                <a:cs typeface="VQTUAU+Arial Bold"/>
              </a:rPr>
              <a:t>kteří</a:t>
            </a:r>
            <a:r>
              <a:rPr sz="1600" b="1" spc="22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VQTUAU+Arial Bold"/>
                <a:cs typeface="VQTUAU+Arial Bold"/>
              </a:rPr>
              <a:t>hrají</a:t>
            </a:r>
            <a:r>
              <a:rPr sz="1600" b="1" spc="26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VQTUAU+Arial Bold"/>
                <a:cs typeface="VQTUAU+Arial Bold"/>
              </a:rPr>
              <a:t>zcela unikátní</a:t>
            </a:r>
            <a:r>
              <a:rPr sz="1600" b="1" spc="36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VQTUAU+Arial Bold"/>
                <a:cs typeface="VQTUAU+Arial Bold"/>
              </a:rPr>
              <a:t>roli</a:t>
            </a:r>
            <a:r>
              <a:rPr sz="1600" b="1" spc="24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VQTUAU+Arial Bold"/>
                <a:cs typeface="VQTUAU+Arial Bold"/>
              </a:rPr>
              <a:t>v</a:t>
            </a:r>
            <a:r>
              <a:rPr sz="1600" b="1" spc="13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VQTUAU+Arial Bold"/>
                <a:cs typeface="VQTUAU+Arial Bold"/>
              </a:rPr>
              <a:t>procesu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1539" y="1807487"/>
            <a:ext cx="1984332" cy="264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VQTUAU+Arial Bold"/>
                <a:cs typeface="VQTUAU+Arial Bold"/>
              </a:rPr>
              <a:t>vyřizování</a:t>
            </a:r>
            <a:r>
              <a:rPr sz="1600" b="1" spc="77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VQTUAU+Arial Bold"/>
                <a:cs typeface="VQTUAU+Arial Bold"/>
              </a:rPr>
              <a:t>příkazů: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8640" y="2051327"/>
            <a:ext cx="8037140" cy="264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1600" spc="169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b="1" i="1" dirty="0">
                <a:solidFill>
                  <a:srgbClr val="000000"/>
                </a:solidFill>
                <a:latin typeface="KDGHIF+Arial Bold Italic"/>
                <a:cs typeface="KDGHIF+Arial Bold Italic"/>
              </a:rPr>
              <a:t>Brokery</a:t>
            </a:r>
            <a:r>
              <a:rPr sz="1600" b="1" i="1" spc="11" dirty="0">
                <a:solidFill>
                  <a:srgbClr val="000000"/>
                </a:solidFill>
                <a:latin typeface="KDGHIF+Arial Bold Italic"/>
                <a:cs typeface="KDGHIF+Arial Bold Italic"/>
              </a:rPr>
              <a:t> </a:t>
            </a:r>
            <a:r>
              <a:rPr sz="1600" b="1" i="1" dirty="0">
                <a:solidFill>
                  <a:srgbClr val="000000"/>
                </a:solidFill>
                <a:latin typeface="KDGHIF+Arial Bold Italic"/>
                <a:cs typeface="KDGHIF+Arial Bold Italic"/>
              </a:rPr>
              <a:t>na parketu </a:t>
            </a:r>
            <a:r>
              <a:rPr sz="1600" dirty="0">
                <a:solidFill>
                  <a:srgbClr val="000000"/>
                </a:solidFill>
                <a:latin typeface="GNGHEH+Arial"/>
                <a:cs typeface="GNGHEH+Arial"/>
              </a:rPr>
              <a:t>-</a:t>
            </a:r>
            <a:r>
              <a:rPr sz="1600" spc="1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Brokeři</a:t>
            </a:r>
            <a:r>
              <a:rPr sz="1600" spc="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jednají</a:t>
            </a:r>
            <a:r>
              <a:rPr sz="1600" spc="-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jako</a:t>
            </a:r>
            <a:r>
              <a:rPr sz="1600" spc="-1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agenti,</a:t>
            </a:r>
            <a:r>
              <a:rPr sz="1600" spc="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vyřizují</a:t>
            </a:r>
            <a:r>
              <a:rPr sz="1600" spc="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příkazy k</a:t>
            </a:r>
            <a:r>
              <a:rPr sz="1600" spc="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nákupu a prodeji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91539" y="2246399"/>
            <a:ext cx="7765884" cy="264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akcií</a:t>
            </a:r>
            <a:r>
              <a:rPr sz="1600" spc="-1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jménem</a:t>
            </a:r>
            <a:r>
              <a:rPr sz="1600" spc="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svých</a:t>
            </a:r>
            <a:r>
              <a:rPr sz="1600" spc="-1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klientů.</a:t>
            </a:r>
            <a:r>
              <a:rPr sz="1600" spc="-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Jednají tedy</a:t>
            </a:r>
            <a:r>
              <a:rPr sz="1600" spc="1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na cizí účet a</a:t>
            </a:r>
            <a:r>
              <a:rPr sz="1600" spc="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za své služby</a:t>
            </a:r>
            <a:r>
              <a:rPr sz="1600" spc="-1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si</a:t>
            </a:r>
            <a:r>
              <a:rPr sz="1600" spc="-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účtují provizi.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48640" y="2490239"/>
            <a:ext cx="8171450" cy="2459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1600" spc="169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b="1" i="1" dirty="0">
                <a:solidFill>
                  <a:srgbClr val="000000"/>
                </a:solidFill>
                <a:latin typeface="KDGHIF+Arial Bold Italic"/>
                <a:cs typeface="KDGHIF+Arial Bold Italic"/>
              </a:rPr>
              <a:t>Specialisty</a:t>
            </a:r>
            <a:r>
              <a:rPr sz="1600" b="1" i="1" spc="12" dirty="0">
                <a:solidFill>
                  <a:srgbClr val="000000"/>
                </a:solidFill>
                <a:latin typeface="KDGHIF+Arial Bold Italic"/>
                <a:cs typeface="KDGHIF+Arial Bold Italic"/>
              </a:rPr>
              <a:t> </a:t>
            </a:r>
            <a:r>
              <a:rPr sz="1600" dirty="0">
                <a:solidFill>
                  <a:srgbClr val="000000"/>
                </a:solidFill>
                <a:latin typeface="GNGHEH+Arial"/>
                <a:cs typeface="GNGHEH+Arial"/>
              </a:rPr>
              <a:t>-</a:t>
            </a:r>
            <a:r>
              <a:rPr sz="1600" spc="1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Specialisté</a:t>
            </a:r>
            <a:r>
              <a:rPr sz="1600" spc="-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vystupují</a:t>
            </a:r>
            <a:r>
              <a:rPr sz="1600" spc="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současně v roli brokerů</a:t>
            </a:r>
            <a:r>
              <a:rPr sz="1600" spc="2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i dealerů a obchodují tedy</a:t>
            </a:r>
          </a:p>
          <a:p>
            <a:pPr marL="342899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na vlastní i na cizí účet.</a:t>
            </a:r>
            <a:r>
              <a:rPr sz="1600" spc="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Řídí</a:t>
            </a:r>
            <a:r>
              <a:rPr sz="1600" spc="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aukční</a:t>
            </a:r>
            <a:r>
              <a:rPr sz="1600" spc="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proces, vykonávají příkazy</a:t>
            </a:r>
            <a:r>
              <a:rPr sz="1600" spc="1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pro</a:t>
            </a:r>
            <a:r>
              <a:rPr sz="1600" spc="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brokery</a:t>
            </a:r>
            <a:r>
              <a:rPr sz="1600" spc="2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na</a:t>
            </a:r>
          </a:p>
          <a:p>
            <a:pPr marL="342899" marR="0">
              <a:lnSpc>
                <a:spcPts val="1535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parketu,</a:t>
            </a:r>
            <a:r>
              <a:rPr sz="1600" spc="2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slouží</a:t>
            </a:r>
            <a:r>
              <a:rPr sz="1600" spc="-1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jako</a:t>
            </a:r>
            <a:r>
              <a:rPr sz="1600" spc="-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katalyzátor</a:t>
            </a:r>
            <a:r>
              <a:rPr sz="1600" spc="3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obchodů mezi</a:t>
            </a:r>
            <a:r>
              <a:rPr sz="1600" spc="-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brokery,</a:t>
            </a:r>
            <a:r>
              <a:rPr sz="1600" spc="5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obstarávají kapitál</a:t>
            </a:r>
            <a:r>
              <a:rPr sz="1600" spc="-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a svými</a:t>
            </a:r>
          </a:p>
          <a:p>
            <a:pPr marL="342899" marR="0">
              <a:lnSpc>
                <a:spcPts val="153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nákupy a prodeji stabilizují</a:t>
            </a:r>
            <a:r>
              <a:rPr sz="1600" spc="-3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ceny.</a:t>
            </a:r>
            <a:r>
              <a:rPr sz="1600" spc="2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Pro jim</a:t>
            </a:r>
            <a:r>
              <a:rPr sz="1600" spc="-1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svěřené</a:t>
            </a:r>
            <a:r>
              <a:rPr sz="1600" spc="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cenné papíry</a:t>
            </a:r>
            <a:r>
              <a:rPr sz="1600" spc="2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stanovují každý den</a:t>
            </a:r>
          </a:p>
          <a:p>
            <a:pPr marL="342899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otevírací</a:t>
            </a:r>
            <a:r>
              <a:rPr sz="1600" spc="2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kurz</a:t>
            </a:r>
            <a:r>
              <a:rPr sz="1600" spc="1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a během</a:t>
            </a:r>
            <a:r>
              <a:rPr sz="1600" spc="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dne kotují nákupní</a:t>
            </a:r>
            <a:r>
              <a:rPr sz="1600" spc="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a prodejní</a:t>
            </a:r>
            <a:r>
              <a:rPr sz="1600" spc="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kurzy pro</a:t>
            </a:r>
            <a:r>
              <a:rPr sz="1600" spc="2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brokery.</a:t>
            </a:r>
            <a:r>
              <a:rPr sz="1600" spc="3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Pokud</a:t>
            </a:r>
          </a:p>
          <a:p>
            <a:pPr marL="342899" marR="0">
              <a:lnSpc>
                <a:spcPts val="1536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nastane nerovnováha</a:t>
            </a:r>
            <a:r>
              <a:rPr sz="1600" spc="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mezi prodejními a nákupními příkazy,</a:t>
            </a:r>
            <a:r>
              <a:rPr sz="1600" spc="4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použijí</a:t>
            </a:r>
            <a:r>
              <a:rPr sz="1600" spc="-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vlastní</a:t>
            </a:r>
            <a:r>
              <a:rPr sz="1600" spc="-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kapitál k</a:t>
            </a:r>
          </a:p>
          <a:p>
            <a:pPr marL="342899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minimalizaci</a:t>
            </a:r>
            <a:r>
              <a:rPr sz="1600" spc="-4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nerovnováhy.</a:t>
            </a:r>
            <a:r>
              <a:rPr sz="1600" spc="3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Mají tedy velkou</a:t>
            </a:r>
            <a:r>
              <a:rPr sz="1600" spc="-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zodpovědnost, neboť</a:t>
            </a:r>
            <a:r>
              <a:rPr sz="1600" spc="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musí udržovat</a:t>
            </a:r>
            <a:r>
              <a:rPr sz="1600" spc="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čistý</a:t>
            </a:r>
          </a:p>
          <a:p>
            <a:pPr marL="342899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a spořádaný</a:t>
            </a:r>
            <a:r>
              <a:rPr sz="1600" spc="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trh</a:t>
            </a:r>
            <a:r>
              <a:rPr sz="1600" spc="2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a zároveň</a:t>
            </a:r>
            <a:r>
              <a:rPr sz="1600" spc="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zajišťovat</a:t>
            </a:r>
            <a:r>
              <a:rPr sz="1600" spc="-2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dostatečnou likviditu.</a:t>
            </a:r>
          </a:p>
          <a:p>
            <a:pPr marL="0" marR="0">
              <a:lnSpc>
                <a:spcPts val="1785"/>
              </a:lnSpc>
              <a:spcBef>
                <a:spcPts val="184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1600" spc="169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b="1" i="1" dirty="0">
                <a:solidFill>
                  <a:srgbClr val="000000"/>
                </a:solidFill>
                <a:latin typeface="VHSLVV+Arial Bold Italic"/>
                <a:cs typeface="VHSLVV+Arial Bold Italic"/>
              </a:rPr>
              <a:t>Registrované</a:t>
            </a:r>
            <a:r>
              <a:rPr sz="1600" b="1" i="1" spc="20" dirty="0">
                <a:solidFill>
                  <a:srgbClr val="000000"/>
                </a:solidFill>
                <a:latin typeface="VHSLVV+Arial Bold Italic"/>
                <a:cs typeface="VHSLVV+Arial Bold Italic"/>
              </a:rPr>
              <a:t> </a:t>
            </a:r>
            <a:r>
              <a:rPr sz="1600" b="1" i="1" dirty="0">
                <a:solidFill>
                  <a:srgbClr val="000000"/>
                </a:solidFill>
                <a:latin typeface="VHSLVV+Arial Bold Italic"/>
                <a:cs typeface="VHSLVV+Arial Bold Italic"/>
              </a:rPr>
              <a:t>obchodníky </a:t>
            </a:r>
            <a:r>
              <a:rPr sz="1600" dirty="0">
                <a:solidFill>
                  <a:srgbClr val="000000"/>
                </a:solidFill>
                <a:latin typeface="GNGHEH+Arial"/>
                <a:cs typeface="GNGHEH+Arial"/>
              </a:rPr>
              <a:t>-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Registrovanými obchodníky jsou</a:t>
            </a:r>
            <a:r>
              <a:rPr sz="1600" spc="-1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individuální</a:t>
            </a:r>
            <a:r>
              <a:rPr sz="1600" spc="-2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členové</a:t>
            </a:r>
          </a:p>
          <a:p>
            <a:pPr marL="342899" marR="0">
              <a:lnSpc>
                <a:spcPts val="153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burzy,</a:t>
            </a:r>
            <a:r>
              <a:rPr sz="1600" spc="3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kteří</a:t>
            </a:r>
            <a:r>
              <a:rPr sz="1600" spc="2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provádějí obchody na vlastní účet.</a:t>
            </a:r>
            <a:r>
              <a:rPr sz="1600" spc="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Na</a:t>
            </a:r>
            <a:r>
              <a:rPr sz="1600" spc="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rozdíl od</a:t>
            </a:r>
            <a:r>
              <a:rPr sz="1600" spc="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specialistů</a:t>
            </a:r>
            <a:r>
              <a:rPr sz="1600" spc="-2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se mohou</a:t>
            </a:r>
          </a:p>
          <a:p>
            <a:pPr marL="342899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účastnit obchodů se všemi</a:t>
            </a:r>
            <a:r>
              <a:rPr sz="1600" spc="-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cennými papíry.</a:t>
            </a:r>
            <a:r>
              <a:rPr sz="1600" spc="5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Za uzavírání</a:t>
            </a:r>
            <a:r>
              <a:rPr sz="1600" spc="2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obchodů přitom</a:t>
            </a:r>
            <a:r>
              <a:rPr sz="1600" spc="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neplatí</a:t>
            </a:r>
          </a:p>
          <a:p>
            <a:pPr marL="342899" marR="0">
              <a:lnSpc>
                <a:spcPts val="1535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poplatky,</a:t>
            </a:r>
            <a:r>
              <a:rPr sz="1600" spc="2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neboť vlastní burzovní</a:t>
            </a:r>
            <a:r>
              <a:rPr sz="1600" spc="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křeslo.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48640" y="4929274"/>
            <a:ext cx="7325903" cy="264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1600" spc="169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Reprezentativním</a:t>
            </a:r>
            <a:r>
              <a:rPr sz="1600" spc="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indexem</a:t>
            </a:r>
            <a:r>
              <a:rPr sz="1600" spc="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NYSE</a:t>
            </a:r>
            <a:r>
              <a:rPr sz="1600" spc="1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je</a:t>
            </a:r>
            <a:r>
              <a:rPr sz="1600" spc="-3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b="1" dirty="0">
                <a:solidFill>
                  <a:srgbClr val="000000"/>
                </a:solidFill>
                <a:latin typeface="RLVDEP+Arial Bold"/>
                <a:cs typeface="RLVDEP+Arial Bold"/>
              </a:rPr>
              <a:t>Dow Jones</a:t>
            </a:r>
            <a:r>
              <a:rPr sz="1600" b="1" spc="12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RLVDEP+Arial Bold"/>
                <a:cs typeface="RLVDEP+Arial Bold"/>
              </a:rPr>
              <a:t>Industrial</a:t>
            </a:r>
            <a:r>
              <a:rPr sz="1600" b="1" spc="52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600" b="1" spc="-13" dirty="0">
                <a:solidFill>
                  <a:srgbClr val="000000"/>
                </a:solidFill>
                <a:latin typeface="RLVDEP+Arial Bold"/>
                <a:cs typeface="RLVDEP+Arial Bold"/>
              </a:rPr>
              <a:t>Average</a:t>
            </a:r>
            <a:r>
              <a:rPr sz="1600" b="1" spc="84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600" dirty="0">
                <a:solidFill>
                  <a:srgbClr val="000000"/>
                </a:solidFill>
                <a:latin typeface="GNGHEH+Arial"/>
                <a:cs typeface="GNGHEH+Arial"/>
              </a:rPr>
              <a:t>(DJIA)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91539" y="5124346"/>
            <a:ext cx="7084837" cy="264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sdružující 30</a:t>
            </a:r>
            <a:r>
              <a:rPr sz="1600" spc="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nejobchodovanějších</a:t>
            </a:r>
            <a:r>
              <a:rPr sz="1600" spc="-3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a</a:t>
            </a:r>
            <a:r>
              <a:rPr sz="1600" spc="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největších</a:t>
            </a:r>
            <a:r>
              <a:rPr sz="1600" spc="-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titulů podle</a:t>
            </a:r>
            <a:r>
              <a:rPr sz="1600" spc="-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tržní</a:t>
            </a:r>
            <a:r>
              <a:rPr sz="1600" spc="2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kapitalizace.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17 / 48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31338" y="548916"/>
            <a:ext cx="363129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Akciové</a:t>
            </a:r>
            <a:r>
              <a:rPr sz="4400" spc="-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burzy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11758"/>
            <a:ext cx="8190523" cy="12405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600" spc="169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b="1" spc="-13" dirty="0">
                <a:solidFill>
                  <a:srgbClr val="000000"/>
                </a:solidFill>
                <a:latin typeface="RLVDEP+Arial Bold"/>
                <a:cs typeface="RLVDEP+Arial Bold"/>
              </a:rPr>
              <a:t>NASDAQ</a:t>
            </a:r>
            <a:r>
              <a:rPr sz="1600" b="1" spc="69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znamená </a:t>
            </a:r>
            <a:r>
              <a:rPr sz="1600" b="1" dirty="0">
                <a:solidFill>
                  <a:srgbClr val="000000"/>
                </a:solidFill>
                <a:latin typeface="RLVDEP+Arial Bold"/>
                <a:cs typeface="RLVDEP+Arial Bold"/>
              </a:rPr>
              <a:t>N</a:t>
            </a:r>
            <a:r>
              <a:rPr sz="1600" dirty="0">
                <a:solidFill>
                  <a:srgbClr val="000000"/>
                </a:solidFill>
                <a:latin typeface="GNGHEH+Arial"/>
                <a:cs typeface="GNGHEH+Arial"/>
              </a:rPr>
              <a:t>ational </a:t>
            </a:r>
            <a:r>
              <a:rPr sz="1600" b="1" spc="-51" dirty="0">
                <a:solidFill>
                  <a:srgbClr val="000000"/>
                </a:solidFill>
                <a:latin typeface="RLVDEP+Arial Bold"/>
                <a:cs typeface="RLVDEP+Arial Bold"/>
              </a:rPr>
              <a:t>A</a:t>
            </a:r>
            <a:r>
              <a:rPr sz="1600" dirty="0">
                <a:solidFill>
                  <a:srgbClr val="000000"/>
                </a:solidFill>
                <a:latin typeface="GNGHEH+Arial"/>
                <a:cs typeface="GNGHEH+Arial"/>
              </a:rPr>
              <a:t>ssociation</a:t>
            </a:r>
            <a:r>
              <a:rPr sz="1600" spc="2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600" dirty="0">
                <a:solidFill>
                  <a:srgbClr val="000000"/>
                </a:solidFill>
                <a:latin typeface="GNGHEH+Arial"/>
                <a:cs typeface="GNGHEH+Arial"/>
              </a:rPr>
              <a:t>of</a:t>
            </a:r>
            <a:r>
              <a:rPr sz="1600" spc="2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600" b="1" dirty="0">
                <a:solidFill>
                  <a:srgbClr val="000000"/>
                </a:solidFill>
                <a:latin typeface="RLVDEP+Arial Bold"/>
                <a:cs typeface="RLVDEP+Arial Bold"/>
              </a:rPr>
              <a:t>S</a:t>
            </a:r>
            <a:r>
              <a:rPr sz="1600" dirty="0">
                <a:solidFill>
                  <a:srgbClr val="000000"/>
                </a:solidFill>
                <a:latin typeface="GNGHEH+Arial"/>
                <a:cs typeface="GNGHEH+Arial"/>
              </a:rPr>
              <a:t>ecurities </a:t>
            </a:r>
            <a:r>
              <a:rPr sz="1600" b="1" dirty="0">
                <a:solidFill>
                  <a:srgbClr val="000000"/>
                </a:solidFill>
                <a:latin typeface="RLVDEP+Arial Bold"/>
                <a:cs typeface="RLVDEP+Arial Bold"/>
              </a:rPr>
              <a:t>D</a:t>
            </a:r>
            <a:r>
              <a:rPr sz="1600" dirty="0">
                <a:solidFill>
                  <a:srgbClr val="000000"/>
                </a:solidFill>
                <a:latin typeface="GNGHEH+Arial"/>
                <a:cs typeface="GNGHEH+Arial"/>
              </a:rPr>
              <a:t>ealers </a:t>
            </a:r>
            <a:r>
              <a:rPr sz="1600" b="1" spc="-51" dirty="0">
                <a:solidFill>
                  <a:srgbClr val="000000"/>
                </a:solidFill>
                <a:latin typeface="RLVDEP+Arial Bold"/>
                <a:cs typeface="RLVDEP+Arial Bold"/>
              </a:rPr>
              <a:t>A</a:t>
            </a:r>
            <a:r>
              <a:rPr sz="1600" dirty="0">
                <a:solidFill>
                  <a:srgbClr val="000000"/>
                </a:solidFill>
                <a:latin typeface="GNGHEH+Arial"/>
                <a:cs typeface="GNGHEH+Arial"/>
              </a:rPr>
              <a:t>utomated</a:t>
            </a:r>
            <a:r>
              <a:rPr sz="1600" spc="5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600" b="1" dirty="0">
                <a:solidFill>
                  <a:srgbClr val="000000"/>
                </a:solidFill>
                <a:latin typeface="RLVDEP+Arial Bold"/>
                <a:cs typeface="RLVDEP+Arial Bold"/>
              </a:rPr>
              <a:t>Q</a:t>
            </a:r>
            <a:r>
              <a:rPr sz="1600" dirty="0">
                <a:solidFill>
                  <a:srgbClr val="000000"/>
                </a:solidFill>
                <a:latin typeface="GNGHEH+Arial"/>
                <a:cs typeface="GNGHEH+Arial"/>
              </a:rPr>
              <a:t>uotations</a:t>
            </a:r>
          </a:p>
          <a:p>
            <a:pPr marL="342899" marR="0">
              <a:lnSpc>
                <a:spcPts val="153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(Automatické</a:t>
            </a:r>
            <a:r>
              <a:rPr sz="1600" spc="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kótování Národní</a:t>
            </a:r>
            <a:r>
              <a:rPr sz="1600" spc="2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asociace</a:t>
            </a:r>
            <a:r>
              <a:rPr sz="1600" spc="-2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makléřů</a:t>
            </a:r>
            <a:r>
              <a:rPr sz="1600" spc="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cenných</a:t>
            </a:r>
            <a:r>
              <a:rPr sz="1600" spc="-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papírů).</a:t>
            </a:r>
            <a:r>
              <a:rPr sz="1600" spc="3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Je to</a:t>
            </a:r>
            <a:r>
              <a:rPr sz="1600" spc="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americký</a:t>
            </a:r>
          </a:p>
          <a:p>
            <a:pPr marL="342899" marR="0">
              <a:lnSpc>
                <a:spcPts val="1536"/>
              </a:lnSpc>
              <a:spcBef>
                <a:spcPts val="5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VQTUAU+Arial Bold"/>
                <a:cs typeface="VQTUAU+Arial Bold"/>
              </a:rPr>
              <a:t>mimoburzovní</a:t>
            </a:r>
            <a:r>
              <a:rPr sz="1600" b="1" spc="75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VQTUAU+Arial Bold"/>
                <a:cs typeface="VQTUAU+Arial Bold"/>
              </a:rPr>
              <a:t>trh</a:t>
            </a:r>
            <a:r>
              <a:rPr sz="1600" b="1" spc="26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VQTUAU+Arial Bold"/>
                <a:cs typeface="VQTUAU+Arial Bold"/>
              </a:rPr>
              <a:t>cenných</a:t>
            </a:r>
            <a:r>
              <a:rPr sz="1600" b="1" spc="13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VQTUAU+Arial Bold"/>
                <a:cs typeface="VQTUAU+Arial Bold"/>
              </a:rPr>
              <a:t>papírů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.</a:t>
            </a:r>
            <a:r>
              <a:rPr sz="1600" spc="2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Jedná se o první</a:t>
            </a:r>
            <a:r>
              <a:rPr sz="1600" spc="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elektronický trh na</a:t>
            </a:r>
            <a:r>
              <a:rPr sz="1600" spc="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světě, který</a:t>
            </a:r>
          </a:p>
          <a:p>
            <a:pPr marL="342899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byl</a:t>
            </a:r>
            <a:r>
              <a:rPr sz="1600" spc="2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založen</a:t>
            </a:r>
            <a:r>
              <a:rPr sz="1600" spc="-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již</a:t>
            </a:r>
            <a:r>
              <a:rPr sz="1600" spc="-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v roce</a:t>
            </a:r>
            <a:r>
              <a:rPr sz="1600" spc="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1971.</a:t>
            </a:r>
            <a:r>
              <a:rPr sz="1600" spc="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Obchodování na trhu</a:t>
            </a:r>
            <a:r>
              <a:rPr sz="1600" spc="2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Nasdaq se</a:t>
            </a:r>
            <a:r>
              <a:rPr sz="1600" spc="-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uskutečňuje</a:t>
            </a:r>
          </a:p>
          <a:p>
            <a:pPr marL="342899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prostřednictvím</a:t>
            </a:r>
            <a:r>
              <a:rPr sz="1600" spc="2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počítačové a</a:t>
            </a:r>
            <a:r>
              <a:rPr sz="1600" spc="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telekomunikační</a:t>
            </a:r>
            <a:r>
              <a:rPr sz="1600" spc="-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sítě</a:t>
            </a:r>
            <a:r>
              <a:rPr sz="1600" spc="-2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GNGHEH+Arial"/>
                <a:cs typeface="GNGHEH+Arial"/>
              </a:rPr>
              <a:t>-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je to</a:t>
            </a:r>
            <a:r>
              <a:rPr sz="1600" spc="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největší světový</a:t>
            </a:r>
          </a:p>
          <a:p>
            <a:pPr marL="342899" marR="0">
              <a:lnSpc>
                <a:spcPts val="1535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elektronický trh.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91539" y="3026941"/>
            <a:ext cx="3210639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RLVDEP+Arial Bold"/>
                <a:cs typeface="RLVDEP+Arial Bold"/>
              </a:rPr>
              <a:t>Nasdaq OMX </a:t>
            </a:r>
            <a:r>
              <a:rPr lang="cs-CZ" sz="1600" b="1" dirty="0">
                <a:solidFill>
                  <a:srgbClr val="000000"/>
                </a:solidFill>
                <a:latin typeface="RLVDEP+Arial Bold"/>
                <a:cs typeface="RLVDEP+Arial Bold"/>
              </a:rPr>
              <a:t>–</a:t>
            </a:r>
            <a:r>
              <a:rPr sz="1600" b="1" spc="19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600" b="1" spc="-11" dirty="0">
                <a:solidFill>
                  <a:srgbClr val="000000"/>
                </a:solidFill>
                <a:latin typeface="VQTUAU+Arial Bold"/>
                <a:cs typeface="VQTUAU+Arial Bold"/>
              </a:rPr>
              <a:t>světová</a:t>
            </a:r>
            <a:r>
              <a:rPr sz="1600" b="1" spc="67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VQTUAU+Arial Bold"/>
                <a:cs typeface="VQTUAU+Arial Bold"/>
              </a:rPr>
              <a:t>jednička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1539" y="3465853"/>
            <a:ext cx="7833020" cy="10452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Nasdaq provozuje</a:t>
            </a:r>
            <a:r>
              <a:rPr sz="1600" spc="-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společnost</a:t>
            </a:r>
            <a:r>
              <a:rPr sz="1600" spc="-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Nasdaq OMX</a:t>
            </a:r>
            <a:r>
              <a:rPr sz="1600" spc="2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Group</a:t>
            </a:r>
            <a:r>
              <a:rPr sz="1600" spc="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Inc.,</a:t>
            </a:r>
            <a:r>
              <a:rPr sz="1600" spc="2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která</a:t>
            </a:r>
            <a:r>
              <a:rPr sz="1600" spc="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dále provozuje</a:t>
            </a:r>
            <a:r>
              <a:rPr sz="1600" spc="-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některé</a:t>
            </a:r>
          </a:p>
          <a:p>
            <a:pPr marL="0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akciové</a:t>
            </a:r>
            <a:r>
              <a:rPr sz="1600" spc="-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trhy</a:t>
            </a:r>
            <a:r>
              <a:rPr sz="1600" spc="2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ve Skandinávii.</a:t>
            </a:r>
            <a:r>
              <a:rPr sz="1600" spc="-4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b="1" dirty="0">
                <a:solidFill>
                  <a:srgbClr val="000000"/>
                </a:solidFill>
                <a:latin typeface="RLVDEP+Arial Bold"/>
                <a:cs typeface="RLVDEP+Arial Bold"/>
              </a:rPr>
              <a:t>The</a:t>
            </a:r>
            <a:r>
              <a:rPr sz="1600" b="1" spc="13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600" b="1" spc="-15" dirty="0">
                <a:solidFill>
                  <a:srgbClr val="000000"/>
                </a:solidFill>
                <a:latin typeface="RLVDEP+Arial Bold"/>
                <a:cs typeface="RLVDEP+Arial Bold"/>
              </a:rPr>
              <a:t>NASDAQ</a:t>
            </a:r>
            <a:r>
              <a:rPr sz="1600" b="1" spc="75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RLVDEP+Arial Bold"/>
                <a:cs typeface="RLVDEP+Arial Bold"/>
              </a:rPr>
              <a:t>OMX</a:t>
            </a:r>
            <a:r>
              <a:rPr sz="1600" b="1" spc="19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RLVDEP+Arial Bold"/>
                <a:cs typeface="RLVDEP+Arial Bold"/>
              </a:rPr>
              <a:t>Group,</a:t>
            </a:r>
            <a:r>
              <a:rPr sz="1600" b="1" spc="38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RLVDEP+Arial Bold"/>
                <a:cs typeface="RLVDEP+Arial Bold"/>
              </a:rPr>
              <a:t>Inc.</a:t>
            </a:r>
            <a:r>
              <a:rPr sz="1600" b="1" spc="36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je největší světová</a:t>
            </a:r>
          </a:p>
          <a:p>
            <a:pPr marL="0" marR="0">
              <a:lnSpc>
                <a:spcPts val="1535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burzovní</a:t>
            </a:r>
            <a:r>
              <a:rPr sz="1600" spc="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společnost.</a:t>
            </a:r>
            <a:r>
              <a:rPr sz="1600" spc="-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Poskytuje</a:t>
            </a:r>
            <a:r>
              <a:rPr sz="1600" spc="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služby týkající obchodování, burzovní</a:t>
            </a:r>
            <a:r>
              <a:rPr sz="1600" spc="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technologii</a:t>
            </a:r>
            <a:r>
              <a:rPr sz="1600" spc="-2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a</a:t>
            </a:r>
          </a:p>
          <a:p>
            <a:pPr marL="0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jiné</a:t>
            </a:r>
            <a:r>
              <a:rPr sz="1600" spc="-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své služby</a:t>
            </a:r>
            <a:r>
              <a:rPr sz="1600" spc="-1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po</a:t>
            </a:r>
            <a:r>
              <a:rPr sz="1600" spc="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celém</a:t>
            </a:r>
            <a:r>
              <a:rPr sz="1600" spc="-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světe na šesti</a:t>
            </a:r>
            <a:r>
              <a:rPr sz="1600" spc="-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kontinentech.</a:t>
            </a:r>
            <a:r>
              <a:rPr sz="1600" spc="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Nabízí obchodování s mnohými</a:t>
            </a:r>
          </a:p>
          <a:p>
            <a:pPr marL="0" marR="0">
              <a:lnSpc>
                <a:spcPts val="1539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investičními</a:t>
            </a:r>
            <a:r>
              <a:rPr sz="1600" spc="-2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nástroji, jako</a:t>
            </a:r>
            <a:r>
              <a:rPr sz="1600" spc="-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jsou</a:t>
            </a:r>
            <a:r>
              <a:rPr sz="1600" spc="-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akcie,</a:t>
            </a:r>
            <a:r>
              <a:rPr sz="1600" spc="-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deriváty,</a:t>
            </a:r>
            <a:r>
              <a:rPr sz="1600" spc="3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komodity atd.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91539" y="4685434"/>
            <a:ext cx="1585463" cy="264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RLVDEP+Arial Bold"/>
                <a:cs typeface="RLVDEP+Arial Bold"/>
              </a:rPr>
              <a:t>Nasdaq indexy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91539" y="5124346"/>
            <a:ext cx="7725275" cy="850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Hlavním indexem</a:t>
            </a:r>
            <a:r>
              <a:rPr sz="1600" spc="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trhu</a:t>
            </a:r>
            <a:r>
              <a:rPr sz="1600" spc="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je</a:t>
            </a:r>
            <a:r>
              <a:rPr sz="1600" spc="-2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b="1" dirty="0">
                <a:solidFill>
                  <a:srgbClr val="000000"/>
                </a:solidFill>
                <a:latin typeface="RLVDEP+Arial Bold"/>
                <a:cs typeface="RLVDEP+Arial Bold"/>
              </a:rPr>
              <a:t>Nasdaq Composite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,</a:t>
            </a:r>
            <a:r>
              <a:rPr sz="1600" spc="3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který</a:t>
            </a:r>
            <a:r>
              <a:rPr sz="1600" spc="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se skládá</a:t>
            </a:r>
            <a:r>
              <a:rPr sz="1600" spc="-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ze všech akcií, které</a:t>
            </a:r>
          </a:p>
          <a:p>
            <a:pPr marL="0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jsou</a:t>
            </a:r>
            <a:r>
              <a:rPr sz="1600" spc="-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obchodovány na</a:t>
            </a:r>
            <a:r>
              <a:rPr sz="1600" spc="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trhu</a:t>
            </a:r>
            <a:r>
              <a:rPr sz="1600" spc="2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Nasdaq. Je jich</a:t>
            </a:r>
            <a:r>
              <a:rPr sz="1600" spc="-2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v</a:t>
            </a:r>
            <a:r>
              <a:rPr sz="1600" spc="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současnosti</a:t>
            </a:r>
            <a:r>
              <a:rPr sz="1600" spc="-2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přibližně</a:t>
            </a:r>
            <a:r>
              <a:rPr sz="1600" spc="-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3 200. Vedle</a:t>
            </a:r>
          </a:p>
          <a:p>
            <a:pPr marL="0" marR="0">
              <a:lnSpc>
                <a:spcPts val="1538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uvedeného indexu Nasdaq Composite existuje</a:t>
            </a:r>
            <a:r>
              <a:rPr sz="1600" spc="-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ještě index</a:t>
            </a:r>
            <a:r>
              <a:rPr sz="1600" spc="-6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b="1" dirty="0">
                <a:solidFill>
                  <a:srgbClr val="000000"/>
                </a:solidFill>
                <a:latin typeface="RLVDEP+Arial Bold"/>
                <a:cs typeface="RLVDEP+Arial Bold"/>
              </a:rPr>
              <a:t>Nasdaq 100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, který</a:t>
            </a:r>
            <a:r>
              <a:rPr sz="1600" spc="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odráží</a:t>
            </a:r>
          </a:p>
          <a:p>
            <a:pPr marL="0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vývoj akcií</a:t>
            </a:r>
            <a:r>
              <a:rPr sz="1600" spc="-1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100 největších nefinančních společností</a:t>
            </a:r>
            <a:r>
              <a:rPr sz="1600" spc="-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obchodovaných</a:t>
            </a:r>
            <a:r>
              <a:rPr sz="1600" spc="-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600" dirty="0">
                <a:solidFill>
                  <a:srgbClr val="000000"/>
                </a:solidFill>
                <a:latin typeface="IWDHIQ+Arial"/>
                <a:cs typeface="IWDHIQ+Arial"/>
              </a:rPr>
              <a:t>v Nasdaqu.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18 / 48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831338" y="548916"/>
            <a:ext cx="363129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Akciové</a:t>
            </a:r>
            <a:r>
              <a:rPr sz="4400" spc="-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burzy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594655"/>
            <a:ext cx="2936394" cy="3786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b="1" dirty="0">
                <a:solidFill>
                  <a:srgbClr val="000000"/>
                </a:solidFill>
                <a:latin typeface="RLVDEP+Arial Bold"/>
                <a:cs typeface="RLVDEP+Arial Bold"/>
              </a:rPr>
              <a:t>Akcie</a:t>
            </a:r>
            <a:r>
              <a:rPr sz="2400" b="1" spc="22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400" b="1" dirty="0">
                <a:solidFill>
                  <a:srgbClr val="000000"/>
                </a:solidFill>
                <a:latin typeface="RLVDEP+Arial Bold"/>
                <a:cs typeface="RLVDEP+Arial Bold"/>
              </a:rPr>
              <a:t>v Nasdaqu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91539" y="2253023"/>
            <a:ext cx="7857631" cy="6712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Nasdaq</a:t>
            </a:r>
            <a:r>
              <a:rPr sz="2400" spc="39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je</a:t>
            </a:r>
            <a:r>
              <a:rPr sz="2400" spc="38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převážně</a:t>
            </a:r>
            <a:r>
              <a:rPr sz="2400" spc="40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b="1" dirty="0">
                <a:solidFill>
                  <a:srgbClr val="000000"/>
                </a:solidFill>
                <a:latin typeface="VQTUAU+Arial Bold"/>
                <a:cs typeface="VQTUAU+Arial Bold"/>
              </a:rPr>
              <a:t>technologický</a:t>
            </a:r>
            <a:r>
              <a:rPr sz="2400" b="1" spc="398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2400" b="1" dirty="0">
                <a:solidFill>
                  <a:srgbClr val="000000"/>
                </a:solidFill>
                <a:latin typeface="RLVDEP+Arial Bold"/>
                <a:cs typeface="RLVDEP+Arial Bold"/>
              </a:rPr>
              <a:t>trh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,</a:t>
            </a:r>
            <a:r>
              <a:rPr sz="2400" spc="39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což</a:t>
            </a:r>
            <a:r>
              <a:rPr sz="2400" spc="40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znamená,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že</a:t>
            </a:r>
            <a:r>
              <a:rPr sz="2400" spc="123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2400" spc="123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400" spc="124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něm</a:t>
            </a:r>
            <a:r>
              <a:rPr sz="2400" spc="125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obchoduje</a:t>
            </a:r>
            <a:r>
              <a:rPr sz="2400" spc="124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s</a:t>
            </a:r>
            <a:r>
              <a:rPr sz="2400" spc="122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tzv.</a:t>
            </a:r>
            <a:r>
              <a:rPr sz="2400" spc="123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b="1" dirty="0">
                <a:solidFill>
                  <a:srgbClr val="000000"/>
                </a:solidFill>
                <a:latin typeface="VQTUAU+Arial Bold"/>
                <a:cs typeface="VQTUAU+Arial Bold"/>
              </a:rPr>
              <a:t>technologickými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91539" y="2837963"/>
            <a:ext cx="1271961" cy="3789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RLVDEP+Arial Bold"/>
                <a:cs typeface="RLVDEP+Arial Bold"/>
              </a:rPr>
              <a:t>akciemi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051720" y="2837963"/>
            <a:ext cx="1154105" cy="3789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(hlavně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181453" y="2837963"/>
            <a:ext cx="1390547" cy="3789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počítače,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446298" y="2837963"/>
            <a:ext cx="2357950" cy="3789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telekomunikace,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91539" y="3131101"/>
            <a:ext cx="7857536" cy="27201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 err="1">
                <a:solidFill>
                  <a:srgbClr val="000000"/>
                </a:solidFill>
                <a:latin typeface="GNGHEH+Arial"/>
                <a:cs typeface="GNGHEH+Arial"/>
              </a:rPr>
              <a:t>biotechnologie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,</a:t>
            </a:r>
            <a:r>
              <a:rPr lang="cs-CZ" sz="2400" kern="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ale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také bankovnictví, pojišťovnictví,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finančnictví,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doprava i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průmysl)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.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Těžiště obchodování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NASDAQu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leží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v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malých, zejména technologických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společnostech,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i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když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se tam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obchodují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i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takoví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giganti</a:t>
            </a:r>
          </a:p>
          <a:p>
            <a:pPr marL="0" marR="0">
              <a:lnSpc>
                <a:spcPts val="2307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jako je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softwarová společnost </a:t>
            </a:r>
            <a:r>
              <a:rPr sz="2400" b="1" kern="0" dirty="0">
                <a:solidFill>
                  <a:srgbClr val="000000"/>
                </a:solidFill>
                <a:latin typeface="RLVDEP+Arial Bold"/>
                <a:cs typeface="RLVDEP+Arial Bold"/>
              </a:rPr>
              <a:t>Microsoft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nebo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výrobce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procesorů </a:t>
            </a:r>
            <a:r>
              <a:rPr sz="2400" b="1" kern="0" dirty="0">
                <a:solidFill>
                  <a:srgbClr val="000000"/>
                </a:solidFill>
                <a:latin typeface="RLVDEP+Arial Bold"/>
                <a:cs typeface="RLVDEP+Arial Bold"/>
              </a:rPr>
              <a:t>Intel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. Na trhu Nasdaq je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registrováno přibližně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3 200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společností, což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Nasdaq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staví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na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první místo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USA. V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průměru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se zde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denně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zobchoduje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více akcií,</a:t>
            </a:r>
          </a:p>
          <a:p>
            <a:pPr marL="0" marR="0">
              <a:lnSpc>
                <a:spcPts val="2305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než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na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jakémkoliv jiném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trhu v USA.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19 / 48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31338" y="548916"/>
            <a:ext cx="363129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Akciové</a:t>
            </a:r>
            <a:r>
              <a:rPr sz="4400" spc="-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burzy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31231"/>
            <a:ext cx="8200740" cy="4329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Třetí</a:t>
            </a:r>
            <a:r>
              <a:rPr sz="2400" spc="47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největší</a:t>
            </a:r>
            <a:r>
              <a:rPr sz="2400" spc="48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burzou</a:t>
            </a:r>
            <a:r>
              <a:rPr sz="2400" spc="46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400" spc="48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světě</a:t>
            </a:r>
            <a:r>
              <a:rPr sz="2400" spc="48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je</a:t>
            </a:r>
            <a:r>
              <a:rPr sz="2400" spc="48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b="1" dirty="0">
                <a:solidFill>
                  <a:srgbClr val="000000"/>
                </a:solidFill>
                <a:latin typeface="RLVDEP+Arial Bold"/>
                <a:cs typeface="RLVDEP+Arial Bold"/>
              </a:rPr>
              <a:t>burza</a:t>
            </a:r>
            <a:r>
              <a:rPr sz="2400" b="1" spc="480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400" b="1" dirty="0">
                <a:solidFill>
                  <a:srgbClr val="000000"/>
                </a:solidFill>
                <a:latin typeface="VQTUAU+Arial Bold"/>
                <a:cs typeface="VQTUAU+Arial Bold"/>
              </a:rPr>
              <a:t>tokijská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2400" spc="49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Byla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založena</a:t>
            </a:r>
            <a:r>
              <a:rPr sz="2400" spc="3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roku</a:t>
            </a:r>
            <a:r>
              <a:rPr sz="2400" spc="33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1878</a:t>
            </a:r>
            <a:r>
              <a:rPr sz="2400" spc="33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400" spc="32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základě</a:t>
            </a:r>
            <a:r>
              <a:rPr sz="2400" spc="34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zákona</a:t>
            </a:r>
            <a:r>
              <a:rPr sz="2400" spc="31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krátce</a:t>
            </a:r>
            <a:r>
              <a:rPr sz="2400" spc="33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poté,</a:t>
            </a:r>
            <a:r>
              <a:rPr sz="2400" spc="30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co</a:t>
            </a:r>
          </a:p>
          <a:p>
            <a:pPr marL="342899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2400" spc="50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2400" spc="50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Japonsku</a:t>
            </a:r>
            <a:r>
              <a:rPr sz="2400" spc="51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rozběhl</a:t>
            </a:r>
            <a:r>
              <a:rPr sz="2400" spc="50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obchod</a:t>
            </a:r>
            <a:r>
              <a:rPr sz="2400" spc="51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s</a:t>
            </a:r>
            <a:r>
              <a:rPr sz="2400" spc="50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akciemi</a:t>
            </a:r>
            <a:r>
              <a:rPr sz="2400" spc="52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2400" spc="50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dluhopisy.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Tokijská</a:t>
            </a:r>
            <a:r>
              <a:rPr sz="2400" spc="88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burza</a:t>
            </a:r>
            <a:r>
              <a:rPr sz="2400" spc="89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je</a:t>
            </a:r>
            <a:r>
              <a:rPr sz="2400" spc="88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rozdělena</a:t>
            </a:r>
            <a:r>
              <a:rPr sz="2400" spc="89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400" spc="88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čtyři</a:t>
            </a:r>
            <a:r>
              <a:rPr sz="2400" spc="89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segmenty</a:t>
            </a:r>
            <a:r>
              <a:rPr sz="2400" spc="90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-</a:t>
            </a:r>
            <a:r>
              <a:rPr sz="2400" spc="88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</a:p>
          <a:p>
            <a:pPr marL="342899" marR="0">
              <a:lnSpc>
                <a:spcPts val="259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segment</a:t>
            </a:r>
            <a:r>
              <a:rPr sz="2400" spc="38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první,</a:t>
            </a:r>
            <a:r>
              <a:rPr sz="2400" spc="38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druhý,</a:t>
            </a:r>
            <a:r>
              <a:rPr sz="2400" spc="39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zahraniční</a:t>
            </a:r>
            <a:r>
              <a:rPr sz="2400" spc="39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2400" spc="38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segment</a:t>
            </a:r>
            <a:r>
              <a:rPr sz="2400" spc="39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rizikového</a:t>
            </a:r>
          </a:p>
          <a:p>
            <a:pPr marL="342899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kapitálu</a:t>
            </a:r>
            <a:r>
              <a:rPr sz="2400" spc="39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zvaný</a:t>
            </a:r>
            <a:r>
              <a:rPr sz="2400" spc="4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též</a:t>
            </a:r>
            <a:r>
              <a:rPr sz="2400" spc="41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b="1" dirty="0">
                <a:solidFill>
                  <a:srgbClr val="000000"/>
                </a:solidFill>
                <a:latin typeface="RLVDEP+Arial Bold"/>
                <a:cs typeface="RLVDEP+Arial Bold"/>
              </a:rPr>
              <a:t>Mothers</a:t>
            </a:r>
            <a:r>
              <a:rPr sz="2400" b="1" spc="414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(market</a:t>
            </a:r>
            <a:r>
              <a:rPr sz="2400" spc="41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of</a:t>
            </a:r>
            <a:r>
              <a:rPr sz="2400" spc="40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the</a:t>
            </a:r>
            <a:r>
              <a:rPr sz="2400" spc="41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high-growth</a:t>
            </a:r>
          </a:p>
          <a:p>
            <a:pPr marL="342899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and</a:t>
            </a:r>
            <a:r>
              <a:rPr sz="2400" spc="61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emerging</a:t>
            </a:r>
            <a:r>
              <a:rPr sz="2400" spc="62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stocks).</a:t>
            </a:r>
            <a:r>
              <a:rPr sz="2400" spc="62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Do</a:t>
            </a:r>
            <a:r>
              <a:rPr sz="2400" spc="62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roku</a:t>
            </a:r>
            <a:r>
              <a:rPr sz="2400" spc="60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1999</a:t>
            </a:r>
            <a:r>
              <a:rPr sz="2400" spc="62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burza</a:t>
            </a:r>
            <a:r>
              <a:rPr sz="2400" spc="61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používala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burzovní</a:t>
            </a:r>
            <a:r>
              <a:rPr sz="2400" spc="69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parket</a:t>
            </a:r>
            <a:r>
              <a:rPr sz="2400" spc="70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pro</a:t>
            </a:r>
            <a:r>
              <a:rPr sz="2400" spc="68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obchod</a:t>
            </a:r>
            <a:r>
              <a:rPr sz="2400" spc="70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s</a:t>
            </a:r>
            <a:r>
              <a:rPr sz="2400" spc="68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akciemi,</a:t>
            </a:r>
            <a:r>
              <a:rPr sz="2400" spc="70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nyní</a:t>
            </a:r>
            <a:r>
              <a:rPr sz="2400" spc="70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probíhají</a:t>
            </a:r>
          </a:p>
          <a:p>
            <a:pPr marL="342899" marR="0">
              <a:lnSpc>
                <a:spcPts val="259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veškeré</a:t>
            </a:r>
            <a:r>
              <a:rPr sz="2400" spc="23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obchody</a:t>
            </a:r>
            <a:r>
              <a:rPr sz="2400" spc="24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elektronicky.</a:t>
            </a:r>
            <a:r>
              <a:rPr sz="2400" spc="24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Burza</a:t>
            </a:r>
            <a:r>
              <a:rPr sz="2400" spc="24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má</a:t>
            </a:r>
            <a:r>
              <a:rPr sz="2400" spc="23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113</a:t>
            </a:r>
            <a:r>
              <a:rPr sz="2400" spc="24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členů</a:t>
            </a:r>
            <a:r>
              <a:rPr sz="2400" spc="24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2400" spc="25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je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zde</a:t>
            </a:r>
            <a:r>
              <a:rPr sz="2400" spc="56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registrováno</a:t>
            </a:r>
            <a:r>
              <a:rPr sz="2400" spc="57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přes</a:t>
            </a:r>
            <a:r>
              <a:rPr sz="2400" spc="56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2000</a:t>
            </a:r>
            <a:r>
              <a:rPr sz="2400" spc="57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japonských</a:t>
            </a:r>
            <a:r>
              <a:rPr sz="2400" spc="56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i</a:t>
            </a:r>
            <a:r>
              <a:rPr sz="2400" spc="56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zahraničních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společností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2400" spc="188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Reprezentativními</a:t>
            </a:r>
            <a:r>
              <a:rPr sz="2400" spc="189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indexy</a:t>
            </a:r>
            <a:r>
              <a:rPr sz="2400" spc="189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jsou</a:t>
            </a:r>
            <a:r>
              <a:rPr sz="2400" spc="187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indexy</a:t>
            </a:r>
          </a:p>
          <a:p>
            <a:pPr marL="342899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RLVDEP+Arial Bold"/>
                <a:cs typeface="RLVDEP+Arial Bold"/>
              </a:rPr>
              <a:t>TOPIX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,</a:t>
            </a:r>
            <a:r>
              <a:rPr sz="2400" spc="97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avšak</a:t>
            </a:r>
            <a:r>
              <a:rPr sz="2400" spc="96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ve</a:t>
            </a:r>
            <a:r>
              <a:rPr sz="2400" spc="96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finančním</a:t>
            </a:r>
            <a:r>
              <a:rPr sz="2400" spc="97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tisku</a:t>
            </a:r>
            <a:r>
              <a:rPr sz="2400" spc="95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2400" spc="96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pro</a:t>
            </a:r>
            <a:r>
              <a:rPr sz="2400" spc="97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hodnocení</a:t>
            </a:r>
          </a:p>
          <a:p>
            <a:pPr marL="342899" marR="0">
              <a:lnSpc>
                <a:spcPts val="259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výkonnosti tokijské</a:t>
            </a:r>
            <a:r>
              <a:rPr sz="2400" spc="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burzy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používá</a:t>
            </a:r>
            <a:r>
              <a:rPr sz="2400" spc="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index</a:t>
            </a:r>
            <a:r>
              <a:rPr sz="2400" spc="1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b="1" dirty="0">
                <a:solidFill>
                  <a:srgbClr val="000000"/>
                </a:solidFill>
                <a:latin typeface="RLVDEP+Arial Bold"/>
                <a:cs typeface="RLVDEP+Arial Bold"/>
              </a:rPr>
              <a:t>Nikkei 225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20 / 48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31338" y="548916"/>
            <a:ext cx="363129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Akciové</a:t>
            </a:r>
            <a:r>
              <a:rPr sz="4400" spc="-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burzy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599533"/>
            <a:ext cx="8203934" cy="41780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8"/>
              </a:lnSpc>
              <a:spcBef>
                <a:spcPts val="0"/>
              </a:spcBef>
              <a:spcAft>
                <a:spcPts val="0"/>
              </a:spcAft>
            </a:pP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• Čtvrtou největší 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burzou na </a:t>
            </a: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světě 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je </a:t>
            </a:r>
            <a:r>
              <a:rPr sz="2100" b="1" kern="0" dirty="0">
                <a:solidFill>
                  <a:srgbClr val="000000"/>
                </a:solidFill>
                <a:latin typeface="RLVDEP+Arial Bold"/>
                <a:cs typeface="RLVDEP+Arial Bold"/>
              </a:rPr>
              <a:t>London Stock Exchange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  <a:p>
            <a:pPr marL="342899" marR="0">
              <a:lnSpc>
                <a:spcPts val="2019"/>
              </a:lnSpc>
              <a:spcBef>
                <a:spcPts val="50"/>
              </a:spcBef>
              <a:spcAft>
                <a:spcPts val="0"/>
              </a:spcAft>
            </a:pP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Byla </a:t>
            </a: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založena 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roku 1745 a koncem 80. let 20. </a:t>
            </a: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století prošla</a:t>
            </a:r>
          </a:p>
          <a:p>
            <a:pPr marL="342899" marR="0">
              <a:lnSpc>
                <a:spcPts val="2015"/>
              </a:lnSpc>
              <a:spcBef>
                <a:spcPts val="0"/>
              </a:spcBef>
              <a:spcAft>
                <a:spcPts val="0"/>
              </a:spcAft>
            </a:pP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zásadní reorganizací označovanou 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jako </a:t>
            </a: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Velký třesk 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(Big Bang).</a:t>
            </a:r>
          </a:p>
          <a:p>
            <a:pPr marL="342899" marR="0">
              <a:lnSpc>
                <a:spcPts val="2016"/>
              </a:lnSpc>
              <a:spcBef>
                <a:spcPts val="0"/>
              </a:spcBef>
              <a:spcAft>
                <a:spcPts val="0"/>
              </a:spcAft>
            </a:pP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Je zde </a:t>
            </a: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registrováno 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na 2 800 </a:t>
            </a: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společností 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z </a:t>
            </a: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celého světa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  <a:p>
            <a:pPr marL="342899" marR="0">
              <a:lnSpc>
                <a:spcPts val="2016"/>
              </a:lnSpc>
              <a:spcBef>
                <a:spcPts val="0"/>
              </a:spcBef>
              <a:spcAft>
                <a:spcPts val="0"/>
              </a:spcAft>
            </a:pP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Obchodování 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je </a:t>
            </a: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rozděleno 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do </a:t>
            </a: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šesti segmentů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: </a:t>
            </a: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hlavní 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trh </a:t>
            </a: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určený</a:t>
            </a:r>
          </a:p>
          <a:p>
            <a:pPr marL="342899" marR="0">
              <a:lnSpc>
                <a:spcPts val="2016"/>
              </a:lnSpc>
              <a:spcBef>
                <a:spcPts val="0"/>
              </a:spcBef>
              <a:spcAft>
                <a:spcPts val="0"/>
              </a:spcAft>
            </a:pP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pro </a:t>
            </a: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největší mezinárodní společnosti, </a:t>
            </a:r>
            <a:r>
              <a:rPr sz="2100" b="1" kern="0" dirty="0">
                <a:solidFill>
                  <a:srgbClr val="000000"/>
                </a:solidFill>
                <a:latin typeface="RLVDEP+Arial Bold"/>
                <a:cs typeface="RLVDEP+Arial Bold"/>
              </a:rPr>
              <a:t>AIM </a:t>
            </a: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určený 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pro</a:t>
            </a:r>
          </a:p>
          <a:p>
            <a:pPr marL="342899" marR="0">
              <a:lnSpc>
                <a:spcPts val="2017"/>
              </a:lnSpc>
              <a:spcBef>
                <a:spcPts val="0"/>
              </a:spcBef>
              <a:spcAft>
                <a:spcPts val="0"/>
              </a:spcAft>
            </a:pP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mezinárodní 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rychle </a:t>
            </a: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rostoucí společnosti, </a:t>
            </a:r>
            <a:r>
              <a:rPr sz="2100" b="1" kern="0" dirty="0">
                <a:solidFill>
                  <a:srgbClr val="000000"/>
                </a:solidFill>
                <a:latin typeface="RLVDEP+Arial Bold"/>
                <a:cs typeface="RLVDEP+Arial Bold"/>
              </a:rPr>
              <a:t>techMARK </a:t>
            </a: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určený 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pro</a:t>
            </a:r>
          </a:p>
          <a:p>
            <a:pPr marL="342899" marR="0">
              <a:lnSpc>
                <a:spcPts val="2016"/>
              </a:lnSpc>
              <a:spcBef>
                <a:spcPts val="50"/>
              </a:spcBef>
              <a:spcAft>
                <a:spcPts val="0"/>
              </a:spcAft>
            </a:pP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společnosti orientované 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na </a:t>
            </a: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nové 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technologie, </a:t>
            </a:r>
            <a:r>
              <a:rPr sz="2100" b="1" kern="0" dirty="0">
                <a:solidFill>
                  <a:srgbClr val="000000"/>
                </a:solidFill>
                <a:latin typeface="RLVDEP+Arial Bold"/>
                <a:cs typeface="RLVDEP+Arial Bold"/>
              </a:rPr>
              <a:t>techMARK</a:t>
            </a:r>
          </a:p>
          <a:p>
            <a:pPr marL="342899" marR="0">
              <a:lnSpc>
                <a:spcPts val="2016"/>
              </a:lnSpc>
              <a:spcBef>
                <a:spcPts val="0"/>
              </a:spcBef>
              <a:spcAft>
                <a:spcPts val="0"/>
              </a:spcAft>
            </a:pPr>
            <a:r>
              <a:rPr sz="2100" b="1" kern="0" dirty="0">
                <a:solidFill>
                  <a:srgbClr val="000000"/>
                </a:solidFill>
                <a:latin typeface="RLVDEP+Arial Bold"/>
                <a:cs typeface="RLVDEP+Arial Bold"/>
              </a:rPr>
              <a:t>mediscience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, kde se obchoduje s akciemi </a:t>
            </a: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farmaceutických</a:t>
            </a:r>
          </a:p>
          <a:p>
            <a:pPr marL="342899" marR="0">
              <a:lnSpc>
                <a:spcPts val="2016"/>
              </a:lnSpc>
              <a:spcBef>
                <a:spcPts val="0"/>
              </a:spcBef>
              <a:spcAft>
                <a:spcPts val="0"/>
              </a:spcAft>
            </a:pP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společností, </a:t>
            </a:r>
            <a:r>
              <a:rPr sz="2100" b="1" kern="0" dirty="0">
                <a:solidFill>
                  <a:srgbClr val="000000"/>
                </a:solidFill>
                <a:latin typeface="RLVDEP+Arial Bold"/>
                <a:cs typeface="RLVDEP+Arial Bold"/>
              </a:rPr>
              <a:t>landMARK </a:t>
            </a: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určený 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pro </a:t>
            </a: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regionální 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firmy a</a:t>
            </a:r>
          </a:p>
          <a:p>
            <a:pPr marL="342899" marR="0">
              <a:lnSpc>
                <a:spcPts val="2016"/>
              </a:lnSpc>
              <a:spcBef>
                <a:spcPts val="0"/>
              </a:spcBef>
              <a:spcAft>
                <a:spcPts val="0"/>
              </a:spcAft>
            </a:pPr>
            <a:r>
              <a:rPr sz="2100" b="1" kern="0" dirty="0">
                <a:solidFill>
                  <a:srgbClr val="000000"/>
                </a:solidFill>
                <a:latin typeface="RLVDEP+Arial Bold"/>
                <a:cs typeface="RLVDEP+Arial Bold"/>
              </a:rPr>
              <a:t>extraMARK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, kde se obchoduje s </a:t>
            </a: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podílovými 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listy. Mezi</a:t>
            </a:r>
          </a:p>
          <a:p>
            <a:pPr marL="342899" marR="0">
              <a:lnSpc>
                <a:spcPts val="2019"/>
              </a:lnSpc>
              <a:spcBef>
                <a:spcPts val="0"/>
              </a:spcBef>
              <a:spcAft>
                <a:spcPts val="0"/>
              </a:spcAft>
            </a:pP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mezinárodní 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akcie </a:t>
            </a: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obchodované 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na </a:t>
            </a: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této 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burze </a:t>
            </a: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patří 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i akcie</a:t>
            </a:r>
          </a:p>
          <a:p>
            <a:pPr marL="342899" marR="0">
              <a:lnSpc>
                <a:spcPts val="2015"/>
              </a:lnSpc>
              <a:spcBef>
                <a:spcPts val="0"/>
              </a:spcBef>
              <a:spcAft>
                <a:spcPts val="0"/>
              </a:spcAft>
            </a:pP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České spořitelny, Českého 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telecomu nebo </a:t>
            </a: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Českých</a:t>
            </a:r>
          </a:p>
          <a:p>
            <a:pPr marL="342899" marR="0">
              <a:lnSpc>
                <a:spcPts val="2016"/>
              </a:lnSpc>
              <a:spcBef>
                <a:spcPts val="50"/>
              </a:spcBef>
              <a:spcAft>
                <a:spcPts val="0"/>
              </a:spcAft>
            </a:pP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radiokomunikací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. </a:t>
            </a: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Reprezentativním 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indexem je index </a:t>
            </a:r>
            <a:r>
              <a:rPr sz="2100" b="1" kern="0" dirty="0">
                <a:solidFill>
                  <a:srgbClr val="000000"/>
                </a:solidFill>
                <a:latin typeface="RLVDEP+Arial Bold"/>
                <a:cs typeface="RLVDEP+Arial Bold"/>
              </a:rPr>
              <a:t>FT-SE 100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,</a:t>
            </a:r>
          </a:p>
          <a:p>
            <a:pPr marL="342899" marR="0">
              <a:lnSpc>
                <a:spcPts val="2015"/>
              </a:lnSpc>
              <a:spcBef>
                <a:spcPts val="0"/>
              </a:spcBef>
              <a:spcAft>
                <a:spcPts val="0"/>
              </a:spcAft>
            </a:pP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který 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zahrnuje akcie </a:t>
            </a:r>
            <a:r>
              <a:rPr sz="21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společností </a:t>
            </a: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jako British Airways, Hilton</a:t>
            </a:r>
          </a:p>
          <a:p>
            <a:pPr marL="342899" marR="0">
              <a:lnSpc>
                <a:spcPts val="2018"/>
              </a:lnSpc>
              <a:spcBef>
                <a:spcPts val="0"/>
              </a:spcBef>
              <a:spcAft>
                <a:spcPts val="0"/>
              </a:spcAft>
            </a:pPr>
            <a:r>
              <a:rPr sz="2100" kern="0" dirty="0">
                <a:solidFill>
                  <a:srgbClr val="000000"/>
                </a:solidFill>
                <a:latin typeface="GNGHEH+Arial"/>
                <a:cs typeface="GNGHEH+Arial"/>
              </a:rPr>
              <a:t>Group, Marks &amp; Spencer nebo Reuters.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21 / 48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hlinkClick r:id="rId2"/>
          </p:cNvPr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31338" y="548916"/>
            <a:ext cx="363129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Akciové</a:t>
            </a:r>
            <a:r>
              <a:rPr sz="4400" spc="-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burzy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01426"/>
            <a:ext cx="7840999" cy="810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Frankfurtská</a:t>
            </a:r>
            <a:r>
              <a:rPr sz="2000" spc="-3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burza</a:t>
            </a:r>
            <a:r>
              <a:rPr sz="2000" spc="-3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je součástí</a:t>
            </a:r>
            <a:r>
              <a:rPr sz="2000" spc="-4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Deutsche</a:t>
            </a:r>
            <a:r>
              <a:rPr sz="2000" spc="-3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Börse</a:t>
            </a:r>
            <a:r>
              <a:rPr sz="2000" spc="-2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Group,</a:t>
            </a:r>
            <a:r>
              <a:rPr sz="2000" spc="-4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která</a:t>
            </a:r>
            <a:r>
              <a:rPr sz="2000" spc="-2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patří</a:t>
            </a:r>
          </a:p>
          <a:p>
            <a:pPr marL="342899" marR="0">
              <a:lnSpc>
                <a:spcPts val="1922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mezi</a:t>
            </a:r>
            <a:r>
              <a:rPr sz="2000" spc="-2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největší</a:t>
            </a:r>
            <a:r>
              <a:rPr sz="2000" spc="-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a nejvýznamnější</a:t>
            </a:r>
            <a:r>
              <a:rPr sz="2000" spc="-4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trhy</a:t>
            </a:r>
            <a:r>
              <a:rPr sz="2000" spc="-1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s</a:t>
            </a:r>
            <a:r>
              <a:rPr sz="2000" spc="-6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cennými</a:t>
            </a:r>
            <a:r>
              <a:rPr sz="2000" spc="-3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papíry</a:t>
            </a:r>
            <a:r>
              <a:rPr sz="2000" spc="-2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nejenom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Evropě.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2394563"/>
            <a:ext cx="8200468" cy="30053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•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Do skupiny Deutsche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Börse patří několik nadnárodních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i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lokálních</a:t>
            </a:r>
          </a:p>
          <a:p>
            <a:pPr marL="342899" marR="0">
              <a:lnSpc>
                <a:spcPts val="1920"/>
              </a:lnSpc>
              <a:spcBef>
                <a:spcPts val="5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burz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především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z Evropy, mezi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nimiž kromě Frankfurtské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burzy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hrají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prim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také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jeden z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největších </a:t>
            </a:r>
            <a:r>
              <a:rPr sz="2000" u="sng" kern="0" dirty="0">
                <a:solidFill>
                  <a:srgbClr val="009999"/>
                </a:solidFill>
                <a:latin typeface="IWDHIQ+Arial"/>
                <a:cs typeface="IWDHIQ+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derivátových trhů </a:t>
            </a:r>
            <a:r>
              <a:rPr sz="2000" u="sng" kern="0" dirty="0">
                <a:solidFill>
                  <a:srgbClr val="009999"/>
                </a:solidFill>
                <a:latin typeface="GNGHEH+Arial"/>
                <a:cs typeface="GNGHEH+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EUREX</a:t>
            </a:r>
            <a:r>
              <a:rPr sz="2000" kern="0" dirty="0">
                <a:solidFill>
                  <a:srgbClr val="009999"/>
                </a:solidFill>
                <a:latin typeface="GNGHEH+Arial"/>
                <a:cs typeface="GNGHEH+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se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sídlem</a:t>
            </a:r>
          </a:p>
          <a:p>
            <a:pPr marL="342899" marR="0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v Curychu (spolumajitelem je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Švýcarská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burza Swiss Ex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change) a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International Securities Exchange (ISE),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největší opční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burza na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světě, která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je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vlastněná právě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EUREXem.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Strukturované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produkty,</a:t>
            </a:r>
          </a:p>
          <a:p>
            <a:pPr marL="342899" marR="0">
              <a:lnSpc>
                <a:spcPts val="1919"/>
              </a:lnSpc>
              <a:spcBef>
                <a:spcPts val="5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jako jsou </a:t>
            </a:r>
            <a:r>
              <a:rPr sz="2000" u="sng" kern="0" dirty="0">
                <a:solidFill>
                  <a:srgbClr val="009999"/>
                </a:solidFill>
                <a:latin typeface="IWDHIQ+Arial"/>
                <a:cs typeface="IWDHIQ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certifikáty</a:t>
            </a:r>
            <a:r>
              <a:rPr sz="2000" kern="0" dirty="0">
                <a:solidFill>
                  <a:srgbClr val="009999"/>
                </a:solidFill>
                <a:latin typeface="IWDHIQ+Arial"/>
                <a:cs typeface="IWDHIQ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a warranty, pak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zprostředkovává společný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podnik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Deutsche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örse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a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švýcarské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SIX Group pod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názvem</a:t>
            </a:r>
          </a:p>
          <a:p>
            <a:pPr marL="342899" marR="0">
              <a:lnSpc>
                <a:spcPts val="1923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Scoach. DB Group provozuje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také elektronický obchodní systém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Xetra,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který převzaly také některé zahraniční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burzy.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Vypořádací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služby zabezpečuje společnost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Clearstream,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která sídlí</a:t>
            </a:r>
          </a:p>
          <a:p>
            <a:pPr marL="342899" marR="0">
              <a:lnSpc>
                <a:spcPts val="1920"/>
              </a:lnSpc>
              <a:spcBef>
                <a:spcPts val="5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v Lucemburku.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22 / 48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31338" y="548916"/>
            <a:ext cx="363129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Akciové</a:t>
            </a:r>
            <a:r>
              <a:rPr sz="4400" spc="-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burzy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31231"/>
            <a:ext cx="8200391" cy="36710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• Její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historie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sahá až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do roku 1585.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Nejvíce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se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rozvíjela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19.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století, světové války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vedly k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jejímu utlumení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  <a:p>
            <a:pPr marL="342899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Důležitým milníkem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byl rok 1969, kdy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 začala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část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dat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zpracovávat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elektronicky, a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který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by se dal</a:t>
            </a:r>
          </a:p>
          <a:p>
            <a:pPr marL="342899" marR="0">
              <a:lnSpc>
                <a:spcPts val="2594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označit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jako za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úplný začátek elektronického</a:t>
            </a:r>
          </a:p>
          <a:p>
            <a:pPr marL="342899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obchodování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na burze ve Frankfurtu. V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řece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Mohan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však</a:t>
            </a:r>
          </a:p>
          <a:p>
            <a:pPr marL="342899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muselo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přetéci ještě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mnoho vody, aby se burza dostala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na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úroveň,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na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níž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je dnes.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Dalším důležitým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datem</a:t>
            </a:r>
          </a:p>
          <a:p>
            <a:pPr marL="342899" marR="0">
              <a:lnSpc>
                <a:spcPts val="2595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v tomto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směru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byl leden 1990, kdy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změny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v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zákonech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umožnily založit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Deutsche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TerminBörse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(DTB),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plně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elektronickou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derivátovou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burzu.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23 / 48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31338" y="548916"/>
            <a:ext cx="363129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Akciové</a:t>
            </a:r>
            <a:r>
              <a:rPr sz="4400" spc="-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burzy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08485"/>
            <a:ext cx="8200271" cy="41155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06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1700" spc="163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b="1" dirty="0">
                <a:solidFill>
                  <a:srgbClr val="000000"/>
                </a:solidFill>
                <a:latin typeface="VQTUAU+Arial Bold"/>
                <a:cs typeface="VQTUAU+Arial Bold"/>
              </a:rPr>
              <a:t>Frankfurtská</a:t>
            </a:r>
            <a:r>
              <a:rPr sz="1700" b="1" spc="503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1700" b="1" dirty="0">
                <a:solidFill>
                  <a:srgbClr val="000000"/>
                </a:solidFill>
                <a:latin typeface="RLVDEP+Arial Bold"/>
                <a:cs typeface="RLVDEP+Arial Bold"/>
              </a:rPr>
              <a:t>burza</a:t>
            </a:r>
            <a:r>
              <a:rPr sz="1700" b="1" spc="524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dnes</a:t>
            </a:r>
            <a:r>
              <a:rPr sz="1700" spc="52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představuje</a:t>
            </a:r>
            <a:r>
              <a:rPr sz="1700" spc="52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referenční</a:t>
            </a:r>
            <a:r>
              <a:rPr sz="1700" spc="52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trh</a:t>
            </a:r>
            <a:r>
              <a:rPr sz="1700" spc="52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pro</a:t>
            </a:r>
            <a:r>
              <a:rPr sz="1700" spc="54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všechny</a:t>
            </a:r>
            <a:r>
              <a:rPr sz="1700" spc="49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německé</a:t>
            </a:r>
          </a:p>
          <a:p>
            <a:pPr marL="342899" marR="0">
              <a:lnSpc>
                <a:spcPts val="1635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akcie</a:t>
            </a:r>
            <a:r>
              <a:rPr sz="1700" spc="5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1700" spc="7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představuje</a:t>
            </a:r>
            <a:r>
              <a:rPr sz="1700" spc="6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97%</a:t>
            </a:r>
            <a:r>
              <a:rPr sz="1700" spc="6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podíl</a:t>
            </a:r>
            <a:r>
              <a:rPr sz="1700" spc="7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1700" spc="6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trhu</a:t>
            </a:r>
            <a:r>
              <a:rPr sz="1700" spc="6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s</a:t>
            </a:r>
            <a:r>
              <a:rPr sz="1700" spc="7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akciemi</a:t>
            </a:r>
            <a:r>
              <a:rPr sz="1700" spc="7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1700" spc="5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Německu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1700" spc="6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Obchoduje</a:t>
            </a:r>
            <a:r>
              <a:rPr sz="1700" spc="6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1700" spc="6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zde</a:t>
            </a:r>
          </a:p>
          <a:p>
            <a:pPr marL="342899" marR="0">
              <a:lnSpc>
                <a:spcPts val="1631"/>
              </a:lnSpc>
              <a:spcBef>
                <a:spcPts val="5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více</a:t>
            </a:r>
            <a:r>
              <a:rPr sz="1700" spc="7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než</a:t>
            </a:r>
            <a:r>
              <a:rPr sz="1700" spc="7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10</a:t>
            </a:r>
            <a:r>
              <a:rPr sz="1700" spc="74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000</a:t>
            </a:r>
            <a:r>
              <a:rPr sz="1700" spc="71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akcií,</a:t>
            </a:r>
            <a:r>
              <a:rPr sz="1700" spc="7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více</a:t>
            </a:r>
            <a:r>
              <a:rPr sz="1700" spc="71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než</a:t>
            </a:r>
            <a:r>
              <a:rPr sz="1700" spc="7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3</a:t>
            </a:r>
            <a:r>
              <a:rPr sz="1700" spc="72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000</a:t>
            </a:r>
            <a:r>
              <a:rPr sz="1700" spc="72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podílových</a:t>
            </a:r>
            <a:r>
              <a:rPr sz="1700" spc="71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fondů,</a:t>
            </a:r>
            <a:r>
              <a:rPr sz="1700" spc="7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přibližně</a:t>
            </a:r>
            <a:r>
              <a:rPr sz="1700" spc="72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400</a:t>
            </a:r>
          </a:p>
          <a:p>
            <a:pPr marL="342899" marR="0">
              <a:lnSpc>
                <a:spcPts val="1632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indexových</a:t>
            </a:r>
            <a:r>
              <a:rPr sz="1700" spc="1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fondů</a:t>
            </a:r>
            <a:r>
              <a:rPr sz="1700" spc="10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(ETF)</a:t>
            </a:r>
            <a:r>
              <a:rPr sz="1700" spc="10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1700" spc="10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31</a:t>
            </a:r>
            <a:r>
              <a:rPr sz="1700" spc="10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komoditních</a:t>
            </a:r>
            <a:r>
              <a:rPr sz="1700" spc="12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fondů</a:t>
            </a:r>
            <a:r>
              <a:rPr sz="1700" spc="10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(ETC)</a:t>
            </a:r>
            <a:r>
              <a:rPr sz="1700" spc="9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1700" spc="10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asi</a:t>
            </a:r>
            <a:r>
              <a:rPr sz="1700" spc="11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spc="15" dirty="0">
                <a:solidFill>
                  <a:srgbClr val="000000"/>
                </a:solidFill>
                <a:latin typeface="GNGHEH+Arial"/>
                <a:cs typeface="GNGHEH+Arial"/>
              </a:rPr>
              <a:t>14</a:t>
            </a:r>
            <a:r>
              <a:rPr sz="1700" spc="9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000</a:t>
            </a:r>
            <a:r>
              <a:rPr sz="1700" spc="11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dluhopisů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  <a:p>
            <a:pPr marL="342899" marR="0">
              <a:lnSpc>
                <a:spcPts val="1632"/>
              </a:lnSpc>
              <a:spcBef>
                <a:spcPts val="0"/>
              </a:spcBef>
              <a:spcAft>
                <a:spcPts val="0"/>
              </a:spcAft>
            </a:pPr>
            <a:r>
              <a:rPr sz="1700" spc="11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1700" spc="4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burze</a:t>
            </a:r>
            <a:r>
              <a:rPr sz="1700" spc="5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působí</a:t>
            </a:r>
            <a:r>
              <a:rPr sz="1700" spc="6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kolem</a:t>
            </a:r>
            <a:r>
              <a:rPr sz="1700" spc="5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tří</a:t>
            </a:r>
            <a:r>
              <a:rPr sz="1700" spc="6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stovek</a:t>
            </a:r>
            <a:r>
              <a:rPr sz="1700" spc="5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účastníků</a:t>
            </a:r>
            <a:r>
              <a:rPr sz="1700" spc="8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trhu,</a:t>
            </a:r>
            <a:r>
              <a:rPr sz="1700" spc="6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z</a:t>
            </a:r>
            <a:r>
              <a:rPr sz="1700" spc="7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toho</a:t>
            </a:r>
            <a:r>
              <a:rPr sz="1700" spc="7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většina</a:t>
            </a:r>
            <a:r>
              <a:rPr sz="1700" spc="7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právě</a:t>
            </a:r>
            <a:r>
              <a:rPr sz="1700" spc="5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pouze</a:t>
            </a:r>
            <a:r>
              <a:rPr sz="1700" spc="6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</a:p>
          <a:p>
            <a:pPr marL="342899" marR="0">
              <a:lnSpc>
                <a:spcPts val="1632"/>
              </a:lnSpc>
              <a:spcBef>
                <a:spcPts val="5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elektronickém</a:t>
            </a:r>
            <a:r>
              <a:rPr sz="1700" spc="17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trhu</a:t>
            </a:r>
            <a:r>
              <a:rPr sz="1700" spc="18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XETRA</a:t>
            </a:r>
            <a:r>
              <a:rPr sz="1700" spc="18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(mezi</a:t>
            </a:r>
            <a:r>
              <a:rPr sz="1700" spc="19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nimi</a:t>
            </a:r>
            <a:r>
              <a:rPr sz="1700" spc="17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jsou</a:t>
            </a:r>
            <a:r>
              <a:rPr sz="1700" spc="18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i</a:t>
            </a:r>
            <a:r>
              <a:rPr sz="1700" spc="19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dva</a:t>
            </a:r>
            <a:r>
              <a:rPr sz="1700" spc="19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čeští</a:t>
            </a:r>
            <a:r>
              <a:rPr sz="1700" spc="19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brokeři</a:t>
            </a:r>
            <a:r>
              <a:rPr sz="1700" spc="19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Fio</a:t>
            </a:r>
            <a:r>
              <a:rPr sz="1700" spc="18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1700" spc="19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Wood</a:t>
            </a:r>
            <a:r>
              <a:rPr sz="1700" spc="18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and</a:t>
            </a:r>
          </a:p>
          <a:p>
            <a:pPr marL="342899" marR="0">
              <a:lnSpc>
                <a:spcPts val="1631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Company),</a:t>
            </a:r>
            <a:r>
              <a:rPr sz="1700" spc="34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kde</a:t>
            </a:r>
            <a:r>
              <a:rPr sz="1700" spc="37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působí</a:t>
            </a:r>
            <a:r>
              <a:rPr sz="1700" spc="36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jako</a:t>
            </a:r>
            <a:r>
              <a:rPr sz="1700" spc="37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tvůrci</a:t>
            </a:r>
            <a:r>
              <a:rPr sz="1700" spc="37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trhu.</a:t>
            </a:r>
            <a:r>
              <a:rPr sz="1700" spc="37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1700" spc="36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burze</a:t>
            </a:r>
            <a:r>
              <a:rPr sz="1700" spc="36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je</a:t>
            </a:r>
            <a:r>
              <a:rPr sz="1700" spc="36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registrováno</a:t>
            </a:r>
            <a:r>
              <a:rPr sz="1700" spc="37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kolem</a:t>
            </a:r>
            <a:r>
              <a:rPr sz="1700" spc="36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600</a:t>
            </a:r>
          </a:p>
          <a:p>
            <a:pPr marL="342899" marR="0">
              <a:lnSpc>
                <a:spcPts val="1634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akciových</a:t>
            </a:r>
            <a:r>
              <a:rPr sz="1700" spc="-2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titulů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  <a:p>
            <a:pPr marL="0" marR="0">
              <a:lnSpc>
                <a:spcPts val="1903"/>
              </a:lnSpc>
              <a:spcBef>
                <a:spcPts val="186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1700" spc="163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Obchodování</a:t>
            </a:r>
            <a:r>
              <a:rPr sz="1700" spc="60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spc="15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1700" spc="60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Frankfurtské</a:t>
            </a:r>
            <a:r>
              <a:rPr sz="1700" spc="63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burze</a:t>
            </a:r>
            <a:r>
              <a:rPr sz="1700" spc="61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probíhá</a:t>
            </a:r>
            <a:r>
              <a:rPr sz="1700" spc="62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1700" spc="63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obchodním</a:t>
            </a:r>
            <a:r>
              <a:rPr sz="1700" spc="62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parketu,</a:t>
            </a:r>
            <a:r>
              <a:rPr sz="1700" spc="61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nebo</a:t>
            </a:r>
          </a:p>
          <a:p>
            <a:pPr marL="342899" marR="0">
              <a:lnSpc>
                <a:spcPts val="1631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prostřednictvím</a:t>
            </a:r>
            <a:r>
              <a:rPr sz="1700" spc="52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elektronického</a:t>
            </a:r>
            <a:r>
              <a:rPr sz="1700" spc="54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obchodního</a:t>
            </a:r>
            <a:r>
              <a:rPr sz="1700" spc="53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systému</a:t>
            </a:r>
            <a:r>
              <a:rPr sz="1700" spc="54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Xetra.</a:t>
            </a:r>
            <a:r>
              <a:rPr sz="1700" spc="53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Obchodní</a:t>
            </a:r>
            <a:r>
              <a:rPr sz="1700" spc="52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parket</a:t>
            </a:r>
          </a:p>
          <a:p>
            <a:pPr marL="342899" marR="0">
              <a:lnSpc>
                <a:spcPts val="1632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dnes</a:t>
            </a:r>
            <a:r>
              <a:rPr sz="1700" spc="13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plní</a:t>
            </a:r>
            <a:r>
              <a:rPr sz="1700" spc="14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spíše</a:t>
            </a:r>
            <a:r>
              <a:rPr sz="1700" spc="15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prezentační</a:t>
            </a:r>
            <a:r>
              <a:rPr sz="1700" spc="15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úlohu</a:t>
            </a:r>
            <a:r>
              <a:rPr sz="1700" spc="14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pro</a:t>
            </a:r>
            <a:r>
              <a:rPr sz="1700" spc="15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návštěvníky,</a:t>
            </a:r>
            <a:r>
              <a:rPr sz="1700" spc="13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tradiční</a:t>
            </a:r>
            <a:r>
              <a:rPr sz="1700" spc="15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parketové</a:t>
            </a:r>
            <a:r>
              <a:rPr sz="1700" spc="15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obchody</a:t>
            </a:r>
          </a:p>
          <a:p>
            <a:pPr marL="342899" marR="0">
              <a:lnSpc>
                <a:spcPts val="1632"/>
              </a:lnSpc>
              <a:spcBef>
                <a:spcPts val="5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dnes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totiž</a:t>
            </a:r>
            <a:r>
              <a:rPr sz="1700" spc="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představují zanedbatelné</a:t>
            </a:r>
            <a:r>
              <a:rPr sz="1700" spc="2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procento</a:t>
            </a:r>
            <a:r>
              <a:rPr sz="1700" spc="2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všech obchodů</a:t>
            </a:r>
            <a:r>
              <a:rPr sz="1700" spc="2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na burze.</a:t>
            </a:r>
          </a:p>
          <a:p>
            <a:pPr marL="0" marR="0">
              <a:lnSpc>
                <a:spcPts val="1906"/>
              </a:lnSpc>
              <a:spcBef>
                <a:spcPts val="134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1700" spc="163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Domácí</a:t>
            </a:r>
            <a:r>
              <a:rPr sz="1700" spc="8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akcie</a:t>
            </a:r>
            <a:r>
              <a:rPr sz="1700" spc="10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nebo</a:t>
            </a:r>
            <a:r>
              <a:rPr sz="1700" spc="10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spc="11" dirty="0">
                <a:solidFill>
                  <a:srgbClr val="000000"/>
                </a:solidFill>
                <a:latin typeface="GNGHEH+Arial"/>
                <a:cs typeface="GNGHEH+Arial"/>
              </a:rPr>
              <a:t>ETF</a:t>
            </a:r>
            <a:r>
              <a:rPr sz="1700" spc="8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jsou</a:t>
            </a:r>
            <a:r>
              <a:rPr sz="1700" spc="10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obchodovány</a:t>
            </a:r>
            <a:r>
              <a:rPr sz="1700" spc="9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pouze</a:t>
            </a:r>
            <a:r>
              <a:rPr sz="1700" spc="10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přes</a:t>
            </a:r>
            <a:r>
              <a:rPr sz="1700" spc="10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elektronický</a:t>
            </a:r>
            <a:r>
              <a:rPr sz="1700" spc="10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systém,</a:t>
            </a:r>
            <a:r>
              <a:rPr sz="1700" spc="12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</a:p>
          <a:p>
            <a:pPr marL="342899" marR="0">
              <a:lnSpc>
                <a:spcPts val="1635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parketu</a:t>
            </a:r>
            <a:r>
              <a:rPr sz="1700" spc="1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jsou</a:t>
            </a:r>
            <a:r>
              <a:rPr sz="1700" spc="2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obchodovány</a:t>
            </a:r>
            <a:r>
              <a:rPr sz="1700" spc="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pouze</a:t>
            </a:r>
            <a:r>
              <a:rPr sz="1700" spc="1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méně</a:t>
            </a:r>
            <a:r>
              <a:rPr sz="1700" spc="1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likvidní</a:t>
            </a:r>
            <a:r>
              <a:rPr sz="1700" spc="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tituly,</a:t>
            </a:r>
            <a:r>
              <a:rPr sz="1700" spc="1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malé</a:t>
            </a:r>
            <a:r>
              <a:rPr sz="1700" spc="2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společnosti,</a:t>
            </a:r>
            <a:r>
              <a:rPr sz="1700" spc="2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podílové</a:t>
            </a:r>
          </a:p>
          <a:p>
            <a:pPr marL="342899" marR="0">
              <a:lnSpc>
                <a:spcPts val="1632"/>
              </a:lnSpc>
              <a:spcBef>
                <a:spcPts val="5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fondy</a:t>
            </a:r>
            <a:r>
              <a:rPr sz="1700" spc="21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1700" spc="23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téměř</a:t>
            </a:r>
            <a:r>
              <a:rPr sz="1700" spc="23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všechny</a:t>
            </a:r>
            <a:r>
              <a:rPr sz="1700" spc="20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dluhopisy.</a:t>
            </a:r>
            <a:r>
              <a:rPr sz="1700" spc="22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1700" spc="21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parketu</a:t>
            </a:r>
            <a:r>
              <a:rPr sz="1700" spc="22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1700" spc="22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obchoduje</a:t>
            </a:r>
            <a:r>
              <a:rPr sz="1700" spc="24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od</a:t>
            </a:r>
            <a:r>
              <a:rPr sz="1700" spc="22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devíti</a:t>
            </a:r>
            <a:r>
              <a:rPr sz="1700" spc="22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ráno</a:t>
            </a:r>
            <a:r>
              <a:rPr sz="1700" spc="24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do</a:t>
            </a:r>
          </a:p>
          <a:p>
            <a:pPr marL="342899" marR="0">
              <a:lnSpc>
                <a:spcPts val="1632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osmi</a:t>
            </a:r>
            <a:r>
              <a:rPr sz="1700" spc="40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hodin</a:t>
            </a:r>
            <a:r>
              <a:rPr sz="1700" spc="40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večer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1700" spc="41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spc="11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1700" spc="39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Xetře</a:t>
            </a:r>
            <a:r>
              <a:rPr sz="1700" spc="41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1700" spc="40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obchoduje</a:t>
            </a:r>
            <a:r>
              <a:rPr sz="1700" spc="41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spc="15" dirty="0">
                <a:solidFill>
                  <a:srgbClr val="000000"/>
                </a:solidFill>
                <a:latin typeface="GNGHEH+Arial"/>
                <a:cs typeface="GNGHEH+Arial"/>
              </a:rPr>
              <a:t>od</a:t>
            </a:r>
            <a:r>
              <a:rPr sz="1700" spc="39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devíti</a:t>
            </a:r>
            <a:r>
              <a:rPr sz="1700" spc="4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hodin</a:t>
            </a:r>
            <a:r>
              <a:rPr sz="1700" spc="43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do</a:t>
            </a:r>
            <a:r>
              <a:rPr sz="1700" spc="41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půl</a:t>
            </a:r>
            <a:r>
              <a:rPr sz="1700" spc="40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šesté,</a:t>
            </a:r>
            <a:r>
              <a:rPr sz="1700" spc="42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po</a:t>
            </a:r>
          </a:p>
          <a:p>
            <a:pPr marL="342899" marR="0">
              <a:lnSpc>
                <a:spcPts val="1632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uzavření</a:t>
            </a:r>
            <a:r>
              <a:rPr sz="1700" spc="16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1700" spc="18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pak</a:t>
            </a:r>
            <a:r>
              <a:rPr sz="1700" spc="17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všechny</a:t>
            </a:r>
            <a:r>
              <a:rPr sz="1700" spc="17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tituly</a:t>
            </a:r>
            <a:r>
              <a:rPr sz="1700" spc="16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obchodují</a:t>
            </a:r>
            <a:r>
              <a:rPr sz="1700" spc="18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1700" spc="18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burzovním</a:t>
            </a:r>
            <a:r>
              <a:rPr sz="1700" spc="17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parketu.</a:t>
            </a:r>
            <a:r>
              <a:rPr sz="1700" spc="19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I</a:t>
            </a:r>
            <a:r>
              <a:rPr sz="1700" spc="17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zde</a:t>
            </a:r>
            <a:r>
              <a:rPr sz="1700" spc="18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však</a:t>
            </a:r>
            <a:r>
              <a:rPr sz="1700" spc="18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spc="15" dirty="0">
                <a:solidFill>
                  <a:srgbClr val="000000"/>
                </a:solidFill>
                <a:latin typeface="IWDHIQ+Arial"/>
                <a:cs typeface="IWDHIQ+Arial"/>
              </a:rPr>
              <a:t>už</a:t>
            </a:r>
          </a:p>
          <a:p>
            <a:pPr marL="342899" marR="0">
              <a:lnSpc>
                <a:spcPts val="1631"/>
              </a:lnSpc>
              <a:spcBef>
                <a:spcPts val="5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jsou</a:t>
            </a:r>
            <a:r>
              <a:rPr sz="1700" spc="32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dnes</a:t>
            </a:r>
            <a:r>
              <a:rPr sz="1700" spc="33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obchody</a:t>
            </a:r>
            <a:r>
              <a:rPr sz="1700" spc="31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vypořádávány</a:t>
            </a:r>
            <a:r>
              <a:rPr sz="1700" spc="3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přes</a:t>
            </a:r>
            <a:r>
              <a:rPr sz="1700" spc="33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elektronický</a:t>
            </a:r>
            <a:r>
              <a:rPr sz="1700" spc="32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systém</a:t>
            </a:r>
            <a:r>
              <a:rPr sz="1700" spc="35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Xontro</a:t>
            </a:r>
            <a:r>
              <a:rPr sz="1700" spc="32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1700" spc="33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členové</a:t>
            </a:r>
          </a:p>
          <a:p>
            <a:pPr marL="342899" marR="0">
              <a:lnSpc>
                <a:spcPts val="1631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burzy</a:t>
            </a:r>
            <a:r>
              <a:rPr sz="1700" spc="-1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mohou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zadávat</a:t>
            </a:r>
            <a:r>
              <a:rPr sz="1700" spc="1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pokyny</a:t>
            </a:r>
            <a:r>
              <a:rPr sz="1700" spc="3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1700" dirty="0">
                <a:solidFill>
                  <a:srgbClr val="000000"/>
                </a:solidFill>
                <a:latin typeface="IWDHIQ+Arial"/>
                <a:cs typeface="IWDHIQ+Arial"/>
              </a:rPr>
              <a:t>přes počítač</a:t>
            </a:r>
            <a:r>
              <a:rPr sz="17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24 / 48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05304" y="548916"/>
            <a:ext cx="5685633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Komoditní a jiné burzy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01426"/>
            <a:ext cx="8201414" cy="42863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Jde</a:t>
            </a:r>
            <a:r>
              <a:rPr sz="2000" spc="42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o</a:t>
            </a:r>
            <a:r>
              <a:rPr sz="2000" spc="41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místa,</a:t>
            </a:r>
            <a:r>
              <a:rPr sz="2000" spc="4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kde</a:t>
            </a:r>
            <a:r>
              <a:rPr sz="2000" spc="42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2000" spc="42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obchodují</a:t>
            </a:r>
            <a:r>
              <a:rPr sz="2000" spc="4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komodity</a:t>
            </a:r>
            <a:r>
              <a:rPr sz="2000" spc="40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–</a:t>
            </a:r>
            <a:r>
              <a:rPr sz="2000" spc="43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zemědělské</a:t>
            </a:r>
            <a:r>
              <a:rPr sz="2000" spc="42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produkty,</a:t>
            </a:r>
          </a:p>
          <a:p>
            <a:pPr marL="342899" marR="0">
              <a:lnSpc>
                <a:spcPts val="1922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nerostné</a:t>
            </a:r>
            <a:r>
              <a:rPr sz="2000" spc="59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bohatství,</a:t>
            </a:r>
            <a:r>
              <a:rPr sz="2000" spc="59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energie.</a:t>
            </a:r>
            <a:r>
              <a:rPr sz="2000" spc="60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Některé</a:t>
            </a:r>
            <a:r>
              <a:rPr sz="2000" spc="59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komodity</a:t>
            </a:r>
            <a:r>
              <a:rPr sz="2000" b="1" spc="575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spc="1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2000" spc="59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obchodují</a:t>
            </a:r>
            <a:r>
              <a:rPr sz="2000" spc="59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celém</a:t>
            </a:r>
            <a:r>
              <a:rPr sz="2000" spc="48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světě</a:t>
            </a:r>
            <a:r>
              <a:rPr sz="2000" spc="48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(zlato,</a:t>
            </a:r>
            <a:r>
              <a:rPr sz="2000" spc="49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stříbro,</a:t>
            </a:r>
            <a:r>
              <a:rPr sz="2000" spc="49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ropa).</a:t>
            </a:r>
            <a:r>
              <a:rPr sz="2000" spc="49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Satelitní</a:t>
            </a:r>
            <a:r>
              <a:rPr sz="2000" spc="49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komunikace</a:t>
            </a:r>
            <a:r>
              <a:rPr sz="2000" spc="49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2000" spc="50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vysoká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rychlost</a:t>
            </a:r>
            <a:r>
              <a:rPr sz="2000" spc="73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počítačů</a:t>
            </a:r>
            <a:r>
              <a:rPr sz="2000" spc="76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dovoluje</a:t>
            </a:r>
            <a:r>
              <a:rPr sz="2000" spc="76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000" spc="76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minutu</a:t>
            </a:r>
            <a:r>
              <a:rPr sz="2000" spc="75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přesné</a:t>
            </a:r>
            <a:r>
              <a:rPr sz="2000" spc="74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cenové</a:t>
            </a:r>
            <a:r>
              <a:rPr sz="2000" spc="76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informace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kdekoliv</a:t>
            </a:r>
            <a:r>
              <a:rPr sz="2000" spc="27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000" spc="27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dalších</a:t>
            </a:r>
            <a:r>
              <a:rPr sz="2000" spc="29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VQTUAU+Arial Bold"/>
                <a:cs typeface="VQTUAU+Arial Bold"/>
              </a:rPr>
              <a:t>komoditních</a:t>
            </a:r>
            <a:r>
              <a:rPr sz="2000" b="1" spc="277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VQTUAU+Arial Bold"/>
                <a:cs typeface="VQTUAU+Arial Bold"/>
              </a:rPr>
              <a:t>burzách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2000" spc="28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Ceny</a:t>
            </a:r>
            <a:r>
              <a:rPr sz="2000" spc="27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stejné</a:t>
            </a:r>
            <a:r>
              <a:rPr sz="2000" spc="28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komodity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obchodované</a:t>
            </a:r>
            <a:r>
              <a:rPr sz="2000" spc="12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000" spc="15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více</a:t>
            </a:r>
            <a:r>
              <a:rPr sz="2000" spc="15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burzách</a:t>
            </a:r>
            <a:r>
              <a:rPr sz="2000" spc="16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nejsou</a:t>
            </a:r>
            <a:r>
              <a:rPr sz="2000" spc="16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vždy</a:t>
            </a:r>
            <a:r>
              <a:rPr sz="2000" spc="15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stejné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2000" spc="15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Např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2000" spc="14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ceny</a:t>
            </a:r>
            <a:r>
              <a:rPr sz="2000" spc="14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zlata</a:t>
            </a:r>
          </a:p>
          <a:p>
            <a:pPr marL="342899" marR="0">
              <a:lnSpc>
                <a:spcPts val="1922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2000" spc="23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Hong</a:t>
            </a:r>
            <a:r>
              <a:rPr sz="2000" spc="24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Kongu,</a:t>
            </a:r>
            <a:r>
              <a:rPr sz="2000" spc="23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Londýně</a:t>
            </a:r>
            <a:r>
              <a:rPr sz="2000" spc="22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2000" spc="22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New</a:t>
            </a:r>
            <a:r>
              <a:rPr sz="2000" spc="24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Yorku</a:t>
            </a:r>
            <a:r>
              <a:rPr sz="2000" spc="21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2000" spc="23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navzájem</a:t>
            </a:r>
            <a:r>
              <a:rPr sz="2000" spc="23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liší</a:t>
            </a:r>
            <a:r>
              <a:rPr sz="2000" spc="23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2000" spc="24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jakýkoliv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podstatný</a:t>
            </a:r>
            <a:r>
              <a:rPr sz="2000" spc="116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rozdíl</a:t>
            </a:r>
            <a:r>
              <a:rPr sz="2000" spc="118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může</a:t>
            </a:r>
            <a:r>
              <a:rPr sz="2000" spc="117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ovlivnit</a:t>
            </a:r>
            <a:r>
              <a:rPr sz="2000" spc="118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obchodníkovo</a:t>
            </a:r>
            <a:r>
              <a:rPr sz="2000" spc="117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rozhodnutí,</a:t>
            </a:r>
            <a:r>
              <a:rPr sz="2000" spc="115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zda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vstoupit</a:t>
            </a:r>
            <a:r>
              <a:rPr sz="2000" spc="-3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nebo</a:t>
            </a:r>
            <a:r>
              <a:rPr sz="2000" spc="-2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vystoupit z trhu</a:t>
            </a:r>
            <a:r>
              <a:rPr sz="2000" spc="-2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2000" spc="-2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zlatem,</a:t>
            </a:r>
            <a:r>
              <a:rPr sz="2000" spc="-3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nebo</a:t>
            </a:r>
            <a:r>
              <a:rPr sz="2000" spc="-1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zůstat</a:t>
            </a:r>
            <a:r>
              <a:rPr sz="2000" spc="-3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stranou.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VQTUAU+Arial Bold"/>
                <a:cs typeface="VQTUAU+Arial Bold"/>
              </a:rPr>
              <a:t>Některé</a:t>
            </a:r>
            <a:r>
              <a:rPr sz="2000" b="1" spc="61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VQTUAU+Arial Bold"/>
                <a:cs typeface="VQTUAU+Arial Bold"/>
              </a:rPr>
              <a:t>celosvětové</a:t>
            </a:r>
            <a:r>
              <a:rPr sz="2000" b="1" spc="81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trhy</a:t>
            </a:r>
            <a:r>
              <a:rPr sz="2000" b="1" spc="44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jsou</a:t>
            </a:r>
            <a:r>
              <a:rPr sz="2000" b="1" spc="65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tak</a:t>
            </a:r>
            <a:r>
              <a:rPr sz="2000" b="1" spc="79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VQTUAU+Arial Bold"/>
                <a:cs typeface="VQTUAU+Arial Bold"/>
              </a:rPr>
              <a:t>obrovské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,</a:t>
            </a:r>
            <a:r>
              <a:rPr sz="2000" spc="6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že</a:t>
            </a:r>
            <a:r>
              <a:rPr sz="2000" spc="5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náhlým</a:t>
            </a:r>
            <a:r>
              <a:rPr sz="2000" spc="6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vzrůstům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nebo</a:t>
            </a:r>
            <a:r>
              <a:rPr sz="2000" spc="-1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poklesům</a:t>
            </a:r>
            <a:r>
              <a:rPr sz="2000" spc="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cen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komodity</a:t>
            </a:r>
            <a:r>
              <a:rPr sz="2000" b="1" spc="-24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na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jedné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burze,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nemusí</a:t>
            </a:r>
            <a:r>
              <a:rPr sz="2000" spc="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000" spc="2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jiné vůbec</a:t>
            </a:r>
          </a:p>
          <a:p>
            <a:pPr marL="342899" marR="0">
              <a:lnSpc>
                <a:spcPts val="1923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věnovat</a:t>
            </a:r>
            <a:r>
              <a:rPr sz="2000" spc="19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pozornost</a:t>
            </a:r>
            <a:r>
              <a:rPr sz="2000" spc="21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2000" spc="21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000" spc="20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konci</a:t>
            </a:r>
            <a:r>
              <a:rPr sz="2000" spc="22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obchodního</a:t>
            </a:r>
            <a:r>
              <a:rPr sz="2000" spc="22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dne</a:t>
            </a:r>
            <a:r>
              <a:rPr sz="2000" spc="21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jsou</a:t>
            </a:r>
            <a:r>
              <a:rPr sz="2000" spc="20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ceny</a:t>
            </a:r>
            <a:r>
              <a:rPr sz="2000" spc="20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000" spc="21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všech</a:t>
            </a:r>
          </a:p>
          <a:p>
            <a:pPr marL="342899" marR="0">
              <a:lnSpc>
                <a:spcPts val="1919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burzách</a:t>
            </a:r>
            <a:r>
              <a:rPr sz="2000" spc="8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podobné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2000" spc="8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Obchodníci</a:t>
            </a:r>
            <a:r>
              <a:rPr sz="2000" spc="10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často</a:t>
            </a:r>
            <a:r>
              <a:rPr sz="2000" spc="1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sledují</a:t>
            </a:r>
            <a:r>
              <a:rPr sz="2000" spc="9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aktivity</a:t>
            </a:r>
            <a:r>
              <a:rPr sz="2000" spc="9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i</a:t>
            </a:r>
            <a:r>
              <a:rPr sz="2000" spc="10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jiné</a:t>
            </a:r>
            <a:r>
              <a:rPr sz="2000" spc="10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VQTUAU+Arial Bold"/>
                <a:cs typeface="VQTUAU+Arial Bold"/>
              </a:rPr>
              <a:t>komoditní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burzy.</a:t>
            </a:r>
            <a:r>
              <a:rPr sz="2000" b="1" spc="29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Náhlé</a:t>
            </a:r>
            <a:r>
              <a:rPr sz="2000" spc="3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cenové</a:t>
            </a:r>
            <a:r>
              <a:rPr sz="2000" spc="3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výkyvy</a:t>
            </a:r>
            <a:r>
              <a:rPr sz="2000" spc="2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komodity</a:t>
            </a:r>
            <a:r>
              <a:rPr sz="2000" b="1" spc="14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2000" spc="1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mohou</a:t>
            </a:r>
            <a:r>
              <a:rPr sz="2000" spc="3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objevit</a:t>
            </a:r>
            <a:r>
              <a:rPr sz="2000" spc="2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000" spc="3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jakékoli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burze</a:t>
            </a:r>
            <a:r>
              <a:rPr sz="2000" spc="1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2000" spc="2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důvody</a:t>
            </a:r>
            <a:r>
              <a:rPr sz="2000" spc="3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pro</a:t>
            </a:r>
            <a:r>
              <a:rPr sz="2000" spc="3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pohyby</a:t>
            </a:r>
            <a:r>
              <a:rPr sz="2000" spc="3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cen</a:t>
            </a:r>
            <a:r>
              <a:rPr sz="2000" spc="2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mohou</a:t>
            </a:r>
            <a:r>
              <a:rPr sz="2000" spc="1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být</a:t>
            </a:r>
            <a:r>
              <a:rPr sz="2000" spc="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neurčitelné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2000" spc="2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Náhlé</a:t>
            </a:r>
            <a:r>
              <a:rPr sz="2000" spc="3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rychlé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akce</a:t>
            </a:r>
            <a:r>
              <a:rPr sz="2000" spc="33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2000" spc="32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stádové</a:t>
            </a:r>
            <a:r>
              <a:rPr sz="2000" spc="33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instinkty</a:t>
            </a:r>
            <a:r>
              <a:rPr sz="2000" spc="30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některých</a:t>
            </a:r>
            <a:r>
              <a:rPr sz="2000" spc="34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nervózních</a:t>
            </a:r>
            <a:r>
              <a:rPr sz="2000" spc="33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obchodníků</a:t>
            </a:r>
            <a:r>
              <a:rPr sz="2000" spc="33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mohou</a:t>
            </a:r>
          </a:p>
          <a:p>
            <a:pPr marL="342899" marR="0">
              <a:lnSpc>
                <a:spcPts val="1921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způsobit</a:t>
            </a:r>
            <a:r>
              <a:rPr sz="2000" spc="-4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dočasný</a:t>
            </a:r>
            <a:r>
              <a:rPr sz="2000" spc="-4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rychlý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pokles</a:t>
            </a:r>
            <a:r>
              <a:rPr sz="2000" spc="-2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nebo</a:t>
            </a:r>
            <a:r>
              <a:rPr sz="2000" spc="-2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nárůst</a:t>
            </a:r>
            <a:r>
              <a:rPr sz="2000" spc="-3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cen</a:t>
            </a:r>
            <a:r>
              <a:rPr sz="2000" spc="-2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komodity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25 / 48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05304" y="548916"/>
            <a:ext cx="5685633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Komoditní a jiné burzy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01426"/>
            <a:ext cx="6452456" cy="322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VQTUAU+Arial Bold"/>
                <a:cs typeface="VQTUAU+Arial Bold"/>
              </a:rPr>
              <a:t>Komoditní</a:t>
            </a:r>
            <a:r>
              <a:rPr sz="2000" b="1" spc="-35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burza</a:t>
            </a:r>
            <a:r>
              <a:rPr sz="2000" b="1" spc="-24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CBOT</a:t>
            </a:r>
            <a:r>
              <a:rPr sz="2000" b="1" spc="-18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VQTUAU+Arial Bold"/>
                <a:cs typeface="VQTUAU+Arial Bold"/>
              </a:rPr>
              <a:t>–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Chicago</a:t>
            </a:r>
            <a:r>
              <a:rPr sz="2000" b="1" spc="-20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Board</a:t>
            </a:r>
            <a:r>
              <a:rPr sz="2000" b="1" spc="-15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of</a:t>
            </a:r>
            <a:r>
              <a:rPr sz="2000" b="1" spc="-12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Trade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1906883"/>
            <a:ext cx="8200512" cy="42247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VQTUAU+Arial Bold"/>
                <a:cs typeface="VQTUAU+Arial Bold"/>
              </a:rPr>
              <a:t>Obchodní</a:t>
            </a:r>
            <a:r>
              <a:rPr sz="2000" b="1" spc="1032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burza</a:t>
            </a:r>
            <a:r>
              <a:rPr sz="2000" b="1" spc="1053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Chicago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2000" spc="104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Chicagská</a:t>
            </a:r>
            <a:r>
              <a:rPr sz="2000" spc="105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VQTUAU+Arial Bold"/>
                <a:cs typeface="VQTUAU+Arial Bold"/>
              </a:rPr>
              <a:t>komoditní</a:t>
            </a:r>
            <a:r>
              <a:rPr sz="2000" b="1" spc="1053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burza</a:t>
            </a:r>
            <a:r>
              <a:rPr sz="2000" b="1" spc="1050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byla</a:t>
            </a:r>
          </a:p>
          <a:p>
            <a:pPr marL="342899" marR="0">
              <a:lnSpc>
                <a:spcPts val="1919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založena</a:t>
            </a:r>
            <a:r>
              <a:rPr sz="2000" spc="1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2000" spc="10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roce</a:t>
            </a:r>
            <a:r>
              <a:rPr sz="2000" spc="11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1848</a:t>
            </a:r>
            <a:r>
              <a:rPr sz="2000" spc="10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</a:t>
            </a:r>
            <a:r>
              <a:rPr sz="2000" spc="12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celkem</a:t>
            </a:r>
            <a:r>
              <a:rPr sz="2000" spc="10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83</a:t>
            </a:r>
            <a:r>
              <a:rPr sz="2000" spc="11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obchodníky</a:t>
            </a:r>
            <a:r>
              <a:rPr sz="2000" spc="11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000" spc="11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101</a:t>
            </a:r>
            <a:r>
              <a:rPr sz="2000" spc="11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South</a:t>
            </a:r>
            <a:r>
              <a:rPr sz="2000" spc="11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Water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Street.</a:t>
            </a:r>
            <a:r>
              <a:rPr sz="2000" spc="114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Prezidentem</a:t>
            </a:r>
            <a:r>
              <a:rPr sz="2000" spc="115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byl</a:t>
            </a:r>
            <a:r>
              <a:rPr sz="2000" spc="115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zvolen</a:t>
            </a:r>
            <a:r>
              <a:rPr sz="2000" spc="115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Thomas</a:t>
            </a:r>
            <a:r>
              <a:rPr sz="2000" spc="117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Dyer.</a:t>
            </a:r>
            <a:r>
              <a:rPr sz="2000" spc="114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Fůzí</a:t>
            </a:r>
            <a:r>
              <a:rPr sz="2000" spc="115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Chicago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Mercantile</a:t>
            </a:r>
            <a:r>
              <a:rPr sz="2000" spc="35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Exchange</a:t>
            </a:r>
            <a:r>
              <a:rPr sz="2000" spc="37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2000" spc="36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Chicago</a:t>
            </a:r>
            <a:r>
              <a:rPr sz="2000" spc="36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Board</a:t>
            </a:r>
            <a:r>
              <a:rPr sz="2000" spc="35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of</a:t>
            </a:r>
            <a:r>
              <a:rPr sz="2000" spc="36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Trade</a:t>
            </a:r>
            <a:r>
              <a:rPr sz="2000" spc="35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z</a:t>
            </a:r>
            <a:r>
              <a:rPr sz="2000" spc="36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července</a:t>
            </a:r>
            <a:r>
              <a:rPr sz="2000" spc="36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2007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byla</a:t>
            </a:r>
            <a:r>
              <a:rPr sz="2000" spc="56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vytvořena</a:t>
            </a:r>
            <a:r>
              <a:rPr sz="2000" spc="56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celosvětově</a:t>
            </a:r>
            <a:r>
              <a:rPr sz="2000" spc="55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největší</a:t>
            </a:r>
            <a:r>
              <a:rPr sz="2000" spc="54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2000" spc="57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nejrozmanitější</a:t>
            </a:r>
            <a:r>
              <a:rPr sz="2000" spc="57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VQTUAU+Arial Bold"/>
                <a:cs typeface="VQTUAU+Arial Bold"/>
              </a:rPr>
              <a:t>komoditní</a:t>
            </a:r>
          </a:p>
          <a:p>
            <a:pPr marL="342899" marR="0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burza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2000" spc="26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Více</a:t>
            </a:r>
            <a:r>
              <a:rPr sz="2000" spc="27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než</a:t>
            </a:r>
            <a:r>
              <a:rPr sz="2000" spc="28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3,600</a:t>
            </a:r>
            <a:r>
              <a:rPr sz="2000" spc="27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akcionářů</a:t>
            </a:r>
            <a:r>
              <a:rPr sz="2000" spc="27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obchoduje</a:t>
            </a:r>
            <a:r>
              <a:rPr sz="2000" spc="28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50</a:t>
            </a:r>
            <a:r>
              <a:rPr sz="2000" spc="28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různých</a:t>
            </a:r>
            <a:r>
              <a:rPr sz="2000" spc="28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futures</a:t>
            </a:r>
            <a:r>
              <a:rPr sz="2000" b="1" spc="270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</a:p>
          <a:p>
            <a:pPr marL="342899" marR="0">
              <a:lnSpc>
                <a:spcPts val="1920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opčních</a:t>
            </a:r>
            <a:r>
              <a:rPr sz="2000" spc="145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kontraktů</a:t>
            </a:r>
            <a:r>
              <a:rPr sz="2000" spc="146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000" spc="146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CBOT</a:t>
            </a:r>
            <a:r>
              <a:rPr sz="2000" b="1" spc="1474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000" spc="147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otevřených</a:t>
            </a:r>
            <a:r>
              <a:rPr sz="2000" spc="147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aukcích</a:t>
            </a:r>
            <a:r>
              <a:rPr sz="2000" spc="148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nebo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elektronicky.</a:t>
            </a:r>
            <a:r>
              <a:rPr sz="2000" spc="5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Objem</a:t>
            </a:r>
            <a:r>
              <a:rPr sz="2000" spc="6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obchodů</a:t>
            </a:r>
            <a:r>
              <a:rPr sz="2000" spc="7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000" spc="6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komodity</a:t>
            </a:r>
            <a:r>
              <a:rPr sz="2000" b="1" spc="35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2000" spc="6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roce</a:t>
            </a:r>
            <a:r>
              <a:rPr sz="2000" spc="7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2006</a:t>
            </a:r>
            <a:r>
              <a:rPr sz="2000" spc="6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přesáhl</a:t>
            </a:r>
            <a:r>
              <a:rPr sz="2000" spc="7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805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miliónů</a:t>
            </a:r>
            <a:r>
              <a:rPr sz="2000" spc="88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kontraktů</a:t>
            </a:r>
            <a:r>
              <a:rPr sz="2000" spc="87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(nejvyšší</a:t>
            </a:r>
            <a:r>
              <a:rPr sz="2000" spc="87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roční</a:t>
            </a:r>
            <a:r>
              <a:rPr sz="2000" spc="87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celkový</a:t>
            </a:r>
            <a:r>
              <a:rPr sz="2000" spc="87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objem</a:t>
            </a:r>
            <a:r>
              <a:rPr sz="2000" spc="88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2000" spc="88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historii</a:t>
            </a:r>
            <a:r>
              <a:rPr sz="2000" spc="88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této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VQTUAU+Arial Bold"/>
                <a:cs typeface="VQTUAU+Arial Bold"/>
              </a:rPr>
              <a:t>komoditní</a:t>
            </a:r>
            <a:r>
              <a:rPr sz="2000" b="1" spc="1114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burzy)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2000" spc="114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2000" spc="114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ranné</a:t>
            </a:r>
            <a:r>
              <a:rPr sz="2000" spc="115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historii</a:t>
            </a:r>
            <a:r>
              <a:rPr sz="2000" spc="115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CBOT</a:t>
            </a:r>
            <a:r>
              <a:rPr sz="2000" b="1" spc="1146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obchoduje</a:t>
            </a:r>
            <a:r>
              <a:rPr sz="2000" spc="115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pouze</a:t>
            </a:r>
          </a:p>
          <a:p>
            <a:pPr marL="342899" marR="0">
              <a:lnSpc>
                <a:spcPts val="1923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zemědělské</a:t>
            </a:r>
            <a:r>
              <a:rPr sz="2000" spc="73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komodity</a:t>
            </a:r>
            <a:r>
              <a:rPr sz="2000" b="1" spc="735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(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obilí,</a:t>
            </a:r>
            <a:r>
              <a:rPr sz="2000" spc="75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kukuřice,</a:t>
            </a:r>
            <a:r>
              <a:rPr sz="2000" spc="76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sojové</a:t>
            </a:r>
            <a:r>
              <a:rPr sz="2000" spc="76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boby...).</a:t>
            </a:r>
            <a:r>
              <a:rPr sz="2000" spc="75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Futures</a:t>
            </a:r>
          </a:p>
          <a:p>
            <a:pPr marL="342899" marR="0">
              <a:lnSpc>
                <a:spcPts val="1919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kontrakty</a:t>
            </a:r>
            <a:r>
              <a:rPr sz="2000" spc="111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2000" spc="113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000" spc="113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komoditní</a:t>
            </a:r>
            <a:r>
              <a:rPr sz="2000" spc="114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burzy</a:t>
            </a:r>
            <a:r>
              <a:rPr sz="2000" spc="114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dostaly</a:t>
            </a:r>
            <a:r>
              <a:rPr sz="2000" spc="114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již</a:t>
            </a:r>
            <a:r>
              <a:rPr sz="2000" spc="116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před</a:t>
            </a:r>
            <a:r>
              <a:rPr sz="2000" spc="114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lety</a:t>
            </a:r>
            <a:r>
              <a:rPr sz="2000" spc="113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kvůli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obchodování</a:t>
            </a:r>
            <a:r>
              <a:rPr sz="2000" spc="42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</a:t>
            </a:r>
            <a:r>
              <a:rPr sz="2000" spc="46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komoditami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,</a:t>
            </a:r>
            <a:r>
              <a:rPr sz="2000" spc="44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které</a:t>
            </a:r>
            <a:r>
              <a:rPr sz="2000" spc="45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2000" spc="43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nedají</a:t>
            </a:r>
            <a:r>
              <a:rPr sz="2000" spc="44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dlouho</a:t>
            </a:r>
            <a:r>
              <a:rPr sz="2000" spc="46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skladovat.</a:t>
            </a:r>
            <a:r>
              <a:rPr sz="2000" spc="43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říjnu</a:t>
            </a:r>
            <a:r>
              <a:rPr sz="2000" spc="96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2005,</a:t>
            </a:r>
            <a:r>
              <a:rPr sz="2000" spc="95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CBOT</a:t>
            </a:r>
            <a:r>
              <a:rPr sz="2000" b="1" spc="971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oslavila</a:t>
            </a:r>
            <a:r>
              <a:rPr sz="2000" spc="97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30.</a:t>
            </a:r>
            <a:r>
              <a:rPr sz="2000" spc="96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výročí</a:t>
            </a:r>
            <a:r>
              <a:rPr sz="2000" spc="97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vzniku</a:t>
            </a:r>
            <a:r>
              <a:rPr sz="2000" spc="97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prvního</a:t>
            </a:r>
            <a:r>
              <a:rPr sz="2000" spc="95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futures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kontraktu.</a:t>
            </a:r>
            <a:r>
              <a:rPr sz="2000" spc="66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Od</a:t>
            </a:r>
            <a:r>
              <a:rPr sz="2000" spc="69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té</a:t>
            </a:r>
            <a:r>
              <a:rPr sz="2000" spc="69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doby</a:t>
            </a:r>
            <a:r>
              <a:rPr sz="2000" spc="67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vzniklo</a:t>
            </a:r>
            <a:r>
              <a:rPr sz="2000" spc="68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mnoho</a:t>
            </a:r>
            <a:r>
              <a:rPr sz="2000" spc="67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futures</a:t>
            </a:r>
            <a:r>
              <a:rPr sz="2000" b="1" spc="684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kontraktů</a:t>
            </a:r>
            <a:r>
              <a:rPr sz="2000" spc="66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mnoha</a:t>
            </a:r>
          </a:p>
          <a:p>
            <a:pPr marL="342899" marR="0">
              <a:lnSpc>
                <a:spcPts val="192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finančních</a:t>
            </a:r>
            <a:r>
              <a:rPr sz="2000" spc="105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instrumentů,</a:t>
            </a:r>
            <a:r>
              <a:rPr sz="2000" spc="107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včetně</a:t>
            </a:r>
            <a:r>
              <a:rPr sz="2000" spc="107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U.S.</a:t>
            </a:r>
            <a:r>
              <a:rPr sz="2000" spc="107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Treasury</a:t>
            </a:r>
            <a:r>
              <a:rPr sz="2000" spc="107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bonds</a:t>
            </a:r>
            <a:r>
              <a:rPr sz="2000" spc="108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2000" spc="108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notes</a:t>
            </a:r>
          </a:p>
          <a:p>
            <a:pPr marL="342899" marR="0">
              <a:lnSpc>
                <a:spcPts val="1920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(úrokové</a:t>
            </a:r>
            <a:r>
              <a:rPr sz="2000" spc="-5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míry),</a:t>
            </a:r>
            <a:r>
              <a:rPr sz="2000" spc="-2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akciové</a:t>
            </a:r>
            <a:r>
              <a:rPr sz="2000" spc="-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indexy, swapy</a:t>
            </a:r>
            <a:r>
              <a:rPr sz="2000" spc="-1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atd.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26 / 48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05304" y="548916"/>
            <a:ext cx="5685633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Komoditní a jiné burzy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592762"/>
            <a:ext cx="8200053" cy="43555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88"/>
              </a:lnSpc>
              <a:spcBef>
                <a:spcPts val="0"/>
              </a:spcBef>
              <a:spcAft>
                <a:spcPts val="0"/>
              </a:spcAft>
            </a:pP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2500" spc="113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b="1" dirty="0">
                <a:solidFill>
                  <a:srgbClr val="000000"/>
                </a:solidFill>
                <a:latin typeface="VQTUAU+Arial Bold"/>
                <a:cs typeface="VQTUAU+Arial Bold"/>
              </a:rPr>
              <a:t>Komoditní</a:t>
            </a:r>
            <a:r>
              <a:rPr sz="2500" b="1" spc="2007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2500" b="1" dirty="0">
                <a:solidFill>
                  <a:srgbClr val="000000"/>
                </a:solidFill>
                <a:latin typeface="RLVDEP+Arial Bold"/>
                <a:cs typeface="RLVDEP+Arial Bold"/>
              </a:rPr>
              <a:t>burza</a:t>
            </a:r>
            <a:r>
              <a:rPr sz="2500" b="1" spc="2029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500" b="1" dirty="0">
                <a:solidFill>
                  <a:srgbClr val="000000"/>
                </a:solidFill>
                <a:latin typeface="RLVDEP+Arial Bold"/>
                <a:cs typeface="RLVDEP+Arial Bold"/>
              </a:rPr>
              <a:t>NYMEX</a:t>
            </a:r>
            <a:r>
              <a:rPr sz="2500" b="1" spc="2024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je</a:t>
            </a:r>
            <a:r>
              <a:rPr sz="2500" spc="202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největší</a:t>
            </a:r>
            <a:r>
              <a:rPr sz="2500" spc="203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světová</a:t>
            </a:r>
          </a:p>
          <a:p>
            <a:pPr marL="342899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dirty="0">
                <a:solidFill>
                  <a:srgbClr val="000000"/>
                </a:solidFill>
                <a:latin typeface="VQTUAU+Arial Bold"/>
                <a:cs typeface="VQTUAU+Arial Bold"/>
              </a:rPr>
              <a:t>komoditní</a:t>
            </a:r>
            <a:r>
              <a:rPr sz="2500" b="1" spc="18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2500" b="1" dirty="0">
                <a:solidFill>
                  <a:srgbClr val="000000"/>
                </a:solidFill>
                <a:latin typeface="RLVDEP+Arial Bold"/>
                <a:cs typeface="RLVDEP+Arial Bold"/>
              </a:rPr>
              <a:t>burza</a:t>
            </a:r>
            <a:r>
              <a:rPr sz="2500" b="1" spc="19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500" b="1" dirty="0">
                <a:solidFill>
                  <a:srgbClr val="000000"/>
                </a:solidFill>
                <a:latin typeface="RLVDEP+Arial Bold"/>
                <a:cs typeface="RLVDEP+Arial Bold"/>
              </a:rPr>
              <a:t>a</a:t>
            </a:r>
            <a:r>
              <a:rPr sz="2500" b="1" spc="15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přední</a:t>
            </a:r>
            <a:r>
              <a:rPr sz="2500" spc="1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obchodní</a:t>
            </a:r>
            <a:r>
              <a:rPr sz="2500" spc="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fórum</a:t>
            </a:r>
            <a:r>
              <a:rPr sz="2500" spc="1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pro</a:t>
            </a:r>
            <a:r>
              <a:rPr sz="2500" spc="1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energie</a:t>
            </a:r>
          </a:p>
          <a:p>
            <a:pPr marL="342899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2500" spc="35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vzácné</a:t>
            </a:r>
            <a:r>
              <a:rPr sz="2500" spc="34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kovy.</a:t>
            </a:r>
            <a:r>
              <a:rPr sz="2500" spc="35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b="1" dirty="0">
                <a:solidFill>
                  <a:srgbClr val="000000"/>
                </a:solidFill>
                <a:latin typeface="RLVDEP+Arial Bold"/>
                <a:cs typeface="RLVDEP+Arial Bold"/>
              </a:rPr>
              <a:t>Burza</a:t>
            </a:r>
            <a:r>
              <a:rPr sz="2500" b="1" spc="354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je</a:t>
            </a:r>
            <a:r>
              <a:rPr sz="2500" spc="35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založena</a:t>
            </a:r>
            <a:r>
              <a:rPr sz="2500" spc="35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500" spc="34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tržní</a:t>
            </a:r>
            <a:r>
              <a:rPr sz="2500" spc="35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jednotě</a:t>
            </a:r>
            <a:r>
              <a:rPr sz="2500" spc="34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</a:p>
          <a:p>
            <a:pPr marL="342899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cenové</a:t>
            </a:r>
            <a:r>
              <a:rPr sz="2500" spc="2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transparenci</a:t>
            </a:r>
            <a:r>
              <a:rPr sz="2500" spc="2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po</a:t>
            </a:r>
            <a:r>
              <a:rPr sz="2500" spc="2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více</a:t>
            </a:r>
            <a:r>
              <a:rPr sz="2500" spc="3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než</a:t>
            </a:r>
            <a:r>
              <a:rPr sz="2500" spc="2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130</a:t>
            </a:r>
            <a:r>
              <a:rPr sz="2500" spc="2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let.</a:t>
            </a:r>
            <a:r>
              <a:rPr sz="2500" spc="4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Obchodování</a:t>
            </a:r>
          </a:p>
          <a:p>
            <a:pPr marL="342899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500" spc="67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b="1" dirty="0">
                <a:solidFill>
                  <a:srgbClr val="000000"/>
                </a:solidFill>
                <a:latin typeface="RLVDEP+Arial Bold"/>
                <a:cs typeface="RLVDEP+Arial Bold"/>
              </a:rPr>
              <a:t>komoditami</a:t>
            </a:r>
            <a:r>
              <a:rPr sz="2500" b="1" spc="679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probíhá</a:t>
            </a:r>
            <a:r>
              <a:rPr sz="2500" spc="68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prostřednictvím</a:t>
            </a:r>
            <a:r>
              <a:rPr sz="2500" spc="67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dvou</a:t>
            </a:r>
            <a:r>
              <a:rPr sz="2500" spc="68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částí,</a:t>
            </a:r>
          </a:p>
          <a:p>
            <a:pPr marL="342899" marR="0">
              <a:lnSpc>
                <a:spcPts val="2401"/>
              </a:lnSpc>
              <a:spcBef>
                <a:spcPts val="0"/>
              </a:spcBef>
              <a:spcAft>
                <a:spcPts val="0"/>
              </a:spcAft>
            </a:pP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kterými</a:t>
            </a:r>
            <a:r>
              <a:rPr sz="2500" spc="27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jsou</a:t>
            </a:r>
            <a:r>
              <a:rPr sz="2500" spc="29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NYMEX</a:t>
            </a:r>
            <a:r>
              <a:rPr sz="2500" spc="28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(místo</a:t>
            </a:r>
            <a:r>
              <a:rPr sz="2500" spc="29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pro</a:t>
            </a:r>
            <a:r>
              <a:rPr sz="2500" spc="30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obchodování</a:t>
            </a:r>
            <a:r>
              <a:rPr sz="2500" spc="30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energií,</a:t>
            </a:r>
          </a:p>
          <a:p>
            <a:pPr marL="342899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platiny</a:t>
            </a:r>
            <a:r>
              <a:rPr sz="2500" spc="48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2500" spc="48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paladia)</a:t>
            </a:r>
            <a:r>
              <a:rPr sz="2500" spc="50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2500" spc="48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COMEX</a:t>
            </a:r>
            <a:r>
              <a:rPr sz="2500" spc="48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(kde</a:t>
            </a:r>
            <a:r>
              <a:rPr sz="2500" spc="49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jsou</a:t>
            </a:r>
            <a:r>
              <a:rPr sz="2500" spc="50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obchodovány</a:t>
            </a:r>
          </a:p>
          <a:p>
            <a:pPr marL="342899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všechny</a:t>
            </a:r>
            <a:r>
              <a:rPr sz="2500" spc="125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ostatní</a:t>
            </a:r>
            <a:r>
              <a:rPr sz="2500" spc="127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kovy).</a:t>
            </a:r>
            <a:r>
              <a:rPr sz="2500" spc="127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Tato</a:t>
            </a:r>
            <a:r>
              <a:rPr sz="2500" spc="126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b="1" dirty="0">
                <a:solidFill>
                  <a:srgbClr val="000000"/>
                </a:solidFill>
                <a:latin typeface="VQTUAU+Arial Bold"/>
                <a:cs typeface="VQTUAU+Arial Bold"/>
              </a:rPr>
              <a:t>komoditní</a:t>
            </a:r>
            <a:r>
              <a:rPr sz="2500" b="1" spc="1267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2500" b="1" dirty="0">
                <a:solidFill>
                  <a:srgbClr val="000000"/>
                </a:solidFill>
                <a:latin typeface="RLVDEP+Arial Bold"/>
                <a:cs typeface="RLVDEP+Arial Bold"/>
              </a:rPr>
              <a:t>burza</a:t>
            </a:r>
            <a:r>
              <a:rPr sz="2500" b="1" spc="1276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je</a:t>
            </a:r>
          </a:p>
          <a:p>
            <a:pPr marL="342899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průkopníkem</a:t>
            </a:r>
            <a:r>
              <a:rPr sz="2500" spc="100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2500" spc="103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oblasti</a:t>
            </a:r>
            <a:r>
              <a:rPr sz="2500" spc="102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vývoje</a:t>
            </a:r>
            <a:r>
              <a:rPr sz="2500" spc="102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b="1" dirty="0">
                <a:solidFill>
                  <a:srgbClr val="000000"/>
                </a:solidFill>
                <a:latin typeface="RLVDEP+Arial Bold"/>
                <a:cs typeface="RLVDEP+Arial Bold"/>
              </a:rPr>
              <a:t>futures</a:t>
            </a:r>
            <a:r>
              <a:rPr sz="2500" b="1" spc="2745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2500" spc="102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opčních</a:t>
            </a:r>
          </a:p>
          <a:p>
            <a:pPr marL="342899" marR="0">
              <a:lnSpc>
                <a:spcPts val="2403"/>
              </a:lnSpc>
              <a:spcBef>
                <a:spcPts val="0"/>
              </a:spcBef>
              <a:spcAft>
                <a:spcPts val="0"/>
              </a:spcAft>
            </a:pP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kontraktů</a:t>
            </a:r>
            <a:r>
              <a:rPr sz="2500" spc="137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energií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2500" spc="138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Obchoduje</a:t>
            </a:r>
            <a:r>
              <a:rPr sz="2500" spc="139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2500" spc="138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řada</a:t>
            </a:r>
            <a:r>
              <a:rPr sz="2500" spc="139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b="1" dirty="0">
                <a:solidFill>
                  <a:srgbClr val="000000"/>
                </a:solidFill>
                <a:latin typeface="RLVDEP+Arial Bold"/>
                <a:cs typeface="RLVDEP+Arial Bold"/>
              </a:rPr>
              <a:t>futures</a:t>
            </a:r>
            <a:r>
              <a:rPr sz="2500" b="1" spc="1385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</a:p>
          <a:p>
            <a:pPr marL="342899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opčních</a:t>
            </a:r>
            <a:r>
              <a:rPr sz="2500" spc="26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kontraktů</a:t>
            </a:r>
            <a:r>
              <a:rPr sz="2500" spc="28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b="1" dirty="0">
                <a:solidFill>
                  <a:srgbClr val="000000"/>
                </a:solidFill>
                <a:latin typeface="RLVDEP+Arial Bold"/>
                <a:cs typeface="RLVDEP+Arial Bold"/>
              </a:rPr>
              <a:t>komodit</a:t>
            </a:r>
            <a:r>
              <a:rPr sz="2500" b="1" spc="276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(ropa,</a:t>
            </a:r>
            <a:r>
              <a:rPr sz="2500" spc="27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plyn,</a:t>
            </a:r>
            <a:r>
              <a:rPr sz="2500" spc="27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benzín,</a:t>
            </a:r>
            <a:r>
              <a:rPr sz="2500" spc="26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topný</a:t>
            </a:r>
          </a:p>
          <a:p>
            <a:pPr marL="342899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olej,</a:t>
            </a:r>
            <a:r>
              <a:rPr sz="2500" spc="89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elektřina,</a:t>
            </a:r>
            <a:r>
              <a:rPr sz="2500" spc="9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zlato,</a:t>
            </a:r>
            <a:r>
              <a:rPr sz="2500" spc="90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stříbro,</a:t>
            </a:r>
            <a:r>
              <a:rPr sz="2500" spc="92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měď,</a:t>
            </a:r>
            <a:r>
              <a:rPr sz="2500" spc="90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hliník,</a:t>
            </a:r>
            <a:r>
              <a:rPr sz="2500" spc="9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platina</a:t>
            </a:r>
            <a:r>
              <a:rPr sz="2500" spc="89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</a:p>
          <a:p>
            <a:pPr marL="342899" marR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futures</a:t>
            </a:r>
            <a:r>
              <a:rPr sz="2500" spc="29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kontrakty</a:t>
            </a:r>
            <a:r>
              <a:rPr sz="2500" spc="32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pro</a:t>
            </a:r>
            <a:r>
              <a:rPr sz="2500" spc="31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uhlí,</a:t>
            </a:r>
            <a:r>
              <a:rPr sz="2500" spc="30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propan,</a:t>
            </a:r>
            <a:r>
              <a:rPr sz="2500" spc="29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paladium)</a:t>
            </a:r>
            <a:r>
              <a:rPr sz="2500" spc="31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ale</a:t>
            </a:r>
            <a:r>
              <a:rPr sz="2500" spc="30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také</a:t>
            </a:r>
          </a:p>
          <a:p>
            <a:pPr marL="342899" marR="0">
              <a:lnSpc>
                <a:spcPts val="2402"/>
              </a:lnSpc>
              <a:spcBef>
                <a:spcPts val="0"/>
              </a:spcBef>
              <a:spcAft>
                <a:spcPts val="0"/>
              </a:spcAft>
            </a:pP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mini</a:t>
            </a:r>
            <a:r>
              <a:rPr sz="2500" spc="1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kontrakty</a:t>
            </a:r>
            <a:r>
              <a:rPr sz="2500" spc="2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500" dirty="0">
                <a:solidFill>
                  <a:srgbClr val="000000"/>
                </a:solidFill>
                <a:latin typeface="IWDHIQ+Arial"/>
                <a:cs typeface="IWDHIQ+Arial"/>
              </a:rPr>
              <a:t>dostupné</a:t>
            </a:r>
            <a:r>
              <a:rPr sz="2500" spc="-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na </a:t>
            </a:r>
            <a:r>
              <a:rPr sz="2500" b="1" dirty="0">
                <a:solidFill>
                  <a:srgbClr val="000000"/>
                </a:solidFill>
                <a:latin typeface="RLVDEP+Arial Bold"/>
                <a:cs typeface="RLVDEP+Arial Bold"/>
              </a:rPr>
              <a:t>NYMEX</a:t>
            </a:r>
            <a:r>
              <a:rPr sz="2500" b="1" spc="702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500" dirty="0">
                <a:solidFill>
                  <a:srgbClr val="000000"/>
                </a:solidFill>
                <a:latin typeface="GNGHEH+Arial"/>
                <a:cs typeface="GNGHEH+Arial"/>
              </a:rPr>
              <a:t>miNYTM.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27 / 48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05304" y="548916"/>
            <a:ext cx="5685633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Komoditní a jiné burzy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736" y="1575371"/>
            <a:ext cx="8196585" cy="40046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224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Futures kontrakty 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patří </a:t>
            </a: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mezi tzv. 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termínové</a:t>
            </a:r>
          </a:p>
          <a:p>
            <a:pPr marL="0" marR="0">
              <a:lnSpc>
                <a:spcPts val="3072"/>
              </a:lnSpc>
              <a:spcBef>
                <a:spcPts val="0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obchody. Jsou 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zároveň </a:t>
            </a: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druhem 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finančního</a:t>
            </a:r>
          </a:p>
          <a:p>
            <a:pPr marL="0" marR="0">
              <a:lnSpc>
                <a:spcPts val="3072"/>
              </a:lnSpc>
              <a:spcBef>
                <a:spcPts val="0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derivátu</a:t>
            </a: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. Futures jsou 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přesněji řečeno</a:t>
            </a:r>
          </a:p>
          <a:p>
            <a:pPr marL="0" marR="0">
              <a:lnSpc>
                <a:spcPts val="3072"/>
              </a:lnSpc>
              <a:spcBef>
                <a:spcPts val="0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smlouvy, na 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základě kterých </a:t>
            </a: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se 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smluvní</a:t>
            </a:r>
          </a:p>
          <a:p>
            <a:pPr marL="0" marR="0">
              <a:lnSpc>
                <a:spcPts val="3074"/>
              </a:lnSpc>
              <a:spcBef>
                <a:spcPts val="0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strany 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zavazují </a:t>
            </a: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koupit (resp. prodat) 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určitý</a:t>
            </a:r>
          </a:p>
          <a:p>
            <a:pPr marL="0" marR="0">
              <a:lnSpc>
                <a:spcPts val="3071"/>
              </a:lnSpc>
              <a:spcBef>
                <a:spcPts val="0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objem aktiva k 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určitému budoucímu</a:t>
            </a:r>
          </a:p>
          <a:p>
            <a:pPr marL="0" marR="0">
              <a:lnSpc>
                <a:spcPts val="3072"/>
              </a:lnSpc>
              <a:spcBef>
                <a:spcPts val="0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okamžiku </a:t>
            </a: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za cenu stanovenou 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předem při</a:t>
            </a:r>
          </a:p>
          <a:p>
            <a:pPr marL="0" marR="0">
              <a:lnSpc>
                <a:spcPts val="3075"/>
              </a:lnSpc>
              <a:spcBef>
                <a:spcPts val="0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uzavření </a:t>
            </a: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kontraktu. Oproti 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opcím </a:t>
            </a: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z futures</a:t>
            </a:r>
          </a:p>
          <a:p>
            <a:pPr marL="0" marR="0">
              <a:lnSpc>
                <a:spcPts val="3071"/>
              </a:lnSpc>
              <a:spcBef>
                <a:spcPts val="0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kontraktů </a:t>
            </a: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tedy 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vyplývají </a:t>
            </a: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pro </a:t>
            </a: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obě </a:t>
            </a: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strany jak</a:t>
            </a:r>
          </a:p>
          <a:p>
            <a:pPr marL="0" marR="0">
              <a:lnSpc>
                <a:spcPts val="3072"/>
              </a:lnSpc>
              <a:spcBef>
                <a:spcPts val="0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IWDHIQ+Arial"/>
                <a:cs typeface="IWDHIQ+Arial"/>
              </a:rPr>
              <a:t>práva, </a:t>
            </a:r>
            <a:r>
              <a:rPr sz="3200" kern="0" dirty="0">
                <a:solidFill>
                  <a:srgbClr val="000000"/>
                </a:solidFill>
                <a:latin typeface="GNGHEH+Arial"/>
                <a:cs typeface="GNGHEH+Arial"/>
              </a:rPr>
              <a:t>tak povinnosti.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28 / 48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00858" y="548916"/>
            <a:ext cx="3696260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Měnová burza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01426"/>
            <a:ext cx="1965164" cy="322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Burza</a:t>
            </a:r>
            <a:r>
              <a:rPr sz="2000" b="1" spc="-35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Forex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1906883"/>
            <a:ext cx="8200936" cy="35137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• </a:t>
            </a:r>
            <a:r>
              <a:rPr sz="2000" b="1" kern="0" dirty="0">
                <a:solidFill>
                  <a:srgbClr val="000000"/>
                </a:solidFill>
                <a:latin typeface="RLVDEP+Arial Bold"/>
                <a:cs typeface="RLVDEP+Arial Bold"/>
              </a:rPr>
              <a:t>Je trhem s obratem </a:t>
            </a:r>
            <a:r>
              <a:rPr sz="2000" b="1" kern="0" dirty="0">
                <a:solidFill>
                  <a:srgbClr val="000000"/>
                </a:solidFill>
                <a:latin typeface="VQTUAU+Arial Bold"/>
                <a:cs typeface="VQTUAU+Arial Bold"/>
              </a:rPr>
              <a:t>více než </a:t>
            </a:r>
            <a:r>
              <a:rPr sz="2000" b="1" kern="0" dirty="0">
                <a:solidFill>
                  <a:srgbClr val="000000"/>
                </a:solidFill>
                <a:latin typeface="RLVDEP+Arial Bold"/>
                <a:cs typeface="RLVDEP+Arial Bold"/>
              </a:rPr>
              <a:t>$1,5 bilionu </a:t>
            </a:r>
            <a:r>
              <a:rPr sz="2000" b="1" kern="0" dirty="0">
                <a:solidFill>
                  <a:srgbClr val="000000"/>
                </a:solidFill>
                <a:latin typeface="VQTUAU+Arial Bold"/>
                <a:cs typeface="VQTUAU+Arial Bold"/>
              </a:rPr>
              <a:t>denně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. </a:t>
            </a:r>
            <a:r>
              <a:rPr sz="2000" b="1" kern="0" dirty="0">
                <a:solidFill>
                  <a:srgbClr val="000000"/>
                </a:solidFill>
                <a:latin typeface="RLVDEP+Arial Bold"/>
                <a:cs typeface="RLVDEP+Arial Bold"/>
              </a:rPr>
              <a:t>Forex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převyšuje</a:t>
            </a:r>
          </a:p>
          <a:p>
            <a:pPr marL="342899" marR="0">
              <a:lnSpc>
                <a:spcPts val="1919"/>
              </a:lnSpc>
              <a:spcBef>
                <a:spcPts val="5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kombinaci obratu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světových akciových, </a:t>
            </a:r>
            <a:r>
              <a:rPr sz="2000" kern="0" dirty="0" err="1">
                <a:solidFill>
                  <a:srgbClr val="000000"/>
                </a:solidFill>
                <a:latin typeface="IWDHIQ+Arial"/>
                <a:cs typeface="IWDHIQ+Arial"/>
              </a:rPr>
              <a:t>komoditních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endParaRPr lang="cs-CZ" sz="2000" kern="0" dirty="0">
              <a:solidFill>
                <a:srgbClr val="000000"/>
              </a:solidFill>
              <a:latin typeface="IWDHIQ+Arial"/>
              <a:cs typeface="IWDHIQ+Arial"/>
            </a:endParaRPr>
          </a:p>
          <a:p>
            <a:pPr marL="342899" marR="0">
              <a:lnSpc>
                <a:spcPts val="1919"/>
              </a:lnSpc>
              <a:spcBef>
                <a:spcPts val="50"/>
              </a:spcBef>
              <a:spcAft>
                <a:spcPts val="0"/>
              </a:spcAft>
            </a:pPr>
            <a:r>
              <a:rPr lang="cs-CZ" sz="2000" kern="0" dirty="0">
                <a:solidFill>
                  <a:srgbClr val="000000"/>
                </a:solidFill>
                <a:latin typeface="GNGHEH+Arial"/>
                <a:cs typeface="GNGHEH+Arial"/>
              </a:rPr>
              <a:t>a </a:t>
            </a:r>
            <a:r>
              <a:rPr sz="2000" kern="0" dirty="0" err="1">
                <a:solidFill>
                  <a:srgbClr val="000000"/>
                </a:solidFill>
                <a:latin typeface="IWDHIQ+Arial"/>
                <a:cs typeface="IWDHIQ+Arial"/>
              </a:rPr>
              <a:t>dluhopisových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 trhů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. Likvidita </a:t>
            </a:r>
            <a:r>
              <a:rPr sz="2000" b="1" kern="0" dirty="0">
                <a:solidFill>
                  <a:srgbClr val="000000"/>
                </a:solidFill>
                <a:latin typeface="RLVDEP+Arial Bold"/>
                <a:cs typeface="RLVDEP+Arial Bold"/>
              </a:rPr>
              <a:t>Forex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kontraktů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za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reálné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ceny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nemá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na tomto trhu konkurenci. V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porovnání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s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výkony dalších trhů růst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obchodování, investování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a managementu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měn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na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devizových</a:t>
            </a:r>
          </a:p>
          <a:p>
            <a:pPr marL="342899" marR="0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burzách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akceleruje. V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porovnání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s obratem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Americké ekvitní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burzy</a:t>
            </a:r>
          </a:p>
          <a:p>
            <a:pPr marL="342899" marR="0">
              <a:lnSpc>
                <a:spcPts val="1920"/>
              </a:lnSpc>
              <a:spcBef>
                <a:spcPts val="5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(300 miliard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dolarů denně)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a s obratem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akciového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trhu (10 miliard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dolarů denně),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je objem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obchodů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u </a:t>
            </a:r>
            <a:r>
              <a:rPr sz="2000" b="1" kern="0" dirty="0">
                <a:solidFill>
                  <a:srgbClr val="000000"/>
                </a:solidFill>
                <a:latin typeface="VQTUAU+Arial Bold"/>
                <a:cs typeface="VQTUAU+Arial Bold"/>
              </a:rPr>
              <a:t>měny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, se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kterými </a:t>
            </a:r>
            <a:r>
              <a:rPr sz="2000" b="1" kern="0" dirty="0">
                <a:solidFill>
                  <a:srgbClr val="000000"/>
                </a:solidFill>
                <a:latin typeface="RLVDEP+Arial Bold"/>
                <a:cs typeface="RLVDEP+Arial Bold"/>
              </a:rPr>
              <a:t>Forex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operuje,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impozantní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. </a:t>
            </a:r>
            <a:r>
              <a:rPr sz="2000" b="1" kern="0" dirty="0">
                <a:solidFill>
                  <a:srgbClr val="000000"/>
                </a:solidFill>
                <a:latin typeface="RLVDEP+Arial Bold"/>
                <a:cs typeface="RLVDEP+Arial Bold"/>
              </a:rPr>
              <a:t>Forex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není obvyklý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trh. Trh pro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zahraniční </a:t>
            </a:r>
            <a:r>
              <a:rPr sz="2000" b="1" kern="0" dirty="0">
                <a:solidFill>
                  <a:srgbClr val="000000"/>
                </a:solidFill>
                <a:latin typeface="VQTUAU+Arial Bold"/>
                <a:cs typeface="VQTUAU+Arial Bold"/>
              </a:rPr>
              <a:t>měny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je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hotovostním, mezibankovním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a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mezidealerským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trhem. </a:t>
            </a:r>
            <a:r>
              <a:rPr sz="2000" b="1" kern="0" dirty="0">
                <a:solidFill>
                  <a:srgbClr val="000000"/>
                </a:solidFill>
                <a:latin typeface="RLVDEP+Arial Bold"/>
                <a:cs typeface="RLVDEP+Arial Bold"/>
              </a:rPr>
              <a:t>Forex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nemá</a:t>
            </a:r>
          </a:p>
          <a:p>
            <a:pPr marL="342899" marR="0">
              <a:lnSpc>
                <a:spcPts val="1923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jedno centrum. Obchoduje se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pomocí telefonních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a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počítačových</a:t>
            </a:r>
          </a:p>
          <a:p>
            <a:pPr marL="342899" marR="0">
              <a:lnSpc>
                <a:spcPts val="1919"/>
              </a:lnSpc>
              <a:spcBef>
                <a:spcPts val="5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ústředen tvůrců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trhu a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brokerských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firem. </a:t>
            </a:r>
            <a:r>
              <a:rPr sz="2000" b="1" kern="0" dirty="0">
                <a:solidFill>
                  <a:srgbClr val="000000"/>
                </a:solidFill>
                <a:latin typeface="RLVDEP+Arial Bold"/>
                <a:cs typeface="RLVDEP+Arial Bold"/>
              </a:rPr>
              <a:t>Forex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trh, v </a:t>
            </a:r>
            <a:r>
              <a:rPr sz="2000" kern="0" dirty="0" err="1">
                <a:solidFill>
                  <a:srgbClr val="000000"/>
                </a:solidFill>
                <a:latin typeface="IWDHIQ+Arial"/>
                <a:cs typeface="IWDHIQ+Arial"/>
              </a:rPr>
              <a:t>porovnání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endParaRPr lang="cs-CZ" sz="2000" kern="0" dirty="0">
              <a:solidFill>
                <a:srgbClr val="000000"/>
              </a:solidFill>
              <a:latin typeface="IWDHIQ+Arial"/>
              <a:cs typeface="IWDHIQ+Arial"/>
            </a:endParaRPr>
          </a:p>
          <a:p>
            <a:pPr marL="342899" marR="0">
              <a:lnSpc>
                <a:spcPts val="1919"/>
              </a:lnSpc>
              <a:spcBef>
                <a:spcPts val="50"/>
              </a:spcBef>
              <a:spcAft>
                <a:spcPts val="0"/>
              </a:spcAft>
            </a:pPr>
            <a:r>
              <a:rPr lang="cs-CZ" sz="2000" kern="0" dirty="0">
                <a:solidFill>
                  <a:srgbClr val="000000"/>
                </a:solidFill>
                <a:latin typeface="GNGHEH+Arial"/>
                <a:cs typeface="GNGHEH+Arial"/>
              </a:rPr>
              <a:t>s </a:t>
            </a:r>
            <a:r>
              <a:rPr sz="2000" kern="0" dirty="0" err="1">
                <a:solidFill>
                  <a:srgbClr val="000000"/>
                </a:solidFill>
                <a:latin typeface="GNGHEH+Arial"/>
                <a:cs typeface="GNGHEH+Arial"/>
              </a:rPr>
              <a:t>klasickou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komoditní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burzou, je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mezinárodní, globální, elektronický,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vysoce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standardizovaný 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trh pro </a:t>
            </a:r>
            <a:r>
              <a:rPr sz="2000" b="1" kern="0" dirty="0">
                <a:solidFill>
                  <a:srgbClr val="000000"/>
                </a:solidFill>
                <a:latin typeface="VQTUAU+Arial Bold"/>
                <a:cs typeface="VQTUAU+Arial Bold"/>
              </a:rPr>
              <a:t>měny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, online 24 hodin </a:t>
            </a:r>
            <a:r>
              <a:rPr sz="2000" kern="0" dirty="0">
                <a:solidFill>
                  <a:srgbClr val="000000"/>
                </a:solidFill>
                <a:latin typeface="IWDHIQ+Arial"/>
                <a:cs typeface="IWDHIQ+Arial"/>
              </a:rPr>
              <a:t>denně</a:t>
            </a:r>
            <a:r>
              <a:rPr sz="2000" kern="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29 / 48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00858" y="548916"/>
            <a:ext cx="3696260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Měnová burza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01426"/>
            <a:ext cx="8200959" cy="4206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b="1" spc="10" dirty="0">
                <a:solidFill>
                  <a:srgbClr val="000000"/>
                </a:solidFill>
                <a:latin typeface="RLVDEP+Arial Bold"/>
                <a:cs typeface="RLVDEP+Arial Bold"/>
              </a:rPr>
              <a:t>Na</a:t>
            </a:r>
            <a:r>
              <a:rPr sz="2000" b="1" spc="1058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Forex</a:t>
            </a:r>
            <a:r>
              <a:rPr sz="2000" b="1" spc="1049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burze</a:t>
            </a:r>
            <a:r>
              <a:rPr sz="2000" b="1" spc="1068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lze</a:t>
            </a:r>
            <a:r>
              <a:rPr sz="2000" spc="106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devizové</a:t>
            </a:r>
            <a:r>
              <a:rPr sz="2000" spc="106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prostředky</a:t>
            </a:r>
            <a:r>
              <a:rPr sz="2000" spc="106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2000" spc="106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aktuálním</a:t>
            </a:r>
            <a:r>
              <a:rPr sz="2000" spc="104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kurzu</a:t>
            </a:r>
          </a:p>
          <a:p>
            <a:pPr marL="342899" marR="0">
              <a:lnSpc>
                <a:spcPts val="1922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nakupovat</a:t>
            </a:r>
            <a:r>
              <a:rPr sz="2000" spc="59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nebo</a:t>
            </a:r>
            <a:r>
              <a:rPr sz="2000" spc="63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prodávat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2000" spc="61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</a:t>
            </a:r>
            <a:r>
              <a:rPr sz="2000" spc="61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možností</a:t>
            </a:r>
            <a:r>
              <a:rPr sz="2000" spc="62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využití</a:t>
            </a:r>
            <a:r>
              <a:rPr sz="2000" spc="6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leverage</a:t>
            </a:r>
            <a:r>
              <a:rPr sz="2000" spc="61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(finanční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páky)</a:t>
            </a:r>
            <a:r>
              <a:rPr sz="2000" spc="6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mohou</a:t>
            </a:r>
            <a:r>
              <a:rPr sz="2000" spc="61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mít</a:t>
            </a:r>
            <a:r>
              <a:rPr sz="2000" spc="60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investoři</a:t>
            </a:r>
            <a:r>
              <a:rPr sz="2000" spc="62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úmysl</a:t>
            </a:r>
            <a:r>
              <a:rPr sz="2000" spc="62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pouze</a:t>
            </a:r>
            <a:r>
              <a:rPr sz="2000" spc="62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zajistit</a:t>
            </a:r>
            <a:r>
              <a:rPr sz="2000" spc="60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spc="10" dirty="0">
                <a:solidFill>
                  <a:srgbClr val="000000"/>
                </a:solidFill>
                <a:latin typeface="GNGHEH+Arial"/>
                <a:cs typeface="GNGHEH+Arial"/>
              </a:rPr>
              <a:t>si</a:t>
            </a:r>
            <a:r>
              <a:rPr sz="2000" spc="59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svou</a:t>
            </a:r>
            <a:r>
              <a:rPr sz="2000" spc="61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aktuální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hodnotu</a:t>
            </a:r>
            <a:r>
              <a:rPr sz="2000" spc="55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poptávané</a:t>
            </a:r>
            <a:r>
              <a:rPr sz="2000" spc="56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VQTUAU+Arial Bold"/>
                <a:cs typeface="VQTUAU+Arial Bold"/>
              </a:rPr>
              <a:t>měny</a:t>
            </a:r>
            <a:r>
              <a:rPr sz="2000" b="1" spc="537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nebo</a:t>
            </a:r>
            <a:r>
              <a:rPr sz="2000" spc="56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svou</a:t>
            </a:r>
            <a:r>
              <a:rPr sz="2000" spc="56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obchodní</a:t>
            </a:r>
            <a:r>
              <a:rPr sz="2000" spc="55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spekulaci.</a:t>
            </a:r>
            <a:r>
              <a:rPr sz="2000" spc="55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Koupí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kontraktu</a:t>
            </a:r>
            <a:r>
              <a:rPr sz="2000" spc="7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např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2000" spc="7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EUR/USD</a:t>
            </a:r>
            <a:r>
              <a:rPr sz="2000" spc="6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2000" spc="6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děje</a:t>
            </a:r>
            <a:r>
              <a:rPr sz="2000" spc="8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následující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:</a:t>
            </a:r>
            <a:r>
              <a:rPr sz="2000" spc="6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investor</a:t>
            </a:r>
            <a:r>
              <a:rPr sz="2000" spc="7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koupí</a:t>
            </a:r>
            <a:r>
              <a:rPr sz="2000" spc="7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EURo,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zároveň</a:t>
            </a:r>
            <a:r>
              <a:rPr sz="2000" spc="6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prodá</a:t>
            </a:r>
            <a:r>
              <a:rPr sz="2000" spc="65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USD.</a:t>
            </a:r>
            <a:r>
              <a:rPr sz="2000" spc="63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Jakýkoliv</a:t>
            </a:r>
            <a:r>
              <a:rPr sz="2000" spc="64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posun</a:t>
            </a:r>
            <a:r>
              <a:rPr sz="2000" spc="63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měnového</a:t>
            </a:r>
            <a:r>
              <a:rPr sz="2000" spc="63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kurzu</a:t>
            </a:r>
            <a:r>
              <a:rPr sz="2000" spc="63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(poměru</a:t>
            </a:r>
          </a:p>
          <a:p>
            <a:pPr marL="342899" marR="0">
              <a:lnSpc>
                <a:spcPts val="1922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dvou</a:t>
            </a:r>
            <a:r>
              <a:rPr sz="2000" spc="52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měn)</a:t>
            </a:r>
            <a:r>
              <a:rPr sz="2000" spc="53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je</a:t>
            </a:r>
            <a:r>
              <a:rPr sz="2000" spc="52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000" spc="52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Forex</a:t>
            </a:r>
            <a:r>
              <a:rPr sz="2000" b="1" spc="515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burze</a:t>
            </a:r>
            <a:r>
              <a:rPr sz="2000" spc="52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ohodnocen</a:t>
            </a:r>
            <a:r>
              <a:rPr sz="2000" spc="51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částkou</a:t>
            </a:r>
            <a:r>
              <a:rPr sz="2000" spc="52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2000" spc="52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USD.</a:t>
            </a:r>
            <a:r>
              <a:rPr sz="2000" spc="51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Kurz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EUR/USD</a:t>
            </a:r>
            <a:r>
              <a:rPr sz="2000" spc="59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je</a:t>
            </a:r>
            <a:r>
              <a:rPr sz="2000" spc="60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kotován</a:t>
            </a:r>
            <a:r>
              <a:rPr sz="2000" spc="58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000" spc="58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4</a:t>
            </a:r>
            <a:r>
              <a:rPr sz="2000" spc="58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desetinná</a:t>
            </a:r>
            <a:r>
              <a:rPr sz="2000" spc="58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místa,</a:t>
            </a:r>
            <a:r>
              <a:rPr sz="2000" spc="59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jedna</a:t>
            </a:r>
            <a:r>
              <a:rPr sz="2000" spc="60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desetitisícina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kurzu</a:t>
            </a:r>
            <a:r>
              <a:rPr sz="2000" spc="49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je</a:t>
            </a:r>
            <a:r>
              <a:rPr sz="2000" spc="50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oceněna</a:t>
            </a:r>
            <a:r>
              <a:rPr sz="2000" spc="50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jako</a:t>
            </a:r>
            <a:r>
              <a:rPr sz="2000" spc="50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pip</a:t>
            </a:r>
            <a:r>
              <a:rPr sz="2000" spc="50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(tick),</a:t>
            </a:r>
            <a:r>
              <a:rPr sz="2000" spc="49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mající</a:t>
            </a:r>
            <a:r>
              <a:rPr sz="2000" spc="49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svou</a:t>
            </a:r>
            <a:r>
              <a:rPr sz="2000" spc="50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hodnotu</a:t>
            </a:r>
            <a:r>
              <a:rPr sz="2000" spc="49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např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2000" spc="48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10,-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USD.</a:t>
            </a:r>
            <a:r>
              <a:rPr sz="2000" spc="56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Změní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-li</a:t>
            </a:r>
            <a:r>
              <a:rPr sz="2000" spc="57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2000" spc="57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2000" spc="56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případě</a:t>
            </a:r>
            <a:r>
              <a:rPr sz="2000" spc="58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nákupu</a:t>
            </a:r>
            <a:r>
              <a:rPr sz="2000" spc="58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kontraktu</a:t>
            </a:r>
            <a:r>
              <a:rPr sz="2000" spc="57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EUR/USD</a:t>
            </a:r>
            <a:r>
              <a:rPr sz="2000" spc="57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GNGHEH+Arial"/>
                <a:cs typeface="GNGHEH+Arial"/>
              </a:rPr>
              <a:t>kurz</a:t>
            </a:r>
            <a:r>
              <a:rPr sz="2000" spc="56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endParaRPr lang="cs-CZ" sz="2000" spc="567" dirty="0">
              <a:solidFill>
                <a:srgbClr val="000000"/>
              </a:solidFill>
              <a:latin typeface="GNGHEH+Arial"/>
              <a:cs typeface="GNGHEH+Arial"/>
            </a:endParaRP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000" dirty="0">
                <a:solidFill>
                  <a:srgbClr val="000000"/>
                </a:solidFill>
                <a:latin typeface="GNGHEH+Arial"/>
                <a:cs typeface="GNGHEH+Arial"/>
              </a:rPr>
              <a:t>z </a:t>
            </a:r>
            <a:r>
              <a:rPr sz="2000" dirty="0" err="1">
                <a:solidFill>
                  <a:srgbClr val="000000"/>
                </a:solidFill>
                <a:latin typeface="GNGHEH+Arial"/>
                <a:cs typeface="GNGHEH+Arial"/>
              </a:rPr>
              <a:t>hodnoty</a:t>
            </a:r>
            <a:r>
              <a:rPr sz="2000" spc="32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1.3701</a:t>
            </a:r>
            <a:r>
              <a:rPr sz="2000" spc="35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000" spc="33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1.3721</a:t>
            </a:r>
            <a:r>
              <a:rPr sz="2000" spc="35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tj.</a:t>
            </a:r>
            <a:r>
              <a:rPr sz="2000" spc="34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o</a:t>
            </a:r>
            <a:r>
              <a:rPr sz="2000" spc="33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20</a:t>
            </a:r>
            <a:r>
              <a:rPr sz="2000" spc="34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pips</a:t>
            </a:r>
            <a:r>
              <a:rPr sz="2000" spc="34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(ticků),</a:t>
            </a:r>
            <a:r>
              <a:rPr sz="2000" spc="33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obchodník</a:t>
            </a:r>
            <a:r>
              <a:rPr sz="2000" spc="35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2000" spc="34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IWDHIQ+Arial"/>
                <a:cs typeface="IWDHIQ+Arial"/>
              </a:rPr>
              <a:t>dané</a:t>
            </a:r>
            <a:r>
              <a:rPr lang="cs-CZ" sz="200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GNGHEH+Arial"/>
                <a:cs typeface="GNGHEH+Arial"/>
              </a:rPr>
              <a:t>situaci</a:t>
            </a:r>
            <a:r>
              <a:rPr sz="2000" spc="1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vydělává</a:t>
            </a:r>
            <a:r>
              <a:rPr sz="2000" spc="2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20</a:t>
            </a:r>
            <a:r>
              <a:rPr sz="2000" spc="1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x 10,-</a:t>
            </a:r>
            <a:r>
              <a:rPr sz="2000" spc="1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USD</a:t>
            </a:r>
            <a:r>
              <a:rPr sz="2000" spc="2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tj.</a:t>
            </a:r>
            <a:r>
              <a:rPr sz="2000" spc="1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200,- USD.</a:t>
            </a:r>
            <a:r>
              <a:rPr sz="2000" spc="1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Takovéto</a:t>
            </a:r>
            <a:r>
              <a:rPr sz="2000" spc="2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IWDHIQ+Arial"/>
                <a:cs typeface="IWDHIQ+Arial"/>
              </a:rPr>
              <a:t>změny</a:t>
            </a:r>
            <a:r>
              <a:rPr sz="2000" spc="2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IWDHIQ+Arial"/>
                <a:cs typeface="IWDHIQ+Arial"/>
              </a:rPr>
              <a:t>kurzů</a:t>
            </a:r>
            <a:r>
              <a:rPr lang="cs-CZ" sz="200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spc="1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2000" spc="9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000" spc="10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Forex</a:t>
            </a:r>
            <a:r>
              <a:rPr sz="2000" b="1" spc="98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burze</a:t>
            </a:r>
            <a:r>
              <a:rPr sz="2000" spc="9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mohou</a:t>
            </a:r>
            <a:r>
              <a:rPr sz="2000" spc="9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odehrávat</a:t>
            </a:r>
            <a:r>
              <a:rPr sz="2000" spc="9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2000" spc="10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řádu</a:t>
            </a:r>
            <a:r>
              <a:rPr sz="2000" spc="1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minut.</a:t>
            </a:r>
            <a:r>
              <a:rPr sz="2000" spc="10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GNGHEH+Arial"/>
                <a:cs typeface="GNGHEH+Arial"/>
              </a:rPr>
              <a:t>Principy</a:t>
            </a:r>
            <a:r>
              <a:rPr sz="2000" spc="10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IWDHIQ+Arial"/>
                <a:cs typeface="IWDHIQ+Arial"/>
              </a:rPr>
              <a:t>ziskové</a:t>
            </a:r>
            <a:r>
              <a:rPr lang="cs-CZ" sz="200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GNGHEH+Arial"/>
                <a:cs typeface="GNGHEH+Arial"/>
              </a:rPr>
              <a:t>spekulace</a:t>
            </a:r>
            <a:r>
              <a:rPr sz="2000" spc="43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000" spc="44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Forex</a:t>
            </a:r>
            <a:r>
              <a:rPr sz="2000" b="1" spc="446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burze</a:t>
            </a:r>
            <a:r>
              <a:rPr sz="2000" spc="45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jsou</a:t>
            </a:r>
            <a:r>
              <a:rPr sz="2000" spc="44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tedy</a:t>
            </a:r>
            <a:r>
              <a:rPr sz="2000" spc="43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jasné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2000" spc="43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Jde</a:t>
            </a:r>
            <a:r>
              <a:rPr sz="2000" spc="44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o</a:t>
            </a:r>
            <a:r>
              <a:rPr sz="2000" spc="44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GNGHEH+Arial"/>
                <a:cs typeface="GNGHEH+Arial"/>
              </a:rPr>
              <a:t>realizaci</a:t>
            </a:r>
            <a:r>
              <a:rPr sz="2000" spc="45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Long</a:t>
            </a:r>
            <a:r>
              <a:rPr lang="cs-CZ" sz="2000" dirty="0">
                <a:solidFill>
                  <a:srgbClr val="000000"/>
                </a:solidFill>
                <a:latin typeface="GNGHEH+Arial"/>
                <a:cs typeface="GNGHEH+Arial"/>
              </a:rPr>
              <a:t>n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(Buy)</a:t>
            </a:r>
            <a:r>
              <a:rPr sz="2000" spc="7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nebo</a:t>
            </a:r>
            <a:r>
              <a:rPr sz="2000" spc="8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Short</a:t>
            </a:r>
            <a:r>
              <a:rPr sz="2000" spc="7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(Sell)</a:t>
            </a:r>
            <a:r>
              <a:rPr sz="2000" spc="8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obchodů</a:t>
            </a:r>
            <a:r>
              <a:rPr sz="2000" spc="8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v</a:t>
            </a:r>
            <a:r>
              <a:rPr sz="2000" spc="7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rámci</a:t>
            </a:r>
            <a:r>
              <a:rPr sz="2000" spc="7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realizace</a:t>
            </a:r>
            <a:r>
              <a:rPr sz="2000" spc="7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GNGHEH+Arial"/>
                <a:cs typeface="GNGHEH+Arial"/>
              </a:rPr>
              <a:t>pohybu</a:t>
            </a:r>
            <a:r>
              <a:rPr sz="2000" spc="7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IWDHIQ+Arial"/>
                <a:cs typeface="IWDHIQ+Arial"/>
              </a:rPr>
              <a:t>měnících</a:t>
            </a:r>
            <a:r>
              <a:rPr lang="cs-CZ" sz="200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spc="10" dirty="0">
                <a:solidFill>
                  <a:srgbClr val="000000"/>
                </a:solidFill>
                <a:latin typeface="GNGHEH+Arial"/>
                <a:cs typeface="GNGHEH+Arial"/>
              </a:rPr>
              <a:t>se</a:t>
            </a:r>
            <a:r>
              <a:rPr sz="2000" spc="457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kurzů</a:t>
            </a:r>
            <a:r>
              <a:rPr sz="2000" spc="47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vybraných</a:t>
            </a:r>
            <a:r>
              <a:rPr sz="2000" spc="49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měn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2000" spc="461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Obchodování</a:t>
            </a:r>
            <a:r>
              <a:rPr sz="2000" spc="47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000" spc="47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Forex</a:t>
            </a:r>
            <a:r>
              <a:rPr sz="2000" b="1" spc="471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burze</a:t>
            </a:r>
            <a:r>
              <a:rPr sz="2000" spc="48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je</a:t>
            </a:r>
            <a:r>
              <a:rPr sz="2000" spc="48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GNGHEH+Arial"/>
                <a:cs typeface="GNGHEH+Arial"/>
              </a:rPr>
              <a:t>velmi</a:t>
            </a:r>
            <a:r>
              <a:rPr lang="cs-CZ" sz="200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IWDHIQ+Arial"/>
                <a:cs typeface="IWDHIQ+Arial"/>
              </a:rPr>
              <a:t>přesné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,</a:t>
            </a:r>
            <a:r>
              <a:rPr sz="2000" spc="-5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rychlé</a:t>
            </a:r>
            <a:r>
              <a:rPr sz="2000" spc="-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2000" spc="-1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dynamické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30 / 48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hlinkClick r:id="rId2"/>
          </p:cNvPr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57986" y="271211"/>
            <a:ext cx="7379163" cy="1214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Historie</a:t>
            </a:r>
            <a:r>
              <a:rPr sz="4000" spc="1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akciových společností</a:t>
            </a:r>
            <a:r>
              <a:rPr sz="4000" spc="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u</a:t>
            </a:r>
          </a:p>
          <a:p>
            <a:pPr marL="3205327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nás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31231"/>
            <a:ext cx="8141610" cy="4000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První akciovou</a:t>
            </a:r>
            <a:r>
              <a:rPr sz="2400" spc="2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společností,</a:t>
            </a:r>
            <a:r>
              <a:rPr sz="2400" spc="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která vznikla</a:t>
            </a:r>
            <a:r>
              <a:rPr sz="2400" spc="2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na území ČR,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byla </a:t>
            </a:r>
            <a:r>
              <a:rPr sz="2400" i="1" dirty="0">
                <a:solidFill>
                  <a:srgbClr val="000000"/>
                </a:solidFill>
                <a:latin typeface="SNBQOG+Arial Italic"/>
                <a:cs typeface="SNBQOG+Arial Italic"/>
              </a:rPr>
              <a:t>Pražská akciová</a:t>
            </a:r>
            <a:r>
              <a:rPr sz="2400" i="1" spc="11" dirty="0">
                <a:solidFill>
                  <a:srgbClr val="000000"/>
                </a:solidFill>
                <a:latin typeface="SNBQOG+Arial Italic"/>
                <a:cs typeface="SNBQOG+Arial Italic"/>
              </a:rPr>
              <a:t> </a:t>
            </a:r>
            <a:r>
              <a:rPr sz="2400" i="1" dirty="0">
                <a:solidFill>
                  <a:srgbClr val="000000"/>
                </a:solidFill>
                <a:latin typeface="SNBQOG+Arial Italic"/>
                <a:cs typeface="SNBQOG+Arial Italic"/>
              </a:rPr>
              <a:t>společnost</a:t>
            </a:r>
            <a:r>
              <a:rPr sz="2400" i="1" spc="26" dirty="0">
                <a:solidFill>
                  <a:srgbClr val="000000"/>
                </a:solidFill>
                <a:latin typeface="SNBQOG+Arial Italic"/>
                <a:cs typeface="SNBQOG+Arial Italic"/>
              </a:rPr>
              <a:t> </a:t>
            </a:r>
            <a:r>
              <a:rPr sz="2400" i="1" dirty="0">
                <a:solidFill>
                  <a:srgbClr val="000000"/>
                </a:solidFill>
                <a:latin typeface="SNBQOG+Arial Italic"/>
                <a:cs typeface="SNBQOG+Arial Italic"/>
              </a:rPr>
              <a:t>paroplavební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,</a:t>
            </a:r>
            <a:r>
              <a:rPr sz="2400" spc="3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založená</a:t>
            </a:r>
          </a:p>
          <a:p>
            <a:pPr marL="342899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v roce</a:t>
            </a:r>
            <a:r>
              <a:rPr sz="2400" spc="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1822. Obecně</a:t>
            </a:r>
            <a:r>
              <a:rPr sz="2400" spc="1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upravil</a:t>
            </a:r>
            <a:r>
              <a:rPr sz="2400" spc="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právní postavení akciových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společností</a:t>
            </a:r>
            <a:r>
              <a:rPr sz="2400" spc="2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zákon o spolcích</a:t>
            </a:r>
            <a:r>
              <a:rPr sz="2400" spc="2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(1852), na nějž navázalo</a:t>
            </a:r>
            <a:r>
              <a:rPr sz="2400" spc="2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v</a:t>
            </a:r>
          </a:p>
          <a:p>
            <a:pPr marL="342899" marR="0">
              <a:lnSpc>
                <a:spcPts val="259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roce 1899</a:t>
            </a:r>
            <a:r>
              <a:rPr sz="2400" spc="1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ministerské</a:t>
            </a:r>
            <a:r>
              <a:rPr sz="2400" spc="2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nařízení nazvané</a:t>
            </a:r>
            <a:r>
              <a:rPr sz="2400" spc="-4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i="1" dirty="0">
                <a:solidFill>
                  <a:srgbClr val="000000"/>
                </a:solidFill>
                <a:latin typeface="SNBQOG+Arial Italic"/>
                <a:cs typeface="SNBQOG+Arial Italic"/>
              </a:rPr>
              <a:t>Akciový</a:t>
            </a:r>
          </a:p>
          <a:p>
            <a:pPr marL="342899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i="1" dirty="0">
                <a:solidFill>
                  <a:srgbClr val="000000"/>
                </a:solidFill>
                <a:latin typeface="VPRIRE+Arial Italic"/>
                <a:cs typeface="VPRIRE+Arial Italic"/>
              </a:rPr>
              <a:t>regulativ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.</a:t>
            </a:r>
            <a:r>
              <a:rPr sz="2400" spc="2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Od počátku Československé</a:t>
            </a:r>
            <a:r>
              <a:rPr sz="2400" spc="3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republiky</a:t>
            </a:r>
          </a:p>
          <a:p>
            <a:pPr marL="342899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existovalo</a:t>
            </a:r>
            <a:r>
              <a:rPr sz="2400" spc="4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u nás samozřejmě mnoho</a:t>
            </a:r>
            <a:r>
              <a:rPr sz="2400" spc="2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akciových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společností</a:t>
            </a:r>
            <a:r>
              <a:rPr sz="2400" spc="2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.</a:t>
            </a:r>
            <a:r>
              <a:rPr sz="2400" spc="-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Viz obrázky.</a:t>
            </a:r>
            <a:r>
              <a:rPr sz="2400" spc="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V letech</a:t>
            </a:r>
            <a:r>
              <a:rPr sz="2400" spc="1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spc="-21" dirty="0">
                <a:solidFill>
                  <a:srgbClr val="000000"/>
                </a:solidFill>
                <a:latin typeface="IWDHIQ+Arial"/>
                <a:cs typeface="IWDHIQ+Arial"/>
              </a:rPr>
              <a:t>1950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-1990</a:t>
            </a:r>
            <a:r>
              <a:rPr sz="2400" spc="3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400" dirty="0">
                <a:solidFill>
                  <a:srgbClr val="000000"/>
                </a:solidFill>
                <a:latin typeface="GNGHEH+Arial"/>
                <a:cs typeface="GNGHEH+Arial"/>
              </a:rPr>
              <a:t>upravoval</a:t>
            </a:r>
          </a:p>
          <a:p>
            <a:pPr marL="342899" marR="0">
              <a:lnSpc>
                <a:spcPts val="259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akciové</a:t>
            </a:r>
            <a:r>
              <a:rPr sz="2400" spc="2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společnosti</a:t>
            </a:r>
            <a:r>
              <a:rPr sz="2400" spc="3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velmi</a:t>
            </a:r>
            <a:r>
              <a:rPr sz="2400" spc="2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kusý zákon</a:t>
            </a:r>
            <a:r>
              <a:rPr sz="2400" spc="2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č. 243/1949</a:t>
            </a:r>
            <a:r>
              <a:rPr sz="2400" spc="2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Sb.,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který byl po změně politického</a:t>
            </a:r>
            <a:r>
              <a:rPr sz="2400" spc="4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režimu</a:t>
            </a:r>
            <a:r>
              <a:rPr sz="2400" spc="2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nahrazen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zákonem</a:t>
            </a:r>
            <a:r>
              <a:rPr sz="2400" spc="2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č. 104/1990</a:t>
            </a:r>
            <a:r>
              <a:rPr sz="2400" spc="2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spc="-19" dirty="0">
                <a:solidFill>
                  <a:srgbClr val="000000"/>
                </a:solidFill>
                <a:latin typeface="IWDHIQ+Arial"/>
                <a:cs typeface="IWDHIQ+Arial"/>
              </a:rPr>
              <a:t>Sb</a:t>
            </a:r>
            <a:r>
              <a:rPr sz="2400" u="sng" dirty="0">
                <a:solidFill>
                  <a:srgbClr val="009999"/>
                </a:solidFill>
                <a:latin typeface="GNGHEH+Arial"/>
                <a:cs typeface="GNGHEH+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sz="2400" dirty="0">
                <a:solidFill>
                  <a:srgbClr val="009999"/>
                </a:solidFill>
                <a:latin typeface="GNGHEH+Arial"/>
                <a:cs typeface="GNGHEH+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Dnes</a:t>
            </a:r>
            <a:r>
              <a:rPr sz="2400" spc="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je</a:t>
            </a:r>
            <a:r>
              <a:rPr sz="2400" spc="-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akciová</a:t>
            </a:r>
            <a:r>
              <a:rPr sz="2400" spc="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společnost</a:t>
            </a:r>
          </a:p>
          <a:p>
            <a:pPr marL="342899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upravena</a:t>
            </a:r>
            <a:r>
              <a:rPr sz="2400" spc="3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Obchodním</a:t>
            </a:r>
            <a:r>
              <a:rPr sz="2400" spc="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zákoníkem.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31 / 48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31925" y="548916"/>
            <a:ext cx="6429513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Akciové</a:t>
            </a:r>
            <a:r>
              <a:rPr sz="4400" spc="-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společnosti</a:t>
            </a:r>
            <a:r>
              <a:rPr sz="4400" spc="-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dnes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585703"/>
            <a:ext cx="7680653" cy="776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2800" spc="94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b="1" dirty="0">
                <a:solidFill>
                  <a:srgbClr val="000000"/>
                </a:solidFill>
                <a:latin typeface="VQTUAU+Arial Bold"/>
                <a:cs typeface="VQTUAU+Arial Bold"/>
              </a:rPr>
              <a:t>Akciová</a:t>
            </a:r>
            <a:r>
              <a:rPr sz="2800" b="1" spc="18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2800" b="1" dirty="0">
                <a:solidFill>
                  <a:srgbClr val="000000"/>
                </a:solidFill>
                <a:latin typeface="VQTUAU+Arial Bold"/>
                <a:cs typeface="VQTUAU+Arial Bold"/>
              </a:rPr>
              <a:t>společnost</a:t>
            </a:r>
            <a:r>
              <a:rPr sz="2800" b="1" spc="24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je obchodní společnost,</a:t>
            </a:r>
          </a:p>
          <a:p>
            <a:pPr marL="342899" marR="0">
              <a:lnSpc>
                <a:spcPts val="2687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jejíž kapitál je rozdělen na</a:t>
            </a:r>
            <a:r>
              <a:rPr sz="2800" spc="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stejné podíly,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1539" y="2268455"/>
            <a:ext cx="7758827" cy="3167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obchodovatelné akcie. Ty</a:t>
            </a:r>
            <a:r>
              <a:rPr sz="2800" spc="1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se</a:t>
            </a:r>
            <a:r>
              <a:rPr sz="2800" spc="-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kupují a</a:t>
            </a:r>
            <a:r>
              <a:rPr sz="2800" spc="-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prodávají</a:t>
            </a:r>
          </a:p>
          <a:p>
            <a:pPr marL="0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na</a:t>
            </a:r>
            <a:r>
              <a:rPr sz="2800" spc="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kapitálových trzích.</a:t>
            </a:r>
            <a:r>
              <a:rPr sz="2800" spc="-1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Nákupem</a:t>
            </a:r>
            <a:r>
              <a:rPr sz="2800" spc="2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akcie se</a:t>
            </a:r>
            <a:r>
              <a:rPr sz="2800" spc="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každý</a:t>
            </a:r>
          </a:p>
          <a:p>
            <a:pPr marL="0" marR="0">
              <a:lnSpc>
                <a:spcPts val="268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může stát podílníkem akciové společnosti čili</a:t>
            </a:r>
          </a:p>
          <a:p>
            <a:pPr marL="0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akcionářem,</a:t>
            </a:r>
            <a:r>
              <a:rPr sz="2800" spc="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čímž získává</a:t>
            </a:r>
            <a:r>
              <a:rPr sz="2800" spc="-1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část celkové hodnoty</a:t>
            </a:r>
          </a:p>
          <a:p>
            <a:pPr marL="0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společnosti, právo na</a:t>
            </a:r>
            <a:r>
              <a:rPr sz="2800" spc="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dividendy a hlas na valné</a:t>
            </a:r>
          </a:p>
          <a:p>
            <a:pPr marL="0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hromadě</a:t>
            </a:r>
            <a:r>
              <a:rPr sz="2800" spc="3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společnosti. </a:t>
            </a:r>
            <a:r>
              <a:rPr sz="2800" spc="-12" dirty="0">
                <a:solidFill>
                  <a:srgbClr val="000000"/>
                </a:solidFill>
                <a:latin typeface="IWDHIQ+Arial"/>
                <a:cs typeface="IWDHIQ+Arial"/>
              </a:rPr>
              <a:t>Za</a:t>
            </a:r>
            <a:r>
              <a:rPr sz="2800" spc="1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ztráty</a:t>
            </a:r>
            <a:r>
              <a:rPr sz="2800" spc="-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společnosti ručí</a:t>
            </a:r>
          </a:p>
          <a:p>
            <a:pPr marL="0" marR="0">
              <a:lnSpc>
                <a:spcPts val="269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pouze svým podílem.</a:t>
            </a:r>
            <a:r>
              <a:rPr sz="2800" spc="1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Akciová společnost </a:t>
            </a:r>
            <a:r>
              <a:rPr sz="2800" dirty="0" err="1">
                <a:solidFill>
                  <a:srgbClr val="000000"/>
                </a:solidFill>
                <a:latin typeface="IWDHIQ+Arial"/>
                <a:cs typeface="IWDHIQ+Arial"/>
              </a:rPr>
              <a:t>patří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endParaRPr lang="cs-CZ" sz="2800" dirty="0">
              <a:solidFill>
                <a:srgbClr val="000000"/>
              </a:solidFill>
              <a:latin typeface="IWDHIQ+Arial"/>
              <a:cs typeface="IWDHIQ+Arial"/>
            </a:endParaRPr>
          </a:p>
          <a:p>
            <a:pPr marL="0" marR="0">
              <a:lnSpc>
                <a:spcPts val="2691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800" dirty="0">
                <a:solidFill>
                  <a:srgbClr val="000000"/>
                </a:solidFill>
                <a:latin typeface="IWDHIQ+Arial"/>
                <a:cs typeface="IWDHIQ+Arial"/>
              </a:rPr>
              <a:t>k </a:t>
            </a:r>
            <a:r>
              <a:rPr sz="2800" dirty="0" err="1">
                <a:solidFill>
                  <a:srgbClr val="000000"/>
                </a:solidFill>
                <a:latin typeface="IWDHIQ+Arial"/>
                <a:cs typeface="IWDHIQ+Arial"/>
              </a:rPr>
              <a:t>nejrozšířenějším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 formám</a:t>
            </a:r>
            <a:r>
              <a:rPr sz="2800" spc="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podnikání, a to</a:t>
            </a:r>
            <a:r>
              <a:rPr sz="2800" spc="-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 err="1">
                <a:solidFill>
                  <a:srgbClr val="000000"/>
                </a:solidFill>
                <a:latin typeface="IWDHIQ+Arial"/>
                <a:cs typeface="IWDHIQ+Arial"/>
              </a:rPr>
              <a:t>jak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endParaRPr lang="cs-CZ" sz="2800" dirty="0">
              <a:solidFill>
                <a:srgbClr val="000000"/>
              </a:solidFill>
              <a:latin typeface="IWDHIQ+Arial"/>
              <a:cs typeface="IWDHIQ+Arial"/>
            </a:endParaRPr>
          </a:p>
          <a:p>
            <a:pPr marL="0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800" dirty="0">
                <a:solidFill>
                  <a:srgbClr val="000000"/>
                </a:solidFill>
                <a:latin typeface="IWDHIQ+Arial"/>
                <a:cs typeface="IWDHIQ+Arial"/>
              </a:rPr>
              <a:t>u </a:t>
            </a:r>
            <a:r>
              <a:rPr sz="2800" dirty="0" err="1">
                <a:solidFill>
                  <a:srgbClr val="000000"/>
                </a:solidFill>
                <a:latin typeface="IWDHIQ+Arial"/>
                <a:cs typeface="IWDHIQ+Arial"/>
              </a:rPr>
              <a:t>nás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, tak i v ostatních zemích s liberálním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91539" y="5341148"/>
            <a:ext cx="5461968" cy="4351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(„kapitalistickým“) hospodářstvím.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33 / 48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31925" y="548916"/>
            <a:ext cx="6429513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Akciové</a:t>
            </a:r>
            <a:r>
              <a:rPr sz="4400" spc="-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společnosti</a:t>
            </a:r>
            <a:r>
              <a:rPr sz="4400" spc="-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dnes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31231"/>
            <a:ext cx="8200320" cy="4329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Akciová společnost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je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právnická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osoba,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jejímž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statutárním zástupcem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je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volené představenstvo</a:t>
            </a:r>
          </a:p>
          <a:p>
            <a:pPr marL="342899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(správní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rada). Majetek je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rozdělen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na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určitý počet akcií,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původně vydaných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s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určitou nominální či emisní</a:t>
            </a:r>
          </a:p>
          <a:p>
            <a:pPr marL="342899" marR="0">
              <a:lnSpc>
                <a:spcPts val="2594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hodnotou; jak se s akciemi obchoduje,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vzniká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a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mění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se i</a:t>
            </a:r>
          </a:p>
          <a:p>
            <a:pPr marL="342899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jejich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tržní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hodnota. Jak se podle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poptávky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a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nabídky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</a:p>
          <a:p>
            <a:pPr marL="342899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burze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mění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cena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těchto akcií, mění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se i hodnota pro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vlastníky celého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podniku, a to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často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i rychle a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značně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  <a:p>
            <a:pPr marL="342899" marR="0">
              <a:lnSpc>
                <a:spcPts val="2595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za svoje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závazky odpovídá celým svým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majetkem,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musí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pro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případ ztráty vytvářet rezervní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fond,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akcionář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ale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ručí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jen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svým podílem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.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Každá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firma,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která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je</a:t>
            </a:r>
          </a:p>
          <a:p>
            <a:pPr marL="342899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akciovou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společností,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to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musí mít </a:t>
            </a: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uvedeno v </a:t>
            </a:r>
            <a:r>
              <a:rPr sz="2400" kern="0" dirty="0">
                <a:solidFill>
                  <a:srgbClr val="000000"/>
                </a:solidFill>
                <a:latin typeface="IWDHIQ+Arial"/>
                <a:cs typeface="IWDHIQ+Arial"/>
              </a:rPr>
              <a:t>názvu,</a:t>
            </a:r>
          </a:p>
          <a:p>
            <a:pPr marL="342899" marR="0">
              <a:lnSpc>
                <a:spcPts val="2594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GNGHEH+Arial"/>
                <a:cs typeface="GNGHEH+Arial"/>
              </a:rPr>
              <a:t>obvykle zkratkou </a:t>
            </a:r>
            <a:r>
              <a:rPr sz="2400" i="1" kern="0" dirty="0">
                <a:solidFill>
                  <a:srgbClr val="000000"/>
                </a:solidFill>
                <a:latin typeface="VPRIRE+Arial Italic"/>
                <a:cs typeface="VPRIRE+Arial Italic"/>
              </a:rPr>
              <a:t>a.</a:t>
            </a:r>
            <a:r>
              <a:rPr sz="24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i="1" kern="0" dirty="0">
                <a:solidFill>
                  <a:srgbClr val="000000"/>
                </a:solidFill>
                <a:latin typeface="VPRIRE+Arial Italic"/>
                <a:cs typeface="VPRIRE+Arial Italic"/>
              </a:rPr>
              <a:t>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34 / 48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31925" y="548916"/>
            <a:ext cx="6429513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Akciové</a:t>
            </a:r>
            <a:r>
              <a:rPr sz="4400" spc="-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společnosti</a:t>
            </a:r>
            <a:r>
              <a:rPr sz="4400" spc="-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dnes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594368"/>
            <a:ext cx="8200998" cy="45727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76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2300" spc="125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 může být založena jedním 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zakladatelem, pokud</a:t>
            </a:r>
          </a:p>
          <a:p>
            <a:pPr marL="342899" marR="0">
              <a:lnSpc>
                <a:spcPts val="2210"/>
              </a:lnSpc>
              <a:spcBef>
                <a:spcPts val="0"/>
              </a:spcBef>
              <a:spcAft>
                <a:spcPts val="0"/>
              </a:spcAft>
            </a:pP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se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jedná 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o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právnickou 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osobu; jinak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dvěma 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a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více 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osobami</a:t>
            </a:r>
          </a:p>
          <a:p>
            <a:pPr marL="342899" marR="0">
              <a:lnSpc>
                <a:spcPts val="2207"/>
              </a:lnSpc>
              <a:spcBef>
                <a:spcPts val="0"/>
              </a:spcBef>
              <a:spcAft>
                <a:spcPts val="0"/>
              </a:spcAft>
            </a:pP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fyzickými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. Po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provedení první valné 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hromady s volbou</a:t>
            </a:r>
          </a:p>
          <a:p>
            <a:pPr marL="342899" marR="0">
              <a:lnSpc>
                <a:spcPts val="2208"/>
              </a:lnSpc>
              <a:spcBef>
                <a:spcPts val="0"/>
              </a:spcBef>
              <a:spcAft>
                <a:spcPts val="0"/>
              </a:spcAft>
            </a:pP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orgánů společnosti, 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po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splacení emisního ážia 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a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vložení</a:t>
            </a:r>
          </a:p>
          <a:p>
            <a:pPr marL="342899" marR="0">
              <a:lnSpc>
                <a:spcPts val="2207"/>
              </a:lnSpc>
              <a:spcBef>
                <a:spcPts val="0"/>
              </a:spcBef>
              <a:spcAft>
                <a:spcPts val="0"/>
              </a:spcAft>
            </a:pP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nepeněžitých vkladů všemi akcionáři může rejstříkový 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soud</a:t>
            </a:r>
          </a:p>
          <a:p>
            <a:pPr marL="342899" marR="0">
              <a:lnSpc>
                <a:spcPts val="2210"/>
              </a:lnSpc>
              <a:spcBef>
                <a:spcPts val="0"/>
              </a:spcBef>
              <a:spcAft>
                <a:spcPts val="0"/>
              </a:spcAft>
            </a:pP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povolit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zápis společnosti 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do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obchodního rejstříku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.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Tím</a:t>
            </a:r>
          </a:p>
          <a:p>
            <a:pPr marL="342899" marR="0">
              <a:lnSpc>
                <a:spcPts val="2208"/>
              </a:lnSpc>
              <a:spcBef>
                <a:spcPts val="0"/>
              </a:spcBef>
              <a:spcAft>
                <a:spcPts val="0"/>
              </a:spcAft>
            </a:pP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akciová společnost 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vznikla.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Základní kapitál společnosti</a:t>
            </a:r>
          </a:p>
          <a:p>
            <a:pPr marL="342899" marR="0">
              <a:lnSpc>
                <a:spcPts val="2207"/>
              </a:lnSpc>
              <a:spcBef>
                <a:spcPts val="0"/>
              </a:spcBef>
              <a:spcAft>
                <a:spcPts val="0"/>
              </a:spcAft>
            </a:pP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musí tvořit minimálně 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2 000 000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Kč, 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u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společnosti 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s</a:t>
            </a:r>
          </a:p>
          <a:p>
            <a:pPr marL="342899" marR="0">
              <a:lnSpc>
                <a:spcPts val="2207"/>
              </a:lnSpc>
              <a:spcBef>
                <a:spcPts val="0"/>
              </a:spcBef>
              <a:spcAft>
                <a:spcPts val="0"/>
              </a:spcAft>
            </a:pP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veřejnou nabídkou akcií 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pak 20 000 000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Kč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.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Nominální</a:t>
            </a:r>
          </a:p>
          <a:p>
            <a:pPr marL="342899" marR="0">
              <a:lnSpc>
                <a:spcPts val="2208"/>
              </a:lnSpc>
              <a:spcBef>
                <a:spcPts val="50"/>
              </a:spcBef>
              <a:spcAft>
                <a:spcPts val="0"/>
              </a:spcAft>
            </a:pP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(emisní) 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hodnota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vydaných akcií není 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stanovena,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většinou</a:t>
            </a:r>
          </a:p>
          <a:p>
            <a:pPr marL="342899" marR="0">
              <a:lnSpc>
                <a:spcPts val="2210"/>
              </a:lnSpc>
              <a:spcBef>
                <a:spcPts val="0"/>
              </a:spcBef>
              <a:spcAft>
                <a:spcPts val="0"/>
              </a:spcAft>
            </a:pP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ale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činí 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1 000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Kč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. Ve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svých stanovách 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firma uvede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předmět</a:t>
            </a:r>
          </a:p>
          <a:p>
            <a:pPr marL="342899" marR="0">
              <a:lnSpc>
                <a:spcPts val="2208"/>
              </a:lnSpc>
              <a:spcBef>
                <a:spcPts val="0"/>
              </a:spcBef>
              <a:spcAft>
                <a:spcPts val="0"/>
              </a:spcAft>
            </a:pP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podnikání, výši základního kapitálu, splácení akcií 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atd.</a:t>
            </a:r>
          </a:p>
          <a:p>
            <a:pPr marL="342899" marR="0">
              <a:lnSpc>
                <a:spcPts val="2208"/>
              </a:lnSpc>
              <a:spcBef>
                <a:spcPts val="0"/>
              </a:spcBef>
              <a:spcAft>
                <a:spcPts val="0"/>
              </a:spcAft>
            </a:pP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Výhodou akciové společnosti 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je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možná 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anonymita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majitelů,</a:t>
            </a:r>
          </a:p>
          <a:p>
            <a:pPr marL="342899" marR="0">
              <a:lnSpc>
                <a:spcPts val="2207"/>
              </a:lnSpc>
              <a:spcBef>
                <a:spcPts val="0"/>
              </a:spcBef>
              <a:spcAft>
                <a:spcPts val="0"/>
              </a:spcAft>
            </a:pP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protože vlastníci akcií 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se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nezapisují 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do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obchodním rejstříku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  <a:p>
            <a:pPr marL="342899" marR="0">
              <a:lnSpc>
                <a:spcPts val="2210"/>
              </a:lnSpc>
              <a:spcBef>
                <a:spcPts val="0"/>
              </a:spcBef>
              <a:spcAft>
                <a:spcPts val="0"/>
              </a:spcAft>
            </a:pP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Další výhodou 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je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velký počáteční kapitál, který 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lze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získat</a:t>
            </a:r>
          </a:p>
          <a:p>
            <a:pPr marL="342899" marR="0">
              <a:lnSpc>
                <a:spcPts val="2207"/>
              </a:lnSpc>
              <a:spcBef>
                <a:spcPts val="0"/>
              </a:spcBef>
              <a:spcAft>
                <a:spcPts val="0"/>
              </a:spcAft>
            </a:pP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prodejem </a:t>
            </a:r>
            <a:r>
              <a:rPr sz="2300" kern="0" dirty="0">
                <a:solidFill>
                  <a:srgbClr val="000000"/>
                </a:solidFill>
                <a:latin typeface="IWDHIQ+Arial"/>
                <a:cs typeface="IWDHIQ+Arial"/>
              </a:rPr>
              <a:t>akcií</a:t>
            </a:r>
            <a:r>
              <a:rPr sz="2300" kern="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35 / 48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31925" y="548916"/>
            <a:ext cx="6429513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Akciové</a:t>
            </a:r>
            <a:r>
              <a:rPr sz="4400" spc="-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společnosti</a:t>
            </a:r>
            <a:r>
              <a:rPr sz="4400" spc="-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dnes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06592"/>
            <a:ext cx="2634834" cy="2938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b="1" dirty="0">
                <a:solidFill>
                  <a:srgbClr val="000000"/>
                </a:solidFill>
                <a:latin typeface="VQTUAU+Arial Bold"/>
                <a:cs typeface="VQTUAU+Arial Bold"/>
              </a:rPr>
              <a:t>Orgány společnosti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1881569"/>
            <a:ext cx="8157477" cy="39154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b="1" i="1" dirty="0">
                <a:solidFill>
                  <a:srgbClr val="000000"/>
                </a:solidFill>
                <a:latin typeface="VHSLVV+Arial Bold Italic"/>
                <a:cs typeface="VHSLVV+Arial Bold Italic"/>
              </a:rPr>
              <a:t>Valná hromada</a:t>
            </a:r>
            <a:r>
              <a:rPr sz="1800" b="1" i="1" spc="-26" dirty="0">
                <a:solidFill>
                  <a:srgbClr val="000000"/>
                </a:solidFill>
                <a:latin typeface="VHSLVV+Arial Bold Italic"/>
                <a:cs typeface="VHSLVV+Arial Bold Italic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– je shromáždění</a:t>
            </a:r>
            <a:r>
              <a:rPr sz="1800" spc="1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všech</a:t>
            </a:r>
            <a:r>
              <a:rPr sz="1800" spc="1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akcionářů,</a:t>
            </a:r>
            <a:r>
              <a:rPr sz="1800" spc="2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nejvyšší</a:t>
            </a:r>
            <a:r>
              <a:rPr sz="1800" spc="4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orgán akciové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společnosti.</a:t>
            </a:r>
            <a:r>
              <a:rPr sz="1800" spc="2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Ustavující</a:t>
            </a:r>
            <a:r>
              <a:rPr sz="1800" spc="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valná</a:t>
            </a:r>
            <a:r>
              <a:rPr sz="1800" spc="1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hromada</a:t>
            </a:r>
            <a:r>
              <a:rPr sz="1800" spc="2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rozhodne</a:t>
            </a:r>
            <a:r>
              <a:rPr sz="1800" spc="1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o založení</a:t>
            </a:r>
            <a:r>
              <a:rPr sz="1800" spc="1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společnosti,</a:t>
            </a:r>
          </a:p>
          <a:p>
            <a:pPr marL="342899" marR="0">
              <a:lnSpc>
                <a:spcPts val="1727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další</a:t>
            </a:r>
            <a:r>
              <a:rPr sz="1800" spc="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rozhodují</a:t>
            </a:r>
            <a:r>
              <a:rPr sz="1800" spc="3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pak například</a:t>
            </a:r>
            <a:r>
              <a:rPr sz="1800" spc="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o změnách</a:t>
            </a:r>
            <a:r>
              <a:rPr sz="1800" spc="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stanov,</a:t>
            </a:r>
            <a:r>
              <a:rPr sz="1800" spc="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volí orgány</a:t>
            </a:r>
            <a:r>
              <a:rPr sz="1800" spc="2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společnosti,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schvalují</a:t>
            </a:r>
            <a:r>
              <a:rPr sz="1800" spc="2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rozdělení</a:t>
            </a:r>
            <a:r>
              <a:rPr sz="1800" spc="1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zisku</a:t>
            </a:r>
            <a:r>
              <a:rPr sz="1800" spc="1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a účetní závěrku. Každý z akcionářů</a:t>
            </a:r>
            <a:r>
              <a:rPr sz="1800" spc="2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zde má počet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hlasů,</a:t>
            </a:r>
            <a:r>
              <a:rPr sz="1800" spc="2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dle počtu</a:t>
            </a:r>
            <a:r>
              <a:rPr sz="1800" spc="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vlastněných</a:t>
            </a:r>
            <a:r>
              <a:rPr sz="1800" spc="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akcií.</a:t>
            </a:r>
          </a:p>
          <a:p>
            <a:pPr marL="0" marR="0">
              <a:lnSpc>
                <a:spcPts val="2010"/>
              </a:lnSpc>
              <a:spcBef>
                <a:spcPts val="15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b="1" i="1" dirty="0">
                <a:solidFill>
                  <a:srgbClr val="000000"/>
                </a:solidFill>
                <a:latin typeface="VHSLVV+Arial Bold Italic"/>
                <a:cs typeface="VHSLVV+Arial Bold Italic"/>
              </a:rPr>
              <a:t>Představenstvo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,</a:t>
            </a:r>
            <a:r>
              <a:rPr sz="1800" spc="1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je statutární orgán,</a:t>
            </a:r>
            <a:r>
              <a:rPr sz="1800" spc="2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který má za úkol</a:t>
            </a:r>
            <a:r>
              <a:rPr sz="1800" spc="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řídit společnost</a:t>
            </a:r>
            <a:r>
              <a:rPr sz="1800" spc="2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v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době</a:t>
            </a:r>
            <a:r>
              <a:rPr sz="1800" spc="1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mezi valnými</a:t>
            </a:r>
            <a:r>
              <a:rPr sz="1800" spc="1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hromadami,</a:t>
            </a:r>
            <a:r>
              <a:rPr sz="1800" spc="3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operativně</a:t>
            </a:r>
            <a:r>
              <a:rPr sz="1800" spc="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rozhodovat</a:t>
            </a:r>
            <a:r>
              <a:rPr sz="1800" spc="3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a vést účetnictví.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Obvykle</a:t>
            </a:r>
            <a:r>
              <a:rPr sz="1800" spc="2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je</a:t>
            </a:r>
            <a:r>
              <a:rPr sz="1800" spc="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volí a odvolává</a:t>
            </a:r>
            <a:r>
              <a:rPr sz="1800" spc="1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valná</a:t>
            </a:r>
            <a:r>
              <a:rPr sz="1800" spc="1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hromada.</a:t>
            </a:r>
            <a:r>
              <a:rPr sz="1800" spc="2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Představenstvo</a:t>
            </a:r>
            <a:r>
              <a:rPr sz="1800" spc="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akciové</a:t>
            </a:r>
          </a:p>
          <a:p>
            <a:pPr marL="342899" marR="0">
              <a:lnSpc>
                <a:spcPts val="1727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společnosti</a:t>
            </a:r>
            <a:r>
              <a:rPr sz="1800" spc="2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musí mít nejméně</a:t>
            </a:r>
            <a:r>
              <a:rPr sz="1800" spc="2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3 členy.</a:t>
            </a:r>
            <a:r>
              <a:rPr sz="1800" spc="3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Výjimkou</a:t>
            </a:r>
            <a:r>
              <a:rPr sz="1800" spc="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je</a:t>
            </a:r>
            <a:r>
              <a:rPr sz="1800" spc="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situace, kdy má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společnost</a:t>
            </a:r>
            <a:r>
              <a:rPr sz="1800" spc="2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jen</a:t>
            </a:r>
            <a:r>
              <a:rPr sz="1800" spc="1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jednoho</a:t>
            </a:r>
            <a:r>
              <a:rPr sz="1800" spc="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akcionáře,</a:t>
            </a:r>
            <a:r>
              <a:rPr sz="1800" spc="2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pak</a:t>
            </a:r>
            <a:r>
              <a:rPr sz="1800" spc="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může mít představenstvo</a:t>
            </a:r>
            <a:r>
              <a:rPr sz="1800" spc="1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i jednoho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člena.</a:t>
            </a:r>
            <a:r>
              <a:rPr sz="1800" spc="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Je voleno</a:t>
            </a:r>
            <a:r>
              <a:rPr sz="1800" spc="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na nejvýše</a:t>
            </a:r>
            <a:r>
              <a:rPr sz="1800" spc="1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5 let.</a:t>
            </a:r>
          </a:p>
          <a:p>
            <a:pPr marL="0" marR="0">
              <a:lnSpc>
                <a:spcPts val="2010"/>
              </a:lnSpc>
              <a:spcBef>
                <a:spcPts val="151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b="1" i="1" dirty="0">
                <a:solidFill>
                  <a:srgbClr val="000000"/>
                </a:solidFill>
                <a:latin typeface="VHSLVV+Arial Bold Italic"/>
                <a:cs typeface="VHSLVV+Arial Bold Italic"/>
              </a:rPr>
              <a:t>Dozorčí rada</a:t>
            </a:r>
            <a:r>
              <a:rPr sz="1800" b="1" i="1" spc="-17" dirty="0">
                <a:solidFill>
                  <a:srgbClr val="000000"/>
                </a:solidFill>
                <a:latin typeface="VHSLVV+Arial Bold Italic"/>
                <a:cs typeface="VHSLVV+Arial Bold Italic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– je orgán,</a:t>
            </a:r>
            <a:r>
              <a:rPr sz="1800" spc="2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jehož</a:t>
            </a:r>
            <a:r>
              <a:rPr sz="1800" spc="1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úkolem</a:t>
            </a:r>
            <a:r>
              <a:rPr sz="1800" spc="1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je dohlížet</a:t>
            </a:r>
            <a:r>
              <a:rPr sz="1800" spc="1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na působnost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představenstva,</a:t>
            </a:r>
            <a:r>
              <a:rPr sz="1800" spc="2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má povoleno</a:t>
            </a:r>
            <a:r>
              <a:rPr sz="1800" spc="2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kontrolovat</a:t>
            </a:r>
            <a:r>
              <a:rPr sz="1800" spc="2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účetnictví</a:t>
            </a:r>
            <a:r>
              <a:rPr sz="1800" spc="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i všechny</a:t>
            </a:r>
            <a:r>
              <a:rPr sz="1800" spc="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další</a:t>
            </a:r>
            <a:r>
              <a:rPr sz="1800" spc="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doklady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společnosti.</a:t>
            </a:r>
            <a:r>
              <a:rPr sz="1800" spc="2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Její členy</a:t>
            </a:r>
            <a:r>
              <a:rPr sz="1800" spc="2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vždy volí valná</a:t>
            </a:r>
            <a:r>
              <a:rPr sz="1800" spc="1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hromada.</a:t>
            </a:r>
            <a:r>
              <a:rPr sz="1800" spc="2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Pokud</a:t>
            </a:r>
            <a:r>
              <a:rPr sz="1800" spc="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má společností</a:t>
            </a:r>
            <a:r>
              <a:rPr sz="1800" spc="2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více</a:t>
            </a:r>
          </a:p>
          <a:p>
            <a:pPr marL="342899" marR="0">
              <a:lnSpc>
                <a:spcPts val="1727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než 50</a:t>
            </a:r>
            <a:r>
              <a:rPr sz="1800" spc="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zaměstanců, pak</a:t>
            </a:r>
            <a:r>
              <a:rPr sz="1800" spc="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1/3 volí zaměstnanci</a:t>
            </a:r>
            <a:r>
              <a:rPr sz="1800" spc="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a zbytek</a:t>
            </a:r>
            <a:r>
              <a:rPr sz="1800" spc="3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je ponechán</a:t>
            </a:r>
            <a:r>
              <a:rPr sz="1800" spc="2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k volbě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valné</a:t>
            </a:r>
            <a:r>
              <a:rPr sz="1800" spc="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hromadě.</a:t>
            </a:r>
            <a:r>
              <a:rPr sz="1800" spc="2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Dozorčí rada</a:t>
            </a:r>
            <a:r>
              <a:rPr sz="1800" spc="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musí mít nejméně</a:t>
            </a:r>
            <a:r>
              <a:rPr sz="1800" spc="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3 členy.</a:t>
            </a:r>
            <a:r>
              <a:rPr sz="1800" spc="5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Je volena</a:t>
            </a:r>
            <a:r>
              <a:rPr sz="1800" spc="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na</a:t>
            </a:r>
          </a:p>
          <a:p>
            <a:pPr marL="342899" marR="0">
              <a:lnSpc>
                <a:spcPts val="173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nejvýše</a:t>
            </a:r>
            <a:r>
              <a:rPr sz="1800" spc="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1800" dirty="0">
                <a:solidFill>
                  <a:srgbClr val="000000"/>
                </a:solidFill>
                <a:latin typeface="IWDHIQ+Arial"/>
                <a:cs typeface="IWDHIQ+Arial"/>
              </a:rPr>
              <a:t>5 let.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36 / 48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94990" y="548916"/>
            <a:ext cx="310554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Burzy u nás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01426"/>
            <a:ext cx="3934036" cy="322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VQTUAU+Arial Bold"/>
                <a:cs typeface="VQTUAU+Arial Bold"/>
              </a:rPr>
              <a:t>Burza</a:t>
            </a:r>
            <a:r>
              <a:rPr sz="2000" b="1" spc="-25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VQTUAU+Arial Bold"/>
                <a:cs typeface="VQTUAU+Arial Bold"/>
              </a:rPr>
              <a:t>cenných</a:t>
            </a:r>
            <a:r>
              <a:rPr sz="2000" b="1" spc="-13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VQTUAU+Arial Bold"/>
                <a:cs typeface="VQTUAU+Arial Bold"/>
              </a:rPr>
              <a:t>papírů Praha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1906883"/>
            <a:ext cx="8132415" cy="32491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Pražská</a:t>
            </a:r>
            <a:r>
              <a:rPr sz="2000" spc="-3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burza</a:t>
            </a:r>
            <a:r>
              <a:rPr sz="2000" spc="-3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je jediným</a:t>
            </a:r>
            <a:r>
              <a:rPr sz="2000" spc="-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organizátorem</a:t>
            </a:r>
            <a:r>
              <a:rPr sz="2000" spc="-3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burzovního</a:t>
            </a:r>
            <a:r>
              <a:rPr sz="2000" spc="-3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trhu</a:t>
            </a:r>
            <a:r>
              <a:rPr sz="2000" spc="-2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s cennými</a:t>
            </a:r>
          </a:p>
          <a:p>
            <a:pPr marL="342899" marR="0">
              <a:lnSpc>
                <a:spcPts val="1919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papíry</a:t>
            </a:r>
            <a:r>
              <a:rPr sz="2000" spc="-3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v České</a:t>
            </a:r>
            <a:r>
              <a:rPr sz="2000" spc="-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republice.</a:t>
            </a:r>
            <a:r>
              <a:rPr sz="2000" spc="-2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Jde</a:t>
            </a:r>
            <a:r>
              <a:rPr sz="2000" spc="-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 plně elektronickou</a:t>
            </a:r>
            <a:r>
              <a:rPr sz="2000" spc="-3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burzu,</a:t>
            </a:r>
            <a:r>
              <a:rPr sz="2000" spc="-4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kde</a:t>
            </a:r>
            <a:r>
              <a:rPr sz="2000" spc="-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se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obchoduje</a:t>
            </a:r>
            <a:r>
              <a:rPr sz="2000" spc="-2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se</a:t>
            </a:r>
            <a:r>
              <a:rPr sz="2000" spc="-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170</a:t>
            </a:r>
            <a:r>
              <a:rPr sz="2000" spc="-2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emisemi</a:t>
            </a:r>
            <a:r>
              <a:rPr sz="2000" spc="-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akcií,</a:t>
            </a:r>
            <a:r>
              <a:rPr sz="2000" spc="-2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dluhopisů</a:t>
            </a:r>
            <a:r>
              <a:rPr sz="2000" spc="-2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a podílových</a:t>
            </a:r>
            <a:r>
              <a:rPr sz="2000" spc="-2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listů. Má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32 členů</a:t>
            </a:r>
            <a:r>
              <a:rPr sz="2000" spc="-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a její trh je rozdělen</a:t>
            </a:r>
            <a:r>
              <a:rPr sz="2000" spc="-3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do 5 segmentů:</a:t>
            </a:r>
            <a:r>
              <a:rPr sz="2000" spc="-4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SPAD, hlavní</a:t>
            </a:r>
            <a:r>
              <a:rPr sz="2000" spc="-1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trh,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vedlejší</a:t>
            </a:r>
            <a:r>
              <a:rPr sz="2000" spc="-1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trh,</a:t>
            </a:r>
            <a:r>
              <a:rPr sz="2000" spc="-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nový trh</a:t>
            </a:r>
            <a:r>
              <a:rPr sz="2000" spc="-1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a volný trh.</a:t>
            </a:r>
            <a:r>
              <a:rPr sz="2000" spc="-1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V segmentu</a:t>
            </a:r>
            <a:r>
              <a:rPr sz="2000" spc="-12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SPAD</a:t>
            </a:r>
            <a:r>
              <a:rPr sz="2000" b="1" spc="22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(Systém</a:t>
            </a:r>
            <a:r>
              <a:rPr sz="2000" spc="-2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pro</a:t>
            </a:r>
          </a:p>
          <a:p>
            <a:pPr marL="342899" marR="0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podporu</a:t>
            </a:r>
            <a:r>
              <a:rPr sz="2000" spc="-3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akcií</a:t>
            </a:r>
            <a:r>
              <a:rPr sz="2000" spc="-2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a dluhopisů)</a:t>
            </a:r>
            <a:r>
              <a:rPr sz="2000" spc="-1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se</a:t>
            </a:r>
            <a:r>
              <a:rPr sz="2000" spc="-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obchoduje</a:t>
            </a:r>
            <a:r>
              <a:rPr sz="2000" spc="-2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se</a:t>
            </a:r>
            <a:r>
              <a:rPr sz="2000" spc="-2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standardizovaným</a:t>
            </a:r>
          </a:p>
          <a:p>
            <a:pPr marL="342899" marR="0">
              <a:lnSpc>
                <a:spcPts val="1920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množstvím</a:t>
            </a:r>
            <a:r>
              <a:rPr sz="2000" spc="-3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vybraných</a:t>
            </a:r>
            <a:r>
              <a:rPr sz="2000" spc="-3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cenných</a:t>
            </a:r>
            <a:r>
              <a:rPr sz="2000" spc="-3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papírů.</a:t>
            </a:r>
            <a:r>
              <a:rPr sz="2000" spc="-8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VQTUAU+Arial Bold"/>
                <a:cs typeface="VQTUAU+Arial Bold"/>
              </a:rPr>
              <a:t>Hlavní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a </a:t>
            </a:r>
            <a:r>
              <a:rPr sz="2000" b="1" dirty="0">
                <a:solidFill>
                  <a:srgbClr val="000000"/>
                </a:solidFill>
                <a:latin typeface="VQTUAU+Arial Bold"/>
                <a:cs typeface="VQTUAU+Arial Bold"/>
              </a:rPr>
              <a:t>vedlejší 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trh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zahrnují</a:t>
            </a:r>
            <a:r>
              <a:rPr sz="2000" spc="-3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emise</a:t>
            </a:r>
            <a:r>
              <a:rPr sz="2000" spc="-2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předních</a:t>
            </a:r>
            <a:r>
              <a:rPr sz="2000" spc="-3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českých</a:t>
            </a:r>
            <a:r>
              <a:rPr sz="2000" spc="-4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společností</a:t>
            </a:r>
            <a:r>
              <a:rPr sz="2000" spc="-5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a</a:t>
            </a:r>
            <a:r>
              <a:rPr sz="2000" spc="-5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VQTUAU+Arial Bold"/>
                <a:cs typeface="VQTUAU+Arial Bold"/>
              </a:rPr>
              <a:t>volný trh</a:t>
            </a:r>
            <a:r>
              <a:rPr sz="2000" b="1" spc="-13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je určen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pro</a:t>
            </a:r>
            <a:r>
              <a:rPr sz="2000" spc="-2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společnosti,</a:t>
            </a:r>
            <a:r>
              <a:rPr sz="2000" spc="-3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které</a:t>
            </a:r>
            <a:r>
              <a:rPr sz="2000" spc="-3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neplní</a:t>
            </a:r>
            <a:r>
              <a:rPr sz="2000" spc="-1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rozsáhlou</a:t>
            </a:r>
            <a:r>
              <a:rPr sz="2000" spc="-3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informační</a:t>
            </a:r>
            <a:r>
              <a:rPr sz="2000" spc="-3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povinnost.</a:t>
            </a:r>
            <a:r>
              <a:rPr sz="2000" spc="-11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VQTUAU+Arial Bold"/>
                <a:cs typeface="VQTUAU+Arial Bold"/>
              </a:rPr>
              <a:t>Nový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trh</a:t>
            </a:r>
            <a:r>
              <a:rPr sz="2000" b="1" spc="-16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je určen</a:t>
            </a:r>
            <a:r>
              <a:rPr sz="2000" spc="-4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pro nové</a:t>
            </a:r>
            <a:r>
              <a:rPr sz="2000" spc="-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a rychle</a:t>
            </a:r>
            <a:r>
              <a:rPr sz="2000" spc="-2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rostoucí</a:t>
            </a:r>
            <a:r>
              <a:rPr sz="2000" spc="-4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společnosti</a:t>
            </a:r>
            <a:r>
              <a:rPr sz="2000" spc="-4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orientované</a:t>
            </a:r>
            <a:r>
              <a:rPr sz="2000" spc="-2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na</a:t>
            </a:r>
          </a:p>
          <a:p>
            <a:pPr marL="342899" marR="0">
              <a:lnSpc>
                <a:spcPts val="1923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pokročilé</a:t>
            </a:r>
            <a:r>
              <a:rPr sz="2000" spc="-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technologie.</a:t>
            </a:r>
            <a:r>
              <a:rPr sz="2000" spc="-4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Reprezentativními</a:t>
            </a:r>
            <a:r>
              <a:rPr sz="2000" spc="-4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indexy burzy</a:t>
            </a:r>
            <a:r>
              <a:rPr sz="2000" spc="-3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jsou indexy</a:t>
            </a:r>
          </a:p>
          <a:p>
            <a:pPr marL="342899" marR="0">
              <a:lnSpc>
                <a:spcPts val="1919"/>
              </a:lnSpc>
              <a:spcBef>
                <a:spcPts val="5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PX-50</a:t>
            </a:r>
            <a:r>
              <a:rPr sz="2000" b="1" spc="-14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zahrnující</a:t>
            </a:r>
            <a:r>
              <a:rPr sz="2000" spc="-4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50</a:t>
            </a:r>
            <a:r>
              <a:rPr sz="2000" spc="-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emisí</a:t>
            </a:r>
            <a:r>
              <a:rPr sz="2000" spc="-1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nejlikvidnějších</a:t>
            </a:r>
            <a:r>
              <a:rPr sz="2000" spc="-1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českých</a:t>
            </a:r>
            <a:r>
              <a:rPr sz="2000" spc="-4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akcií,</a:t>
            </a:r>
            <a:r>
              <a:rPr sz="2000" spc="-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PX-GLOB</a:t>
            </a:r>
            <a:r>
              <a:rPr sz="2000" dirty="0">
                <a:solidFill>
                  <a:srgbClr val="000000"/>
                </a:solidFill>
                <a:latin typeface="GNGHEH+Arial"/>
                <a:cs typeface="GNGHEH+Arial"/>
              </a:rPr>
              <a:t>,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jenž zahrnuje</a:t>
            </a:r>
            <a:r>
              <a:rPr sz="2000" spc="-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veškeré</a:t>
            </a:r>
            <a:r>
              <a:rPr sz="2000" spc="-3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emise</a:t>
            </a:r>
            <a:r>
              <a:rPr sz="2000" spc="-2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akcií</a:t>
            </a:r>
            <a:r>
              <a:rPr sz="2000" spc="-2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a podílových</a:t>
            </a:r>
            <a:r>
              <a:rPr sz="2000" spc="-2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listů zde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91539" y="5077438"/>
            <a:ext cx="7668403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registrovaných,</a:t>
            </a:r>
            <a:r>
              <a:rPr sz="2000" spc="-4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a index</a:t>
            </a:r>
            <a:r>
              <a:rPr sz="2000" spc="-4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RLVDEP+Arial Bold"/>
                <a:cs typeface="RLVDEP+Arial Bold"/>
              </a:rPr>
              <a:t>PX-D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, který</a:t>
            </a:r>
            <a:r>
              <a:rPr sz="2000" spc="-3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je určen</a:t>
            </a:r>
            <a:r>
              <a:rPr sz="2000" spc="-2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pro</a:t>
            </a:r>
            <a:r>
              <a:rPr sz="2000" spc="-2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obchod</a:t>
            </a:r>
            <a:r>
              <a:rPr sz="2000" spc="-2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000" dirty="0">
                <a:solidFill>
                  <a:srgbClr val="000000"/>
                </a:solidFill>
                <a:latin typeface="IWDHIQ+Arial"/>
                <a:cs typeface="IWDHIQ+Arial"/>
              </a:rPr>
              <a:t>s deriváty.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37 / 48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35682" y="548916"/>
            <a:ext cx="4223598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Vývoj</a:t>
            </a:r>
            <a:r>
              <a:rPr sz="4400" spc="-20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indexu PX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38 / 48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2A65D8B-D84C-4CB1-93C8-90DA913C73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1725" y="1142273"/>
            <a:ext cx="9215725" cy="5712987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8E6ADD3B-F0A6-4962-ABC7-5DACD322914A}"/>
              </a:ext>
            </a:extLst>
          </p:cNvPr>
          <p:cNvSpPr/>
          <p:nvPr/>
        </p:nvSpPr>
        <p:spPr>
          <a:xfrm>
            <a:off x="395536" y="143761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dirty="0"/>
              <a:t>Zdroj: https://www.pse.cz/indexy/hodnoty-indexu/detail/XC0009698371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94990" y="548916"/>
            <a:ext cx="310554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Burzy u nás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736" y="1628375"/>
            <a:ext cx="8193181" cy="42761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6648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b="1" dirty="0">
                <a:solidFill>
                  <a:srgbClr val="000000"/>
                </a:solidFill>
                <a:latin typeface="RLVDEP+Arial Bold"/>
                <a:cs typeface="RLVDEP+Arial Bold"/>
              </a:rPr>
              <a:t>RM-</a:t>
            </a:r>
            <a:r>
              <a:rPr sz="2800" b="1" dirty="0">
                <a:solidFill>
                  <a:srgbClr val="000000"/>
                </a:solidFill>
                <a:latin typeface="VQTUAU+Arial Bold"/>
                <a:cs typeface="VQTUAU+Arial Bold"/>
              </a:rPr>
              <a:t>Systém</a:t>
            </a:r>
            <a:r>
              <a:rPr sz="2800" b="1" spc="850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působí</a:t>
            </a:r>
            <a:r>
              <a:rPr sz="2800" spc="85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800" spc="84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českém</a:t>
            </a:r>
            <a:r>
              <a:rPr sz="2800" spc="83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trhu</a:t>
            </a:r>
            <a:r>
              <a:rPr sz="2800" spc="84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od</a:t>
            </a:r>
            <a:r>
              <a:rPr sz="2800" spc="84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roku</a:t>
            </a:r>
          </a:p>
          <a:p>
            <a:pPr marL="0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1993</a:t>
            </a:r>
            <a:r>
              <a:rPr sz="2800" spc="121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jako</a:t>
            </a:r>
            <a:r>
              <a:rPr sz="2800" spc="122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jediný</a:t>
            </a:r>
            <a:r>
              <a:rPr sz="2800" spc="123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organizátor</a:t>
            </a:r>
            <a:r>
              <a:rPr sz="2800" spc="123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b="1" dirty="0">
                <a:solidFill>
                  <a:srgbClr val="000000"/>
                </a:solidFill>
                <a:latin typeface="VQTUAU+Arial Bold"/>
                <a:cs typeface="VQTUAU+Arial Bold"/>
              </a:rPr>
              <a:t>mimoburzovního</a:t>
            </a:r>
          </a:p>
          <a:p>
            <a:pPr marL="0" marR="0">
              <a:lnSpc>
                <a:spcPts val="3024"/>
              </a:lnSpc>
              <a:spcBef>
                <a:spcPts val="5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obchodování</a:t>
            </a:r>
            <a:r>
              <a:rPr sz="2800" spc="179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s</a:t>
            </a:r>
            <a:r>
              <a:rPr sz="2800" spc="179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cennými</a:t>
            </a:r>
            <a:r>
              <a:rPr sz="2800" spc="18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papíry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2800" spc="177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Jde</a:t>
            </a:r>
            <a:r>
              <a:rPr sz="2800" spc="179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o</a:t>
            </a:r>
            <a:r>
              <a:rPr sz="2800" spc="1793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plně</a:t>
            </a:r>
          </a:p>
          <a:p>
            <a:pPr marL="0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elektronický</a:t>
            </a:r>
            <a:r>
              <a:rPr sz="2800" spc="103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trh</a:t>
            </a:r>
            <a:r>
              <a:rPr sz="2800" spc="103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s</a:t>
            </a:r>
            <a:r>
              <a:rPr sz="2800" spc="102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cennými</a:t>
            </a:r>
            <a:r>
              <a:rPr sz="2800" spc="103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papíry,</a:t>
            </a:r>
            <a:r>
              <a:rPr sz="2800" spc="101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800" spc="103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nějž</a:t>
            </a:r>
            <a:r>
              <a:rPr sz="2800" spc="102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má</a:t>
            </a:r>
          </a:p>
          <a:p>
            <a:pPr marL="0" marR="0">
              <a:lnSpc>
                <a:spcPts val="302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přístup</a:t>
            </a:r>
            <a:r>
              <a:rPr sz="2800" spc="286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kdokoliv</a:t>
            </a:r>
            <a:r>
              <a:rPr sz="2800" spc="287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prostřednictvím</a:t>
            </a:r>
            <a:r>
              <a:rPr sz="2800" spc="287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obchodních</a:t>
            </a:r>
          </a:p>
          <a:p>
            <a:pPr marL="0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poboček</a:t>
            </a:r>
            <a:r>
              <a:rPr sz="2800" spc="98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nebo</a:t>
            </a:r>
            <a:r>
              <a:rPr sz="2800" spc="98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Internetu.</a:t>
            </a:r>
            <a:r>
              <a:rPr sz="2800" spc="97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To</a:t>
            </a:r>
            <a:r>
              <a:rPr sz="2800" spc="99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z</a:t>
            </a:r>
            <a:r>
              <a:rPr sz="2800" spc="98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něj</a:t>
            </a:r>
            <a:r>
              <a:rPr sz="2800" spc="98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činí</a:t>
            </a:r>
            <a:r>
              <a:rPr sz="2800" spc="97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světový</a:t>
            </a:r>
          </a:p>
          <a:p>
            <a:pPr marL="0" marR="0">
              <a:lnSpc>
                <a:spcPts val="3023"/>
              </a:lnSpc>
              <a:spcBef>
                <a:spcPts val="5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unikát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2800" spc="13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Vedle</a:t>
            </a:r>
            <a:r>
              <a:rPr sz="2800" spc="142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obchodů</a:t>
            </a:r>
            <a:r>
              <a:rPr sz="2800" spc="13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s</a:t>
            </a:r>
            <a:r>
              <a:rPr sz="2800" spc="13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akciemi</a:t>
            </a:r>
            <a:r>
              <a:rPr sz="2800" spc="14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a</a:t>
            </a:r>
            <a:r>
              <a:rPr sz="2800" spc="149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podílovými</a:t>
            </a:r>
            <a:r>
              <a:rPr sz="2800" spc="14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listy</a:t>
            </a:r>
          </a:p>
          <a:p>
            <a:pPr marL="0" marR="0">
              <a:lnSpc>
                <a:spcPts val="3027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umožňuje</a:t>
            </a:r>
            <a:r>
              <a:rPr sz="2800" spc="60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RM-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Systém</a:t>
            </a:r>
            <a:r>
              <a:rPr sz="2800" spc="58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i</a:t>
            </a:r>
            <a:r>
              <a:rPr sz="2800" spc="58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přístup</a:t>
            </a:r>
            <a:r>
              <a:rPr sz="2800" spc="58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na</a:t>
            </a:r>
            <a:r>
              <a:rPr sz="2800" spc="578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derivátový</a:t>
            </a:r>
            <a:r>
              <a:rPr sz="2800" spc="58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trh</a:t>
            </a:r>
          </a:p>
          <a:p>
            <a:pPr marL="0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b="1" dirty="0">
                <a:solidFill>
                  <a:srgbClr val="000000"/>
                </a:solidFill>
                <a:latin typeface="VQTUAU+Arial Bold"/>
                <a:cs typeface="VQTUAU+Arial Bold"/>
              </a:rPr>
              <a:t>Vídeňské</a:t>
            </a:r>
            <a:r>
              <a:rPr sz="2800" b="1" spc="2617" dirty="0">
                <a:solidFill>
                  <a:srgbClr val="000000"/>
                </a:solidFill>
                <a:latin typeface="VQTUAU+Arial Bold"/>
                <a:cs typeface="VQTUAU+Arial Bold"/>
              </a:rPr>
              <a:t> </a:t>
            </a:r>
            <a:r>
              <a:rPr sz="2800" b="1" dirty="0">
                <a:solidFill>
                  <a:srgbClr val="000000"/>
                </a:solidFill>
                <a:latin typeface="RLVDEP+Arial Bold"/>
                <a:cs typeface="RLVDEP+Arial Bold"/>
              </a:rPr>
              <a:t>burzy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.</a:t>
            </a:r>
            <a:r>
              <a:rPr sz="2800" spc="2620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Reprezentativním</a:t>
            </a:r>
            <a:r>
              <a:rPr sz="2800" spc="2625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indexem</a:t>
            </a:r>
          </a:p>
          <a:p>
            <a:pPr marL="0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obchodování</a:t>
            </a:r>
            <a:r>
              <a:rPr sz="2800" spc="38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je</a:t>
            </a:r>
            <a:r>
              <a:rPr sz="2800" spc="38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index</a:t>
            </a:r>
            <a:r>
              <a:rPr sz="2800" spc="394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b="1" dirty="0">
                <a:solidFill>
                  <a:srgbClr val="000000"/>
                </a:solidFill>
                <a:latin typeface="RLVDEP+Arial Bold"/>
                <a:cs typeface="RLVDEP+Arial Bold"/>
              </a:rPr>
              <a:t>PK</a:t>
            </a:r>
            <a:r>
              <a:rPr sz="2800" b="1" spc="390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800" b="1" dirty="0">
                <a:solidFill>
                  <a:srgbClr val="000000"/>
                </a:solidFill>
                <a:latin typeface="RLVDEP+Arial Bold"/>
                <a:cs typeface="RLVDEP+Arial Bold"/>
              </a:rPr>
              <a:t>30</a:t>
            </a:r>
            <a:r>
              <a:rPr sz="2800" b="1" spc="374" dirty="0">
                <a:solidFill>
                  <a:srgbClr val="000000"/>
                </a:solidFill>
                <a:latin typeface="RLVDEP+Arial Bold"/>
                <a:cs typeface="RLVDEP+Arial Bold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dnes</a:t>
            </a:r>
            <a:r>
              <a:rPr sz="2800" spc="375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spíše</a:t>
            </a:r>
            <a:r>
              <a:rPr sz="2800" spc="403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2800" dirty="0">
                <a:solidFill>
                  <a:srgbClr val="000000"/>
                </a:solidFill>
                <a:latin typeface="IWDHIQ+Arial"/>
                <a:cs typeface="IWDHIQ+Arial"/>
              </a:rPr>
              <a:t>značený</a:t>
            </a:r>
          </a:p>
          <a:p>
            <a:pPr marL="0" marR="0">
              <a:lnSpc>
                <a:spcPts val="3026"/>
              </a:lnSpc>
              <a:spcBef>
                <a:spcPts val="5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jako</a:t>
            </a:r>
            <a:r>
              <a:rPr sz="2800" spc="1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RM</a:t>
            </a:r>
            <a:r>
              <a:rPr sz="2800" spc="16" dirty="0">
                <a:solidFill>
                  <a:srgbClr val="000000"/>
                </a:solidFill>
                <a:latin typeface="GNGHEH+Arial"/>
                <a:cs typeface="GNGHEH+Arial"/>
              </a:rPr>
              <a:t> </a:t>
            </a:r>
            <a:r>
              <a:rPr sz="2800" dirty="0">
                <a:solidFill>
                  <a:srgbClr val="000000"/>
                </a:solidFill>
                <a:latin typeface="GNGHEH+Arial"/>
                <a:cs typeface="GNGHEH+Arial"/>
              </a:rPr>
              <a:t>index.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39 / 48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hlinkClick r:id="rId2"/>
          </p:cNvPr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69645" y="548916"/>
            <a:ext cx="7961543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Možnost obchodování na</a:t>
            </a:r>
            <a:r>
              <a:rPr sz="4400" spc="1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400" dirty="0">
                <a:solidFill>
                  <a:srgbClr val="000000"/>
                </a:solidFill>
                <a:latin typeface="IWDHIQ+Arial"/>
                <a:cs typeface="IWDHIQ+Arial"/>
              </a:rPr>
              <a:t>burze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24140"/>
            <a:ext cx="8132211" cy="2346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3200" spc="69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Z předchozích</a:t>
            </a:r>
            <a:r>
              <a:rPr sz="3200" spc="-38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snímků</a:t>
            </a:r>
            <a:r>
              <a:rPr sz="3200" spc="-16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je jasné</a:t>
            </a:r>
            <a:r>
              <a:rPr sz="3200" spc="-1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, že přístup</a:t>
            </a:r>
          </a:p>
          <a:p>
            <a:pPr marL="342899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na jednotlivé druhy</a:t>
            </a:r>
            <a:r>
              <a:rPr sz="3200" spc="-1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burz je více</a:t>
            </a:r>
            <a:r>
              <a:rPr sz="3200" spc="-1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či méně</a:t>
            </a:r>
          </a:p>
          <a:p>
            <a:pPr marL="342899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GNGHEH+Arial"/>
                <a:cs typeface="GNGHEH+Arial"/>
              </a:rPr>
              <a:t>omezen.</a:t>
            </a:r>
          </a:p>
          <a:p>
            <a:pPr marL="0" marR="0">
              <a:lnSpc>
                <a:spcPts val="3579"/>
              </a:lnSpc>
              <a:spcBef>
                <a:spcPts val="646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•</a:t>
            </a:r>
            <a:r>
              <a:rPr sz="3200" spc="691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Existuje</a:t>
            </a:r>
            <a:r>
              <a:rPr sz="3200" spc="-12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možnost obchodování</a:t>
            </a:r>
            <a:r>
              <a:rPr sz="3200" spc="-39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na burzách</a:t>
            </a:r>
          </a:p>
          <a:p>
            <a:pPr marL="342899" marR="0">
              <a:lnSpc>
                <a:spcPts val="3456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všech</a:t>
            </a:r>
            <a:r>
              <a:rPr sz="3200" spc="-24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3200" dirty="0">
                <a:solidFill>
                  <a:srgbClr val="000000"/>
                </a:solidFill>
                <a:latin typeface="IWDHIQ+Arial"/>
                <a:cs typeface="IWDHIQ+Arial"/>
              </a:rPr>
              <a:t>typů online.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4013750"/>
            <a:ext cx="6199357" cy="932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 err="1">
                <a:solidFill>
                  <a:srgbClr val="000000"/>
                </a:solidFill>
                <a:latin typeface="IWDHIQ+Arial"/>
                <a:cs typeface="IWDHIQ+Arial"/>
              </a:rPr>
              <a:t>Příklad</a:t>
            </a:r>
            <a:r>
              <a:rPr lang="cs-CZ" sz="3200" dirty="0">
                <a:solidFill>
                  <a:srgbClr val="000000"/>
                </a:solidFill>
                <a:latin typeface="IWDHIQ+Arial"/>
                <a:cs typeface="IWDHIQ+Arial"/>
              </a:rPr>
              <a:t>:</a:t>
            </a:r>
            <a:endParaRPr sz="3200" dirty="0">
              <a:solidFill>
                <a:srgbClr val="000000"/>
              </a:solidFill>
              <a:latin typeface="GNGHEH+Arial"/>
              <a:cs typeface="GNGHEH+Arial"/>
            </a:endParaRPr>
          </a:p>
          <a:p>
            <a:pPr marL="342899" marR="0">
              <a:lnSpc>
                <a:spcPts val="3458"/>
              </a:lnSpc>
              <a:spcBef>
                <a:spcPts val="0"/>
              </a:spcBef>
              <a:spcAft>
                <a:spcPts val="0"/>
              </a:spcAft>
            </a:pPr>
            <a:r>
              <a:rPr sz="3200" u="sng" dirty="0">
                <a:solidFill>
                  <a:srgbClr val="009999"/>
                </a:solidFill>
                <a:latin typeface="GNGHEH+Arial"/>
                <a:cs typeface="GNGHEH+Arial"/>
              </a:rPr>
              <a:t>www.plus500.cz/</a:t>
            </a:r>
            <a:r>
              <a:rPr sz="3200" dirty="0">
                <a:solidFill>
                  <a:srgbClr val="000000"/>
                </a:solidFill>
                <a:latin typeface="GNGHEH+Arial"/>
                <a:cs typeface="GNGHEH+Arial"/>
              </a:rPr>
              <a:t>;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41 / 48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15314" y="576011"/>
            <a:ext cx="7462229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Graf</a:t>
            </a:r>
            <a:r>
              <a:rPr sz="4000" spc="17" dirty="0">
                <a:solidFill>
                  <a:srgbClr val="000000"/>
                </a:solidFill>
                <a:latin typeface="IWDHIQ+Arial"/>
                <a:cs typeface="IWDHIQ+Arial"/>
              </a:rPr>
              <a:t> </a:t>
            </a:r>
            <a:r>
              <a:rPr sz="4000" dirty="0">
                <a:solidFill>
                  <a:srgbClr val="000000"/>
                </a:solidFill>
                <a:latin typeface="IWDHIQ+Arial"/>
                <a:cs typeface="IWDHIQ+Arial"/>
              </a:rPr>
              <a:t>vývoje ceny akcie Microsoft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NGNKJU+Calibri"/>
                <a:cs typeface="NGNKJU+Calibri"/>
              </a:rPr>
              <a:t>42 / 48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7C528E3-1DB6-4FB7-93E7-0C0CBD2637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2802"/>
            <a:ext cx="9144000" cy="7469371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336D8815-0EEC-40C5-9BA4-DD290732391C}"/>
              </a:ext>
            </a:extLst>
          </p:cNvPr>
          <p:cNvSpPr/>
          <p:nvPr/>
        </p:nvSpPr>
        <p:spPr>
          <a:xfrm>
            <a:off x="0" y="9807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dirty="0"/>
              <a:t>Zdroj: Google Finance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AE2066-A01A-4D1E-A9C1-19C1F1611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5D929DD-1E8A-48A8-A713-AB99269810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ject 1">
            <a:extLst>
              <a:ext uri="{FF2B5EF4-FFF2-40B4-BE49-F238E27FC236}">
                <a16:creationId xmlns:a16="http://schemas.microsoft.com/office/drawing/2014/main" id="{8EFEE4C1-032A-4CF0-903C-3A3B3DC9D48E}"/>
              </a:ext>
            </a:extLst>
          </p:cNvPr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2751CC01-7079-49B2-B6B1-2B0DE371FAB0}"/>
              </a:ext>
            </a:extLst>
          </p:cNvPr>
          <p:cNvSpPr txBox="1"/>
          <p:nvPr/>
        </p:nvSpPr>
        <p:spPr>
          <a:xfrm>
            <a:off x="1898269" y="548916"/>
            <a:ext cx="5498911" cy="6283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4400" dirty="0">
                <a:solidFill>
                  <a:srgbClr val="000000"/>
                </a:solidFill>
                <a:latin typeface="BWQGGS+Arial"/>
                <a:cs typeface="BWQGGS+Arial"/>
              </a:rPr>
              <a:t>Použitá literatura</a:t>
            </a:r>
            <a:endParaRPr sz="4400" dirty="0">
              <a:solidFill>
                <a:srgbClr val="000000"/>
              </a:solidFill>
              <a:latin typeface="BWQGGS+Arial"/>
              <a:cs typeface="BWQGGS+Arial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197F6BFA-D6AC-477F-8C9A-B50B0EF9950F}"/>
              </a:ext>
            </a:extLst>
          </p:cNvPr>
          <p:cNvSpPr txBox="1"/>
          <p:nvPr/>
        </p:nvSpPr>
        <p:spPr>
          <a:xfrm>
            <a:off x="548640" y="1601426"/>
            <a:ext cx="8195986" cy="540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0" marR="0" indent="-285750">
              <a:lnSpc>
                <a:spcPts val="224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cs-CZ" sz="1600" dirty="0">
              <a:solidFill>
                <a:srgbClr val="000000"/>
              </a:solidFill>
              <a:latin typeface="BWQGGS+Arial"/>
              <a:cs typeface="BWQGGS+Arial"/>
            </a:endParaRPr>
          </a:p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endParaRPr sz="1600" dirty="0">
              <a:solidFill>
                <a:srgbClr val="000000"/>
              </a:solidFill>
              <a:latin typeface="BWQGGS+Arial"/>
              <a:cs typeface="BWQGGS+Arial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474660E9-F295-4CFD-86C4-F23DEDF1B9D3}"/>
              </a:ext>
            </a:extLst>
          </p:cNvPr>
          <p:cNvSpPr txBox="1"/>
          <p:nvPr/>
        </p:nvSpPr>
        <p:spPr>
          <a:xfrm>
            <a:off x="548640" y="1340768"/>
            <a:ext cx="8195986" cy="53604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Přispěvatelé Wikipedie, „Akcie,“ Wikipedie: Otevřená encyklopedie,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https://cs.wikipedia.org/w/index.php?title=Akcie&amp;oldid=22493787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Přispěvatelé Wikipedie, „Akciová společnost,“ </a:t>
            </a:r>
            <a:r>
              <a:rPr lang="cs-CZ" sz="2000" i="1" dirty="0">
                <a:latin typeface="Arial" panose="020B0604020202020204" pitchFamily="34" charset="0"/>
                <a:cs typeface="Arial" panose="020B0604020202020204" pitchFamily="34" charset="0"/>
              </a:rPr>
              <a:t>Wikipedie: Otevřená encyklopedie,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https://cs.wikipedia.org/w/index.php?title=Akciov%C3%A1_spole%C4%8Dnost&amp;oldid=22431451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Přispěvatelé Wikipedie, „Burza,“ Wikipedie: Otevřená encyklopedie,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https://cs.wikipedia.org/w/index.php?title=Burza&amp;oldid=21379307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Redakce peníze.cz, Světové burzy,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https://www.penize.cz/15868-svetove-burzy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Redakce peníze.cz, Burza cenných papírů Praha,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https://www.penize.cz/burza-cennych-papiru-praha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08471"/>
      </p:ext>
    </p:extLst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</TotalTime>
  <Words>5330</Words>
  <Application>Microsoft Office PowerPoint</Application>
  <PresentationFormat>Předvádění na obrazovce (4:3)</PresentationFormat>
  <Paragraphs>605</Paragraphs>
  <Slides>41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13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41</vt:i4>
      </vt:variant>
    </vt:vector>
  </HeadingPairs>
  <TitlesOfParts>
    <vt:vector size="55" baseType="lpstr">
      <vt:lpstr>KDGHIF+Arial Bold Italic</vt:lpstr>
      <vt:lpstr>NGNKJU+Calibri</vt:lpstr>
      <vt:lpstr>Arial</vt:lpstr>
      <vt:lpstr>Times New Roman</vt:lpstr>
      <vt:lpstr>RLVDEP+Arial Bold</vt:lpstr>
      <vt:lpstr>SNBQOG+Arial Italic</vt:lpstr>
      <vt:lpstr>VQTUAU+Arial Bold</vt:lpstr>
      <vt:lpstr>VPRIRE+Arial Italic</vt:lpstr>
      <vt:lpstr>Calibri</vt:lpstr>
      <vt:lpstr>IWDHIQ+Arial</vt:lpstr>
      <vt:lpstr>VHSLVV+Arial Bold Italic</vt:lpstr>
      <vt:lpstr>GNGHEH+Arial</vt:lpstr>
      <vt:lpstr>BWQGGS+Arial</vt:lpstr>
      <vt:lpstr>Theme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Chejl</dc:creator>
  <cp:lastModifiedBy>Jan Topinka</cp:lastModifiedBy>
  <cp:revision>10</cp:revision>
  <dcterms:modified xsi:type="dcterms:W3CDTF">2023-05-12T09:05:26Z</dcterms:modified>
</cp:coreProperties>
</file>