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theme/theme3.xml" ContentType="application/vnd.openxmlformats-officedocument.theme+xml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handoutMasterIdLst>
    <p:handoutMasterId r:id="rId12"/>
  </p:handoutMasterIdLst>
  <p:sldIdLst>
    <p:sldId id="380" r:id="rId3"/>
    <p:sldId id="256" r:id="rId4"/>
    <p:sldId id="373" r:id="rId5"/>
    <p:sldId id="374" r:id="rId6"/>
    <p:sldId id="375" r:id="rId7"/>
    <p:sldId id="376" r:id="rId8"/>
    <p:sldId id="377" r:id="rId9"/>
    <p:sldId id="378" r:id="rId10"/>
    <p:sldId id="379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87" autoAdjust="0"/>
  </p:normalViewPr>
  <p:slideViewPr>
    <p:cSldViewPr>
      <p:cViewPr varScale="1">
        <p:scale>
          <a:sx n="160" d="100"/>
          <a:sy n="160" d="100"/>
        </p:scale>
        <p:origin x="166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76CDB-F306-4299-9238-881D63217EA3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19DA0-5DF6-459C-811E-166B5C5949F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48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856740" y="1772468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0" name="Zástupný symbol pro obsah 8"/>
          <p:cNvSpPr>
            <a:spLocks noGrp="1"/>
          </p:cNvSpPr>
          <p:nvPr>
            <p:ph sz="quarter" idx="14"/>
          </p:nvPr>
        </p:nvSpPr>
        <p:spPr>
          <a:xfrm>
            <a:off x="5868615" y="400506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8" y="1700213"/>
            <a:ext cx="4968875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903769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Hall laboratory for medium-voltage power electronics and</a:t>
            </a:r>
          </a:p>
          <a:p>
            <a:pPr lvl="0"/>
            <a:r>
              <a:rPr lang="en-US" dirty="0" smtClean="0"/>
              <a:t>transport systems</a:t>
            </a:r>
            <a:endParaRPr lang="cs-CZ" dirty="0"/>
          </a:p>
        </p:txBody>
      </p:sp>
      <p:sp>
        <p:nvSpPr>
          <p:cNvPr id="8" name="Zástupný symbol pro obsah 8"/>
          <p:cNvSpPr>
            <a:spLocks noGrp="1"/>
          </p:cNvSpPr>
          <p:nvPr>
            <p:ph sz="quarter" idx="17"/>
          </p:nvPr>
        </p:nvSpPr>
        <p:spPr>
          <a:xfrm>
            <a:off x="3185657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1" name="Zástupný symbol pro obsah 8"/>
          <p:cNvSpPr>
            <a:spLocks noGrp="1"/>
          </p:cNvSpPr>
          <p:nvPr>
            <p:ph sz="quarter" idx="18"/>
          </p:nvPr>
        </p:nvSpPr>
        <p:spPr>
          <a:xfrm>
            <a:off x="467544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3" name="Zástupný symbol pro obsah 8"/>
          <p:cNvSpPr>
            <a:spLocks noGrp="1"/>
          </p:cNvSpPr>
          <p:nvPr>
            <p:ph sz="quarter" idx="19"/>
          </p:nvPr>
        </p:nvSpPr>
        <p:spPr>
          <a:xfrm>
            <a:off x="5901794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5" name="Zástupný symbol pro obsah 8"/>
          <p:cNvSpPr>
            <a:spLocks noGrp="1"/>
          </p:cNvSpPr>
          <p:nvPr>
            <p:ph sz="quarter" idx="20"/>
          </p:nvPr>
        </p:nvSpPr>
        <p:spPr>
          <a:xfrm>
            <a:off x="3183682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6" name="Zástupný symbol pro obsah 8"/>
          <p:cNvSpPr>
            <a:spLocks noGrp="1"/>
          </p:cNvSpPr>
          <p:nvPr>
            <p:ph sz="quarter" idx="21"/>
          </p:nvPr>
        </p:nvSpPr>
        <p:spPr>
          <a:xfrm>
            <a:off x="465569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4139952" y="1700808"/>
            <a:ext cx="4464496" cy="43924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9" y="1700213"/>
            <a:ext cx="3240732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8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697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370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901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502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7E14-4D9B-4DBF-A714-A14CC02B2019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D840-C176-4DE6-9BFF-0CE1B2CC14A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600" b="1" kern="1200">
          <a:solidFill>
            <a:srgbClr val="30669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6"/>
        </a:buBlip>
        <a:defRPr sz="3200" kern="1200">
          <a:solidFill>
            <a:srgbClr val="30669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6"/>
        </a:buBlip>
        <a:defRPr sz="2800" kern="1200">
          <a:solidFill>
            <a:srgbClr val="30669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rgbClr val="30669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840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384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1196764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1092607"/>
          </a:xfrm>
        </p:spPr>
        <p:txBody>
          <a:bodyPr/>
          <a:lstStyle/>
          <a:p>
            <a:r>
              <a:rPr lang="cs-CZ" sz="3600" dirty="0" smtClean="0"/>
              <a:t>Práce </a:t>
            </a:r>
            <a:r>
              <a:rPr lang="cs-CZ" sz="3600" dirty="0"/>
              <a:t>s řetězci</a:t>
            </a:r>
            <a:br>
              <a:rPr lang="cs-CZ" sz="3600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Práce s řetězci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Řetězec (</a:t>
            </a:r>
            <a:r>
              <a:rPr lang="cs-CZ" sz="2800" dirty="0" err="1" smtClean="0"/>
              <a:t>string</a:t>
            </a:r>
            <a:r>
              <a:rPr lang="cs-CZ" sz="2800" dirty="0" smtClean="0"/>
              <a:t>) je posloupnost znaků (ASCII tabulka)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zobrazovatelné</a:t>
            </a:r>
            <a:r>
              <a:rPr lang="cs-CZ" sz="2800" dirty="0" smtClean="0"/>
              <a:t> – textové znaky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/>
              <a:t>nezobrazovatelné</a:t>
            </a:r>
            <a:r>
              <a:rPr lang="cs-CZ" sz="2800" dirty="0" smtClean="0"/>
              <a:t> – řídící znaky</a:t>
            </a:r>
          </a:p>
          <a:p>
            <a:endParaRPr lang="cs-CZ" sz="2800" dirty="0" smtClean="0"/>
          </a:p>
          <a:p>
            <a:r>
              <a:rPr lang="cs-CZ" sz="2800" dirty="0" smtClean="0"/>
              <a:t>Na čelním panelu lze vložit </a:t>
            </a:r>
            <a:r>
              <a:rPr lang="cs-CZ" sz="2800" b="1" dirty="0" err="1" smtClean="0"/>
              <a:t>String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Control</a:t>
            </a:r>
            <a:r>
              <a:rPr lang="cs-CZ" sz="2800" dirty="0" smtClean="0"/>
              <a:t>, </a:t>
            </a:r>
            <a:r>
              <a:rPr lang="cs-CZ" sz="2800" b="1" dirty="0" err="1" smtClean="0"/>
              <a:t>String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Indicator</a:t>
            </a:r>
            <a:r>
              <a:rPr lang="cs-CZ" sz="2800" dirty="0" smtClean="0"/>
              <a:t>, …</a:t>
            </a:r>
          </a:p>
          <a:p>
            <a:endParaRPr lang="cs-CZ" sz="2800" dirty="0" smtClean="0"/>
          </a:p>
          <a:p>
            <a:endParaRPr lang="cs-CZ" sz="2800" dirty="0"/>
          </a:p>
          <a:p>
            <a:endParaRPr lang="cs-CZ" sz="2800" dirty="0" smtClean="0"/>
          </a:p>
          <a:p>
            <a:endParaRPr lang="cs-CZ" sz="2000" dirty="0" smtClean="0"/>
          </a:p>
          <a:p>
            <a:endParaRPr lang="cs-CZ" sz="2000" dirty="0"/>
          </a:p>
          <a:p>
            <a:r>
              <a:rPr lang="cs-CZ" sz="2000" dirty="0" smtClean="0"/>
              <a:t>V </a:t>
            </a:r>
            <a:r>
              <a:rPr lang="cs-CZ" sz="2000" dirty="0" err="1" smtClean="0"/>
              <a:t>LabVIEW</a:t>
            </a:r>
            <a:r>
              <a:rPr lang="cs-CZ" sz="2000" dirty="0" smtClean="0"/>
              <a:t> je označena proměnná datového typu </a:t>
            </a:r>
            <a:r>
              <a:rPr lang="cs-CZ" sz="2000" dirty="0" err="1" smtClean="0"/>
              <a:t>string</a:t>
            </a:r>
            <a:r>
              <a:rPr lang="cs-CZ" sz="2000" dirty="0" smtClean="0"/>
              <a:t> růžovou barvou.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789040"/>
            <a:ext cx="2334793" cy="1494542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2339752" y="4077072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789040"/>
            <a:ext cx="2520280" cy="158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8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Práce s řetězci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Po vložení na čelní panel lze jako u dalších vstupních terminálů (</a:t>
            </a:r>
            <a:r>
              <a:rPr lang="cs-CZ" sz="2800" b="1" dirty="0" err="1" smtClean="0"/>
              <a:t>String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Control</a:t>
            </a:r>
            <a:r>
              <a:rPr lang="cs-CZ" sz="2800" dirty="0" smtClean="0"/>
              <a:t>) nastavit popisek a hodnotu.</a:t>
            </a:r>
          </a:p>
          <a:p>
            <a:endParaRPr lang="cs-CZ" sz="2800" dirty="0"/>
          </a:p>
          <a:p>
            <a:r>
              <a:rPr lang="cs-CZ" sz="2800" dirty="0" smtClean="0"/>
              <a:t>V pop-up menu lze měnit i jiné vlastnosti</a:t>
            </a:r>
          </a:p>
          <a:p>
            <a:endParaRPr lang="cs-CZ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přidat </a:t>
            </a:r>
            <a:r>
              <a:rPr lang="cs-CZ" sz="2400" dirty="0" err="1" smtClean="0"/>
              <a:t>scrollbar</a:t>
            </a:r>
            <a:r>
              <a:rPr lang="cs-CZ" sz="2400" dirty="0" smtClean="0"/>
              <a:t> pokud je nedostatek místa (</a:t>
            </a:r>
            <a:r>
              <a:rPr lang="cs-CZ" sz="2400" b="1" dirty="0" err="1" smtClean="0"/>
              <a:t>Visible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Items</a:t>
            </a:r>
            <a:r>
              <a:rPr lang="cs-CZ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zvolit typ zobrazování znaků</a:t>
            </a:r>
          </a:p>
          <a:p>
            <a:endParaRPr lang="cs-CZ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b="1" dirty="0" err="1" smtClean="0"/>
              <a:t>Normal</a:t>
            </a:r>
            <a:r>
              <a:rPr lang="cs-CZ" sz="2000" b="1" dirty="0" smtClean="0"/>
              <a:t> Display </a:t>
            </a:r>
            <a:r>
              <a:rPr lang="cs-CZ" sz="2000" dirty="0" smtClean="0"/>
              <a:t>– klasické zobrazení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‘\‘ </a:t>
            </a:r>
            <a:r>
              <a:rPr lang="cs-CZ" sz="2000" b="1" dirty="0" err="1" smtClean="0"/>
              <a:t>Codes</a:t>
            </a:r>
            <a:r>
              <a:rPr lang="cs-CZ" sz="2000" b="1" dirty="0" smtClean="0"/>
              <a:t> Display </a:t>
            </a:r>
            <a:r>
              <a:rPr lang="cs-CZ" sz="2000" dirty="0" smtClean="0"/>
              <a:t>– zobrazí u netisknutelné (nezobrazitelné) znaky v </a:t>
            </a:r>
            <a:r>
              <a:rPr lang="cs-CZ" sz="2000" dirty="0" err="1" smtClean="0"/>
              <a:t>backslash</a:t>
            </a:r>
            <a:r>
              <a:rPr lang="cs-CZ" sz="2000" dirty="0" smtClean="0"/>
              <a:t> kódech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b="1" dirty="0" err="1" smtClean="0"/>
              <a:t>Password</a:t>
            </a:r>
            <a:r>
              <a:rPr lang="cs-CZ" sz="2000" b="1" dirty="0" smtClean="0"/>
              <a:t> Display </a:t>
            </a:r>
            <a:r>
              <a:rPr lang="cs-CZ" sz="2000" dirty="0" smtClean="0"/>
              <a:t>– zadávané znaky jsou schovány za hvězdičku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b="1" dirty="0" err="1" smtClean="0"/>
              <a:t>Hex</a:t>
            </a:r>
            <a:r>
              <a:rPr lang="cs-CZ" sz="2000" b="1" dirty="0" smtClean="0"/>
              <a:t> Display </a:t>
            </a:r>
            <a:r>
              <a:rPr lang="cs-CZ" sz="2000" dirty="0" smtClean="0"/>
              <a:t>– zobrazení v hexadecimálním kódu</a:t>
            </a:r>
            <a:endParaRPr lang="cs-CZ" sz="1600" dirty="0" smtClean="0"/>
          </a:p>
        </p:txBody>
      </p:sp>
    </p:spTree>
    <p:extLst>
      <p:ext uri="{BB962C8B-B14F-4D97-AF65-F5344CB8AC3E}">
        <p14:creationId xmlns:p14="http://schemas.microsoft.com/office/powerpoint/2010/main" val="4014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Práce s řetězci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19" y="1177533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Nezobrazitelné znaky – řídící znaky pro formátování textu</a:t>
            </a:r>
          </a:p>
          <a:p>
            <a:endParaRPr lang="cs-CZ" sz="2000" dirty="0" smtClean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580035"/>
              </p:ext>
            </p:extLst>
          </p:nvPr>
        </p:nvGraphicFramePr>
        <p:xfrm>
          <a:off x="575555" y="2420888"/>
          <a:ext cx="7992889" cy="3235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05050">
                  <a:extLst>
                    <a:ext uri="{9D8B030D-6E8A-4147-A177-3AD203B41FA5}">
                      <a16:colId xmlns:a16="http://schemas.microsoft.com/office/drawing/2014/main" val="3730954201"/>
                    </a:ext>
                  </a:extLst>
                </a:gridCol>
                <a:gridCol w="1227391">
                  <a:extLst>
                    <a:ext uri="{9D8B030D-6E8A-4147-A177-3AD203B41FA5}">
                      <a16:colId xmlns:a16="http://schemas.microsoft.com/office/drawing/2014/main" val="762349345"/>
                    </a:ext>
                  </a:extLst>
                </a:gridCol>
                <a:gridCol w="5160448">
                  <a:extLst>
                    <a:ext uri="{9D8B030D-6E8A-4147-A177-3AD203B41FA5}">
                      <a16:colId xmlns:a16="http://schemas.microsoft.com/office/drawing/2014/main" val="2282518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kód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ASCII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význam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3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krok zpět (</a:t>
                      </a:r>
                      <a:r>
                        <a:rPr lang="cs-CZ" dirty="0" err="1" smtClean="0"/>
                        <a:t>backspace</a:t>
                      </a:r>
                      <a:r>
                        <a:rPr lang="cs-CZ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0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\0C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nová</a:t>
                      </a:r>
                      <a:r>
                        <a:rPr lang="cs-CZ" baseline="0" dirty="0" smtClean="0"/>
                        <a:t> stránka (</a:t>
                      </a:r>
                      <a:r>
                        <a:rPr lang="cs-CZ" baseline="0" dirty="0" err="1" smtClean="0"/>
                        <a:t>form</a:t>
                      </a:r>
                      <a:r>
                        <a:rPr lang="cs-CZ" baseline="0" dirty="0" smtClean="0"/>
                        <a:t> </a:t>
                      </a:r>
                      <a:r>
                        <a:rPr lang="cs-CZ" baseline="0" dirty="0" err="1" smtClean="0"/>
                        <a:t>feed</a:t>
                      </a:r>
                      <a:r>
                        <a:rPr lang="cs-CZ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\0A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nový řádek (line </a:t>
                      </a:r>
                      <a:r>
                        <a:rPr lang="cs-CZ" dirty="0" err="1" smtClean="0"/>
                        <a:t>feed</a:t>
                      </a:r>
                      <a:r>
                        <a:rPr lang="cs-CZ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\0D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návrat vozíku (návrat na začátek řádku)  (</a:t>
                      </a:r>
                      <a:r>
                        <a:rPr lang="cs-CZ" dirty="0" err="1" smtClean="0"/>
                        <a:t>carriage</a:t>
                      </a:r>
                      <a:r>
                        <a:rPr lang="cs-CZ" dirty="0" smtClean="0"/>
                        <a:t> return)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6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tabelátor (</a:t>
                      </a:r>
                      <a:r>
                        <a:rPr lang="cs-CZ" dirty="0" err="1" smtClean="0"/>
                        <a:t>horizontal</a:t>
                      </a:r>
                      <a:r>
                        <a:rPr lang="cs-CZ" baseline="0" dirty="0" smtClean="0"/>
                        <a:t> </a:t>
                      </a:r>
                      <a:r>
                        <a:rPr lang="cs-CZ" baseline="0" dirty="0" err="1" smtClean="0"/>
                        <a:t>tab</a:t>
                      </a:r>
                      <a:r>
                        <a:rPr lang="cs-CZ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30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mezerník (</a:t>
                      </a:r>
                      <a:r>
                        <a:rPr lang="cs-CZ" dirty="0" err="1" smtClean="0"/>
                        <a:t>space</a:t>
                      </a:r>
                      <a:r>
                        <a:rPr lang="cs-CZ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1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\\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\5C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zpětné lomítko (</a:t>
                      </a:r>
                      <a:r>
                        <a:rPr lang="cs-CZ" dirty="0" err="1" smtClean="0"/>
                        <a:t>backslash</a:t>
                      </a:r>
                      <a:r>
                        <a:rPr lang="cs-CZ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114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91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Práce s řetězci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Práce s řetězci – v blokovém schématu </a:t>
            </a:r>
            <a:r>
              <a:rPr lang="cs-CZ" sz="2800" b="1" dirty="0" err="1" smtClean="0"/>
              <a:t>Functions</a:t>
            </a:r>
            <a:r>
              <a:rPr lang="cs-CZ" sz="2800" dirty="0" smtClean="0"/>
              <a:t> -&gt; </a:t>
            </a:r>
            <a:r>
              <a:rPr lang="cs-CZ" sz="2800" b="1" dirty="0" err="1" smtClean="0"/>
              <a:t>Programming</a:t>
            </a:r>
            <a:r>
              <a:rPr lang="cs-CZ" sz="2800" dirty="0" smtClean="0"/>
              <a:t> -&gt; </a:t>
            </a:r>
            <a:r>
              <a:rPr lang="cs-CZ" sz="2800" dirty="0" err="1" smtClean="0"/>
              <a:t>submenu</a:t>
            </a:r>
            <a:r>
              <a:rPr lang="cs-CZ" sz="2800" dirty="0" smtClean="0"/>
              <a:t> </a:t>
            </a:r>
            <a:r>
              <a:rPr lang="cs-CZ" sz="2800" b="1" dirty="0" err="1" smtClean="0"/>
              <a:t>String</a:t>
            </a:r>
            <a:endParaRPr lang="cs-CZ" sz="2800" b="1" dirty="0" smtClean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420888"/>
            <a:ext cx="3210373" cy="2762636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483768" y="3645024"/>
            <a:ext cx="792088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060848"/>
            <a:ext cx="4212601" cy="4079241"/>
          </a:xfrm>
          <a:prstGeom prst="rect">
            <a:avLst/>
          </a:prstGeom>
        </p:spPr>
      </p:pic>
      <p:cxnSp>
        <p:nvCxnSpPr>
          <p:cNvPr id="10" name="Přímá spojnice se šipkou 9"/>
          <p:cNvCxnSpPr>
            <a:stCxn id="7" idx="6"/>
          </p:cNvCxnSpPr>
          <p:nvPr/>
        </p:nvCxnSpPr>
        <p:spPr>
          <a:xfrm flipV="1">
            <a:off x="3275856" y="3645024"/>
            <a:ext cx="1296144" cy="36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04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Práce s řetězci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Nejčastější operace: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vložení textových konstant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zjištění délky řetězce (</a:t>
            </a:r>
            <a:r>
              <a:rPr lang="cs-CZ" sz="2000" b="1" dirty="0" err="1" smtClean="0"/>
              <a:t>String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Length</a:t>
            </a:r>
            <a:r>
              <a:rPr lang="cs-CZ" sz="20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spojování řetězců (</a:t>
            </a:r>
            <a:r>
              <a:rPr lang="cs-CZ" sz="2000" b="1" dirty="0" err="1" smtClean="0"/>
              <a:t>Concatenate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String</a:t>
            </a:r>
            <a:r>
              <a:rPr lang="cs-CZ" sz="20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výběr podřetězce (</a:t>
            </a:r>
            <a:r>
              <a:rPr lang="cs-CZ" sz="2000" b="1" dirty="0" err="1" smtClean="0"/>
              <a:t>String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Subset</a:t>
            </a:r>
            <a:r>
              <a:rPr lang="cs-CZ" sz="20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err="1" smtClean="0"/>
              <a:t>parsování</a:t>
            </a:r>
            <a:r>
              <a:rPr lang="cs-CZ" sz="2000" dirty="0" smtClean="0"/>
              <a:t> textového řetězce (</a:t>
            </a:r>
            <a:r>
              <a:rPr lang="cs-CZ" sz="2000" b="1" dirty="0" err="1" smtClean="0"/>
              <a:t>Scan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From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String</a:t>
            </a:r>
            <a:r>
              <a:rPr lang="cs-CZ" sz="20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formátovaný zápis (</a:t>
            </a:r>
            <a:r>
              <a:rPr lang="cs-CZ" sz="2000" b="1" dirty="0" err="1" smtClean="0"/>
              <a:t>Format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Into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String</a:t>
            </a:r>
            <a:r>
              <a:rPr lang="cs-CZ" sz="20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vyhledávání v řetězci (</a:t>
            </a:r>
            <a:r>
              <a:rPr lang="cs-CZ" sz="2000" b="1" dirty="0" err="1" smtClean="0"/>
              <a:t>Search</a:t>
            </a:r>
            <a:r>
              <a:rPr lang="cs-CZ" sz="2000" b="1" dirty="0" smtClean="0"/>
              <a:t> and </a:t>
            </a:r>
            <a:r>
              <a:rPr lang="cs-CZ" sz="2000" b="1" dirty="0" err="1" smtClean="0"/>
              <a:t>Replace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String</a:t>
            </a:r>
            <a:r>
              <a:rPr lang="cs-CZ" sz="20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nahrazování podřetězce (</a:t>
            </a:r>
            <a:r>
              <a:rPr lang="cs-CZ" sz="2000" b="1" dirty="0" err="1" smtClean="0"/>
              <a:t>Replace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Substring</a:t>
            </a:r>
            <a:r>
              <a:rPr lang="cs-CZ" sz="2000" dirty="0" smtClean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000" dirty="0" smtClean="0"/>
              <a:t>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746" y="1396666"/>
            <a:ext cx="3206614" cy="126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Práce s řetězci</a:t>
            </a:r>
            <a:endParaRPr lang="cs-CZ" sz="24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520" y="1052736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Ukázka spojování řetězců a využití konstant</a:t>
            </a:r>
            <a:endParaRPr lang="cs-CZ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45" y="1556792"/>
            <a:ext cx="7848872" cy="310519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120386"/>
            <a:ext cx="3285744" cy="3083199"/>
          </a:xfrm>
          <a:prstGeom prst="rect">
            <a:avLst/>
          </a:prstGeom>
        </p:spPr>
      </p:pic>
      <p:cxnSp>
        <p:nvCxnSpPr>
          <p:cNvPr id="8" name="Přímá spojnice se šipkou 7"/>
          <p:cNvCxnSpPr/>
          <p:nvPr/>
        </p:nvCxnSpPr>
        <p:spPr>
          <a:xfrm flipH="1" flipV="1">
            <a:off x="683568" y="3645024"/>
            <a:ext cx="288032" cy="1872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ovéPole 4"/>
          <p:cNvSpPr txBox="1"/>
          <p:nvPr/>
        </p:nvSpPr>
        <p:spPr>
          <a:xfrm>
            <a:off x="683568" y="5445224"/>
            <a:ext cx="250735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sz="2000" dirty="0" err="1"/>
              <a:t>Get</a:t>
            </a:r>
            <a:r>
              <a:rPr lang="cs-CZ" sz="2000" dirty="0"/>
              <a:t> </a:t>
            </a:r>
            <a:r>
              <a:rPr lang="cs-CZ" sz="2000" dirty="0" err="1"/>
              <a:t>Date</a:t>
            </a:r>
            <a:r>
              <a:rPr lang="cs-CZ" sz="2000" dirty="0"/>
              <a:t> / </a:t>
            </a:r>
            <a:r>
              <a:rPr lang="cs-CZ" sz="2000" dirty="0" err="1"/>
              <a:t>Time</a:t>
            </a:r>
            <a:r>
              <a:rPr lang="cs-CZ" sz="2000" dirty="0"/>
              <a:t> </a:t>
            </a:r>
            <a:r>
              <a:rPr lang="cs-CZ" sz="2000" dirty="0" err="1"/>
              <a:t>String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828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sz="quarter" idx="4294967295"/>
          </p:nvPr>
        </p:nvSpPr>
        <p:spPr>
          <a:xfrm>
            <a:off x="2339752" y="2492896"/>
            <a:ext cx="4464050" cy="984250"/>
          </a:xfrm>
        </p:spPr>
        <p:txBody>
          <a:bodyPr/>
          <a:lstStyle/>
          <a:p>
            <a:pPr algn="ctr"/>
            <a:r>
              <a:rPr lang="cs-CZ" sz="3200" dirty="0" smtClean="0"/>
              <a:t>Díky za pozornost.</a:t>
            </a:r>
          </a:p>
          <a:p>
            <a:pPr algn="ctr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74316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 white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4056</TotalTime>
  <Words>317</Words>
  <Application>Microsoft Office PowerPoint</Application>
  <PresentationFormat>Předvádění na obrazovce (4:3)</PresentationFormat>
  <Paragraphs>73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Rice white</vt:lpstr>
      <vt:lpstr>Office Theme</vt:lpstr>
      <vt:lpstr>Prezentace aplikace PowerPoint</vt:lpstr>
      <vt:lpstr>Práce s řetězci </vt:lpstr>
      <vt:lpstr>Práce s řetězci</vt:lpstr>
      <vt:lpstr>Práce s řetězci</vt:lpstr>
      <vt:lpstr>Práce s řetězci</vt:lpstr>
      <vt:lpstr>Práce s řetězci</vt:lpstr>
      <vt:lpstr>Práce s řetězci</vt:lpstr>
      <vt:lpstr>Práce s řetězci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Vasik</dc:creator>
  <cp:lastModifiedBy>Václav Kotlan</cp:lastModifiedBy>
  <cp:revision>170</cp:revision>
  <dcterms:created xsi:type="dcterms:W3CDTF">2013-09-05T13:20:21Z</dcterms:created>
  <dcterms:modified xsi:type="dcterms:W3CDTF">2020-12-10T11:35:11Z</dcterms:modified>
</cp:coreProperties>
</file>