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Montserrat"/>
      <p:regular r:id="rId39"/>
      <p:bold r:id="rId40"/>
      <p:italic r:id="rId41"/>
      <p:boldItalic r:id="rId42"/>
    </p:embeddedFont>
    <p:embeddedFont>
      <p:font typeface="Montserrat Medium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4.xml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22" Type="http://schemas.openxmlformats.org/officeDocument/2006/relationships/slide" Target="slides/slide16.xml"/><Relationship Id="rId44" Type="http://schemas.openxmlformats.org/officeDocument/2006/relationships/font" Target="fonts/MontserratMedium-bold.fntdata"/><Relationship Id="rId21" Type="http://schemas.openxmlformats.org/officeDocument/2006/relationships/slide" Target="slides/slide15.xml"/><Relationship Id="rId43" Type="http://schemas.openxmlformats.org/officeDocument/2006/relationships/font" Target="fonts/MontserratMedium-regular.fntdata"/><Relationship Id="rId24" Type="http://schemas.openxmlformats.org/officeDocument/2006/relationships/slide" Target="slides/slide18.xml"/><Relationship Id="rId46" Type="http://schemas.openxmlformats.org/officeDocument/2006/relationships/font" Target="fonts/MontserratMedium-boldItalic.fntdata"/><Relationship Id="rId23" Type="http://schemas.openxmlformats.org/officeDocument/2006/relationships/slide" Target="slides/slide17.xml"/><Relationship Id="rId45" Type="http://schemas.openxmlformats.org/officeDocument/2006/relationships/font" Target="fonts/Montserrat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Montserrat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b8fe03635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1b8fe03635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/>
        </p:nvSpPr>
        <p:spPr>
          <a:xfrm>
            <a:off x="235500" y="4935473"/>
            <a:ext cx="792204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cs-CZ" sz="4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TFE 2021 Radek Soukup</a:t>
            </a:r>
            <a:endParaRPr b="0" i="0" sz="4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6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b="0" i="0" sz="16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Relationship Id="rId7" Type="http://schemas.openxmlformats.org/officeDocument/2006/relationships/image" Target="../media/image36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image" Target="../media/image9.png"/><Relationship Id="rId5" Type="http://schemas.openxmlformats.org/officeDocument/2006/relationships/hyperlink" Target="about:blank" TargetMode="External"/><Relationship Id="rId6" Type="http://schemas.openxmlformats.org/officeDocument/2006/relationships/hyperlink" Target="about:blan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hyperlink" Target="http://../2021/P%C5%99edn%C3%A1%C5%A1ky/P%C5%99edn%C3%A1%C5%A1ka%209/Videa/AMOHR%20Technische%20Textilien.mp4" TargetMode="External"/><Relationship Id="rId8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42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jpg"/><Relationship Id="rId4" Type="http://schemas.openxmlformats.org/officeDocument/2006/relationships/image" Target="../media/image32.jpg"/><Relationship Id="rId5" Type="http://schemas.openxmlformats.org/officeDocument/2006/relationships/image" Target="../media/image35.jpg"/><Relationship Id="rId6" Type="http://schemas.openxmlformats.org/officeDocument/2006/relationships/image" Target="../media/image3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image" Target="../media/image4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jpg"/><Relationship Id="rId4" Type="http://schemas.openxmlformats.org/officeDocument/2006/relationships/image" Target="../media/image84.png"/><Relationship Id="rId5" Type="http://schemas.openxmlformats.org/officeDocument/2006/relationships/image" Target="../media/image5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jpg"/><Relationship Id="rId4" Type="http://schemas.openxmlformats.org/officeDocument/2006/relationships/image" Target="../media/image80.png"/><Relationship Id="rId5" Type="http://schemas.openxmlformats.org/officeDocument/2006/relationships/image" Target="../media/image5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png"/><Relationship Id="rId4" Type="http://schemas.openxmlformats.org/officeDocument/2006/relationships/image" Target="../media/image6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3.png"/><Relationship Id="rId4" Type="http://schemas.openxmlformats.org/officeDocument/2006/relationships/image" Target="../media/image59.png"/><Relationship Id="rId5" Type="http://schemas.openxmlformats.org/officeDocument/2006/relationships/image" Target="../media/image69.png"/><Relationship Id="rId6" Type="http://schemas.openxmlformats.org/officeDocument/2006/relationships/hyperlink" Target="http://videa/20201211_135248.mp4" TargetMode="External"/><Relationship Id="rId7" Type="http://schemas.openxmlformats.org/officeDocument/2006/relationships/image" Target="../media/image56.png"/><Relationship Id="rId8" Type="http://schemas.openxmlformats.org/officeDocument/2006/relationships/hyperlink" Target="http://../2021/P%C5%99edn%C3%A1%C5%A1ky/P%C5%99edn%C3%A1%C5%A1ka%209/Videa/20201211_135248.mp4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7.png"/><Relationship Id="rId4" Type="http://schemas.openxmlformats.org/officeDocument/2006/relationships/image" Target="../media/image81.png"/><Relationship Id="rId5" Type="http://schemas.openxmlformats.org/officeDocument/2006/relationships/image" Target="../media/image5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0.png"/><Relationship Id="rId4" Type="http://schemas.openxmlformats.org/officeDocument/2006/relationships/image" Target="../media/image7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8.png"/><Relationship Id="rId4" Type="http://schemas.openxmlformats.org/officeDocument/2006/relationships/hyperlink" Target="http://../2021/P%C5%99edn%C3%A1%C5%A1ky/P%C5%99edn%C3%A1%C5%A1ka%209/Videa/yt1s.com%20-%20Lock%20Stitch%20and%20Chain%20Stitch%20Formation_480p.mp4" TargetMode="External"/><Relationship Id="rId5" Type="http://schemas.openxmlformats.org/officeDocument/2006/relationships/hyperlink" Target="http://videa/yt1s.com%20-%20Lock%20Stitch%20and%20Chain%20Stitch%20Formation_480p.mp4" TargetMode="External"/><Relationship Id="rId6" Type="http://schemas.openxmlformats.org/officeDocument/2006/relationships/image" Target="../media/image6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../2021/P%C5%99edn%C3%A1%C5%A1ky/P%C5%99edn%C3%A1%C5%A1ka%209/Videa/yt1s.com%20-%20ZSK%20eTextile%20embroidery%20machines%20incorporate%20sensors%20and%20flexible%20substrates_360p.mp4" TargetMode="External"/><Relationship Id="rId4" Type="http://schemas.openxmlformats.org/officeDocument/2006/relationships/image" Target="../media/image6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1.png"/><Relationship Id="rId4" Type="http://schemas.openxmlformats.org/officeDocument/2006/relationships/image" Target="../media/image71.png"/><Relationship Id="rId5" Type="http://schemas.openxmlformats.org/officeDocument/2006/relationships/image" Target="../media/image6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8.jpg"/><Relationship Id="rId4" Type="http://schemas.openxmlformats.org/officeDocument/2006/relationships/image" Target="../media/image8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6.png"/><Relationship Id="rId4" Type="http://schemas.openxmlformats.org/officeDocument/2006/relationships/image" Target="../media/image82.jpg"/><Relationship Id="rId5" Type="http://schemas.openxmlformats.org/officeDocument/2006/relationships/image" Target="../media/image6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0.png"/><Relationship Id="rId4" Type="http://schemas.openxmlformats.org/officeDocument/2006/relationships/image" Target="../media/image72.png"/><Relationship Id="rId5" Type="http://schemas.openxmlformats.org/officeDocument/2006/relationships/image" Target="../media/image7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7.png"/><Relationship Id="rId4" Type="http://schemas.openxmlformats.org/officeDocument/2006/relationships/hyperlink" Target="mailto:rsoukup@ket.zcu.cz" TargetMode="External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7000"/>
              <a:t>Přednáška 9</a:t>
            </a:r>
            <a:endParaRPr sz="7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</p:txBody>
      </p:sp>
      <p:sp>
        <p:nvSpPr>
          <p:cNvPr id="127" name="Google Shape;127;p20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Vodivé stuhy a plošné textilie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1800"/>
              <a:t>Radek Soukup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174540" y="1255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Obsah přednášky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02408" y="74099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Vodivé textilní stuhy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cs-CZ" sz="1200"/>
              <a:t>1.1 Úvod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1.2 Nepružné vodivé stuhy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1.3 Pružné vodivé stuhy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2. Vodivé plošné textilie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  	</a:t>
            </a:r>
            <a:r>
              <a:rPr lang="cs-CZ" sz="1200"/>
              <a:t>2.1 Vyšívané vodivé textilie 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	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200"/>
          </a:p>
        </p:txBody>
      </p:sp>
      <p:sp>
        <p:nvSpPr>
          <p:cNvPr id="134" name="Google Shape;134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1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cs-CZ"/>
              <a:t>Vodivé textilní stuhy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6" name="Google Shape;146;p23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Úvod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0" l="0" r="0" t="11124"/>
          <a:stretch/>
        </p:blipFill>
        <p:spPr>
          <a:xfrm>
            <a:off x="6741234" y="751657"/>
            <a:ext cx="1933175" cy="180761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 txBox="1"/>
          <p:nvPr/>
        </p:nvSpPr>
        <p:spPr>
          <a:xfrm>
            <a:off x="6741233" y="2535265"/>
            <a:ext cx="210182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Ohradníková stuha od spol. Stuha a.s.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-668967" y="873100"/>
            <a:ext cx="6574340" cy="42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Podpojem </a:t>
            </a:r>
            <a:r>
              <a:rPr b="1" i="0" lang="cs-CZ" sz="13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vodivé stuhy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jsou označeny textilní tkané nebo pletené stuhy, do kterých jsou integrovány el. vodivé dráhy ve formě lankových drátů, tzv. litz wires  (licnové vodiče – spletené izolované mikrodrátky), vodivých nití. 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Vodivé stuhy se používali již před nástupem e-textilií např. ohradníkové stuhy.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 těchto stuh byl však daleko menší nároky na flexibilitu, odolnost v oděru, vůbec se neřešila pružnost stuhy nebo jejich odolnost vůči pracím cyklům.</a:t>
            </a:r>
            <a:endParaRPr/>
          </a:p>
          <a:p>
            <a:pPr indent="-341313" lvl="2" marL="12557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Dnes se v oblasti nositelných e-textilií používají vodivé stuhy ve velké míře zejména pro propojení jednotlivých el. prvků v 2. vrstvě oblečení nebo v bundách.</a:t>
            </a:r>
            <a:endParaRPr/>
          </a:p>
          <a:p>
            <a:pPr indent="-341313" lvl="2" marL="12557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poslední době se objevují i pružné vodivé stuhy, stuhy s integrovanými mikrokoaxiálními vodiči, stuhy se senzorovými funkcemi.</a:t>
            </a:r>
            <a:endParaRPr/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7002989" y="2826139"/>
            <a:ext cx="1409664" cy="193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 txBox="1"/>
          <p:nvPr/>
        </p:nvSpPr>
        <p:spPr>
          <a:xfrm>
            <a:off x="6591782" y="4566210"/>
            <a:ext cx="2329118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Čtyřvodičová stuha od společnosti Ohmatex.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57" name="Google Shape;157;p24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Úvod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836785" y="2194512"/>
            <a:ext cx="3260573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Bajanetový způsob propojení vodivých stuh z amerického patentu US20070026695A1.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-714229" y="819170"/>
            <a:ext cx="6661805" cy="277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Vodivé stuhy se v angličtině označují různými pojmy: nejčastěji „conductive textile ribbon“, nebo „conductive textile tape“ i „e-textile cabling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1313" lvl="2" marL="12557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Stále není u vodivých stuh dostatečně dořešen způsob kontaktování (převažuje pájení s velký podílem manuální práce).</a:t>
            </a:r>
            <a:endParaRPr/>
          </a:p>
          <a:p>
            <a:pPr indent="-341313" lvl="2" marL="12557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Většinou je totiž řešeno rozebíratelné propojení, ale ve většině případů je nutné spolehlivé, stabilní pratelné nerozebíratelné propojení.</a:t>
            </a:r>
            <a:endParaRPr/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0" name="Google Shape;160;p24"/>
          <p:cNvPicPr preferRelativeResize="0"/>
          <p:nvPr/>
        </p:nvPicPr>
        <p:blipFill rotWithShape="1">
          <a:blip r:embed="rId3">
            <a:alphaModFix/>
          </a:blip>
          <a:srcRect b="0" l="3521" r="0" t="0"/>
          <a:stretch/>
        </p:blipFill>
        <p:spPr>
          <a:xfrm rot="5400000">
            <a:off x="6423030" y="-277164"/>
            <a:ext cx="1885823" cy="305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22754" y="2675200"/>
            <a:ext cx="2599425" cy="179009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/>
          <p:nvPr/>
        </p:nvSpPr>
        <p:spPr>
          <a:xfrm>
            <a:off x="5883427" y="4450126"/>
            <a:ext cx="3260573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Konektor od společnosti Ohmatex.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3" name="Google Shape;16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301" y="2962936"/>
            <a:ext cx="5534483" cy="1214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1905574" y="4052862"/>
            <a:ext cx="748960" cy="1060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7">
            <a:alphaModFix/>
          </a:blip>
          <a:srcRect b="0" l="16296" r="9453" t="0"/>
          <a:stretch/>
        </p:blipFill>
        <p:spPr>
          <a:xfrm rot="-5400000">
            <a:off x="3367013" y="4131876"/>
            <a:ext cx="736776" cy="902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 rotWithShape="1">
          <a:blip r:embed="rId8">
            <a:alphaModFix/>
          </a:blip>
          <a:srcRect b="11933" l="0" r="8015" t="15024"/>
          <a:stretch/>
        </p:blipFill>
        <p:spPr>
          <a:xfrm>
            <a:off x="4592414" y="4222017"/>
            <a:ext cx="1051385" cy="723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325670">
            <a:off x="1907684" y="238486"/>
            <a:ext cx="1861310" cy="139257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/>
        </p:nvSpPr>
        <p:spPr>
          <a:xfrm>
            <a:off x="153809" y="6277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Vodivé speciální vodivé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1157441" y="1375318"/>
            <a:ext cx="3553931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Senzor mechanického napětí na principu elektroaktivního polymeru (EAP) od spol. Ohmatex.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4" name="Google Shape;1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62149" y="706943"/>
            <a:ext cx="3212260" cy="2644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5883966" y="3280141"/>
            <a:ext cx="3118059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 filmu z vodivého polymeru jako lineární snímač síly před a po aplikaci napětí..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69327" y="1849423"/>
            <a:ext cx="5730158" cy="3695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Iontové elektroaktivní polymery (EAP) se používají pro snímaní natažení (jsou syntetizovány většinou z biokompatibilních materiálů polypyrrole - PPy and poly(3,4-ethylenedioxythiophene) - PEDOT)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Objeveny v roce 1997 výzkumným  týmem W. Takashimi*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Mechanicky indukovaný náboj se převede na elektrickou energii.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Mají 10x vyšší citlivost než piezoelektrické senzory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Indukované napětí je v řádu několika mikrovoltů (Účinnost této mechanickoelektrické konverze je méně než 0,01 %).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Tyto materiály je možné využít pro aktuátory tzv. </a:t>
            </a:r>
            <a:r>
              <a:rPr b="1" i="0" lang="cs-CZ" sz="1300" u="none" cap="none" strike="noStrike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umělé svaly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(artificial muscles) </a:t>
            </a:r>
            <a:r>
              <a:rPr b="0" i="0" lang="cs-CZ" sz="1300" u="sng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 1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b="0" i="0" lang="cs-CZ" sz="1300" u="sng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 2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5836832" y="4136109"/>
            <a:ext cx="3165193" cy="764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82563" lvl="0" marL="18256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1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*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9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Takashima W, Uesugi T, Fukui M, Kaneko M, Kaneto K. 1997 Mechanochemoelectrical effect of polyaniline film. Synth. Met. 85, 1395–1396. (doi:10.1016/S0379-6779(97)80289-5)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8" name="Google Shape;178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/>
        </p:nvSpPr>
        <p:spPr>
          <a:xfrm>
            <a:off x="488228" y="8849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Vodivé speciální vodivé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4" name="Google Shape;184;p26"/>
          <p:cNvPicPr preferRelativeResize="0"/>
          <p:nvPr/>
        </p:nvPicPr>
        <p:blipFill rotWithShape="1">
          <a:blip r:embed="rId3">
            <a:alphaModFix/>
          </a:blip>
          <a:srcRect b="0" l="24787" r="19285" t="0"/>
          <a:stretch/>
        </p:blipFill>
        <p:spPr>
          <a:xfrm rot="5400000">
            <a:off x="6744384" y="114843"/>
            <a:ext cx="1113181" cy="29479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p26"/>
          <p:cNvCxnSpPr/>
          <p:nvPr/>
        </p:nvCxnSpPr>
        <p:spPr>
          <a:xfrm flipH="1">
            <a:off x="7903597" y="887474"/>
            <a:ext cx="556590" cy="701354"/>
          </a:xfrm>
          <a:prstGeom prst="straightConnector1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6" name="Google Shape;186;p26"/>
          <p:cNvSpPr txBox="1"/>
          <p:nvPr/>
        </p:nvSpPr>
        <p:spPr>
          <a:xfrm>
            <a:off x="7104409" y="661193"/>
            <a:ext cx="190441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Mikro-koaxiální kabel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5700546" y="2145419"/>
            <a:ext cx="3260573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Vodivá stuhy s vetkaným mikrokoaxiálovým kabelem od spol. Ohmatex.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8" name="Google Shape;18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735181" y="638790"/>
            <a:ext cx="1017514" cy="1281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 txBox="1"/>
          <p:nvPr/>
        </p:nvSpPr>
        <p:spPr>
          <a:xfrm>
            <a:off x="488229" y="1848668"/>
            <a:ext cx="1499598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Tenzometrický senzor natažení od spol. Amohr.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6989" y="2803599"/>
            <a:ext cx="2987693" cy="162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6"/>
          <p:cNvSpPr txBox="1"/>
          <p:nvPr/>
        </p:nvSpPr>
        <p:spPr>
          <a:xfrm>
            <a:off x="5881575" y="4494880"/>
            <a:ext cx="287851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Více kanálový senzor tlaku integrovaný do stuhy od spol. Amohr.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6">
            <a:alphaModFix/>
          </a:blip>
          <a:srcRect b="2816" l="0" r="35540" t="0"/>
          <a:stretch/>
        </p:blipFill>
        <p:spPr>
          <a:xfrm flipH="1">
            <a:off x="2171953" y="1134121"/>
            <a:ext cx="2576575" cy="63521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2064354" y="1842792"/>
            <a:ext cx="2684174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vyhřívací stuhy od spol. Amohr.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4" name="Google Shape;194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95" name="Google Shape;195;p26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3416" y="2653772"/>
            <a:ext cx="3787580" cy="1841108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 txBox="1"/>
          <p:nvPr/>
        </p:nvSpPr>
        <p:spPr>
          <a:xfrm>
            <a:off x="1518355" y="4642259"/>
            <a:ext cx="225254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Video (kliknout na obrázek výše)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/>
          <p:nvPr/>
        </p:nvSpPr>
        <p:spPr>
          <a:xfrm>
            <a:off x="239494" y="1362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Nepružné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939822" y="4402282"/>
            <a:ext cx="289107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tkaní nepružné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4937761" y="2433625"/>
            <a:ext cx="397565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Zatkané PA metalizované nitě – malá odolnost v oděru a praní.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4" name="Google Shape;20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6589553" y="83224"/>
            <a:ext cx="765241" cy="388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0938" y="496046"/>
            <a:ext cx="3882473" cy="759408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7"/>
          <p:cNvSpPr txBox="1"/>
          <p:nvPr/>
        </p:nvSpPr>
        <p:spPr>
          <a:xfrm>
            <a:off x="4617470" y="1221699"/>
            <a:ext cx="452653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Běžná  struktura nepružné vodivé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7" name="Google Shape;20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73927" y="2876672"/>
            <a:ext cx="2413615" cy="168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9513" y="1696222"/>
            <a:ext cx="2806206" cy="260103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/>
        </p:nvSpPr>
        <p:spPr>
          <a:xfrm>
            <a:off x="5030937" y="4599082"/>
            <a:ext cx="397565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Tkané vodivé stuhy s krytími lankovými vodiči.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0" name="Google Shape;21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95719" y="2024462"/>
            <a:ext cx="1337793" cy="216777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/>
        </p:nvSpPr>
        <p:spPr>
          <a:xfrm>
            <a:off x="78590" y="12099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Nepružné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8063" y="722913"/>
            <a:ext cx="1844702" cy="1813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/>
          <p:nvPr/>
        </p:nvSpPr>
        <p:spPr>
          <a:xfrm>
            <a:off x="37315" y="708901"/>
            <a:ext cx="5830748" cy="46243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Nejčastěji jsou v nepružných stuhách zatkány tzv. licnové vodiče (vysokofrekvenční lanka, litz wires - seskané izolované mikrodrátky, většinou z Cu opatřené izolačním lakem)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1" i="0" lang="cs-CZ" sz="13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Licnové vodiče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 používají ve vf oblastí a pro cívky s vysokým Q.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Licnové vodiče snižují ztráty střídavého proudu ve vysokofrekvenčních vinutích, mají vyšší účinnost, snižují negativní vliv skin efektu, mají minimální ztráty vířivým proudem, nižší provozní teploty, menší průřez, podstatné snížení hmotnosti.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 stuhách se používají licnové vodiče s textilním jádrem, to jim zajištuje dostatečnou mechanickou pevnost v tahu.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Používají se 40 µm mikrodrátky (drátky se menším průměrem se pro licnové vodiče nepoužívají)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1" i="0" lang="cs-CZ" sz="13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Nevýhody: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nejsou dostatečně poddajné a flexibilní – problém pružné stuhy, PUR izolace z jednotlivých drátků se hůře odstraňuje.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9" name="Google Shape;21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0842" y="2950515"/>
            <a:ext cx="2858348" cy="176316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/>
          <p:nvPr/>
        </p:nvSpPr>
        <p:spPr>
          <a:xfrm>
            <a:off x="7712765" y="967934"/>
            <a:ext cx="114498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textiliích se používají „litz wires“ s PUR izolovanými drátky (40 µm) v počtu od 10 do 40 mikrodrátků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8187600" y="3951490"/>
            <a:ext cx="114498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Izolované Cu drátky</a:t>
            </a:r>
            <a:endParaRPr b="0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7935402" y="4617076"/>
            <a:ext cx="129989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jádro</a:t>
            </a:r>
            <a:endParaRPr b="0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3" name="Google Shape;223;p28"/>
          <p:cNvSpPr txBox="1"/>
          <p:nvPr/>
        </p:nvSpPr>
        <p:spPr>
          <a:xfrm>
            <a:off x="8187600" y="3061515"/>
            <a:ext cx="114498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Přídavná izolace</a:t>
            </a:r>
            <a:endParaRPr b="0" i="0" sz="1200" u="none" cap="none" strike="noStrik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4" name="Google Shape;224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/>
        </p:nvSpPr>
        <p:spPr>
          <a:xfrm>
            <a:off x="239494" y="1362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Nepružné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29"/>
          <p:cNvSpPr txBox="1"/>
          <p:nvPr/>
        </p:nvSpPr>
        <p:spPr>
          <a:xfrm>
            <a:off x="106674" y="694233"/>
            <a:ext cx="5761389" cy="4885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Nepružné stuhy, které mají textilními vlákny oboustranně kryté licnové vodiče, které jsou vloženy do osnovy stuhy, jsou velice odolné vůči:</a:t>
            </a:r>
            <a:endParaRPr/>
          </a:p>
          <a:p>
            <a:pPr indent="0" lvl="5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1" i="0" lang="cs-CZ" sz="13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oděru (testování Martindale)</a:t>
            </a:r>
            <a:endParaRPr/>
          </a:p>
          <a:p>
            <a:pPr indent="0" lvl="5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1" i="0" lang="cs-CZ" sz="13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opakovanému ohybu (simulace překlesání vodičů), 		vydrží více než 70 000 cyklů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1" i="0" lang="cs-CZ" sz="13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Nevýhody: </a:t>
            </a:r>
            <a:endParaRPr/>
          </a:p>
          <a:p>
            <a:pPr indent="-342900" lvl="2" marL="612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A7E"/>
              </a:buClr>
              <a:buSzPts val="1300"/>
              <a:buFont typeface="Arial"/>
              <a:buAutoNum type="alphaLcParenR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Kromě krimpování se pro nakontaktování musí odhalit textilní část stuhy (teplem, laserem)</a:t>
            </a:r>
            <a:endParaRPr/>
          </a:p>
          <a:p>
            <a:pPr indent="-342900" lvl="2" marL="612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A7E"/>
              </a:buClr>
              <a:buSzPts val="1300"/>
              <a:buFont typeface="Arial"/>
              <a:buAutoNum type="alphaLcParenR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Izolace se z nevodivých drátků musí odstranit pomocí roztavené pájky. </a:t>
            </a:r>
            <a:endParaRPr/>
          </a:p>
          <a:p>
            <a:pPr indent="-342900" lvl="2" marL="612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A7E"/>
              </a:buClr>
              <a:buSzPts val="1300"/>
              <a:buFont typeface="Arial"/>
              <a:buAutoNum type="alphaLcParenR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stuhu nelze osazovat SMD součástky</a:t>
            </a:r>
            <a:endParaRPr/>
          </a:p>
          <a:p>
            <a:pPr indent="-342900" lvl="2" marL="612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A7E"/>
              </a:buClr>
              <a:buSzPts val="1300"/>
              <a:buFont typeface="Arial"/>
              <a:buAutoNum type="alphaLcParenR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Většinou stuhy nemají stuhy úpravné rozteče mezi vodivými drahami pro elektroniku (násobky 2,54 mm)</a:t>
            </a:r>
            <a:endParaRPr/>
          </a:p>
          <a:p>
            <a:pPr indent="-260350" lvl="2" marL="6127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A7E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1" name="Google Shape;231;p29"/>
          <p:cNvSpPr txBox="1"/>
          <p:nvPr/>
        </p:nvSpPr>
        <p:spPr>
          <a:xfrm>
            <a:off x="6071725" y="2336514"/>
            <a:ext cx="307227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Nepružná oboustranně krytá stuha po 70 000 cyklech ohybu je stále elektricky vodivá.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descr="Obsah obrázku závěs&#10;&#10;Popis byl vytvořen automaticky" id="232" name="Google Shape;232;p29"/>
          <p:cNvPicPr preferRelativeResize="0"/>
          <p:nvPr/>
        </p:nvPicPr>
        <p:blipFill rotWithShape="1">
          <a:blip r:embed="rId3">
            <a:alphaModFix/>
          </a:blip>
          <a:srcRect b="15385" l="0" r="0" t="0"/>
          <a:stretch/>
        </p:blipFill>
        <p:spPr>
          <a:xfrm>
            <a:off x="6080397" y="422551"/>
            <a:ext cx="2880000" cy="18276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ovce, hejno, chůze, skupina&#10;&#10;Popis byl vytvořen automaticky" id="233" name="Google Shape;23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6734573" y="2822919"/>
            <a:ext cx="1590443" cy="159044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 txBox="1"/>
          <p:nvPr/>
        </p:nvSpPr>
        <p:spPr>
          <a:xfrm>
            <a:off x="6271833" y="4499657"/>
            <a:ext cx="307227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Rentgenový snímek nakrimpované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5" name="Google Shape;235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/>
        </p:nvSpPr>
        <p:spPr>
          <a:xfrm>
            <a:off x="239494" y="1362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239494" y="718087"/>
            <a:ext cx="4961156" cy="2131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Většina komerční stuh tkaných stuh mají malou pružnost do 20 % (buď se jedná o stuhy s postříbřenými PA vlákny, anebo stuhy s licnovými vodiči)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s pružností na 50 % se komerčně požívají pletené stuhy nebo tkané stuhy s vetkaným vodičem na povrchu ve tvaru meandru . Nelze na ně integrovat SMD součástky.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2" name="Google Shape;24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0200" y="504370"/>
            <a:ext cx="3349894" cy="1247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10201" y="1960607"/>
            <a:ext cx="3302000" cy="945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10200" y="3292475"/>
            <a:ext cx="3363228" cy="143319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0"/>
          <p:cNvSpPr txBox="1"/>
          <p:nvPr/>
        </p:nvSpPr>
        <p:spPr>
          <a:xfrm>
            <a:off x="5347825" y="2849440"/>
            <a:ext cx="33643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Tkaná stuha s vetkaným vodičem povrchu ve tvaru meandru.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5410200" y="4688318"/>
            <a:ext cx="307227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Pletená vodivá stuha s možností natažení až o 100 %, výrobce Ahmor.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7" name="Google Shape;247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9889" y="2773363"/>
            <a:ext cx="2706251" cy="163353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0"/>
          <p:cNvSpPr txBox="1"/>
          <p:nvPr/>
        </p:nvSpPr>
        <p:spPr>
          <a:xfrm>
            <a:off x="838201" y="4525613"/>
            <a:ext cx="33811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Pružná stuha s nepružnými úseky pro integraci SMS součástek a modulů, výrobce Ahmor.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9" name="Google Shape;249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/>
          <p:cNvSpPr txBox="1"/>
          <p:nvPr/>
        </p:nvSpPr>
        <p:spPr>
          <a:xfrm>
            <a:off x="239494" y="1362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31"/>
          <p:cNvSpPr txBox="1"/>
          <p:nvPr/>
        </p:nvSpPr>
        <p:spPr>
          <a:xfrm>
            <a:off x="939822" y="4402282"/>
            <a:ext cx="289107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tkaní nepružné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6" name="Google Shape;256;p31"/>
          <p:cNvSpPr/>
          <p:nvPr/>
        </p:nvSpPr>
        <p:spPr>
          <a:xfrm>
            <a:off x="6979059" y="708901"/>
            <a:ext cx="201767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 u="none" cap="none" strike="noStrik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Pružná stuha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Polymerní vlákna pokovená stříbrem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Přímo zatkaná ve stuze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Průměr vláken cca 20 µm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cs-CZ" sz="12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Nejsou použity elastomerní vlákna (pryž)</a:t>
            </a:r>
            <a:endParaRPr/>
          </a:p>
        </p:txBody>
      </p:sp>
      <p:pic>
        <p:nvPicPr>
          <p:cNvPr id="257" name="Google Shape;25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747" y="754256"/>
            <a:ext cx="2694417" cy="2020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7537" y="754256"/>
            <a:ext cx="2675169" cy="2006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746" y="2933697"/>
            <a:ext cx="2694417" cy="2020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67537" y="2933696"/>
            <a:ext cx="2694417" cy="2020813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/>
          <p:nvPr/>
        </p:nvSpPr>
        <p:spPr>
          <a:xfrm>
            <a:off x="239493" y="8668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32"/>
          <p:cNvSpPr txBox="1"/>
          <p:nvPr/>
        </p:nvSpPr>
        <p:spPr>
          <a:xfrm>
            <a:off x="229666" y="659381"/>
            <a:ext cx="4552325" cy="513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ZČU ve spolupráci s VÚB a.s. vyvinula pružné vodivé stuhy na bázi hybridních vodivých nití.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Díky pevnosti v tahu  a flexibilitě hybridním nitím je možné tkát v předepnutém stavu.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osově pružné stuhy jsou kromě hybridních nití, latexové elastomery a PES multifilamentní vlákna.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Stuha ani při natažení o 70 % nezmění svůj el. odpor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Rozteč mezi vodivými dráhami je 2,5 mm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Stuha muže být provedena v různých provedeních, jednostranně kryta, nekrytá, s 1 až 6 vodiči atd.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Pružná stuha na bázi hybridních nití je  chráně na patentem „Vodivá pružná tkaná textilie, zejména vodivá pružná tkaná stuha“ CZ 2019 - 58 A3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5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endParaRPr b="1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782" lvl="2" marL="12557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8" name="Google Shape;26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5130" y="3232381"/>
            <a:ext cx="3024743" cy="624817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2"/>
          <p:cNvSpPr txBox="1"/>
          <p:nvPr/>
        </p:nvSpPr>
        <p:spPr>
          <a:xfrm>
            <a:off x="5891653" y="3777827"/>
            <a:ext cx="164179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rgbClr val="63B1C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nenataženém stavu</a:t>
            </a:r>
            <a:endParaRPr/>
          </a:p>
        </p:txBody>
      </p:sp>
      <p:pic>
        <p:nvPicPr>
          <p:cNvPr id="270" name="Google Shape;27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63055" y="4063141"/>
            <a:ext cx="2937945" cy="57127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 txBox="1"/>
          <p:nvPr/>
        </p:nvSpPr>
        <p:spPr>
          <a:xfrm>
            <a:off x="5973406" y="4674619"/>
            <a:ext cx="146546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000" u="none" cap="none" strike="noStrike">
                <a:solidFill>
                  <a:srgbClr val="63B1CD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nataženém stavu</a:t>
            </a:r>
            <a:endParaRPr/>
          </a:p>
        </p:txBody>
      </p:sp>
      <p:sp>
        <p:nvSpPr>
          <p:cNvPr id="272" name="Google Shape;272;p32"/>
          <p:cNvSpPr txBox="1"/>
          <p:nvPr/>
        </p:nvSpPr>
        <p:spPr>
          <a:xfrm>
            <a:off x="8031946" y="3107537"/>
            <a:ext cx="910375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Boční pohled na pružnou stuhu ze zatkanými hybridními  nitěmi v relaxovaném a nataženém stavu.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73" name="Google Shape;273;p32"/>
          <p:cNvCxnSpPr/>
          <p:nvPr/>
        </p:nvCxnSpPr>
        <p:spPr>
          <a:xfrm>
            <a:off x="5015984" y="3232381"/>
            <a:ext cx="2985016" cy="0"/>
          </a:xfrm>
          <a:prstGeom prst="straightConnector1">
            <a:avLst/>
          </a:prstGeom>
          <a:noFill/>
          <a:ln cap="flat" cmpd="sng" w="9525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4" name="Google Shape;274;p32"/>
          <p:cNvCxnSpPr/>
          <p:nvPr/>
        </p:nvCxnSpPr>
        <p:spPr>
          <a:xfrm>
            <a:off x="5063055" y="4132992"/>
            <a:ext cx="2937945" cy="7208"/>
          </a:xfrm>
          <a:prstGeom prst="straightConnector1">
            <a:avLst/>
          </a:prstGeom>
          <a:noFill/>
          <a:ln cap="flat" cmpd="sng" w="9525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5" name="Google Shape;275;p32"/>
          <p:cNvPicPr preferRelativeResize="0"/>
          <p:nvPr/>
        </p:nvPicPr>
        <p:blipFill rotWithShape="1">
          <a:blip r:embed="rId5">
            <a:alphaModFix/>
          </a:blip>
          <a:srcRect b="0" l="10432" r="0" t="25106"/>
          <a:stretch/>
        </p:blipFill>
        <p:spPr>
          <a:xfrm>
            <a:off x="5031635" y="420704"/>
            <a:ext cx="3848930" cy="241288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277" name="Google Shape;277;p32"/>
          <p:cNvCxnSpPr/>
          <p:nvPr/>
        </p:nvCxnSpPr>
        <p:spPr>
          <a:xfrm>
            <a:off x="5078528" y="4378295"/>
            <a:ext cx="2937945" cy="7208"/>
          </a:xfrm>
          <a:prstGeom prst="straightConnector1">
            <a:avLst/>
          </a:prstGeom>
          <a:noFill/>
          <a:ln cap="flat" cmpd="sng" w="9525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8" name="Google Shape;278;p32"/>
          <p:cNvCxnSpPr/>
          <p:nvPr/>
        </p:nvCxnSpPr>
        <p:spPr>
          <a:xfrm>
            <a:off x="5015984" y="3594331"/>
            <a:ext cx="2985016" cy="0"/>
          </a:xfrm>
          <a:prstGeom prst="straightConnector1">
            <a:avLst/>
          </a:prstGeom>
          <a:noFill/>
          <a:ln cap="flat" cmpd="sng" w="9525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3"/>
          <p:cNvSpPr txBox="1"/>
          <p:nvPr/>
        </p:nvSpPr>
        <p:spPr>
          <a:xfrm>
            <a:off x="275150" y="158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5340351" y="2472310"/>
            <a:ext cx="35941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Čtyřvodičová pružná stuha z Cu/Ag hybridních nití o průměru 30 µm.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5" name="Google Shape;285;p33"/>
          <p:cNvSpPr txBox="1"/>
          <p:nvPr/>
        </p:nvSpPr>
        <p:spPr>
          <a:xfrm>
            <a:off x="1218619" y="4421188"/>
            <a:ext cx="32708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Jednovodičová pružná stuha s využitím jako sběrná elektroda pro vyhřívané textilie.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6" name="Google Shape;28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909" y="3060640"/>
            <a:ext cx="3672541" cy="1424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2940" y="989559"/>
            <a:ext cx="1568409" cy="144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90311" y="989559"/>
            <a:ext cx="1540939" cy="143981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3"/>
          <p:cNvSpPr/>
          <p:nvPr/>
        </p:nvSpPr>
        <p:spPr>
          <a:xfrm>
            <a:off x="6229350" y="1536701"/>
            <a:ext cx="1562100" cy="527198"/>
          </a:xfrm>
          <a:prstGeom prst="rightArrow">
            <a:avLst>
              <a:gd fmla="val 50000" name="adj1"/>
              <a:gd fmla="val 129808" name="adj2"/>
            </a:avLst>
          </a:prstGeom>
          <a:solidFill>
            <a:srgbClr val="3066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70 % Natažení</a:t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0" name="Google Shape;29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40840" y="3026308"/>
            <a:ext cx="3573451" cy="1204042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3"/>
          <p:cNvSpPr txBox="1"/>
          <p:nvPr/>
        </p:nvSpPr>
        <p:spPr>
          <a:xfrm>
            <a:off x="5695038" y="4304101"/>
            <a:ext cx="327083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pružné vodivé stuhy s hybridními nitěmi.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2" name="Google Shape;292;p33"/>
          <p:cNvSpPr/>
          <p:nvPr/>
        </p:nvSpPr>
        <p:spPr>
          <a:xfrm>
            <a:off x="335638" y="828776"/>
            <a:ext cx="4805751" cy="21339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Natažitelná až o 70%, beze změny odporu.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Vydrží&gt; 25 000 cyklů při 30% natažení.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9 000 cyklů při 70% natažení (izolované vodiče).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Odolnost vůči praní &gt; 100 pracích cyklů při 400 ot / min, 40 ° C.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Odolnost proti oděru &gt; 20 000 otáček (ISO 12947-2)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Možnost přímo osazovat SMD součástky.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3" name="Google Shape;293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4"/>
          <p:cNvSpPr txBox="1"/>
          <p:nvPr/>
        </p:nvSpPr>
        <p:spPr>
          <a:xfrm>
            <a:off x="275150" y="158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descr="https://lh4.googleusercontent.com/jzpcKULTTOciMF0kW-GgqXFCJHi9e8ceqmmkZzGTO9W6BvwaUVamPTTbp-GVjL_YlkeCiC6sqK_TCrochLp1BRhGIIJDLAy8pL5IAsvR05J0UbVbKAySI5rGt9WnSA" id="300" name="Google Shape;300;p34"/>
          <p:cNvPicPr preferRelativeResize="0"/>
          <p:nvPr/>
        </p:nvPicPr>
        <p:blipFill rotWithShape="1">
          <a:blip r:embed="rId3">
            <a:alphaModFix/>
          </a:blip>
          <a:srcRect b="13476" l="20191" r="21266" t="54786"/>
          <a:stretch/>
        </p:blipFill>
        <p:spPr>
          <a:xfrm>
            <a:off x="6202750" y="2606680"/>
            <a:ext cx="2534503" cy="185173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4"/>
          <p:cNvSpPr txBox="1"/>
          <p:nvPr/>
        </p:nvSpPr>
        <p:spPr>
          <a:xfrm>
            <a:off x="6202749" y="4458419"/>
            <a:ext cx="301575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Jednovodičová pružná stuha z Cu/Ag hybridních nití o průměru 30 µm jako sběrná elektroda pro vyhřívané pleteniny.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2" name="Google Shape;302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8802" y="627759"/>
            <a:ext cx="2495551" cy="383066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4"/>
          <p:cNvSpPr/>
          <p:nvPr/>
        </p:nvSpPr>
        <p:spPr>
          <a:xfrm>
            <a:off x="275150" y="870847"/>
            <a:ext cx="2531397" cy="3077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testování životnosti stuhy byl navržena a vyroben  tester cyklickém natahování a uvolňování stuhy osazené LED diodami na vodivých drahách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LED slouží ke kontrole vodivosti.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Nejvíce náročný pro stuhy je test v ohybu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Stuhy s izolovanými drátky  vydrží více cyklů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4" name="Google Shape;304;p34"/>
          <p:cNvPicPr preferRelativeResize="0"/>
          <p:nvPr/>
        </p:nvPicPr>
        <p:blipFill rotWithShape="1">
          <a:blip r:embed="rId5">
            <a:alphaModFix/>
          </a:blip>
          <a:srcRect b="15178" l="0" r="0" t="7043"/>
          <a:stretch/>
        </p:blipFill>
        <p:spPr>
          <a:xfrm>
            <a:off x="6202750" y="627759"/>
            <a:ext cx="2532147" cy="147737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4"/>
          <p:cNvSpPr txBox="1"/>
          <p:nvPr/>
        </p:nvSpPr>
        <p:spPr>
          <a:xfrm>
            <a:off x="6127750" y="2105129"/>
            <a:ext cx="2668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ponožky pro měření edému pomocí pružné vodivé stuhy.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 txBox="1"/>
          <p:nvPr/>
        </p:nvSpPr>
        <p:spPr>
          <a:xfrm>
            <a:off x="294200" y="755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12" name="Google Shape;312;p35"/>
          <p:cNvSpPr txBox="1"/>
          <p:nvPr/>
        </p:nvSpPr>
        <p:spPr>
          <a:xfrm>
            <a:off x="1364285" y="3629566"/>
            <a:ext cx="668784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Závislost stejnosměrného odporu R a indukčnosti L pružných vodivých stuh (vzorek č. 85 a 85A). Mírnou lineární změnu indukčnosti je naopak možné využít pro detekci míry natažení.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3" name="Google Shape;31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162" y="1088028"/>
            <a:ext cx="4027488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8207" y="1088028"/>
            <a:ext cx="3978593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6"/>
          <p:cNvSpPr txBox="1"/>
          <p:nvPr/>
        </p:nvSpPr>
        <p:spPr>
          <a:xfrm>
            <a:off x="275150" y="11057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21" name="Google Shape;321;p36"/>
          <p:cNvSpPr txBox="1"/>
          <p:nvPr/>
        </p:nvSpPr>
        <p:spPr>
          <a:xfrm>
            <a:off x="5601546" y="3625405"/>
            <a:ext cx="354245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Zařízení pro kompresní osazování SMD součástek na stuhy pomocí UV tvrditelného nevodivého lepidla.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275150" y="563714"/>
            <a:ext cx="375295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5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Osazovaní SMD součástek na stuhy</a:t>
            </a:r>
            <a:endParaRPr b="1" i="0" sz="15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36"/>
          <p:cNvSpPr/>
          <p:nvPr/>
        </p:nvSpPr>
        <p:spPr>
          <a:xfrm>
            <a:off x="275150" y="886879"/>
            <a:ext cx="5173150" cy="220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ZČU vyvinuta technologie osazování a enkapsulace SMD součástek pomocí komprese a  UV tvrditelného nevodivého lepidla.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Výhoda velice rychlé osazení a enkapsulace součástek.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Odolnost vůči praní s takto LED diodami&gt; 90 pracích cyklů při 400 ot / min, 40 ° C</a:t>
            </a:r>
            <a:endParaRPr/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Opakované natahování &gt; 10 000 cyklů při 50% protažení.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4" name="Google Shape;32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1547" y="968565"/>
            <a:ext cx="3542453" cy="2656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995" y="2903269"/>
            <a:ext cx="2391963" cy="1668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interactive-wear.de/templates/yootheme/cache/HF_iLightX-6ddf3195.jpeg" id="326" name="Google Shape;32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0365" y="2899652"/>
            <a:ext cx="1486660" cy="167214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 txBox="1"/>
          <p:nvPr/>
        </p:nvSpPr>
        <p:spPr>
          <a:xfrm>
            <a:off x="3271519" y="4551386"/>
            <a:ext cx="176106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Klasické pouzdření LED pomocí druků na nepružných stuhách.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"/>
          <p:cNvSpPr/>
          <p:nvPr/>
        </p:nvSpPr>
        <p:spPr>
          <a:xfrm>
            <a:off x="336550" y="1068015"/>
            <a:ext cx="8212107" cy="19661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7"/>
          <p:cNvSpPr/>
          <p:nvPr/>
        </p:nvSpPr>
        <p:spPr>
          <a:xfrm>
            <a:off x="336551" y="3138616"/>
            <a:ext cx="8212107" cy="1933833"/>
          </a:xfrm>
          <a:prstGeom prst="rect">
            <a:avLst/>
          </a:prstGeom>
          <a:solidFill>
            <a:srgbClr val="E3EE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7"/>
          <p:cNvSpPr txBox="1"/>
          <p:nvPr/>
        </p:nvSpPr>
        <p:spPr>
          <a:xfrm>
            <a:off x="275150" y="158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" name="Google Shape;335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36" name="Google Shape;336;p37"/>
          <p:cNvSpPr txBox="1"/>
          <p:nvPr/>
        </p:nvSpPr>
        <p:spPr>
          <a:xfrm>
            <a:off x="6588132" y="1697168"/>
            <a:ext cx="17484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Schématický řez pružnou vodivou stuhou a umístěným SMD rezistorem.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7" name="Google Shape;337;p37"/>
          <p:cNvSpPr txBox="1"/>
          <p:nvPr/>
        </p:nvSpPr>
        <p:spPr>
          <a:xfrm>
            <a:off x="275150" y="712360"/>
            <a:ext cx="375295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5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Osazovaní SMD součástek na stuhy</a:t>
            </a:r>
            <a:endParaRPr b="1" i="0" sz="15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8" name="Google Shape;338;p37"/>
          <p:cNvPicPr preferRelativeResize="0"/>
          <p:nvPr/>
        </p:nvPicPr>
        <p:blipFill rotWithShape="1">
          <a:blip r:embed="rId3">
            <a:alphaModFix/>
          </a:blip>
          <a:srcRect b="0" l="831" r="0" t="940"/>
          <a:stretch/>
        </p:blipFill>
        <p:spPr>
          <a:xfrm>
            <a:off x="532160" y="1159940"/>
            <a:ext cx="5940682" cy="178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4258" y="3351867"/>
            <a:ext cx="5384629" cy="153225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7"/>
          <p:cNvSpPr txBox="1"/>
          <p:nvPr/>
        </p:nvSpPr>
        <p:spPr>
          <a:xfrm>
            <a:off x="5918887" y="3456272"/>
            <a:ext cx="198326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elektrického propojení  SMD rezistoru s vodivými drahami vetkanými do pružné stuhy pomocí technologie na bázi použití komprese a UV tvrditelného nevodivého lepidla.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/>
          <p:nvPr/>
        </p:nvSpPr>
        <p:spPr>
          <a:xfrm>
            <a:off x="275150" y="20202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47" name="Google Shape;347;p38"/>
          <p:cNvSpPr txBox="1"/>
          <p:nvPr/>
        </p:nvSpPr>
        <p:spPr>
          <a:xfrm>
            <a:off x="275150" y="712360"/>
            <a:ext cx="3752950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5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Osazovaní SMD součástek na stuhy</a:t>
            </a:r>
            <a:endParaRPr b="1" i="0" sz="15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8"/>
          <p:cNvSpPr/>
          <p:nvPr/>
        </p:nvSpPr>
        <p:spPr>
          <a:xfrm>
            <a:off x="1284288" y="3470437"/>
            <a:ext cx="246014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Pružné vodivé stuhy s osazenými LED</a:t>
            </a:r>
            <a:endParaRPr/>
          </a:p>
        </p:txBody>
      </p:sp>
      <p:sp>
        <p:nvSpPr>
          <p:cNvPr id="349" name="Google Shape;349;p38"/>
          <p:cNvSpPr/>
          <p:nvPr/>
        </p:nvSpPr>
        <p:spPr>
          <a:xfrm>
            <a:off x="5514715" y="3504140"/>
            <a:ext cx="27017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Cyklické  testy natažený </a:t>
            </a:r>
            <a:r>
              <a:rPr b="0" i="0" lang="cs-CZ" sz="1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(po 4500 cyklech)</a:t>
            </a:r>
            <a:endParaRPr/>
          </a:p>
        </p:txBody>
      </p:sp>
      <p:pic>
        <p:nvPicPr>
          <p:cNvPr id="350" name="Google Shape;35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274" y="1259513"/>
            <a:ext cx="3697993" cy="2083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7627" y="1259513"/>
            <a:ext cx="3788275" cy="209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9"/>
          <p:cNvSpPr txBox="1"/>
          <p:nvPr/>
        </p:nvSpPr>
        <p:spPr>
          <a:xfrm>
            <a:off x="275150" y="158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Pružné stuhy</a:t>
            </a:r>
            <a:endParaRPr b="1" i="0" sz="24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8" name="Google Shape;358;p39"/>
          <p:cNvSpPr txBox="1"/>
          <p:nvPr/>
        </p:nvSpPr>
        <p:spPr>
          <a:xfrm>
            <a:off x="275150" y="730830"/>
            <a:ext cx="2601994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5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Příklady demonstrátorů</a:t>
            </a:r>
            <a:endParaRPr b="1" i="0" sz="15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9" name="Google Shape;359;p39"/>
          <p:cNvPicPr preferRelativeResize="0"/>
          <p:nvPr/>
        </p:nvPicPr>
        <p:blipFill rotWithShape="1">
          <a:blip r:embed="rId3">
            <a:alphaModFix/>
          </a:blip>
          <a:srcRect b="0" l="13163" r="0" t="0"/>
          <a:stretch/>
        </p:blipFill>
        <p:spPr>
          <a:xfrm>
            <a:off x="450850" y="1303530"/>
            <a:ext cx="1874632" cy="3504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7288" y="1303529"/>
            <a:ext cx="2024884" cy="3504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9"/>
          <p:cNvPicPr preferRelativeResize="0"/>
          <p:nvPr/>
        </p:nvPicPr>
        <p:blipFill rotWithShape="1">
          <a:blip r:embed="rId5">
            <a:alphaModFix/>
          </a:blip>
          <a:srcRect b="2225" l="269" r="-268" t="0"/>
          <a:stretch/>
        </p:blipFill>
        <p:spPr>
          <a:xfrm>
            <a:off x="6678613" y="1920017"/>
            <a:ext cx="2357454" cy="233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9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51923" y="1286742"/>
            <a:ext cx="1944833" cy="3521171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9"/>
          <p:cNvSpPr txBox="1"/>
          <p:nvPr/>
        </p:nvSpPr>
        <p:spPr>
          <a:xfrm>
            <a:off x="4426073" y="4842250"/>
            <a:ext cx="225254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sng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(kliknout na obrázek výše)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2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cs-CZ"/>
              <a:t>Vodivé plošné textilie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1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 Vodivé plošné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41"/>
          <p:cNvSpPr txBox="1"/>
          <p:nvPr/>
        </p:nvSpPr>
        <p:spPr>
          <a:xfrm>
            <a:off x="-711559" y="799133"/>
            <a:ext cx="6422560" cy="4016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jsou textilie jejich 2 rozměry jsou souměřitelné a jejich tloušťka vůči těmto dvou rozměrům je zanedbatelná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je možné rozdělit na: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Tkané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Netkané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Pletené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e-textilie je možné připravit: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Vyšíváním vodivými nitěmi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Obšíváním vodivých lanek, drátů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Zatkáváním vodivých nití do tkanin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Vpletením vodivých nití do pletenin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Tiskem vodivých past a inkoustů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Pokovováním netkaných textilií</a:t>
            </a:r>
            <a:endParaRPr/>
          </a:p>
        </p:txBody>
      </p:sp>
      <p:sp>
        <p:nvSpPr>
          <p:cNvPr id="376" name="Google Shape;376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7" name="Google Shape;37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5489" y="571501"/>
            <a:ext cx="2290027" cy="152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5489" y="2267181"/>
            <a:ext cx="2328920" cy="1522611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1"/>
          <p:cNvSpPr/>
          <p:nvPr/>
        </p:nvSpPr>
        <p:spPr>
          <a:xfrm>
            <a:off x="6345489" y="3963052"/>
            <a:ext cx="2328920" cy="9507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-20284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2"/>
          <p:cNvSpPr txBox="1"/>
          <p:nvPr/>
        </p:nvSpPr>
        <p:spPr>
          <a:xfrm>
            <a:off x="147459" y="22643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42"/>
          <p:cNvSpPr txBox="1"/>
          <p:nvPr/>
        </p:nvSpPr>
        <p:spPr>
          <a:xfrm>
            <a:off x="-727810" y="741983"/>
            <a:ext cx="6422560" cy="4724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Vyšívání (embroidery) je tradiční technika textilního zdobení. Nejprve bylo používáno ruční vyšívání, pak byla strojová výšivky.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Existují velké průmyslové automatické stroje s pracovním stolem 2 m x 2,5 m (např. Tajima, ZSK) nebo poloprůmyslové stroje (např. Brother, Bernina, Pfaff, Janome)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Velký rozdíl je mezi </a:t>
            </a:r>
            <a:r>
              <a:rPr b="1" i="0" lang="cs-CZ" sz="1300" u="none" cap="none" strike="noStrike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dekorační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výšivkou a </a:t>
            </a:r>
            <a:r>
              <a:rPr b="1" i="0" lang="cs-CZ" sz="1300" u="none" cap="none" strike="noStrike">
                <a:solidFill>
                  <a:schemeClr val="accent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funkční výšivkou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(někdy též nazývanou technickou, e-broidery)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Pokud se u dekorační výšivky přetrhne nit, stroj se vrátí o pár cm zpět a pokračuje v šití    </a:t>
            </a:r>
            <a:r>
              <a:rPr b="1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x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funkční výšivky dochází ke ztrátě funkce (přerušení obvodu)</a:t>
            </a:r>
            <a:endParaRPr/>
          </a:p>
          <a:p>
            <a:pPr indent="-806450" lvl="2" marL="1701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🢥 	Funkční výšivka je daleko náročnější na nastavení šití,  motivy se šijí pomaleji 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tuto techniku se nejčastěji využívají vodivé nitě a příze, ale i se vyšívá ze seskaných metalických filamentů.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3369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6" name="Google Shape;386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87" name="Google Shape;3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4077" y="662028"/>
            <a:ext cx="3299923" cy="256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4077" y="3324551"/>
            <a:ext cx="1556170" cy="168786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2"/>
          <p:cNvSpPr txBox="1"/>
          <p:nvPr/>
        </p:nvSpPr>
        <p:spPr>
          <a:xfrm>
            <a:off x="7400247" y="4107251"/>
            <a:ext cx="10804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Vyšívací stroj TAJIMA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"/>
          <p:cNvSpPr txBox="1"/>
          <p:nvPr/>
        </p:nvSpPr>
        <p:spPr>
          <a:xfrm>
            <a:off x="147459" y="22643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96" name="Google Shape;39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6836" y="647995"/>
            <a:ext cx="2101821" cy="1008388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3"/>
          <p:cNvSpPr txBox="1"/>
          <p:nvPr/>
        </p:nvSpPr>
        <p:spPr>
          <a:xfrm>
            <a:off x="6446836" y="1533272"/>
            <a:ext cx="1725613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utažení stehu závisí výsledná délka horní a spodní šicí nitě. Délka dopředního a zpětného šití není stejná!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2178754" y="4306820"/>
            <a:ext cx="225254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sng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</a:t>
            </a: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(kliknout na obrázek výše)</a:t>
            </a:r>
            <a:endParaRPr/>
          </a:p>
        </p:txBody>
      </p:sp>
      <p:pic>
        <p:nvPicPr>
          <p:cNvPr id="399" name="Google Shape;399;p4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1950" y="1012189"/>
            <a:ext cx="5829730" cy="3336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 txBox="1"/>
          <p:nvPr/>
        </p:nvSpPr>
        <p:spPr>
          <a:xfrm>
            <a:off x="234737" y="23269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t/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06" name="Google Shape;406;p4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31734" y="950727"/>
            <a:ext cx="6321252" cy="349940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4"/>
          <p:cNvSpPr txBox="1"/>
          <p:nvPr/>
        </p:nvSpPr>
        <p:spPr>
          <a:xfrm>
            <a:off x="3516489" y="4518081"/>
            <a:ext cx="225254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Video (kliknout na obrázek výše)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5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14" name="Google Shape;414;p45"/>
          <p:cNvSpPr txBox="1"/>
          <p:nvPr/>
        </p:nvSpPr>
        <p:spPr>
          <a:xfrm>
            <a:off x="-727810" y="741983"/>
            <a:ext cx="6422560" cy="1800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Automatické vyšívací stroje realizují výšivku v XY souřadnicích.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Výšivka a pořadí jeho vyšití, délka a druhy stehů, barva (druhy) použitých nití jsou naprogramovaný v CAD SW pro vyšívací stroje.</a:t>
            </a:r>
            <a:endParaRPr/>
          </a:p>
          <a:p>
            <a:pPr indent="-293369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5" name="Google Shape;41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809" y="2690804"/>
            <a:ext cx="2741131" cy="1596173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5"/>
          <p:cNvSpPr/>
          <p:nvPr/>
        </p:nvSpPr>
        <p:spPr>
          <a:xfrm>
            <a:off x="711579" y="4349629"/>
            <a:ext cx="1821332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Vyšívací stroj Bernina 790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7" name="Google Shape;417;p45"/>
          <p:cNvPicPr preferRelativeResize="0"/>
          <p:nvPr/>
        </p:nvPicPr>
        <p:blipFill rotWithShape="1">
          <a:blip r:embed="rId4">
            <a:alphaModFix/>
          </a:blip>
          <a:srcRect b="26589" l="11495" r="14503" t="44347"/>
          <a:stretch/>
        </p:blipFill>
        <p:spPr>
          <a:xfrm>
            <a:off x="2983889" y="2485330"/>
            <a:ext cx="3107999" cy="175013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5"/>
          <p:cNvSpPr/>
          <p:nvPr/>
        </p:nvSpPr>
        <p:spPr>
          <a:xfrm>
            <a:off x="6521522" y="4472739"/>
            <a:ext cx="24827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Návrh výšivky pro vyhřívanou textilii s integrovaným teploměrem.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9" name="Google Shape;419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64987" y="532820"/>
            <a:ext cx="2639313" cy="3708092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5"/>
          <p:cNvSpPr/>
          <p:nvPr/>
        </p:nvSpPr>
        <p:spPr>
          <a:xfrm>
            <a:off x="3499083" y="4490962"/>
            <a:ext cx="24827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SW prostředí pro návrh výšivky pro stroj Bernina.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6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27" name="Google Shape;427;p46"/>
          <p:cNvSpPr txBox="1"/>
          <p:nvPr/>
        </p:nvSpPr>
        <p:spPr>
          <a:xfrm>
            <a:off x="-721460" y="1157724"/>
            <a:ext cx="8373210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možné rychle vytvořit jakýkoliv dvojrozměrný vodivý motiv.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Snadná kastomizace, rychlé přenastavení stroje (digitální výšivka).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možné využívat více nití najednou během jedné výšivky.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možné přešívat přes sebe (např. tvořit nevodivé izolační můstky).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8" name="Google Shape;428;p46"/>
          <p:cNvSpPr txBox="1"/>
          <p:nvPr/>
        </p:nvSpPr>
        <p:spPr>
          <a:xfrm>
            <a:off x="153809" y="2677650"/>
            <a:ext cx="131799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Nevýhody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46"/>
          <p:cNvSpPr txBox="1"/>
          <p:nvPr/>
        </p:nvSpPr>
        <p:spPr>
          <a:xfrm>
            <a:off x="153809" y="844545"/>
            <a:ext cx="105189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Výhody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6"/>
          <p:cNvSpPr txBox="1"/>
          <p:nvPr/>
        </p:nvSpPr>
        <p:spPr>
          <a:xfrm>
            <a:off x="-765910" y="3016204"/>
            <a:ext cx="837321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Funkční vyšívání je oproti jiným technologiím pletení a tkaní pomalé.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Ze  všech způsobů výroby je vyšívání největší zátěž pro vodivé nitě (velké třecí síly v oku šicí jehly, velké tahové síly chapače, během šití dochází k velkým ohybům nití ).</a:t>
            </a:r>
            <a:endParaRPr/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Výšivka je méně odolná v oděru a má menší odolnost vůči praní.</a:t>
            </a:r>
            <a:endParaRPr/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7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37" name="Google Shape;437;p47"/>
          <p:cNvSpPr txBox="1"/>
          <p:nvPr/>
        </p:nvSpPr>
        <p:spPr>
          <a:xfrm>
            <a:off x="153809" y="844545"/>
            <a:ext cx="287610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Příklady realizací na KET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47"/>
          <p:cNvPicPr preferRelativeResize="0"/>
          <p:nvPr/>
        </p:nvPicPr>
        <p:blipFill rotWithShape="1">
          <a:blip r:embed="rId3">
            <a:alphaModFix/>
          </a:blip>
          <a:srcRect b="11312" l="9595" r="7099" t="9322"/>
          <a:stretch/>
        </p:blipFill>
        <p:spPr>
          <a:xfrm>
            <a:off x="464959" y="1533886"/>
            <a:ext cx="3427591" cy="243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4751" y="1581150"/>
            <a:ext cx="4244622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7"/>
          <p:cNvSpPr/>
          <p:nvPr/>
        </p:nvSpPr>
        <p:spPr>
          <a:xfrm>
            <a:off x="1809982" y="4145962"/>
            <a:ext cx="472416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Kapacitní tlačítka se zpětnovazebními LED.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8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6" name="Google Shape;446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47" name="Google Shape;447;p48"/>
          <p:cNvSpPr txBox="1"/>
          <p:nvPr/>
        </p:nvSpPr>
        <p:spPr>
          <a:xfrm>
            <a:off x="153809" y="844545"/>
            <a:ext cx="518443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Příklady realizací na KET – vyšívaný teploměr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8" name="Google Shape;44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616" y="1406162"/>
            <a:ext cx="1737559" cy="1193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 sensor final scale" id="449" name="Google Shape;44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09159" y="1395541"/>
            <a:ext cx="1563378" cy="1204396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8"/>
          <p:cNvSpPr/>
          <p:nvPr/>
        </p:nvSpPr>
        <p:spPr>
          <a:xfrm>
            <a:off x="5410459" y="4249833"/>
            <a:ext cx="3996598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15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R. Polanský, et al., A novel large-area embroidered temperature sensor based on an innovative hybrid resistive thread, In Sensors and Actuators A: Physical, Volume 265, 2017, Pages 111-119, ISSN 0924-4247</a:t>
            </a:r>
            <a:endParaRPr/>
          </a:p>
        </p:txBody>
      </p:sp>
      <p:cxnSp>
        <p:nvCxnSpPr>
          <p:cNvPr id="451" name="Google Shape;451;p48"/>
          <p:cNvCxnSpPr/>
          <p:nvPr/>
        </p:nvCxnSpPr>
        <p:spPr>
          <a:xfrm>
            <a:off x="5496077" y="4130008"/>
            <a:ext cx="3519376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52" name="Google Shape;452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75370" y="1150518"/>
            <a:ext cx="2773288" cy="222648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8"/>
          <p:cNvSpPr/>
          <p:nvPr/>
        </p:nvSpPr>
        <p:spPr>
          <a:xfrm>
            <a:off x="5921173" y="3394108"/>
            <a:ext cx="290183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kalibračních křivek pro vyšívané teploměry.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4" name="Google Shape;454;p48"/>
          <p:cNvSpPr/>
          <p:nvPr/>
        </p:nvSpPr>
        <p:spPr>
          <a:xfrm>
            <a:off x="179316" y="2823000"/>
            <a:ext cx="5158926" cy="19082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5113" lvl="2" marL="2651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RTD (resistive temperature device) teploměr umožňující měření teploty z velké plochy.</a:t>
            </a:r>
            <a:endParaRPr/>
          </a:p>
          <a:p>
            <a:pPr indent="-26511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bázi mikrodrátku z chromniklové oceli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Rychlá odezva na náhlé změny teploty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Odolnost více něž 30 pracích cyklů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Snad integrace do textilií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60" name="Google Shape;460;p49"/>
          <p:cNvSpPr txBox="1"/>
          <p:nvPr/>
        </p:nvSpPr>
        <p:spPr>
          <a:xfrm>
            <a:off x="107504" y="1194495"/>
            <a:ext cx="3312368" cy="4176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5113" lvl="2" marL="26511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Tkanina s vyšívaným meandrem - aktivní část byla vyšitá mosaznou hybridní nití (7,7 Ω /m) i z Cu/Ag hybridní nitě (7,4 Ω /m).</a:t>
            </a:r>
            <a:endParaRPr/>
          </a:p>
          <a:p>
            <a:pPr indent="-265113" lvl="2" marL="265113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ploše 30 x 10 cm je vyšito 10 prstů dvěma paralelními nitěmi (rovněž horní i spodní vodivá niť), celkový odpor vyhřívací textilie byl 8,6 Ω.</a:t>
            </a:r>
            <a:endParaRPr/>
          </a:p>
          <a:p>
            <a:pPr indent="-265113" lvl="2" marL="265113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 každého lichého prstu motivu je integrován vyšívaný teplotní senzor realizovaný z hybridní šicí nitě na bázi chromniklové oceli (černá křivka s celkovou délkou 4,76 m) 🢥 </a:t>
            </a:r>
            <a:r>
              <a:rPr b="1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měření teploty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tedy více odpovídá reálnému stavu.</a:t>
            </a:r>
            <a:endParaRPr/>
          </a:p>
        </p:txBody>
      </p:sp>
      <p:pic>
        <p:nvPicPr>
          <p:cNvPr id="461" name="Google Shape;4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8687" y="1090642"/>
            <a:ext cx="3549629" cy="122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4359" y="2890503"/>
            <a:ext cx="3842632" cy="1314584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9"/>
          <p:cNvSpPr txBox="1"/>
          <p:nvPr/>
        </p:nvSpPr>
        <p:spPr>
          <a:xfrm>
            <a:off x="6020297" y="4239181"/>
            <a:ext cx="30770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000"/>
              <a:buFont typeface="Arial"/>
              <a:buNone/>
            </a:pPr>
            <a:r>
              <a:rPr b="1" i="0" lang="cs-CZ" sz="1000" u="none" cap="none" strike="noStrike">
                <a:solidFill>
                  <a:srgbClr val="366092"/>
                </a:solidFill>
                <a:latin typeface="Montserrat"/>
                <a:ea typeface="Montserrat"/>
                <a:cs typeface="Montserrat"/>
                <a:sym typeface="Montserrat"/>
              </a:rPr>
              <a:t>Realizovaná vyšitá </a:t>
            </a:r>
            <a:r>
              <a:rPr b="1" i="0" lang="cs-CZ" sz="1000" u="none" cap="none" strike="noStrike">
                <a:solidFill>
                  <a:srgbClr val="366092"/>
                </a:solidFill>
                <a:latin typeface="Montserrat"/>
                <a:ea typeface="Montserrat"/>
                <a:cs typeface="Montserrat"/>
                <a:sym typeface="Montserrat"/>
              </a:rPr>
              <a:t>vyhřívaná</a:t>
            </a:r>
            <a:r>
              <a:rPr b="1" i="0" lang="cs-CZ" sz="1000" u="none" cap="none" strike="noStrike">
                <a:solidFill>
                  <a:srgbClr val="366092"/>
                </a:solidFill>
                <a:latin typeface="Montserrat"/>
                <a:ea typeface="Montserrat"/>
                <a:cs typeface="Montserrat"/>
                <a:sym typeface="Montserrat"/>
              </a:rPr>
              <a:t> textilie s integrovaným teploměrem.</a:t>
            </a:r>
            <a:endParaRPr/>
          </a:p>
        </p:txBody>
      </p:sp>
      <p:sp>
        <p:nvSpPr>
          <p:cNvPr id="464" name="Google Shape;464;p49"/>
          <p:cNvSpPr txBox="1"/>
          <p:nvPr/>
        </p:nvSpPr>
        <p:spPr>
          <a:xfrm>
            <a:off x="5827370" y="2346838"/>
            <a:ext cx="326998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000"/>
              <a:buFont typeface="Arial"/>
              <a:buNone/>
            </a:pPr>
            <a:r>
              <a:rPr b="1" i="0" lang="cs-CZ" sz="1000" u="none" cap="none" strike="noStrike">
                <a:solidFill>
                  <a:srgbClr val="366092"/>
                </a:solidFill>
                <a:latin typeface="Montserrat"/>
                <a:ea typeface="Montserrat"/>
                <a:cs typeface="Montserrat"/>
                <a:sym typeface="Montserrat"/>
              </a:rPr>
              <a:t>Návrh vyhřívané textilie s integrovaným teploměrem – varianta A.</a:t>
            </a:r>
            <a:endParaRPr b="1" i="0" sz="1000" u="none" cap="none" strike="noStrike">
              <a:solidFill>
                <a:srgbClr val="36609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R_5578.jpg" id="465" name="Google Shape;465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47724" y="3099475"/>
            <a:ext cx="1440160" cy="127501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9"/>
          <p:cNvSpPr txBox="1"/>
          <p:nvPr/>
        </p:nvSpPr>
        <p:spPr>
          <a:xfrm>
            <a:off x="107504" y="11838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2.1 Vyšívané vodivé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49"/>
          <p:cNvSpPr txBox="1"/>
          <p:nvPr/>
        </p:nvSpPr>
        <p:spPr>
          <a:xfrm>
            <a:off x="107504" y="716461"/>
            <a:ext cx="69990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6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Příklady realizací na KET – vyšívaná vyhřívaná textilie teploměr</a:t>
            </a:r>
            <a:r>
              <a:rPr b="0" i="0" lang="cs-CZ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73" name="Google Shape;473;p50"/>
          <p:cNvSpPr txBox="1"/>
          <p:nvPr>
            <p:ph type="title"/>
          </p:nvPr>
        </p:nvSpPr>
        <p:spPr>
          <a:xfrm>
            <a:off x="371600" y="27882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Děkuji za pozornost</a:t>
            </a:r>
            <a:endParaRPr/>
          </a:p>
        </p:txBody>
      </p:sp>
      <p:pic>
        <p:nvPicPr>
          <p:cNvPr id="474" name="Google Shape;47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2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50"/>
          <p:cNvSpPr txBox="1"/>
          <p:nvPr>
            <p:ph idx="1" type="subTitle"/>
          </p:nvPr>
        </p:nvSpPr>
        <p:spPr>
          <a:xfrm>
            <a:off x="6139435" y="4081817"/>
            <a:ext cx="34302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Radek Soukup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 u="sng">
                <a:solidFill>
                  <a:schemeClr val="hlink"/>
                </a:solidFill>
              </a:rPr>
              <a:t>rsoukup</a:t>
            </a:r>
            <a:r>
              <a:rPr lang="cs-CZ" u="sng">
                <a:solidFill>
                  <a:schemeClr val="hlink"/>
                </a:solidFill>
                <a:hlinkClick r:id="rId4"/>
              </a:rPr>
              <a:t>@fel.zcu.cz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476" name="Google Shape;476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080" y="4081817"/>
            <a:ext cx="155545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8265" y="4407106"/>
            <a:ext cx="1148575" cy="2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669250"/>
            <a:ext cx="91440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ET TFE šablona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