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0680700" cy="7556500"/>
  <p:notesSz cx="10680700" cy="75565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BJRID+Times New Roman" panose="02020603050405020304" pitchFamily="18" charset="0"/>
      <p:regular r:id="rId30"/>
    </p:embeddedFont>
    <p:embeddedFont>
      <p:font typeface="CCPFTV+Arial" panose="020B0604020202020204" pitchFamily="34" charset="0"/>
      <p:regular r:id="rId31"/>
    </p:embeddedFont>
    <p:embeddedFont>
      <p:font typeface="FEBELH+Tahoma" panose="020B0604030504040204" pitchFamily="34" charset="0"/>
      <p:regular r:id="rId32"/>
    </p:embeddedFont>
    <p:embeddedFont>
      <p:font typeface="FKQEAN+Wingdings" pitchFamily="2" charset="2"/>
      <p:regular r:id="rId33"/>
    </p:embeddedFont>
    <p:embeddedFont>
      <p:font typeface="JSWLCF+Tahoma Bold" panose="020B0804030504040204" pitchFamily="34" charset="0"/>
      <p:regular r:id="rId34"/>
      <p:bold r:id="rId35"/>
    </p:embeddedFont>
    <p:embeddedFont>
      <p:font typeface="Times New Roman" panose="02020603050405020304" pitchFamily="18" charset="0"/>
      <p:regular r:id="rId36"/>
    </p:embeddedFont>
    <p:embeddedFont>
      <p:font typeface="USTLQH+Times New Roman Bold" panose="02020803070505020304" pitchFamily="18" charset="0"/>
      <p:regular r:id="rId37"/>
      <p:bold r:id="rId38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12" d="100"/>
          <a:sy n="112" d="100"/>
        </p:scale>
        <p:origin x="1648" y="20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8.fntdata"/><Relationship Id="rId38" Type="http://schemas.openxmlformats.org/officeDocument/2006/relationships/font" Target="fonts/font1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3/20/23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25A411B6-E691-7935-0EA5-AB7D02B7B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74303"/>
            <a:ext cx="10588933" cy="59562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8"/>
            <a:ext cx="9148573" cy="68656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91312" y="1827419"/>
            <a:ext cx="7481486" cy="684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93"/>
              </a:lnSpc>
              <a:spcBef>
                <a:spcPts val="0"/>
              </a:spcBef>
              <a:spcAft>
                <a:spcPts val="0"/>
              </a:spcAft>
            </a:pPr>
            <a:r>
              <a:rPr sz="4800" dirty="0">
                <a:solidFill>
                  <a:srgbClr val="CCFFFF"/>
                </a:solidFill>
                <a:latin typeface="FEBELH+Tahoma"/>
                <a:cs typeface="FEBELH+Tahoma"/>
              </a:rPr>
              <a:t>Propedeutika</a:t>
            </a:r>
            <a:r>
              <a:rPr sz="4800" spc="13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4800" dirty="0" err="1">
                <a:solidFill>
                  <a:srgbClr val="CCFFFF"/>
                </a:solidFill>
                <a:latin typeface="FEBELH+Tahoma"/>
                <a:cs typeface="FEBELH+Tahoma"/>
              </a:rPr>
              <a:t>výuky</a:t>
            </a:r>
            <a:r>
              <a:rPr sz="4800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4800" dirty="0" err="1">
                <a:solidFill>
                  <a:srgbClr val="CCFFFF"/>
                </a:solidFill>
                <a:latin typeface="FEBELH+Tahoma"/>
                <a:cs typeface="FEBELH+Tahoma"/>
              </a:rPr>
              <a:t>chemi</a:t>
            </a:r>
            <a:r>
              <a:rPr lang="cs-CZ" sz="4800" dirty="0">
                <a:solidFill>
                  <a:srgbClr val="CCFFFF"/>
                </a:solidFill>
                <a:latin typeface="FEBELH+Tahoma"/>
                <a:cs typeface="FEBELH+Tahoma"/>
              </a:rPr>
              <a:t>e</a:t>
            </a:r>
            <a:endParaRPr sz="4800" dirty="0">
              <a:solidFill>
                <a:srgbClr val="CCFFFF"/>
              </a:solidFill>
              <a:latin typeface="FEBELH+Tahoma"/>
              <a:cs typeface="FEBELH+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37982" y="3891094"/>
            <a:ext cx="429439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ECFF"/>
                </a:solidFill>
                <a:latin typeface="FEBELH+Tahoma"/>
                <a:cs typeface="FEBELH+Tahoma"/>
              </a:rPr>
              <a:t>3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34722" y="4608777"/>
            <a:ext cx="5240130" cy="1797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36027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0000"/>
                </a:solidFill>
                <a:latin typeface="FEBELH+Tahoma"/>
                <a:cs typeface="FEBELH+Tahoma"/>
              </a:rPr>
              <a:t>Cíle výuky chemii,</a:t>
            </a:r>
          </a:p>
          <a:p>
            <a:pPr marL="0" marR="0">
              <a:lnSpc>
                <a:spcPts val="4345"/>
              </a:lnSpc>
              <a:spcBef>
                <a:spcPts val="888"/>
              </a:spcBef>
              <a:spcAft>
                <a:spcPts val="0"/>
              </a:spcAft>
            </a:pPr>
            <a:r>
              <a:rPr sz="3600" dirty="0">
                <a:solidFill>
                  <a:srgbClr val="FF0000"/>
                </a:solidFill>
                <a:latin typeface="FEBELH+Tahoma"/>
                <a:cs typeface="FEBELH+Tahoma"/>
              </a:rPr>
              <a:t>obsah vzdělávání,</a:t>
            </a:r>
            <a:r>
              <a:rPr sz="3600" spc="19" dirty="0">
                <a:solidFill>
                  <a:srgbClr val="FF0000"/>
                </a:solidFill>
                <a:latin typeface="FEBELH+Tahoma"/>
                <a:cs typeface="FEBELH+Tahoma"/>
              </a:rPr>
              <a:t> </a:t>
            </a:r>
            <a:r>
              <a:rPr sz="3600" dirty="0">
                <a:solidFill>
                  <a:srgbClr val="FF0000"/>
                </a:solidFill>
                <a:latin typeface="FEBELH+Tahoma"/>
                <a:cs typeface="FEBELH+Tahoma"/>
              </a:rPr>
              <a:t>zásady</a:t>
            </a:r>
          </a:p>
          <a:p>
            <a:pPr marL="1267789" marR="0">
              <a:lnSpc>
                <a:spcPts val="4320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0000"/>
                </a:solidFill>
                <a:latin typeface="FEBELH+Tahoma"/>
                <a:cs typeface="FEBELH+Tahoma"/>
              </a:rPr>
              <a:t>výběru</a:t>
            </a:r>
            <a:r>
              <a:rPr sz="3600" spc="40" dirty="0">
                <a:solidFill>
                  <a:srgbClr val="FF0000"/>
                </a:solidFill>
                <a:latin typeface="FEBELH+Tahoma"/>
                <a:cs typeface="FEBELH+Tahoma"/>
              </a:rPr>
              <a:t> </a:t>
            </a:r>
            <a:r>
              <a:rPr sz="3600" dirty="0">
                <a:solidFill>
                  <a:srgbClr val="FF0000"/>
                </a:solidFill>
                <a:latin typeface="FEBELH+Tahoma"/>
                <a:cs typeface="FEBELH+Tahoma"/>
              </a:rPr>
              <a:t>učiva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CPFTV+Arial"/>
                <a:cs typeface="CCPFTV+Arial"/>
              </a:rPr>
              <a:t>1 / 23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CPFTV+Arial"/>
                <a:cs typeface="CCPFTV+Arial"/>
              </a:rPr>
              <a:t>2 / 23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9747153-8FEA-CF46-653F-010EA0A138F9}"/>
              </a:ext>
            </a:extLst>
          </p:cNvPr>
          <p:cNvSpPr txBox="1"/>
          <p:nvPr/>
        </p:nvSpPr>
        <p:spPr>
          <a:xfrm>
            <a:off x="6780510" y="6826575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610" y="795843"/>
            <a:ext cx="4396712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Cíle</a:t>
            </a:r>
            <a:r>
              <a:rPr sz="4400" spc="-41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4400" spc="11" dirty="0">
                <a:solidFill>
                  <a:srgbClr val="CCFFFF"/>
                </a:solidFill>
                <a:latin typeface="FEBELH+Tahoma"/>
                <a:cs typeface="FEBELH+Tahoma"/>
              </a:rPr>
              <a:t>výuky</a:t>
            </a:r>
            <a:r>
              <a:rPr sz="4400" spc="-54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chemii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5605" y="1658529"/>
            <a:ext cx="8409873" cy="13201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39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458" baseline="3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(Klimeš,</a:t>
            </a:r>
            <a:r>
              <a:rPr sz="2800" spc="13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1981):</a:t>
            </a:r>
            <a:r>
              <a:rPr sz="2800" spc="26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„</a:t>
            </a:r>
            <a:r>
              <a:rPr sz="2800" b="1" dirty="0">
                <a:solidFill>
                  <a:srgbClr val="FFFFFF"/>
                </a:solidFill>
                <a:latin typeface="JSWLCF+Tahoma Bold"/>
                <a:cs typeface="JSWLCF+Tahoma Bold"/>
              </a:rPr>
              <a:t>Cíl</a:t>
            </a:r>
            <a:r>
              <a:rPr sz="2800" b="1" spc="76" dirty="0">
                <a:solidFill>
                  <a:srgbClr val="FFFFFF"/>
                </a:solidFill>
                <a:latin typeface="JSWLCF+Tahoma Bold"/>
                <a:cs typeface="JSWLCF+Tahoma Bold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– vymezená oblast materiální,</a:t>
            </a:r>
          </a:p>
          <a:p>
            <a:pPr marL="34291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duchovní,</a:t>
            </a:r>
            <a:r>
              <a:rPr sz="2800" spc="12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společenská,</a:t>
            </a:r>
            <a:r>
              <a:rPr sz="2800" spc="11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které</a:t>
            </a:r>
            <a:r>
              <a:rPr sz="2800" spc="896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chci</a:t>
            </a:r>
            <a:r>
              <a:rPr sz="2800" spc="-40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dříve</a:t>
            </a:r>
            <a:r>
              <a:rPr sz="2800" spc="29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či později</a:t>
            </a:r>
          </a:p>
          <a:p>
            <a:pPr marL="34291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dosáhnout.“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15605" y="3023940"/>
            <a:ext cx="8423260" cy="3453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(Skalková,</a:t>
            </a:r>
            <a:r>
              <a:rPr sz="2800" spc="70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1978),</a:t>
            </a:r>
            <a:r>
              <a:rPr sz="2800" spc="24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„</a:t>
            </a:r>
            <a:r>
              <a:rPr sz="2800" b="1" dirty="0">
                <a:solidFill>
                  <a:srgbClr val="FFFFFF"/>
                </a:solidFill>
                <a:latin typeface="JSWLCF+Tahoma Bold"/>
                <a:cs typeface="JSWLCF+Tahoma Bold"/>
              </a:rPr>
              <a:t>Cílem</a:t>
            </a:r>
            <a:r>
              <a:rPr sz="2800" b="1" spc="38" dirty="0">
                <a:solidFill>
                  <a:srgbClr val="FFFFFF"/>
                </a:solidFill>
                <a:latin typeface="JSWLCF+Tahoma Bold"/>
                <a:cs typeface="JSWLCF+Tahoma Bold"/>
              </a:rPr>
              <a:t> </a:t>
            </a:r>
            <a:r>
              <a:rPr sz="2800" b="1" dirty="0">
                <a:solidFill>
                  <a:srgbClr val="FFFFFF"/>
                </a:solidFill>
                <a:latin typeface="JSWLCF+Tahoma Bold"/>
                <a:cs typeface="JSWLCF+Tahoma Bold"/>
              </a:rPr>
              <a:t>vyučování</a:t>
            </a:r>
            <a:r>
              <a:rPr sz="2800" b="1" spc="75" dirty="0">
                <a:solidFill>
                  <a:srgbClr val="FFFFFF"/>
                </a:solidFill>
                <a:latin typeface="JSWLCF+Tahoma Bold"/>
                <a:cs typeface="JSWLCF+Tahoma Bold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chápeme</a:t>
            </a:r>
          </a:p>
          <a:p>
            <a:pPr marL="34291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zamýšlený</a:t>
            </a:r>
            <a:r>
              <a:rPr sz="2800" spc="24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a očekávaný</a:t>
            </a:r>
            <a:r>
              <a:rPr sz="2800" spc="51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výsledek,</a:t>
            </a:r>
            <a:r>
              <a:rPr sz="2800" spc="42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k němuž</a:t>
            </a:r>
            <a:r>
              <a:rPr sz="2800" spc="37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učitel</a:t>
            </a:r>
          </a:p>
          <a:p>
            <a:pPr marL="34291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v</a:t>
            </a:r>
            <a:r>
              <a:rPr sz="2800" spc="23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součinnosti </a:t>
            </a:r>
            <a:r>
              <a:rPr sz="2800" spc="-19" dirty="0">
                <a:solidFill>
                  <a:srgbClr val="FFFFFF"/>
                </a:solidFill>
                <a:latin typeface="FEBELH+Tahoma"/>
                <a:cs typeface="FEBELH+Tahoma"/>
              </a:rPr>
              <a:t>se</a:t>
            </a:r>
            <a:r>
              <a:rPr sz="2800" spc="47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žáky</a:t>
            </a:r>
            <a:r>
              <a:rPr sz="2800" spc="60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směřuje.</a:t>
            </a:r>
            <a:r>
              <a:rPr sz="2800" spc="12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Tento</a:t>
            </a:r>
            <a:r>
              <a:rPr sz="2800" spc="13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výsledek</a:t>
            </a:r>
            <a:r>
              <a:rPr sz="2800" spc="24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spc="22" dirty="0">
                <a:solidFill>
                  <a:srgbClr val="FFFFFF"/>
                </a:solidFill>
                <a:latin typeface="FEBELH+Tahoma"/>
                <a:cs typeface="FEBELH+Tahoma"/>
              </a:rPr>
              <a:t>je</a:t>
            </a:r>
          </a:p>
          <a:p>
            <a:pPr marL="34291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vyjádřen</a:t>
            </a:r>
            <a:r>
              <a:rPr sz="2800" spc="27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ve</a:t>
            </a:r>
            <a:r>
              <a:rPr sz="2800" spc="24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změnách,</a:t>
            </a:r>
            <a:r>
              <a:rPr sz="2800" spc="-1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jichž vyučování</a:t>
            </a:r>
            <a:r>
              <a:rPr sz="2800" spc="25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dosahuje</a:t>
            </a:r>
            <a:r>
              <a:rPr sz="2800" spc="31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ve</a:t>
            </a:r>
          </a:p>
          <a:p>
            <a:pPr marL="342913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vědomostech,</a:t>
            </a:r>
            <a:r>
              <a:rPr sz="2800" spc="10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dovednostech,</a:t>
            </a:r>
            <a:r>
              <a:rPr sz="2800" spc="10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vlastnostech</a:t>
            </a:r>
            <a:r>
              <a:rPr sz="2800" spc="24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žáků</a:t>
            </a:r>
            <a:r>
              <a:rPr sz="2800" spc="24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a</a:t>
            </a:r>
          </a:p>
          <a:p>
            <a:pPr marL="34291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v</a:t>
            </a:r>
            <a:r>
              <a:rPr sz="2800" spc="23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utváření</a:t>
            </a:r>
            <a:r>
              <a:rPr sz="2800" spc="25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jejich postojů,</a:t>
            </a:r>
            <a:r>
              <a:rPr sz="2800" spc="12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názorů,</a:t>
            </a:r>
            <a:r>
              <a:rPr sz="2800" spc="40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hodnotové</a:t>
            </a:r>
          </a:p>
          <a:p>
            <a:pPr marL="34291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orientace</a:t>
            </a:r>
            <a:r>
              <a:rPr sz="2800" spc="2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a v jejich osobním</a:t>
            </a:r>
            <a:r>
              <a:rPr sz="2800" spc="15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vývoji.</a:t>
            </a:r>
            <a:r>
              <a:rPr sz="2800" spc="44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Jde </a:t>
            </a:r>
            <a:r>
              <a:rPr sz="2800" spc="-14" dirty="0">
                <a:solidFill>
                  <a:srgbClr val="FFFFFF"/>
                </a:solidFill>
                <a:latin typeface="FEBELH+Tahoma"/>
                <a:cs typeface="FEBELH+Tahoma"/>
              </a:rPr>
              <a:t>tu</a:t>
            </a:r>
            <a:r>
              <a:rPr sz="2800" spc="10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tedy</a:t>
            </a:r>
            <a:r>
              <a:rPr sz="2800" spc="19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o</a:t>
            </a:r>
          </a:p>
          <a:p>
            <a:pPr marL="34291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jednotu vzdělávacího</a:t>
            </a:r>
            <a:r>
              <a:rPr sz="2800" spc="3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i výchovného působení.“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CPFTV+Arial"/>
                <a:cs typeface="CCPFTV+Arial"/>
              </a:rPr>
              <a:t>3 / 23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68864" y="722653"/>
            <a:ext cx="4396711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Cíle</a:t>
            </a:r>
            <a:r>
              <a:rPr sz="4400" spc="-41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4400" spc="11" dirty="0">
                <a:solidFill>
                  <a:srgbClr val="CCFFFF"/>
                </a:solidFill>
                <a:latin typeface="FEBELH+Tahoma"/>
                <a:cs typeface="FEBELH+Tahoma"/>
              </a:rPr>
              <a:t>výuky</a:t>
            </a:r>
            <a:r>
              <a:rPr sz="4400" spc="-54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chemii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68953" y="1656946"/>
            <a:ext cx="8502393" cy="44306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-5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850" spc="158" baseline="-5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Zormanová,</a:t>
            </a:r>
            <a:r>
              <a:rPr sz="3200" spc="-16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2014)</a:t>
            </a:r>
            <a:r>
              <a:rPr sz="3200" spc="-22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ke stejnému pojmu</a:t>
            </a:r>
          </a:p>
          <a:p>
            <a:pPr marL="342844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uvádí,</a:t>
            </a:r>
            <a:r>
              <a:rPr sz="3200" spc="17" dirty="0">
                <a:solidFill>
                  <a:srgbClr val="FFFFFF"/>
                </a:solidFill>
                <a:latin typeface="FEBELH+Tahoma"/>
                <a:cs typeface="FEBELH+Tahoma"/>
              </a:rPr>
              <a:t> že:</a:t>
            </a:r>
            <a:r>
              <a:rPr sz="3200" spc="-39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„</a:t>
            </a:r>
            <a:r>
              <a:rPr sz="3200" b="1" dirty="0">
                <a:solidFill>
                  <a:srgbClr val="FFFFFF"/>
                </a:solidFill>
                <a:latin typeface="JSWLCF+Tahoma Bold"/>
                <a:cs typeface="JSWLCF+Tahoma Bold"/>
              </a:rPr>
              <a:t>Výchovně</a:t>
            </a:r>
            <a:r>
              <a:rPr sz="3200" b="1" spc="-19" dirty="0">
                <a:solidFill>
                  <a:srgbClr val="FFFFFF"/>
                </a:solidFill>
                <a:latin typeface="JSWLCF+Tahoma Bold"/>
                <a:cs typeface="JSWLCF+Tahoma Bold"/>
              </a:rPr>
              <a:t> </a:t>
            </a:r>
            <a:r>
              <a:rPr sz="3200" b="1" dirty="0">
                <a:solidFill>
                  <a:srgbClr val="FFFFFF"/>
                </a:solidFill>
                <a:latin typeface="JSWLCF+Tahoma Bold"/>
                <a:cs typeface="JSWLCF+Tahoma Bold"/>
              </a:rPr>
              <a:t>vzdělávací</a:t>
            </a:r>
            <a:r>
              <a:rPr sz="3200" b="1" spc="-50" dirty="0">
                <a:solidFill>
                  <a:srgbClr val="FFFFFF"/>
                </a:solidFill>
                <a:latin typeface="JSWLCF+Tahoma Bold"/>
                <a:cs typeface="JSWLCF+Tahoma Bold"/>
              </a:rPr>
              <a:t> </a:t>
            </a:r>
            <a:r>
              <a:rPr sz="3200" b="1" spc="11" dirty="0">
                <a:solidFill>
                  <a:srgbClr val="FFFFFF"/>
                </a:solidFill>
                <a:latin typeface="JSWLCF+Tahoma Bold"/>
                <a:cs typeface="JSWLCF+Tahoma Bold"/>
              </a:rPr>
              <a:t>cíle</a:t>
            </a:r>
          </a:p>
          <a:p>
            <a:pPr marL="342844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zahrnují účel,</a:t>
            </a:r>
            <a:r>
              <a:rPr sz="3200" spc="-21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záměr</a:t>
            </a:r>
            <a:r>
              <a:rPr sz="3200" spc="-12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výuky,</a:t>
            </a:r>
            <a:r>
              <a:rPr sz="3200" spc="16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výstup,</a:t>
            </a:r>
            <a:r>
              <a:rPr sz="3200" spc="14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výsledek</a:t>
            </a:r>
          </a:p>
          <a:p>
            <a:pPr marL="342844" marR="0">
              <a:lnSpc>
                <a:spcPts val="3839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výuky.</a:t>
            </a:r>
            <a:r>
              <a:rPr sz="3200" spc="16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V ideální rovině představují to,</a:t>
            </a:r>
            <a:r>
              <a:rPr sz="3200" spc="-20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čeho</a:t>
            </a:r>
          </a:p>
          <a:p>
            <a:pPr marL="342844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chceme</a:t>
            </a:r>
            <a:r>
              <a:rPr sz="3200" spc="-29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procesem vyučování dosáhnout.</a:t>
            </a:r>
          </a:p>
          <a:p>
            <a:pPr marL="342844" marR="0">
              <a:lnSpc>
                <a:spcPts val="3839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Trendem současného</a:t>
            </a:r>
            <a:r>
              <a:rPr sz="3200" spc="-16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školství</a:t>
            </a:r>
            <a:r>
              <a:rPr sz="3200" spc="31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je</a:t>
            </a:r>
            <a:r>
              <a:rPr sz="3200" spc="11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vymezovat</a:t>
            </a:r>
          </a:p>
          <a:p>
            <a:pPr marL="342844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cíle v podobě </a:t>
            </a:r>
            <a:r>
              <a:rPr sz="3200" dirty="0">
                <a:solidFill>
                  <a:srgbClr val="FFFF00"/>
                </a:solidFill>
                <a:latin typeface="FEBELH+Tahoma"/>
                <a:cs typeface="FEBELH+Tahoma"/>
              </a:rPr>
              <a:t>kompetencí,</a:t>
            </a:r>
            <a:r>
              <a:rPr sz="3200" spc="15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FEBELH+Tahoma"/>
                <a:cs typeface="FEBELH+Tahoma"/>
              </a:rPr>
              <a:t>tak jak</a:t>
            </a:r>
            <a:r>
              <a:rPr sz="3200" spc="11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FEBELH+Tahoma"/>
                <a:cs typeface="FEBELH+Tahoma"/>
              </a:rPr>
              <a:t>jsou</a:t>
            </a:r>
          </a:p>
          <a:p>
            <a:pPr marL="342844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FEBELH+Tahoma"/>
                <a:cs typeface="FEBELH+Tahoma"/>
              </a:rPr>
              <a:t>například</a:t>
            </a:r>
            <a:r>
              <a:rPr sz="3200" spc="-17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FEBELH+Tahoma"/>
                <a:cs typeface="FEBELH+Tahoma"/>
              </a:rPr>
              <a:t>charakterizovány v</a:t>
            </a:r>
            <a:r>
              <a:rPr sz="3200" spc="34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FEBELH+Tahoma"/>
                <a:cs typeface="FEBELH+Tahoma"/>
              </a:rPr>
              <a:t>Rámcovém</a:t>
            </a:r>
          </a:p>
          <a:p>
            <a:pPr marL="342844" marR="0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FEBELH+Tahoma"/>
                <a:cs typeface="FEBELH+Tahoma"/>
              </a:rPr>
              <a:t>vzdělávacím programu.“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CPFTV+Arial"/>
                <a:cs typeface="CCPFTV+Arial"/>
              </a:rPr>
              <a:t>4 / 23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6063" y="249858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610" y="777546"/>
            <a:ext cx="4664677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Dílčí</a:t>
            </a:r>
            <a:r>
              <a:rPr sz="4400" spc="-52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charakter</a:t>
            </a:r>
            <a:r>
              <a:rPr sz="4400" spc="-13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cílů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21" y="1547215"/>
            <a:ext cx="6686881" cy="893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5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-5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Cíle mají různou míru</a:t>
            </a:r>
            <a:r>
              <a:rPr sz="2800" spc="25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obecnosti – lze je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hierarchicky</a:t>
            </a:r>
            <a:r>
              <a:rPr sz="2800" spc="24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uspořádat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CPFTV+Arial"/>
                <a:cs typeface="CCPFTV+Arial"/>
              </a:rPr>
              <a:t>5 / 23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00A69AB6-87CF-81D2-8FE2-F08ECB5565EA}"/>
              </a:ext>
            </a:extLst>
          </p:cNvPr>
          <p:cNvSpPr txBox="1"/>
          <p:nvPr/>
        </p:nvSpPr>
        <p:spPr>
          <a:xfrm>
            <a:off x="6492478" y="6826859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04959" y="867395"/>
            <a:ext cx="8428817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Složky</a:t>
            </a:r>
            <a:r>
              <a:rPr sz="4400" spc="-44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výchovně</a:t>
            </a:r>
            <a:r>
              <a:rPr sz="4400" spc="-86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vzdělávacích</a:t>
            </a:r>
            <a:r>
              <a:rPr sz="4400" spc="-43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cílů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21" y="1803306"/>
            <a:ext cx="5536977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10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Cíl konkrétní</a:t>
            </a:r>
            <a:r>
              <a:rPr sz="2800" spc="23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vyučovací</a:t>
            </a:r>
            <a:r>
              <a:rPr sz="2800" spc="22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jednotky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33521" y="2315313"/>
            <a:ext cx="7461249" cy="40511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18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-1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Téma – vyjadřuje</a:t>
            </a:r>
            <a:r>
              <a:rPr sz="2800" spc="2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zpravidla</a:t>
            </a:r>
            <a:r>
              <a:rPr sz="2800" spc="47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kognitivní</a:t>
            </a:r>
            <a:r>
              <a:rPr sz="2800" spc="22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složku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(vzdělávací)</a:t>
            </a:r>
            <a:r>
              <a:rPr sz="2800" spc="40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cíle – osvojení</a:t>
            </a:r>
            <a:r>
              <a:rPr sz="2800" spc="23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vědomostí a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intelektuálních</a:t>
            </a:r>
            <a:r>
              <a:rPr sz="2800" spc="26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dovedností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10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-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Afektivní</a:t>
            </a:r>
            <a:r>
              <a:rPr sz="2800" spc="25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(postojová)</a:t>
            </a:r>
            <a:r>
              <a:rPr sz="2800" spc="40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složka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– ovlivňuje</a:t>
            </a:r>
          </a:p>
          <a:p>
            <a:pPr marL="342942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emotivní</a:t>
            </a:r>
            <a:r>
              <a:rPr sz="2800" spc="24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oblast</a:t>
            </a:r>
            <a:r>
              <a:rPr sz="2800" spc="39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osobnosti; vytváření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hodnotové orientace</a:t>
            </a:r>
            <a:r>
              <a:rPr sz="2800" spc="2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a postojů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9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Psychomotorická složka</a:t>
            </a:r>
            <a:r>
              <a:rPr sz="2800" spc="32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– rozvoj</a:t>
            </a:r>
            <a:r>
              <a:rPr sz="2800" spc="15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manuálních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dovedností</a:t>
            </a:r>
            <a:r>
              <a:rPr sz="2800" spc="23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(manipulace</a:t>
            </a:r>
            <a:r>
              <a:rPr sz="2800" spc="29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s nádobím,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sestavování</a:t>
            </a:r>
            <a:r>
              <a:rPr sz="2800" spc="52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aparatur..</a:t>
            </a:r>
            <a:r>
              <a:rPr sz="2800" spc="42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apod.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33521" y="6411892"/>
            <a:ext cx="7668639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29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2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Požadavek</a:t>
            </a:r>
            <a:r>
              <a:rPr sz="2800" spc="39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vzájemné rovnováhy</a:t>
            </a:r>
            <a:r>
              <a:rPr sz="2800" spc="44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těchto</a:t>
            </a:r>
            <a:r>
              <a:rPr sz="2800" spc="-20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složek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CPFTV+Arial"/>
                <a:cs typeface="CCPFTV+Arial"/>
              </a:rPr>
              <a:t>6 / 23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610" y="722653"/>
            <a:ext cx="8428817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Složky</a:t>
            </a:r>
            <a:r>
              <a:rPr sz="4400" spc="-44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výchovně</a:t>
            </a:r>
            <a:r>
              <a:rPr sz="4400" spc="-42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vzdělávacích</a:t>
            </a:r>
            <a:r>
              <a:rPr sz="4400" spc="-39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cílů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CPFTV+Arial"/>
                <a:cs typeface="CCPFTV+Arial"/>
              </a:rPr>
              <a:t>7 / 23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E0D344B0-26B4-2C51-CD54-77657FA6B7EE}"/>
              </a:ext>
            </a:extLst>
          </p:cNvPr>
          <p:cNvSpPr txBox="1"/>
          <p:nvPr/>
        </p:nvSpPr>
        <p:spPr>
          <a:xfrm>
            <a:off x="6492478" y="6833847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8801" y="462116"/>
            <a:ext cx="3685191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Formulace</a:t>
            </a:r>
            <a:r>
              <a:rPr sz="4400" spc="-39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cíle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9136" y="1260609"/>
            <a:ext cx="7628758" cy="234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35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-35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Při</a:t>
            </a:r>
            <a:r>
              <a:rPr sz="2800" spc="27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formulování</a:t>
            </a:r>
            <a:r>
              <a:rPr sz="2800" spc="25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cíle</a:t>
            </a:r>
            <a:r>
              <a:rPr sz="2800" spc="-2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vychází</a:t>
            </a:r>
            <a:r>
              <a:rPr sz="2800" spc="22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učitel z</a:t>
            </a:r>
            <a:r>
              <a:rPr sz="2800" spc="13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didaktické</a:t>
            </a:r>
          </a:p>
          <a:p>
            <a:pPr marL="342893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analýzy</a:t>
            </a:r>
            <a:r>
              <a:rPr sz="2800" spc="52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učiva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14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1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Kognitivní</a:t>
            </a:r>
            <a:r>
              <a:rPr sz="2800" spc="24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složka</a:t>
            </a:r>
            <a:r>
              <a:rPr sz="2800" spc="34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–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vyjádřena</a:t>
            </a:r>
            <a:r>
              <a:rPr sz="2800" spc="62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v názvu</a:t>
            </a:r>
            <a:r>
              <a:rPr sz="2800" spc="30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hodiny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14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-1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Afektivní</a:t>
            </a:r>
            <a:r>
              <a:rPr sz="2800" spc="25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(výchovná)</a:t>
            </a:r>
            <a:r>
              <a:rPr sz="2800" spc="41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složka -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„Proto vzdělání,</a:t>
            </a:r>
          </a:p>
          <a:p>
            <a:pPr marL="34289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které</a:t>
            </a:r>
            <a:r>
              <a:rPr sz="2800" spc="29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FEBELH+Tahoma"/>
                <a:cs typeface="FEBELH+Tahoma"/>
              </a:rPr>
              <a:t>by</a:t>
            </a:r>
            <a:r>
              <a:rPr sz="2800" spc="33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nedrželo</a:t>
            </a:r>
            <a:r>
              <a:rPr sz="2800" spc="10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pospolu s</a:t>
            </a:r>
            <a:r>
              <a:rPr sz="2800" spc="2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mravností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62029" y="3564903"/>
            <a:ext cx="7619170" cy="22345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a zbožností „nezlomným</a:t>
            </a:r>
            <a:r>
              <a:rPr sz="2800" spc="17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svazkem“, </a:t>
            </a:r>
            <a:r>
              <a:rPr sz="2800" spc="18" dirty="0">
                <a:solidFill>
                  <a:srgbClr val="FFFFFF"/>
                </a:solidFill>
                <a:latin typeface="FEBELH+Tahoma"/>
                <a:cs typeface="FEBELH+Tahoma"/>
              </a:rPr>
              <a:t>by</a:t>
            </a:r>
            <a:r>
              <a:rPr sz="2800" spc="-23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bylo</a:t>
            </a:r>
          </a:p>
          <a:p>
            <a:pPr marL="0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vzděláním</a:t>
            </a:r>
            <a:r>
              <a:rPr sz="2800" spc="47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„nešťastným“.</a:t>
            </a:r>
            <a:r>
              <a:rPr sz="2800" spc="40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Aby „člověk</a:t>
            </a:r>
            <a:r>
              <a:rPr sz="2800" spc="23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neupadal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v</a:t>
            </a:r>
            <a:r>
              <a:rPr sz="2800" spc="23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nečlověka“,</a:t>
            </a:r>
            <a:r>
              <a:rPr sz="2800" spc="12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potřebuje takové</a:t>
            </a:r>
            <a:r>
              <a:rPr sz="2800" spc="29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vzdělání,</a:t>
            </a:r>
            <a:r>
              <a:rPr sz="2800" spc="41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které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bude rozvíjet lidskost</a:t>
            </a:r>
            <a:r>
              <a:rPr sz="2800" spc="37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ve všech</a:t>
            </a:r>
            <a:r>
              <a:rPr sz="2800" spc="2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třech</a:t>
            </a:r>
            <a:r>
              <a:rPr sz="2800" spc="-35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zmíněných</a:t>
            </a:r>
          </a:p>
          <a:p>
            <a:pPr marL="0" marR="0">
              <a:lnSpc>
                <a:spcPts val="375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dimenzích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.“</a:t>
            </a:r>
            <a:r>
              <a:rPr sz="3200" spc="25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(Hábl,</a:t>
            </a:r>
            <a:r>
              <a:rPr sz="3200" spc="19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2011)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19198" y="5855566"/>
            <a:ext cx="8182897" cy="1016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11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850" spc="-167" baseline="1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00"/>
                </a:solidFill>
                <a:latin typeface="FEBELH+Tahoma"/>
                <a:cs typeface="FEBELH+Tahoma"/>
              </a:rPr>
              <a:t>Rozvoj</a:t>
            </a:r>
            <a:r>
              <a:rPr sz="3200" spc="-14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FEBELH+Tahoma"/>
                <a:cs typeface="FEBELH+Tahoma"/>
              </a:rPr>
              <a:t>manuálních dovedností –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volba</a:t>
            </a:r>
          </a:p>
          <a:p>
            <a:pPr marL="342866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vhodných metod</a:t>
            </a:r>
            <a:r>
              <a:rPr sz="3200" spc="-21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(žákovské pokusy...apod)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CPFTV+Arial"/>
                <a:cs typeface="CCPFTV+Arial"/>
              </a:rPr>
              <a:t>8 / 23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8661" y="733304"/>
            <a:ext cx="8203977" cy="4131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Konkretizace</a:t>
            </a:r>
            <a:r>
              <a:rPr sz="4400" spc="-39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4400" spc="-11" dirty="0">
                <a:solidFill>
                  <a:srgbClr val="CCFFFF"/>
                </a:solidFill>
                <a:latin typeface="FEBELH+Tahoma"/>
                <a:cs typeface="FEBELH+Tahoma"/>
              </a:rPr>
              <a:t>cílů</a:t>
            </a:r>
          </a:p>
          <a:p>
            <a:pPr marL="0" marR="0">
              <a:lnSpc>
                <a:spcPts val="3374"/>
              </a:lnSpc>
              <a:spcBef>
                <a:spcPts val="697"/>
              </a:spcBef>
              <a:spcAft>
                <a:spcPts val="0"/>
              </a:spcAft>
            </a:pPr>
            <a:r>
              <a:rPr sz="3400" baseline="27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1" baseline="2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Napomáhají</a:t>
            </a:r>
            <a:r>
              <a:rPr sz="2800" spc="24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– metodické</a:t>
            </a:r>
            <a:r>
              <a:rPr sz="2800" spc="2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příručky</a:t>
            </a:r>
            <a:r>
              <a:rPr sz="2800" spc="25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nebo</a:t>
            </a:r>
            <a:r>
              <a:rPr sz="2800" spc="-20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evaluační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kritéria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-32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1" baseline="-3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V chemii (KOLÁŘOVÁ,</a:t>
            </a:r>
            <a:r>
              <a:rPr sz="2800" spc="13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1998)</a:t>
            </a:r>
            <a:r>
              <a:rPr sz="2800" spc="15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hlavní</a:t>
            </a:r>
            <a:r>
              <a:rPr sz="2800" spc="29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cíle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přírodovědného</a:t>
            </a:r>
            <a:r>
              <a:rPr sz="2800" spc="37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vzdělávání:</a:t>
            </a:r>
          </a:p>
          <a:p>
            <a:pPr marL="0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FEBELH+Tahoma"/>
                <a:cs typeface="FEBELH+Tahoma"/>
              </a:rPr>
              <a:t>1.</a:t>
            </a:r>
            <a:r>
              <a:rPr sz="2250" spc="1432" dirty="0">
                <a:solidFill>
                  <a:srgbClr val="CC99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Identifikace</a:t>
            </a:r>
            <a:r>
              <a:rPr sz="2800" spc="58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a správné</a:t>
            </a:r>
            <a:r>
              <a:rPr sz="2800" spc="30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užívání</a:t>
            </a:r>
            <a:r>
              <a:rPr sz="2800" spc="25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pojmů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FEBELH+Tahoma"/>
                <a:cs typeface="FEBELH+Tahoma"/>
              </a:rPr>
              <a:t>2.</a:t>
            </a:r>
            <a:r>
              <a:rPr sz="2250" spc="1432" dirty="0">
                <a:solidFill>
                  <a:srgbClr val="CC99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Kvalitativní</a:t>
            </a:r>
            <a:r>
              <a:rPr sz="2800" spc="54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popis objektů,</a:t>
            </a:r>
            <a:r>
              <a:rPr sz="2800" spc="38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systémů</a:t>
            </a:r>
            <a:r>
              <a:rPr sz="2800" spc="27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a jevů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FEBELH+Tahoma"/>
                <a:cs typeface="FEBELH+Tahoma"/>
              </a:rPr>
              <a:t>3.</a:t>
            </a:r>
            <a:r>
              <a:rPr sz="2250" spc="1432" dirty="0">
                <a:solidFill>
                  <a:srgbClr val="CC99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Vysvětlení</a:t>
            </a:r>
            <a:r>
              <a:rPr sz="2800" spc="26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jevů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8661" y="4910721"/>
            <a:ext cx="6490602" cy="14907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FEBELH+Tahoma"/>
                <a:cs typeface="FEBELH+Tahoma"/>
              </a:rPr>
              <a:t>4.</a:t>
            </a:r>
            <a:r>
              <a:rPr sz="2250" spc="1432" dirty="0">
                <a:solidFill>
                  <a:srgbClr val="CC99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Předpovídání</a:t>
            </a:r>
            <a:r>
              <a:rPr sz="2800" spc="24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jevů a</a:t>
            </a:r>
            <a:r>
              <a:rPr sz="2800" spc="32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souvislostí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FEBELH+Tahoma"/>
                <a:cs typeface="FEBELH+Tahoma"/>
              </a:rPr>
              <a:t>5.</a:t>
            </a:r>
            <a:r>
              <a:rPr sz="2250" spc="1432" dirty="0">
                <a:solidFill>
                  <a:srgbClr val="CC99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Pozorování,</a:t>
            </a:r>
            <a:r>
              <a:rPr sz="2800" spc="39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měření,</a:t>
            </a:r>
            <a:r>
              <a:rPr sz="2800" spc="12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experimentování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FEBELH+Tahoma"/>
                <a:cs typeface="FEBELH+Tahoma"/>
              </a:rPr>
              <a:t>6.</a:t>
            </a:r>
            <a:r>
              <a:rPr sz="2250" spc="1432" dirty="0">
                <a:solidFill>
                  <a:srgbClr val="CC99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Kvantitativní</a:t>
            </a:r>
            <a:r>
              <a:rPr sz="2800" spc="52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popis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88661" y="6446916"/>
            <a:ext cx="3493296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FEBELH+Tahoma"/>
                <a:cs typeface="FEBELH+Tahoma"/>
              </a:rPr>
              <a:t>7.</a:t>
            </a:r>
            <a:r>
              <a:rPr sz="2250" spc="1432" dirty="0">
                <a:solidFill>
                  <a:srgbClr val="CC99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Aplikace</a:t>
            </a:r>
            <a:r>
              <a:rPr sz="2800" spc="31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poznatků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CPFTV+Arial"/>
                <a:cs typeface="CCPFTV+Arial"/>
              </a:rPr>
              <a:t>9 / 23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5424" y="722653"/>
            <a:ext cx="3859275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Taxonomie</a:t>
            </a:r>
            <a:r>
              <a:rPr sz="4400" spc="-40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cílů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0326" y="1486184"/>
            <a:ext cx="8093078" cy="50752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33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-3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Cesta</a:t>
            </a:r>
            <a:r>
              <a:rPr sz="2800" spc="32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spc="-24" dirty="0">
                <a:solidFill>
                  <a:srgbClr val="FFFFFF"/>
                </a:solidFill>
                <a:latin typeface="FEBELH+Tahoma"/>
                <a:cs typeface="FEBELH+Tahoma"/>
              </a:rPr>
              <a:t>ke</a:t>
            </a:r>
            <a:r>
              <a:rPr sz="2800" spc="24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kvantifikaci</a:t>
            </a:r>
            <a:r>
              <a:rPr sz="2800" spc="52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cílů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-2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-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Bloomova</a:t>
            </a:r>
            <a:r>
              <a:rPr sz="2800" spc="32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taxonomie</a:t>
            </a:r>
            <a:r>
              <a:rPr sz="2800" spc="32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cílů (1956)</a:t>
            </a:r>
            <a:r>
              <a:rPr sz="2800" spc="-18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–</a:t>
            </a:r>
            <a:r>
              <a:rPr sz="2800" spc="11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původně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potřeba oceňování testových</a:t>
            </a:r>
            <a:r>
              <a:rPr sz="2800" spc="23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položek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12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-1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Revidovaná</a:t>
            </a:r>
            <a:r>
              <a:rPr sz="2800" spc="34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Bloomova</a:t>
            </a:r>
            <a:r>
              <a:rPr sz="2800" spc="32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taxonomie</a:t>
            </a:r>
            <a:r>
              <a:rPr sz="2800" spc="29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– dvě dimenze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kognitivního</a:t>
            </a:r>
            <a:r>
              <a:rPr sz="2800" spc="3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procesu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37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3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Dimenze „Kognitivního</a:t>
            </a:r>
            <a:r>
              <a:rPr sz="2800" spc="67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procesu“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– 6 kategorií</a:t>
            </a:r>
            <a:r>
              <a:rPr sz="2800" spc="24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–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vychází</a:t>
            </a:r>
            <a:r>
              <a:rPr sz="2800" spc="22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z původní</a:t>
            </a:r>
            <a:r>
              <a:rPr sz="2800" spc="26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Bloomovy</a:t>
            </a:r>
            <a:r>
              <a:rPr sz="2800" spc="23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taxonomie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obohacené</a:t>
            </a:r>
            <a:r>
              <a:rPr sz="2800" spc="29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o položky</a:t>
            </a:r>
            <a:r>
              <a:rPr sz="2800" spc="25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5 a 6 (hodnotit</a:t>
            </a:r>
            <a:r>
              <a:rPr sz="2800" spc="36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a tvořit);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formulace tzv.</a:t>
            </a:r>
            <a:r>
              <a:rPr sz="2800" spc="10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aktivním</a:t>
            </a:r>
            <a:r>
              <a:rPr sz="2800" spc="1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slovesem</a:t>
            </a:r>
            <a:r>
              <a:rPr sz="2800" spc="17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(viz Tabulka)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33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-3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Dimenze „Znalostní“</a:t>
            </a:r>
            <a:r>
              <a:rPr sz="2800" spc="24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– vyjádřena</a:t>
            </a:r>
            <a:r>
              <a:rPr sz="2800" spc="34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podstatným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jménem</a:t>
            </a:r>
            <a:r>
              <a:rPr sz="2800" spc="-13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(v</a:t>
            </a:r>
            <a:r>
              <a:rPr sz="2800" spc="33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Tabulce svislý</a:t>
            </a:r>
            <a:r>
              <a:rPr sz="2800" spc="23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sloupec)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CPFTV+Arial"/>
                <a:cs typeface="CCPFTV+Arial"/>
              </a:rPr>
              <a:t>10 / 23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72901" y="811142"/>
            <a:ext cx="8466668" cy="529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CCFFFF"/>
                </a:solidFill>
                <a:latin typeface="FEBELH+Tahoma"/>
                <a:cs typeface="FEBELH+Tahoma"/>
              </a:rPr>
              <a:t>Revidovaná</a:t>
            </a:r>
            <a:r>
              <a:rPr sz="3200" spc="10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CCFFFF"/>
                </a:solidFill>
                <a:latin typeface="FEBELH+Tahoma"/>
                <a:cs typeface="FEBELH+Tahoma"/>
              </a:rPr>
              <a:t>taxonomická</a:t>
            </a:r>
            <a:r>
              <a:rPr sz="3200" spc="12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CCFFFF"/>
                </a:solidFill>
                <a:latin typeface="FEBELH+Tahoma"/>
                <a:cs typeface="FEBELH+Tahoma"/>
              </a:rPr>
              <a:t>tabulka</a:t>
            </a:r>
            <a:r>
              <a:rPr sz="3200" spc="13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CCFFFF"/>
                </a:solidFill>
                <a:latin typeface="FEBELH+Tahoma"/>
                <a:cs typeface="FEBELH+Tahoma"/>
              </a:rPr>
              <a:t>(dle Blooma)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CPFTV+Arial"/>
                <a:cs typeface="CCPFTV+Arial"/>
              </a:rPr>
              <a:t>11 / 23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CPFTV+Arial"/>
                <a:cs typeface="CCPFTV+Arial"/>
              </a:rPr>
              <a:t>12 / 23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68263" y="785176"/>
            <a:ext cx="7953996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FFFF"/>
                </a:solidFill>
                <a:latin typeface="FEBELH+Tahoma"/>
                <a:cs typeface="FEBELH+Tahoma"/>
              </a:rPr>
              <a:t>Konkretizace cílů v</a:t>
            </a:r>
            <a:r>
              <a:rPr sz="4000" spc="-45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4000" dirty="0">
                <a:solidFill>
                  <a:srgbClr val="CCFFFF"/>
                </a:solidFill>
                <a:latin typeface="FEBELH+Tahoma"/>
                <a:cs typeface="FEBELH+Tahoma"/>
              </a:rPr>
              <a:t>chemii (příklad)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0326" y="2379292"/>
            <a:ext cx="8145332" cy="28563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9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-2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Žák</a:t>
            </a:r>
            <a:r>
              <a:rPr sz="2800" spc="35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b="1" dirty="0">
                <a:solidFill>
                  <a:srgbClr val="FFFFFF"/>
                </a:solidFill>
                <a:latin typeface="JSWLCF+Tahoma Bold"/>
                <a:cs typeface="JSWLCF+Tahoma Bold"/>
              </a:rPr>
              <a:t>definuje</a:t>
            </a:r>
            <a:r>
              <a:rPr sz="2800" b="1" spc="61" dirty="0">
                <a:solidFill>
                  <a:srgbClr val="FFFFFF"/>
                </a:solidFill>
                <a:latin typeface="JSWLCF+Tahoma Bold"/>
                <a:cs typeface="JSWLCF+Tahoma Bold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pojem</a:t>
            </a:r>
            <a:r>
              <a:rPr sz="2800" spc="-14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roztok;</a:t>
            </a:r>
            <a:r>
              <a:rPr sz="2800" spc="29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b="1" dirty="0">
                <a:solidFill>
                  <a:srgbClr val="FFFFFF"/>
                </a:solidFill>
                <a:latin typeface="JSWLCF+Tahoma Bold"/>
                <a:cs typeface="JSWLCF+Tahoma Bold"/>
              </a:rPr>
              <a:t>popíše</a:t>
            </a:r>
            <a:r>
              <a:rPr sz="2800" b="1" spc="34" dirty="0">
                <a:solidFill>
                  <a:srgbClr val="FFFFFF"/>
                </a:solidFill>
                <a:latin typeface="JSWLCF+Tahoma Bold"/>
                <a:cs typeface="JSWLCF+Tahoma Bold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jeho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základní</a:t>
            </a:r>
            <a:r>
              <a:rPr sz="2800" spc="25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složky</a:t>
            </a:r>
            <a:r>
              <a:rPr sz="2800" spc="19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(látka</a:t>
            </a:r>
            <a:r>
              <a:rPr sz="2800" spc="3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rozpuštěná, rozpouštědlo);</a:t>
            </a:r>
          </a:p>
          <a:p>
            <a:pPr marL="0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3400" baseline="20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045" baseline="2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Roztok</a:t>
            </a:r>
            <a:r>
              <a:rPr sz="2800" spc="23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– znalostní</a:t>
            </a:r>
            <a:r>
              <a:rPr sz="2800" spc="24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dimenze - znalost</a:t>
            </a:r>
            <a:r>
              <a:rPr sz="2800" spc="3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faktu</a:t>
            </a:r>
            <a:r>
              <a:rPr sz="2800" spc="30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- A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8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045" baseline="-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Definuje,</a:t>
            </a:r>
            <a:r>
              <a:rPr sz="2800" spc="11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popíše</a:t>
            </a:r>
            <a:r>
              <a:rPr sz="2800" spc="31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– kognitivní</a:t>
            </a:r>
            <a:r>
              <a:rPr sz="2800" spc="24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dimenze –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zapamatovat</a:t>
            </a:r>
            <a:r>
              <a:rPr sz="2800" spc="64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- 1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2250" spc="308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→</a:t>
            </a:r>
            <a:r>
              <a:rPr sz="2800" spc="-12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„zapamatovat</a:t>
            </a:r>
            <a:r>
              <a:rPr sz="2800" spc="33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znalost faktů“</a:t>
            </a:r>
            <a:r>
              <a:rPr sz="2800" spc="892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b="1" dirty="0">
                <a:solidFill>
                  <a:srgbClr val="FFFF00"/>
                </a:solidFill>
                <a:latin typeface="JSWLCF+Tahoma Bold"/>
                <a:cs typeface="JSWLCF+Tahoma Bold"/>
              </a:rPr>
              <a:t>-</a:t>
            </a:r>
            <a:r>
              <a:rPr sz="2800" b="1" spc="824" dirty="0">
                <a:solidFill>
                  <a:srgbClr val="FFFF00"/>
                </a:solidFill>
                <a:latin typeface="JSWLCF+Tahoma Bold"/>
                <a:cs typeface="JSWLCF+Tahoma Bold"/>
              </a:rPr>
              <a:t> </a:t>
            </a:r>
            <a:r>
              <a:rPr sz="2800" b="1" spc="12" dirty="0">
                <a:solidFill>
                  <a:srgbClr val="FFFF00"/>
                </a:solidFill>
                <a:latin typeface="JSWLCF+Tahoma Bold"/>
                <a:cs typeface="JSWLCF+Tahoma Bold"/>
              </a:rPr>
              <a:t>A1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CPFTV+Arial"/>
                <a:cs typeface="CCPFTV+Arial"/>
              </a:rPr>
              <a:t>13 / 23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5424" y="433167"/>
            <a:ext cx="8311361" cy="1383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Obsah vzdělávání,</a:t>
            </a:r>
            <a:r>
              <a:rPr sz="4400" spc="-21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zásady</a:t>
            </a:r>
            <a:r>
              <a:rPr sz="4400" spc="-51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výběru</a:t>
            </a:r>
          </a:p>
          <a:p>
            <a:pPr marL="0" marR="0">
              <a:lnSpc>
                <a:spcPts val="5279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učiva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CPFTV+Arial"/>
                <a:cs typeface="CCPFTV+Arial"/>
              </a:rPr>
              <a:t>14 / 23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D0AEBF6C-B09C-370E-0D25-DC412752B77F}"/>
              </a:ext>
            </a:extLst>
          </p:cNvPr>
          <p:cNvSpPr txBox="1"/>
          <p:nvPr/>
        </p:nvSpPr>
        <p:spPr>
          <a:xfrm>
            <a:off x="6548473" y="6875157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5440" y="844477"/>
            <a:ext cx="3488076" cy="58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FF00"/>
                </a:solidFill>
                <a:latin typeface="FEBELH+Tahoma"/>
                <a:cs typeface="FEBELH+Tahoma"/>
              </a:rPr>
              <a:t>Komenský,</a:t>
            </a:r>
            <a:r>
              <a:rPr sz="3600" spc="20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3600" dirty="0">
                <a:solidFill>
                  <a:srgbClr val="FFFF00"/>
                </a:solidFill>
                <a:latin typeface="FEBELH+Tahoma"/>
                <a:cs typeface="FEBELH+Tahoma"/>
              </a:rPr>
              <a:t>1646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8765" y="2304660"/>
            <a:ext cx="8136230" cy="39428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17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850" spc="-166" baseline="1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„Věcmi,</a:t>
            </a:r>
            <a:r>
              <a:rPr sz="3200" spc="16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kterým</a:t>
            </a:r>
            <a:r>
              <a:rPr sz="3200" spc="32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je</a:t>
            </a:r>
            <a:r>
              <a:rPr sz="3200" spc="11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třeba</a:t>
            </a:r>
            <a:r>
              <a:rPr sz="3200" spc="13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vyučovati,</a:t>
            </a:r>
            <a:r>
              <a:rPr sz="3200" spc="17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je</a:t>
            </a:r>
          </a:p>
          <a:p>
            <a:pPr marL="342899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všechno</a:t>
            </a:r>
            <a:r>
              <a:rPr sz="3200" spc="-1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to,</a:t>
            </a:r>
            <a:r>
              <a:rPr sz="3200" spc="12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co</a:t>
            </a:r>
            <a:r>
              <a:rPr sz="3200" spc="-11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může zušlechťovati lidskou</a:t>
            </a:r>
          </a:p>
          <a:p>
            <a:pPr marL="342899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povahu a</a:t>
            </a:r>
            <a:r>
              <a:rPr sz="3200" spc="-20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ji</a:t>
            </a:r>
            <a:r>
              <a:rPr sz="3200" spc="35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zdokonalovati;</a:t>
            </a:r>
            <a:r>
              <a:rPr sz="3200" spc="14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totiž,</a:t>
            </a:r>
            <a:r>
              <a:rPr sz="3200" spc="19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vyznati </a:t>
            </a:r>
            <a:r>
              <a:rPr sz="3200" spc="14" dirty="0">
                <a:solidFill>
                  <a:srgbClr val="FFFFFF"/>
                </a:solidFill>
                <a:latin typeface="FEBELH+Tahoma"/>
                <a:cs typeface="FEBELH+Tahoma"/>
              </a:rPr>
              <a:t>se</a:t>
            </a:r>
          </a:p>
          <a:p>
            <a:pPr marL="342899" marR="0">
              <a:lnSpc>
                <a:spcPts val="3839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v něčem</a:t>
            </a:r>
            <a:r>
              <a:rPr sz="3200" spc="-44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a</a:t>
            </a:r>
            <a:r>
              <a:rPr sz="3200" spc="12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tím uměti</a:t>
            </a:r>
            <a:r>
              <a:rPr sz="3200" spc="27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spc="-18" dirty="0">
                <a:solidFill>
                  <a:srgbClr val="FFFFFF"/>
                </a:solidFill>
                <a:latin typeface="FEBELH+Tahoma"/>
                <a:cs typeface="FEBELH+Tahoma"/>
              </a:rPr>
              <a:t>si</a:t>
            </a:r>
            <a:r>
              <a:rPr sz="3200" spc="17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náležitě poradit</a:t>
            </a:r>
            <a:r>
              <a:rPr sz="3200" spc="12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jak</a:t>
            </a:r>
          </a:p>
          <a:p>
            <a:pPr marL="342899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spc="14" dirty="0">
                <a:solidFill>
                  <a:srgbClr val="FFFFFF"/>
                </a:solidFill>
                <a:latin typeface="FEBELH+Tahoma"/>
                <a:cs typeface="FEBELH+Tahoma"/>
              </a:rPr>
              <a:t>se</a:t>
            </a:r>
            <a:r>
              <a:rPr sz="3200" spc="-39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spc="11" dirty="0">
                <a:solidFill>
                  <a:srgbClr val="FFFFFF"/>
                </a:solidFill>
                <a:latin typeface="FEBELH+Tahoma"/>
                <a:cs typeface="FEBELH+Tahoma"/>
              </a:rPr>
              <a:t>sebou</a:t>
            </a:r>
            <a:r>
              <a:rPr sz="3200" spc="-40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samým (máme</a:t>
            </a:r>
            <a:r>
              <a:rPr sz="3200" spc="10" dirty="0">
                <a:solidFill>
                  <a:srgbClr val="FFFFFF"/>
                </a:solidFill>
                <a:latin typeface="FEBELH+Tahoma"/>
                <a:cs typeface="FEBELH+Tahoma"/>
              </a:rPr>
              <a:t> na</a:t>
            </a:r>
            <a:r>
              <a:rPr sz="3200" spc="-30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mysli</a:t>
            </a:r>
            <a:r>
              <a:rPr sz="3200" spc="31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vztah k</a:t>
            </a:r>
          </a:p>
          <a:p>
            <a:pPr marL="342899" marR="0">
              <a:lnSpc>
                <a:spcPts val="3839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vnějším údům,</a:t>
            </a:r>
            <a:r>
              <a:rPr sz="3200" spc="13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smyslům,</a:t>
            </a:r>
            <a:r>
              <a:rPr sz="3200" spc="1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rozumu,</a:t>
            </a:r>
            <a:r>
              <a:rPr sz="3200" spc="-15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vůli</a:t>
            </a:r>
          </a:p>
          <a:p>
            <a:pPr marL="342899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atd.),</a:t>
            </a:r>
            <a:r>
              <a:rPr sz="3200" spc="15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spc="-13" dirty="0">
                <a:solidFill>
                  <a:srgbClr val="FFFFFF"/>
                </a:solidFill>
                <a:latin typeface="FEBELH+Tahoma"/>
                <a:cs typeface="FEBELH+Tahoma"/>
              </a:rPr>
              <a:t>tak</a:t>
            </a:r>
            <a:r>
              <a:rPr sz="3200" spc="47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s</a:t>
            </a:r>
            <a:r>
              <a:rPr sz="3200" spc="-25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ostatními okolnostmi,</a:t>
            </a:r>
            <a:r>
              <a:rPr sz="3200" spc="17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aby nám</a:t>
            </a:r>
          </a:p>
          <a:p>
            <a:pPr marL="342899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vše</a:t>
            </a:r>
            <a:r>
              <a:rPr sz="3200" spc="12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sloužilo,</a:t>
            </a:r>
            <a:r>
              <a:rPr sz="3200" spc="16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ale</a:t>
            </a:r>
            <a:r>
              <a:rPr sz="3200" spc="11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nic</a:t>
            </a:r>
            <a:r>
              <a:rPr sz="3200" spc="15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neškodilo.“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CPFTV+Arial"/>
                <a:cs typeface="CCPFTV+Arial"/>
              </a:rPr>
              <a:t>15 / 23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8730" y="4926672"/>
            <a:ext cx="8401221" cy="8580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Spoluexistence</a:t>
            </a:r>
            <a:r>
              <a:rPr sz="2800" spc="-42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dvou</a:t>
            </a:r>
            <a:r>
              <a:rPr sz="2800" spc="-1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systémů</a:t>
            </a:r>
            <a:r>
              <a:rPr sz="2800" spc="3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– vědeckého a</a:t>
            </a:r>
            <a:r>
              <a:rPr sz="2800" spc="-14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didaktického</a:t>
            </a:r>
          </a:p>
          <a:p>
            <a:pPr marL="0" marR="0">
              <a:lnSpc>
                <a:spcPts val="3096"/>
              </a:lnSpc>
              <a:spcBef>
                <a:spcPts val="263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dle</a:t>
            </a:r>
            <a:r>
              <a:rPr sz="2800" spc="-15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(Arendta, 1894)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CPFTV+Arial"/>
                <a:cs typeface="CCPFTV+Arial"/>
              </a:rPr>
              <a:t>16 / 23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3BE99B1D-46A1-8772-20E8-38A35E81B7B8}"/>
              </a:ext>
            </a:extLst>
          </p:cNvPr>
          <p:cNvSpPr txBox="1"/>
          <p:nvPr/>
        </p:nvSpPr>
        <p:spPr>
          <a:xfrm>
            <a:off x="6564486" y="667051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610" y="651101"/>
            <a:ext cx="8126091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Principy</a:t>
            </a:r>
            <a:r>
              <a:rPr sz="4400" spc="-45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didaktické</a:t>
            </a:r>
            <a:r>
              <a:rPr sz="4400" spc="-43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transformace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21" y="1586747"/>
            <a:ext cx="8096805" cy="3453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49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-4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„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Učivo</a:t>
            </a:r>
            <a:r>
              <a:rPr sz="2800" spc="-21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FEBELH+Tahoma"/>
                <a:cs typeface="FEBELH+Tahoma"/>
              </a:rPr>
              <a:t>samozřejmě musí někdo vytvořit</a:t>
            </a:r>
            <a:r>
              <a:rPr sz="2800" spc="46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(převést</a:t>
            </a:r>
          </a:p>
          <a:p>
            <a:pPr marL="342942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vědní poznatky</a:t>
            </a:r>
            <a:r>
              <a:rPr sz="2800" spc="51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FEBELH+Tahoma"/>
                <a:cs typeface="FEBELH+Tahoma"/>
              </a:rPr>
              <a:t>do</a:t>
            </a:r>
            <a:r>
              <a:rPr sz="2800" spc="19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podoby vhodné</a:t>
            </a:r>
            <a:r>
              <a:rPr sz="2800" spc="24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k osvojení),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připravit</a:t>
            </a:r>
            <a:r>
              <a:rPr sz="2800" spc="66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procedury jeho předávání,</a:t>
            </a:r>
            <a:r>
              <a:rPr sz="2800" spc="40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vyškolit</a:t>
            </a:r>
            <a:r>
              <a:rPr sz="2800" spc="36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pro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tuto činnost</a:t>
            </a:r>
            <a:r>
              <a:rPr sz="2800" spc="3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specializované</a:t>
            </a:r>
            <a:r>
              <a:rPr sz="2800" spc="31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profesionály,</a:t>
            </a:r>
            <a:r>
              <a:rPr sz="2800" spc="6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zavést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způsoby</a:t>
            </a:r>
            <a:r>
              <a:rPr sz="2800" spc="24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kontroly.</a:t>
            </a:r>
            <a:r>
              <a:rPr sz="2800" spc="3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O</a:t>
            </a:r>
            <a:r>
              <a:rPr sz="2800" spc="-32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poznatcích,</a:t>
            </a:r>
            <a:r>
              <a:rPr sz="2800" spc="-19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dovednostech,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postojích a hodnotách,</a:t>
            </a:r>
            <a:r>
              <a:rPr sz="2800" spc="11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které</a:t>
            </a:r>
            <a:r>
              <a:rPr sz="2800" spc="29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se ve škole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předávají</a:t>
            </a:r>
            <a:r>
              <a:rPr sz="2800" b="1" dirty="0">
                <a:solidFill>
                  <a:srgbClr val="FFFFFF"/>
                </a:solidFill>
                <a:latin typeface="JSWLCF+Tahoma Bold"/>
                <a:cs typeface="JSWLCF+Tahoma Bold"/>
              </a:rPr>
              <a:t>,</a:t>
            </a:r>
            <a:r>
              <a:rPr sz="2800" b="1" spc="38" dirty="0">
                <a:solidFill>
                  <a:srgbClr val="FFFFFF"/>
                </a:solidFill>
                <a:latin typeface="JSWLCF+Tahoma Bold"/>
                <a:cs typeface="JSWLCF+Tahoma Bold"/>
              </a:rPr>
              <a:t> </a:t>
            </a:r>
            <a:r>
              <a:rPr sz="2800" b="1" dirty="0">
                <a:solidFill>
                  <a:srgbClr val="FFFFFF"/>
                </a:solidFill>
                <a:latin typeface="JSWLCF+Tahoma Bold"/>
                <a:cs typeface="JSWLCF+Tahoma Bold"/>
              </a:rPr>
              <a:t>rozhodují</a:t>
            </a:r>
            <a:r>
              <a:rPr sz="2800" b="1" spc="13" dirty="0">
                <a:solidFill>
                  <a:srgbClr val="FFFFFF"/>
                </a:solidFill>
                <a:latin typeface="JSWLCF+Tahoma Bold"/>
                <a:cs typeface="JSWLCF+Tahoma Bold"/>
              </a:rPr>
              <a:t> </a:t>
            </a:r>
            <a:r>
              <a:rPr sz="2800" b="1" dirty="0">
                <a:solidFill>
                  <a:srgbClr val="FFFFFF"/>
                </a:solidFill>
                <a:latin typeface="JSWLCF+Tahoma Bold"/>
                <a:cs typeface="JSWLCF+Tahoma Bold"/>
              </a:rPr>
              <a:t>konkrétní</a:t>
            </a:r>
            <a:r>
              <a:rPr sz="2800" b="1" spc="17" dirty="0">
                <a:solidFill>
                  <a:srgbClr val="FFFFFF"/>
                </a:solidFill>
                <a:latin typeface="JSWLCF+Tahoma Bold"/>
                <a:cs typeface="JSWLCF+Tahoma Bold"/>
              </a:rPr>
              <a:t> </a:t>
            </a:r>
            <a:r>
              <a:rPr sz="2800" b="1" dirty="0">
                <a:solidFill>
                  <a:srgbClr val="FFFFFF"/>
                </a:solidFill>
                <a:latin typeface="JSWLCF+Tahoma Bold"/>
                <a:cs typeface="JSWLCF+Tahoma Bold"/>
              </a:rPr>
              <a:t>lidé“.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(ŠTECH,</a:t>
            </a:r>
            <a:r>
              <a:rPr sz="2800" spc="41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2009)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33521" y="5086013"/>
            <a:ext cx="7986968" cy="13201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25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25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Jaký</a:t>
            </a:r>
            <a:r>
              <a:rPr sz="2800" spc="25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použijeme „filtr“</a:t>
            </a:r>
            <a:r>
              <a:rPr sz="2800" spc="14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spc="-24" dirty="0">
                <a:solidFill>
                  <a:srgbClr val="FFFFFF"/>
                </a:solidFill>
                <a:latin typeface="FEBELH+Tahoma"/>
                <a:cs typeface="FEBELH+Tahoma"/>
              </a:rPr>
              <a:t>na</a:t>
            </a:r>
            <a:r>
              <a:rPr sz="2800" spc="27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vědecké</a:t>
            </a:r>
            <a:r>
              <a:rPr sz="2800" spc="27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poznatky,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abychom</a:t>
            </a:r>
            <a:r>
              <a:rPr sz="2800" spc="1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je transformovali</a:t>
            </a:r>
            <a:r>
              <a:rPr sz="2800" spc="23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FEBELH+Tahoma"/>
                <a:cs typeface="FEBELH+Tahoma"/>
              </a:rPr>
              <a:t>do</a:t>
            </a:r>
            <a:r>
              <a:rPr sz="2800" spc="47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podoby „systému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didaktického“</a:t>
            </a:r>
            <a:r>
              <a:rPr sz="2800" spc="43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–</a:t>
            </a:r>
            <a:r>
              <a:rPr sz="2800" spc="-27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DIDAKTICKÉ</a:t>
            </a:r>
            <a:r>
              <a:rPr sz="2800" spc="42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ZÁSADY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CPFTV+Arial"/>
                <a:cs typeface="CCPFTV+Arial"/>
              </a:rPr>
              <a:t>17 / 23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8801" y="795843"/>
            <a:ext cx="4530684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Didaktické</a:t>
            </a:r>
            <a:r>
              <a:rPr sz="4400" spc="-40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zásady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05186" y="1731524"/>
            <a:ext cx="7556804" cy="2002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30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-3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Zásada</a:t>
            </a:r>
            <a:r>
              <a:rPr sz="2800" spc="3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odbornosti</a:t>
            </a:r>
            <a:r>
              <a:rPr sz="2800" spc="20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(vědeckosti)</a:t>
            </a:r>
            <a:r>
              <a:rPr sz="2800" spc="12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učiva chemie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1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Zásada</a:t>
            </a:r>
            <a:r>
              <a:rPr sz="2800" spc="3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přiměřenosti</a:t>
            </a:r>
            <a:r>
              <a:rPr sz="2800" spc="21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učiva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27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-2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Zásada</a:t>
            </a:r>
            <a:r>
              <a:rPr sz="2800" spc="3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aplikovatelnosti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-7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-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Zásada</a:t>
            </a:r>
            <a:r>
              <a:rPr sz="2800" spc="3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soustavnosti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05186" y="3779900"/>
            <a:ext cx="3335506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23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2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Zásada</a:t>
            </a:r>
            <a:r>
              <a:rPr sz="2800" spc="3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názornosti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05186" y="4291908"/>
            <a:ext cx="6680958" cy="2515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5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-5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Zásada</a:t>
            </a:r>
            <a:r>
              <a:rPr sz="2800" spc="3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uvědomělosti</a:t>
            </a:r>
            <a:r>
              <a:rPr sz="2800" spc="21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a aktivity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26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2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Zásada</a:t>
            </a:r>
            <a:r>
              <a:rPr sz="2800" spc="3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individuálního</a:t>
            </a:r>
            <a:r>
              <a:rPr sz="2800" spc="67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přístupu</a:t>
            </a:r>
            <a:r>
              <a:rPr sz="2800" spc="27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k žákům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2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-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Zásada</a:t>
            </a:r>
            <a:r>
              <a:rPr sz="2800" spc="3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trvalosti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-31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-3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Zásada</a:t>
            </a:r>
            <a:r>
              <a:rPr sz="2800" spc="38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uplatňování</a:t>
            </a:r>
            <a:r>
              <a:rPr sz="2800" spc="52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zpětné vazby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49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400" spc="170" baseline="4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FEBELH+Tahoma"/>
                <a:cs typeface="FEBELH+Tahoma"/>
              </a:rPr>
              <a:t>Atd.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CPFTV+Arial"/>
                <a:cs typeface="CCPFTV+Arial"/>
              </a:rPr>
              <a:t>18 / 23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8801" y="579276"/>
            <a:ext cx="2622310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FEBELH+Tahoma"/>
                <a:cs typeface="FEBELH+Tahoma"/>
              </a:rPr>
              <a:t>Kurikulum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05121" y="1441968"/>
            <a:ext cx="7727208" cy="529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-20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850" spc="-166" baseline="-2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Curriculum vitae – běh života (životopis)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05121" y="2027295"/>
            <a:ext cx="8156589" cy="3552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21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850" spc="-166" baseline="2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Kurikulum – v přeneseném</a:t>
            </a:r>
            <a:r>
              <a:rPr sz="3200" spc="-41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smyslu slova</a:t>
            </a:r>
          </a:p>
          <a:p>
            <a:pPr marL="342913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plánovaná</a:t>
            </a:r>
            <a:r>
              <a:rPr sz="3200" spc="-23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cesta</a:t>
            </a:r>
            <a:r>
              <a:rPr sz="3200" spc="-23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(pro</a:t>
            </a:r>
            <a:r>
              <a:rPr sz="3200" spc="-20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účely vzdělávání –</a:t>
            </a:r>
          </a:p>
          <a:p>
            <a:pPr marL="342913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FEBELH+Tahoma"/>
                <a:cs typeface="FEBELH+Tahoma"/>
              </a:rPr>
              <a:t>plánovaná</a:t>
            </a:r>
            <a:r>
              <a:rPr sz="3200" spc="-23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FEBELH+Tahoma"/>
                <a:cs typeface="FEBELH+Tahoma"/>
              </a:rPr>
              <a:t>cesta</a:t>
            </a:r>
            <a:r>
              <a:rPr sz="3200" spc="-23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FEBELH+Tahoma"/>
                <a:cs typeface="FEBELH+Tahoma"/>
              </a:rPr>
              <a:t>vzdělávání</a:t>
            </a:r>
            <a:r>
              <a:rPr sz="3200" spc="27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FEBELH+Tahoma"/>
                <a:cs typeface="FEBELH+Tahoma"/>
              </a:rPr>
              <a:t>nebo</a:t>
            </a:r>
            <a:r>
              <a:rPr sz="3200" spc="-20" dirty="0">
                <a:solidFill>
                  <a:srgbClr val="FFFF00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FEBELH+Tahoma"/>
                <a:cs typeface="FEBELH+Tahoma"/>
              </a:rPr>
              <a:t>program</a:t>
            </a:r>
          </a:p>
          <a:p>
            <a:pPr marL="342913" marR="0">
              <a:lnSpc>
                <a:spcPts val="3839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FEBELH+Tahoma"/>
                <a:cs typeface="FEBELH+Tahoma"/>
              </a:rPr>
              <a:t>vzdělávání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)</a:t>
            </a:r>
          </a:p>
          <a:p>
            <a:pPr marL="0" marR="0">
              <a:lnSpc>
                <a:spcPts val="3867"/>
              </a:lnSpc>
              <a:spcBef>
                <a:spcPts val="741"/>
              </a:spcBef>
              <a:spcAft>
                <a:spcPts val="0"/>
              </a:spcAft>
            </a:pPr>
            <a:r>
              <a:rPr sz="3850" baseline="-1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850" spc="-166" baseline="-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Kurikulum – program</a:t>
            </a:r>
            <a:r>
              <a:rPr sz="3200" spc="-40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vzdělávání vyjádřený</a:t>
            </a:r>
          </a:p>
          <a:p>
            <a:pPr marL="342913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v kurikulárních</a:t>
            </a:r>
            <a:r>
              <a:rPr sz="3200" spc="34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dokumentech (RVP,</a:t>
            </a:r>
            <a:r>
              <a:rPr sz="3200" spc="25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Bílá</a:t>
            </a:r>
          </a:p>
          <a:p>
            <a:pPr marL="342913" marR="0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kniha…)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05121" y="5636018"/>
            <a:ext cx="6944196" cy="10170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5" dirty="0">
                <a:solidFill>
                  <a:srgbClr val="CC99FF"/>
                </a:solidFill>
                <a:latin typeface="FKQEAN+Wingdings"/>
                <a:cs typeface="FKQEAN+Wingdings"/>
              </a:rPr>
              <a:t></a:t>
            </a:r>
            <a:r>
              <a:rPr sz="3850" spc="-166" baseline="5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spc="10" dirty="0">
                <a:solidFill>
                  <a:srgbClr val="FFFFFF"/>
                </a:solidFill>
                <a:latin typeface="FEBELH+Tahoma"/>
                <a:cs typeface="FEBELH+Tahoma"/>
              </a:rPr>
              <a:t>Může</a:t>
            </a:r>
            <a:r>
              <a:rPr sz="3200" spc="-35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být</a:t>
            </a:r>
            <a:r>
              <a:rPr sz="3200" spc="11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zvažován i jako</a:t>
            </a:r>
            <a:r>
              <a:rPr sz="3200" spc="21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vzdělávací</a:t>
            </a:r>
          </a:p>
          <a:p>
            <a:pPr marL="342913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program</a:t>
            </a:r>
            <a:r>
              <a:rPr sz="3200" spc="-40" dirty="0">
                <a:solidFill>
                  <a:srgbClr val="FFFFFF"/>
                </a:solidFill>
                <a:latin typeface="FEBELH+Tahoma"/>
                <a:cs typeface="FEBELH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FEBELH+Tahoma"/>
                <a:cs typeface="FEBELH+Tahoma"/>
              </a:rPr>
              <a:t>předmětu (chemie)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CPFTV+Arial"/>
                <a:cs typeface="CCPFTV+Arial"/>
              </a:rPr>
              <a:t>19 / 23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CPFTV+Arial"/>
                <a:cs typeface="CCPFTV+Arial"/>
              </a:rPr>
              <a:t>20 / 23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AC759A7-8652-77A7-FD5D-FF3F24C24F38}"/>
              </a:ext>
            </a:extLst>
          </p:cNvPr>
          <p:cNvSpPr txBox="1"/>
          <p:nvPr/>
        </p:nvSpPr>
        <p:spPr>
          <a:xfrm>
            <a:off x="6492478" y="6915191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40553" y="458939"/>
            <a:ext cx="7724845" cy="1138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CCFFFF"/>
                </a:solidFill>
                <a:latin typeface="FEBELH+Tahoma"/>
                <a:cs typeface="FEBELH+Tahoma"/>
              </a:rPr>
              <a:t>Transformace ontodidaktická</a:t>
            </a:r>
            <a:r>
              <a:rPr sz="3600" spc="-27" dirty="0">
                <a:solidFill>
                  <a:srgbClr val="CCFFFF"/>
                </a:solidFill>
                <a:latin typeface="FEBELH+Tahoma"/>
                <a:cs typeface="FEBELH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FEBELH+Tahoma"/>
                <a:cs typeface="FEBELH+Tahoma"/>
              </a:rPr>
              <a:t>– </a:t>
            </a:r>
            <a:r>
              <a:rPr sz="3600" b="1" dirty="0">
                <a:solidFill>
                  <a:srgbClr val="FF0000"/>
                </a:solidFill>
                <a:latin typeface="JSWLCF+Tahoma Bold"/>
                <a:cs typeface="JSWLCF+Tahoma Bold"/>
              </a:rPr>
              <a:t>vznik</a:t>
            </a:r>
          </a:p>
          <a:p>
            <a:pPr marL="0" marR="0">
              <a:lnSpc>
                <a:spcPts val="4320"/>
              </a:lnSpc>
              <a:spcBef>
                <a:spcPts val="50"/>
              </a:spcBef>
              <a:spcAft>
                <a:spcPts val="0"/>
              </a:spcAft>
            </a:pPr>
            <a:r>
              <a:rPr sz="3600" b="1" dirty="0">
                <a:solidFill>
                  <a:srgbClr val="FF0000"/>
                </a:solidFill>
                <a:latin typeface="JSWLCF+Tahoma Bold"/>
                <a:cs typeface="JSWLCF+Tahoma Bold"/>
              </a:rPr>
              <a:t>kurikula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4181" y="5139124"/>
            <a:ext cx="7897343" cy="14729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Znovuvytvoření</a:t>
            </a:r>
            <a:r>
              <a:rPr sz="2400" spc="-2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vědních</a:t>
            </a:r>
            <a:r>
              <a:rPr sz="2400" spc="-26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poznatků</a:t>
            </a:r>
            <a:r>
              <a:rPr sz="2400" spc="-26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z</a:t>
            </a:r>
            <a:r>
              <a:rPr sz="2400" spc="15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pedagogické</a:t>
            </a:r>
            <a:r>
              <a:rPr sz="2400" spc="-33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perspektivy</a:t>
            </a:r>
            <a:r>
              <a:rPr sz="2400" spc="-51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–</a:t>
            </a:r>
          </a:p>
          <a:p>
            <a:pPr marL="0" marR="0">
              <a:lnSpc>
                <a:spcPts val="2657"/>
              </a:lnSpc>
              <a:spcBef>
                <a:spcPts val="171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didaktická</a:t>
            </a:r>
            <a:r>
              <a:rPr sz="2400" spc="-36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rekonstrukce</a:t>
            </a:r>
            <a:r>
              <a:rPr sz="2400" spc="-35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(ontodidaktická</a:t>
            </a:r>
            <a:r>
              <a:rPr sz="2400" spc="-58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transformace):</a:t>
            </a:r>
          </a:p>
          <a:p>
            <a:pPr marL="0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-</a:t>
            </a:r>
            <a:r>
              <a:rPr sz="2400" spc="1313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Konkretizace</a:t>
            </a:r>
            <a:r>
              <a:rPr sz="2400" spc="-34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věkové</a:t>
            </a:r>
            <a:r>
              <a:rPr sz="2400" spc="-36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kategorii</a:t>
            </a:r>
            <a:r>
              <a:rPr sz="2400" spc="-47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žáků</a:t>
            </a:r>
          </a:p>
          <a:p>
            <a:pPr marL="0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-</a:t>
            </a:r>
            <a:r>
              <a:rPr sz="2400" spc="1313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Strukturace</a:t>
            </a:r>
            <a:r>
              <a:rPr sz="2400" spc="-34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učiva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4181" y="6602101"/>
            <a:ext cx="3282027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-</a:t>
            </a:r>
            <a:r>
              <a:rPr sz="2400" spc="1313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Komplexní uspořádání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CPFTV+Arial"/>
                <a:cs typeface="CCPFTV+Arial"/>
              </a:rPr>
              <a:t>21 / 23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0645FADC-EB5D-623A-FCF7-814C521248FA}"/>
              </a:ext>
            </a:extLst>
          </p:cNvPr>
          <p:cNvSpPr txBox="1"/>
          <p:nvPr/>
        </p:nvSpPr>
        <p:spPr>
          <a:xfrm>
            <a:off x="6492478" y="658656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26530" y="1407715"/>
            <a:ext cx="1703592" cy="5355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109" marR="0">
              <a:lnSpc>
                <a:spcPts val="1993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solidFill>
                  <a:srgbClr val="FFFF00"/>
                </a:solidFill>
                <a:latin typeface="USTLQH+Times New Roman Bold"/>
                <a:cs typeface="USTLQH+Times New Roman Bold"/>
              </a:rPr>
              <a:t>Systém vědecký</a:t>
            </a:r>
          </a:p>
          <a:p>
            <a:pPr marL="0" marR="0">
              <a:lnSpc>
                <a:spcPts val="1767"/>
              </a:lnSpc>
              <a:spcBef>
                <a:spcPts val="106"/>
              </a:spcBef>
              <a:spcAft>
                <a:spcPts val="0"/>
              </a:spcAft>
            </a:pPr>
            <a:r>
              <a:rPr sz="1600" dirty="0">
                <a:solidFill>
                  <a:srgbClr val="FFFF00"/>
                </a:solidFill>
                <a:latin typeface="CBJRID+Times New Roman"/>
                <a:cs typeface="CBJRID+Times New Roman"/>
              </a:rPr>
              <a:t>(chemie</a:t>
            </a:r>
            <a:r>
              <a:rPr sz="1600" spc="61" dirty="0">
                <a:solidFill>
                  <a:srgbClr val="FFFF00"/>
                </a:solidFill>
                <a:latin typeface="CBJRID+Times New Roman"/>
                <a:cs typeface="CBJRID+Times New Roman"/>
              </a:rPr>
              <a:t> </a:t>
            </a:r>
            <a:r>
              <a:rPr sz="1600" dirty="0">
                <a:solidFill>
                  <a:srgbClr val="FFFF00"/>
                </a:solidFill>
                <a:latin typeface="CBJRID+Times New Roman"/>
                <a:cs typeface="CBJRID+Times New Roman"/>
              </a:rPr>
              <a:t>jako</a:t>
            </a:r>
            <a:r>
              <a:rPr sz="1600" spc="15" dirty="0">
                <a:solidFill>
                  <a:srgbClr val="FFFF00"/>
                </a:solidFill>
                <a:latin typeface="CBJRID+Times New Roman"/>
                <a:cs typeface="CBJRID+Times New Roman"/>
              </a:rPr>
              <a:t> </a:t>
            </a:r>
            <a:r>
              <a:rPr sz="1600" dirty="0">
                <a:solidFill>
                  <a:srgbClr val="FFFF00"/>
                </a:solidFill>
                <a:latin typeface="CBJRID+Times New Roman"/>
                <a:cs typeface="CBJRID+Times New Roman"/>
              </a:rPr>
              <a:t>obor)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06092" y="1407715"/>
            <a:ext cx="1949190" cy="839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3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solidFill>
                  <a:srgbClr val="000066"/>
                </a:solidFill>
                <a:latin typeface="USTLQH+Times New Roman Bold"/>
                <a:cs typeface="USTLQH+Times New Roman Bold"/>
              </a:rPr>
              <a:t>Systém didaktický</a:t>
            </a:r>
          </a:p>
          <a:p>
            <a:pPr marL="132605" marR="0">
              <a:lnSpc>
                <a:spcPts val="1993"/>
              </a:lnSpc>
              <a:spcBef>
                <a:spcPts val="166"/>
              </a:spcBef>
              <a:spcAft>
                <a:spcPts val="0"/>
              </a:spcAft>
            </a:pPr>
            <a:r>
              <a:rPr sz="1800" dirty="0">
                <a:solidFill>
                  <a:srgbClr val="C00000"/>
                </a:solidFill>
                <a:latin typeface="CBJRID+Times New Roman"/>
                <a:cs typeface="CBJRID+Times New Roman"/>
              </a:rPr>
              <a:t>(vzdělávací</a:t>
            </a:r>
            <a:r>
              <a:rPr sz="1800" spc="-36" dirty="0">
                <a:solidFill>
                  <a:srgbClr val="C00000"/>
                </a:solidFill>
                <a:latin typeface="CBJRID+Times New Roman"/>
                <a:cs typeface="CBJRID+Times New Roman"/>
              </a:rPr>
              <a:t> </a:t>
            </a:r>
            <a:r>
              <a:rPr sz="1800" dirty="0">
                <a:solidFill>
                  <a:srgbClr val="C00000"/>
                </a:solidFill>
                <a:latin typeface="CBJRID+Times New Roman"/>
                <a:cs typeface="CBJRID+Times New Roman"/>
              </a:rPr>
              <a:t>obsah</a:t>
            </a:r>
          </a:p>
          <a:p>
            <a:pPr marL="586678" marR="0">
              <a:lnSpc>
                <a:spcPts val="1993"/>
              </a:lnSpc>
              <a:spcBef>
                <a:spcPts val="116"/>
              </a:spcBef>
              <a:spcAft>
                <a:spcPts val="0"/>
              </a:spcAft>
            </a:pPr>
            <a:r>
              <a:rPr sz="1800" dirty="0">
                <a:solidFill>
                  <a:srgbClr val="C00000"/>
                </a:solidFill>
                <a:latin typeface="CBJRID+Times New Roman"/>
                <a:cs typeface="CBJRID+Times New Roman"/>
              </a:rPr>
              <a:t>chemie)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62835" y="1557882"/>
            <a:ext cx="998560" cy="389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28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BJRID+Times New Roman"/>
                <a:cs typeface="CBJRID+Times New Roman"/>
              </a:rPr>
              <a:t>Transformace</a:t>
            </a:r>
          </a:p>
          <a:p>
            <a:pPr marL="102077" marR="0">
              <a:lnSpc>
                <a:spcPts val="1328"/>
              </a:lnSpc>
              <a:spcBef>
                <a:spcPts val="16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BJRID+Times New Roman"/>
                <a:cs typeface="CBJRID+Times New Roman"/>
              </a:rPr>
              <a:t>didaktická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50820" y="3003538"/>
            <a:ext cx="1430130" cy="7501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3585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BJRID+Times New Roman"/>
                <a:cs typeface="CBJRID+Times New Roman"/>
              </a:rPr>
              <a:t>Kurikulum</a:t>
            </a:r>
          </a:p>
          <a:p>
            <a:pPr marL="0" marR="0">
              <a:lnSpc>
                <a:spcPts val="1767"/>
              </a:lnSpc>
              <a:spcBef>
                <a:spcPts val="101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BJRID+Times New Roman"/>
                <a:cs typeface="CBJRID+Times New Roman"/>
              </a:rPr>
              <a:t>(ontodidaktická</a:t>
            </a:r>
          </a:p>
          <a:p>
            <a:pPr marL="109758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BJRID+Times New Roman"/>
                <a:cs typeface="CBJRID+Times New Roman"/>
              </a:rPr>
              <a:t>transformace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536683" y="4039853"/>
            <a:ext cx="1642957" cy="7501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96829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BJRID+Times New Roman"/>
                <a:cs typeface="CBJRID+Times New Roman"/>
              </a:rPr>
              <a:t>Učivo</a:t>
            </a:r>
          </a:p>
          <a:p>
            <a:pPr marL="0" marR="0">
              <a:lnSpc>
                <a:spcPts val="1767"/>
              </a:lnSpc>
              <a:spcBef>
                <a:spcPts val="101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BJRID+Times New Roman"/>
                <a:cs typeface="CBJRID+Times New Roman"/>
              </a:rPr>
              <a:t>(psychodidaktická</a:t>
            </a:r>
          </a:p>
          <a:p>
            <a:pPr marL="216348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BJRID+Times New Roman"/>
                <a:cs typeface="CBJRID+Times New Roman"/>
              </a:rPr>
              <a:t>transformace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992066" y="5307759"/>
            <a:ext cx="1015307" cy="6893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7532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BJRID+Times New Roman"/>
                <a:cs typeface="CBJRID+Times New Roman"/>
              </a:rPr>
              <a:t>Znalosti</a:t>
            </a:r>
          </a:p>
          <a:p>
            <a:pPr marL="91482" marR="0">
              <a:lnSpc>
                <a:spcPts val="1328"/>
              </a:lnSpc>
              <a:spcBef>
                <a:spcPts val="121"/>
              </a:spcBef>
              <a:spcAft>
                <a:spcPts val="0"/>
              </a:spcAft>
            </a:pPr>
            <a:r>
              <a:rPr sz="1200" dirty="0">
                <a:solidFill>
                  <a:srgbClr val="FFC000"/>
                </a:solidFill>
                <a:latin typeface="CBJRID+Times New Roman"/>
                <a:cs typeface="CBJRID+Times New Roman"/>
              </a:rPr>
              <a:t>(kognitivní</a:t>
            </a:r>
          </a:p>
          <a:p>
            <a:pPr marL="0" marR="0">
              <a:lnSpc>
                <a:spcPts val="1767"/>
              </a:lnSpc>
              <a:spcBef>
                <a:spcPts val="142"/>
              </a:spcBef>
              <a:spcAft>
                <a:spcPts val="0"/>
              </a:spcAft>
            </a:pPr>
            <a:r>
              <a:rPr sz="1200" dirty="0">
                <a:solidFill>
                  <a:srgbClr val="FFC000"/>
                </a:solidFill>
                <a:latin typeface="CBJRID+Times New Roman"/>
                <a:cs typeface="CBJRID+Times New Roman"/>
              </a:rPr>
              <a:t>transformace</a:t>
            </a:r>
            <a:r>
              <a:rPr sz="1600" dirty="0">
                <a:solidFill>
                  <a:srgbClr val="FFC000"/>
                </a:solidFill>
                <a:latin typeface="CBJRID+Times New Roman"/>
                <a:cs typeface="CBJRID+Times New Roman"/>
              </a:rPr>
              <a:t>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766271" y="6253753"/>
            <a:ext cx="7619666" cy="6247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Schéma</a:t>
            </a:r>
            <a:r>
              <a:rPr sz="2000" spc="18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procesu</a:t>
            </a:r>
            <a:r>
              <a:rPr sz="2000" spc="-39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obsahové</a:t>
            </a:r>
            <a:r>
              <a:rPr sz="2000" spc="-52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transformace</a:t>
            </a:r>
            <a:r>
              <a:rPr sz="2000" spc="-26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mezi</a:t>
            </a:r>
            <a:r>
              <a:rPr sz="2000" spc="15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oborem</a:t>
            </a:r>
            <a:r>
              <a:rPr sz="2000" spc="-58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a</a:t>
            </a:r>
            <a:r>
              <a:rPr sz="2000" spc="15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znalostmi</a:t>
            </a:r>
            <a:r>
              <a:rPr sz="2000" spc="-33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obsahů</a:t>
            </a:r>
          </a:p>
          <a:p>
            <a:pPr marL="0" marR="0">
              <a:lnSpc>
                <a:spcPts val="2219"/>
              </a:lnSpc>
              <a:spcBef>
                <a:spcPts val="181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(vytvořeno</a:t>
            </a:r>
            <a:r>
              <a:rPr sz="2000" spc="-39" dirty="0">
                <a:solidFill>
                  <a:srgbClr val="FFFFFF"/>
                </a:solidFill>
                <a:latin typeface="CBJRID+Times New Roman"/>
                <a:cs typeface="CBJRID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BJRID+Times New Roman"/>
                <a:cs typeface="CBJRID+Times New Roman"/>
              </a:rPr>
              <a:t>autorem)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CPFTV+Arial"/>
                <a:cs typeface="CCPFTV+Arial"/>
              </a:rPr>
              <a:t>22 / 23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9463F739-E1C4-BFB8-A250-F51295407ED0}"/>
              </a:ext>
            </a:extLst>
          </p:cNvPr>
          <p:cNvSpPr txBox="1"/>
          <p:nvPr/>
        </p:nvSpPr>
        <p:spPr>
          <a:xfrm>
            <a:off x="6542417" y="6733907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24527" y="5514675"/>
            <a:ext cx="4416869" cy="600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25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161616"/>
                </a:solidFill>
                <a:latin typeface="CBJRID+Times New Roman"/>
                <a:cs typeface="CBJRID+Times New Roman"/>
              </a:rPr>
              <a:t>Děkuji</a:t>
            </a:r>
            <a:r>
              <a:rPr sz="4000" spc="-36" dirty="0">
                <a:solidFill>
                  <a:srgbClr val="161616"/>
                </a:solidFill>
                <a:latin typeface="CBJRID+Times New Roman"/>
                <a:cs typeface="CBJRID+Times New Roman"/>
              </a:rPr>
              <a:t> </a:t>
            </a:r>
            <a:r>
              <a:rPr sz="4000" spc="23" dirty="0">
                <a:solidFill>
                  <a:srgbClr val="161616"/>
                </a:solidFill>
                <a:latin typeface="CBJRID+Times New Roman"/>
                <a:cs typeface="CBJRID+Times New Roman"/>
              </a:rPr>
              <a:t>za</a:t>
            </a:r>
            <a:r>
              <a:rPr sz="4000" spc="-41" dirty="0">
                <a:solidFill>
                  <a:srgbClr val="161616"/>
                </a:solidFill>
                <a:latin typeface="CBJRID+Times New Roman"/>
                <a:cs typeface="CBJRID+Times New Roman"/>
              </a:rPr>
              <a:t> </a:t>
            </a:r>
            <a:r>
              <a:rPr sz="4000" dirty="0">
                <a:solidFill>
                  <a:srgbClr val="161616"/>
                </a:solidFill>
                <a:latin typeface="CBJRID+Times New Roman"/>
                <a:cs typeface="CBJRID+Times New Roman"/>
              </a:rPr>
              <a:t>pozornost!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CCPFTV+Arial"/>
                <a:cs typeface="CCPFTV+Arial"/>
              </a:rPr>
              <a:t>23 / 23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082F95FB-2655-BE9B-BBD1-AEF739EAE186}"/>
              </a:ext>
            </a:extLst>
          </p:cNvPr>
          <p:cNvSpPr txBox="1"/>
          <p:nvPr/>
        </p:nvSpPr>
        <p:spPr>
          <a:xfrm>
            <a:off x="6492478" y="658656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1011</Words>
  <Application>Microsoft Macintosh PowerPoint</Application>
  <PresentationFormat>Vlastní</PresentationFormat>
  <Paragraphs>193</Paragraphs>
  <Slides>24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33" baseType="lpstr">
      <vt:lpstr>Times New Roman</vt:lpstr>
      <vt:lpstr>FKQEAN+Wingdings</vt:lpstr>
      <vt:lpstr>USTLQH+Times New Roman Bold</vt:lpstr>
      <vt:lpstr>Calibri</vt:lpstr>
      <vt:lpstr>FEBELH+Tahoma</vt:lpstr>
      <vt:lpstr>CBJRID+Times New Roman</vt:lpstr>
      <vt:lpstr>JSWLCF+Tahoma Bold</vt:lpstr>
      <vt:lpstr>CCPFTV+Arial</vt:lpstr>
      <vt:lpstr>Theme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doc2pdf</dc:creator>
  <cp:lastModifiedBy>Jan Topinka</cp:lastModifiedBy>
  <cp:revision>2</cp:revision>
  <dcterms:modified xsi:type="dcterms:W3CDTF">2023-03-20T12:29:31Z</dcterms:modified>
</cp:coreProperties>
</file>