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87" r:id="rId12"/>
    <p:sldId id="268" r:id="rId13"/>
    <p:sldId id="270" r:id="rId14"/>
    <p:sldId id="271" r:id="rId15"/>
    <p:sldId id="269" r:id="rId16"/>
    <p:sldId id="272" r:id="rId17"/>
    <p:sldId id="273" r:id="rId18"/>
    <p:sldId id="275" r:id="rId19"/>
    <p:sldId id="276" r:id="rId20"/>
    <p:sldId id="277" r:id="rId21"/>
    <p:sldId id="278" r:id="rId22"/>
    <p:sldId id="288" r:id="rId23"/>
    <p:sldId id="279" r:id="rId24"/>
    <p:sldId id="280" r:id="rId25"/>
    <p:sldId id="274" r:id="rId26"/>
    <p:sldId id="282" r:id="rId27"/>
    <p:sldId id="283" r:id="rId28"/>
    <p:sldId id="284" r:id="rId29"/>
    <p:sldId id="285" r:id="rId30"/>
    <p:sldId id="286" r:id="rId31"/>
    <p:sldId id="281" r:id="rId32"/>
    <p:sldId id="29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f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f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B07C319-0732-E666-4318-D290657DA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3" y="845919"/>
            <a:ext cx="11893950" cy="516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5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A27D22-1B3D-4B8E-BF73-A3F6218EE0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2800" dirty="0"/>
              <a:t>Specifika středověké evropské historiografie, úloha církve. Středověká legenda jako historický text, česká středověká legenda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EFC7FCF-F468-43F0-A841-C23AD8AAF8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331326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D4A1ED-9E7B-4FD5-8D63-9E6CC1F2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souvislosti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F589C59-7121-462F-82E6-AFA4D2D2F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>
                <a:solidFill>
                  <a:srgbClr val="FFFF00"/>
                </a:solidFill>
              </a:rPr>
              <a:t>Souvislost s vývojem křesťanské teologie, která členěna na období</a:t>
            </a:r>
          </a:p>
          <a:p>
            <a:pPr lvl="0"/>
            <a:r>
              <a:rPr lang="cs-CZ" b="1" dirty="0"/>
              <a:t>patristika</a:t>
            </a:r>
            <a:r>
              <a:rPr lang="cs-CZ" dirty="0"/>
              <a:t> 0 - 800</a:t>
            </a:r>
          </a:p>
          <a:p>
            <a:pPr lvl="0"/>
            <a:r>
              <a:rPr lang="cs-CZ" b="1" dirty="0"/>
              <a:t>raná scholastika</a:t>
            </a:r>
            <a:r>
              <a:rPr lang="cs-CZ" dirty="0"/>
              <a:t> 800 - 1200</a:t>
            </a:r>
          </a:p>
          <a:p>
            <a:pPr lvl="0"/>
            <a:r>
              <a:rPr lang="cs-CZ" b="1" dirty="0"/>
              <a:t>vrcholná scholastika</a:t>
            </a:r>
            <a:r>
              <a:rPr lang="cs-CZ" dirty="0"/>
              <a:t> 1200 - 1300</a:t>
            </a:r>
          </a:p>
          <a:p>
            <a:pPr lvl="0"/>
            <a:r>
              <a:rPr lang="cs-CZ" b="1" dirty="0"/>
              <a:t>pozdní scholastika</a:t>
            </a:r>
            <a:r>
              <a:rPr lang="cs-CZ" dirty="0"/>
              <a:t> 1300 - 1600</a:t>
            </a:r>
          </a:p>
          <a:p>
            <a:r>
              <a:rPr lang="cs-CZ" dirty="0">
                <a:solidFill>
                  <a:srgbClr val="FFFF00"/>
                </a:solidFill>
              </a:rPr>
              <a:t>Kulturní oblasti, které ovlivnily formování evropských národních států a jejich historiografie:</a:t>
            </a:r>
          </a:p>
          <a:p>
            <a:r>
              <a:rPr lang="cs-CZ" b="1" dirty="0"/>
              <a:t>1. oblast románsko-germánská</a:t>
            </a:r>
            <a:endParaRPr lang="cs-CZ" dirty="0"/>
          </a:p>
          <a:p>
            <a:r>
              <a:rPr lang="cs-CZ" b="1" dirty="0"/>
              <a:t>2. oblast byzantsko-slovanská</a:t>
            </a:r>
            <a:endParaRPr lang="cs-CZ" dirty="0"/>
          </a:p>
          <a:p>
            <a:r>
              <a:rPr lang="cs-CZ" b="1" dirty="0"/>
              <a:t>3. oblast islámská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548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A4464D-BF91-44F1-AD98-99EA1002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Křesťanství se začíná zajímat o minulost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74EAD9F-7C98-4DF9-A4B1-76680130E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- 4. stol. </a:t>
            </a:r>
          </a:p>
          <a:p>
            <a:r>
              <a:rPr lang="cs-CZ" sz="3200" dirty="0"/>
              <a:t>- prokázat, že je </a:t>
            </a:r>
            <a:r>
              <a:rPr lang="cs-CZ" sz="3200" b="1" dirty="0"/>
              <a:t>křesťanská tradice starší než pohanská, tj. antická</a:t>
            </a:r>
          </a:p>
          <a:p>
            <a:r>
              <a:rPr lang="cs-CZ" sz="3200" b="1" dirty="0"/>
              <a:t>- </a:t>
            </a:r>
            <a:r>
              <a:rPr lang="cs-CZ" sz="3200" dirty="0"/>
              <a:t>vzniku souvislého </a:t>
            </a:r>
            <a:r>
              <a:rPr lang="cs-CZ" sz="3200" b="1" dirty="0"/>
              <a:t>chronologického systému</a:t>
            </a:r>
            <a:r>
              <a:rPr lang="cs-CZ" sz="3200" dirty="0"/>
              <a:t> </a:t>
            </a:r>
          </a:p>
          <a:p>
            <a:r>
              <a:rPr lang="cs-CZ" sz="3200" dirty="0"/>
              <a:t>- křesťanství coby </a:t>
            </a:r>
            <a:r>
              <a:rPr lang="cs-CZ" sz="3200" b="1" dirty="0"/>
              <a:t>nadkmenová a nadstátní síla – snaha o univerzální dějiny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43871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55537-8C6A-4A31-AB26-59DF581E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První křesťanští historikové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7B48E77-4423-4676-9760-92B88FD9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841119" cy="3599316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Časové kánony </a:t>
            </a:r>
          </a:p>
          <a:p>
            <a:r>
              <a:rPr lang="cs-CZ" sz="2800" dirty="0" err="1">
                <a:solidFill>
                  <a:srgbClr val="FFFF00"/>
                </a:solidFill>
              </a:rPr>
              <a:t>Eusebios</a:t>
            </a:r>
            <a:r>
              <a:rPr lang="cs-CZ" sz="2800" dirty="0">
                <a:solidFill>
                  <a:srgbClr val="FFFF00"/>
                </a:solidFill>
              </a:rPr>
              <a:t> z </a:t>
            </a:r>
            <a:r>
              <a:rPr lang="cs-CZ" sz="2800" dirty="0" err="1">
                <a:solidFill>
                  <a:srgbClr val="FFFF00"/>
                </a:solidFill>
              </a:rPr>
              <a:t>Kaisareie</a:t>
            </a:r>
            <a:r>
              <a:rPr lang="cs-CZ" sz="2800" dirty="0">
                <a:solidFill>
                  <a:srgbClr val="FFFF00"/>
                </a:solidFill>
              </a:rPr>
              <a:t> (265-339):</a:t>
            </a:r>
          </a:p>
          <a:p>
            <a:r>
              <a:rPr lang="cs-CZ" i="1" dirty="0"/>
              <a:t>Církevní dějiny </a:t>
            </a:r>
          </a:p>
          <a:p>
            <a:r>
              <a:rPr lang="cs-CZ" i="1" dirty="0"/>
              <a:t>Chronografie, Časový kánon</a:t>
            </a:r>
          </a:p>
          <a:p>
            <a:endParaRPr lang="cs-CZ" i="1" dirty="0"/>
          </a:p>
          <a:p>
            <a:r>
              <a:rPr lang="cs-CZ" dirty="0" err="1"/>
              <a:t>Eusebiův</a:t>
            </a:r>
            <a:r>
              <a:rPr lang="cs-CZ" dirty="0"/>
              <a:t> pokračovatel </a:t>
            </a:r>
            <a:r>
              <a:rPr lang="cs-CZ" sz="2800" b="1" dirty="0">
                <a:solidFill>
                  <a:srgbClr val="FFFF00"/>
                </a:solidFill>
              </a:rPr>
              <a:t>Hieronymus (sv. Jeroným)</a:t>
            </a:r>
          </a:p>
          <a:p>
            <a:r>
              <a:rPr lang="cs-CZ" dirty="0"/>
              <a:t>(</a:t>
            </a:r>
            <a:r>
              <a:rPr lang="cs-CZ" dirty="0">
                <a:solidFill>
                  <a:srgbClr val="FFFF00"/>
                </a:solidFill>
              </a:rPr>
              <a:t>340—420) </a:t>
            </a:r>
            <a:endParaRPr lang="cs-CZ" sz="2800" b="1" dirty="0">
              <a:solidFill>
                <a:srgbClr val="FFFF00"/>
              </a:solidFill>
            </a:endParaRPr>
          </a:p>
          <a:p>
            <a:r>
              <a:rPr lang="cs-CZ" dirty="0"/>
              <a:t>inspirován Pompeiem </a:t>
            </a:r>
            <a:r>
              <a:rPr lang="cs-CZ" dirty="0" err="1"/>
              <a:t>Troqem</a:t>
            </a:r>
            <a:r>
              <a:rPr lang="cs-CZ" dirty="0"/>
              <a:t>.</a:t>
            </a:r>
          </a:p>
          <a:p>
            <a:r>
              <a:rPr lang="cs-CZ" dirty="0"/>
              <a:t>přeložil a prodloužil </a:t>
            </a:r>
            <a:r>
              <a:rPr lang="cs-CZ" dirty="0" err="1"/>
              <a:t>Eusebiův</a:t>
            </a:r>
            <a:r>
              <a:rPr lang="cs-CZ" dirty="0"/>
              <a:t> </a:t>
            </a:r>
            <a:r>
              <a:rPr lang="cs-CZ" i="1" dirty="0"/>
              <a:t>Časový kánon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EF7819-9347-427E-92DF-923A86CB8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902" y="1494672"/>
            <a:ext cx="2243138" cy="226198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8B06C0C-C5FD-4597-A514-CDE62965C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195" y="4020273"/>
            <a:ext cx="2722245" cy="268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1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66155B-0250-48B7-BD23-1DE20B5DE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Aurelius Augustinus</a:t>
            </a:r>
            <a:r>
              <a:rPr lang="cs-CZ" dirty="0"/>
              <a:t> (354—430)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3EEAB12-25E1-4E22-B116-8E655F886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9" y="2336873"/>
            <a:ext cx="9975094" cy="3599316"/>
          </a:xfrm>
        </p:spPr>
        <p:txBody>
          <a:bodyPr>
            <a:normAutofit/>
          </a:bodyPr>
          <a:lstStyle/>
          <a:p>
            <a:r>
              <a:rPr lang="cs-CZ" sz="3200" b="1" i="1" dirty="0"/>
              <a:t>O obci boží (De </a:t>
            </a:r>
            <a:r>
              <a:rPr lang="cs-CZ" sz="3200" b="1" i="1" dirty="0" err="1"/>
              <a:t>civitate</a:t>
            </a:r>
            <a:r>
              <a:rPr lang="cs-CZ" sz="3200" b="1" i="1" dirty="0"/>
              <a:t> Dei)</a:t>
            </a:r>
          </a:p>
          <a:p>
            <a:endParaRPr lang="cs-CZ" sz="2000" b="1" i="1" dirty="0"/>
          </a:p>
          <a:p>
            <a:endParaRPr lang="cs-CZ" sz="2000" b="1" i="1" dirty="0"/>
          </a:p>
          <a:p>
            <a:r>
              <a:rPr lang="cs-CZ" sz="2000" b="1" i="1" dirty="0"/>
              <a:t>Obr.: sv. Augustýn na Karlově mostě</a:t>
            </a:r>
          </a:p>
          <a:p>
            <a:r>
              <a:rPr lang="cs-CZ" sz="2000" b="1" i="1" dirty="0"/>
              <a:t>Sv. Augustýn od</a:t>
            </a:r>
          </a:p>
          <a:p>
            <a:r>
              <a:rPr lang="cs-CZ" sz="2000" b="1" i="1" dirty="0"/>
              <a:t>Simona </a:t>
            </a:r>
            <a:r>
              <a:rPr lang="cs-CZ" sz="2000" b="1" i="1" dirty="0" err="1"/>
              <a:t>Martiniho</a:t>
            </a:r>
            <a:endParaRPr lang="cs-CZ" sz="2000" b="1" i="1" dirty="0"/>
          </a:p>
          <a:p>
            <a:r>
              <a:rPr lang="cs-CZ" sz="2000" b="1" i="1" dirty="0"/>
              <a:t>ze Sieny</a:t>
            </a:r>
            <a:endParaRPr lang="cs-CZ" sz="20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1001C22-0635-4754-8B7C-1D901CED1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887" y="228600"/>
            <a:ext cx="3629025" cy="6400800"/>
          </a:xfrm>
          <a:prstGeom prst="rect">
            <a:avLst/>
          </a:prstGeom>
          <a:ln w="117475">
            <a:solidFill>
              <a:schemeClr val="tx1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2AF93CC-4586-4178-A5EA-4865EAF2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384" y="3111500"/>
            <a:ext cx="2495547" cy="3327396"/>
          </a:xfrm>
          <a:prstGeom prst="rect">
            <a:avLst/>
          </a:prstGeom>
          <a:ln w="117475">
            <a:solidFill>
              <a:schemeClr val="tx1">
                <a:alpha val="99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6712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F5994C-25DE-4CA5-8F51-4F2E9D8FC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Paulus </a:t>
            </a:r>
            <a:r>
              <a:rPr lang="cs-CZ" b="1" dirty="0" err="1"/>
              <a:t>Orosius</a:t>
            </a:r>
            <a:r>
              <a:rPr lang="cs-CZ" b="1" dirty="0"/>
              <a:t> (375-418)</a:t>
            </a:r>
            <a:r>
              <a:rPr lang="cs-CZ" b="1" i="1" dirty="0"/>
              <a:t>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D2830F9-4965-4CD8-8483-BBD144CDC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i="1" dirty="0"/>
              <a:t>Dějiny proti pohanům v sedmi knihách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C8B5D62-F630-4DEB-974B-E5585A911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54" y="3135784"/>
            <a:ext cx="4409825" cy="33031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F1F2B03-3E9E-4123-B29D-6BA7413FD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117" y="2984485"/>
            <a:ext cx="2863767" cy="377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0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FA84F7-F21A-417C-A256-F30E4924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587892"/>
          </a:xfrm>
        </p:spPr>
        <p:txBody>
          <a:bodyPr/>
          <a:lstStyle/>
          <a:p>
            <a:r>
              <a:rPr lang="cs-CZ" dirty="0"/>
              <a:t>Znaky a žánry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9A2D8B-E6B1-4AB0-BD52-8510312B1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615440"/>
            <a:ext cx="9613861" cy="5059679"/>
          </a:xfrm>
        </p:spPr>
        <p:txBody>
          <a:bodyPr>
            <a:normAutofit fontScale="70000" lnSpcReduction="20000"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Smysl dějin – naplňování božích záměrů</a:t>
            </a:r>
          </a:p>
          <a:p>
            <a:r>
              <a:rPr lang="cs-CZ" b="1" dirty="0">
                <a:solidFill>
                  <a:srgbClr val="FFFF00"/>
                </a:solidFill>
              </a:rPr>
              <a:t>Anonymita</a:t>
            </a:r>
          </a:p>
          <a:p>
            <a:r>
              <a:rPr lang="cs-CZ" b="1" dirty="0">
                <a:solidFill>
                  <a:srgbClr val="FFFF00"/>
                </a:solidFill>
              </a:rPr>
              <a:t>Rustikalizace a úpadku kultury evropského západu</a:t>
            </a:r>
          </a:p>
          <a:p>
            <a:r>
              <a:rPr lang="cs-CZ" b="1" dirty="0">
                <a:solidFill>
                  <a:srgbClr val="FFFF00"/>
                </a:solidFill>
              </a:rPr>
              <a:t>Nezájem o historickou kauzalitu – vše dáno</a:t>
            </a:r>
          </a:p>
          <a:p>
            <a:r>
              <a:rPr lang="cs-CZ" b="1" dirty="0">
                <a:solidFill>
                  <a:srgbClr val="FFFF00"/>
                </a:solidFill>
              </a:rPr>
              <a:t>Zprvu latina (řečtina) </a:t>
            </a:r>
          </a:p>
          <a:p>
            <a:r>
              <a:rPr lang="cs-CZ" b="1" dirty="0">
                <a:solidFill>
                  <a:srgbClr val="FF0000"/>
                </a:solidFill>
              </a:rPr>
              <a:t>Žánry</a:t>
            </a:r>
            <a:r>
              <a:rPr lang="cs-CZ" b="1" dirty="0">
                <a:solidFill>
                  <a:srgbClr val="FFFF00"/>
                </a:solidFill>
              </a:rPr>
              <a:t>:</a:t>
            </a:r>
            <a:endParaRPr lang="cs-CZ" dirty="0"/>
          </a:p>
          <a:p>
            <a:r>
              <a:rPr lang="cs-CZ" b="1" dirty="0" err="1"/>
              <a:t>Kalendaria</a:t>
            </a:r>
            <a:endParaRPr lang="cs-CZ" b="1" dirty="0"/>
          </a:p>
          <a:p>
            <a:r>
              <a:rPr lang="cs-CZ" b="1" dirty="0"/>
              <a:t>Nekrologia</a:t>
            </a:r>
          </a:p>
          <a:p>
            <a:r>
              <a:rPr lang="cs-CZ" b="1" dirty="0"/>
              <a:t>Martyrologia</a:t>
            </a:r>
          </a:p>
          <a:p>
            <a:r>
              <a:rPr lang="cs-CZ" b="1" dirty="0"/>
              <a:t>Seznamy biskupů, patriarchů</a:t>
            </a:r>
          </a:p>
          <a:p>
            <a:r>
              <a:rPr lang="cs-CZ" b="1" dirty="0"/>
              <a:t>Legendy</a:t>
            </a:r>
          </a:p>
          <a:p>
            <a:r>
              <a:rPr lang="cs-CZ" b="1" dirty="0"/>
              <a:t>Postily</a:t>
            </a:r>
          </a:p>
          <a:p>
            <a:r>
              <a:rPr lang="cs-CZ" b="1" dirty="0"/>
              <a:t>Breviáře</a:t>
            </a:r>
          </a:p>
          <a:p>
            <a:r>
              <a:rPr lang="cs-CZ" b="1" dirty="0"/>
              <a:t>Anály a kroniky</a:t>
            </a:r>
          </a:p>
          <a:p>
            <a:r>
              <a:rPr lang="cs-CZ" b="1" dirty="0"/>
              <a:t>historické eposy a </a:t>
            </a:r>
            <a:r>
              <a:rPr lang="cs-CZ" b="1" dirty="0" err="1"/>
              <a:t>chansons</a:t>
            </a:r>
            <a:r>
              <a:rPr lang="cs-CZ" b="1" dirty="0"/>
              <a:t> de </a:t>
            </a:r>
            <a:r>
              <a:rPr lang="cs-CZ" b="1" dirty="0" err="1"/>
              <a:t>geste</a:t>
            </a:r>
            <a:endParaRPr lang="cs-CZ" b="1" dirty="0"/>
          </a:p>
          <a:p>
            <a:r>
              <a:rPr lang="cs-CZ" b="1" dirty="0"/>
              <a:t>Rytířské romány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DDB8C86-5C5D-4DDC-8914-EBB5DE04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032" y="2557462"/>
            <a:ext cx="5348288" cy="35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92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C94D2A-225A-49EC-B136-402EEEC36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Martyrologia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6688432-9BC3-4AE3-B695-7E85BFC48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i="1" dirty="0" err="1"/>
              <a:t>Breviarium</a:t>
            </a:r>
            <a:r>
              <a:rPr lang="cs-CZ" b="1" i="1" dirty="0"/>
              <a:t> </a:t>
            </a:r>
            <a:r>
              <a:rPr lang="cs-CZ" b="1" i="1" dirty="0" err="1"/>
              <a:t>Syriacum</a:t>
            </a:r>
            <a:r>
              <a:rPr lang="cs-CZ" dirty="0"/>
              <a:t> z roku 411</a:t>
            </a:r>
          </a:p>
          <a:p>
            <a:r>
              <a:rPr lang="cs-CZ" b="1" i="1" dirty="0"/>
              <a:t>Martyrologium </a:t>
            </a:r>
            <a:r>
              <a:rPr lang="cs-CZ" b="1" i="1" dirty="0" err="1"/>
              <a:t>Hieronymianum</a:t>
            </a:r>
            <a:endParaRPr lang="cs-CZ" b="1" i="1" dirty="0"/>
          </a:p>
          <a:p>
            <a:r>
              <a:rPr lang="cs-CZ" b="1" i="1" dirty="0"/>
              <a:t>Viola </a:t>
            </a:r>
            <a:r>
              <a:rPr lang="cs-CZ" b="1" i="1" dirty="0" err="1"/>
              <a:t>sanctorum</a:t>
            </a:r>
            <a:r>
              <a:rPr lang="cs-CZ" i="1" dirty="0"/>
              <a:t> </a:t>
            </a:r>
          </a:p>
          <a:p>
            <a:r>
              <a:rPr lang="cs-CZ" b="1" i="1" dirty="0" err="1"/>
              <a:t>Doctrinale</a:t>
            </a:r>
            <a:r>
              <a:rPr lang="cs-CZ" b="1" i="1" dirty="0"/>
              <a:t> </a:t>
            </a:r>
            <a:r>
              <a:rPr lang="cs-CZ" b="1" i="1" dirty="0" err="1"/>
              <a:t>clericorum</a:t>
            </a:r>
            <a:endParaRPr lang="cs-CZ" b="1" i="1" dirty="0"/>
          </a:p>
          <a:p>
            <a:r>
              <a:rPr lang="cs-CZ" b="1" i="1" dirty="0"/>
              <a:t>De </a:t>
            </a:r>
            <a:r>
              <a:rPr lang="cs-CZ" b="1" i="1" dirty="0" err="1"/>
              <a:t>martyrio</a:t>
            </a:r>
            <a:r>
              <a:rPr lang="cs-CZ" b="1" i="1" dirty="0"/>
              <a:t> </a:t>
            </a:r>
            <a:r>
              <a:rPr lang="cs-CZ" b="1" i="1" dirty="0" err="1"/>
              <a:t>sanctorum</a:t>
            </a:r>
            <a:r>
              <a:rPr lang="cs-CZ" i="1" dirty="0"/>
              <a:t> </a:t>
            </a:r>
            <a:r>
              <a:rPr lang="cs-CZ" dirty="0"/>
              <a:t>(Basilej cca 1492?)</a:t>
            </a:r>
          </a:p>
          <a:p>
            <a:r>
              <a:rPr lang="cs-CZ" b="1" i="1" dirty="0"/>
              <a:t>Martyrologium </a:t>
            </a:r>
            <a:r>
              <a:rPr lang="cs-CZ" b="1" i="1" dirty="0" err="1"/>
              <a:t>Romanum</a:t>
            </a:r>
            <a:r>
              <a:rPr lang="cs-CZ" b="1" i="1" dirty="0"/>
              <a:t> (na tridentském</a:t>
            </a:r>
          </a:p>
          <a:p>
            <a:pPr marL="0" indent="0">
              <a:buNone/>
            </a:pPr>
            <a:r>
              <a:rPr lang="cs-CZ" b="1" i="1" dirty="0"/>
              <a:t>   koncilu</a:t>
            </a:r>
            <a:r>
              <a:rPr lang="cs-CZ" i="1" dirty="0"/>
              <a:t> 1583)</a:t>
            </a:r>
          </a:p>
          <a:p>
            <a:endParaRPr lang="cs-CZ" i="1" dirty="0"/>
          </a:p>
          <a:p>
            <a:r>
              <a:rPr lang="cs-CZ" i="1" dirty="0"/>
              <a:t>Břevnovské </a:t>
            </a:r>
            <a:r>
              <a:rPr lang="cs-CZ" i="1" dirty="0" err="1"/>
              <a:t>martyriologium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23D4C-03C7-4361-AF8D-D51FD327E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120" y="921811"/>
            <a:ext cx="3459480" cy="549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43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668424-63C7-424D-8CD0-F1460EC08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Zlaté číslo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1AE6C4D-A2EE-476A-AC15-E0048E756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38247"/>
          </a:xfrm>
        </p:spPr>
        <p:txBody>
          <a:bodyPr/>
          <a:lstStyle/>
          <a:p>
            <a:r>
              <a:rPr lang="cs-CZ" dirty="0"/>
              <a:t>Po 19 letech se totiž (s jistou nepřesností) opakují fáze Měsíce ve stejných kalendářních datech. V 19letém měsíčním cyklu (</a:t>
            </a:r>
            <a:r>
              <a:rPr lang="cs-CZ" dirty="0" err="1"/>
              <a:t>cyclus</a:t>
            </a:r>
            <a:r>
              <a:rPr lang="cs-CZ" dirty="0"/>
              <a:t> </a:t>
            </a:r>
            <a:r>
              <a:rPr lang="cs-CZ" dirty="0" err="1"/>
              <a:t>decemnevennalis</a:t>
            </a:r>
            <a:r>
              <a:rPr lang="cs-CZ" dirty="0"/>
              <a:t>) se vystřídá (skoro) přesně 235 cyklických fází Měsíce. Zlaté číslo též zlatý počet (latinsky numerus </a:t>
            </a:r>
            <a:r>
              <a:rPr lang="cs-CZ" dirty="0" err="1"/>
              <a:t>aurus</a:t>
            </a:r>
            <a:r>
              <a:rPr lang="cs-CZ" dirty="0"/>
              <a:t>) je číslo udávající, kolikátý je daný rok v pořadí devatenáctiletého, stále se opakujícího cyklu, měsíčního cyklu.</a:t>
            </a:r>
          </a:p>
          <a:p>
            <a:r>
              <a:rPr lang="cs-CZ" altLang="cs-CZ" dirty="0">
                <a:solidFill>
                  <a:srgbClr val="000000"/>
                </a:solidFill>
                <a:latin typeface="Arial Unicode MS"/>
              </a:rPr>
              <a:t>Vzorec pro výpočet: </a:t>
            </a:r>
            <a:r>
              <a:rPr lang="cs-CZ" altLang="cs-CZ" dirty="0" err="1">
                <a:solidFill>
                  <a:srgbClr val="000000"/>
                </a:solidFill>
                <a:latin typeface="Arial Unicode MS"/>
              </a:rPr>
              <a:t>zlaté_číslo</a:t>
            </a:r>
            <a:r>
              <a:rPr lang="cs-CZ" altLang="cs-CZ" dirty="0">
                <a:solidFill>
                  <a:srgbClr val="000000"/>
                </a:solidFill>
                <a:latin typeface="Arial Unicode MS"/>
              </a:rPr>
              <a:t> = (rok + 1) % 19, je-li výsledkem 0, </a:t>
            </a:r>
            <a:r>
              <a:rPr lang="cs-CZ" altLang="cs-CZ" dirty="0" err="1">
                <a:solidFill>
                  <a:srgbClr val="000000"/>
                </a:solidFill>
                <a:latin typeface="Arial Unicode MS"/>
              </a:rPr>
              <a:t>zlaté_číslo</a:t>
            </a:r>
            <a:r>
              <a:rPr lang="cs-CZ" altLang="cs-CZ" dirty="0">
                <a:solidFill>
                  <a:srgbClr val="000000"/>
                </a:solidFill>
                <a:latin typeface="Arial Unicode MS"/>
              </a:rPr>
              <a:t> je 19</a:t>
            </a:r>
            <a:br>
              <a:rPr lang="cs-CZ" altLang="cs-CZ" dirty="0">
                <a:solidFill>
                  <a:srgbClr val="000000"/>
                </a:solidFill>
                <a:latin typeface="Arial Unicode MS"/>
              </a:rPr>
            </a:b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95A03CD-B3D3-4B6B-B3CA-EB010F776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342" y="4794059"/>
            <a:ext cx="1881060" cy="188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9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D5800-E3C7-461B-B4BD-5FCC8F52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Postily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AC169C-4EA2-4B00-AC5F-25679E3A6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432179" cy="3599316"/>
          </a:xfrm>
        </p:spPr>
        <p:txBody>
          <a:bodyPr>
            <a:normAutofit/>
          </a:bodyPr>
          <a:lstStyle/>
          <a:p>
            <a:r>
              <a:rPr lang="cs-CZ" sz="3200" b="1" dirty="0"/>
              <a:t>Hugo ze Saint-</a:t>
            </a:r>
            <a:r>
              <a:rPr lang="cs-CZ" sz="3200" b="1" dirty="0" err="1"/>
              <a:t>Cher</a:t>
            </a:r>
            <a:r>
              <a:rPr lang="cs-CZ" sz="3200" dirty="0"/>
              <a:t> († 1263)</a:t>
            </a:r>
          </a:p>
          <a:p>
            <a:r>
              <a:rPr lang="pl-PL" sz="3200" b="1" dirty="0"/>
              <a:t>Mikuláš z Lyry </a:t>
            </a:r>
            <a:r>
              <a:rPr lang="pl-PL" sz="3200" dirty="0"/>
              <a:t>(kolem 1325)- =&gt;</a:t>
            </a:r>
            <a:endParaRPr lang="cs-CZ" sz="32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246DC79-0340-49ED-83EC-284ADD642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5574" y="2049995"/>
            <a:ext cx="2955925" cy="417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75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80AA8C-214E-4B4E-990C-F6F5EABE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Scholastika a dějepisectví, západní křesťanský okruh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F42BC7-1C95-4B88-ABD3-C6690343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/>
              <a:t>Alkuin</a:t>
            </a:r>
            <a:r>
              <a:rPr lang="cs-CZ" b="1" dirty="0"/>
              <a:t> z Yorku (</a:t>
            </a:r>
            <a:r>
              <a:rPr lang="cs-CZ" dirty="0"/>
              <a:t>† 801)                  </a:t>
            </a:r>
            <a:r>
              <a:rPr lang="cs-CZ" b="1" dirty="0"/>
              <a:t>Anselm z Canterbury</a:t>
            </a:r>
            <a:r>
              <a:rPr lang="cs-CZ" dirty="0"/>
              <a:t> († 1109)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5EF0713-6190-4912-9BB5-7970236EE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978" y="3302954"/>
            <a:ext cx="2252662" cy="280181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66AE8E7-E568-4576-BAF7-3EDA32327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264" y="3428999"/>
            <a:ext cx="2466975" cy="272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43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FAA8B9-09DB-45C8-9274-D857D296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Petr </a:t>
            </a:r>
            <a:r>
              <a:rPr lang="cs-CZ" b="1" dirty="0" err="1"/>
              <a:t>Abélard</a:t>
            </a:r>
            <a:r>
              <a:rPr lang="cs-CZ" dirty="0"/>
              <a:t> (1072–1142)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930476F-0766-4491-92D3-E88122550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9223" y="2027122"/>
            <a:ext cx="3604578" cy="4830878"/>
          </a:xfrm>
        </p:spPr>
      </p:pic>
    </p:spTree>
    <p:extLst>
      <p:ext uri="{BB962C8B-B14F-4D97-AF65-F5344CB8AC3E}">
        <p14:creationId xmlns:p14="http://schemas.microsoft.com/office/powerpoint/2010/main" val="102684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155672-E50E-4CC3-AE62-734A13364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Scholastika 2. pol. 12. stol.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84EAB91-3743-4AE9-A39E-518612E41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23007"/>
          </a:xfrm>
        </p:spPr>
        <p:txBody>
          <a:bodyPr>
            <a:normAutofit/>
          </a:bodyPr>
          <a:lstStyle/>
          <a:p>
            <a:r>
              <a:rPr lang="cs-CZ" sz="4800" b="1" dirty="0"/>
              <a:t>mnich </a:t>
            </a:r>
            <a:r>
              <a:rPr lang="cs-CZ" sz="4800" b="1" dirty="0" err="1"/>
              <a:t>Gratianus</a:t>
            </a:r>
            <a:r>
              <a:rPr lang="cs-CZ" sz="4800" dirty="0"/>
              <a:t> († 1158) </a:t>
            </a:r>
            <a:endParaRPr lang="cs-CZ" sz="4800" b="1" dirty="0"/>
          </a:p>
          <a:p>
            <a:r>
              <a:rPr lang="cs-CZ" sz="4800" b="1" dirty="0"/>
              <a:t>Petrus </a:t>
            </a:r>
            <a:r>
              <a:rPr lang="cs-CZ" sz="4800" b="1" dirty="0" err="1"/>
              <a:t>Lombardus</a:t>
            </a:r>
            <a:r>
              <a:rPr lang="cs-CZ" sz="4800" dirty="0"/>
              <a:t> († 1160), </a:t>
            </a:r>
          </a:p>
          <a:p>
            <a:r>
              <a:rPr lang="cs-CZ" sz="4800" b="1" dirty="0"/>
              <a:t>Albert Veliký</a:t>
            </a:r>
            <a:r>
              <a:rPr lang="cs-CZ" sz="4800" dirty="0"/>
              <a:t> († 1280)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47CFE1A-F626-4008-97FD-11A91227D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412" y="3899934"/>
            <a:ext cx="2627948" cy="27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65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0AEFA2-3F9A-49C3-B0D1-9A50DD26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Tomáš Akvinský</a:t>
            </a:r>
            <a:r>
              <a:rPr lang="cs-CZ" dirty="0"/>
              <a:t> († 1274)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76B86DC1-3BF8-4E2A-94CE-09FF825AC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4915" y="2426494"/>
            <a:ext cx="4897757" cy="3852386"/>
          </a:xfrm>
          <a:ln w="155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61002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91253E-2584-45EE-895B-C4DA829FF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Pozdní scholastika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5FAC9CA-5D9D-493D-8C05-D861AEE96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825879" cy="4521127"/>
          </a:xfrm>
        </p:spPr>
        <p:txBody>
          <a:bodyPr>
            <a:normAutofit/>
          </a:bodyPr>
          <a:lstStyle/>
          <a:p>
            <a:r>
              <a:rPr lang="cs-CZ" sz="3200" b="1" dirty="0"/>
              <a:t>Mistr </a:t>
            </a:r>
            <a:r>
              <a:rPr lang="cs-CZ" sz="3200" b="1" dirty="0" err="1"/>
              <a:t>Eckhart</a:t>
            </a:r>
            <a:r>
              <a:rPr lang="cs-CZ" sz="3200" dirty="0"/>
              <a:t> († 1328)  </a:t>
            </a:r>
            <a:r>
              <a:rPr lang="cs-CZ" sz="3200" b="1" dirty="0"/>
              <a:t>Jan</a:t>
            </a:r>
            <a:r>
              <a:rPr lang="cs-CZ" sz="3200" dirty="0"/>
              <a:t> </a:t>
            </a:r>
            <a:r>
              <a:rPr lang="cs-CZ" sz="3200" b="1" dirty="0" err="1"/>
              <a:t>Duns</a:t>
            </a:r>
            <a:r>
              <a:rPr lang="cs-CZ" sz="3200" b="1" dirty="0"/>
              <a:t> </a:t>
            </a:r>
            <a:r>
              <a:rPr lang="cs-CZ" sz="3200" b="1" dirty="0" err="1"/>
              <a:t>Scotus</a:t>
            </a:r>
            <a:r>
              <a:rPr lang="cs-CZ" sz="3200" b="1" dirty="0"/>
              <a:t> </a:t>
            </a:r>
            <a:r>
              <a:rPr lang="cs-CZ" sz="3200" dirty="0"/>
              <a:t>(† 1308)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CC9E3BA-7E10-4C9A-8A93-2A638407E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253" y="3117616"/>
            <a:ext cx="2516907" cy="3321280"/>
          </a:xfrm>
          <a:prstGeom prst="rect">
            <a:avLst/>
          </a:prstGeom>
          <a:ln w="158750">
            <a:solidFill>
              <a:srgbClr val="00B0F0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2EAA521-D88B-4BC1-83A5-8F37B3C86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138" y="3240906"/>
            <a:ext cx="2744609" cy="2987156"/>
          </a:xfrm>
          <a:prstGeom prst="rect">
            <a:avLst/>
          </a:prstGeom>
          <a:ln w="15557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31625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C725D-0167-4363-93C5-19D02BBE0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Byzantské dějepisectví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4D41FCF-D89A-4098-9821-95AF507D1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40390"/>
          </a:xfrm>
        </p:spPr>
        <p:txBody>
          <a:bodyPr/>
          <a:lstStyle/>
          <a:p>
            <a:r>
              <a:rPr lang="cs-CZ" b="1" dirty="0"/>
              <a:t>Dějepisná díla</a:t>
            </a:r>
            <a:r>
              <a:rPr lang="cs-CZ" dirty="0"/>
              <a:t> (tzv. </a:t>
            </a:r>
            <a:r>
              <a:rPr lang="cs-CZ" b="1" dirty="0"/>
              <a:t>historika) – kultivovanou řečtinou</a:t>
            </a:r>
          </a:p>
          <a:p>
            <a:r>
              <a:rPr lang="cs-CZ" b="1" dirty="0"/>
              <a:t>Zábavné a často bohatě ilustrované příběhy - hovorovým jazykem (tzv. koiné)</a:t>
            </a:r>
          </a:p>
          <a:p>
            <a:r>
              <a:rPr lang="cs-CZ" b="1" dirty="0"/>
              <a:t>Oslava říše a panovnické dynastie</a:t>
            </a:r>
          </a:p>
          <a:p>
            <a:r>
              <a:rPr lang="cs-CZ" b="1" dirty="0"/>
              <a:t>Historikové - vysoké postavení ve státní administrativě</a:t>
            </a:r>
            <a:r>
              <a:rPr lang="cs-CZ" dirty="0"/>
              <a:t> nebo v </a:t>
            </a:r>
            <a:r>
              <a:rPr lang="cs-CZ" b="1" dirty="0"/>
              <a:t>církevním systému, dokonce i z panovnické rodiny</a:t>
            </a:r>
          </a:p>
          <a:p>
            <a:r>
              <a:rPr lang="cs-CZ" b="1" dirty="0" err="1">
                <a:solidFill>
                  <a:srgbClr val="FFFF00"/>
                </a:solidFill>
              </a:rPr>
              <a:t>Eunapios</a:t>
            </a:r>
            <a:r>
              <a:rPr lang="cs-CZ" dirty="0">
                <a:solidFill>
                  <a:srgbClr val="FFFF00"/>
                </a:solidFill>
              </a:rPr>
              <a:t> (asi 345—420)</a:t>
            </a:r>
          </a:p>
          <a:p>
            <a:r>
              <a:rPr lang="cs-CZ" b="1" dirty="0" err="1">
                <a:solidFill>
                  <a:srgbClr val="FFFF00"/>
                </a:solidFill>
              </a:rPr>
              <a:t>Olympiodóros</a:t>
            </a:r>
            <a:r>
              <a:rPr lang="cs-CZ" dirty="0">
                <a:solidFill>
                  <a:srgbClr val="FFFF00"/>
                </a:solidFill>
              </a:rPr>
              <a:t> (5. stol.)</a:t>
            </a:r>
          </a:p>
          <a:p>
            <a:r>
              <a:rPr lang="cs-CZ" b="1" dirty="0" err="1">
                <a:solidFill>
                  <a:srgbClr val="FFFF00"/>
                </a:solidFill>
              </a:rPr>
              <a:t>Zosimos</a:t>
            </a:r>
            <a:r>
              <a:rPr lang="cs-CZ" dirty="0">
                <a:solidFill>
                  <a:srgbClr val="FFFF00"/>
                </a:solidFill>
              </a:rPr>
              <a:t> (6. stol.)</a:t>
            </a:r>
            <a:endParaRPr lang="cs-CZ" b="1" dirty="0">
              <a:solidFill>
                <a:srgbClr val="FFFF00"/>
              </a:solidFill>
            </a:endParaRPr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024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61938-C15E-46A0-B60D-A754A7A3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Prokopios</a:t>
            </a:r>
            <a:r>
              <a:rPr lang="cs-CZ" b="1" dirty="0"/>
              <a:t> z </a:t>
            </a:r>
            <a:r>
              <a:rPr lang="cs-CZ" b="1" dirty="0" err="1"/>
              <a:t>Kaisareie</a:t>
            </a:r>
            <a:r>
              <a:rPr lang="cs-CZ" dirty="0"/>
              <a:t> (490–562)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FBBE992F-263B-4B70-9083-54A766D5A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3948" y="1939266"/>
            <a:ext cx="3484103" cy="4918734"/>
          </a:xfrm>
        </p:spPr>
      </p:pic>
    </p:spTree>
    <p:extLst>
      <p:ext uri="{BB962C8B-B14F-4D97-AF65-F5344CB8AC3E}">
        <p14:creationId xmlns:p14="http://schemas.microsoft.com/office/powerpoint/2010/main" val="487363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B94B72-942B-4852-8FCC-7D0C5EF3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Ioannes</a:t>
            </a:r>
            <a:r>
              <a:rPr lang="cs-CZ" b="1" dirty="0"/>
              <a:t> </a:t>
            </a:r>
            <a:r>
              <a:rPr lang="cs-CZ" b="1" dirty="0" err="1"/>
              <a:t>Malalas</a:t>
            </a:r>
            <a:r>
              <a:rPr lang="cs-CZ" dirty="0"/>
              <a:t> (asi 491–578)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A6AF7F5D-182D-410A-88CF-9E922A0CC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9566" y="2193916"/>
            <a:ext cx="3051676" cy="4585852"/>
          </a:xfrm>
        </p:spPr>
      </p:pic>
    </p:spTree>
    <p:extLst>
      <p:ext uri="{BB962C8B-B14F-4D97-AF65-F5344CB8AC3E}">
        <p14:creationId xmlns:p14="http://schemas.microsoft.com/office/powerpoint/2010/main" val="3729485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055463-1161-408B-B69D-CC098023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Nikeforos</a:t>
            </a:r>
            <a:r>
              <a:rPr lang="cs-CZ" dirty="0"/>
              <a:t> (758-829)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B919227-23EE-4CCC-9859-2E2A9A5A3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9930" y="2065296"/>
            <a:ext cx="2752140" cy="4586900"/>
          </a:xfrm>
        </p:spPr>
      </p:pic>
    </p:spTree>
    <p:extLst>
      <p:ext uri="{BB962C8B-B14F-4D97-AF65-F5344CB8AC3E}">
        <p14:creationId xmlns:p14="http://schemas.microsoft.com/office/powerpoint/2010/main" val="402301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88C697-3AE5-4211-9167-5BF407B0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Konstantinos</a:t>
            </a:r>
            <a:r>
              <a:rPr lang="cs-CZ" b="1" dirty="0"/>
              <a:t> </a:t>
            </a:r>
            <a:r>
              <a:rPr lang="cs-CZ" b="1" dirty="0" err="1"/>
              <a:t>Porfyrogennétos</a:t>
            </a:r>
            <a:r>
              <a:rPr lang="cs-CZ" dirty="0"/>
              <a:t> (905—959)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91AB87AC-3ACC-4EF0-B485-DFB4548B0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0427" y="1912293"/>
            <a:ext cx="3711658" cy="5239988"/>
          </a:xfrm>
        </p:spPr>
      </p:pic>
    </p:spTree>
    <p:extLst>
      <p:ext uri="{BB962C8B-B14F-4D97-AF65-F5344CB8AC3E}">
        <p14:creationId xmlns:p14="http://schemas.microsoft.com/office/powerpoint/2010/main" val="1845774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B88FD1-DA7F-46E6-A2F3-D4905F6C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 </a:t>
            </a:r>
            <a:r>
              <a:rPr lang="cs-CZ" b="1" dirty="0" err="1"/>
              <a:t>Nikeforos</a:t>
            </a:r>
            <a:r>
              <a:rPr lang="cs-CZ" b="1" dirty="0"/>
              <a:t> </a:t>
            </a:r>
            <a:r>
              <a:rPr lang="cs-CZ" b="1" dirty="0" err="1"/>
              <a:t>Bryennios</a:t>
            </a:r>
            <a:r>
              <a:rPr lang="cs-CZ" b="1" dirty="0"/>
              <a:t> Mladší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37795B42-31CA-4E5A-8F78-97BCCC247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3088" y="2155030"/>
            <a:ext cx="2805112" cy="3740149"/>
          </a:xfrm>
        </p:spPr>
      </p:pic>
    </p:spTree>
    <p:extLst>
      <p:ext uri="{BB962C8B-B14F-4D97-AF65-F5344CB8AC3E}">
        <p14:creationId xmlns:p14="http://schemas.microsoft.com/office/powerpoint/2010/main" val="2633353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6939CB-9D60-4C49-A06D-B82BCB089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Anna </a:t>
            </a:r>
            <a:r>
              <a:rPr lang="cs-CZ" b="1" dirty="0" err="1"/>
              <a:t>Komnena</a:t>
            </a:r>
            <a:r>
              <a:rPr lang="cs-CZ" dirty="0"/>
              <a:t> (1083—1148)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096588B7-E288-4BF8-8A1E-422E2C29C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230" y="2445693"/>
            <a:ext cx="3166728" cy="4222304"/>
          </a:xfrm>
        </p:spPr>
      </p:pic>
    </p:spTree>
    <p:extLst>
      <p:ext uri="{BB962C8B-B14F-4D97-AF65-F5344CB8AC3E}">
        <p14:creationId xmlns:p14="http://schemas.microsoft.com/office/powerpoint/2010/main" val="4122057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6FD506-128C-424F-B50A-34A168F1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Pozdní byzantská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241E592-FF24-4713-B98B-1CCE14520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Jan </a:t>
            </a:r>
            <a:r>
              <a:rPr lang="cs-CZ" sz="3600" b="1" dirty="0" err="1"/>
              <a:t>Kinnamos</a:t>
            </a:r>
            <a:r>
              <a:rPr lang="cs-CZ" sz="3600" dirty="0"/>
              <a:t> (nar. 1143)</a:t>
            </a:r>
          </a:p>
          <a:p>
            <a:r>
              <a:rPr lang="cs-CZ" sz="3600" b="1" dirty="0" err="1"/>
              <a:t>Georgios</a:t>
            </a:r>
            <a:r>
              <a:rPr lang="cs-CZ" sz="3600" b="1" dirty="0"/>
              <a:t> </a:t>
            </a:r>
            <a:r>
              <a:rPr lang="cs-CZ" sz="3600" b="1" dirty="0" err="1"/>
              <a:t>Kedrenos</a:t>
            </a:r>
            <a:r>
              <a:rPr lang="cs-CZ" sz="3600" b="1" dirty="0"/>
              <a:t>, </a:t>
            </a:r>
            <a:r>
              <a:rPr lang="cs-CZ" sz="3600" dirty="0"/>
              <a:t>přelom 11. a 12. stol.</a:t>
            </a:r>
          </a:p>
          <a:p>
            <a:r>
              <a:rPr lang="cs-CZ" sz="3600" b="1" dirty="0" err="1"/>
              <a:t>Ioannes</a:t>
            </a:r>
            <a:r>
              <a:rPr lang="cs-CZ" sz="3600" b="1" dirty="0"/>
              <a:t> </a:t>
            </a:r>
            <a:r>
              <a:rPr lang="cs-CZ" sz="3600" b="1" dirty="0" err="1"/>
              <a:t>Zonaras</a:t>
            </a:r>
            <a:r>
              <a:rPr lang="cs-CZ" sz="3600" b="1" dirty="0"/>
              <a:t>, </a:t>
            </a:r>
            <a:r>
              <a:rPr lang="cs-CZ" sz="3600" dirty="0"/>
              <a:t>první polovina 12. stol. </a:t>
            </a:r>
          </a:p>
          <a:p>
            <a:r>
              <a:rPr lang="cs-CZ" sz="3600" b="1" dirty="0" err="1"/>
              <a:t>Konstantinos</a:t>
            </a:r>
            <a:r>
              <a:rPr lang="cs-CZ" sz="3600" b="1" dirty="0"/>
              <a:t> </a:t>
            </a:r>
            <a:r>
              <a:rPr lang="cs-CZ" sz="3600" b="1" dirty="0" err="1"/>
              <a:t>Manasses</a:t>
            </a:r>
            <a:r>
              <a:rPr lang="cs-CZ" sz="3600" dirty="0"/>
              <a:t> (asi 1130—1180)</a:t>
            </a:r>
          </a:p>
          <a:p>
            <a:r>
              <a:rPr lang="cs-CZ" sz="3600" b="1" dirty="0"/>
              <a:t>Michael </a:t>
            </a:r>
            <a:r>
              <a:rPr lang="cs-CZ" sz="3600" b="1" dirty="0" err="1"/>
              <a:t>Glykás</a:t>
            </a:r>
            <a:r>
              <a:rPr lang="cs-CZ" sz="3600" b="1" dirty="0"/>
              <a:t>, 12. stol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36151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AD6364-617E-4C94-9CD3-9ADB74894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Arabské dějepisectví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4C159D-A194-4E96-92DB-AB9974670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800" b="1" dirty="0" err="1"/>
              <a:t>Urwah</a:t>
            </a:r>
            <a:r>
              <a:rPr lang="cs-CZ" sz="4800" dirty="0"/>
              <a:t> (</a:t>
            </a:r>
            <a:r>
              <a:rPr lang="cs-CZ" sz="4800" b="1" dirty="0"/>
              <a:t>† </a:t>
            </a:r>
            <a:r>
              <a:rPr lang="cs-CZ" sz="4800" dirty="0"/>
              <a:t>712), (</a:t>
            </a:r>
            <a:r>
              <a:rPr lang="cs-CZ" sz="4800" b="1" dirty="0"/>
              <a:t>† </a:t>
            </a:r>
            <a:r>
              <a:rPr lang="cs-CZ" sz="4800" dirty="0"/>
              <a:t>728)</a:t>
            </a:r>
          </a:p>
          <a:p>
            <a:r>
              <a:rPr lang="cs-CZ" sz="4800" b="1" dirty="0"/>
              <a:t>Ibn </a:t>
            </a:r>
            <a:r>
              <a:rPr lang="cs-CZ" sz="4800" b="1" dirty="0" err="1"/>
              <a:t>Ishaq</a:t>
            </a:r>
            <a:r>
              <a:rPr lang="cs-CZ" sz="4800" b="1" dirty="0"/>
              <a:t> </a:t>
            </a:r>
            <a:r>
              <a:rPr lang="cs-CZ" sz="4800" dirty="0"/>
              <a:t>(</a:t>
            </a:r>
            <a:r>
              <a:rPr lang="cs-CZ" sz="4800" b="1" dirty="0"/>
              <a:t>† </a:t>
            </a:r>
            <a:r>
              <a:rPr lang="cs-CZ" sz="4800" dirty="0"/>
              <a:t>761)</a:t>
            </a:r>
          </a:p>
          <a:p>
            <a:r>
              <a:rPr lang="cs-CZ" sz="4800" b="1" dirty="0"/>
              <a:t>al-</a:t>
            </a:r>
            <a:r>
              <a:rPr lang="cs-CZ" sz="4800" b="1" dirty="0" err="1"/>
              <a:t>Waqidi</a:t>
            </a:r>
            <a:r>
              <a:rPr lang="cs-CZ" sz="4800" dirty="0"/>
              <a:t> (745–822)</a:t>
            </a:r>
          </a:p>
        </p:txBody>
      </p:sp>
    </p:spTree>
    <p:extLst>
      <p:ext uri="{BB962C8B-B14F-4D97-AF65-F5344CB8AC3E}">
        <p14:creationId xmlns:p14="http://schemas.microsoft.com/office/powerpoint/2010/main" val="3167294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783CD7-4542-45AB-A253-2FD14239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Abū</a:t>
            </a:r>
            <a:r>
              <a:rPr lang="cs-CZ" dirty="0"/>
              <a:t> </a:t>
            </a:r>
            <a:r>
              <a:rPr lang="cs-CZ" dirty="0" err="1"/>
              <a:t>Jaʿfar</a:t>
            </a:r>
            <a:r>
              <a:rPr lang="cs-CZ" dirty="0"/>
              <a:t> </a:t>
            </a:r>
            <a:r>
              <a:rPr lang="cs-CZ" dirty="0" err="1"/>
              <a:t>Muḥammad</a:t>
            </a:r>
            <a:r>
              <a:rPr lang="cs-CZ" dirty="0"/>
              <a:t> </a:t>
            </a:r>
            <a:r>
              <a:rPr lang="cs-CZ" dirty="0" err="1"/>
              <a:t>ibn</a:t>
            </a:r>
            <a:r>
              <a:rPr lang="cs-CZ" dirty="0"/>
              <a:t> </a:t>
            </a:r>
            <a:r>
              <a:rPr lang="cs-CZ" dirty="0" err="1"/>
              <a:t>Jarīr</a:t>
            </a:r>
            <a:r>
              <a:rPr lang="cs-CZ" dirty="0"/>
              <a:t> </a:t>
            </a:r>
            <a:r>
              <a:rPr lang="cs-CZ" dirty="0" err="1"/>
              <a:t>ibn</a:t>
            </a:r>
            <a:r>
              <a:rPr lang="cs-CZ" dirty="0"/>
              <a:t> </a:t>
            </a:r>
            <a:r>
              <a:rPr lang="cs-CZ" dirty="0" err="1"/>
              <a:t>Yazid</a:t>
            </a:r>
            <a:r>
              <a:rPr lang="cs-CZ" b="1" dirty="0"/>
              <a:t> </a:t>
            </a:r>
            <a:br>
              <a:rPr lang="cs-CZ" b="1" dirty="0"/>
            </a:br>
            <a:r>
              <a:rPr lang="cs-CZ" sz="4800" b="1" dirty="0"/>
              <a:t>al-</a:t>
            </a:r>
            <a:r>
              <a:rPr lang="cs-CZ" sz="4800" b="1" dirty="0" err="1"/>
              <a:t>Ṭabarī</a:t>
            </a:r>
            <a:endParaRPr lang="cs-CZ" sz="4800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CCB87432-2853-4DC0-8BA9-04DE3815D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4472" y="1973874"/>
            <a:ext cx="3463608" cy="4849051"/>
          </a:xfrm>
        </p:spPr>
      </p:pic>
    </p:spTree>
    <p:extLst>
      <p:ext uri="{BB962C8B-B14F-4D97-AF65-F5344CB8AC3E}">
        <p14:creationId xmlns:p14="http://schemas.microsoft.com/office/powerpoint/2010/main" val="3816907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FF3B72-6C4A-4A72-94DD-1A6AB950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Abú al-Hasan Alí </a:t>
            </a:r>
            <a:r>
              <a:rPr lang="cs-CZ" dirty="0" err="1"/>
              <a:t>ibn</a:t>
            </a:r>
            <a:r>
              <a:rPr lang="cs-CZ" dirty="0"/>
              <a:t> al-Husajn </a:t>
            </a:r>
            <a:r>
              <a:rPr lang="cs-CZ" dirty="0" err="1"/>
              <a:t>ibn</a:t>
            </a:r>
            <a:r>
              <a:rPr lang="cs-CZ" dirty="0"/>
              <a:t> Alí </a:t>
            </a:r>
            <a:r>
              <a:rPr lang="cs-CZ" sz="4800" b="1" dirty="0"/>
              <a:t>al-</a:t>
            </a:r>
            <a:r>
              <a:rPr lang="cs-CZ" sz="4800" b="1" dirty="0" err="1"/>
              <a:t>Mas'údí</a:t>
            </a:r>
            <a:endParaRPr lang="cs-CZ" sz="4800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CC56E39-4580-44C1-854A-04F25674C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915" y="1834166"/>
            <a:ext cx="3489325" cy="4910902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FC74025-5648-48DC-942C-09C5590F7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916" y="2081628"/>
            <a:ext cx="2637692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79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FD6368-F787-4195-934D-3C6BDA16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Muhammad Abú ar </a:t>
            </a:r>
            <a:r>
              <a:rPr lang="cs-CZ" dirty="0" err="1"/>
              <a:t>Rajhán</a:t>
            </a:r>
            <a:r>
              <a:rPr lang="cs-CZ" dirty="0"/>
              <a:t> </a:t>
            </a:r>
            <a:r>
              <a:rPr lang="cs-CZ" sz="4000" b="1" dirty="0"/>
              <a:t>al </a:t>
            </a:r>
            <a:r>
              <a:rPr lang="cs-CZ" sz="4000" b="1" dirty="0" err="1"/>
              <a:t>Bíruní</a:t>
            </a:r>
            <a:endParaRPr lang="cs-CZ" sz="4000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BBE3AD0-0DF8-4CC2-A07F-BF47E1A1C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1105" y="2608421"/>
            <a:ext cx="4209415" cy="3666868"/>
          </a:xfrm>
        </p:spPr>
      </p:pic>
    </p:spTree>
    <p:extLst>
      <p:ext uri="{BB962C8B-B14F-4D97-AF65-F5344CB8AC3E}">
        <p14:creationId xmlns:p14="http://schemas.microsoft.com/office/powerpoint/2010/main" val="1865550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AA42DE-D5AC-4EFB-A313-1F867025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Ahmad </a:t>
            </a:r>
            <a:r>
              <a:rPr lang="cs-CZ" sz="4800" b="1" dirty="0" err="1"/>
              <a:t>ibn</a:t>
            </a:r>
            <a:r>
              <a:rPr lang="cs-CZ" sz="4800" b="1" dirty="0"/>
              <a:t> </a:t>
            </a:r>
            <a:r>
              <a:rPr lang="cs-CZ" sz="4800" b="1" dirty="0" err="1"/>
              <a:t>Fadlān</a:t>
            </a:r>
            <a:r>
              <a:rPr lang="cs-CZ" sz="4800" b="1" dirty="0"/>
              <a:t> </a:t>
            </a:r>
            <a:r>
              <a:rPr lang="cs-CZ" b="1" dirty="0" err="1"/>
              <a:t>ibn</a:t>
            </a:r>
            <a:r>
              <a:rPr lang="cs-CZ" b="1" dirty="0"/>
              <a:t> al-</a:t>
            </a:r>
            <a:r>
              <a:rPr lang="cs-CZ" b="1" dirty="0" err="1"/>
              <a:t>Abbās</a:t>
            </a:r>
            <a:r>
              <a:rPr lang="cs-CZ" b="1" dirty="0"/>
              <a:t> </a:t>
            </a:r>
            <a:r>
              <a:rPr lang="cs-CZ" b="1" dirty="0" err="1"/>
              <a:t>ibn</a:t>
            </a:r>
            <a:r>
              <a:rPr lang="cs-CZ" b="1" dirty="0"/>
              <a:t> </a:t>
            </a:r>
            <a:r>
              <a:rPr lang="cs-CZ" b="1" dirty="0" err="1"/>
              <a:t>Rāšid</a:t>
            </a:r>
            <a:r>
              <a:rPr lang="cs-CZ" b="1" dirty="0"/>
              <a:t> </a:t>
            </a:r>
            <a:r>
              <a:rPr lang="cs-CZ" b="1" dirty="0" err="1"/>
              <a:t>ibn</a:t>
            </a:r>
            <a:r>
              <a:rPr lang="cs-CZ" b="1" dirty="0"/>
              <a:t> </a:t>
            </a:r>
            <a:r>
              <a:rPr lang="cs-CZ" b="1" dirty="0" err="1"/>
              <a:t>Hammād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00B1300-9453-4D81-A6AB-F08609DEB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5825" y="1983731"/>
            <a:ext cx="4849495" cy="4849495"/>
          </a:xfrm>
        </p:spPr>
      </p:pic>
    </p:spTree>
    <p:extLst>
      <p:ext uri="{BB962C8B-B14F-4D97-AF65-F5344CB8AC3E}">
        <p14:creationId xmlns:p14="http://schemas.microsoft.com/office/powerpoint/2010/main" val="427554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2A73E-3F19-4F17-B9A4-29DFA8C8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arabští historikové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5EE6CD1-98DD-48B1-8BD6-260C6C5B3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dirty="0"/>
              <a:t>Ibn </a:t>
            </a:r>
            <a:r>
              <a:rPr lang="cs-CZ" sz="3200" b="1" dirty="0" err="1"/>
              <a:t>Hisham</a:t>
            </a:r>
            <a:r>
              <a:rPr lang="cs-CZ" sz="3200" dirty="0"/>
              <a:t> († 834)</a:t>
            </a:r>
          </a:p>
          <a:p>
            <a:r>
              <a:rPr lang="cs-CZ" sz="3200" b="1" dirty="0"/>
              <a:t>Muhammad al-</a:t>
            </a:r>
            <a:r>
              <a:rPr lang="cs-CZ" sz="3200" b="1" dirty="0" err="1"/>
              <a:t>Bukhari</a:t>
            </a:r>
            <a:r>
              <a:rPr lang="cs-CZ" sz="3200" dirty="0"/>
              <a:t> (810–870)</a:t>
            </a:r>
          </a:p>
          <a:p>
            <a:r>
              <a:rPr lang="cs-CZ" sz="3200" b="1" dirty="0"/>
              <a:t>Usáma Ibn </a:t>
            </a:r>
            <a:r>
              <a:rPr lang="cs-CZ" sz="3200" b="1" dirty="0" err="1"/>
              <a:t>Munkiz</a:t>
            </a:r>
            <a:r>
              <a:rPr lang="cs-CZ" sz="3200" dirty="0"/>
              <a:t> (1095 – 1188)</a:t>
            </a:r>
          </a:p>
          <a:p>
            <a:r>
              <a:rPr lang="cs-CZ" sz="3200" b="1" dirty="0"/>
              <a:t>Ibn </a:t>
            </a:r>
            <a:r>
              <a:rPr lang="cs-CZ" sz="3200" b="1" dirty="0" err="1"/>
              <a:t>Hajar</a:t>
            </a:r>
            <a:r>
              <a:rPr lang="cs-CZ" sz="3200" dirty="0"/>
              <a:t> (1372-1449)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68492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DD168F-CCD7-46A0-9A01-98F24DA5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Ibn </a:t>
            </a:r>
            <a:r>
              <a:rPr lang="cs-CZ" b="1" dirty="0" err="1"/>
              <a:t>Chaldún</a:t>
            </a:r>
            <a:r>
              <a:rPr lang="cs-CZ" b="1" dirty="0"/>
              <a:t> (1332-1406)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014FB11-46FA-4BCD-A1EB-389DEE598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400" i="1" dirty="0" err="1"/>
              <a:t>Mukaddima</a:t>
            </a:r>
            <a:r>
              <a:rPr lang="cs-CZ" sz="4400" dirty="0"/>
              <a:t> (přeloženo jako </a:t>
            </a:r>
            <a:r>
              <a:rPr lang="cs-CZ" sz="4400" i="1" dirty="0" err="1"/>
              <a:t>Prologomena</a:t>
            </a:r>
            <a:r>
              <a:rPr lang="cs-CZ" sz="4400" dirty="0"/>
              <a:t>)</a:t>
            </a:r>
          </a:p>
          <a:p>
            <a:r>
              <a:rPr lang="cs-CZ" sz="4400" i="1" dirty="0" err="1"/>
              <a:t>Kitab</a:t>
            </a:r>
            <a:r>
              <a:rPr lang="cs-CZ" sz="4400" i="1" dirty="0"/>
              <a:t> al-</a:t>
            </a:r>
            <a:r>
              <a:rPr lang="cs-CZ" sz="4400" i="1" dirty="0" err="1"/>
              <a:t>I'bar</a:t>
            </a:r>
            <a:r>
              <a:rPr lang="cs-CZ" sz="4400" dirty="0"/>
              <a:t> (</a:t>
            </a:r>
            <a:r>
              <a:rPr lang="cs-CZ" sz="4400" i="1" dirty="0"/>
              <a:t>Kniha příkladů</a:t>
            </a:r>
            <a:r>
              <a:rPr lang="cs-CZ" sz="4400" dirty="0"/>
              <a:t>)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8E4111A-E2B8-4CCC-A8CC-819441D4F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856" y="2048115"/>
            <a:ext cx="2919663" cy="448434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D60A71E-7985-4B62-8ED6-0E7447EC0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116" y="4652001"/>
            <a:ext cx="3444240" cy="188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8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F769A9-98CD-88D2-E463-67BA6B5FF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6D6BE1-50B9-F6C4-25CF-4307A2245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89883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1885</TotalTime>
  <Words>750</Words>
  <Application>Microsoft Office PowerPoint</Application>
  <PresentationFormat>Širokoúhlá obrazovka</PresentationFormat>
  <Paragraphs>122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Arial</vt:lpstr>
      <vt:lpstr>Arial Unicode MS</vt:lpstr>
      <vt:lpstr>Times New Roman</vt:lpstr>
      <vt:lpstr>Trebuchet MS</vt:lpstr>
      <vt:lpstr>Berlín</vt:lpstr>
      <vt:lpstr>Prezentace aplikace PowerPoint</vt:lpstr>
      <vt:lpstr>Specifika středověké evropské historiografie, úloha církve. Středověká legenda jako historický text, česká středověká legenda</vt:lpstr>
      <vt:lpstr>Důležité souvislosti</vt:lpstr>
      <vt:lpstr>Křesťanství se začíná zajímat o minulost</vt:lpstr>
      <vt:lpstr>První křesťanští historikové</vt:lpstr>
      <vt:lpstr>Aurelius Augustinus (354—430)</vt:lpstr>
      <vt:lpstr>Paulus Orosius (375-418) </vt:lpstr>
      <vt:lpstr>Znaky a žánry</vt:lpstr>
      <vt:lpstr>Martyrologia</vt:lpstr>
      <vt:lpstr>Zlaté číslo</vt:lpstr>
      <vt:lpstr>Postily</vt:lpstr>
      <vt:lpstr>Scholastika a dějepisectví, západní křesťanský okruh </vt:lpstr>
      <vt:lpstr>Petr Abélard (1072–1142)</vt:lpstr>
      <vt:lpstr>Scholastika 2. pol. 12. stol.</vt:lpstr>
      <vt:lpstr>Tomáš Akvinský († 1274)</vt:lpstr>
      <vt:lpstr>Pozdní scholastika</vt:lpstr>
      <vt:lpstr>Byzantské dějepisectví</vt:lpstr>
      <vt:lpstr>Prokopios z Kaisareie (490–562)</vt:lpstr>
      <vt:lpstr>Ioannes Malalas (asi 491–578)</vt:lpstr>
      <vt:lpstr>Nikeforos (758-829)</vt:lpstr>
      <vt:lpstr>Konstantinos Porfyrogennétos (905—959)</vt:lpstr>
      <vt:lpstr> Nikeforos Bryennios Mladší</vt:lpstr>
      <vt:lpstr>Anna Komnena (1083—1148)</vt:lpstr>
      <vt:lpstr>Pozdní byzantská historiografie</vt:lpstr>
      <vt:lpstr>Arabské dějepisectví</vt:lpstr>
      <vt:lpstr>Abū Jaʿfar Muḥammad ibn Jarīr ibn Yazid  al-Ṭabarī</vt:lpstr>
      <vt:lpstr>Abú al-Hasan Alí ibn al-Husajn ibn Alí al-Mas'údí</vt:lpstr>
      <vt:lpstr>Muhammad Abú ar Rajhán al Bíruní</vt:lpstr>
      <vt:lpstr>Ahmad ibn Fadlān ibn al-Abbās ibn Rāšid ibn Hammād</vt:lpstr>
      <vt:lpstr>Další arabští historikové</vt:lpstr>
      <vt:lpstr>Ibn Chaldún (1332-1406)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Specifika středověké evropské historiografie, úloha církve. Středověká legenda jako historický text, česká středověká legenda</dc:title>
  <dc:creator>Naděžda Morávková</dc:creator>
  <cp:lastModifiedBy>Naděžda Morávková</cp:lastModifiedBy>
  <cp:revision>50</cp:revision>
  <dcterms:created xsi:type="dcterms:W3CDTF">2021-10-02T13:09:54Z</dcterms:created>
  <dcterms:modified xsi:type="dcterms:W3CDTF">2023-02-22T14:02:39Z</dcterms:modified>
</cp:coreProperties>
</file>