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D591DCE-2539-FBC1-3DFE-EDFE65634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91" y="853199"/>
            <a:ext cx="11877172" cy="51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7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D1394B-A598-4864-A239-A9667FFD7E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Barokní historiografie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E8E8039-F5B4-4676-BCC8-1FF0A88476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HIPO1_TFPD1</a:t>
            </a:r>
          </a:p>
        </p:txBody>
      </p:sp>
    </p:spTree>
    <p:extLst>
      <p:ext uri="{BB962C8B-B14F-4D97-AF65-F5344CB8AC3E}">
        <p14:creationId xmlns:p14="http://schemas.microsoft.com/office/powerpoint/2010/main" val="4017590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6BC545-9B94-49B0-9BC1-4793E5EC6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Myšlenkové směry 17. století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6994F32-A108-4D3A-B6C9-FBA326431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00250"/>
            <a:ext cx="11378329" cy="4857749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FFFF00"/>
                </a:solidFill>
              </a:rPr>
              <a:t>Racionalisté </a:t>
            </a:r>
            <a:r>
              <a:rPr lang="cs-CZ" sz="3600" dirty="0"/>
              <a:t>– v protikladu k </a:t>
            </a:r>
            <a:r>
              <a:rPr lang="cs-CZ" sz="3600" dirty="0">
                <a:solidFill>
                  <a:srgbClr val="FFFF00"/>
                </a:solidFill>
              </a:rPr>
              <a:t>empirismu</a:t>
            </a:r>
            <a:r>
              <a:rPr lang="cs-CZ" sz="3600" dirty="0"/>
              <a:t> – jsou přesvědčeni, že poznání je možné jen díky apriorním předpokladům, které nelze odvodit ze smyslové zkušenosti</a:t>
            </a:r>
            <a:r>
              <a:rPr lang="cs-CZ" sz="3600" dirty="0">
                <a:solidFill>
                  <a:srgbClr val="FFFF00"/>
                </a:solidFill>
              </a:rPr>
              <a:t>.</a:t>
            </a:r>
          </a:p>
          <a:p>
            <a:r>
              <a:rPr lang="cs-CZ" sz="3600" dirty="0">
                <a:solidFill>
                  <a:srgbClr val="FFFF00"/>
                </a:solidFill>
              </a:rPr>
              <a:t> Platón </a:t>
            </a:r>
            <a:r>
              <a:rPr lang="cs-CZ" sz="3600" dirty="0"/>
              <a:t>rozlišil pouhé </a:t>
            </a:r>
            <a:r>
              <a:rPr lang="cs-CZ" sz="3600" dirty="0">
                <a:solidFill>
                  <a:srgbClr val="FFFF00"/>
                </a:solidFill>
              </a:rPr>
              <a:t>mínění (</a:t>
            </a:r>
            <a:r>
              <a:rPr lang="cs-CZ" sz="3600" dirty="0" err="1">
                <a:solidFill>
                  <a:srgbClr val="FFFF00"/>
                </a:solidFill>
              </a:rPr>
              <a:t>doxa</a:t>
            </a:r>
            <a:r>
              <a:rPr lang="cs-CZ" sz="3600" dirty="0">
                <a:solidFill>
                  <a:srgbClr val="FFFF00"/>
                </a:solidFill>
              </a:rPr>
              <a:t>) </a:t>
            </a:r>
            <a:r>
              <a:rPr lang="cs-CZ" sz="3600" dirty="0"/>
              <a:t>od pravého a jistého), které je možné jen jako poznání idejí. </a:t>
            </a:r>
          </a:p>
          <a:p>
            <a:r>
              <a:rPr lang="cs-CZ" sz="3200" dirty="0"/>
              <a:t>Symbolem racionalismu je také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 err="1">
                <a:solidFill>
                  <a:srgbClr val="FFFF00"/>
                </a:solidFill>
              </a:rPr>
              <a:t>Descartesův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výrok </a:t>
            </a:r>
            <a:r>
              <a:rPr lang="cs-CZ" sz="3200" i="1" dirty="0">
                <a:solidFill>
                  <a:srgbClr val="FFFF00"/>
                </a:solidFill>
              </a:rPr>
              <a:t>„Myslím, tedy jsem“ (Cogito ergo sum).</a:t>
            </a:r>
            <a:endParaRPr lang="cs-CZ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14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5158EA-063E-4367-8B40-B39A839F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21" y="787371"/>
            <a:ext cx="9613861" cy="1080938"/>
          </a:xfrm>
        </p:spPr>
        <p:txBody>
          <a:bodyPr>
            <a:normAutofit/>
          </a:bodyPr>
          <a:lstStyle/>
          <a:p>
            <a:r>
              <a:rPr lang="cs-CZ" sz="4400" b="1" dirty="0"/>
              <a:t>Racionalisté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319A20F-57B6-482F-B2A7-885631A5D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90750"/>
            <a:ext cx="7301629" cy="4457699"/>
          </a:xfrm>
        </p:spPr>
        <p:txBody>
          <a:bodyPr/>
          <a:lstStyle/>
          <a:p>
            <a:r>
              <a:rPr lang="cs-CZ" sz="4000" b="1" dirty="0"/>
              <a:t>René Descartes (1596-1650)</a:t>
            </a:r>
          </a:p>
          <a:p>
            <a:r>
              <a:rPr lang="cs-CZ" sz="4000" b="1" dirty="0" err="1"/>
              <a:t>Baruch</a:t>
            </a:r>
            <a:r>
              <a:rPr lang="cs-CZ" sz="4000" b="1" dirty="0"/>
              <a:t> Spinoza (1632-1677)</a:t>
            </a:r>
          </a:p>
          <a:p>
            <a:r>
              <a:rPr lang="cs-CZ" sz="4000" b="1" dirty="0"/>
              <a:t>Nicolas </a:t>
            </a:r>
            <a:r>
              <a:rPr lang="cs-CZ" sz="4000" b="1" dirty="0" err="1"/>
              <a:t>Malebranche</a:t>
            </a:r>
            <a:r>
              <a:rPr lang="cs-CZ" sz="4000" b="1" dirty="0"/>
              <a:t> (1638-1715)</a:t>
            </a:r>
          </a:p>
          <a:p>
            <a:r>
              <a:rPr lang="cs-CZ" sz="4000" b="1" dirty="0"/>
              <a:t>Gottfried Wilhelm Leibniz (1646-1716)</a:t>
            </a:r>
            <a:endParaRPr lang="cs-CZ" sz="4000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3EC06BD-4355-445B-A870-A27194010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181" y="209550"/>
            <a:ext cx="3826001" cy="282918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F29BD6C-4587-4E2F-8A0E-6F51BAA44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450" y="2654173"/>
            <a:ext cx="3141743" cy="399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62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1900D7-5526-43A8-BB70-96DFEF3DB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b="1" dirty="0"/>
              <a:t>Empiristé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E250867-2E59-467E-80B5-806C498FE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336872"/>
            <a:ext cx="8305799" cy="4654477"/>
          </a:xfrm>
        </p:spPr>
        <p:txBody>
          <a:bodyPr>
            <a:normAutofit/>
          </a:bodyPr>
          <a:lstStyle/>
          <a:p>
            <a:r>
              <a:rPr lang="cs-CZ" sz="4400" b="1" dirty="0"/>
              <a:t>Francis Bacon (1561-1626)</a:t>
            </a:r>
          </a:p>
          <a:p>
            <a:r>
              <a:rPr lang="cs-CZ" sz="4400" b="1" dirty="0"/>
              <a:t>Thomas Hobbes (1588-1679)</a:t>
            </a:r>
          </a:p>
          <a:p>
            <a:r>
              <a:rPr lang="cs-CZ" sz="4400" b="1" dirty="0"/>
              <a:t>John Locke (1632-1704)</a:t>
            </a:r>
          </a:p>
          <a:p>
            <a:r>
              <a:rPr lang="cs-CZ" sz="4400" b="1" dirty="0"/>
              <a:t>George </a:t>
            </a:r>
            <a:r>
              <a:rPr lang="cs-CZ" sz="4400" b="1" dirty="0" err="1"/>
              <a:t>Berkeley</a:t>
            </a:r>
            <a:r>
              <a:rPr lang="cs-CZ" sz="4400" b="1" dirty="0"/>
              <a:t> (1685-1753)</a:t>
            </a:r>
          </a:p>
          <a:p>
            <a:r>
              <a:rPr lang="cs-CZ" sz="4400" b="1" dirty="0"/>
              <a:t>David </a:t>
            </a:r>
            <a:r>
              <a:rPr lang="cs-CZ" sz="4400" b="1" dirty="0" err="1"/>
              <a:t>Hume</a:t>
            </a:r>
            <a:r>
              <a:rPr lang="cs-CZ" sz="4400" b="1" dirty="0"/>
              <a:t> (1711-1776)</a:t>
            </a:r>
            <a:endParaRPr lang="cs-CZ" sz="4400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E113F34-50CB-45E5-A7F7-44D342C7C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772" y="76200"/>
            <a:ext cx="4479227" cy="298072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D3561B9-0542-4E0A-98E8-9513C03F8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613" y="2721267"/>
            <a:ext cx="3416573" cy="413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5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F9153E-AA4F-4CE1-B289-36929B98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Změny v pojetí historiografie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4500F3D-570A-48B9-A174-A65FCE313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/>
          <a:lstStyle/>
          <a:p>
            <a:r>
              <a:rPr lang="cs-CZ" sz="3600" dirty="0"/>
              <a:t>Latina</a:t>
            </a:r>
          </a:p>
          <a:p>
            <a:r>
              <a:rPr lang="cs-CZ" sz="3600" dirty="0"/>
              <a:t>Knihtisk</a:t>
            </a:r>
          </a:p>
          <a:p>
            <a:r>
              <a:rPr lang="cs-CZ" sz="3600" dirty="0"/>
              <a:t>Univerzitní </a:t>
            </a:r>
            <a:r>
              <a:rPr lang="cs-CZ" sz="3600" dirty="0" err="1"/>
              <a:t>peregrinace</a:t>
            </a:r>
            <a:endParaRPr lang="cs-CZ" sz="3600" dirty="0"/>
          </a:p>
          <a:p>
            <a:r>
              <a:rPr lang="cs-CZ" sz="3600" dirty="0" err="1"/>
              <a:t>Societas</a:t>
            </a:r>
            <a:r>
              <a:rPr lang="cs-CZ" sz="3600" dirty="0"/>
              <a:t> </a:t>
            </a:r>
            <a:r>
              <a:rPr lang="cs-CZ" sz="3600" dirty="0" err="1"/>
              <a:t>eruditorum</a:t>
            </a:r>
            <a:endParaRPr lang="cs-CZ" sz="3600" dirty="0"/>
          </a:p>
          <a:p>
            <a:r>
              <a:rPr lang="cs-CZ" sz="3600" dirty="0"/>
              <a:t>Konfesní spory</a:t>
            </a:r>
          </a:p>
          <a:p>
            <a:r>
              <a:rPr lang="cs-CZ" sz="3600" dirty="0"/>
              <a:t>Historie na univerzitách</a:t>
            </a:r>
          </a:p>
          <a:p>
            <a:r>
              <a:rPr lang="cs-CZ" sz="3600" dirty="0"/>
              <a:t>Kritika pramenů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2286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DC25FD-F290-44A3-B570-EF0E7501F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Philipp </a:t>
            </a:r>
            <a:r>
              <a:rPr lang="cs-CZ" b="1" dirty="0" err="1"/>
              <a:t>Melanchthon</a:t>
            </a:r>
            <a:r>
              <a:rPr lang="cs-CZ" b="1" dirty="0"/>
              <a:t> </a:t>
            </a:r>
            <a:r>
              <a:rPr lang="cs-CZ" dirty="0"/>
              <a:t>(1497–1560)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B84416C-CC97-42CC-B569-2696EE7BA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76450"/>
            <a:ext cx="4825129" cy="4781550"/>
          </a:xfrm>
        </p:spPr>
        <p:txBody>
          <a:bodyPr>
            <a:noAutofit/>
          </a:bodyPr>
          <a:lstStyle/>
          <a:p>
            <a:r>
              <a:rPr lang="pt-BR" sz="2800" dirty="0"/>
              <a:t>nazývaný </a:t>
            </a:r>
            <a:r>
              <a:rPr lang="pt-BR" sz="2800" i="1" dirty="0"/>
              <a:t>praeceptor Germaniae (učitel Německa)</a:t>
            </a:r>
            <a:endParaRPr lang="cs-CZ" sz="2800" i="1" dirty="0"/>
          </a:p>
          <a:p>
            <a:r>
              <a:rPr lang="cs-CZ" sz="2800" i="1" dirty="0">
                <a:solidFill>
                  <a:srgbClr val="FFFF00"/>
                </a:solidFill>
              </a:rPr>
              <a:t>příručku dějin</a:t>
            </a:r>
            <a:r>
              <a:rPr lang="cs-CZ" sz="2800" dirty="0"/>
              <a:t>, která vznikla teologickým přepracováním a filozofickým prohloubením </a:t>
            </a:r>
            <a:r>
              <a:rPr lang="cs-CZ" sz="2800" b="1" i="1" dirty="0">
                <a:solidFill>
                  <a:srgbClr val="FFFF00"/>
                </a:solidFill>
              </a:rPr>
              <a:t>světové kroniky</a:t>
            </a:r>
            <a:r>
              <a:rPr lang="cs-CZ" sz="2800" b="1" dirty="0">
                <a:solidFill>
                  <a:srgbClr val="FFFF00"/>
                </a:solidFill>
              </a:rPr>
              <a:t> z 30. let 16. stol</a:t>
            </a:r>
            <a:r>
              <a:rPr lang="cs-CZ" sz="2800" dirty="0">
                <a:solidFill>
                  <a:srgbClr val="FFFF00"/>
                </a:solidFill>
              </a:rPr>
              <a:t>. </a:t>
            </a:r>
            <a:r>
              <a:rPr lang="cs-CZ" sz="2800" dirty="0"/>
              <a:t>připisované braniborskému hvězdáři </a:t>
            </a:r>
            <a:r>
              <a:rPr lang="cs-CZ" sz="2800" b="1" dirty="0">
                <a:solidFill>
                  <a:srgbClr val="FFFF00"/>
                </a:solidFill>
              </a:rPr>
              <a:t>Janu </a:t>
            </a:r>
            <a:r>
              <a:rPr lang="cs-CZ" sz="2800" b="1" dirty="0" err="1">
                <a:solidFill>
                  <a:srgbClr val="FFFF00"/>
                </a:solidFill>
              </a:rPr>
              <a:t>Carionovi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(1499–1538)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49A18C7-AF68-4156-8CD2-19D6664F7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552" y="1729584"/>
            <a:ext cx="3562350" cy="508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95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0E0A07-C3CE-4086-A310-59BD5CD89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Johann </a:t>
            </a:r>
            <a:r>
              <a:rPr lang="cs-CZ" dirty="0" err="1"/>
              <a:t>Carion</a:t>
            </a:r>
            <a:br>
              <a:rPr lang="cs-CZ" dirty="0"/>
            </a:br>
            <a:r>
              <a:rPr lang="cs-CZ" dirty="0"/>
              <a:t>(1499-1537)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5F25892-9B05-4284-95EF-9744D2399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76450"/>
            <a:ext cx="4577479" cy="4781549"/>
          </a:xfrm>
        </p:spPr>
        <p:txBody>
          <a:bodyPr>
            <a:normAutofit fontScale="92500"/>
          </a:bodyPr>
          <a:lstStyle/>
          <a:p>
            <a:r>
              <a:rPr lang="cs-CZ" sz="2800" dirty="0"/>
              <a:t>Německý astrolog a historik</a:t>
            </a:r>
          </a:p>
          <a:p>
            <a:r>
              <a:rPr lang="cs-CZ" sz="2800" dirty="0" err="1"/>
              <a:t>Carionova</a:t>
            </a:r>
            <a:r>
              <a:rPr lang="cs-CZ" sz="2800" dirty="0"/>
              <a:t> kronika</a:t>
            </a:r>
          </a:p>
          <a:p>
            <a:r>
              <a:rPr lang="cs-CZ" sz="2800" dirty="0"/>
              <a:t>Výtah z ní pořízený </a:t>
            </a:r>
            <a:r>
              <a:rPr lang="cs-CZ" sz="2800" b="1" dirty="0"/>
              <a:t>Janem </a:t>
            </a:r>
            <a:r>
              <a:rPr lang="cs-CZ" sz="2800" b="1" dirty="0" err="1"/>
              <a:t>Philippi-Sleidanem</a:t>
            </a:r>
            <a:r>
              <a:rPr lang="cs-CZ" sz="2800" dirty="0"/>
              <a:t>, byl několik desetiletí užíván v podobě </a:t>
            </a:r>
            <a:r>
              <a:rPr lang="cs-CZ" sz="2800" b="1" dirty="0"/>
              <a:t>dějepisné učebnice na protestantských školách v Německu</a:t>
            </a:r>
            <a:r>
              <a:rPr lang="cs-CZ" sz="2800" dirty="0"/>
              <a:t>.</a:t>
            </a:r>
          </a:p>
          <a:p>
            <a:br>
              <a:rPr lang="cs-CZ" dirty="0"/>
            </a:b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A2444D0-3113-4B3B-AE6C-BEC504132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372" y="1054607"/>
            <a:ext cx="3813810" cy="532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7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3C5E5C-5FC4-4685-ADFF-F11BE8169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David </a:t>
            </a:r>
            <a:r>
              <a:rPr lang="cs-CZ" b="1" dirty="0" err="1"/>
              <a:t>Chytraeus</a:t>
            </a:r>
            <a:r>
              <a:rPr lang="cs-CZ" dirty="0"/>
              <a:t> (1530–1600)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9DDF8BE-FE82-43DC-87AD-D972611AD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901579" cy="3599316"/>
          </a:xfrm>
        </p:spPr>
        <p:txBody>
          <a:bodyPr>
            <a:normAutofit/>
          </a:bodyPr>
          <a:lstStyle/>
          <a:p>
            <a:r>
              <a:rPr lang="cs-CZ" sz="3200" i="1" dirty="0">
                <a:solidFill>
                  <a:srgbClr val="FFFF00"/>
                </a:solidFill>
              </a:rPr>
              <a:t>O správně vytvořeném výkladu dějin</a:t>
            </a:r>
          </a:p>
          <a:p>
            <a:r>
              <a:rPr lang="cs-CZ" b="1" dirty="0"/>
              <a:t>cílem veškeré  historikovy práce je dát návod pro jednání v současnosti</a:t>
            </a:r>
            <a:r>
              <a:rPr lang="cs-CZ" dirty="0"/>
              <a:t>.</a:t>
            </a:r>
            <a:endParaRPr lang="cs-CZ" sz="3200" dirty="0"/>
          </a:p>
          <a:p>
            <a:br>
              <a:rPr lang="cs-CZ" sz="3200" dirty="0"/>
            </a:br>
            <a:r>
              <a:rPr lang="cs-CZ" sz="3200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55C1A90-C600-4B86-A35C-768A10AB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790" y="64285"/>
            <a:ext cx="4061460" cy="679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8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B95C50-5A31-4E04-832A-0A1356EE7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b="1" dirty="0"/>
              <a:t>Jean Bodin</a:t>
            </a:r>
            <a:r>
              <a:rPr lang="nn-NO" dirty="0"/>
              <a:t>  (1529–1596)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AA6F172-6212-4EEC-B484-1CBFE14A7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653929" cy="3599316"/>
          </a:xfrm>
        </p:spPr>
        <p:txBody>
          <a:bodyPr>
            <a:normAutofit/>
          </a:bodyPr>
          <a:lstStyle/>
          <a:p>
            <a:endParaRPr lang="cs-CZ" sz="3200" i="1" dirty="0">
              <a:solidFill>
                <a:srgbClr val="FFFF00"/>
              </a:solidFill>
            </a:endParaRPr>
          </a:p>
          <a:p>
            <a:r>
              <a:rPr lang="cs-CZ" sz="3200" i="1" dirty="0">
                <a:solidFill>
                  <a:srgbClr val="FFFF00"/>
                </a:solidFill>
              </a:rPr>
              <a:t>Šest knih o státu</a:t>
            </a:r>
          </a:p>
          <a:p>
            <a:endParaRPr lang="cs-CZ" sz="3200" i="1" dirty="0">
              <a:solidFill>
                <a:srgbClr val="FFFF00"/>
              </a:solidFill>
            </a:endParaRPr>
          </a:p>
          <a:p>
            <a:r>
              <a:rPr lang="cs-CZ" sz="3200" i="1" dirty="0" err="1">
                <a:solidFill>
                  <a:srgbClr val="FFFF00"/>
                </a:solidFill>
              </a:rPr>
              <a:t>Methodes</a:t>
            </a:r>
            <a:r>
              <a:rPr lang="cs-CZ" sz="3200" i="1" dirty="0">
                <a:solidFill>
                  <a:srgbClr val="FFFF00"/>
                </a:solidFill>
              </a:rPr>
              <a:t> ad </a:t>
            </a:r>
            <a:r>
              <a:rPr lang="cs-CZ" sz="3200" i="1" dirty="0" err="1">
                <a:solidFill>
                  <a:srgbClr val="FFFF00"/>
                </a:solidFill>
              </a:rPr>
              <a:t>facilem</a:t>
            </a:r>
            <a:r>
              <a:rPr lang="cs-CZ" sz="3200" i="1" dirty="0">
                <a:solidFill>
                  <a:srgbClr val="FFFF00"/>
                </a:solidFill>
              </a:rPr>
              <a:t> </a:t>
            </a:r>
            <a:r>
              <a:rPr lang="cs-CZ" sz="3200" i="1" dirty="0" err="1">
                <a:solidFill>
                  <a:srgbClr val="FFFF00"/>
                </a:solidFill>
              </a:rPr>
              <a:t>historiarum</a:t>
            </a:r>
            <a:r>
              <a:rPr lang="cs-CZ" sz="3200" i="1" dirty="0">
                <a:solidFill>
                  <a:srgbClr val="FFFF00"/>
                </a:solidFill>
              </a:rPr>
              <a:t> </a:t>
            </a:r>
            <a:r>
              <a:rPr lang="cs-CZ" sz="3200" i="1" dirty="0" err="1">
                <a:solidFill>
                  <a:srgbClr val="FFFF00"/>
                </a:solidFill>
              </a:rPr>
              <a:t>cognitionem</a:t>
            </a:r>
            <a:r>
              <a:rPr lang="cs-CZ" sz="3200" i="1" dirty="0">
                <a:solidFill>
                  <a:srgbClr val="FFFF00"/>
                </a:solidFill>
              </a:rPr>
              <a:t> – Snadný způsob poznání historie</a:t>
            </a:r>
          </a:p>
          <a:p>
            <a:endParaRPr lang="cs-CZ" sz="3200" dirty="0">
              <a:solidFill>
                <a:srgbClr val="FFFF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0B342AB-D20A-4185-8850-CD6301E36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0" y="609600"/>
            <a:ext cx="47625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16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2B6629-ABFB-4C5B-98CD-DCBA19713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Jan </a:t>
            </a:r>
            <a:r>
              <a:rPr lang="cs-CZ" b="1" dirty="0" err="1"/>
              <a:t>Philippi</a:t>
            </a:r>
            <a:r>
              <a:rPr lang="cs-CZ" dirty="0"/>
              <a:t> (1506–1566) </a:t>
            </a:r>
            <a:r>
              <a:rPr lang="cs-CZ" b="1" dirty="0" err="1"/>
              <a:t>Sleidanus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87C9BC7-13BA-4EAB-BAA7-666683088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4961722" cy="3599316"/>
          </a:xfrm>
        </p:spPr>
        <p:txBody>
          <a:bodyPr>
            <a:normAutofit/>
          </a:bodyPr>
          <a:lstStyle/>
          <a:p>
            <a:r>
              <a:rPr lang="cs-CZ" sz="3200" b="1" i="1" dirty="0">
                <a:solidFill>
                  <a:srgbClr val="FFFF00"/>
                </a:solidFill>
              </a:rPr>
              <a:t>Zápisky o postavení náboženství a státu za císaře Karla V.</a:t>
            </a:r>
          </a:p>
          <a:p>
            <a:r>
              <a:rPr lang="cs-CZ" sz="3200" b="1" i="1" dirty="0"/>
              <a:t>rozsáhlá pramenná argumentace</a:t>
            </a:r>
            <a:endParaRPr lang="cs-CZ" sz="32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BA0247B-6FF5-4F2F-B8D8-3DDE06D00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724" y="2181231"/>
            <a:ext cx="2879386" cy="453623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D2617A8-1EE9-4D50-AD2B-D716B4149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712" y="554476"/>
            <a:ext cx="29146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67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4D8688-029B-446B-9C9E-3F1815A88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Matyáš </a:t>
            </a:r>
            <a:r>
              <a:rPr lang="cs-CZ" b="1" dirty="0" err="1"/>
              <a:t>Vlasič</a:t>
            </a:r>
            <a:r>
              <a:rPr lang="cs-CZ" dirty="0"/>
              <a:t>, užívající humanistického jména </a:t>
            </a:r>
            <a:r>
              <a:rPr lang="cs-CZ" b="1" dirty="0" err="1"/>
              <a:t>Flacius</a:t>
            </a:r>
            <a:r>
              <a:rPr lang="cs-CZ" b="1" dirty="0"/>
              <a:t> </a:t>
            </a:r>
            <a:r>
              <a:rPr lang="cs-CZ" b="1" dirty="0" err="1"/>
              <a:t>Illyricus</a:t>
            </a:r>
            <a:r>
              <a:rPr lang="cs-CZ" dirty="0"/>
              <a:t> (1520—1575)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C890E28-CF82-4B54-B3E3-6994181A1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5415679" cy="3599316"/>
          </a:xfrm>
        </p:spPr>
        <p:txBody>
          <a:bodyPr>
            <a:normAutofit lnSpcReduction="10000"/>
          </a:bodyPr>
          <a:lstStyle/>
          <a:p>
            <a:r>
              <a:rPr lang="cs-CZ" sz="3200" dirty="0"/>
              <a:t>prameny k církevním dějinám</a:t>
            </a:r>
          </a:p>
          <a:p>
            <a:r>
              <a:rPr lang="cs-CZ" sz="4000" b="1" i="1" dirty="0">
                <a:solidFill>
                  <a:srgbClr val="FFFF00"/>
                </a:solidFill>
              </a:rPr>
              <a:t>Magdeburské centurie</a:t>
            </a:r>
          </a:p>
          <a:p>
            <a:r>
              <a:rPr lang="cs-CZ" sz="3200" b="1" i="1" dirty="0"/>
              <a:t>mnoho pomocníků,</a:t>
            </a:r>
          </a:p>
          <a:p>
            <a:r>
              <a:rPr lang="cs-CZ" sz="3200" b="1" i="1" dirty="0"/>
              <a:t> v Praze </a:t>
            </a:r>
            <a:r>
              <a:rPr lang="cs-CZ" sz="3200" b="1" dirty="0"/>
              <a:t>Matouš </a:t>
            </a:r>
            <a:r>
              <a:rPr lang="cs-CZ" sz="3200" b="1" dirty="0" err="1"/>
              <a:t>Kolin</a:t>
            </a:r>
            <a:r>
              <a:rPr lang="cs-CZ" sz="3200" b="1" dirty="0"/>
              <a:t> z </a:t>
            </a:r>
            <a:r>
              <a:rPr lang="cs-CZ" sz="3200" b="1" dirty="0" err="1"/>
              <a:t>Chotěřiny</a:t>
            </a:r>
            <a:endParaRPr lang="cs-CZ" sz="3200" dirty="0"/>
          </a:p>
          <a:p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F5F7B1B-107E-4509-BFD7-0399E52E3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5174" y="1974714"/>
            <a:ext cx="3351787" cy="473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90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9EA487-34A4-410E-B55F-E1F0FB9B9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Dějepisci protestantských církví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043096C-F6ED-4B0A-8FB5-DC080E221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4000" dirty="0"/>
              <a:t>Kalvinismus - </a:t>
            </a:r>
            <a:r>
              <a:rPr lang="cs-CZ" sz="4000" b="1" dirty="0"/>
              <a:t>Theodor Beza </a:t>
            </a:r>
            <a:r>
              <a:rPr lang="cs-CZ" sz="4000" dirty="0"/>
              <a:t>(1516–1605) </a:t>
            </a:r>
          </a:p>
          <a:p>
            <a:r>
              <a:rPr lang="cs-CZ" sz="4000" dirty="0"/>
              <a:t>Anglikánská církev - </a:t>
            </a:r>
            <a:r>
              <a:rPr lang="cs-CZ" sz="4000" b="1" dirty="0"/>
              <a:t>John Knox</a:t>
            </a:r>
            <a:r>
              <a:rPr lang="cs-CZ" sz="4000" dirty="0"/>
              <a:t> (1505–1572)</a:t>
            </a:r>
          </a:p>
          <a:p>
            <a:r>
              <a:rPr lang="cs-CZ" sz="4000" dirty="0"/>
              <a:t>Německá reformace ve Švýcarsku - </a:t>
            </a:r>
            <a:r>
              <a:rPr lang="cs-CZ" sz="4000" b="1" dirty="0"/>
              <a:t>Heinrich </a:t>
            </a:r>
            <a:r>
              <a:rPr lang="cs-CZ" sz="4000" b="1" dirty="0" err="1"/>
              <a:t>Bullinger</a:t>
            </a:r>
            <a:r>
              <a:rPr lang="cs-CZ" sz="4000" dirty="0"/>
              <a:t> (1504–1575)</a:t>
            </a:r>
          </a:p>
        </p:txBody>
      </p:sp>
    </p:spTree>
    <p:extLst>
      <p:ext uri="{BB962C8B-B14F-4D97-AF65-F5344CB8AC3E}">
        <p14:creationId xmlns:p14="http://schemas.microsoft.com/office/powerpoint/2010/main" val="2120992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611ECA-8502-4E3C-B129-D0A4BA819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Katolíci – polemika s Magdeburskými centuriemi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2A09209-6C05-4D87-90EA-5189C2F7B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81720"/>
            <a:ext cx="5720479" cy="4776280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FFFF00"/>
                </a:solidFill>
              </a:rPr>
              <a:t>Konrád Braun</a:t>
            </a:r>
          </a:p>
          <a:p>
            <a:r>
              <a:rPr lang="cs-CZ" sz="3200" b="1" dirty="0"/>
              <a:t>Pověřenec oratoriánů – </a:t>
            </a:r>
            <a:r>
              <a:rPr lang="cs-CZ" sz="4000" b="1" dirty="0">
                <a:solidFill>
                  <a:srgbClr val="FFFF00"/>
                </a:solidFill>
              </a:rPr>
              <a:t>Caesare </a:t>
            </a:r>
            <a:r>
              <a:rPr lang="cs-CZ" sz="4000" b="1" dirty="0" err="1">
                <a:solidFill>
                  <a:srgbClr val="FFFF00"/>
                </a:solidFill>
              </a:rPr>
              <a:t>Baronio</a:t>
            </a:r>
            <a:r>
              <a:rPr lang="cs-CZ" sz="4000" b="1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(1538–1607), kardinál</a:t>
            </a:r>
          </a:p>
          <a:p>
            <a:r>
              <a:rPr lang="cs-CZ" sz="3200" dirty="0"/>
              <a:t>sepsal dějiny papežství od počátků - C</a:t>
            </a:r>
            <a:r>
              <a:rPr lang="cs-CZ" sz="3200" b="1" i="1" dirty="0"/>
              <a:t>írkevní letopisy (</a:t>
            </a:r>
            <a:r>
              <a:rPr lang="cs-CZ" sz="3200" b="1" i="1" dirty="0" err="1"/>
              <a:t>Annales</a:t>
            </a:r>
            <a:r>
              <a:rPr lang="cs-CZ" sz="3200" b="1" i="1" dirty="0"/>
              <a:t> </a:t>
            </a:r>
            <a:r>
              <a:rPr lang="cs-CZ" sz="3200" b="1" i="1" dirty="0" err="1"/>
              <a:t>ecclesiastici</a:t>
            </a:r>
            <a:r>
              <a:rPr lang="cs-CZ" sz="3200" i="1" dirty="0"/>
              <a:t>)</a:t>
            </a:r>
            <a:endParaRPr lang="cs-CZ" sz="3200" dirty="0"/>
          </a:p>
          <a:p>
            <a:r>
              <a:rPr lang="cs-CZ" sz="3200" dirty="0"/>
              <a:t>čerpal z Flavia </a:t>
            </a:r>
            <a:r>
              <a:rPr lang="cs-CZ" sz="3200" dirty="0" err="1"/>
              <a:t>Bionda</a:t>
            </a:r>
            <a:endParaRPr lang="cs-CZ" sz="32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4D223A4-6FB1-4A2B-BCE4-F1B520ADF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977" y="1513867"/>
            <a:ext cx="3822261" cy="501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6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690DE6-5CF3-4E34-A615-B810AA12D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Jezuité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A503BE4-1408-4A00-9838-70141BA41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023353"/>
            <a:ext cx="12192000" cy="4630366"/>
          </a:xfrm>
        </p:spPr>
        <p:txBody>
          <a:bodyPr/>
          <a:lstStyle/>
          <a:p>
            <a:r>
              <a:rPr lang="cs-CZ" sz="3200" b="1" dirty="0">
                <a:solidFill>
                  <a:srgbClr val="FFFF00"/>
                </a:solidFill>
              </a:rPr>
              <a:t>Ignác z </a:t>
            </a:r>
            <a:r>
              <a:rPr lang="cs-CZ" sz="3200" b="1" dirty="0" err="1">
                <a:solidFill>
                  <a:srgbClr val="FFFF00"/>
                </a:solidFill>
              </a:rPr>
              <a:t>Loyoly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(1491–1556)</a:t>
            </a:r>
          </a:p>
          <a:p>
            <a:r>
              <a:rPr lang="cs-CZ" sz="3200" dirty="0"/>
              <a:t>Vlastní životopis</a:t>
            </a:r>
          </a:p>
          <a:p>
            <a:r>
              <a:rPr lang="cs-CZ" sz="3200" b="1" dirty="0" err="1">
                <a:solidFill>
                  <a:srgbClr val="FFFF00"/>
                </a:solidFill>
              </a:rPr>
              <a:t>Niccolo</a:t>
            </a:r>
            <a:r>
              <a:rPr lang="cs-CZ" sz="3200" b="1" dirty="0">
                <a:solidFill>
                  <a:srgbClr val="FFFF00"/>
                </a:solidFill>
              </a:rPr>
              <a:t> </a:t>
            </a:r>
            <a:r>
              <a:rPr lang="cs-CZ" sz="3200" b="1" dirty="0" err="1">
                <a:solidFill>
                  <a:srgbClr val="FFFF00"/>
                </a:solidFill>
              </a:rPr>
              <a:t>Orlandini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(zemřel 1606)</a:t>
            </a:r>
          </a:p>
          <a:p>
            <a:r>
              <a:rPr lang="cs-CZ" sz="3200" dirty="0"/>
              <a:t>Dějiny Tovaryšstva Ježíšova</a:t>
            </a:r>
          </a:p>
          <a:p>
            <a:r>
              <a:rPr lang="cs-CZ" sz="3200" b="1" dirty="0" err="1">
                <a:solidFill>
                  <a:srgbClr val="FFFF00"/>
                </a:solidFill>
              </a:rPr>
              <a:t>Sforza</a:t>
            </a:r>
            <a:r>
              <a:rPr lang="cs-CZ" sz="3200" b="1" dirty="0">
                <a:solidFill>
                  <a:srgbClr val="FFFF00"/>
                </a:solidFill>
              </a:rPr>
              <a:t> </a:t>
            </a:r>
            <a:r>
              <a:rPr lang="cs-CZ" sz="3200" b="1" dirty="0" err="1">
                <a:solidFill>
                  <a:srgbClr val="FFFF00"/>
                </a:solidFill>
              </a:rPr>
              <a:t>Pallavicino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(1607–1667)</a:t>
            </a:r>
          </a:p>
          <a:p>
            <a:r>
              <a:rPr lang="cs-CZ" sz="3200" dirty="0"/>
              <a:t>Kardinál</a:t>
            </a:r>
          </a:p>
          <a:p>
            <a:r>
              <a:rPr lang="cs-CZ" sz="3200" dirty="0"/>
              <a:t>Dějiny tridentského koncilu                     Ignác z </a:t>
            </a:r>
            <a:r>
              <a:rPr lang="cs-CZ" sz="3200" dirty="0" err="1"/>
              <a:t>Loyoly</a:t>
            </a:r>
            <a:endParaRPr lang="cs-CZ" sz="3200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55AC1CD-7AF5-4AE6-AB29-0DEE32763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022" y="204281"/>
            <a:ext cx="3033948" cy="493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73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90F679-9C37-4003-8828-B2011202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Jean Bolland </a:t>
            </a:r>
            <a:r>
              <a:rPr lang="sv-SE" dirty="0"/>
              <a:t>(1596–1665)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C5FFDAD-5524-436C-A929-BAA64A00B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066777" cy="3599316"/>
          </a:xfrm>
        </p:spPr>
        <p:txBody>
          <a:bodyPr>
            <a:normAutofit/>
          </a:bodyPr>
          <a:lstStyle/>
          <a:p>
            <a:r>
              <a:rPr lang="cs-CZ" sz="3600" b="1" i="1" dirty="0"/>
              <a:t>Skutky svatých</a:t>
            </a:r>
          </a:p>
          <a:p>
            <a:r>
              <a:rPr lang="cs-CZ" sz="3600" b="1" i="1" dirty="0"/>
              <a:t>(Acta </a:t>
            </a:r>
            <a:r>
              <a:rPr lang="cs-CZ" sz="3600" b="1" i="1" dirty="0" err="1"/>
              <a:t>sanctorum</a:t>
            </a:r>
            <a:r>
              <a:rPr lang="cs-CZ" sz="3600" b="1" i="1" dirty="0"/>
              <a:t>)</a:t>
            </a:r>
            <a:endParaRPr lang="cs-CZ" sz="36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9C3FDE0-D384-4AE8-8FAB-C213ADFBB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309" y="1827076"/>
            <a:ext cx="4499955" cy="49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90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FF42F5-BE0F-4B5E-B1E2-1ECC06D1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Jacques </a:t>
            </a:r>
            <a:r>
              <a:rPr lang="cs-CZ" b="1" dirty="0" err="1"/>
              <a:t>Bossuet</a:t>
            </a:r>
            <a:r>
              <a:rPr lang="cs-CZ" dirty="0"/>
              <a:t> (1627—1704)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33EE3D2-A6C1-4916-951F-8BBFA4995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64053" cy="3599316"/>
          </a:xfrm>
        </p:spPr>
        <p:txBody>
          <a:bodyPr/>
          <a:lstStyle/>
          <a:p>
            <a:r>
              <a:rPr lang="cs-CZ" sz="2800" dirty="0" err="1"/>
              <a:t>galikanista</a:t>
            </a:r>
            <a:endParaRPr lang="cs-CZ" sz="2800" dirty="0"/>
          </a:p>
          <a:p>
            <a:r>
              <a:rPr lang="cs-CZ" sz="2800" dirty="0"/>
              <a:t>dvě velké práce:</a:t>
            </a:r>
          </a:p>
          <a:p>
            <a:endParaRPr lang="cs-CZ" dirty="0"/>
          </a:p>
          <a:p>
            <a:r>
              <a:rPr lang="cs-CZ" sz="3200" dirty="0"/>
              <a:t>Světové dějiny od Karla Velikého</a:t>
            </a:r>
          </a:p>
          <a:p>
            <a:r>
              <a:rPr lang="cs-CZ" sz="3200" dirty="0"/>
              <a:t>Vývoj protestantismu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249CE36-AE88-44E1-9342-5ADC07943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626" y="978947"/>
            <a:ext cx="4500663" cy="572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52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906357-A633-4244-92B1-E7BAE4CE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Česká bratrská historiografie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A063128-881A-4F94-A2D9-57FB438AD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dirty="0" err="1"/>
              <a:t>Sixt</a:t>
            </a:r>
            <a:r>
              <a:rPr lang="cs-CZ" sz="4000" dirty="0"/>
              <a:t> z </a:t>
            </a:r>
            <a:r>
              <a:rPr lang="cs-CZ" sz="4000" dirty="0" err="1"/>
              <a:t>Ottersdorfu</a:t>
            </a:r>
            <a:endParaRPr lang="cs-CZ" sz="4000" dirty="0"/>
          </a:p>
          <a:p>
            <a:r>
              <a:rPr lang="cs-CZ" sz="4000" dirty="0"/>
              <a:t>Jan Černý </a:t>
            </a:r>
            <a:r>
              <a:rPr lang="cs-CZ" sz="4000" dirty="0" err="1"/>
              <a:t>Nigranus</a:t>
            </a:r>
            <a:endParaRPr lang="cs-CZ" sz="4000" dirty="0"/>
          </a:p>
          <a:p>
            <a:r>
              <a:rPr lang="cs-CZ" sz="4000" dirty="0"/>
              <a:t>Jan Blahoslav</a:t>
            </a:r>
          </a:p>
          <a:p>
            <a:r>
              <a:rPr lang="cs-CZ" sz="4000" dirty="0"/>
              <a:t>Jakub Bílek</a:t>
            </a:r>
          </a:p>
        </p:txBody>
      </p:sp>
    </p:spTree>
    <p:extLst>
      <p:ext uri="{BB962C8B-B14F-4D97-AF65-F5344CB8AC3E}">
        <p14:creationId xmlns:p14="http://schemas.microsoft.com/office/powerpoint/2010/main" val="1875326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DC6476-22AC-49AC-A13D-E5C1CE5B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Historická publicistika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C820C51-A41C-470A-B520-09F35643F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545398" cy="4521127"/>
          </a:xfrm>
        </p:spPr>
        <p:txBody>
          <a:bodyPr>
            <a:normAutofit/>
          </a:bodyPr>
          <a:lstStyle/>
          <a:p>
            <a:r>
              <a:rPr lang="cs-CZ" sz="3600" dirty="0"/>
              <a:t>Vydávání historické publicistiky: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Johann Philipp </a:t>
            </a:r>
            <a:r>
              <a:rPr lang="cs-CZ" sz="3600" b="1" dirty="0" err="1">
                <a:solidFill>
                  <a:srgbClr val="FFFF00"/>
                </a:solidFill>
              </a:rPr>
              <a:t>Abelin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(zemřel 1637)</a:t>
            </a:r>
          </a:p>
          <a:p>
            <a:r>
              <a:rPr lang="cs-CZ" sz="3600" i="1" dirty="0" err="1"/>
              <a:t>Theatrum</a:t>
            </a:r>
            <a:r>
              <a:rPr lang="cs-CZ" sz="3600" i="1" dirty="0"/>
              <a:t> </a:t>
            </a:r>
            <a:r>
              <a:rPr lang="cs-CZ" sz="3600" i="1" dirty="0" err="1"/>
              <a:t>europeum</a:t>
            </a:r>
            <a:endParaRPr lang="cs-CZ" sz="3600" i="1" dirty="0"/>
          </a:p>
          <a:p>
            <a:r>
              <a:rPr lang="cs-CZ" sz="3600" dirty="0"/>
              <a:t>Další:</a:t>
            </a:r>
          </a:p>
          <a:p>
            <a:r>
              <a:rPr lang="cs-CZ" sz="3600" i="1" dirty="0"/>
              <a:t>Ferdinandovy letopisy </a:t>
            </a:r>
            <a:r>
              <a:rPr lang="cs-CZ" sz="3600" dirty="0"/>
              <a:t>vydané </a:t>
            </a:r>
            <a:r>
              <a:rPr lang="cs-CZ" sz="3600" b="1" dirty="0">
                <a:solidFill>
                  <a:srgbClr val="FFFF00"/>
                </a:solidFill>
              </a:rPr>
              <a:t>Františkem Kryštofem </a:t>
            </a:r>
            <a:r>
              <a:rPr lang="cs-CZ" sz="3600" b="1" dirty="0" err="1">
                <a:solidFill>
                  <a:srgbClr val="FFFF00"/>
                </a:solidFill>
              </a:rPr>
              <a:t>Khevenhüllerem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(1589–asi 1651).</a:t>
            </a:r>
          </a:p>
          <a:p>
            <a:br>
              <a:rPr lang="cs-CZ" dirty="0"/>
            </a:b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6623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0AC036-7EED-42F0-94C2-B42AE2BE8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Historické encyklopedie a paměti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D5882DD-1A2B-46F8-8398-671636C4D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75097" y="2336872"/>
            <a:ext cx="12367098" cy="4521127"/>
          </a:xfrm>
        </p:spPr>
        <p:txBody>
          <a:bodyPr>
            <a:normAutofit fontScale="85000" lnSpcReduction="20000"/>
          </a:bodyPr>
          <a:lstStyle/>
          <a:p>
            <a:r>
              <a:rPr lang="cs-CZ" sz="3500" b="1" dirty="0">
                <a:solidFill>
                  <a:srgbClr val="FFFF00"/>
                </a:solidFill>
              </a:rPr>
              <a:t>Pavel Stránský ze </a:t>
            </a:r>
            <a:r>
              <a:rPr lang="cs-CZ" sz="3500" b="1" dirty="0" err="1">
                <a:solidFill>
                  <a:srgbClr val="FFFF00"/>
                </a:solidFill>
              </a:rPr>
              <a:t>Zap</a:t>
            </a:r>
            <a:r>
              <a:rPr lang="cs-CZ" sz="3500" b="1" dirty="0">
                <a:solidFill>
                  <a:srgbClr val="FFFF00"/>
                </a:solidFill>
              </a:rPr>
              <a:t> (</a:t>
            </a:r>
            <a:r>
              <a:rPr lang="cs-CZ" sz="3500" dirty="0"/>
              <a:t>(1583—1657)</a:t>
            </a:r>
            <a:endParaRPr lang="cs-CZ" sz="3500" b="1" dirty="0">
              <a:solidFill>
                <a:srgbClr val="FFFF00"/>
              </a:solidFill>
            </a:endParaRPr>
          </a:p>
          <a:p>
            <a:r>
              <a:rPr lang="pt-BR" sz="3500" b="1" dirty="0"/>
              <a:t> </a:t>
            </a:r>
            <a:r>
              <a:rPr lang="pt-BR" sz="3500" b="1" i="1" dirty="0"/>
              <a:t>O státě českém (Respublica Bohemiae)</a:t>
            </a:r>
            <a:endParaRPr lang="cs-CZ" sz="3500" b="1" i="1" dirty="0"/>
          </a:p>
          <a:p>
            <a:endParaRPr lang="cs-CZ" sz="3500" b="1" i="1" dirty="0"/>
          </a:p>
          <a:p>
            <a:r>
              <a:rPr lang="cs-CZ" sz="3500" b="1" i="1" dirty="0"/>
              <a:t>Paměti:</a:t>
            </a:r>
          </a:p>
          <a:p>
            <a:r>
              <a:rPr lang="cs-CZ" sz="3500" b="1" dirty="0">
                <a:solidFill>
                  <a:srgbClr val="FFFF00"/>
                </a:solidFill>
              </a:rPr>
              <a:t>Maxmilian ze </a:t>
            </a:r>
            <a:r>
              <a:rPr lang="cs-CZ" sz="3500" b="1" dirty="0" err="1">
                <a:solidFill>
                  <a:srgbClr val="FFFF00"/>
                </a:solidFill>
              </a:rPr>
              <a:t>Sully</a:t>
            </a:r>
            <a:r>
              <a:rPr lang="cs-CZ" sz="3500" dirty="0">
                <a:solidFill>
                  <a:srgbClr val="FFFF00"/>
                </a:solidFill>
              </a:rPr>
              <a:t> </a:t>
            </a:r>
            <a:r>
              <a:rPr lang="cs-CZ" sz="3500" dirty="0"/>
              <a:t>(1560—1638)</a:t>
            </a:r>
          </a:p>
          <a:p>
            <a:r>
              <a:rPr lang="fr-FR" sz="3500" b="1" dirty="0"/>
              <a:t>Armand-Jean du Plessis</a:t>
            </a:r>
            <a:r>
              <a:rPr lang="fr-FR" sz="3500" dirty="0"/>
              <a:t> </a:t>
            </a:r>
            <a:r>
              <a:rPr lang="fr-FR" sz="3500" b="1" dirty="0"/>
              <a:t>[duplesí],</a:t>
            </a:r>
            <a:r>
              <a:rPr lang="fr-FR" sz="3500" dirty="0"/>
              <a:t> </a:t>
            </a:r>
            <a:r>
              <a:rPr lang="fr-FR" sz="3500" b="1" dirty="0">
                <a:solidFill>
                  <a:srgbClr val="FFFF00"/>
                </a:solidFill>
              </a:rPr>
              <a:t>vévod</a:t>
            </a:r>
            <a:r>
              <a:rPr lang="cs-CZ" sz="3500" b="1" dirty="0">
                <a:solidFill>
                  <a:srgbClr val="FFFF00"/>
                </a:solidFill>
              </a:rPr>
              <a:t>a</a:t>
            </a:r>
            <a:r>
              <a:rPr lang="fr-FR" sz="3500" b="1" dirty="0">
                <a:solidFill>
                  <a:srgbClr val="FFFF00"/>
                </a:solidFill>
              </a:rPr>
              <a:t> de Richelieu</a:t>
            </a:r>
            <a:r>
              <a:rPr lang="fr-FR" sz="3500" dirty="0">
                <a:solidFill>
                  <a:srgbClr val="FFFF00"/>
                </a:solidFill>
              </a:rPr>
              <a:t> </a:t>
            </a:r>
            <a:r>
              <a:rPr lang="fr-FR" sz="3500" dirty="0"/>
              <a:t>(1585–1642)</a:t>
            </a:r>
            <a:endParaRPr lang="cs-CZ" sz="3500" dirty="0"/>
          </a:p>
          <a:p>
            <a:r>
              <a:rPr lang="cs-CZ" sz="3500" b="1" dirty="0"/>
              <a:t>Ludvík de </a:t>
            </a:r>
            <a:r>
              <a:rPr lang="cs-CZ" sz="3500" b="1" dirty="0" err="1"/>
              <a:t>Rouvroy</a:t>
            </a:r>
            <a:r>
              <a:rPr lang="cs-CZ" sz="3500" b="1" dirty="0"/>
              <a:t> </a:t>
            </a:r>
            <a:r>
              <a:rPr lang="cs-CZ" sz="3500" b="1" dirty="0">
                <a:solidFill>
                  <a:srgbClr val="FFFF00"/>
                </a:solidFill>
              </a:rPr>
              <a:t>vévoda de Saint-Simon</a:t>
            </a:r>
            <a:r>
              <a:rPr lang="cs-CZ" sz="3500" dirty="0">
                <a:solidFill>
                  <a:srgbClr val="FFFF00"/>
                </a:solidFill>
              </a:rPr>
              <a:t> </a:t>
            </a:r>
            <a:r>
              <a:rPr lang="cs-CZ" sz="3500" dirty="0"/>
              <a:t>[d </a:t>
            </a:r>
            <a:r>
              <a:rPr lang="cs-CZ" sz="3500" dirty="0" err="1"/>
              <a:t>ruvroa</a:t>
            </a:r>
            <a:r>
              <a:rPr lang="cs-CZ" sz="3500" dirty="0"/>
              <a:t>, d </a:t>
            </a:r>
            <a:r>
              <a:rPr lang="cs-CZ" sz="3500" dirty="0" err="1"/>
              <a:t>san</a:t>
            </a:r>
            <a:r>
              <a:rPr lang="cs-CZ" sz="3500" dirty="0"/>
              <a:t> </a:t>
            </a:r>
            <a:r>
              <a:rPr lang="cs-CZ" sz="3500" dirty="0" err="1"/>
              <a:t>simó</a:t>
            </a:r>
            <a:r>
              <a:rPr lang="cs-CZ" sz="3500" dirty="0"/>
              <a:t>](1675–1755)</a:t>
            </a:r>
          </a:p>
          <a:p>
            <a:endParaRPr lang="cs-CZ" dirty="0"/>
          </a:p>
          <a:p>
            <a:br>
              <a:rPr lang="cs-CZ" b="1" i="1" dirty="0"/>
            </a:br>
            <a:endParaRPr lang="cs-CZ" b="1" i="1" dirty="0"/>
          </a:p>
        </p:txBody>
      </p:sp>
    </p:spTree>
    <p:extLst>
      <p:ext uri="{BB962C8B-B14F-4D97-AF65-F5344CB8AC3E}">
        <p14:creationId xmlns:p14="http://schemas.microsoft.com/office/powerpoint/2010/main" val="3167424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A798FE-E028-4226-807D-6F216C21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Počátky státoprávních dějin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F7E2068-47BF-4571-BAC4-DA8330B84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662130" cy="4297391"/>
          </a:xfrm>
        </p:spPr>
        <p:txBody>
          <a:bodyPr/>
          <a:lstStyle/>
          <a:p>
            <a:r>
              <a:rPr lang="cs-CZ" sz="3200" b="1" dirty="0">
                <a:solidFill>
                  <a:srgbClr val="FFFF00"/>
                </a:solidFill>
              </a:rPr>
              <a:t>Edward Hyde </a:t>
            </a:r>
            <a:r>
              <a:rPr lang="cs-CZ" sz="3200" b="1" dirty="0" err="1">
                <a:solidFill>
                  <a:srgbClr val="FFFF00"/>
                </a:solidFill>
              </a:rPr>
              <a:t>Clarendon</a:t>
            </a:r>
            <a:r>
              <a:rPr lang="cs-CZ" sz="3200" dirty="0">
                <a:solidFill>
                  <a:srgbClr val="FFFF00"/>
                </a:solidFill>
              </a:rPr>
              <a:t> (1609–1674)</a:t>
            </a:r>
          </a:p>
          <a:p>
            <a:r>
              <a:rPr lang="cs-CZ" sz="3200" i="1" dirty="0"/>
              <a:t>Dějiny povstání a občanských válek v Anglii</a:t>
            </a:r>
          </a:p>
          <a:p>
            <a:r>
              <a:rPr lang="cs-CZ" sz="3200" b="1" dirty="0">
                <a:solidFill>
                  <a:srgbClr val="FFFF00"/>
                </a:solidFill>
              </a:rPr>
              <a:t>Samuel </a:t>
            </a:r>
            <a:r>
              <a:rPr lang="cs-CZ" sz="3200" b="1" dirty="0" err="1">
                <a:solidFill>
                  <a:srgbClr val="FFFF00"/>
                </a:solidFill>
              </a:rPr>
              <a:t>Pufendorf</a:t>
            </a:r>
            <a:r>
              <a:rPr lang="cs-CZ" sz="3200" b="1" dirty="0">
                <a:solidFill>
                  <a:srgbClr val="FFFF00"/>
                </a:solidFill>
              </a:rPr>
              <a:t> </a:t>
            </a:r>
            <a:r>
              <a:rPr lang="cs-CZ" sz="3200" b="1" dirty="0"/>
              <a:t>(1632–1604) - </a:t>
            </a:r>
            <a:r>
              <a:rPr lang="cs-CZ" sz="3200" dirty="0"/>
              <a:t> </a:t>
            </a:r>
            <a:r>
              <a:rPr lang="cs-CZ" sz="3200" b="1" dirty="0"/>
              <a:t>dvě</a:t>
            </a:r>
            <a:r>
              <a:rPr lang="cs-CZ" sz="3200" dirty="0"/>
              <a:t> vynikající </a:t>
            </a:r>
            <a:r>
              <a:rPr lang="cs-CZ" sz="3200" b="1" dirty="0"/>
              <a:t>díla o švédských dějinách</a:t>
            </a:r>
          </a:p>
          <a:p>
            <a:r>
              <a:rPr lang="cs-CZ" sz="3200" b="1" dirty="0"/>
              <a:t>dějiny braniborského státu za kurfiřta Fridricha Viléma</a:t>
            </a:r>
            <a:r>
              <a:rPr lang="cs-CZ" sz="3200" dirty="0"/>
              <a:t>. (</a:t>
            </a:r>
            <a:r>
              <a:rPr lang="cs-CZ" sz="3200" i="1" dirty="0" err="1"/>
              <a:t>Commentarium</a:t>
            </a:r>
            <a:r>
              <a:rPr lang="cs-CZ" sz="3200" i="1" dirty="0"/>
              <a:t> de </a:t>
            </a:r>
            <a:r>
              <a:rPr lang="cs-CZ" sz="3200" i="1" dirty="0" err="1"/>
              <a:t>rebus</a:t>
            </a:r>
            <a:r>
              <a:rPr lang="cs-CZ" sz="3200" i="1" dirty="0"/>
              <a:t> </a:t>
            </a:r>
            <a:r>
              <a:rPr lang="cs-CZ" sz="3200" i="1" dirty="0" err="1"/>
              <a:t>suecicis</a:t>
            </a:r>
            <a:r>
              <a:rPr lang="cs-CZ" sz="3200" i="1" dirty="0"/>
              <a:t> </a:t>
            </a:r>
            <a:r>
              <a:rPr lang="cs-CZ" sz="3200" i="1" dirty="0" err="1"/>
              <a:t>libri</a:t>
            </a:r>
            <a:r>
              <a:rPr lang="cs-CZ" sz="3200" i="1" dirty="0"/>
              <a:t> XXVI.</a:t>
            </a:r>
          </a:p>
          <a:p>
            <a:r>
              <a:rPr lang="cs-CZ" sz="3200" b="1" dirty="0">
                <a:solidFill>
                  <a:srgbClr val="FFFF00"/>
                </a:solidFill>
              </a:rPr>
              <a:t>Kryštof Cellarius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(1638–1707) – příručka obecných dějin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530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533B69-C03A-4F4B-B811-CFEB80067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Pomocné vědy historické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CBE4065-7AAB-47A7-8218-94AEC98BD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34166"/>
            <a:ext cx="12191999" cy="5023834"/>
          </a:xfrm>
        </p:spPr>
        <p:txBody>
          <a:bodyPr>
            <a:normAutofit lnSpcReduction="10000"/>
          </a:bodyPr>
          <a:lstStyle/>
          <a:p>
            <a:r>
              <a:rPr lang="cs-CZ" sz="2800" dirty="0"/>
              <a:t>vznik </a:t>
            </a:r>
            <a:r>
              <a:rPr lang="cs-CZ" sz="2800" b="1" dirty="0"/>
              <a:t>prvních pomocných věd historických</a:t>
            </a:r>
            <a:r>
              <a:rPr lang="cs-CZ" sz="2800" dirty="0"/>
              <a:t>, a to </a:t>
            </a:r>
            <a:r>
              <a:rPr lang="cs-CZ" sz="2800" b="1" dirty="0"/>
              <a:t>diplomatiky a paleografie</a:t>
            </a:r>
          </a:p>
          <a:p>
            <a:r>
              <a:rPr lang="cs-CZ" sz="2800" dirty="0"/>
              <a:t>právník </a:t>
            </a:r>
            <a:r>
              <a:rPr lang="cs-CZ" sz="2800" b="1" dirty="0">
                <a:solidFill>
                  <a:srgbClr val="FFFF00"/>
                </a:solidFill>
              </a:rPr>
              <a:t>Herman </a:t>
            </a:r>
            <a:r>
              <a:rPr lang="cs-CZ" sz="2800" b="1" dirty="0" err="1">
                <a:solidFill>
                  <a:srgbClr val="FFFF00"/>
                </a:solidFill>
              </a:rPr>
              <a:t>Conring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(1606–1681)</a:t>
            </a:r>
          </a:p>
          <a:p>
            <a:r>
              <a:rPr lang="cs-CZ" sz="2800" dirty="0"/>
              <a:t>jezuita </a:t>
            </a:r>
            <a:r>
              <a:rPr lang="cs-CZ" sz="2800" b="1" dirty="0">
                <a:solidFill>
                  <a:srgbClr val="FFFF00"/>
                </a:solidFill>
              </a:rPr>
              <a:t>Daniel </a:t>
            </a:r>
            <a:r>
              <a:rPr lang="cs-CZ" sz="2800" b="1" dirty="0" err="1">
                <a:solidFill>
                  <a:srgbClr val="FFFF00"/>
                </a:solidFill>
              </a:rPr>
              <a:t>Papenbroch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( 1628–1714)</a:t>
            </a:r>
          </a:p>
          <a:p>
            <a:r>
              <a:rPr lang="cs-CZ" sz="2800" dirty="0"/>
              <a:t>Italský paleograf </a:t>
            </a:r>
            <a:r>
              <a:rPr lang="fr-FR" sz="2800" dirty="0"/>
              <a:t> </a:t>
            </a:r>
            <a:r>
              <a:rPr lang="it-IT" sz="2800" b="1" dirty="0">
                <a:solidFill>
                  <a:srgbClr val="FFFF00"/>
                </a:solidFill>
              </a:rPr>
              <a:t>Francesco Scipio Maffei [frančesko ščípio mafei](1675–1755),</a:t>
            </a:r>
            <a:endParaRPr lang="cs-CZ" sz="2800" b="1" dirty="0">
              <a:solidFill>
                <a:srgbClr val="FFFF00"/>
              </a:solidFill>
            </a:endParaRPr>
          </a:p>
          <a:p>
            <a:r>
              <a:rPr lang="cs-CZ" sz="2800" dirty="0" err="1"/>
              <a:t>Benediktíni</a:t>
            </a:r>
            <a:r>
              <a:rPr lang="cs-CZ" sz="2800" dirty="0"/>
              <a:t> ve Francii:</a:t>
            </a:r>
          </a:p>
          <a:p>
            <a:r>
              <a:rPr lang="fr-FR" sz="2800" b="1" dirty="0">
                <a:solidFill>
                  <a:srgbClr val="FFFF00"/>
                </a:solidFill>
              </a:rPr>
              <a:t>Jean Mabillon</a:t>
            </a:r>
            <a:r>
              <a:rPr lang="fr-FR" sz="2800" dirty="0">
                <a:solidFill>
                  <a:srgbClr val="FFFF00"/>
                </a:solidFill>
              </a:rPr>
              <a:t> </a:t>
            </a:r>
            <a:r>
              <a:rPr lang="fr-FR" sz="2800" dirty="0"/>
              <a:t>(žón mabíjon) (1632–1707)</a:t>
            </a:r>
            <a:r>
              <a:rPr lang="cs-CZ" sz="2800" dirty="0"/>
              <a:t> – Tři knihy o diplomatice, </a:t>
            </a:r>
            <a:r>
              <a:rPr lang="cs-CZ" sz="2800" i="1" dirty="0"/>
              <a:t>De re </a:t>
            </a:r>
            <a:r>
              <a:rPr lang="cs-CZ" sz="2800" i="1" dirty="0" err="1"/>
              <a:t>diplomatica</a:t>
            </a:r>
            <a:r>
              <a:rPr lang="cs-CZ" sz="2800" i="1" dirty="0"/>
              <a:t> </a:t>
            </a:r>
            <a:r>
              <a:rPr lang="cs-CZ" sz="2800" i="1" dirty="0" err="1"/>
              <a:t>libri</a:t>
            </a:r>
            <a:r>
              <a:rPr lang="cs-CZ" sz="2800" i="1" dirty="0"/>
              <a:t> tres</a:t>
            </a:r>
          </a:p>
          <a:p>
            <a:r>
              <a:rPr lang="fr-FR" sz="2800" dirty="0"/>
              <a:t> </a:t>
            </a:r>
            <a:r>
              <a:rPr lang="fr-FR" sz="2800" b="1" dirty="0"/>
              <a:t>Bernard de Montfaucon</a:t>
            </a:r>
            <a:r>
              <a:rPr lang="fr-FR" sz="2800" dirty="0"/>
              <a:t> [de monfokon](1655–1741)</a:t>
            </a:r>
            <a:endParaRPr lang="cs-CZ" sz="2800" dirty="0"/>
          </a:p>
          <a:p>
            <a:r>
              <a:rPr lang="cs-CZ" sz="2800" dirty="0" err="1"/>
              <a:t>mauríni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993903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696CB1-8F7D-4DAA-B62D-904D1CC8B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Filozofie dějin</a:t>
            </a:r>
            <a:br>
              <a:rPr lang="cs-CZ" dirty="0"/>
            </a:br>
            <a:r>
              <a:rPr lang="cs-CZ" b="1" dirty="0">
                <a:solidFill>
                  <a:srgbClr val="FFFF00"/>
                </a:solidFill>
              </a:rPr>
              <a:t>Giovanni </a:t>
            </a:r>
            <a:r>
              <a:rPr lang="cs-CZ" b="1" dirty="0" err="1">
                <a:solidFill>
                  <a:srgbClr val="FFFF00"/>
                </a:solidFill>
              </a:rPr>
              <a:t>Battista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dirty="0" err="1">
                <a:solidFill>
                  <a:srgbClr val="FFFF00"/>
                </a:solidFill>
              </a:rPr>
              <a:t>Vico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(1688–1744) (</a:t>
            </a:r>
            <a:r>
              <a:rPr lang="cs-CZ" b="1" dirty="0" err="1"/>
              <a:t>Giambattista</a:t>
            </a:r>
            <a:r>
              <a:rPr lang="cs-CZ" b="1" dirty="0"/>
              <a:t> </a:t>
            </a:r>
            <a:r>
              <a:rPr lang="cs-CZ" b="1" dirty="0" err="1"/>
              <a:t>Vico</a:t>
            </a:r>
            <a:r>
              <a:rPr lang="cs-CZ" b="1" dirty="0"/>
              <a:t>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8480C01-B9E2-43B0-9A5F-1D534D2D5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5825951" cy="4355757"/>
          </a:xfrm>
        </p:spPr>
        <p:txBody>
          <a:bodyPr>
            <a:normAutofit fontScale="92500"/>
          </a:bodyPr>
          <a:lstStyle/>
          <a:p>
            <a:r>
              <a:rPr lang="it-IT" sz="3600" b="1" i="1" dirty="0"/>
              <a:t>Nová věda </a:t>
            </a:r>
            <a:r>
              <a:rPr lang="it-IT" sz="3600" i="1" dirty="0"/>
              <a:t>(Cinque libri dei principi di una scienza nuova, </a:t>
            </a:r>
            <a:r>
              <a:rPr lang="it-IT" sz="3600" dirty="0"/>
              <a:t>vyšlo roku 1725 a podruhé 1730)</a:t>
            </a:r>
            <a:endParaRPr lang="cs-CZ" sz="3600" dirty="0"/>
          </a:p>
          <a:p>
            <a:r>
              <a:rPr lang="cs-CZ" b="1" dirty="0" err="1"/>
              <a:t>Giambattista</a:t>
            </a:r>
            <a:r>
              <a:rPr lang="cs-CZ" b="1" dirty="0"/>
              <a:t> </a:t>
            </a:r>
            <a:r>
              <a:rPr lang="cs-CZ" b="1" dirty="0" err="1"/>
              <a:t>Vico</a:t>
            </a:r>
            <a:r>
              <a:rPr lang="cs-CZ" b="1" dirty="0"/>
              <a:t>, </a:t>
            </a:r>
            <a:r>
              <a:rPr lang="cs-CZ" b="1" i="1" dirty="0"/>
              <a:t>Základy nové vědy o společné přirozenosti národů, Praha</a:t>
            </a:r>
            <a:r>
              <a:rPr lang="cs-CZ" b="1" dirty="0"/>
              <a:t>, Academia 1991 (překlad Martin </a:t>
            </a:r>
            <a:r>
              <a:rPr lang="cs-CZ" b="1" dirty="0" err="1"/>
              <a:t>Quotidian</a:t>
            </a:r>
            <a:r>
              <a:rPr lang="cs-CZ" b="1" dirty="0"/>
              <a:t>) ISBN 80-200-0051-8</a:t>
            </a:r>
            <a:endParaRPr lang="cs-CZ" sz="3600" dirty="0"/>
          </a:p>
          <a:p>
            <a:br>
              <a:rPr lang="cs-CZ" sz="3600" dirty="0"/>
            </a:b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75E5DA6-BD9A-4201-93E2-DB441178E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851" y="1615218"/>
            <a:ext cx="3787910" cy="507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85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41D387-6DFB-4931-8866-01661E18B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významné barokní filozofie dějin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F248BAC-2AB0-4AA9-A0B0-605A3F72A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3600" b="1" dirty="0">
                <a:solidFill>
                  <a:srgbClr val="FFFF00"/>
                </a:solidFill>
              </a:rPr>
              <a:t>Gottfried Wilhelm Leibniz </a:t>
            </a:r>
            <a:r>
              <a:rPr lang="cs-CZ" sz="3600" dirty="0"/>
              <a:t>(</a:t>
            </a:r>
            <a:r>
              <a:rPr lang="cs-CZ" sz="3600" b="1" i="1" dirty="0" err="1"/>
              <a:t>Theodicea</a:t>
            </a:r>
            <a:r>
              <a:rPr lang="cs-CZ" sz="3600" b="1" i="1" dirty="0"/>
              <a:t>: pojednání o dobrotě Boha, svobodě člověka a původu zla</a:t>
            </a:r>
            <a:r>
              <a:rPr lang="cs-CZ" sz="3600" i="1" dirty="0"/>
              <a:t>)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David </a:t>
            </a:r>
            <a:r>
              <a:rPr lang="cs-CZ" sz="3600" b="1" dirty="0" err="1">
                <a:solidFill>
                  <a:srgbClr val="FFFF00"/>
                </a:solidFill>
              </a:rPr>
              <a:t>Hume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a jeho </a:t>
            </a:r>
            <a:r>
              <a:rPr lang="cs-CZ" sz="3600" i="1" dirty="0"/>
              <a:t>dějiny Anglie od Caesara až do roku 1688</a:t>
            </a:r>
          </a:p>
          <a:p>
            <a:r>
              <a:rPr lang="cs-CZ" sz="3600" dirty="0">
                <a:solidFill>
                  <a:srgbClr val="FFFF00"/>
                </a:solidFill>
              </a:rPr>
              <a:t>John </a:t>
            </a:r>
            <a:r>
              <a:rPr lang="cs-CZ" sz="3600" dirty="0" err="1">
                <a:solidFill>
                  <a:srgbClr val="FFFF00"/>
                </a:solidFill>
              </a:rPr>
              <a:t>Lock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a jeho </a:t>
            </a:r>
            <a:r>
              <a:rPr lang="cs-CZ" sz="3600" b="1" dirty="0"/>
              <a:t>stěžejní díla </a:t>
            </a:r>
            <a:r>
              <a:rPr lang="cs-CZ" sz="3600" b="1" i="1" dirty="0"/>
              <a:t>Esej o lidském chápání</a:t>
            </a:r>
            <a:r>
              <a:rPr lang="cs-CZ" sz="3600" b="1" dirty="0"/>
              <a:t> a </a:t>
            </a:r>
            <a:r>
              <a:rPr lang="cs-CZ" sz="3600" b="1" i="1" dirty="0"/>
              <a:t>Dopis o toleranci</a:t>
            </a:r>
            <a:r>
              <a:rPr lang="cs-CZ" sz="3600" b="1" dirty="0"/>
              <a:t>)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409757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0B0365-A603-48F5-987B-BF24AF023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České barokní dějepisectví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A126F5A-E2E1-4BCE-8008-26C94695B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dirty="0">
                <a:solidFill>
                  <a:srgbClr val="FFFF00"/>
                </a:solidFill>
              </a:rPr>
              <a:t>Jan Amos Komenský</a:t>
            </a:r>
          </a:p>
          <a:p>
            <a:r>
              <a:rPr lang="cs-CZ" sz="3200" dirty="0"/>
              <a:t>(</a:t>
            </a:r>
            <a:r>
              <a:rPr lang="cs-CZ" sz="3200" i="1" dirty="0"/>
              <a:t>O starožitnostech</a:t>
            </a:r>
            <a:r>
              <a:rPr lang="cs-CZ" sz="3200" dirty="0"/>
              <a:t> </a:t>
            </a:r>
            <a:r>
              <a:rPr lang="cs-CZ" sz="3200" i="1" dirty="0"/>
              <a:t>Moravy, O původu a činech rodu </a:t>
            </a:r>
            <a:r>
              <a:rPr lang="cs-CZ" sz="3200" i="1" dirty="0" err="1"/>
              <a:t>Žerotínú</a:t>
            </a:r>
            <a:r>
              <a:rPr lang="cs-CZ" sz="3200" i="1" dirty="0"/>
              <a:t>, Stručná historie církve slovanské</a:t>
            </a:r>
            <a:r>
              <a:rPr lang="cs-CZ" sz="3200" dirty="0"/>
              <a:t>), jednak ve své </a:t>
            </a:r>
            <a:r>
              <a:rPr lang="cs-CZ" sz="3200" i="1" dirty="0"/>
              <a:t>Všeobecné poradě o nápravě věcí lidských</a:t>
            </a:r>
            <a:r>
              <a:rPr lang="cs-CZ" sz="3200" dirty="0"/>
              <a:t> podal </a:t>
            </a:r>
            <a:r>
              <a:rPr lang="cs-CZ" sz="3200" b="1" dirty="0"/>
              <a:t>svůj názor na pojetí dějin</a:t>
            </a:r>
            <a:endParaRPr lang="cs-CZ" sz="3200" dirty="0"/>
          </a:p>
          <a:p>
            <a:r>
              <a:rPr lang="cs-CZ" sz="3200" dirty="0">
                <a:solidFill>
                  <a:srgbClr val="FFFF00"/>
                </a:solidFill>
              </a:rPr>
              <a:t>Bohuslav Balbín</a:t>
            </a:r>
          </a:p>
          <a:p>
            <a:r>
              <a:rPr lang="cs-CZ" sz="3200" dirty="0">
                <a:solidFill>
                  <a:srgbClr val="FFFF00"/>
                </a:solidFill>
              </a:rPr>
              <a:t>Tomáš </a:t>
            </a:r>
            <a:r>
              <a:rPr lang="cs-CZ" sz="3200" dirty="0" err="1">
                <a:solidFill>
                  <a:srgbClr val="FFFF00"/>
                </a:solidFill>
              </a:rPr>
              <a:t>Pešina</a:t>
            </a:r>
            <a:r>
              <a:rPr lang="cs-CZ" sz="3200" dirty="0">
                <a:solidFill>
                  <a:srgbClr val="FFFF00"/>
                </a:solidFill>
              </a:rPr>
              <a:t> z </a:t>
            </a:r>
            <a:r>
              <a:rPr lang="cs-CZ" sz="3200" dirty="0" err="1">
                <a:solidFill>
                  <a:srgbClr val="FFFF00"/>
                </a:solidFill>
              </a:rPr>
              <a:t>Čechorodu</a:t>
            </a:r>
            <a:endParaRPr lang="cs-CZ" sz="3200" dirty="0">
              <a:solidFill>
                <a:srgbClr val="FFFF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66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7BC565-7655-FEEA-9B26-D6701BCD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F9A6B5-D833-5CBD-A493-765886FFA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br>
              <a:rPr lang="cs-CZ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30839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862</TotalTime>
  <Words>862</Words>
  <Application>Microsoft Office PowerPoint</Application>
  <PresentationFormat>Širokoúhlá obrazovka</PresentationFormat>
  <Paragraphs>132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Arial</vt:lpstr>
      <vt:lpstr>Times New Roman</vt:lpstr>
      <vt:lpstr>Trebuchet MS</vt:lpstr>
      <vt:lpstr>Berlín</vt:lpstr>
      <vt:lpstr>Prezentace aplikace PowerPoint</vt:lpstr>
      <vt:lpstr>Barokní historiografie</vt:lpstr>
      <vt:lpstr>Myšlenkové směry 17. století</vt:lpstr>
      <vt:lpstr>Racionalisté</vt:lpstr>
      <vt:lpstr>Empiristé</vt:lpstr>
      <vt:lpstr>Změny v pojetí historiografie</vt:lpstr>
      <vt:lpstr>Philipp Melanchthon (1497–1560)</vt:lpstr>
      <vt:lpstr>Johann Carion (1499-1537)</vt:lpstr>
      <vt:lpstr>David Chytraeus (1530–1600)</vt:lpstr>
      <vt:lpstr>Jean Bodin  (1529–1596)</vt:lpstr>
      <vt:lpstr>Jan Philippi (1506–1566) Sleidanus</vt:lpstr>
      <vt:lpstr>Matyáš Vlasič, užívající humanistického jména Flacius Illyricus (1520—1575)</vt:lpstr>
      <vt:lpstr>Dějepisci protestantských církví</vt:lpstr>
      <vt:lpstr>Katolíci – polemika s Magdeburskými centuriemi</vt:lpstr>
      <vt:lpstr>Jezuité</vt:lpstr>
      <vt:lpstr>Jean Bolland (1596–1665)</vt:lpstr>
      <vt:lpstr>Jacques Bossuet (1627—1704)</vt:lpstr>
      <vt:lpstr>Česká bratrská historiografie</vt:lpstr>
      <vt:lpstr>Historická publicistika</vt:lpstr>
      <vt:lpstr>Historické encyklopedie a paměti</vt:lpstr>
      <vt:lpstr>Počátky státoprávních dějin</vt:lpstr>
      <vt:lpstr>Pomocné vědy historické</vt:lpstr>
      <vt:lpstr>Filozofie dějin Giovanni Battista Vico (1688–1744) (Giambattista Vico)</vt:lpstr>
      <vt:lpstr>Další významné barokní filozofie dějin </vt:lpstr>
      <vt:lpstr>České barokní dějepisectví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Barokní historiografie</dc:title>
  <dc:creator>Naděžda Morávková</dc:creator>
  <cp:lastModifiedBy>Naděžda Morávková</cp:lastModifiedBy>
  <cp:revision>26</cp:revision>
  <dcterms:created xsi:type="dcterms:W3CDTF">2021-11-13T12:27:20Z</dcterms:created>
  <dcterms:modified xsi:type="dcterms:W3CDTF">2023-02-22T14:12:30Z</dcterms:modified>
</cp:coreProperties>
</file>