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329" r:id="rId5"/>
    <p:sldId id="319" r:id="rId6"/>
    <p:sldId id="320" r:id="rId7"/>
    <p:sldId id="321" r:id="rId8"/>
    <p:sldId id="322" r:id="rId9"/>
    <p:sldId id="323" r:id="rId10"/>
    <p:sldId id="324" r:id="rId11"/>
    <p:sldId id="326" r:id="rId12"/>
    <p:sldId id="327" r:id="rId13"/>
    <p:sldId id="328" r:id="rId14"/>
    <p:sldId id="318" r:id="rId15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7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2785378"/>
          </a:xfrm>
        </p:spPr>
        <p:txBody>
          <a:bodyPr/>
          <a:lstStyle/>
          <a:p>
            <a:pPr algn="ctr"/>
            <a:r>
              <a:rPr lang="cs-CZ" dirty="0" smtClean="0"/>
              <a:t/>
            </a:r>
            <a:br>
              <a:rPr lang="cs-CZ" dirty="0" smtClean="0"/>
            </a:br>
            <a:r>
              <a:rPr lang="cs-CZ" sz="4400" dirty="0" smtClean="0"/>
              <a:t>Konstrukční projekt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sz="3200" dirty="0"/>
              <a:t>Struktura řešeného </a:t>
            </a:r>
            <a:r>
              <a:rPr lang="cs-CZ" sz="3200" dirty="0" smtClean="0"/>
              <a:t>konstrukčního </a:t>
            </a:r>
            <a:r>
              <a:rPr lang="cs-CZ" sz="3200" dirty="0"/>
              <a:t>projektu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Pojem „projekt</a:t>
            </a:r>
            <a:r>
              <a:rPr lang="cs-CZ" sz="2800" dirty="0" smtClean="0"/>
              <a:t>“</a:t>
            </a:r>
            <a:endParaRPr lang="cs-CZ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100" y="2790825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707300" y="2696259"/>
            <a:ext cx="78397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Pod pojmem „Projekt“, je definována činnost v jakékoli společnosti na </a:t>
            </a:r>
            <a:r>
              <a:rPr lang="pl-PL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světě</a:t>
            </a:r>
          </a:p>
          <a:p>
            <a:endParaRPr lang="pl-PL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  <a:p>
            <a:endParaRPr lang="pl-PL" dirty="0" smtClean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  <a:p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Strukturování projektu se používá hlavně k určení konečného výsledku, kterého má být dosaženo. </a:t>
            </a:r>
            <a:endParaRPr lang="pl-PL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  <a:p>
            <a:endParaRPr lang="pl-PL" dirty="0" smtClean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  <a:p>
            <a:endParaRPr lang="pl-PL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  <a:p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Vytvoření a následné řešení projektu pomáhá vyřešit zadaný úkol. </a:t>
            </a:r>
            <a:endParaRPr lang="pl-PL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endParaRPr lang="pl-PL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Při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řešení projektu je důležité se soustředit pouze na tento daný úkol, aniž by se řešitel nechal rozptylovat jinými okolnostmi. </a:t>
            </a:r>
            <a:endParaRPr lang="pl-PL" dirty="0" smtClean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  <a:p>
            <a:endParaRPr lang="pl-PL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  <a:p>
            <a:endParaRPr lang="pl-PL" dirty="0" smtClean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3892190"/>
      </p:ext>
    </p:extLst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 smtClean="0"/>
              <a:t>Časový harmonogram</a:t>
            </a:r>
            <a:endParaRPr lang="cs-CZ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100" y="2790825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707300" y="2696259"/>
            <a:ext cx="7839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Cílem časového projektového plánování je vytvořit pomocí vhodných metod úplný a reálný implementační plán postupu prací při realizaci 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projektu.</a:t>
            </a:r>
            <a:endParaRPr lang="pl-PL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  <a:p>
            <a:endParaRPr lang="pl-PL" dirty="0" smtClean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82" y="3882346"/>
            <a:ext cx="94869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06722"/>
      </p:ext>
    </p:extLst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Strukturování projektu</a:t>
            </a:r>
            <a:endParaRPr lang="cs-CZ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100" y="2790825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707300" y="2696259"/>
            <a:ext cx="78397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Čím je správněji definována struktura projektu, tím je reálné jeho zvládnutí. Hlavní úkoly strukturování jsou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:</a:t>
            </a: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• rozdělení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projektu do samostatných bloků, které se dají řešit samostatně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;</a:t>
            </a: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• 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případné delegování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odpovědnosti za každou část mezi pracovníky v souladu se strukturou a jejich 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schopnostmi (pokud je pracovní tým);</a:t>
            </a:r>
            <a:endParaRPr lang="pl-PL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• co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nejvíce zpřesnit 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jednotlivé návazné kroky řešení;</a:t>
            </a:r>
            <a:endParaRPr lang="pl-PL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• provádění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kontrol a vypracování 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zpráv </a:t>
            </a:r>
            <a:r>
              <a:rPr lang="pl-PL" dirty="0">
                <a:solidFill>
                  <a:srgbClr val="428F9B"/>
                </a:solidFill>
                <a:cs typeface="Calibri"/>
              </a:rPr>
              <a:t>(pokud je pracovní tým)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;</a:t>
            </a:r>
            <a:endParaRPr lang="pl-PL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• stanovit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konkrétní cíle pro 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každý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oddíl.</a:t>
            </a:r>
          </a:p>
          <a:p>
            <a:endParaRPr lang="pl-PL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7144665"/>
      </p:ext>
    </p:extLst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Struktura řešeného konstrukčního projektu</a:t>
            </a:r>
            <a:endParaRPr lang="cs-CZ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100" y="2790825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707300" y="2696259"/>
            <a:ext cx="95162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>
                <a:solidFill>
                  <a:srgbClr val="428F9B"/>
                </a:solidFill>
                <a:ea typeface="+mj-ea"/>
                <a:cs typeface="Calibri"/>
              </a:rPr>
              <a:t>1)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Zpřesněné </a:t>
            </a:r>
            <a:r>
              <a:rPr lang="pl-PL" sz="2000" u="sng" dirty="0">
                <a:solidFill>
                  <a:srgbClr val="428F9B"/>
                </a:solidFill>
                <a:ea typeface="+mj-ea"/>
                <a:cs typeface="Calibri"/>
              </a:rPr>
              <a:t>zadání </a:t>
            </a:r>
            <a:endParaRPr lang="pl-PL" sz="2000" u="sng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(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upřesnění důležitých, doplňkových údajů a obecných požadavků k budoucímu technickému zařízení)</a:t>
            </a: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sz="2000" dirty="0" smtClean="0">
                <a:solidFill>
                  <a:srgbClr val="428F9B"/>
                </a:solidFill>
                <a:ea typeface="+mj-ea"/>
                <a:cs typeface="Calibri"/>
              </a:rPr>
              <a:t>2)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Zpracování </a:t>
            </a:r>
            <a:r>
              <a:rPr lang="pl-PL" sz="2000" u="sng" dirty="0">
                <a:solidFill>
                  <a:srgbClr val="428F9B"/>
                </a:solidFill>
                <a:ea typeface="+mj-ea"/>
                <a:cs typeface="Calibri"/>
              </a:rPr>
              <a:t>rešeršní části </a:t>
            </a:r>
            <a:endParaRPr lang="pl-PL" sz="2000" u="sng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(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zmapování stávajícího stavu techniky, norem, vlastností a požadavků)</a:t>
            </a: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sz="2000" dirty="0">
                <a:solidFill>
                  <a:srgbClr val="428F9B"/>
                </a:solidFill>
                <a:ea typeface="+mj-ea"/>
                <a:cs typeface="Calibri"/>
              </a:rPr>
              <a:t>3</a:t>
            </a:r>
            <a:r>
              <a:rPr lang="pl-PL" sz="2000" dirty="0" smtClean="0">
                <a:solidFill>
                  <a:srgbClr val="428F9B"/>
                </a:solidFill>
                <a:ea typeface="+mj-ea"/>
                <a:cs typeface="Calibri"/>
              </a:rPr>
              <a:t>)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Analýza </a:t>
            </a:r>
            <a:r>
              <a:rPr lang="pl-PL" sz="2000" u="sng" dirty="0">
                <a:solidFill>
                  <a:srgbClr val="428F9B"/>
                </a:solidFill>
                <a:ea typeface="+mj-ea"/>
                <a:cs typeface="Calibri"/>
              </a:rPr>
              <a:t>stávajícího stavu techniky </a:t>
            </a:r>
            <a:endParaRPr lang="pl-PL" sz="2000" u="sng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(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provést případnou analýzu technických zařízení, jejich možností, potřebných norem, vlastností apod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.)</a:t>
            </a: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sz="2000" dirty="0" smtClean="0">
                <a:solidFill>
                  <a:srgbClr val="428F9B"/>
                </a:solidFill>
                <a:ea typeface="+mj-ea"/>
                <a:cs typeface="Calibri"/>
              </a:rPr>
              <a:t>4)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Základní </a:t>
            </a:r>
            <a:r>
              <a:rPr lang="pl-PL" sz="2000" u="sng" dirty="0">
                <a:solidFill>
                  <a:srgbClr val="428F9B"/>
                </a:solidFill>
                <a:ea typeface="+mj-ea"/>
                <a:cs typeface="Calibri"/>
              </a:rPr>
              <a:t>technický návrh v podobě popisu, skic atd</a:t>
            </a:r>
            <a:r>
              <a:rPr lang="pl-PL" sz="2000" dirty="0">
                <a:solidFill>
                  <a:srgbClr val="428F9B"/>
                </a:solidFill>
                <a:ea typeface="+mj-ea"/>
                <a:cs typeface="Calibri"/>
              </a:rPr>
              <a:t>.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 </a:t>
            </a:r>
            <a:endParaRPr lang="pl-PL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(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využití znalosti konstrukční metodiky, technických systémů, norem)</a:t>
            </a:r>
            <a:endParaRPr lang="pl-PL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0807971"/>
      </p:ext>
    </p:extLst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Struktura řešeného konstrukčního projektu</a:t>
            </a:r>
            <a:endParaRPr lang="cs-CZ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100" y="2790825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707300" y="2696259"/>
            <a:ext cx="95162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>
                <a:solidFill>
                  <a:srgbClr val="428F9B"/>
                </a:solidFill>
                <a:ea typeface="+mj-ea"/>
                <a:cs typeface="Calibri"/>
              </a:rPr>
              <a:t>5)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Výběr </a:t>
            </a:r>
            <a:r>
              <a:rPr lang="pl-PL" sz="2000" u="sng" dirty="0">
                <a:solidFill>
                  <a:srgbClr val="428F9B"/>
                </a:solidFill>
                <a:ea typeface="+mj-ea"/>
                <a:cs typeface="Calibri"/>
              </a:rPr>
              <a:t>varianty navrhovaného technického systému ze základních technických návrhů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(zpracování hodnoticích kritérii pro základní technické návrhy, výběr vhodné varianty v závislosti na zpřesnění zadávacích údajů, doplňující data k budoucí realizaci atd.)</a:t>
            </a:r>
          </a:p>
          <a:p>
            <a:pPr marL="342900" indent="-342900">
              <a:buAutoNum type="arabicParenR"/>
            </a:pPr>
            <a:endParaRPr lang="pl-PL" sz="2000" u="sng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sz="2000" dirty="0" smtClean="0">
                <a:solidFill>
                  <a:srgbClr val="428F9B"/>
                </a:solidFill>
                <a:ea typeface="+mj-ea"/>
                <a:cs typeface="Calibri"/>
              </a:rPr>
              <a:t>6)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Detailní </a:t>
            </a:r>
            <a:r>
              <a:rPr lang="pl-PL" sz="2000" u="sng" dirty="0">
                <a:solidFill>
                  <a:srgbClr val="428F9B"/>
                </a:solidFill>
                <a:ea typeface="+mj-ea"/>
                <a:cs typeface="Calibri"/>
              </a:rPr>
              <a:t>technické zpracování vybrané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varianty </a:t>
            </a: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(tvorba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CAD dat, simulace pohybů, výpočetní analýza, atd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.)</a:t>
            </a:r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pPr marL="342900" indent="-342900">
              <a:buAutoNum type="arabicParenR"/>
            </a:pPr>
            <a:endParaRPr lang="pl-PL" sz="2000" u="sng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sz="2000" dirty="0" smtClean="0">
                <a:solidFill>
                  <a:srgbClr val="428F9B"/>
                </a:solidFill>
                <a:ea typeface="+mj-ea"/>
                <a:cs typeface="Calibri"/>
              </a:rPr>
              <a:t>7)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Zhodnocení </a:t>
            </a:r>
            <a:r>
              <a:rPr lang="pl-PL" sz="2000" u="sng" dirty="0">
                <a:solidFill>
                  <a:srgbClr val="428F9B"/>
                </a:solidFill>
                <a:ea typeface="+mj-ea"/>
                <a:cs typeface="Calibri"/>
              </a:rPr>
              <a:t>technického návrhu z hlediska proveditelnosti a technicko-ekonomických požadavků </a:t>
            </a:r>
            <a:endParaRPr lang="pl-PL" sz="2000" u="sng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(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výběr možností výroby, materiálové náklady pro konkrétní výrobu, vyrobitelnost, smontovatelnost apod</a:t>
            </a:r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.)</a:t>
            </a:r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0593587"/>
      </p:ext>
    </p:extLst>
  </p:cSld>
  <p:clrMapOvr>
    <a:masterClrMapping/>
  </p:clrMapOvr>
  <p:transition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Struktura řešeného konstrukčního projektu</a:t>
            </a:r>
            <a:endParaRPr lang="cs-CZ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100" y="2790825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707300" y="2696259"/>
            <a:ext cx="95162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>
                <a:solidFill>
                  <a:srgbClr val="428F9B"/>
                </a:solidFill>
                <a:ea typeface="+mj-ea"/>
                <a:cs typeface="Calibri"/>
              </a:rPr>
              <a:t>8)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Závěrečné </a:t>
            </a:r>
            <a:r>
              <a:rPr lang="pl-PL" sz="2000" u="sng" dirty="0">
                <a:solidFill>
                  <a:srgbClr val="428F9B"/>
                </a:solidFill>
                <a:ea typeface="+mj-ea"/>
                <a:cs typeface="Calibri"/>
              </a:rPr>
              <a:t>zhodnocení </a:t>
            </a:r>
            <a:r>
              <a:rPr lang="pl-PL" dirty="0">
                <a:solidFill>
                  <a:srgbClr val="428F9B"/>
                </a:solidFill>
                <a:ea typeface="+mj-ea"/>
                <a:cs typeface="Calibri"/>
              </a:rPr>
              <a:t>(komplexní popis technického zařízeni, funkčnost, využitelnost, vyrobitelnost atd.)</a:t>
            </a:r>
          </a:p>
          <a:p>
            <a:pPr marL="342900" indent="-342900">
              <a:buAutoNum type="arabicParenR"/>
            </a:pPr>
            <a:endParaRPr lang="pl-PL" sz="2000" u="sng" dirty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sz="2000" dirty="0" smtClean="0">
                <a:solidFill>
                  <a:srgbClr val="428F9B"/>
                </a:solidFill>
                <a:ea typeface="+mj-ea"/>
                <a:cs typeface="Calibri"/>
              </a:rPr>
              <a:t>9) </a:t>
            </a:r>
            <a:r>
              <a:rPr lang="pl-PL" sz="2000" u="sng" dirty="0" smtClean="0">
                <a:solidFill>
                  <a:srgbClr val="428F9B"/>
                </a:solidFill>
                <a:ea typeface="+mj-ea"/>
                <a:cs typeface="Calibri"/>
              </a:rPr>
              <a:t>Tvorba </a:t>
            </a:r>
            <a:r>
              <a:rPr lang="pl-PL" sz="2000" u="sng" dirty="0">
                <a:solidFill>
                  <a:srgbClr val="428F9B"/>
                </a:solidFill>
                <a:ea typeface="+mj-ea"/>
                <a:cs typeface="Calibri"/>
              </a:rPr>
              <a:t>finální CAD dokumentace </a:t>
            </a:r>
            <a:endParaRPr lang="pl-PL" sz="2000" u="sng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dirty="0" smtClean="0">
                <a:solidFill>
                  <a:srgbClr val="428F9B"/>
                </a:solidFill>
                <a:ea typeface="+mj-ea"/>
                <a:cs typeface="Calibri"/>
              </a:rPr>
              <a:t>(3D CAD modely, výrobní výkresy, CAD/CAM simulace atd.)</a:t>
            </a: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  <a:p>
            <a:endParaRPr lang="pl-PL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endParaRPr lang="pl-PL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sz="2000" b="1" dirty="0" smtClean="0">
                <a:solidFill>
                  <a:srgbClr val="428F9B"/>
                </a:solidFill>
                <a:ea typeface="+mj-ea"/>
                <a:cs typeface="Calibri"/>
              </a:rPr>
              <a:t>Možnost prototypové výroby vybraného technického zařízení nebo jeho funkční části.</a:t>
            </a:r>
            <a:endParaRPr lang="pl-PL" sz="2000" b="1" dirty="0">
              <a:solidFill>
                <a:srgbClr val="428F9B"/>
              </a:solidFill>
              <a:ea typeface="+mj-ea"/>
              <a:cs typeface="Calibri"/>
            </a:endParaRP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0286243"/>
      </p:ext>
    </p:extLst>
  </p:cSld>
  <p:clrMapOvr>
    <a:masterClrMapping/>
  </p:clrMapOvr>
  <p:transition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Praktické možnosti při řešení zadaného projektu</a:t>
            </a:r>
            <a:endParaRPr lang="cs-CZ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100" y="2790825"/>
            <a:ext cx="883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707300" y="2696259"/>
            <a:ext cx="951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 smtClean="0">
              <a:solidFill>
                <a:srgbClr val="428F9B"/>
              </a:solidFill>
              <a:ea typeface="+mj-ea"/>
              <a:cs typeface="Calibri"/>
            </a:endParaRPr>
          </a:p>
          <a:p>
            <a:r>
              <a:rPr lang="pl-PL" sz="2000" b="1" dirty="0" smtClean="0">
                <a:solidFill>
                  <a:srgbClr val="428F9B"/>
                </a:solidFill>
                <a:ea typeface="+mj-ea"/>
                <a:cs typeface="Calibri"/>
              </a:rPr>
              <a:t>Možnost prototypové výroby vybraného technického zařízení nebo jeho funkční části.</a:t>
            </a:r>
            <a:endParaRPr lang="pl-PL" sz="2000" b="1" dirty="0">
              <a:solidFill>
                <a:srgbClr val="428F9B"/>
              </a:solidFill>
              <a:ea typeface="+mj-ea"/>
              <a:cs typeface="Calibri"/>
            </a:endParaRPr>
          </a:p>
          <a:p>
            <a:endParaRPr lang="pl-PL" dirty="0">
              <a:solidFill>
                <a:srgbClr val="428F9B"/>
              </a:solidFill>
              <a:ea typeface="+mj-ea"/>
              <a:cs typeface="Calibri"/>
            </a:endParaRPr>
          </a:p>
        </p:txBody>
      </p:sp>
      <p:pic>
        <p:nvPicPr>
          <p:cNvPr id="1026" name="Picture 10" descr="IMGP55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700" y="3721400"/>
            <a:ext cx="216217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Obrázek 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6"/>
          <a:stretch>
            <a:fillRect/>
          </a:stretch>
        </p:blipFill>
        <p:spPr bwMode="auto">
          <a:xfrm>
            <a:off x="5227331" y="3783958"/>
            <a:ext cx="334327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2900" y="716666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12900" y="3650366"/>
            <a:ext cx="10693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612900" y="6203780"/>
            <a:ext cx="70182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Obr. 1 CNC zařízení a kontrola výrobku                                Obr. 2 Celkové uspořádání při 3D skenování objektu</a:t>
            </a:r>
            <a:endParaRPr kumimoji="0" lang="cs-CZ" alt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228401"/>
      </p:ext>
    </p:extLst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 smtClean="0"/>
              <a:t>Příkladové výstupy </a:t>
            </a:r>
            <a:r>
              <a:rPr lang="cs-CZ" sz="2800" dirty="0"/>
              <a:t>z </a:t>
            </a:r>
            <a:r>
              <a:rPr lang="cs-CZ" sz="2800" dirty="0" smtClean="0"/>
              <a:t>vybraných řešených projektů</a:t>
            </a:r>
            <a:endParaRPr lang="cs-CZ" sz="2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9900" y="3211449"/>
            <a:ext cx="883920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  <a:buClr>
                <a:schemeClr val="tx1"/>
              </a:buClr>
              <a:buSzPct val="80000"/>
              <a:buNone/>
            </a:pPr>
            <a:r>
              <a:rPr lang="cs-CZ" alt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Mezinárodní projekt pěti evropských univerzit („</a:t>
            </a:r>
            <a:r>
              <a:rPr lang="cs-CZ" altLang="cs-CZ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Rehabilitation</a:t>
            </a:r>
            <a:r>
              <a:rPr lang="cs-CZ" alt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s-CZ" altLang="cs-CZ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alt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  <a:r>
              <a:rPr lang="cs-CZ" alt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“) </a:t>
            </a:r>
            <a:r>
              <a:rPr lang="cs-CZ" altLang="cs-CZ" sz="1400" dirty="0">
                <a:latin typeface="Arial" panose="020B0604020202020204" pitchFamily="34" charset="0"/>
                <a:cs typeface="Arial" panose="020B0604020202020204" pitchFamily="34" charset="0"/>
              </a:rPr>
              <a:t>je realizován do prototypu </a:t>
            </a:r>
            <a:r>
              <a:rPr lang="cs-CZ" altLang="cs-CZ" sz="1400" dirty="0">
                <a:latin typeface="Arial" panose="020B0604020202020204" pitchFamily="34" charset="0"/>
              </a:rPr>
              <a:t>zařízení pro oblast automatizované rehabilitace prstů lidské ruky usnadňuje jednotvárnou </a:t>
            </a:r>
            <a:r>
              <a:rPr lang="cs-CZ" altLang="cs-CZ" sz="1400" dirty="0" err="1">
                <a:latin typeface="Arial" panose="020B0604020202020204" pitchFamily="34" charset="0"/>
              </a:rPr>
              <a:t>manuelní</a:t>
            </a:r>
            <a:r>
              <a:rPr lang="cs-CZ" altLang="cs-CZ" sz="1400" dirty="0">
                <a:latin typeface="Arial" panose="020B0604020202020204" pitchFamily="34" charset="0"/>
              </a:rPr>
              <a:t> práci rehabilitačních pracovníků a lékařů. Toto zařízení však nenahrazuje lékaře nebo rehabilitačního pracovníka při diagnostikování a prvotním cvičení s pacientem. </a:t>
            </a:r>
            <a:r>
              <a:rPr lang="cs-CZ" altLang="cs-CZ" sz="1400" dirty="0" smtClean="0">
                <a:latin typeface="Arial" panose="020B0604020202020204" pitchFamily="34" charset="0"/>
              </a:rPr>
              <a:t>Technické </a:t>
            </a:r>
            <a:r>
              <a:rPr lang="cs-CZ" altLang="cs-CZ" sz="1400" dirty="0">
                <a:latin typeface="Arial" panose="020B0604020202020204" pitchFamily="34" charset="0"/>
              </a:rPr>
              <a:t>zařízení umožňuje rehabilitaci více pacientů pod dohledem jednoho rehabilitačního pracovníka.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2900" y="716666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12900" y="3650366"/>
            <a:ext cx="10693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obráze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191" y="4329691"/>
            <a:ext cx="2309877" cy="224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ázek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4329691"/>
            <a:ext cx="2761689" cy="224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bdélník 15"/>
          <p:cNvSpPr>
            <a:spLocks noChangeArrowheads="1"/>
          </p:cNvSpPr>
          <p:nvPr/>
        </p:nvSpPr>
        <p:spPr bwMode="auto">
          <a:xfrm>
            <a:off x="1777269" y="2711359"/>
            <a:ext cx="62244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000" b="1" dirty="0"/>
              <a:t>Projekt zařízení pro rehabilitační cvičení prstu lidské ruky</a:t>
            </a:r>
          </a:p>
        </p:txBody>
      </p:sp>
    </p:spTree>
    <p:extLst>
      <p:ext uri="{BB962C8B-B14F-4D97-AF65-F5344CB8AC3E}">
        <p14:creationId xmlns:p14="http://schemas.microsoft.com/office/powerpoint/2010/main" val="3670394224"/>
      </p:ext>
    </p:extLst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 smtClean="0"/>
              <a:t>Příkladové výstupy </a:t>
            </a:r>
            <a:r>
              <a:rPr lang="cs-CZ" sz="2800" dirty="0"/>
              <a:t>z </a:t>
            </a:r>
            <a:r>
              <a:rPr lang="cs-CZ" sz="2800" dirty="0" smtClean="0"/>
              <a:t>vybraných řešených projektů</a:t>
            </a:r>
            <a:endParaRPr lang="cs-CZ" sz="2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100" y="3330096"/>
            <a:ext cx="8839200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  <a:buClr>
                <a:schemeClr val="tx1"/>
              </a:buClr>
              <a:buSzPct val="80000"/>
              <a:buNone/>
            </a:pPr>
            <a:r>
              <a:rPr lang="cs-CZ" alt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Studentský projekt </a:t>
            </a:r>
            <a:r>
              <a:rPr lang="cs-CZ" altLang="cs-CZ" sz="1400" dirty="0">
                <a:latin typeface="Arial" panose="020B0604020202020204" pitchFamily="34" charset="0"/>
                <a:cs typeface="Arial" panose="020B0604020202020204" pitchFamily="34" charset="0"/>
              </a:rPr>
              <a:t>je realizován do prototypu </a:t>
            </a:r>
            <a:r>
              <a:rPr lang="cs-CZ" alt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elektrovozítka</a:t>
            </a:r>
            <a:r>
              <a:rPr lang="cs-CZ" altLang="cs-CZ" sz="1400" dirty="0">
                <a:latin typeface="Arial" panose="020B0604020202020204" pitchFamily="34" charset="0"/>
                <a:cs typeface="Arial" panose="020B0604020202020204" pitchFamily="34" charset="0"/>
              </a:rPr>
              <a:t>, který byl a je testován na Fakultě strojní, Katedře konstruování strojů.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2900" y="716666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12900" y="3650366"/>
            <a:ext cx="10693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auto">
          <a:xfrm>
            <a:off x="2891933" y="2734214"/>
            <a:ext cx="3995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000" b="1" dirty="0"/>
              <a:t>Projekt </a:t>
            </a:r>
            <a:r>
              <a:rPr lang="cs-CZ" altLang="cs-CZ" sz="2000" b="1" dirty="0" err="1"/>
              <a:t>elektrovozítka</a:t>
            </a:r>
            <a:r>
              <a:rPr lang="cs-CZ" altLang="cs-CZ" sz="2000" b="1" dirty="0"/>
              <a:t> pro vozíčkáře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00" y="3585740"/>
            <a:ext cx="2024626" cy="309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untit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18" y="4130497"/>
            <a:ext cx="3124200" cy="235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696" y="4130497"/>
            <a:ext cx="3676449" cy="237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40781"/>
      </p:ext>
    </p:extLst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 smtClean="0"/>
              <a:t>Příkladové výstupy </a:t>
            </a:r>
            <a:r>
              <a:rPr lang="cs-CZ" sz="2800" dirty="0"/>
              <a:t>z </a:t>
            </a:r>
            <a:r>
              <a:rPr lang="cs-CZ" sz="2800" dirty="0" smtClean="0"/>
              <a:t>vybraných řešených projektů</a:t>
            </a:r>
            <a:endParaRPr lang="cs-CZ" sz="28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46100" y="3233146"/>
            <a:ext cx="8839200" cy="67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90000"/>
              </a:lnSpc>
              <a:buClr>
                <a:schemeClr val="tx1"/>
              </a:buClr>
              <a:buSzPct val="80000"/>
              <a:buNone/>
            </a:pPr>
            <a:r>
              <a:rPr lang="cs-CZ" alt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Studentský </a:t>
            </a:r>
            <a:r>
              <a:rPr lang="cs-CZ" alt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projekt </a:t>
            </a:r>
            <a:r>
              <a:rPr lang="cs-CZ" altLang="cs-CZ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elektromotocyklu</a:t>
            </a:r>
            <a:r>
              <a:rPr lang="cs-CZ" alt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1400" dirty="0">
                <a:latin typeface="Arial" panose="020B0604020202020204" pitchFamily="34" charset="0"/>
                <a:cs typeface="Arial" panose="020B0604020202020204" pitchFamily="34" charset="0"/>
              </a:rPr>
              <a:t>ve stylu „</a:t>
            </a:r>
            <a:r>
              <a:rPr lang="cs-CZ" alt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chopper</a:t>
            </a:r>
            <a:r>
              <a:rPr lang="cs-CZ" alt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r>
              <a:rPr lang="cs-CZ" alt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cs-CZ" altLang="cs-CZ" sz="1400" dirty="0">
                <a:latin typeface="Arial" panose="020B0604020202020204" pitchFamily="34" charset="0"/>
                <a:cs typeface="Arial" panose="020B0604020202020204" pitchFamily="34" charset="0"/>
              </a:rPr>
              <a:t>názvem </a:t>
            </a:r>
            <a:r>
              <a:rPr lang="cs-CZ" alt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„Blue </a:t>
            </a:r>
            <a:r>
              <a:rPr lang="cs-CZ" altLang="cs-CZ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Elyctra</a:t>
            </a:r>
            <a:r>
              <a:rPr lang="cs-CZ" alt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cs-CZ" alt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který </a:t>
            </a:r>
            <a:r>
              <a:rPr lang="cs-CZ" altLang="cs-CZ" sz="1400" dirty="0">
                <a:latin typeface="Arial" panose="020B0604020202020204" pitchFamily="34" charset="0"/>
                <a:cs typeface="Arial" panose="020B0604020202020204" pitchFamily="34" charset="0"/>
              </a:rPr>
              <a:t>slouží pro technické využití nejenom pro zábavný moto-sport, ale i pro výukové a testovací účely. </a:t>
            </a:r>
          </a:p>
          <a:p>
            <a:pPr algn="just">
              <a:lnSpc>
                <a:spcPct val="90000"/>
              </a:lnSpc>
              <a:buClr>
                <a:schemeClr val="tx1"/>
              </a:buClr>
              <a:buSzPct val="80000"/>
              <a:buNone/>
            </a:pPr>
            <a:endParaRPr lang="cs-CZ" alt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2900" y="716666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12900" y="3650366"/>
            <a:ext cx="10693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auto">
          <a:xfrm>
            <a:off x="3497268" y="2697618"/>
            <a:ext cx="28278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000" b="1" dirty="0"/>
              <a:t>Projekt Elektro-motocykl</a:t>
            </a:r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3755650"/>
            <a:ext cx="2469779" cy="139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WP_0016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688" y="4552043"/>
            <a:ext cx="2133600" cy="159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DSC_00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3867267"/>
            <a:ext cx="4207514" cy="279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 descr="WP_0010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16" y="5281361"/>
            <a:ext cx="1851910" cy="138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700460"/>
      </p:ext>
    </p:extLst>
  </p:cSld>
  <p:clrMapOvr>
    <a:masterClrMapping/>
  </p:clrMapOvr>
  <p:transition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80"/>
            <a:ext cx="9278797" cy="96949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 smtClean="0"/>
              <a:t>Příkladové výstupy </a:t>
            </a:r>
            <a:r>
              <a:rPr lang="cs-CZ" sz="2800" dirty="0"/>
              <a:t>z </a:t>
            </a:r>
            <a:r>
              <a:rPr lang="cs-CZ" sz="2800" dirty="0" smtClean="0"/>
              <a:t>vybraných řešených projektů</a:t>
            </a:r>
            <a:endParaRPr lang="cs-CZ" sz="2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12900" y="716666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12900" y="3650366"/>
            <a:ext cx="10693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auto">
          <a:xfrm>
            <a:off x="3497268" y="2697618"/>
            <a:ext cx="30799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altLang="cs-CZ" sz="2000" b="1" dirty="0"/>
              <a:t>Projekt studentské formule</a:t>
            </a:r>
          </a:p>
        </p:txBody>
      </p:sp>
      <p:pic>
        <p:nvPicPr>
          <p:cNvPr id="13" name="Picture 37" descr="15052009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876" y="4532771"/>
            <a:ext cx="1425171" cy="1069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0" descr="2408200938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876" y="3370356"/>
            <a:ext cx="1427945" cy="107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1" descr="Formule na Dnech vedy a techniky v Plzni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274" y="3357545"/>
            <a:ext cx="2888712" cy="216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8" descr="X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050" y="5589057"/>
            <a:ext cx="1657597" cy="97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7712" y="3357545"/>
            <a:ext cx="4521001" cy="2514600"/>
          </a:xfrm>
          <a:prstGeom prst="rect">
            <a:avLst/>
          </a:prstGeom>
        </p:spPr>
      </p:pic>
      <p:pic>
        <p:nvPicPr>
          <p:cNvPr id="22" name="Picture 36" descr="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21" y="3192994"/>
            <a:ext cx="898066" cy="5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523283"/>
      </p:ext>
    </p:extLst>
  </p:cSld>
  <p:clrMapOvr>
    <a:masterClrMapping/>
  </p:clrMapOvr>
  <p:transition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 smtClean="0"/>
              <a:t>Literatura</a:t>
            </a:r>
            <a:endParaRPr lang="cs-CZ" sz="32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37548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200" b="0" kern="0" dirty="0"/>
              <a:t>[1] </a:t>
            </a:r>
            <a:r>
              <a:rPr lang="cs-CZ" sz="1200" b="0" kern="0" dirty="0" err="1"/>
              <a:t>Taylor</a:t>
            </a:r>
            <a:r>
              <a:rPr lang="cs-CZ" sz="1200" b="0" kern="0" dirty="0"/>
              <a:t>, J. Začínáme řídit projekty. Brno: </a:t>
            </a:r>
            <a:r>
              <a:rPr lang="cs-CZ" sz="1200" b="0" kern="0" dirty="0" err="1"/>
              <a:t>Computer</a:t>
            </a:r>
            <a:r>
              <a:rPr lang="cs-CZ" sz="1200" b="0" kern="0" dirty="0"/>
              <a:t> </a:t>
            </a:r>
            <a:r>
              <a:rPr lang="cs-CZ" sz="1200" b="0" kern="0" dirty="0" err="1"/>
              <a:t>Press</a:t>
            </a:r>
            <a:r>
              <a:rPr lang="cs-CZ" sz="1200" b="0" kern="0" dirty="0"/>
              <a:t>, 2007. ISBN 978-80-251-1759-0.</a:t>
            </a:r>
          </a:p>
          <a:p>
            <a:r>
              <a:rPr lang="cs-CZ" sz="1200" b="0" kern="0" dirty="0"/>
              <a:t>[2] Veber, J. Management: základy, prosperita, globalizace. Praha: Management </a:t>
            </a:r>
            <a:r>
              <a:rPr lang="cs-CZ" sz="1200" b="0" kern="0" dirty="0" err="1"/>
              <a:t>Press</a:t>
            </a:r>
            <a:r>
              <a:rPr lang="cs-CZ" sz="1200" b="0" kern="0" dirty="0"/>
              <a:t>, 2000. ISBN 80-7261-029-5.</a:t>
            </a:r>
          </a:p>
          <a:p>
            <a:r>
              <a:rPr lang="cs-CZ" sz="1200" b="0" kern="0" dirty="0"/>
              <a:t>[3] Doležal, J., Máchal, P., Lacko, B. Projektový management podle IPMA. 2., </a:t>
            </a:r>
            <a:r>
              <a:rPr lang="cs-CZ" sz="1200" b="0" kern="0" dirty="0" err="1"/>
              <a:t>aktualiz</a:t>
            </a:r>
            <a:r>
              <a:rPr lang="cs-CZ" sz="1200" b="0" kern="0" dirty="0"/>
              <a:t>. a dopl. vyd. Praha: </a:t>
            </a:r>
            <a:r>
              <a:rPr lang="cs-CZ" sz="1200" b="0" kern="0" dirty="0" err="1"/>
              <a:t>Grada</a:t>
            </a:r>
            <a:r>
              <a:rPr lang="cs-CZ" sz="1200" b="0" kern="0" dirty="0"/>
              <a:t>, 2012. Expert (</a:t>
            </a:r>
            <a:r>
              <a:rPr lang="cs-CZ" sz="1200" b="0" kern="0" dirty="0" err="1"/>
              <a:t>Grada</a:t>
            </a:r>
            <a:r>
              <a:rPr lang="cs-CZ" sz="1200" b="0" kern="0" dirty="0"/>
              <a:t>). ISBN 9788024742755.</a:t>
            </a:r>
          </a:p>
          <a:p>
            <a:r>
              <a:rPr lang="cs-CZ" sz="1200" b="0" kern="0" dirty="0"/>
              <a:t>[4] A </a:t>
            </a:r>
            <a:r>
              <a:rPr lang="cs-CZ" sz="1200" b="0" kern="0" dirty="0" err="1"/>
              <a:t>guide</a:t>
            </a:r>
            <a:r>
              <a:rPr lang="cs-CZ" sz="1200" b="0" kern="0" dirty="0"/>
              <a:t> to </a:t>
            </a:r>
            <a:r>
              <a:rPr lang="cs-CZ" sz="1200" b="0" kern="0" dirty="0" err="1"/>
              <a:t>the</a:t>
            </a:r>
            <a:r>
              <a:rPr lang="cs-CZ" sz="1200" b="0" kern="0" dirty="0"/>
              <a:t> </a:t>
            </a:r>
            <a:r>
              <a:rPr lang="cs-CZ" sz="1200" b="0" kern="0" dirty="0" err="1"/>
              <a:t>project</a:t>
            </a:r>
            <a:r>
              <a:rPr lang="cs-CZ" sz="1200" b="0" kern="0" dirty="0"/>
              <a:t> management body </a:t>
            </a:r>
            <a:r>
              <a:rPr lang="cs-CZ" sz="1200" b="0" kern="0" dirty="0" err="1"/>
              <a:t>of</a:t>
            </a:r>
            <a:r>
              <a:rPr lang="cs-CZ" sz="1200" b="0" kern="0" dirty="0"/>
              <a:t> </a:t>
            </a:r>
            <a:r>
              <a:rPr lang="cs-CZ" sz="1200" b="0" kern="0" dirty="0" err="1"/>
              <a:t>knowledge</a:t>
            </a:r>
            <a:r>
              <a:rPr lang="cs-CZ" sz="1200" b="0" kern="0" dirty="0"/>
              <a:t> (PMBOK </a:t>
            </a:r>
            <a:r>
              <a:rPr lang="cs-CZ" sz="1200" b="0" kern="0" dirty="0" err="1"/>
              <a:t>guide</a:t>
            </a:r>
            <a:r>
              <a:rPr lang="cs-CZ" sz="1200" b="0" kern="0" dirty="0"/>
              <a:t>). 3rd </a:t>
            </a:r>
            <a:r>
              <a:rPr lang="cs-CZ" sz="1200" b="0" kern="0" dirty="0" err="1"/>
              <a:t>ed</a:t>
            </a:r>
            <a:r>
              <a:rPr lang="cs-CZ" sz="1200" b="0" kern="0" dirty="0"/>
              <a:t>. </a:t>
            </a:r>
            <a:r>
              <a:rPr lang="cs-CZ" sz="1200" b="0" kern="0" dirty="0" err="1"/>
              <a:t>Newtown</a:t>
            </a:r>
            <a:r>
              <a:rPr lang="cs-CZ" sz="1200" b="0" kern="0" dirty="0"/>
              <a:t> Square, Pa.: Project Management Institute, c2004. ISBN 1-930699-45-x.</a:t>
            </a:r>
          </a:p>
          <a:p>
            <a:r>
              <a:rPr lang="cs-CZ" sz="1200" b="0" kern="0" dirty="0"/>
              <a:t>[5] </a:t>
            </a:r>
            <a:r>
              <a:rPr lang="cs-CZ" sz="1200" b="0" kern="0" dirty="0" err="1"/>
              <a:t>Kerzner</a:t>
            </a:r>
            <a:r>
              <a:rPr lang="cs-CZ" sz="1200" b="0" kern="0" dirty="0"/>
              <a:t>, H. Project management: A </a:t>
            </a:r>
            <a:r>
              <a:rPr lang="cs-CZ" sz="1200" b="0" kern="0" dirty="0" err="1"/>
              <a:t>systems</a:t>
            </a:r>
            <a:r>
              <a:rPr lang="cs-CZ" sz="1200" b="0" kern="0" dirty="0"/>
              <a:t> </a:t>
            </a:r>
            <a:r>
              <a:rPr lang="cs-CZ" sz="1200" b="0" kern="0" dirty="0" err="1"/>
              <a:t>approach</a:t>
            </a:r>
            <a:r>
              <a:rPr lang="cs-CZ" sz="1200" b="0" kern="0" dirty="0"/>
              <a:t> to </a:t>
            </a:r>
            <a:r>
              <a:rPr lang="cs-CZ" sz="1200" b="0" kern="0" dirty="0" err="1"/>
              <a:t>planning</a:t>
            </a:r>
            <a:r>
              <a:rPr lang="cs-CZ" sz="1200" b="0" kern="0" dirty="0"/>
              <a:t>, </a:t>
            </a:r>
            <a:r>
              <a:rPr lang="cs-CZ" sz="1200" b="0" kern="0" dirty="0" err="1"/>
              <a:t>scheduling</a:t>
            </a:r>
            <a:r>
              <a:rPr lang="cs-CZ" sz="1200" b="0" kern="0" dirty="0"/>
              <a:t>, and controlling. </a:t>
            </a:r>
            <a:r>
              <a:rPr lang="cs-CZ" sz="1200" b="0" kern="0" dirty="0" err="1"/>
              <a:t>Eleventh</a:t>
            </a:r>
            <a:r>
              <a:rPr lang="cs-CZ" sz="1200" b="0" kern="0" dirty="0"/>
              <a:t> </a:t>
            </a:r>
            <a:r>
              <a:rPr lang="cs-CZ" sz="1200" b="0" kern="0" dirty="0" err="1"/>
              <a:t>edition</a:t>
            </a:r>
            <a:r>
              <a:rPr lang="cs-CZ" sz="1200" b="0" kern="0" dirty="0"/>
              <a:t>. ISBN 978-1-118-02227-6.</a:t>
            </a:r>
          </a:p>
          <a:p>
            <a:r>
              <a:rPr lang="cs-CZ" sz="1200" b="0" kern="0" dirty="0"/>
              <a:t>[6] Skalický, J., </a:t>
            </a:r>
            <a:r>
              <a:rPr lang="cs-CZ" sz="1200" b="0" kern="0" dirty="0" err="1"/>
              <a:t>Vostracký</a:t>
            </a:r>
            <a:r>
              <a:rPr lang="cs-CZ" sz="1200" b="0" kern="0" dirty="0"/>
              <a:t>, Z. Projektový management. 1. vyd. Plzeň: Vydavatelství ZČU, 1996. 170 s. ISBN 80-7082-277-5.</a:t>
            </a:r>
          </a:p>
          <a:p>
            <a:endParaRPr lang="cs-CZ" sz="1200" b="0" kern="0" dirty="0"/>
          </a:p>
          <a:p>
            <a:r>
              <a:rPr lang="cs-CZ" sz="1200" b="0" kern="0" dirty="0"/>
              <a:t>[7] Synek, M., a kol. Manažerská ekonomika. Čtvrté vydání. Praha : </a:t>
            </a:r>
            <a:r>
              <a:rPr lang="cs-CZ" sz="1200" b="0" kern="0" dirty="0" err="1"/>
              <a:t>Grada</a:t>
            </a:r>
            <a:r>
              <a:rPr lang="cs-CZ" sz="1200" b="0" kern="0" dirty="0"/>
              <a:t> </a:t>
            </a:r>
            <a:r>
              <a:rPr lang="cs-CZ" sz="1200" b="0" kern="0" dirty="0" err="1"/>
              <a:t>Publishing</a:t>
            </a:r>
            <a:r>
              <a:rPr lang="cs-CZ" sz="1200" b="0" kern="0" dirty="0"/>
              <a:t>, 2007. 452 s. ISBN 978-80-247-1992-4.</a:t>
            </a:r>
          </a:p>
          <a:p>
            <a:endParaRPr lang="cs-CZ" sz="1200" b="0" kern="0" dirty="0"/>
          </a:p>
          <a:p>
            <a:r>
              <a:rPr lang="cs-CZ" sz="1200" b="0" kern="0" dirty="0"/>
              <a:t>[8] Fiala, P. Projektové řízení – modely, metody, trendy. 1. vyd. Praha: Professional </a:t>
            </a:r>
            <a:r>
              <a:rPr lang="cs-CZ" sz="1200" b="0" kern="0" dirty="0" err="1"/>
              <a:t>Publishing</a:t>
            </a:r>
            <a:r>
              <a:rPr lang="cs-CZ" sz="1200" b="0" kern="0" dirty="0"/>
              <a:t>, 2004. 276 s. ISBN 80-86419-24-X.</a:t>
            </a:r>
          </a:p>
          <a:p>
            <a:endParaRPr lang="cs-CZ" sz="1200" b="0" kern="0" dirty="0"/>
          </a:p>
          <a:p>
            <a:r>
              <a:rPr lang="cs-CZ" sz="1200" b="0" kern="0" dirty="0"/>
              <a:t>[9] </a:t>
            </a:r>
            <a:r>
              <a:rPr lang="cs-CZ" sz="1200" b="0" kern="0" dirty="0" err="1"/>
              <a:t>Condition</a:t>
            </a:r>
            <a:r>
              <a:rPr lang="cs-CZ" sz="1200" b="0" kern="0" dirty="0"/>
              <a:t> Monitoring &amp; </a:t>
            </a:r>
            <a:r>
              <a:rPr lang="cs-CZ" sz="1200" b="0" kern="0" dirty="0" err="1"/>
              <a:t>Maintenance</a:t>
            </a:r>
            <a:r>
              <a:rPr lang="cs-CZ" sz="1200" b="0" kern="0" dirty="0"/>
              <a:t> Systems. Divergence [online]. [cit. cit. 2020-12-22].Dostupné z: http://www.cmms.cz/ustavovani-a-vyvaovani/92-divergencelaseroveho-</a:t>
            </a:r>
          </a:p>
          <a:p>
            <a:r>
              <a:rPr lang="cs-CZ" sz="1200" b="0" kern="0" dirty="0"/>
              <a:t>paprsku-.html</a:t>
            </a:r>
          </a:p>
          <a:p>
            <a:endParaRPr lang="cs-CZ" sz="1200" b="0" kern="0" dirty="0"/>
          </a:p>
          <a:p>
            <a:r>
              <a:rPr lang="cs-CZ" sz="1200" b="0" kern="0" dirty="0"/>
              <a:t>[10] Poster, K., </a:t>
            </a:r>
            <a:r>
              <a:rPr lang="cs-CZ" sz="1200" b="0" kern="0" dirty="0" err="1"/>
              <a:t>Applegarth</a:t>
            </a:r>
            <a:r>
              <a:rPr lang="cs-CZ" sz="1200" b="0" kern="0" dirty="0"/>
              <a:t>, M. Projektový management, 1. vyd. Praha: Portál, s.r.o., 2006. ISBN 80-7367-141-7.</a:t>
            </a:r>
          </a:p>
          <a:p>
            <a:endParaRPr lang="cs-CZ" sz="1200" kern="0" dirty="0"/>
          </a:p>
          <a:p>
            <a:pPr algn="ctr"/>
            <a:endParaRPr lang="cs-CZ" sz="1600" kern="0" dirty="0"/>
          </a:p>
        </p:txBody>
      </p:sp>
    </p:spTree>
    <p:extLst>
      <p:ext uri="{BB962C8B-B14F-4D97-AF65-F5344CB8AC3E}">
        <p14:creationId xmlns:p14="http://schemas.microsoft.com/office/powerpoint/2010/main" val="1972119647"/>
      </p:ext>
    </p:extLst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833</Words>
  <Application>Microsoft Office PowerPoint</Application>
  <PresentationFormat>Vlastní</PresentationFormat>
  <Paragraphs>93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Prezentace aplikace PowerPoint</vt:lpstr>
      <vt:lpstr> Konstrukční projekt  Struktura řešeného konstrukčního projektu </vt:lpstr>
      <vt:lpstr> Pojem „projekt“</vt:lpstr>
      <vt:lpstr> Časový harmonogram</vt:lpstr>
      <vt:lpstr> Strukturování projektu</vt:lpstr>
      <vt:lpstr> Struktura řešeného konstrukčního projektu</vt:lpstr>
      <vt:lpstr> Struktura řešeného konstrukčního projektu</vt:lpstr>
      <vt:lpstr> Struktura řešeného konstrukčního projektu</vt:lpstr>
      <vt:lpstr> Praktické možnosti při řešení zadaného projektu</vt:lpstr>
      <vt:lpstr> Příkladové výstupy z vybraných řešených projektů</vt:lpstr>
      <vt:lpstr> Příkladové výstupy z vybraných řešených projektů</vt:lpstr>
      <vt:lpstr> Příkladové výstupy z vybraných řešených projektů</vt:lpstr>
      <vt:lpstr> Příkladové výstupy z vybraných řešených projektů</vt:lpstr>
      <vt:lpstr> Literatura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formanek</cp:lastModifiedBy>
  <cp:revision>31</cp:revision>
  <dcterms:created xsi:type="dcterms:W3CDTF">2017-03-15T11:07:40Z</dcterms:created>
  <dcterms:modified xsi:type="dcterms:W3CDTF">2021-09-20T14:48:22Z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