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9" r:id="rId3"/>
    <p:sldId id="310" r:id="rId4"/>
    <p:sldId id="311" r:id="rId5"/>
    <p:sldId id="312" r:id="rId6"/>
    <p:sldId id="313" r:id="rId7"/>
    <p:sldId id="314" r:id="rId8"/>
    <p:sldId id="315" r:id="rId9"/>
    <p:sldId id="316" r:id="rId10"/>
    <p:sldId id="317" r:id="rId11"/>
    <p:sldId id="318" r:id="rId12"/>
    <p:sldId id="319" r:id="rId13"/>
    <p:sldId id="320" r:id="rId14"/>
    <p:sldId id="321" r:id="rId15"/>
    <p:sldId id="322" r:id="rId16"/>
    <p:sldId id="324" r:id="rId17"/>
    <p:sldId id="325" r:id="rId18"/>
    <p:sldId id="326" r:id="rId19"/>
    <p:sldId id="327" r:id="rId20"/>
    <p:sldId id="328" r:id="rId21"/>
    <p:sldId id="329" r:id="rId22"/>
    <p:sldId id="330" r:id="rId23"/>
    <p:sldId id="331" r:id="rId24"/>
    <p:sldId id="332" r:id="rId25"/>
    <p:sldId id="333" r:id="rId26"/>
    <p:sldId id="334" r:id="rId27"/>
    <p:sldId id="335" r:id="rId28"/>
    <p:sldId id="336" r:id="rId29"/>
    <p:sldId id="337" r:id="rId30"/>
    <p:sldId id="338" r:id="rId31"/>
    <p:sldId id="339" r:id="rId32"/>
    <p:sldId id="340" r:id="rId33"/>
    <p:sldId id="341" r:id="rId34"/>
    <p:sldId id="342" r:id="rId35"/>
    <p:sldId id="343" r:id="rId36"/>
    <p:sldId id="344" r:id="rId37"/>
    <p:sldId id="345" r:id="rId38"/>
    <p:sldId id="346" r:id="rId39"/>
    <p:sldId id="347" r:id="rId40"/>
    <p:sldId id="348" r:id="rId41"/>
    <p:sldId id="349" r:id="rId42"/>
    <p:sldId id="350" r:id="rId43"/>
    <p:sldId id="351" r:id="rId44"/>
    <p:sldId id="352" r:id="rId45"/>
    <p:sldId id="353" r:id="rId46"/>
    <p:sldId id="354" r:id="rId47"/>
    <p:sldId id="355" r:id="rId48"/>
    <p:sldId id="308" r:id="rId49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1277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</p:spPr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fld id="{D29F6762-E251-495F-B196-6144F7CB98D0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599600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02154" y="332625"/>
            <a:ext cx="8552863" cy="53860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1602154" y="2015010"/>
            <a:ext cx="4186391" cy="1384995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966769" y="2015010"/>
            <a:ext cx="4188248" cy="1384995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534670" y="6890597"/>
            <a:ext cx="2495127" cy="276999"/>
          </a:xfrm>
        </p:spPr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3653579" y="6890597"/>
            <a:ext cx="3386243" cy="276999"/>
          </a:xfrm>
        </p:spPr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7663603" y="6890597"/>
            <a:ext cx="2495127" cy="276999"/>
          </a:xfrm>
        </p:spPr>
        <p:txBody>
          <a:bodyPr/>
          <a:lstStyle>
            <a:lvl1pPr>
              <a:defRPr/>
            </a:lvl1pPr>
          </a:lstStyle>
          <a:p>
            <a:fld id="{D6646D1F-3878-4ACD-96CD-1BAB9D9316CB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005703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Nadpis, obsah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02154" y="332625"/>
            <a:ext cx="8552863" cy="53860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602154" y="2015010"/>
            <a:ext cx="4186391" cy="1384995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5966769" y="2015010"/>
            <a:ext cx="4188248" cy="1384995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534670" y="6890597"/>
            <a:ext cx="2495127" cy="276999"/>
          </a:xfrm>
        </p:spPr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3653579" y="6890597"/>
            <a:ext cx="3386243" cy="276999"/>
          </a:xfrm>
        </p:spPr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7663603" y="6890597"/>
            <a:ext cx="2495127" cy="276999"/>
          </a:xfrm>
        </p:spPr>
        <p:txBody>
          <a:bodyPr/>
          <a:lstStyle>
            <a:lvl1pPr>
              <a:defRPr/>
            </a:lvl1pPr>
          </a:lstStyle>
          <a:p>
            <a:fld id="{678628CF-EFD6-4DE7-9C72-83745B915E18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241134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5.w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://www.wikiskripta.eu/images/3/3d/Centr%C3%A1ln%C3%AD_%C5%BEiln%C3%AD_katetr.png" TargetMode="Externa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4968" y="504825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19" name="object 18"/>
          <p:cNvSpPr txBox="1"/>
          <p:nvPr/>
        </p:nvSpPr>
        <p:spPr>
          <a:xfrm>
            <a:off x="1047942" y="2879364"/>
            <a:ext cx="8902065" cy="1237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5400" b="1" spc="-20" dirty="0" smtClean="0">
                <a:solidFill>
                  <a:srgbClr val="428F9B"/>
                </a:solidFill>
                <a:cs typeface="Calibri"/>
              </a:rPr>
              <a:t>Základy monitorace v neodkladné péči</a:t>
            </a:r>
            <a:endParaRPr sz="5400" dirty="0">
              <a:latin typeface="Calibri"/>
              <a:cs typeface="Calibri"/>
            </a:endParaRPr>
          </a:p>
        </p:txBody>
      </p:sp>
      <p:sp>
        <p:nvSpPr>
          <p:cNvPr id="20" name="object 18"/>
          <p:cNvSpPr txBox="1"/>
          <p:nvPr/>
        </p:nvSpPr>
        <p:spPr>
          <a:xfrm>
            <a:off x="774700" y="5229225"/>
            <a:ext cx="8902065" cy="60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2400" b="1" spc="-20" dirty="0" smtClean="0">
                <a:solidFill>
                  <a:srgbClr val="428F9B"/>
                </a:solidFill>
                <a:cs typeface="Calibri"/>
              </a:rPr>
              <a:t>Eva Pfefferová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962025"/>
            <a:ext cx="9089390" cy="615553"/>
          </a:xfrm>
        </p:spPr>
        <p:txBody>
          <a:bodyPr/>
          <a:lstStyle/>
          <a:p>
            <a:pPr algn="ctr"/>
            <a:r>
              <a:rPr lang="cs-CZ" altLang="cs-CZ" sz="4000" dirty="0"/>
              <a:t>Monitorace v intenzivní medicíně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4700" y="1724025"/>
            <a:ext cx="8552863" cy="4106428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altLang="cs-CZ" sz="2800" dirty="0"/>
              <a:t>Neoddělitelná součást </a:t>
            </a:r>
            <a:r>
              <a:rPr lang="cs-CZ" altLang="cs-CZ" sz="2800" dirty="0" smtClean="0"/>
              <a:t>intenzivní péče</a:t>
            </a:r>
            <a:endParaRPr lang="cs-CZ" altLang="cs-CZ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altLang="cs-CZ" sz="2800" dirty="0"/>
              <a:t>Včasná detekce abnormalit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altLang="cs-CZ" sz="2800" dirty="0" err="1">
                <a:solidFill>
                  <a:schemeClr val="tx2"/>
                </a:solidFill>
              </a:rPr>
              <a:t>Bedside</a:t>
            </a:r>
            <a:r>
              <a:rPr lang="cs-CZ" altLang="cs-CZ" sz="2800" dirty="0">
                <a:solidFill>
                  <a:schemeClr val="tx2"/>
                </a:solidFill>
              </a:rPr>
              <a:t> monitoring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FF3399"/>
                </a:solidFill>
              </a:rPr>
              <a:t>Centrální monitoring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tx2"/>
                </a:solidFill>
              </a:rPr>
              <a:t>Kombinovaný</a:t>
            </a:r>
            <a:r>
              <a:rPr lang="cs-CZ" altLang="cs-CZ" sz="2800" dirty="0"/>
              <a:t> </a:t>
            </a:r>
            <a:r>
              <a:rPr lang="cs-CZ" altLang="cs-CZ" sz="2800" dirty="0" smtClean="0">
                <a:solidFill>
                  <a:srgbClr val="FF3399"/>
                </a:solidFill>
              </a:rPr>
              <a:t>monitoring</a:t>
            </a:r>
          </a:p>
          <a:p>
            <a:pPr lvl="1"/>
            <a:endParaRPr lang="cs-CZ" altLang="cs-CZ" sz="2800" dirty="0">
              <a:solidFill>
                <a:srgbClr val="FF3399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altLang="cs-CZ" sz="2800" dirty="0"/>
              <a:t>Invazivní metody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altLang="cs-CZ" sz="2800" dirty="0"/>
              <a:t>Neinvazivní metody</a:t>
            </a:r>
          </a:p>
          <a:p>
            <a:endParaRPr lang="cs-CZ" altLang="cs-CZ" dirty="0"/>
          </a:p>
          <a:p>
            <a:endParaRPr lang="cs-CZ" altLang="cs-CZ" dirty="0"/>
          </a:p>
        </p:txBody>
      </p:sp>
    </p:spTree>
    <p:extLst>
      <p:ext uri="{BB962C8B-B14F-4D97-AF65-F5344CB8AC3E}">
        <p14:creationId xmlns:p14="http://schemas.microsoft.com/office/powerpoint/2010/main" val="778593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962025"/>
            <a:ext cx="9089390" cy="615553"/>
          </a:xfrm>
        </p:spPr>
        <p:txBody>
          <a:bodyPr/>
          <a:lstStyle/>
          <a:p>
            <a:pPr algn="ctr"/>
            <a:r>
              <a:rPr lang="cs-CZ" altLang="cs-CZ" sz="4000" dirty="0"/>
              <a:t>Monitorace v intenzivní medicíně</a:t>
            </a:r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27100" y="1876425"/>
            <a:ext cx="8552863" cy="5105163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FF0000"/>
                </a:solidFill>
              </a:rPr>
              <a:t>Nežádoucí aspekty: 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komplikace a bolest spojené s použitím monitor. </a:t>
            </a:r>
            <a:r>
              <a:rPr lang="cs-CZ" altLang="cs-CZ" sz="2800" dirty="0" smtClean="0"/>
              <a:t>techniky</a:t>
            </a:r>
            <a:endParaRPr lang="cs-CZ" altLang="cs-CZ" sz="2800" dirty="0"/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artefakty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zátěž (riziko) a nepohodlí pro nemocného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zvýšení nákladů na léčbu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možnost (nepoznaně) nepřesného měření 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možnost špatného vyhodnocení správných </a:t>
            </a:r>
            <a:r>
              <a:rPr lang="cs-CZ" altLang="cs-CZ" sz="2800" dirty="0" smtClean="0"/>
              <a:t>informací</a:t>
            </a:r>
            <a:endParaRPr lang="cs-CZ" altLang="cs-CZ" sz="2800" dirty="0"/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větší soustředění personálu na monitory </a:t>
            </a:r>
            <a:r>
              <a:rPr lang="cs-CZ" altLang="cs-CZ" sz="2800" dirty="0" smtClean="0"/>
              <a:t>než </a:t>
            </a:r>
            <a:r>
              <a:rPr lang="cs-CZ" altLang="cs-CZ" sz="2800" dirty="0"/>
              <a:t>na pacienta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endParaRPr lang="cs-CZ" altLang="cs-CZ" sz="2400" dirty="0"/>
          </a:p>
          <a:p>
            <a:pPr>
              <a:lnSpc>
                <a:spcPct val="90000"/>
              </a:lnSpc>
            </a:pPr>
            <a:endParaRPr lang="cs-CZ" altLang="cs-CZ" sz="2900" dirty="0"/>
          </a:p>
        </p:txBody>
      </p:sp>
    </p:spTree>
    <p:extLst>
      <p:ext uri="{BB962C8B-B14F-4D97-AF65-F5344CB8AC3E}">
        <p14:creationId xmlns:p14="http://schemas.microsoft.com/office/powerpoint/2010/main" val="869562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1038225"/>
            <a:ext cx="9089390" cy="615553"/>
          </a:xfrm>
        </p:spPr>
        <p:txBody>
          <a:bodyPr/>
          <a:lstStyle/>
          <a:p>
            <a:pPr algn="ctr"/>
            <a:r>
              <a:rPr lang="cs-CZ" altLang="cs-CZ" sz="4000" dirty="0"/>
              <a:t>Monitorace v intenzivní medicíně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98500" y="1800225"/>
            <a:ext cx="8935300" cy="2752211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/>
              <a:t>Nastavení monitoru, hl. alarmů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/>
              <a:t>Monitorovat jen to, co je skutečně nezbytné!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/>
              <a:t>Přínos musí převažovat nad rizikem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altLang="cs-CZ" sz="2800" dirty="0"/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cs-CZ" altLang="cs-CZ" sz="3200" dirty="0">
                <a:solidFill>
                  <a:srgbClr val="FF0000"/>
                </a:solidFill>
              </a:rPr>
              <a:t>„Neléčíme monitor – léčíme pacienta!“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altLang="cs-CZ" sz="2800" dirty="0"/>
          </a:p>
        </p:txBody>
      </p:sp>
    </p:spTree>
    <p:extLst>
      <p:ext uri="{BB962C8B-B14F-4D97-AF65-F5344CB8AC3E}">
        <p14:creationId xmlns:p14="http://schemas.microsoft.com/office/powerpoint/2010/main" val="4115843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962025"/>
            <a:ext cx="9089390" cy="615553"/>
          </a:xfrm>
        </p:spPr>
        <p:txBody>
          <a:bodyPr/>
          <a:lstStyle/>
          <a:p>
            <a:pPr algn="ctr"/>
            <a:r>
              <a:rPr lang="cs-CZ" altLang="cs-CZ" sz="4000" dirty="0"/>
              <a:t>Monitorace v intenzivní medicíně</a:t>
            </a:r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50900" y="1724025"/>
            <a:ext cx="8552863" cy="3069221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Monitorování </a:t>
            </a:r>
            <a:r>
              <a:rPr lang="cs-CZ" altLang="cs-CZ" sz="2800" dirty="0" smtClean="0"/>
              <a:t>funkce </a:t>
            </a:r>
            <a:r>
              <a:rPr lang="cs-CZ" altLang="cs-CZ" sz="2800" dirty="0"/>
              <a:t>ledvin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Monitorování dýchacích systému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Monitorování kardiovaskulárního systému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Monitorování gastrointestinálního traktu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Monitorování tělesné teploty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Monitorování hemostázy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Monitorování </a:t>
            </a:r>
            <a:r>
              <a:rPr lang="cs-CZ" altLang="cs-CZ" sz="2800" dirty="0" smtClean="0"/>
              <a:t>centrální nervové soustavy</a:t>
            </a:r>
            <a:endParaRPr lang="cs-CZ" altLang="cs-CZ" sz="2800" dirty="0"/>
          </a:p>
          <a:p>
            <a:pPr>
              <a:lnSpc>
                <a:spcPct val="90000"/>
              </a:lnSpc>
            </a:pPr>
            <a:endParaRPr lang="cs-CZ" altLang="cs-CZ" dirty="0"/>
          </a:p>
        </p:txBody>
      </p:sp>
    </p:spTree>
    <p:extLst>
      <p:ext uri="{BB962C8B-B14F-4D97-AF65-F5344CB8AC3E}">
        <p14:creationId xmlns:p14="http://schemas.microsoft.com/office/powerpoint/2010/main" val="596563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962025"/>
            <a:ext cx="9089390" cy="1231106"/>
          </a:xfrm>
        </p:spPr>
        <p:txBody>
          <a:bodyPr/>
          <a:lstStyle/>
          <a:p>
            <a:pPr algn="ctr"/>
            <a:r>
              <a:rPr lang="cs-CZ" altLang="cs-CZ" sz="4000" dirty="0"/>
              <a:t>Monitorování funkce ledvin a vývod. moč. cest</a:t>
            </a:r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50900" y="2105025"/>
            <a:ext cx="8552863" cy="2819922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rgbClr val="FF3399"/>
                </a:solidFill>
              </a:rPr>
              <a:t>Hodinová diuréza</a:t>
            </a:r>
            <a:r>
              <a:rPr lang="cs-CZ" altLang="cs-CZ" sz="2800" dirty="0"/>
              <a:t> 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Základní parametr pro informaci o stavu ledvin a vývodných cest močových, i o možném poranění, případném rozvoji šokových změn v organismu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Zprostředkovaně svědčí o </a:t>
            </a:r>
            <a:r>
              <a:rPr lang="cs-CZ" altLang="cs-CZ" sz="2800" dirty="0" err="1"/>
              <a:t>perfúzním</a:t>
            </a:r>
            <a:r>
              <a:rPr lang="cs-CZ" altLang="cs-CZ" sz="2800" dirty="0"/>
              <a:t> tlaku ledvin  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Průtok krve ledvinami tvoří asi 20 % srdečního výdeje, jeli dostatečný, má diuréza tvořit cca </a:t>
            </a:r>
            <a:r>
              <a:rPr lang="cs-CZ" altLang="cs-CZ" sz="2800" dirty="0">
                <a:solidFill>
                  <a:srgbClr val="CC0000"/>
                </a:solidFill>
              </a:rPr>
              <a:t>1 ml/kg/hod</a:t>
            </a:r>
          </a:p>
        </p:txBody>
      </p:sp>
    </p:spTree>
    <p:extLst>
      <p:ext uri="{BB962C8B-B14F-4D97-AF65-F5344CB8AC3E}">
        <p14:creationId xmlns:p14="http://schemas.microsoft.com/office/powerpoint/2010/main" val="232594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962025"/>
            <a:ext cx="9089390" cy="615553"/>
          </a:xfrm>
        </p:spPr>
        <p:txBody>
          <a:bodyPr/>
          <a:lstStyle/>
          <a:p>
            <a:pPr algn="ctr"/>
            <a:r>
              <a:rPr lang="cs-CZ" altLang="cs-CZ" sz="4000" dirty="0"/>
              <a:t>Monitorování tělesné teploty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27100" y="1800225"/>
            <a:ext cx="8552863" cy="3229265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900" b="1" dirty="0">
                <a:solidFill>
                  <a:srgbClr val="FF3399"/>
                </a:solidFill>
              </a:rPr>
              <a:t>Neinvazivní měření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900" dirty="0"/>
              <a:t>Digitální a lékařské </a:t>
            </a:r>
            <a:r>
              <a:rPr lang="cs-CZ" altLang="cs-CZ" sz="2900" dirty="0" err="1"/>
              <a:t>bezrtuťové</a:t>
            </a:r>
            <a:r>
              <a:rPr lang="cs-CZ" altLang="cs-CZ" sz="2900" dirty="0"/>
              <a:t> teploměry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900" dirty="0"/>
              <a:t>Kožní čidla – měnit čidla = prevence dekubitů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900" dirty="0" err="1"/>
              <a:t>Tympanální</a:t>
            </a:r>
            <a:r>
              <a:rPr lang="cs-CZ" altLang="cs-CZ" sz="2900" dirty="0"/>
              <a:t> teploměr – infračervený senzor – co nejblíže k ušnímu bubínku (hypotalamus)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900" dirty="0" smtClean="0"/>
              <a:t>teplota </a:t>
            </a:r>
            <a:r>
              <a:rPr lang="cs-CZ" altLang="cs-CZ" sz="2900" dirty="0"/>
              <a:t>o 0,5 °C vyšší než v </a:t>
            </a:r>
            <a:r>
              <a:rPr lang="cs-CZ" altLang="cs-CZ" sz="2900" dirty="0" smtClean="0"/>
              <a:t>axile</a:t>
            </a:r>
            <a:endParaRPr lang="cs-CZ" altLang="cs-CZ" sz="2900" dirty="0"/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cs-CZ" altLang="cs-CZ" sz="2900" dirty="0" smtClean="0"/>
              <a:t>nejrychlejší</a:t>
            </a:r>
            <a:r>
              <a:rPr lang="cs-CZ" altLang="cs-CZ" sz="2900" dirty="0"/>
              <a:t>, nejpřesnější</a:t>
            </a:r>
          </a:p>
        </p:txBody>
      </p:sp>
    </p:spTree>
    <p:extLst>
      <p:ext uri="{BB962C8B-B14F-4D97-AF65-F5344CB8AC3E}">
        <p14:creationId xmlns:p14="http://schemas.microsoft.com/office/powerpoint/2010/main" val="182817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1038225"/>
            <a:ext cx="9089390" cy="615553"/>
          </a:xfrm>
        </p:spPr>
        <p:txBody>
          <a:bodyPr/>
          <a:lstStyle/>
          <a:p>
            <a:pPr algn="ctr"/>
            <a:r>
              <a:rPr lang="cs-CZ" altLang="cs-CZ" sz="4000" dirty="0"/>
              <a:t>Monitorování tělesné teploty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27100" y="1876425"/>
            <a:ext cx="8552863" cy="3229265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900" b="1" dirty="0">
                <a:solidFill>
                  <a:srgbClr val="FF3399"/>
                </a:solidFill>
              </a:rPr>
              <a:t>Invazivní měření teploty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900" dirty="0"/>
              <a:t>Jícnové čidlo – nebezpečí otlaku, </a:t>
            </a:r>
            <a:r>
              <a:rPr lang="cs-CZ" altLang="cs-CZ" sz="2900" dirty="0" smtClean="0"/>
              <a:t>vykašlání</a:t>
            </a:r>
            <a:endParaRPr lang="cs-CZ" altLang="cs-CZ" sz="2900" dirty="0"/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cs-CZ" altLang="cs-CZ" sz="2900" dirty="0" smtClean="0"/>
              <a:t>nevhodné </a:t>
            </a:r>
            <a:r>
              <a:rPr lang="cs-CZ" altLang="cs-CZ" sz="2900" dirty="0"/>
              <a:t>u p. při vědomí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900" dirty="0"/>
              <a:t>Čidlo napojené u balónku na PMK – TT v </a:t>
            </a:r>
            <a:r>
              <a:rPr lang="cs-CZ" altLang="cs-CZ" sz="2900" dirty="0" smtClean="0"/>
              <a:t>MM</a:t>
            </a:r>
            <a:endParaRPr lang="cs-CZ" altLang="cs-CZ" sz="29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900" dirty="0" err="1"/>
              <a:t>Swan-ganzův</a:t>
            </a:r>
            <a:r>
              <a:rPr lang="cs-CZ" altLang="cs-CZ" sz="2900" dirty="0"/>
              <a:t> katetr – čidlo na měření TT </a:t>
            </a:r>
            <a:r>
              <a:rPr lang="cs-CZ" altLang="cs-CZ" sz="2900" dirty="0" smtClean="0"/>
              <a:t>je </a:t>
            </a:r>
            <a:r>
              <a:rPr lang="cs-CZ" altLang="cs-CZ" sz="2900" dirty="0"/>
              <a:t>jeho součástí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900" dirty="0"/>
              <a:t>Rektální čidlo </a:t>
            </a:r>
          </a:p>
        </p:txBody>
      </p:sp>
    </p:spTree>
    <p:extLst>
      <p:ext uri="{BB962C8B-B14F-4D97-AF65-F5344CB8AC3E}">
        <p14:creationId xmlns:p14="http://schemas.microsoft.com/office/powerpoint/2010/main" val="1351048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7" name="Rectangle 5"/>
          <p:cNvSpPr>
            <a:spLocks noGrp="1" noChangeArrowheads="1"/>
          </p:cNvSpPr>
          <p:nvPr>
            <p:ph type="title"/>
          </p:nvPr>
        </p:nvSpPr>
        <p:spPr>
          <a:xfrm>
            <a:off x="698500" y="11144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/>
              <a:t>Monitorování tělesné teploty</a:t>
            </a:r>
          </a:p>
        </p:txBody>
      </p:sp>
      <p:pic>
        <p:nvPicPr>
          <p:cNvPr id="141316" name="Picture 4" descr="_312307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300" y="1876425"/>
            <a:ext cx="6211826" cy="4392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419501" y="6384913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autorka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6731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1038225"/>
            <a:ext cx="9089390" cy="615553"/>
          </a:xfrm>
        </p:spPr>
        <p:txBody>
          <a:bodyPr/>
          <a:lstStyle/>
          <a:p>
            <a:pPr algn="ctr"/>
            <a:r>
              <a:rPr lang="cs-CZ" altLang="cs-CZ" sz="4000" dirty="0"/>
              <a:t>Monitorování tělesné teploty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602154" y="2015010"/>
            <a:ext cx="8552863" cy="536220"/>
          </a:xfrm>
          <a:prstGeom prst="rect">
            <a:avLst/>
          </a:prstGeom>
        </p:spPr>
        <p:txBody>
          <a:bodyPr lIns="104315" tIns="52157" rIns="104315" bIns="52157"/>
          <a:lstStyle/>
          <a:p>
            <a:r>
              <a:rPr lang="cs-CZ" altLang="cs-CZ" sz="2800" dirty="0">
                <a:solidFill>
                  <a:srgbClr val="FF0000"/>
                </a:solidFill>
              </a:rPr>
              <a:t>Rektální čidlo</a:t>
            </a:r>
          </a:p>
        </p:txBody>
      </p:sp>
      <p:pic>
        <p:nvPicPr>
          <p:cNvPr id="120836" name="Picture 4" descr="_B21288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8954" y="2562225"/>
            <a:ext cx="4969832" cy="351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029064" y="6107914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autorka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966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885825"/>
            <a:ext cx="9113524" cy="615553"/>
          </a:xfrm>
        </p:spPr>
        <p:txBody>
          <a:bodyPr/>
          <a:lstStyle/>
          <a:p>
            <a:pPr algn="ctr"/>
            <a:r>
              <a:rPr lang="cs-CZ" altLang="cs-CZ" sz="4000" dirty="0"/>
              <a:t>Monitorování dýchacího systému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27100" y="1647825"/>
            <a:ext cx="8552864" cy="5534511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Monitorace </a:t>
            </a:r>
            <a:r>
              <a:rPr lang="cs-CZ" altLang="cs-CZ" sz="2800" b="1" dirty="0">
                <a:solidFill>
                  <a:schemeClr val="accent1"/>
                </a:solidFill>
              </a:rPr>
              <a:t>dechové frekvence</a:t>
            </a:r>
            <a:r>
              <a:rPr lang="cs-CZ" altLang="cs-CZ" sz="2800" dirty="0"/>
              <a:t> pomocí EKG elektrod</a:t>
            </a: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Snímá se prostřednictvím změny </a:t>
            </a:r>
            <a:r>
              <a:rPr lang="cs-CZ" altLang="cs-CZ" sz="2800" dirty="0" err="1"/>
              <a:t>bioimpedance</a:t>
            </a:r>
            <a:r>
              <a:rPr lang="cs-CZ" altLang="cs-CZ" sz="2800" dirty="0"/>
              <a:t> hrudníku při nádechu a výdechu</a:t>
            </a:r>
            <a:r>
              <a:rPr lang="cs-CZ" altLang="cs-CZ" sz="2800" b="1" dirty="0"/>
              <a:t> </a:t>
            </a: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 err="1">
                <a:solidFill>
                  <a:srgbClr val="FF3399"/>
                </a:solidFill>
              </a:rPr>
              <a:t>Kapnometrie</a:t>
            </a:r>
            <a:r>
              <a:rPr lang="cs-CZ" altLang="cs-CZ" sz="2800" b="1" dirty="0">
                <a:solidFill>
                  <a:srgbClr val="FF3399"/>
                </a:solidFill>
              </a:rPr>
              <a:t> </a:t>
            </a:r>
            <a:r>
              <a:rPr lang="cs-CZ" altLang="cs-CZ" sz="2800" b="1" dirty="0"/>
              <a:t> </a:t>
            </a:r>
            <a:r>
              <a:rPr lang="cs-CZ" altLang="cs-CZ" sz="2800" b="1" dirty="0" smtClean="0"/>
              <a:t>E</a:t>
            </a:r>
            <a:r>
              <a:rPr lang="cs-CZ" altLang="cs-CZ" sz="2800" b="1" baseline="-25000" dirty="0" smtClean="0"/>
              <a:t>t</a:t>
            </a:r>
            <a:r>
              <a:rPr lang="cs-CZ" altLang="cs-CZ" sz="2800" b="1" dirty="0" smtClean="0"/>
              <a:t>CO</a:t>
            </a:r>
            <a:r>
              <a:rPr lang="cs-CZ" altLang="cs-CZ" sz="2800" b="1" baseline="-25000" dirty="0" smtClean="0"/>
              <a:t>2</a:t>
            </a:r>
          </a:p>
          <a:p>
            <a:pPr marL="800100" lvl="1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Metoda </a:t>
            </a:r>
            <a:r>
              <a:rPr lang="cs-CZ" altLang="cs-CZ" sz="2800" dirty="0"/>
              <a:t>měřící hodnotu CO</a:t>
            </a:r>
            <a:r>
              <a:rPr lang="cs-CZ" altLang="cs-CZ" sz="2800" baseline="-25000" dirty="0"/>
              <a:t>2</a:t>
            </a:r>
            <a:r>
              <a:rPr lang="cs-CZ" altLang="cs-CZ" sz="2800" dirty="0"/>
              <a:t> na konci výdechu pomocí </a:t>
            </a:r>
            <a:r>
              <a:rPr lang="cs-CZ" altLang="cs-CZ" sz="2800" dirty="0" err="1"/>
              <a:t>absorbce</a:t>
            </a:r>
            <a:r>
              <a:rPr lang="cs-CZ" altLang="cs-CZ" sz="2800" dirty="0"/>
              <a:t> infračerveného </a:t>
            </a:r>
            <a:r>
              <a:rPr lang="cs-CZ" altLang="cs-CZ" sz="2800" dirty="0" smtClean="0"/>
              <a:t>světla</a:t>
            </a:r>
          </a:p>
          <a:p>
            <a:pPr marL="800100" lvl="1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Je </a:t>
            </a:r>
            <a:r>
              <a:rPr lang="cs-CZ" altLang="cs-CZ" sz="2800" dirty="0"/>
              <a:t>udávána číselně </a:t>
            </a:r>
          </a:p>
          <a:p>
            <a:pPr marL="342900" indent="-342900">
              <a:lnSpc>
                <a:spcPct val="8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altLang="cs-CZ" sz="2800" b="1" dirty="0" err="1">
                <a:solidFill>
                  <a:srgbClr val="FF3399"/>
                </a:solidFill>
              </a:rPr>
              <a:t>Kapnografie</a:t>
            </a:r>
            <a:endParaRPr lang="cs-CZ" altLang="cs-CZ" sz="2800" b="1" dirty="0">
              <a:solidFill>
                <a:srgbClr val="FF3399"/>
              </a:solidFill>
            </a:endParaRPr>
          </a:p>
          <a:p>
            <a:pPr marL="800100" lvl="1" indent="-342900">
              <a:lnSpc>
                <a:spcPct val="8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altLang="cs-CZ" sz="2800" dirty="0"/>
              <a:t>Graficky znázorňuje křivku CO</a:t>
            </a:r>
            <a:r>
              <a:rPr lang="cs-CZ" altLang="cs-CZ" sz="2800" baseline="-25000" dirty="0"/>
              <a:t>2</a:t>
            </a:r>
            <a:r>
              <a:rPr lang="cs-CZ" altLang="cs-CZ" sz="2800" dirty="0"/>
              <a:t> </a:t>
            </a:r>
            <a:r>
              <a:rPr lang="cs-CZ" altLang="cs-CZ" sz="2800" dirty="0" smtClean="0"/>
              <a:t>během      dechového </a:t>
            </a:r>
            <a:r>
              <a:rPr lang="cs-CZ" altLang="cs-CZ" sz="2800" dirty="0"/>
              <a:t>cyklu</a:t>
            </a:r>
          </a:p>
          <a:p>
            <a:pPr marL="800100" lvl="1" indent="-342900">
              <a:lnSpc>
                <a:spcPct val="8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altLang="cs-CZ" sz="2800" dirty="0"/>
              <a:t>Koncentrace CO</a:t>
            </a:r>
            <a:r>
              <a:rPr lang="cs-CZ" altLang="cs-CZ" sz="2800" baseline="-25000" dirty="0"/>
              <a:t>2</a:t>
            </a:r>
            <a:r>
              <a:rPr lang="cs-CZ" altLang="cs-CZ" sz="2800" dirty="0"/>
              <a:t> na konci </a:t>
            </a:r>
            <a:r>
              <a:rPr lang="cs-CZ" altLang="cs-CZ" sz="2800" dirty="0" err="1"/>
              <a:t>expiria</a:t>
            </a:r>
            <a:endParaRPr lang="cs-CZ" altLang="cs-CZ" sz="2800" dirty="0"/>
          </a:p>
          <a:p>
            <a:pPr marL="800100" lvl="1" indent="-342900">
              <a:lnSpc>
                <a:spcPct val="8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altLang="cs-CZ" sz="2800" dirty="0"/>
              <a:t>Posuzuje alveolární ventilaci</a:t>
            </a:r>
          </a:p>
          <a:p>
            <a:pPr marL="800100" lvl="1" indent="-342900">
              <a:lnSpc>
                <a:spcPct val="8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altLang="cs-CZ" sz="2800" dirty="0"/>
              <a:t>Nutnost UPV</a:t>
            </a:r>
          </a:p>
          <a:p>
            <a:pPr marL="800100" lvl="1" indent="-342900">
              <a:lnSpc>
                <a:spcPct val="8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altLang="cs-CZ" sz="2800" dirty="0"/>
              <a:t>EtCO</a:t>
            </a:r>
            <a:r>
              <a:rPr lang="cs-CZ" altLang="cs-CZ" sz="2800" baseline="-25000" dirty="0"/>
              <a:t>2</a:t>
            </a:r>
            <a:r>
              <a:rPr lang="cs-CZ" altLang="cs-CZ" sz="2800" dirty="0"/>
              <a:t> 35 – 45 torrů, 4,7 – 6 </a:t>
            </a:r>
            <a:r>
              <a:rPr lang="cs-CZ" altLang="cs-CZ" sz="2800" dirty="0" err="1"/>
              <a:t>kPa</a:t>
            </a:r>
            <a:r>
              <a:rPr lang="cs-CZ" altLang="cs-CZ" sz="2800" dirty="0"/>
              <a:t> </a:t>
            </a: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cs-CZ" altLang="cs-CZ" sz="2800" dirty="0"/>
          </a:p>
          <a:p>
            <a:pPr>
              <a:lnSpc>
                <a:spcPct val="80000"/>
              </a:lnSpc>
            </a:pPr>
            <a:endParaRPr lang="cs-CZ" altLang="cs-CZ" sz="2100" b="1" dirty="0"/>
          </a:p>
        </p:txBody>
      </p:sp>
      <p:pic>
        <p:nvPicPr>
          <p:cNvPr id="5124" name="Picture 4" descr="kapnometr-emm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1200" y="3400425"/>
            <a:ext cx="3102199" cy="3622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140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885825"/>
            <a:ext cx="9089390" cy="615553"/>
          </a:xfrm>
        </p:spPr>
        <p:txBody>
          <a:bodyPr/>
          <a:lstStyle/>
          <a:p>
            <a:pPr algn="ctr"/>
            <a:r>
              <a:rPr lang="cs-CZ" altLang="cs-CZ" sz="4000" dirty="0"/>
              <a:t>Monitorování dýchacího systému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27100" y="1724025"/>
            <a:ext cx="8552863" cy="536220"/>
          </a:xfrm>
          <a:prstGeom prst="rect">
            <a:avLst/>
          </a:prstGeom>
        </p:spPr>
        <p:txBody>
          <a:bodyPr lIns="104315" tIns="52157" rIns="104315" bIns="52157"/>
          <a:lstStyle/>
          <a:p>
            <a:r>
              <a:rPr lang="cs-CZ" altLang="cs-CZ" sz="2800" dirty="0" err="1">
                <a:solidFill>
                  <a:srgbClr val="FF0000"/>
                </a:solidFill>
              </a:rPr>
              <a:t>Kapnometr</a:t>
            </a:r>
            <a:r>
              <a:rPr lang="cs-CZ" altLang="cs-CZ" sz="2800" dirty="0">
                <a:solidFill>
                  <a:srgbClr val="FF0000"/>
                </a:solidFill>
              </a:rPr>
              <a:t> v dýchacím okruhu</a:t>
            </a:r>
          </a:p>
        </p:txBody>
      </p:sp>
      <p:pic>
        <p:nvPicPr>
          <p:cNvPr id="139268" name="Picture 4" descr="_408329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700" y="2257425"/>
            <a:ext cx="8816486" cy="421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419501" y="6469512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autorka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95230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885825"/>
            <a:ext cx="9089390" cy="615553"/>
          </a:xfrm>
        </p:spPr>
        <p:txBody>
          <a:bodyPr/>
          <a:lstStyle/>
          <a:p>
            <a:pPr algn="ctr"/>
            <a:r>
              <a:rPr lang="cs-CZ" altLang="cs-CZ" sz="4000" dirty="0"/>
              <a:t>Monitorování dýchacího systému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27100" y="1724025"/>
            <a:ext cx="8552863" cy="3927918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rgbClr val="FF3399"/>
                </a:solidFill>
              </a:rPr>
              <a:t>Pulzní </a:t>
            </a:r>
            <a:r>
              <a:rPr lang="cs-CZ" altLang="cs-CZ" sz="2800" b="1" dirty="0" err="1">
                <a:solidFill>
                  <a:srgbClr val="FF3399"/>
                </a:solidFill>
              </a:rPr>
              <a:t>oxymetrie</a:t>
            </a:r>
            <a:r>
              <a:rPr lang="cs-CZ" altLang="cs-CZ" sz="2800" dirty="0"/>
              <a:t> -  SpO</a:t>
            </a:r>
            <a:r>
              <a:rPr lang="cs-CZ" altLang="cs-CZ" sz="2800" baseline="-25000" dirty="0"/>
              <a:t>2</a:t>
            </a:r>
            <a:r>
              <a:rPr lang="cs-CZ" altLang="cs-CZ" sz="2800" dirty="0"/>
              <a:t> - měření saturace hemoglobinu kyslíkem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/>
              <a:t>Oxygenovaný</a:t>
            </a:r>
            <a:r>
              <a:rPr lang="cs-CZ" altLang="cs-CZ" sz="2800" dirty="0"/>
              <a:t> </a:t>
            </a:r>
            <a:r>
              <a:rPr lang="cs-CZ" altLang="cs-CZ" sz="2800" dirty="0" err="1"/>
              <a:t>Hb</a:t>
            </a:r>
            <a:r>
              <a:rPr lang="cs-CZ" altLang="cs-CZ" sz="2800" dirty="0"/>
              <a:t> pohlcuje méně světla v červené oblasti než redukovaný hemoglobin 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SpO</a:t>
            </a:r>
            <a:r>
              <a:rPr lang="cs-CZ" altLang="cs-CZ" sz="2800" baseline="-25000" dirty="0"/>
              <a:t>2</a:t>
            </a:r>
            <a:r>
              <a:rPr lang="cs-CZ" altLang="cs-CZ" sz="2800" dirty="0"/>
              <a:t> = 95 – 100 %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Omezení v měření:  poruchy periferního prokrvení, přítomnost anemie, ikteru a </a:t>
            </a:r>
            <a:r>
              <a:rPr lang="cs-CZ" altLang="cs-CZ" sz="2800" dirty="0" err="1"/>
              <a:t>methemoglobinu</a:t>
            </a:r>
            <a:r>
              <a:rPr lang="cs-CZ" altLang="cs-CZ" sz="2800" dirty="0"/>
              <a:t> nebo </a:t>
            </a:r>
            <a:r>
              <a:rPr lang="cs-CZ" altLang="cs-CZ" sz="2800" dirty="0" err="1"/>
              <a:t>karboxyhemoglobinu</a:t>
            </a:r>
            <a:r>
              <a:rPr lang="cs-CZ" altLang="cs-CZ" sz="2800" dirty="0"/>
              <a:t>  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!!! Měnit polohu čidla kvůli otlakům</a:t>
            </a:r>
          </a:p>
          <a:p>
            <a:pPr>
              <a:lnSpc>
                <a:spcPct val="90000"/>
              </a:lnSpc>
            </a:pPr>
            <a:endParaRPr lang="cs-CZ" altLang="cs-CZ" sz="2400" dirty="0"/>
          </a:p>
        </p:txBody>
      </p:sp>
    </p:spTree>
    <p:extLst>
      <p:ext uri="{BB962C8B-B14F-4D97-AF65-F5344CB8AC3E}">
        <p14:creationId xmlns:p14="http://schemas.microsoft.com/office/powerpoint/2010/main" val="152235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>
          <a:xfrm>
            <a:off x="803862" y="809625"/>
            <a:ext cx="9089390" cy="615553"/>
          </a:xfrm>
        </p:spPr>
        <p:txBody>
          <a:bodyPr/>
          <a:lstStyle/>
          <a:p>
            <a:pPr algn="ctr"/>
            <a:r>
              <a:rPr lang="cs-CZ" altLang="cs-CZ" sz="4000" dirty="0"/>
              <a:t>Monitorování dýchacího systému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4700" y="1571625"/>
            <a:ext cx="8552863" cy="536220"/>
          </a:xfrm>
          <a:prstGeom prst="rect">
            <a:avLst/>
          </a:prstGeom>
        </p:spPr>
        <p:txBody>
          <a:bodyPr lIns="104315" tIns="52157" rIns="104315" bIns="52157"/>
          <a:lstStyle/>
          <a:p>
            <a:r>
              <a:rPr lang="cs-CZ" altLang="cs-CZ" sz="2800" dirty="0">
                <a:solidFill>
                  <a:srgbClr val="FF0000"/>
                </a:solidFill>
              </a:rPr>
              <a:t>Pulzní </a:t>
            </a:r>
            <a:r>
              <a:rPr lang="cs-CZ" altLang="cs-CZ" sz="2800" dirty="0" err="1">
                <a:solidFill>
                  <a:srgbClr val="FF0000"/>
                </a:solidFill>
              </a:rPr>
              <a:t>oxymetry</a:t>
            </a:r>
            <a:endParaRPr lang="cs-CZ" altLang="cs-CZ" sz="2800" dirty="0">
              <a:solidFill>
                <a:srgbClr val="FF0000"/>
              </a:solidFill>
            </a:endParaRPr>
          </a:p>
        </p:txBody>
      </p:sp>
      <p:pic>
        <p:nvPicPr>
          <p:cNvPr id="122884" name="Picture 4" descr="_B21289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810" y="3019425"/>
            <a:ext cx="4969832" cy="351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885" name="Picture 5" descr="_B21289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5642" y="3019424"/>
            <a:ext cx="4969831" cy="351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886" name="Picture 6" descr="P100097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900" y="1623180"/>
            <a:ext cx="3042793" cy="2151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6029064" y="2698960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autorka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02502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962025"/>
            <a:ext cx="9089390" cy="615553"/>
          </a:xfrm>
        </p:spPr>
        <p:txBody>
          <a:bodyPr/>
          <a:lstStyle/>
          <a:p>
            <a:pPr algn="ctr"/>
            <a:r>
              <a:rPr lang="cs-CZ" altLang="cs-CZ" sz="4000" dirty="0"/>
              <a:t>Monitorování kardiovaskulárního systému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27100" y="1724025"/>
            <a:ext cx="8712521" cy="3660152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700" b="1" dirty="0">
                <a:solidFill>
                  <a:srgbClr val="FF3399"/>
                </a:solidFill>
                <a:latin typeface="+mj-lt"/>
              </a:rPr>
              <a:t>Snímání křivky EKG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700" dirty="0">
                <a:latin typeface="+mj-lt"/>
              </a:rPr>
              <a:t>Sumární časový záznam el. vzruchu postupujícího ♥ svalem a podmiňující funkci </a:t>
            </a:r>
            <a:r>
              <a:rPr lang="cs-CZ" altLang="cs-CZ" sz="2700" dirty="0" smtClean="0">
                <a:latin typeface="+mj-lt"/>
              </a:rPr>
              <a:t>srdce </a:t>
            </a:r>
            <a:r>
              <a:rPr lang="cs-CZ" altLang="cs-CZ" sz="2700" dirty="0">
                <a:latin typeface="+mj-lt"/>
              </a:rPr>
              <a:t>jako pumpy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700" dirty="0">
                <a:latin typeface="+mj-lt"/>
              </a:rPr>
              <a:t>Nutno natáčet i klasický 12 svod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700" dirty="0">
                <a:latin typeface="+mj-lt"/>
              </a:rPr>
              <a:t>Barevné značení elektrod dané evropskými normami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700" dirty="0">
                <a:latin typeface="+mj-lt"/>
              </a:rPr>
              <a:t>5-elektrodový monitor. pacientský kabel EKG</a:t>
            </a:r>
          </a:p>
          <a:p>
            <a:pPr lvl="1"/>
            <a:r>
              <a:rPr lang="cs-CZ" altLang="cs-CZ" sz="2300" dirty="0">
                <a:solidFill>
                  <a:schemeClr val="accent1"/>
                </a:solidFill>
              </a:rPr>
              <a:t>○ </a:t>
            </a:r>
            <a:r>
              <a:rPr lang="cs-CZ" altLang="cs-CZ" sz="2300" dirty="0" smtClean="0">
                <a:latin typeface="+mj-lt"/>
              </a:rPr>
              <a:t>PHK </a:t>
            </a:r>
            <a:r>
              <a:rPr lang="cs-CZ" altLang="cs-CZ" sz="2300" dirty="0">
                <a:latin typeface="+mj-lt"/>
              </a:rPr>
              <a:t>= červená			</a:t>
            </a:r>
            <a:r>
              <a:rPr lang="cs-CZ" altLang="cs-CZ" sz="2300" dirty="0">
                <a:solidFill>
                  <a:schemeClr val="accent1"/>
                </a:solidFill>
                <a:latin typeface="+mj-lt"/>
              </a:rPr>
              <a:t>○</a:t>
            </a:r>
            <a:r>
              <a:rPr lang="cs-CZ" altLang="cs-CZ" sz="2300" dirty="0">
                <a:latin typeface="+mj-lt"/>
              </a:rPr>
              <a:t> LHK = žlutá</a:t>
            </a:r>
          </a:p>
          <a:p>
            <a:pPr lvl="1"/>
            <a:r>
              <a:rPr lang="cs-CZ" altLang="cs-CZ" sz="2300" dirty="0">
                <a:solidFill>
                  <a:schemeClr val="accent1"/>
                </a:solidFill>
              </a:rPr>
              <a:t>○ </a:t>
            </a:r>
            <a:r>
              <a:rPr lang="cs-CZ" altLang="cs-CZ" sz="2300" dirty="0" smtClean="0">
                <a:latin typeface="+mj-lt"/>
              </a:rPr>
              <a:t>P </a:t>
            </a:r>
            <a:r>
              <a:rPr lang="cs-CZ" altLang="cs-CZ" sz="2300" dirty="0">
                <a:latin typeface="+mj-lt"/>
              </a:rPr>
              <a:t>část hrudníku = černá		</a:t>
            </a:r>
            <a:r>
              <a:rPr lang="cs-CZ" altLang="cs-CZ" sz="2300" dirty="0">
                <a:solidFill>
                  <a:schemeClr val="accent1"/>
                </a:solidFill>
                <a:latin typeface="+mj-lt"/>
              </a:rPr>
              <a:t>○</a:t>
            </a:r>
            <a:r>
              <a:rPr lang="cs-CZ" altLang="cs-CZ" sz="2300" dirty="0">
                <a:latin typeface="+mj-lt"/>
              </a:rPr>
              <a:t> L část = zelená</a:t>
            </a:r>
          </a:p>
          <a:p>
            <a:pPr lvl="4">
              <a:buFont typeface="Wingdings" pitchFamily="2" charset="2"/>
              <a:buNone/>
            </a:pPr>
            <a:r>
              <a:rPr lang="cs-CZ" altLang="cs-CZ" dirty="0">
                <a:latin typeface="+mj-lt"/>
              </a:rPr>
              <a:t>			</a:t>
            </a:r>
            <a:r>
              <a:rPr lang="cs-CZ" altLang="cs-CZ" sz="2300" dirty="0" smtClean="0">
                <a:solidFill>
                  <a:schemeClr val="accent1"/>
                </a:solidFill>
                <a:latin typeface="+mj-lt"/>
              </a:rPr>
              <a:t>○</a:t>
            </a:r>
            <a:r>
              <a:rPr lang="cs-CZ" altLang="cs-CZ" sz="2300" dirty="0" smtClean="0">
                <a:latin typeface="+mj-lt"/>
              </a:rPr>
              <a:t> </a:t>
            </a:r>
            <a:r>
              <a:rPr lang="cs-CZ" altLang="cs-CZ" sz="2300" dirty="0">
                <a:latin typeface="+mj-lt"/>
              </a:rPr>
              <a:t>L část = bílá</a:t>
            </a:r>
          </a:p>
        </p:txBody>
      </p:sp>
      <p:pic>
        <p:nvPicPr>
          <p:cNvPr id="135174" name="Picture 6" descr="CASK9D6DCAK4CYMHCASSXAHLCA25SIPVCA5XXOW1CAJD6FFNCAMQU2O7CAMDJKGKCALDCKUJCA8K7CQBCAYTCB8SCAGEXCC3CABANZ14CANS334MCAHN5XL4CARZ5JPKCA4VJ8EMCAPQ31K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" y="5076825"/>
            <a:ext cx="1813793" cy="2132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65786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962025"/>
            <a:ext cx="9089390" cy="615553"/>
          </a:xfrm>
        </p:spPr>
        <p:txBody>
          <a:bodyPr/>
          <a:lstStyle/>
          <a:p>
            <a:pPr algn="ctr"/>
            <a:r>
              <a:rPr lang="cs-CZ" altLang="cs-CZ" sz="4000" dirty="0"/>
              <a:t>Monitorování kardiovaskulárního systému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4700" y="1724025"/>
            <a:ext cx="9089390" cy="4060262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rgbClr val="FF3399"/>
                </a:solidFill>
              </a:rPr>
              <a:t>Snímání křivky EKG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/>
              <a:t>Na monitoru zvolit II. svod → nejlépe patrná vlna 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/>
              <a:t>Monitorace:  </a:t>
            </a:r>
            <a:r>
              <a:rPr lang="cs-CZ" altLang="cs-CZ" sz="2800" dirty="0" smtClean="0"/>
              <a:t>srdeční frekvence </a:t>
            </a:r>
            <a:r>
              <a:rPr lang="cs-CZ" altLang="cs-CZ" sz="2800" dirty="0"/>
              <a:t>a </a:t>
            </a:r>
            <a:r>
              <a:rPr lang="cs-CZ" altLang="cs-CZ" sz="2800" dirty="0" smtClean="0"/>
              <a:t>srdečního </a:t>
            </a:r>
            <a:r>
              <a:rPr lang="cs-CZ" altLang="cs-CZ" sz="2800" dirty="0"/>
              <a:t>rytmu a jejich poruch, </a:t>
            </a:r>
            <a:r>
              <a:rPr lang="cs-CZ" altLang="cs-CZ" sz="2800" dirty="0" smtClean="0"/>
              <a:t>sledování </a:t>
            </a:r>
            <a:r>
              <a:rPr lang="cs-CZ" altLang="cs-CZ" sz="2800" dirty="0"/>
              <a:t>účinku léků, </a:t>
            </a:r>
            <a:r>
              <a:rPr lang="cs-CZ" altLang="cs-CZ" sz="2800" dirty="0" smtClean="0"/>
              <a:t>diagnostika zástavy </a:t>
            </a:r>
            <a:r>
              <a:rPr lang="cs-CZ" altLang="cs-CZ" sz="2800" dirty="0"/>
              <a:t>oběhu, sledování </a:t>
            </a:r>
            <a:r>
              <a:rPr lang="cs-CZ" altLang="cs-CZ" sz="2800" dirty="0" err="1"/>
              <a:t>fce</a:t>
            </a:r>
            <a:r>
              <a:rPr lang="cs-CZ" altLang="cs-CZ" sz="2800" dirty="0"/>
              <a:t>. </a:t>
            </a:r>
            <a:r>
              <a:rPr lang="cs-CZ" altLang="cs-CZ" sz="2800" dirty="0" smtClean="0"/>
              <a:t>kardiostimulátoru</a:t>
            </a:r>
            <a:r>
              <a:rPr lang="cs-CZ" altLang="cs-CZ" sz="2800" dirty="0"/>
              <a:t>, detekce </a:t>
            </a:r>
            <a:r>
              <a:rPr lang="cs-CZ" altLang="cs-CZ" sz="2800" dirty="0" smtClean="0"/>
              <a:t>ischemických </a:t>
            </a:r>
            <a:r>
              <a:rPr lang="cs-CZ" altLang="cs-CZ" sz="2800" dirty="0"/>
              <a:t>změn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/>
              <a:t>3 - 5 svodů</a:t>
            </a:r>
          </a:p>
          <a:p>
            <a:pPr>
              <a:buFont typeface="Wingdings" pitchFamily="2" charset="2"/>
              <a:buNone/>
            </a:pPr>
            <a:endParaRPr lang="cs-CZ" altLang="cs-CZ" sz="2700" dirty="0"/>
          </a:p>
          <a:p>
            <a:endParaRPr lang="cs-CZ" altLang="cs-CZ" sz="3400" dirty="0"/>
          </a:p>
        </p:txBody>
      </p:sp>
    </p:spTree>
    <p:extLst>
      <p:ext uri="{BB962C8B-B14F-4D97-AF65-F5344CB8AC3E}">
        <p14:creationId xmlns:p14="http://schemas.microsoft.com/office/powerpoint/2010/main" val="22267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1038225"/>
            <a:ext cx="9089390" cy="615553"/>
          </a:xfrm>
        </p:spPr>
        <p:txBody>
          <a:bodyPr/>
          <a:lstStyle/>
          <a:p>
            <a:pPr algn="ctr"/>
            <a:r>
              <a:rPr lang="cs-CZ" altLang="cs-CZ" sz="4000" dirty="0"/>
              <a:t>Monitorování kardiovaskulárního systému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98500" y="1848696"/>
            <a:ext cx="8552863" cy="3552430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rgbClr val="FF3399"/>
                </a:solidFill>
              </a:rPr>
              <a:t>Neinvazivní měření krevního tlaku - NIBP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/>
              <a:t>Manžeta + tonometr → poslech tzv. </a:t>
            </a:r>
            <a:r>
              <a:rPr lang="cs-CZ" altLang="cs-CZ" sz="2800" dirty="0" err="1"/>
              <a:t>Korotkových</a:t>
            </a:r>
            <a:r>
              <a:rPr lang="cs-CZ" altLang="cs-CZ" sz="2800" dirty="0"/>
              <a:t> fenoménů fonendoskopem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/>
              <a:t>Správná šíře manžety (2/3 obvodu paže), omyvatelná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/>
              <a:t>Nastavitelný časový interval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/>
              <a:t>Princip oscilometrie (stlačení arterie manžetou → vznik pulzace pod manžetou → korespondence se systol. a diastol. TK)</a:t>
            </a:r>
          </a:p>
        </p:txBody>
      </p:sp>
    </p:spTree>
    <p:extLst>
      <p:ext uri="{BB962C8B-B14F-4D97-AF65-F5344CB8AC3E}">
        <p14:creationId xmlns:p14="http://schemas.microsoft.com/office/powerpoint/2010/main" val="287285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1114425"/>
            <a:ext cx="9089390" cy="615553"/>
          </a:xfrm>
        </p:spPr>
        <p:txBody>
          <a:bodyPr/>
          <a:lstStyle/>
          <a:p>
            <a:pPr algn="ctr"/>
            <a:r>
              <a:rPr lang="cs-CZ" altLang="cs-CZ" sz="4000" dirty="0"/>
              <a:t>Monitorování kardiovaskulárního systému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50900" y="1952625"/>
            <a:ext cx="8763000" cy="5620689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rgbClr val="FF3399"/>
                </a:solidFill>
              </a:rPr>
              <a:t>Invazivní měření systémového arteriálního tlaku – IBP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/>
              <a:t>Tlak v arteriálním řečišti mezi aortální chlopní a odporovými periferními arteriolami v průběhu srdečního cyklu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Arteriální kanylu zavádíme za účelem trvalé a přesné monitorace arteriálního tlaku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Časté odběry arteriální krve k dg. účelům – ABR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Monitorování srdečního výdeje pomocí přístroje </a:t>
            </a:r>
            <a:r>
              <a:rPr lang="cs-CZ" altLang="cs-CZ" sz="2800" dirty="0" err="1"/>
              <a:t>LiDCO</a:t>
            </a:r>
            <a:endParaRPr lang="cs-CZ" altLang="cs-CZ" sz="2800" dirty="0"/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cs-CZ" altLang="cs-CZ" sz="2800" dirty="0"/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Hodnoty: systolický a diastolický tlak + tzv. </a:t>
            </a:r>
            <a:r>
              <a:rPr lang="cs-CZ" altLang="cs-CZ" sz="2800" dirty="0">
                <a:solidFill>
                  <a:schemeClr val="tx2"/>
                </a:solidFill>
              </a:rPr>
              <a:t>střední arteriální tlak (MAP)</a:t>
            </a:r>
            <a:r>
              <a:rPr lang="cs-CZ" altLang="cs-CZ" sz="2800" dirty="0"/>
              <a:t> → ideální hodnota nad 90 </a:t>
            </a:r>
            <a:r>
              <a:rPr lang="cs-CZ" altLang="cs-CZ" sz="2800" dirty="0" err="1"/>
              <a:t>mmHg</a:t>
            </a:r>
            <a:r>
              <a:rPr lang="cs-CZ" altLang="cs-CZ" sz="2800" dirty="0"/>
              <a:t>, v IP alespoň 75 </a:t>
            </a:r>
            <a:r>
              <a:rPr lang="cs-CZ" altLang="cs-CZ" sz="2800" dirty="0" err="1"/>
              <a:t>mmHg</a:t>
            </a:r>
            <a:endParaRPr lang="cs-CZ" altLang="cs-CZ" sz="2800" dirty="0"/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cs-CZ" altLang="cs-CZ" sz="2800" dirty="0"/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cs-CZ" altLang="cs-CZ" sz="2800" dirty="0"/>
          </a:p>
        </p:txBody>
      </p:sp>
    </p:spTree>
    <p:extLst>
      <p:ext uri="{BB962C8B-B14F-4D97-AF65-F5344CB8AC3E}">
        <p14:creationId xmlns:p14="http://schemas.microsoft.com/office/powerpoint/2010/main" val="60671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1190625"/>
            <a:ext cx="9089390" cy="492443"/>
          </a:xfrm>
        </p:spPr>
        <p:txBody>
          <a:bodyPr/>
          <a:lstStyle/>
          <a:p>
            <a:pPr algn="ctr"/>
            <a:r>
              <a:rPr lang="cs-CZ" altLang="cs-CZ" sz="3200" dirty="0"/>
              <a:t>Monitorování kardiovaskulárního systému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27100" y="2028825"/>
            <a:ext cx="8552863" cy="3540119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/>
              <a:t>Indikace k invazivnímu měření krevního tlaku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nestabilní </a:t>
            </a:r>
            <a:r>
              <a:rPr lang="cs-CZ" altLang="cs-CZ" sz="2800" dirty="0"/>
              <a:t>krevní oběh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podávání </a:t>
            </a:r>
            <a:r>
              <a:rPr lang="cs-CZ" altLang="cs-CZ" sz="2800" dirty="0" err="1"/>
              <a:t>vazoaktivních</a:t>
            </a:r>
            <a:r>
              <a:rPr lang="cs-CZ" altLang="cs-CZ" sz="2800" dirty="0"/>
              <a:t> látek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mimotělní eliminační metody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rozsáhlý, závažný operační výkon, transplantace,   těžké trauma, </a:t>
            </a:r>
            <a:r>
              <a:rPr lang="cs-CZ" altLang="cs-CZ" sz="2800" dirty="0" err="1" smtClean="0"/>
              <a:t>polytrauma</a:t>
            </a:r>
            <a:endParaRPr lang="cs-CZ" altLang="cs-CZ" sz="2800" dirty="0" smtClean="0"/>
          </a:p>
          <a:p>
            <a:pPr>
              <a:lnSpc>
                <a:spcPct val="90000"/>
              </a:lnSpc>
            </a:pPr>
            <a:endParaRPr lang="cs-CZ" altLang="cs-CZ" sz="2800" dirty="0"/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nutnost častého odběru vzorků arteriální krve</a:t>
            </a:r>
          </a:p>
          <a:p>
            <a:pPr>
              <a:lnSpc>
                <a:spcPct val="90000"/>
              </a:lnSpc>
            </a:pPr>
            <a:endParaRPr lang="cs-CZ" altLang="cs-CZ" sz="2400" dirty="0"/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0" y="-191166"/>
            <a:ext cx="210732" cy="382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4315" tIns="52157" rIns="104315" bIns="52157" anchor="ctr">
            <a:spAutoFit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55759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885825"/>
            <a:ext cx="9067800" cy="1231106"/>
          </a:xfrm>
        </p:spPr>
        <p:txBody>
          <a:bodyPr/>
          <a:lstStyle/>
          <a:p>
            <a:pPr algn="ctr"/>
            <a:r>
              <a:rPr lang="cs-CZ" altLang="cs-CZ" sz="4000" dirty="0"/>
              <a:t>Monitorování kardiovaskulárního systému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4700" y="1724025"/>
            <a:ext cx="8552864" cy="4414205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b="1" dirty="0" smtClean="0"/>
              <a:t>Výhody</a:t>
            </a:r>
            <a:endParaRPr lang="cs-CZ" altLang="cs-CZ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nepřetržité </a:t>
            </a:r>
            <a:r>
              <a:rPr lang="cs-CZ" altLang="cs-CZ" sz="2800" dirty="0"/>
              <a:t>sledování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trvalá </a:t>
            </a:r>
            <a:r>
              <a:rPr lang="cs-CZ" altLang="cs-CZ" sz="2800" dirty="0"/>
              <a:t>přesnost a spolehlivost měření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rychlé </a:t>
            </a:r>
            <a:r>
              <a:rPr lang="cs-CZ" altLang="cs-CZ" sz="2800" dirty="0"/>
              <a:t>rozeznání oběhových poruch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nepřímé </a:t>
            </a:r>
            <a:r>
              <a:rPr lang="cs-CZ" altLang="cs-CZ" sz="2800" dirty="0"/>
              <a:t>hodnocení kontraktility myokardu z rychlosti vzestupu arteriální tlakové křivky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odhad </a:t>
            </a:r>
            <a:r>
              <a:rPr lang="cs-CZ" altLang="cs-CZ" sz="2800" dirty="0"/>
              <a:t>tepového objemu ze systolické části tlakové křivky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přístup </a:t>
            </a:r>
            <a:r>
              <a:rPr lang="cs-CZ" altLang="cs-CZ" sz="2800" dirty="0"/>
              <a:t>do arterie k odběru krevních vzorků k dg. účelům</a:t>
            </a:r>
          </a:p>
        </p:txBody>
      </p:sp>
    </p:spTree>
    <p:extLst>
      <p:ext uri="{BB962C8B-B14F-4D97-AF65-F5344CB8AC3E}">
        <p14:creationId xmlns:p14="http://schemas.microsoft.com/office/powerpoint/2010/main" val="218506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7" name="Object 5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689286810"/>
              </p:ext>
            </p:extLst>
          </p:nvPr>
        </p:nvGraphicFramePr>
        <p:xfrm>
          <a:off x="6642100" y="2562225"/>
          <a:ext cx="3915343" cy="3781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Obrázek" r:id="rId3" imgW="2824223" imgH="3044142" progId="Word.Picture.8">
                  <p:embed/>
                </p:oleObj>
              </mc:Choice>
              <mc:Fallback>
                <p:oleObj name="Obrázek" r:id="rId3" imgW="2824223" imgH="3044142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2100" y="2562225"/>
                        <a:ext cx="3915343" cy="3781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69900" y="1038225"/>
            <a:ext cx="9448800" cy="1231106"/>
          </a:xfrm>
        </p:spPr>
        <p:txBody>
          <a:bodyPr/>
          <a:lstStyle/>
          <a:p>
            <a:pPr algn="ctr"/>
            <a:r>
              <a:rPr lang="cs-CZ" altLang="cs-CZ" sz="4000" dirty="0"/>
              <a:t>Monitorování kardiovaskulárního systému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03300" y="1952625"/>
            <a:ext cx="6315789" cy="301621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b="1" dirty="0"/>
              <a:t>Místa zavedení arteriální kanyly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/>
              <a:t>a. </a:t>
            </a:r>
            <a:r>
              <a:rPr lang="cs-CZ" altLang="cs-CZ" sz="2800" dirty="0" err="1"/>
              <a:t>radialis</a:t>
            </a:r>
            <a:r>
              <a:rPr lang="cs-CZ" altLang="cs-CZ" sz="2800" dirty="0"/>
              <a:t>  - </a:t>
            </a:r>
            <a:r>
              <a:rPr lang="cs-CZ" altLang="cs-CZ" sz="2800" dirty="0" err="1"/>
              <a:t>kanylace</a:t>
            </a:r>
            <a:r>
              <a:rPr lang="cs-CZ" altLang="cs-CZ" sz="2800" dirty="0"/>
              <a:t> zpravidla na  nedominantní HK → jednoduchost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/>
              <a:t>a. </a:t>
            </a:r>
            <a:r>
              <a:rPr lang="cs-CZ" altLang="cs-CZ" sz="2800" dirty="0" err="1"/>
              <a:t>brachialis</a:t>
            </a:r>
            <a:r>
              <a:rPr lang="cs-CZ" altLang="cs-CZ" sz="2800" dirty="0"/>
              <a:t> – komplikace (konečná a.), trombóza, imobilizace HK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/>
              <a:t>a. </a:t>
            </a:r>
            <a:r>
              <a:rPr lang="cs-CZ" altLang="cs-CZ" sz="2800" dirty="0" err="1"/>
              <a:t>femoralis</a:t>
            </a:r>
            <a:r>
              <a:rPr lang="cs-CZ" altLang="cs-CZ" sz="2800" dirty="0"/>
              <a:t> – jednoduchost, hematom, infekce, embolizace</a:t>
            </a:r>
          </a:p>
        </p:txBody>
      </p:sp>
    </p:spTree>
    <p:extLst>
      <p:ext uri="{BB962C8B-B14F-4D97-AF65-F5344CB8AC3E}">
        <p14:creationId xmlns:p14="http://schemas.microsoft.com/office/powerpoint/2010/main" val="275349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654755" y="962025"/>
            <a:ext cx="9089390" cy="615553"/>
          </a:xfrm>
        </p:spPr>
        <p:txBody>
          <a:bodyPr/>
          <a:lstStyle/>
          <a:p>
            <a:pPr algn="ctr"/>
            <a:r>
              <a:rPr lang="cs-CZ" altLang="cs-CZ" sz="4000" dirty="0"/>
              <a:t>Monitorování kardiovaskulárního systému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4700" y="1952625"/>
            <a:ext cx="8552864" cy="2259769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altLang="cs-CZ" sz="2800" b="1" dirty="0"/>
              <a:t>Příprava pacienta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altLang="cs-CZ" sz="2800" dirty="0"/>
              <a:t>seznámení s výkonem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altLang="cs-CZ" sz="2800" dirty="0"/>
              <a:t>příprava místa vpichu - oholení při </a:t>
            </a:r>
            <a:r>
              <a:rPr lang="cs-CZ" altLang="cs-CZ" sz="2800" dirty="0" err="1"/>
              <a:t>kanylaci</a:t>
            </a:r>
            <a:r>
              <a:rPr lang="cs-CZ" altLang="cs-CZ" sz="2800" dirty="0"/>
              <a:t> a. </a:t>
            </a:r>
            <a:r>
              <a:rPr lang="cs-CZ" altLang="cs-CZ" sz="2800" dirty="0" err="1"/>
              <a:t>femoralis</a:t>
            </a:r>
            <a:endParaRPr lang="cs-CZ" altLang="cs-CZ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altLang="cs-CZ" sz="2800" dirty="0"/>
              <a:t>úprava polohy pacienta, končetiny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altLang="cs-CZ" sz="2800" dirty="0"/>
          </a:p>
        </p:txBody>
      </p:sp>
      <p:pic>
        <p:nvPicPr>
          <p:cNvPr id="4" name="Picture 4" descr="C:\Users\Toshiba\Desktop\foto práce\arter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392" y="3629025"/>
            <a:ext cx="3131820" cy="1977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700134" y="5622465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autorka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79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962025"/>
            <a:ext cx="9089390" cy="615553"/>
          </a:xfrm>
        </p:spPr>
        <p:txBody>
          <a:bodyPr/>
          <a:lstStyle/>
          <a:p>
            <a:pPr algn="ctr"/>
            <a:r>
              <a:rPr lang="cs-CZ" altLang="cs-CZ" sz="4000" dirty="0"/>
              <a:t>Monitorování kardiovaskulárního systému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50900" y="1800225"/>
            <a:ext cx="8552863" cy="4250442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rgbClr val="FF3399"/>
                </a:solidFill>
                <a:latin typeface="+mj-lt"/>
              </a:rPr>
              <a:t>Příprava pomůcek</a:t>
            </a:r>
            <a:endParaRPr lang="cs-CZ" altLang="cs-CZ" sz="2800" b="1" u="sng" dirty="0">
              <a:solidFill>
                <a:srgbClr val="FF3399"/>
              </a:solidFill>
              <a:latin typeface="+mj-lt"/>
            </a:endParaRP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u="sng" dirty="0">
                <a:latin typeface="+mj-lt"/>
              </a:rPr>
              <a:t>sterilní stolek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+mj-lt"/>
              </a:rPr>
              <a:t>a) ve </a:t>
            </a:r>
            <a:r>
              <a:rPr lang="cs-CZ" altLang="cs-CZ" sz="2800" dirty="0" err="1">
                <a:solidFill>
                  <a:schemeClr val="accent1"/>
                </a:solidFill>
                <a:latin typeface="+mj-lt"/>
              </a:rPr>
              <a:t>steril</a:t>
            </a:r>
            <a:r>
              <a:rPr lang="cs-CZ" altLang="cs-CZ" sz="2800" dirty="0">
                <a:solidFill>
                  <a:schemeClr val="accent1"/>
                </a:solidFill>
                <a:latin typeface="+mj-lt"/>
              </a:rPr>
              <a:t>. balíku: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perforovaná rouška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čtverce, tampony 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empír, rukavice, 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peán, nůžky, jehelec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misky na dezinfekci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+mj-lt"/>
              </a:rPr>
              <a:t>b) mimo balík: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šicí materiál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arteriální kanyla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+mj-lt"/>
              </a:rPr>
              <a:t>inj</a:t>
            </a:r>
            <a:r>
              <a:rPr lang="cs-CZ" altLang="cs-CZ" sz="2800" dirty="0">
                <a:latin typeface="+mj-lt"/>
              </a:rPr>
              <a:t>. stříkačka</a:t>
            </a:r>
          </a:p>
        </p:txBody>
      </p:sp>
    </p:spTree>
    <p:extLst>
      <p:ext uri="{BB962C8B-B14F-4D97-AF65-F5344CB8AC3E}">
        <p14:creationId xmlns:p14="http://schemas.microsoft.com/office/powerpoint/2010/main" val="1934495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1038225"/>
            <a:ext cx="9089390" cy="615553"/>
          </a:xfrm>
        </p:spPr>
        <p:txBody>
          <a:bodyPr/>
          <a:lstStyle/>
          <a:p>
            <a:pPr algn="ctr"/>
            <a:r>
              <a:rPr lang="cs-CZ" altLang="cs-CZ" sz="4000" dirty="0"/>
              <a:t>Monitorování kardiovaskulárního systému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50900" y="1876425"/>
            <a:ext cx="9089390" cy="4595152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rgbClr val="FF3399"/>
                </a:solidFill>
              </a:rPr>
              <a:t>Mimo sterilní stolek: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dezinfekční prostředek, peroxid vodíku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emitní miska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ústenka, čepice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popř. místní anestetikum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měřící komůrka </a:t>
            </a:r>
            <a:r>
              <a:rPr lang="cs-CZ" altLang="cs-CZ" sz="2800" i="1" dirty="0"/>
              <a:t> - </a:t>
            </a:r>
            <a:r>
              <a:rPr lang="cs-CZ" altLang="cs-CZ" sz="2800" dirty="0"/>
              <a:t>souprava na jedno použití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monitorovací systém - tlakový modul, spojovací kabel, přetlaková manžeta, fyziologický roztok (FR) s heparinem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krycí materiál 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imobilizační formovaná dlaha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fixační destička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držák k </a:t>
            </a:r>
            <a:r>
              <a:rPr lang="cs-CZ" altLang="cs-CZ" sz="2800" dirty="0" err="1"/>
              <a:t>infúznímu</a:t>
            </a:r>
            <a:r>
              <a:rPr lang="cs-CZ" altLang="cs-CZ" sz="2800" dirty="0"/>
              <a:t> stojanu na komůrku </a:t>
            </a:r>
            <a:br>
              <a:rPr lang="cs-CZ" altLang="cs-CZ" sz="2800" dirty="0"/>
            </a:br>
            <a:endParaRPr lang="cs-CZ" altLang="cs-CZ" sz="2800" dirty="0"/>
          </a:p>
        </p:txBody>
      </p:sp>
    </p:spTree>
    <p:extLst>
      <p:ext uri="{BB962C8B-B14F-4D97-AF65-F5344CB8AC3E}">
        <p14:creationId xmlns:p14="http://schemas.microsoft.com/office/powerpoint/2010/main" val="1055334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1038225"/>
            <a:ext cx="9089390" cy="615553"/>
          </a:xfrm>
        </p:spPr>
        <p:txBody>
          <a:bodyPr/>
          <a:lstStyle/>
          <a:p>
            <a:pPr algn="ctr"/>
            <a:r>
              <a:rPr lang="cs-CZ" altLang="cs-CZ" sz="4000" dirty="0"/>
              <a:t>Monitorování kardiovaskulárního systému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27100" y="1800225"/>
            <a:ext cx="8552863" cy="5275979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/>
              <a:t>Měřící systém – tzv. linky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přísně </a:t>
            </a:r>
            <a:r>
              <a:rPr lang="cs-CZ" altLang="cs-CZ" sz="2800" dirty="0"/>
              <a:t>asepticky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zkontrolujeme těsnost spojení 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proplach FR s heparinem a odvzdušníme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kontinuální proplach zajišťujeme pomocí přetlakové manžety 250 - 300 </a:t>
            </a:r>
            <a:r>
              <a:rPr lang="cs-CZ" altLang="cs-CZ" sz="2800" dirty="0" err="1" smtClean="0"/>
              <a:t>mmHg</a:t>
            </a:r>
            <a:r>
              <a:rPr lang="cs-CZ" altLang="cs-CZ" sz="2800" dirty="0" smtClean="0"/>
              <a:t>, cca </a:t>
            </a:r>
            <a:r>
              <a:rPr lang="cs-CZ" altLang="cs-CZ" sz="2800" dirty="0"/>
              <a:t>3 ml FR  s heparinem/hod.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FR 500 ml + 5000 j. Heparin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systém lze propláchnout jednorázově pomocí by-passu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měřící systém + FR s heparinem měníme po 72 hod. 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měřící systém zobrazuje graficky křivku arteriálního tlaku , numericky hodnoty systolického, diastolického a středního tlaku (MAP)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cs-CZ" altLang="cs-CZ" sz="2800" dirty="0"/>
          </a:p>
        </p:txBody>
      </p:sp>
    </p:spTree>
    <p:extLst>
      <p:ext uri="{BB962C8B-B14F-4D97-AF65-F5344CB8AC3E}">
        <p14:creationId xmlns:p14="http://schemas.microsoft.com/office/powerpoint/2010/main" val="147947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1114425"/>
            <a:ext cx="9113524" cy="2462213"/>
          </a:xfrm>
        </p:spPr>
        <p:txBody>
          <a:bodyPr/>
          <a:lstStyle/>
          <a:p>
            <a:pPr algn="ctr"/>
            <a:r>
              <a:rPr lang="cs-CZ" altLang="cs-CZ" sz="2300" dirty="0" smtClean="0"/>
              <a:t> </a:t>
            </a:r>
            <a:r>
              <a:rPr lang="cs-CZ" altLang="cs-CZ" sz="4000" dirty="0"/>
              <a:t>Monitorování kardiovaskulárního systému </a:t>
            </a:r>
            <a:br>
              <a:rPr lang="cs-CZ" altLang="cs-CZ" sz="4000" dirty="0"/>
            </a:br>
            <a:r>
              <a:rPr lang="cs-CZ" altLang="cs-CZ" sz="2400" u="sng" dirty="0" smtClean="0">
                <a:solidFill>
                  <a:srgbClr val="FF0000"/>
                </a:solidFill>
              </a:rPr>
              <a:t>Allenův </a:t>
            </a:r>
            <a:r>
              <a:rPr lang="cs-CZ" altLang="cs-CZ" sz="2400" u="sng" dirty="0">
                <a:solidFill>
                  <a:srgbClr val="FF0000"/>
                </a:solidFill>
              </a:rPr>
              <a:t>test</a:t>
            </a:r>
            <a:br>
              <a:rPr lang="cs-CZ" altLang="cs-CZ" sz="2400" u="sng" dirty="0">
                <a:solidFill>
                  <a:srgbClr val="FF0000"/>
                </a:solidFill>
              </a:rPr>
            </a:br>
            <a:r>
              <a:rPr lang="cs-CZ" altLang="cs-CZ" sz="2400" dirty="0">
                <a:solidFill>
                  <a:schemeClr val="tx1"/>
                </a:solidFill>
              </a:rPr>
              <a:t>- pac. zatne ruku v pěst, lékař provede kompresi a. </a:t>
            </a:r>
            <a:r>
              <a:rPr lang="cs-CZ" altLang="cs-CZ" sz="2400" dirty="0" err="1">
                <a:solidFill>
                  <a:schemeClr val="tx1"/>
                </a:solidFill>
              </a:rPr>
              <a:t>radialis</a:t>
            </a:r>
            <a:r>
              <a:rPr lang="cs-CZ" altLang="cs-CZ" sz="2400" dirty="0">
                <a:solidFill>
                  <a:schemeClr val="tx1"/>
                </a:solidFill>
              </a:rPr>
              <a:t> i a. </a:t>
            </a:r>
            <a:r>
              <a:rPr lang="cs-CZ" altLang="cs-CZ" sz="2400" dirty="0" err="1">
                <a:solidFill>
                  <a:schemeClr val="tx1"/>
                </a:solidFill>
              </a:rPr>
              <a:t>ulnaris</a:t>
            </a:r>
            <a:r>
              <a:rPr lang="cs-CZ" altLang="cs-CZ" sz="2400" dirty="0">
                <a:solidFill>
                  <a:schemeClr val="tx1"/>
                </a:solidFill>
              </a:rPr>
              <a:t> a vyčká nástupu známek ischémie ruky</a:t>
            </a:r>
            <a:br>
              <a:rPr lang="cs-CZ" altLang="cs-CZ" sz="2400" dirty="0">
                <a:solidFill>
                  <a:schemeClr val="tx1"/>
                </a:solidFill>
              </a:rPr>
            </a:br>
            <a:r>
              <a:rPr lang="cs-CZ" altLang="cs-CZ" sz="2400" dirty="0">
                <a:solidFill>
                  <a:schemeClr val="tx1"/>
                </a:solidFill>
              </a:rPr>
              <a:t>- pokud po uvolnění a. </a:t>
            </a:r>
            <a:r>
              <a:rPr lang="cs-CZ" altLang="cs-CZ" sz="2400" dirty="0" err="1">
                <a:solidFill>
                  <a:schemeClr val="tx1"/>
                </a:solidFill>
              </a:rPr>
              <a:t>ulnaris</a:t>
            </a:r>
            <a:r>
              <a:rPr lang="cs-CZ" altLang="cs-CZ" sz="2400" dirty="0">
                <a:solidFill>
                  <a:schemeClr val="tx1"/>
                </a:solidFill>
              </a:rPr>
              <a:t> nedojde do 10 s k obnovení prokrvení, je tato </a:t>
            </a:r>
            <a:r>
              <a:rPr lang="cs-CZ" altLang="cs-CZ" sz="2400" dirty="0" err="1">
                <a:solidFill>
                  <a:schemeClr val="tx1"/>
                </a:solidFill>
              </a:rPr>
              <a:t>a.radialis</a:t>
            </a:r>
            <a:r>
              <a:rPr lang="cs-CZ" altLang="cs-CZ" sz="2400" dirty="0">
                <a:solidFill>
                  <a:schemeClr val="tx1"/>
                </a:solidFill>
              </a:rPr>
              <a:t> nevhodná ke </a:t>
            </a:r>
            <a:r>
              <a:rPr lang="cs-CZ" altLang="cs-CZ" sz="2400" dirty="0" err="1">
                <a:solidFill>
                  <a:schemeClr val="tx1"/>
                </a:solidFill>
              </a:rPr>
              <a:t>kanylaci</a:t>
            </a:r>
            <a:endParaRPr lang="cs-CZ" altLang="cs-CZ" sz="2400" dirty="0">
              <a:solidFill>
                <a:schemeClr val="tx1"/>
              </a:solidFill>
            </a:endParaRPr>
          </a:p>
        </p:txBody>
      </p:sp>
      <p:pic>
        <p:nvPicPr>
          <p:cNvPr id="28676" name="Picture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36700" y="3552825"/>
            <a:ext cx="8175995" cy="264699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4998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1114425"/>
            <a:ext cx="9089390" cy="615553"/>
          </a:xfrm>
        </p:spPr>
        <p:txBody>
          <a:bodyPr/>
          <a:lstStyle/>
          <a:p>
            <a:pPr algn="ctr"/>
            <a:r>
              <a:rPr lang="cs-CZ" altLang="cs-CZ" sz="4000" dirty="0"/>
              <a:t>Monitorování kardiovaskulárního systému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03300" y="1952625"/>
            <a:ext cx="8552863" cy="4241850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b="1" dirty="0"/>
              <a:t>Provedení</a:t>
            </a: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 smtClean="0"/>
              <a:t>výkon </a:t>
            </a:r>
            <a:r>
              <a:rPr lang="cs-CZ" altLang="cs-CZ" sz="2400" dirty="0"/>
              <a:t>provádí lékař za asistence NLZP nebo pod přímým vedením lékaře sestra se specializovanou způsobilostí </a:t>
            </a:r>
            <a:r>
              <a:rPr lang="cs-CZ" altLang="cs-CZ" sz="2400" dirty="0" smtClean="0"/>
              <a:t>pro IP</a:t>
            </a:r>
            <a:endParaRPr lang="cs-CZ" altLang="cs-CZ" sz="2400" dirty="0"/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/>
              <a:t>NLZP fixuje ruku v dorzální flexi - ručně nebo polohovací dlahou </a:t>
            </a: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/>
              <a:t>lékař dezinfikuje místo vpichu, přiloží sterilní perforovanou roušku</a:t>
            </a: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/>
              <a:t>v případě potřeby provede místní anestézii</a:t>
            </a: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/>
              <a:t>lékař zavede arteriální kanylu a fixuje ji stehem</a:t>
            </a: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/>
              <a:t>NLZP sterilně kryje místo vpichu, připojí monitorovací </a:t>
            </a:r>
            <a:r>
              <a:rPr lang="cs-CZ" altLang="cs-CZ" sz="2400" dirty="0" smtClean="0"/>
              <a:t>systém</a:t>
            </a: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 smtClean="0"/>
              <a:t>NLZP </a:t>
            </a:r>
            <a:r>
              <a:rPr lang="cs-CZ" altLang="cs-CZ" sz="2400" dirty="0"/>
              <a:t>provede kalibraci a zkontroluje tvar křivky</a:t>
            </a: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/>
              <a:t>ruku lze uložit do formované dlahy a polohu zajistit obinadlem (ne elastickým)</a:t>
            </a: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/>
              <a:t>nastavit alarmové hodnoty na monitoru</a:t>
            </a: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cs-CZ" altLang="cs-CZ" sz="2400" dirty="0"/>
          </a:p>
        </p:txBody>
      </p:sp>
    </p:spTree>
    <p:extLst>
      <p:ext uri="{BB962C8B-B14F-4D97-AF65-F5344CB8AC3E}">
        <p14:creationId xmlns:p14="http://schemas.microsoft.com/office/powerpoint/2010/main" val="555415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885825"/>
            <a:ext cx="9113524" cy="1231106"/>
          </a:xfrm>
        </p:spPr>
        <p:txBody>
          <a:bodyPr/>
          <a:lstStyle/>
          <a:p>
            <a:pPr algn="ctr"/>
            <a:r>
              <a:rPr lang="cs-CZ" altLang="cs-CZ" sz="4000" dirty="0"/>
              <a:t>Optimální průběh křivky arteriálního tlaku,  přímý úsek je způsoben proplachem linky</a:t>
            </a:r>
          </a:p>
        </p:txBody>
      </p:sp>
      <p:pic>
        <p:nvPicPr>
          <p:cNvPr id="27652" name="Picture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5300" y="2028825"/>
            <a:ext cx="7377703" cy="453771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8306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1114425"/>
            <a:ext cx="9089390" cy="615553"/>
          </a:xfrm>
        </p:spPr>
        <p:txBody>
          <a:bodyPr/>
          <a:lstStyle/>
          <a:p>
            <a:pPr algn="ctr"/>
            <a:r>
              <a:rPr lang="cs-CZ" altLang="cs-CZ" sz="4000" dirty="0"/>
              <a:t>Monitorování kardiovaskulárního systému</a:t>
            </a:r>
          </a:p>
        </p:txBody>
      </p:sp>
      <p:pic>
        <p:nvPicPr>
          <p:cNvPr id="30724" name="Picture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31900" y="2714625"/>
            <a:ext cx="8175995" cy="207978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2324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1038225"/>
            <a:ext cx="9089390" cy="615553"/>
          </a:xfrm>
        </p:spPr>
        <p:txBody>
          <a:bodyPr/>
          <a:lstStyle/>
          <a:p>
            <a:pPr algn="ctr"/>
            <a:r>
              <a:rPr lang="cs-CZ" altLang="cs-CZ" sz="4000" dirty="0"/>
              <a:t>Monitorování kardiovaskulárního systému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4700" y="1800225"/>
            <a:ext cx="8552863" cy="5620689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rgbClr val="FF3399"/>
                </a:solidFill>
              </a:rPr>
              <a:t>Kalibrace – </a:t>
            </a:r>
            <a:r>
              <a:rPr lang="cs-CZ" altLang="cs-CZ" sz="2800" b="1" dirty="0" smtClean="0">
                <a:solidFill>
                  <a:srgbClr val="FF3399"/>
                </a:solidFill>
              </a:rPr>
              <a:t>zásady</a:t>
            </a:r>
            <a:endParaRPr lang="cs-CZ" altLang="cs-CZ" sz="2800" dirty="0"/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provádí </a:t>
            </a:r>
            <a:r>
              <a:rPr lang="cs-CZ" altLang="cs-CZ" sz="2800" dirty="0" smtClean="0"/>
              <a:t>NLZP</a:t>
            </a:r>
            <a:endParaRPr lang="cs-CZ" altLang="cs-CZ" sz="2800" dirty="0"/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obvykle je užíván bod ve střední rovině hrudníku v pátém mezižebří</a:t>
            </a:r>
            <a:endParaRPr lang="cs-CZ" altLang="cs-CZ" sz="2800" b="1" dirty="0"/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 smtClean="0"/>
              <a:t>Provedení</a:t>
            </a:r>
            <a:r>
              <a:rPr lang="cs-CZ" altLang="cs-CZ" sz="2800" b="1" dirty="0"/>
              <a:t>:</a:t>
            </a:r>
            <a:endParaRPr lang="cs-CZ" altLang="cs-CZ" sz="2800" dirty="0"/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stanovení referenční 0 v úrovni srdce 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tlakovou komůrku umístíme ve výši referenční 0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kohout komůrky k nemocnému uzavřeme a otevřeme proti okolní atmosféře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na monitoru zvolíme kalibraci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objeví-li se na monitoru 0, je kalibrace provedena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kohout proti atmosféře uzavřeme a otevřeme jej ve směru k pacientovi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kalibrace </a:t>
            </a:r>
            <a:r>
              <a:rPr lang="cs-CZ" altLang="cs-CZ" sz="2800" dirty="0"/>
              <a:t>provádíme á  12 - 24 hodin, popřípadě dle potřeby 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cs-CZ" altLang="cs-CZ" sz="2800" dirty="0"/>
          </a:p>
        </p:txBody>
      </p:sp>
    </p:spTree>
    <p:extLst>
      <p:ext uri="{BB962C8B-B14F-4D97-AF65-F5344CB8AC3E}">
        <p14:creationId xmlns:p14="http://schemas.microsoft.com/office/powerpoint/2010/main" val="253788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802005" y="2344483"/>
            <a:ext cx="9089390" cy="707886"/>
          </a:xfrm>
        </p:spPr>
        <p:txBody>
          <a:bodyPr/>
          <a:lstStyle/>
          <a:p>
            <a:r>
              <a:rPr lang="cs-CZ" altLang="cs-CZ" sz="2300"/>
              <a:t/>
            </a:r>
            <a:br>
              <a:rPr lang="cs-CZ" altLang="cs-CZ" sz="2300"/>
            </a:br>
            <a:endParaRPr lang="cs-CZ" altLang="cs-CZ" sz="230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50900" y="1876425"/>
            <a:ext cx="8552863" cy="5091313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rgbClr val="FF3399"/>
                </a:solidFill>
              </a:rPr>
              <a:t>Zásady manipulace s arteriální kanylou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prevence vzniku infekce, otlaků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do arteriální linky neaplikujeme žádné léky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udržujeme správnou polohu kanyly, předcházíme vytažení kanyly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sledujeme průchodnost kanyly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průběžně sledujeme teplotu, barvu končetiny a citlivost, brnění prstů 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v případě pochybností naměřených hodnot a nebo i pro </a:t>
            </a:r>
            <a:r>
              <a:rPr lang="cs-CZ" altLang="cs-CZ" sz="2800" dirty="0" smtClean="0"/>
              <a:t>kontrolu </a:t>
            </a:r>
            <a:r>
              <a:rPr lang="cs-CZ" altLang="cs-CZ" sz="2800" dirty="0"/>
              <a:t>2x denně přeměříme TK tonometrem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i="1" dirty="0"/>
              <a:t>z</a:t>
            </a:r>
            <a:r>
              <a:rPr lang="cs-CZ" altLang="cs-CZ" sz="2800" dirty="0"/>
              <a:t>měny v místě vpichu, poruchy prokrvení 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sledujeme hladinu FR s heparinem</a:t>
            </a:r>
          </a:p>
          <a:p>
            <a:pPr>
              <a:lnSpc>
                <a:spcPct val="90000"/>
              </a:lnSpc>
            </a:pPr>
            <a:endParaRPr lang="cs-CZ" altLang="cs-CZ" sz="2400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98500" y="1038225"/>
            <a:ext cx="908939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4000" kern="0" smtClean="0"/>
              <a:t>Monitorování kardiovaskulárního systému</a:t>
            </a:r>
            <a:endParaRPr lang="cs-CZ" altLang="cs-CZ" sz="4000" kern="0" dirty="0"/>
          </a:p>
        </p:txBody>
      </p:sp>
    </p:spTree>
    <p:extLst>
      <p:ext uri="{BB962C8B-B14F-4D97-AF65-F5344CB8AC3E}">
        <p14:creationId xmlns:p14="http://schemas.microsoft.com/office/powerpoint/2010/main" val="3441035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1114425"/>
            <a:ext cx="9089390" cy="615553"/>
          </a:xfrm>
        </p:spPr>
        <p:txBody>
          <a:bodyPr/>
          <a:lstStyle/>
          <a:p>
            <a:pPr algn="ctr"/>
            <a:r>
              <a:rPr lang="cs-CZ" altLang="cs-CZ" sz="4000" dirty="0"/>
              <a:t>Monitorování kardiovaskulárního systému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27100" y="1876425"/>
            <a:ext cx="8552863" cy="5275979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rgbClr val="FF3399"/>
                </a:solidFill>
              </a:rPr>
              <a:t>Nejčastější komplikace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hematom – v místě vpichu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vzduch v systému </a:t>
            </a:r>
            <a:r>
              <a:rPr lang="cs-CZ" altLang="cs-CZ" sz="2800" dirty="0" smtClean="0"/>
              <a:t>– </a:t>
            </a:r>
            <a:r>
              <a:rPr lang="cs-CZ" altLang="cs-CZ" sz="2800" dirty="0"/>
              <a:t>riziko embolizace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krev v systému – netěsnost systému, nízký tlak v manžetě, spotřebovaný FR k proplachu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zhoršená průchodnost kanyly (změna polohy) se projeví deformací křivky, nesprávnými hodnotami; úplnou neprůchodnost (ucpání kanyly) signalizuje rovná křivka 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infekce - zarudnutí a sekrece v místě vpichu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známky poškození stěny  cévní - v průběhu arterie typické zbarvení kůže (mramorované nebo bledé až bílé) 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technické komplikace (komůrka - monitor)</a:t>
            </a:r>
          </a:p>
          <a:p>
            <a:pPr>
              <a:lnSpc>
                <a:spcPct val="80000"/>
              </a:lnSpc>
            </a:pPr>
            <a:endParaRPr lang="cs-CZ" altLang="cs-CZ" sz="2800" dirty="0"/>
          </a:p>
        </p:txBody>
      </p:sp>
    </p:spTree>
    <p:extLst>
      <p:ext uri="{BB962C8B-B14F-4D97-AF65-F5344CB8AC3E}">
        <p14:creationId xmlns:p14="http://schemas.microsoft.com/office/powerpoint/2010/main" val="391837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962025"/>
            <a:ext cx="9067800" cy="1231106"/>
          </a:xfrm>
        </p:spPr>
        <p:txBody>
          <a:bodyPr/>
          <a:lstStyle/>
          <a:p>
            <a:pPr algn="ctr"/>
            <a:r>
              <a:rPr lang="cs-CZ" altLang="cs-CZ" sz="4000" dirty="0"/>
              <a:t>Monitorování kardiovaskulárního systému</a:t>
            </a:r>
          </a:p>
        </p:txBody>
      </p:sp>
      <p:sp>
        <p:nvSpPr>
          <p:cNvPr id="37897" name="Rectangle 9"/>
          <p:cNvSpPr>
            <a:spLocks noGrp="1" noChangeArrowheads="1"/>
          </p:cNvSpPr>
          <p:nvPr>
            <p:ph sz="half" idx="1"/>
          </p:nvPr>
        </p:nvSpPr>
        <p:spPr>
          <a:xfrm>
            <a:off x="546100" y="1952625"/>
            <a:ext cx="4799035" cy="406265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altLang="cs-CZ" sz="2400" b="1" dirty="0">
                <a:solidFill>
                  <a:srgbClr val="FF3399"/>
                </a:solidFill>
              </a:rPr>
              <a:t>Monitorování centrálního žilního tlaku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altLang="cs-CZ" sz="2400" dirty="0" smtClean="0"/>
              <a:t>centrální </a:t>
            </a:r>
            <a:r>
              <a:rPr lang="cs-CZ" altLang="cs-CZ" sz="2400" dirty="0"/>
              <a:t>žilní tlak - </a:t>
            </a:r>
            <a:r>
              <a:rPr lang="cs-CZ" altLang="cs-CZ" sz="2400" dirty="0" err="1"/>
              <a:t>central</a:t>
            </a:r>
            <a:r>
              <a:rPr lang="cs-CZ" altLang="cs-CZ" sz="2400" dirty="0"/>
              <a:t> </a:t>
            </a:r>
            <a:r>
              <a:rPr lang="cs-CZ" altLang="cs-CZ" sz="2400" dirty="0" err="1"/>
              <a:t>venous</a:t>
            </a:r>
            <a:r>
              <a:rPr lang="cs-CZ" altLang="cs-CZ" sz="2400" dirty="0"/>
              <a:t> </a:t>
            </a:r>
            <a:r>
              <a:rPr lang="cs-CZ" altLang="cs-CZ" sz="2400" dirty="0" err="1"/>
              <a:t>pressure</a:t>
            </a:r>
            <a:r>
              <a:rPr lang="cs-CZ" altLang="cs-CZ" sz="2400" dirty="0"/>
              <a:t> (CVP)</a:t>
            </a:r>
            <a:endParaRPr lang="cs-CZ" altLang="cs-CZ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altLang="cs-CZ" sz="2400" dirty="0"/>
              <a:t>CVP</a:t>
            </a:r>
            <a:r>
              <a:rPr lang="cs-CZ" altLang="cs-CZ" sz="2400" b="1" dirty="0"/>
              <a:t> </a:t>
            </a:r>
            <a:r>
              <a:rPr lang="cs-CZ" altLang="cs-CZ" sz="2400" dirty="0"/>
              <a:t>je tlak krve</a:t>
            </a:r>
            <a:r>
              <a:rPr lang="cs-CZ" altLang="cs-CZ" sz="2400" b="1" dirty="0"/>
              <a:t> </a:t>
            </a:r>
            <a:r>
              <a:rPr lang="cs-CZ" altLang="cs-CZ" sz="2400" dirty="0"/>
              <a:t>vyvíjený na stěnu horní duté žíly během žilního návratu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altLang="cs-CZ" sz="2400" dirty="0"/>
              <a:t>základní podmínkou pro monitorování CVP je centrální žilní katétr zavedený do horní duté žíly</a:t>
            </a:r>
          </a:p>
          <a:p>
            <a:endParaRPr lang="cs-CZ" altLang="cs-CZ" sz="2400" dirty="0"/>
          </a:p>
        </p:txBody>
      </p:sp>
      <p:pic>
        <p:nvPicPr>
          <p:cNvPr id="37892" name="Picture 4" descr="2 3 lumen czk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46700" y="2105025"/>
            <a:ext cx="4899285" cy="412630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700134" y="6219825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autorka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776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1114425"/>
            <a:ext cx="9089390" cy="615553"/>
          </a:xfrm>
        </p:spPr>
        <p:txBody>
          <a:bodyPr/>
          <a:lstStyle/>
          <a:p>
            <a:pPr algn="ctr"/>
            <a:r>
              <a:rPr lang="cs-CZ" altLang="cs-CZ" sz="4000" dirty="0"/>
              <a:t>Monitorování kardiovaskulárního systému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27100" y="1952625"/>
            <a:ext cx="8552863" cy="3244654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altLang="cs-CZ" sz="2800" b="1" dirty="0"/>
              <a:t>Indikace monitorování CVP</a:t>
            </a:r>
          </a:p>
          <a:p>
            <a:pPr marL="34290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800" dirty="0"/>
              <a:t>šokové stavy</a:t>
            </a:r>
          </a:p>
          <a:p>
            <a:pPr marL="34290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800" dirty="0" err="1"/>
              <a:t>hypo</a:t>
            </a:r>
            <a:r>
              <a:rPr lang="cs-CZ" altLang="cs-CZ" sz="2800" dirty="0"/>
              <a:t>/hypervolémie</a:t>
            </a:r>
            <a:endParaRPr lang="cs-CZ" altLang="cs-CZ" sz="2800" b="1" dirty="0"/>
          </a:p>
          <a:p>
            <a:pPr marL="34290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800" dirty="0"/>
              <a:t>srdeční selhávání</a:t>
            </a:r>
          </a:p>
          <a:p>
            <a:pPr marL="34290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800" dirty="0"/>
              <a:t>operační výkony</a:t>
            </a:r>
          </a:p>
          <a:p>
            <a:pPr marL="34290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800" dirty="0"/>
              <a:t>sledování efektu léčby </a:t>
            </a:r>
          </a:p>
          <a:p>
            <a:pPr>
              <a:buFont typeface="Wingdings" pitchFamily="2" charset="2"/>
              <a:buNone/>
            </a:pPr>
            <a:endParaRPr lang="cs-CZ" altLang="cs-CZ" dirty="0"/>
          </a:p>
          <a:p>
            <a:pPr>
              <a:buFont typeface="Wingdings" pitchFamily="2" charset="2"/>
              <a:buNone/>
            </a:pPr>
            <a:endParaRPr lang="cs-CZ" altLang="cs-CZ" dirty="0"/>
          </a:p>
        </p:txBody>
      </p:sp>
      <p:pic>
        <p:nvPicPr>
          <p:cNvPr id="40964" name="Picture 5" descr="C:\Users\Toshiba\Desktop\foto práce\centrál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440" y="2943225"/>
            <a:ext cx="4093567" cy="2496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176055" y="5479353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autorka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2560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962025"/>
            <a:ext cx="9144000" cy="1231106"/>
          </a:xfrm>
        </p:spPr>
        <p:txBody>
          <a:bodyPr/>
          <a:lstStyle/>
          <a:p>
            <a:pPr algn="ctr"/>
            <a:r>
              <a:rPr lang="cs-CZ" altLang="cs-CZ" sz="4000" dirty="0"/>
              <a:t>Monitorování kardiovaskulárního systému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03300" y="1876425"/>
            <a:ext cx="8552863" cy="1828881"/>
          </a:xfrm>
          <a:prstGeom prst="rect">
            <a:avLst/>
          </a:prstGeom>
        </p:spPr>
        <p:txBody>
          <a:bodyPr lIns="104315" tIns="52157" rIns="104315" bIns="52157"/>
          <a:lstStyle/>
          <a:p>
            <a:pPr>
              <a:buFont typeface="Wingdings" pitchFamily="2" charset="2"/>
              <a:buNone/>
            </a:pPr>
            <a:r>
              <a:rPr lang="cs-CZ" altLang="cs-CZ" sz="2800" b="1" dirty="0">
                <a:solidFill>
                  <a:srgbClr val="FF0000"/>
                </a:solidFill>
              </a:rPr>
              <a:t>Místa </a:t>
            </a:r>
            <a:r>
              <a:rPr lang="cs-CZ" altLang="cs-CZ" sz="2800" b="1" dirty="0" err="1">
                <a:solidFill>
                  <a:srgbClr val="FF0000"/>
                </a:solidFill>
              </a:rPr>
              <a:t>kanylace</a:t>
            </a:r>
            <a:r>
              <a:rPr lang="cs-CZ" altLang="cs-CZ" sz="2800" b="1" dirty="0">
                <a:solidFill>
                  <a:srgbClr val="FF0000"/>
                </a:solidFill>
              </a:rPr>
              <a:t>:</a:t>
            </a:r>
          </a:p>
          <a:p>
            <a:pPr>
              <a:buFont typeface="Wingdings" pitchFamily="2" charset="2"/>
              <a:buNone/>
            </a:pPr>
            <a:r>
              <a:rPr lang="cs-CZ" altLang="cs-CZ" sz="2800" b="1" dirty="0" smtClean="0"/>
              <a:t>○ </a:t>
            </a:r>
            <a:r>
              <a:rPr lang="cs-CZ" altLang="cs-CZ" sz="2800" dirty="0"/>
              <a:t>v. </a:t>
            </a:r>
            <a:r>
              <a:rPr lang="cs-CZ" altLang="cs-CZ" sz="2800" dirty="0" err="1"/>
              <a:t>subclavia</a:t>
            </a:r>
            <a:endParaRPr lang="cs-CZ" altLang="cs-CZ" sz="2800" dirty="0"/>
          </a:p>
          <a:p>
            <a:pPr>
              <a:buFont typeface="Wingdings" pitchFamily="2" charset="2"/>
              <a:buNone/>
            </a:pPr>
            <a:r>
              <a:rPr lang="cs-CZ" altLang="cs-CZ" sz="2800" dirty="0"/>
              <a:t>○ v. </a:t>
            </a:r>
            <a:r>
              <a:rPr lang="cs-CZ" altLang="cs-CZ" sz="2800" dirty="0" err="1"/>
              <a:t>jugularis</a:t>
            </a:r>
            <a:r>
              <a:rPr lang="cs-CZ" altLang="cs-CZ" sz="2800" dirty="0"/>
              <a:t> interna</a:t>
            </a:r>
          </a:p>
          <a:p>
            <a:pPr>
              <a:buFont typeface="Wingdings" pitchFamily="2" charset="2"/>
              <a:buNone/>
            </a:pPr>
            <a:r>
              <a:rPr lang="cs-CZ" altLang="cs-CZ" sz="2800" dirty="0"/>
              <a:t>○ v. </a:t>
            </a:r>
            <a:r>
              <a:rPr lang="cs-CZ" altLang="cs-CZ" sz="2800" dirty="0" err="1"/>
              <a:t>femoralis</a:t>
            </a:r>
            <a:endParaRPr lang="cs-CZ" altLang="cs-CZ" sz="2800" dirty="0"/>
          </a:p>
        </p:txBody>
      </p:sp>
      <p:pic>
        <p:nvPicPr>
          <p:cNvPr id="107525" name="Picture 5" descr="Soubor:Centrální žilní katetr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500" y="2486025"/>
            <a:ext cx="4268078" cy="2948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270500" y="5736255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wikiskripta.eu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150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1038225"/>
            <a:ext cx="9089390" cy="615553"/>
          </a:xfrm>
        </p:spPr>
        <p:txBody>
          <a:bodyPr/>
          <a:lstStyle/>
          <a:p>
            <a:pPr algn="ctr"/>
            <a:r>
              <a:rPr lang="cs-CZ" altLang="cs-CZ" sz="4000" dirty="0"/>
              <a:t>Monitorování kardiovaskulárního systému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4700" y="1724025"/>
            <a:ext cx="8552863" cy="5168257"/>
          </a:xfrm>
          <a:prstGeom prst="rect">
            <a:avLst/>
          </a:prstGeom>
        </p:spPr>
        <p:txBody>
          <a:bodyPr lIns="104315" tIns="52157" rIns="104315" bIns="52157"/>
          <a:lstStyle/>
          <a:p>
            <a:pPr>
              <a:buFont typeface="Wingdings" pitchFamily="2" charset="2"/>
              <a:buNone/>
            </a:pPr>
            <a:r>
              <a:rPr lang="cs-CZ" altLang="cs-CZ" sz="2800" b="1" dirty="0"/>
              <a:t>Pomůcky ke </a:t>
            </a:r>
            <a:r>
              <a:rPr lang="cs-CZ" altLang="cs-CZ" sz="2800" b="1" dirty="0" err="1"/>
              <a:t>kanylaci</a:t>
            </a:r>
            <a:endParaRPr lang="cs-CZ" altLang="cs-CZ" sz="2800" b="1" dirty="0"/>
          </a:p>
          <a:p>
            <a:pPr>
              <a:buFont typeface="Wingdings" pitchFamily="2" charset="2"/>
              <a:buNone/>
            </a:pPr>
            <a:r>
              <a:rPr lang="cs-CZ" altLang="cs-CZ" sz="2800" b="1" dirty="0"/>
              <a:t>○ </a:t>
            </a:r>
            <a:r>
              <a:rPr lang="cs-CZ" altLang="cs-CZ" sz="2800" dirty="0"/>
              <a:t>ústenka, čepice, sterilní empír</a:t>
            </a:r>
          </a:p>
          <a:p>
            <a:pPr>
              <a:buFont typeface="Wingdings" pitchFamily="2" charset="2"/>
              <a:buNone/>
            </a:pPr>
            <a:r>
              <a:rPr lang="cs-CZ" altLang="cs-CZ" sz="2800" dirty="0"/>
              <a:t>○ perforovaná rouška</a:t>
            </a:r>
          </a:p>
          <a:p>
            <a:pPr>
              <a:buFont typeface="Wingdings" pitchFamily="2" charset="2"/>
              <a:buNone/>
            </a:pPr>
            <a:r>
              <a:rPr lang="cs-CZ" altLang="cs-CZ" sz="2800" dirty="0"/>
              <a:t>○ jehelec, peán, nůžky, šicí materiál</a:t>
            </a:r>
          </a:p>
          <a:p>
            <a:pPr>
              <a:buFont typeface="Wingdings" pitchFamily="2" charset="2"/>
              <a:buNone/>
            </a:pPr>
            <a:r>
              <a:rPr lang="cs-CZ" altLang="cs-CZ" sz="2800" dirty="0"/>
              <a:t>○ lokální anestetikum</a:t>
            </a:r>
          </a:p>
          <a:p>
            <a:pPr>
              <a:buFont typeface="Wingdings" pitchFamily="2" charset="2"/>
              <a:buNone/>
            </a:pPr>
            <a:r>
              <a:rPr lang="cs-CZ" altLang="cs-CZ" sz="2800" dirty="0"/>
              <a:t>○ FR do misky</a:t>
            </a:r>
          </a:p>
          <a:p>
            <a:r>
              <a:rPr lang="cs-CZ" altLang="cs-CZ" sz="2800" dirty="0"/>
              <a:t>○ dezinfekce do </a:t>
            </a:r>
            <a:r>
              <a:rPr lang="cs-CZ" altLang="cs-CZ" sz="2800" dirty="0" smtClean="0"/>
              <a:t>misky, tampóny</a:t>
            </a:r>
            <a:endParaRPr lang="cs-CZ" altLang="cs-CZ" sz="2800" dirty="0"/>
          </a:p>
          <a:p>
            <a:pPr>
              <a:buFont typeface="Wingdings" pitchFamily="2" charset="2"/>
              <a:buNone/>
            </a:pPr>
            <a:r>
              <a:rPr lang="cs-CZ" altLang="cs-CZ" sz="2800" dirty="0" smtClean="0"/>
              <a:t>○ </a:t>
            </a:r>
            <a:r>
              <a:rPr lang="cs-CZ" altLang="cs-CZ" sz="2800" dirty="0"/>
              <a:t>stříkačky 5 + 10 ml, jehly</a:t>
            </a:r>
          </a:p>
          <a:p>
            <a:pPr>
              <a:buFont typeface="Wingdings" pitchFamily="2" charset="2"/>
              <a:buNone/>
            </a:pPr>
            <a:r>
              <a:rPr lang="cs-CZ" altLang="cs-CZ" sz="2800" dirty="0"/>
              <a:t>○ krycí </a:t>
            </a:r>
            <a:r>
              <a:rPr lang="cs-CZ" altLang="cs-CZ" sz="2800" dirty="0" smtClean="0"/>
              <a:t>materiál, čtverce</a:t>
            </a:r>
            <a:endParaRPr lang="cs-CZ" altLang="cs-CZ" sz="2800" dirty="0"/>
          </a:p>
          <a:p>
            <a:pPr>
              <a:buFont typeface="Wingdings" pitchFamily="2" charset="2"/>
              <a:buNone/>
            </a:pPr>
            <a:r>
              <a:rPr lang="cs-CZ" altLang="cs-CZ" sz="2800" dirty="0"/>
              <a:t>○ emitní miska</a:t>
            </a:r>
          </a:p>
          <a:p>
            <a:pPr>
              <a:buFont typeface="Wingdings" pitchFamily="2" charset="2"/>
              <a:buNone/>
            </a:pPr>
            <a:r>
              <a:rPr lang="cs-CZ" altLang="cs-CZ" sz="2800" dirty="0"/>
              <a:t>○ punkční souprava</a:t>
            </a:r>
          </a:p>
          <a:p>
            <a:pPr>
              <a:buFont typeface="Wingdings" pitchFamily="2" charset="2"/>
              <a:buNone/>
            </a:pPr>
            <a:endParaRPr lang="cs-CZ" altLang="cs-CZ" sz="2100" b="1" dirty="0"/>
          </a:p>
        </p:txBody>
      </p:sp>
    </p:spTree>
    <p:extLst>
      <p:ext uri="{BB962C8B-B14F-4D97-AF65-F5344CB8AC3E}">
        <p14:creationId xmlns:p14="http://schemas.microsoft.com/office/powerpoint/2010/main" val="3145009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1190625"/>
            <a:ext cx="9089390" cy="615553"/>
          </a:xfrm>
        </p:spPr>
        <p:txBody>
          <a:bodyPr/>
          <a:lstStyle/>
          <a:p>
            <a:pPr algn="ctr"/>
            <a:r>
              <a:rPr lang="cs-CZ" altLang="cs-CZ" sz="4000" dirty="0"/>
              <a:t>Monitorování kardiovaskulárního systému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50900" y="2028825"/>
            <a:ext cx="8552863" cy="3121543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rgbClr val="FF3399"/>
                </a:solidFill>
              </a:rPr>
              <a:t>Normální/referenční hodnoty CVP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/>
              <a:t>u spontánně dýchajícího pacienta se pohybují v rozpětí: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5 </a:t>
            </a:r>
            <a:r>
              <a:rPr lang="cs-CZ" altLang="cs-CZ" sz="2800" dirty="0"/>
              <a:t>- 10 cm H</a:t>
            </a:r>
            <a:r>
              <a:rPr lang="cs-CZ" altLang="cs-CZ" sz="2800" baseline="-25000" dirty="0"/>
              <a:t>2</a:t>
            </a:r>
            <a:r>
              <a:rPr lang="cs-CZ" altLang="cs-CZ" sz="2800" dirty="0"/>
              <a:t>O 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2 </a:t>
            </a:r>
            <a:r>
              <a:rPr lang="cs-CZ" altLang="cs-CZ" sz="2800" dirty="0"/>
              <a:t>- </a:t>
            </a:r>
            <a:r>
              <a:rPr lang="cs-CZ" altLang="cs-CZ" sz="2800" dirty="0" smtClean="0"/>
              <a:t>7 </a:t>
            </a:r>
            <a:r>
              <a:rPr lang="cs-CZ" altLang="cs-CZ" sz="2800" dirty="0"/>
              <a:t>mm </a:t>
            </a:r>
            <a:r>
              <a:rPr lang="cs-CZ" altLang="cs-CZ" sz="2800" dirty="0" err="1"/>
              <a:t>Hg</a:t>
            </a:r>
            <a:r>
              <a:rPr lang="cs-CZ" altLang="cs-CZ" sz="2800" dirty="0"/>
              <a:t> </a:t>
            </a:r>
            <a:endParaRPr lang="cs-CZ" altLang="cs-CZ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/>
              <a:t>vlivem mechanické ventilace (PEEP) se CVP může </a:t>
            </a:r>
            <a:r>
              <a:rPr lang="cs-CZ" altLang="cs-CZ" sz="2800" dirty="0" smtClean="0"/>
              <a:t>zvýšit </a:t>
            </a:r>
            <a:r>
              <a:rPr lang="cs-CZ" altLang="cs-CZ" sz="2800" dirty="0"/>
              <a:t>o 3 - 5 cm H</a:t>
            </a:r>
            <a:r>
              <a:rPr lang="cs-CZ" altLang="cs-CZ" sz="2800" baseline="-25000" dirty="0"/>
              <a:t>2</a:t>
            </a:r>
            <a:r>
              <a:rPr lang="cs-CZ" altLang="cs-CZ" sz="2800" dirty="0"/>
              <a:t>O  (2 - 4 </a:t>
            </a:r>
            <a:r>
              <a:rPr lang="cs-CZ" altLang="cs-CZ" sz="2800" dirty="0" err="1"/>
              <a:t>mmHg</a:t>
            </a:r>
            <a:r>
              <a:rPr lang="cs-CZ" altLang="cs-CZ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11809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1114425"/>
            <a:ext cx="9089390" cy="615553"/>
          </a:xfrm>
        </p:spPr>
        <p:txBody>
          <a:bodyPr/>
          <a:lstStyle/>
          <a:p>
            <a:pPr algn="ctr"/>
            <a:r>
              <a:rPr lang="cs-CZ" altLang="cs-CZ" sz="4000" dirty="0"/>
              <a:t>Monitorování kardiovaskulárního systému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50900" y="1952625"/>
            <a:ext cx="8552863" cy="3490875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rgbClr val="FF3399"/>
                </a:solidFill>
              </a:rPr>
              <a:t>Hodnotu CVP ovlivňují různé faktory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/>
              <a:t>výkonnost pravého srdce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/>
              <a:t>náplň krevního řečiště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/>
              <a:t>tonus cév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/>
              <a:t>srdeční výdej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/>
              <a:t>dechová aktivita - nitrohrudní tlak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/>
              <a:t>poloha pacienta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altLang="cs-CZ" sz="2400" dirty="0"/>
          </a:p>
        </p:txBody>
      </p:sp>
    </p:spTree>
    <p:extLst>
      <p:ext uri="{BB962C8B-B14F-4D97-AF65-F5344CB8AC3E}">
        <p14:creationId xmlns:p14="http://schemas.microsoft.com/office/powerpoint/2010/main" val="3549607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1114425"/>
            <a:ext cx="9089390" cy="615553"/>
          </a:xfrm>
        </p:spPr>
        <p:txBody>
          <a:bodyPr/>
          <a:lstStyle/>
          <a:p>
            <a:pPr algn="ctr"/>
            <a:r>
              <a:rPr lang="cs-CZ" altLang="cs-CZ" sz="4000" dirty="0"/>
              <a:t>Monitorování kardiovaskulárního systému</a:t>
            </a:r>
          </a:p>
        </p:txBody>
      </p:sp>
      <p:sp>
        <p:nvSpPr>
          <p:cNvPr id="1341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4700" y="1952625"/>
            <a:ext cx="8552863" cy="2259769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rgbClr val="FF3399"/>
                </a:solidFill>
              </a:rPr>
              <a:t>Příčiny zvýšení CVP: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/>
              <a:t>Hypervolémie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Srdeční tamponáda</a:t>
            </a:r>
            <a:endParaRPr lang="cs-CZ" altLang="cs-CZ" sz="28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/>
              <a:t>Tenzní pneumotorax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/>
              <a:t>Akutní selhání pravé komory (embolie plicnice)</a:t>
            </a:r>
          </a:p>
        </p:txBody>
      </p:sp>
    </p:spTree>
    <p:extLst>
      <p:ext uri="{BB962C8B-B14F-4D97-AF65-F5344CB8AC3E}">
        <p14:creationId xmlns:p14="http://schemas.microsoft.com/office/powerpoint/2010/main" val="40581893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1003300" y="962025"/>
            <a:ext cx="9113524" cy="615553"/>
          </a:xfrm>
        </p:spPr>
        <p:txBody>
          <a:bodyPr/>
          <a:lstStyle/>
          <a:p>
            <a:pPr algn="ctr"/>
            <a:r>
              <a:rPr lang="cs-CZ" altLang="cs-CZ" sz="4000" dirty="0"/>
              <a:t>Monitorování kardiovaskulárního systému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50900" y="1800225"/>
            <a:ext cx="8552864" cy="3983317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rgbClr val="FF3399"/>
                </a:solidFill>
              </a:rPr>
              <a:t>Zásady měření CVP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/>
              <a:t>NLZP musí dodržovat shodné podmínky, které ovlivňují výslednou hodnotu: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/>
              <a:t>poloha pacienta při stanovení referenční nuly a následném měření CVP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/>
              <a:t>pro stanovení referenční 0 pacienta </a:t>
            </a:r>
            <a:r>
              <a:rPr lang="cs-CZ" altLang="cs-CZ" sz="2800" dirty="0" smtClean="0"/>
              <a:t>uložit </a:t>
            </a:r>
            <a:r>
              <a:rPr lang="cs-CZ" altLang="cs-CZ" sz="2800" dirty="0"/>
              <a:t>do vodorovné polohy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/>
              <a:t>poloha pacienta závisí na aktuálním stavu pacienta a povaze onemocnění (↑ ICP)</a:t>
            </a:r>
          </a:p>
        </p:txBody>
      </p:sp>
    </p:spTree>
    <p:extLst>
      <p:ext uri="{BB962C8B-B14F-4D97-AF65-F5344CB8AC3E}">
        <p14:creationId xmlns:p14="http://schemas.microsoft.com/office/powerpoint/2010/main" val="55977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4"/>
          <p:cNvSpPr>
            <a:spLocks noGrp="1" noChangeArrowheads="1"/>
          </p:cNvSpPr>
          <p:nvPr>
            <p:ph type="title"/>
          </p:nvPr>
        </p:nvSpPr>
        <p:spPr>
          <a:xfrm>
            <a:off x="1602154" y="332625"/>
            <a:ext cx="8552863" cy="1077218"/>
          </a:xfrm>
        </p:spPr>
        <p:txBody>
          <a:bodyPr/>
          <a:lstStyle/>
          <a:p>
            <a:r>
              <a:rPr lang="cs-CZ" altLang="cs-CZ" b="1"/>
              <a:t/>
            </a:r>
            <a:br>
              <a:rPr lang="cs-CZ" altLang="cs-CZ" b="1"/>
            </a:br>
            <a:endParaRPr lang="cs-CZ" altLang="cs-CZ" b="1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64990" y="2105025"/>
            <a:ext cx="4695072" cy="3447098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rgbClr val="FF3399"/>
                </a:solidFill>
              </a:rPr>
              <a:t>Metody monitorování CVP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b="1" dirty="0" smtClean="0"/>
              <a:t>CVP </a:t>
            </a:r>
            <a:r>
              <a:rPr lang="cs-CZ" altLang="cs-CZ" sz="2800" b="1" dirty="0"/>
              <a:t>se měří pomocí komůrky</a:t>
            </a:r>
            <a:r>
              <a:rPr lang="cs-CZ" altLang="cs-CZ" sz="2800" dirty="0"/>
              <a:t>/</a:t>
            </a:r>
            <a:r>
              <a:rPr lang="cs-CZ" altLang="cs-CZ" sz="2800" dirty="0" err="1"/>
              <a:t>transducer</a:t>
            </a:r>
            <a:r>
              <a:rPr lang="cs-CZ" altLang="cs-CZ" sz="2800" dirty="0"/>
              <a:t> – tlakový převodník, souprava jako na měření arteriálního tlaku, která se vřadí do infuzní linky - připojí k distálnímu lumen CŽK </a:t>
            </a:r>
          </a:p>
        </p:txBody>
      </p:sp>
      <p:pic>
        <p:nvPicPr>
          <p:cNvPr id="44038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51500" y="1876425"/>
            <a:ext cx="4548408" cy="460598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003300" y="1032144"/>
            <a:ext cx="9113524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4000" kern="0" dirty="0" smtClean="0"/>
              <a:t>Monitorování kardiovaskulárního systému</a:t>
            </a:r>
            <a:endParaRPr lang="cs-CZ" altLang="cs-CZ" sz="4000" kern="0" dirty="0"/>
          </a:p>
        </p:txBody>
      </p:sp>
    </p:spTree>
    <p:extLst>
      <p:ext uri="{BB962C8B-B14F-4D97-AF65-F5344CB8AC3E}">
        <p14:creationId xmlns:p14="http://schemas.microsoft.com/office/powerpoint/2010/main" val="2054818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1114425"/>
            <a:ext cx="9089390" cy="615553"/>
          </a:xfrm>
        </p:spPr>
        <p:txBody>
          <a:bodyPr/>
          <a:lstStyle/>
          <a:p>
            <a:pPr algn="ctr"/>
            <a:r>
              <a:rPr lang="cs-CZ" altLang="cs-CZ" sz="4000" dirty="0"/>
              <a:t>Monitorování kardiovaskulárního systému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50900" y="1876425"/>
            <a:ext cx="8610600" cy="3121543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rgbClr val="FF3399"/>
                </a:solidFill>
              </a:rPr>
              <a:t>Pomůcky pro měření pomocí „komůrky“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/>
              <a:t>měřící komůrka na jedno použití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/>
              <a:t>monitorovací systém - tlakový modul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/>
              <a:t>spojovací kabel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/>
              <a:t>přetlaková manžeta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/>
              <a:t>roztok proplachu - fyziologický roztok (</a:t>
            </a:r>
            <a:r>
              <a:rPr lang="cs-CZ" altLang="cs-CZ" sz="2800" dirty="0" smtClean="0"/>
              <a:t>FR) s</a:t>
            </a:r>
            <a:r>
              <a:rPr lang="cs-CZ" altLang="cs-CZ" sz="2800" dirty="0"/>
              <a:t> </a:t>
            </a:r>
            <a:r>
              <a:rPr lang="cs-CZ" altLang="cs-CZ" sz="2800" dirty="0" smtClean="0"/>
              <a:t>heparinem </a:t>
            </a:r>
            <a:endParaRPr lang="cs-CZ" altLang="cs-CZ" sz="2800" dirty="0"/>
          </a:p>
        </p:txBody>
      </p:sp>
    </p:spTree>
    <p:extLst>
      <p:ext uri="{BB962C8B-B14F-4D97-AF65-F5344CB8AC3E}">
        <p14:creationId xmlns:p14="http://schemas.microsoft.com/office/powerpoint/2010/main" val="1274115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1114425"/>
            <a:ext cx="9089390" cy="615553"/>
          </a:xfrm>
        </p:spPr>
        <p:txBody>
          <a:bodyPr/>
          <a:lstStyle/>
          <a:p>
            <a:pPr algn="ctr"/>
            <a:r>
              <a:rPr lang="cs-CZ" altLang="cs-CZ" sz="4000" dirty="0"/>
              <a:t>Monitorování kardiovaskulárního systému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50900" y="2028825"/>
            <a:ext cx="8552863" cy="3909451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rgbClr val="FF3399"/>
                </a:solidFill>
              </a:rPr>
              <a:t>Příprava monitorovací jednotky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NLZP připraví za dodržování zásad asepse monitorovací soupravu - </a:t>
            </a:r>
            <a:r>
              <a:rPr lang="cs-CZ" altLang="cs-CZ" sz="2800" u="sng" dirty="0"/>
              <a:t>spojovací tlaková hadička</a:t>
            </a:r>
            <a:r>
              <a:rPr lang="cs-CZ" altLang="cs-CZ" sz="2800" b="1" i="1" u="sng" dirty="0"/>
              <a:t> </a:t>
            </a:r>
            <a:r>
              <a:rPr lang="cs-CZ" altLang="cs-CZ" sz="2800" u="sng" dirty="0"/>
              <a:t>mezi komůrkou a centrálním žilním katetrem musí zůstat sterilní</a:t>
            </a:r>
            <a:endParaRPr lang="cs-CZ" altLang="cs-CZ" sz="2800" b="1" dirty="0"/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roztok k proplachu 5000 j. </a:t>
            </a:r>
            <a:r>
              <a:rPr lang="cs-CZ" altLang="cs-CZ" sz="2800" dirty="0" smtClean="0"/>
              <a:t>Heparin/500 ml </a:t>
            </a:r>
            <a:r>
              <a:rPr lang="cs-CZ" altLang="cs-CZ" sz="2800" dirty="0"/>
              <a:t>FR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celý systém propláchne fyziologickým roztokem s heparinem a odvzdušní - systém musí být  bez přítomnosti vzduchových bublin</a:t>
            </a:r>
            <a:endParaRPr lang="cs-CZ" altLang="cs-CZ" sz="2800" b="1" i="1" dirty="0"/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zkontrolovat těsnost spojení </a:t>
            </a:r>
            <a:endParaRPr lang="cs-CZ" altLang="cs-CZ" sz="2800" b="1" i="1" dirty="0"/>
          </a:p>
          <a:p>
            <a:pPr>
              <a:lnSpc>
                <a:spcPct val="80000"/>
              </a:lnSpc>
            </a:pPr>
            <a:endParaRPr lang="cs-CZ" altLang="cs-CZ" sz="2900" dirty="0"/>
          </a:p>
        </p:txBody>
      </p:sp>
    </p:spTree>
    <p:extLst>
      <p:ext uri="{BB962C8B-B14F-4D97-AF65-F5344CB8AC3E}">
        <p14:creationId xmlns:p14="http://schemas.microsoft.com/office/powerpoint/2010/main" val="1053712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1114425"/>
            <a:ext cx="9089390" cy="615553"/>
          </a:xfrm>
        </p:spPr>
        <p:txBody>
          <a:bodyPr/>
          <a:lstStyle/>
          <a:p>
            <a:pPr algn="ctr"/>
            <a:r>
              <a:rPr lang="cs-CZ" altLang="cs-CZ" sz="4000" dirty="0"/>
              <a:t>Monitorování kardiovaskulárního systému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4700" y="1876425"/>
            <a:ext cx="8552863" cy="4939861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rgbClr val="FF3399"/>
                </a:solidFill>
              </a:rPr>
              <a:t>Postup kalibrace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komůrka </a:t>
            </a:r>
            <a:r>
              <a:rPr lang="cs-CZ" altLang="cs-CZ" sz="2800" dirty="0"/>
              <a:t>se kalibruje á 12 hod. a nebo dle potřeby (např. při změně  polohy pacienta)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NLZP zastaví přívod infuzí do CŽK, linku propláchne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NLZP stanoví referenční 0 </a:t>
            </a:r>
            <a:r>
              <a:rPr lang="cs-CZ" altLang="cs-CZ" sz="2800" b="1" dirty="0"/>
              <a:t>v úrovni srdce </a:t>
            </a:r>
            <a:r>
              <a:rPr lang="cs-CZ" altLang="cs-CZ" sz="2800" dirty="0"/>
              <a:t>(pravé síně)</a:t>
            </a:r>
            <a:endParaRPr lang="cs-CZ" altLang="cs-CZ" sz="2800" b="1" i="1" dirty="0"/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tlakovou komůrku umístí ve výši referenční 0</a:t>
            </a:r>
            <a:endParaRPr lang="cs-CZ" altLang="cs-CZ" sz="2800" b="1" i="1" dirty="0"/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kohout komůrky k nemocnému/k cévnímu vstupu uzavře a otevře proti atmosféře</a:t>
            </a:r>
            <a:endParaRPr lang="cs-CZ" altLang="cs-CZ" sz="2800" b="1" i="1" dirty="0"/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na monitoru zvolí kalibraci (</a:t>
            </a:r>
            <a:r>
              <a:rPr lang="cs-CZ" altLang="cs-CZ" sz="2800" dirty="0" err="1"/>
              <a:t>zero</a:t>
            </a:r>
            <a:r>
              <a:rPr lang="cs-CZ" altLang="cs-CZ" sz="2800" dirty="0"/>
              <a:t> </a:t>
            </a:r>
            <a:r>
              <a:rPr lang="cs-CZ" altLang="cs-CZ" sz="2800" dirty="0" err="1"/>
              <a:t>all</a:t>
            </a:r>
            <a:r>
              <a:rPr lang="cs-CZ" altLang="cs-CZ" sz="2800" dirty="0"/>
              <a:t>)</a:t>
            </a:r>
            <a:endParaRPr lang="cs-CZ" altLang="cs-CZ" sz="2800" b="1" i="1" dirty="0"/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objeví-li se na monitoru 0, je kalibrace provedena</a:t>
            </a:r>
            <a:endParaRPr lang="cs-CZ" altLang="cs-CZ" sz="2800" b="1" i="1" dirty="0"/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kohout proti atmosféře uzavře a otevře jej k pacientovi a měřícímu systému - pokud se monitoruje CVP kontinuálně</a:t>
            </a:r>
            <a:endParaRPr lang="cs-CZ" altLang="cs-CZ" sz="2800" b="1" i="1" dirty="0"/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cs-CZ" altLang="cs-CZ" sz="2800" dirty="0"/>
          </a:p>
        </p:txBody>
      </p:sp>
    </p:spTree>
    <p:extLst>
      <p:ext uri="{BB962C8B-B14F-4D97-AF65-F5344CB8AC3E}">
        <p14:creationId xmlns:p14="http://schemas.microsoft.com/office/powerpoint/2010/main" val="1784418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1038225"/>
            <a:ext cx="9089390" cy="615553"/>
          </a:xfrm>
        </p:spPr>
        <p:txBody>
          <a:bodyPr/>
          <a:lstStyle/>
          <a:p>
            <a:pPr algn="ctr"/>
            <a:r>
              <a:rPr lang="cs-CZ" altLang="cs-CZ" sz="4000" dirty="0"/>
              <a:t>Monitorování kardiovaskulárního systému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98500" y="1952625"/>
            <a:ext cx="8552864" cy="2863011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rgbClr val="FF3399"/>
                </a:solidFill>
              </a:rPr>
              <a:t>Zásady péče o monitorovací soupravu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kontinuálně </a:t>
            </a:r>
            <a:r>
              <a:rPr lang="cs-CZ" altLang="cs-CZ" sz="2800" dirty="0"/>
              <a:t>pomocí přetlakové manžety	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fyziologický roztok s heparinem se mění á 72 hodin x dle potřeby</a:t>
            </a:r>
            <a:endParaRPr lang="cs-CZ" altLang="cs-CZ" sz="2800" b="1" i="1" dirty="0"/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komůrka/monitorovací souprava se mění</a:t>
            </a: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dle standardu (á 72 hod)</a:t>
            </a: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při výměně CŽK/zavedení v jiné lokalizaci</a:t>
            </a: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při výskytu komplikací </a:t>
            </a:r>
          </a:p>
        </p:txBody>
      </p:sp>
    </p:spTree>
    <p:extLst>
      <p:ext uri="{BB962C8B-B14F-4D97-AF65-F5344CB8AC3E}">
        <p14:creationId xmlns:p14="http://schemas.microsoft.com/office/powerpoint/2010/main" val="3917675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1114425"/>
            <a:ext cx="9089390" cy="615553"/>
          </a:xfrm>
        </p:spPr>
        <p:txBody>
          <a:bodyPr/>
          <a:lstStyle/>
          <a:p>
            <a:pPr algn="ctr"/>
            <a:r>
              <a:rPr lang="cs-CZ" altLang="cs-CZ" sz="4000" dirty="0"/>
              <a:t>Monitorování kardiovaskulárního systému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50900" y="1876425"/>
            <a:ext cx="8552863" cy="4939861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rgbClr val="FF3399"/>
                </a:solidFill>
              </a:rPr>
              <a:t>Komplikace při měření CVP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 smtClean="0"/>
              <a:t>pozdní </a:t>
            </a:r>
            <a:r>
              <a:rPr lang="cs-CZ" altLang="cs-CZ" sz="2800" dirty="0"/>
              <a:t>při zavedeném CŽK/monitoraci CVP</a:t>
            </a:r>
            <a:endParaRPr lang="cs-CZ" altLang="cs-CZ" sz="2800" b="1" dirty="0"/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infekce - zánětlivá reakce - místní, celková (</a:t>
            </a:r>
            <a:r>
              <a:rPr lang="cs-CZ" altLang="cs-CZ" sz="2800" dirty="0" err="1"/>
              <a:t>katetrová</a:t>
            </a:r>
            <a:r>
              <a:rPr lang="cs-CZ" altLang="cs-CZ" sz="2800" dirty="0"/>
              <a:t> sepse)</a:t>
            </a: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trombotické </a:t>
            </a: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technické - zalomení až neprůchodnost, rozpojení systému </a:t>
            </a: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k uzávěru katetru může dojít v důsledku podání vzájemně neslučitelných léků s následným vznikem sraženiny, krevním koagulem </a:t>
            </a: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nesprávný postup kalibrace – viz postup, zásady měření CVP</a:t>
            </a: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přítomnost vzduchu v systému </a:t>
            </a: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rozpojení/netěsnost systému aj.</a:t>
            </a:r>
          </a:p>
        </p:txBody>
      </p:sp>
    </p:spTree>
    <p:extLst>
      <p:ext uri="{BB962C8B-B14F-4D97-AF65-F5344CB8AC3E}">
        <p14:creationId xmlns:p14="http://schemas.microsoft.com/office/powerpoint/2010/main" val="3131630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1114425"/>
            <a:ext cx="9089390" cy="615553"/>
          </a:xfrm>
        </p:spPr>
        <p:txBody>
          <a:bodyPr/>
          <a:lstStyle/>
          <a:p>
            <a:pPr algn="ctr"/>
            <a:r>
              <a:rPr lang="cs-CZ" altLang="cs-CZ" sz="4000" dirty="0"/>
              <a:t>Monitorování kardiovaskulárního systému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4700" y="1952625"/>
            <a:ext cx="8552863" cy="2690656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rgbClr val="FF3399"/>
                </a:solidFill>
              </a:rPr>
              <a:t>Interpretace CVP</a:t>
            </a:r>
          </a:p>
          <a:p>
            <a:pPr marL="457200" indent="-4572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800" dirty="0"/>
              <a:t>tvar křivky odráží srdeční kontrakci tzn., že koreluje s fázemi srdečního cyklu, vliv na interpretaci hodnot CVP mají zejména technické komplikace, nesprávně provedená kalibrace, uzávěr/neprůchodnost katetru, </a:t>
            </a:r>
            <a:r>
              <a:rPr lang="cs-CZ" altLang="cs-CZ" sz="2800" dirty="0" smtClean="0"/>
              <a:t>přítomnost vzduchu </a:t>
            </a:r>
            <a:r>
              <a:rPr lang="cs-CZ" altLang="cs-CZ" sz="2800" dirty="0"/>
              <a:t>v systému aj.</a:t>
            </a:r>
          </a:p>
        </p:txBody>
      </p:sp>
    </p:spTree>
    <p:extLst>
      <p:ext uri="{BB962C8B-B14F-4D97-AF65-F5344CB8AC3E}">
        <p14:creationId xmlns:p14="http://schemas.microsoft.com/office/powerpoint/2010/main" val="2873246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>
            <p:ph type="title"/>
          </p:nvPr>
        </p:nvSpPr>
        <p:spPr>
          <a:xfrm>
            <a:off x="469900" y="885825"/>
            <a:ext cx="962406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+mj-lt"/>
                <a:cs typeface="Arial" charset="0"/>
              </a:rPr>
              <a:t>Použité zdroje</a:t>
            </a:r>
            <a:endParaRPr lang="cs-CZ" altLang="cs-CZ" sz="4000" dirty="0">
              <a:latin typeface="+mj-lt"/>
              <a:cs typeface="Arial" charset="0"/>
            </a:endParaRPr>
          </a:p>
        </p:txBody>
      </p:sp>
      <p:sp>
        <p:nvSpPr>
          <p:cNvPr id="19459" name="Rectangle 3"/>
          <p:cNvSpPr>
            <a:spLocks noGrp="1"/>
          </p:cNvSpPr>
          <p:nvPr>
            <p:ph type="body" idx="4294967295"/>
          </p:nvPr>
        </p:nvSpPr>
        <p:spPr>
          <a:xfrm>
            <a:off x="546100" y="1800225"/>
            <a:ext cx="9624060" cy="3983317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BARTŮNĚK, P. a kol. </a:t>
            </a:r>
            <a:r>
              <a:rPr lang="cs-CZ" sz="2800" i="1" dirty="0"/>
              <a:t>Vybrané kapitoly z intenzivní péče</a:t>
            </a:r>
            <a:r>
              <a:rPr lang="cs-CZ" sz="2800" dirty="0"/>
              <a:t>. 1. vyd. Praha: </a:t>
            </a:r>
            <a:r>
              <a:rPr lang="cs-CZ" sz="2800" dirty="0" err="1"/>
              <a:t>Grada</a:t>
            </a:r>
            <a:r>
              <a:rPr lang="cs-CZ" sz="2800" dirty="0"/>
              <a:t>, 2016. ISBN </a:t>
            </a:r>
            <a:r>
              <a:rPr lang="cs-CZ" sz="2800" dirty="0" smtClean="0"/>
              <a:t>978-80-247-4343-1.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HANDL, Z. </a:t>
            </a:r>
            <a:r>
              <a:rPr lang="cs-CZ" sz="2800" i="1" dirty="0" smtClean="0"/>
              <a:t>Monitorování pacientů v anesteziologii, resuscitaci a intenzivní péči – vybrané kapitoly</a:t>
            </a:r>
            <a:r>
              <a:rPr lang="cs-CZ" sz="2800" dirty="0" smtClean="0"/>
              <a:t>. 4. vyd. Brno: NCO </a:t>
            </a:r>
            <a:r>
              <a:rPr lang="cs-CZ" sz="2800" dirty="0" err="1" smtClean="0"/>
              <a:t>NCO</a:t>
            </a:r>
            <a:r>
              <a:rPr lang="cs-CZ" sz="2800" dirty="0" smtClean="0"/>
              <a:t>, 2004. ISBN 80-7013-408-9.</a:t>
            </a:r>
            <a:endParaRPr lang="cs-CZ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cap="all" dirty="0" smtClean="0"/>
              <a:t>Kapounová</a:t>
            </a:r>
            <a:r>
              <a:rPr lang="cs-CZ" sz="2800" dirty="0"/>
              <a:t>, G. </a:t>
            </a:r>
            <a:r>
              <a:rPr lang="cs-CZ" sz="2800" i="1" dirty="0"/>
              <a:t>Ošetřovatelství v intenzivní péči</a:t>
            </a:r>
            <a:r>
              <a:rPr lang="cs-CZ" sz="2800" dirty="0"/>
              <a:t>. 2. vyd. Praha: </a:t>
            </a:r>
            <a:r>
              <a:rPr lang="cs-CZ" sz="2800" dirty="0" err="1"/>
              <a:t>Grada</a:t>
            </a:r>
            <a:r>
              <a:rPr lang="cs-CZ" sz="2800" dirty="0"/>
              <a:t>, 2020. ISBN 978-80-271-0130-6.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/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cs-CZ" altLang="cs-CZ" sz="2800" dirty="0">
              <a:solidFill>
                <a:schemeClr val="accent1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59750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624</TotalTime>
  <Words>1380</Words>
  <Application>Microsoft Office PowerPoint</Application>
  <PresentationFormat>Vlastní</PresentationFormat>
  <Paragraphs>330</Paragraphs>
  <Slides>48</Slides>
  <Notes>0</Notes>
  <HiddenSlides>0</HiddenSlides>
  <MMClips>0</MMClips>
  <ScaleCrop>false</ScaleCrop>
  <HeadingPairs>
    <vt:vector size="6" baseType="variant"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48</vt:i4>
      </vt:variant>
    </vt:vector>
  </HeadingPairs>
  <TitlesOfParts>
    <vt:vector size="50" baseType="lpstr">
      <vt:lpstr>Office Theme</vt:lpstr>
      <vt:lpstr>Obrázek</vt:lpstr>
      <vt:lpstr>Prezentace aplikace PowerPoint</vt:lpstr>
      <vt:lpstr>Monitorace v intenzivní medicíně</vt:lpstr>
      <vt:lpstr>Monitorace v intenzivní medicíně</vt:lpstr>
      <vt:lpstr>Monitorace v intenzivní medicíně</vt:lpstr>
      <vt:lpstr>Monitorace v intenzivní medicíně</vt:lpstr>
      <vt:lpstr>Monitorování funkce ledvin a vývod. moč. cest</vt:lpstr>
      <vt:lpstr>Monitorování tělesné teploty</vt:lpstr>
      <vt:lpstr>Monitorování tělesné teploty</vt:lpstr>
      <vt:lpstr>Monitorování tělesné teploty</vt:lpstr>
      <vt:lpstr>Monitorování tělesné teploty</vt:lpstr>
      <vt:lpstr>Monitorování dýchacího systému</vt:lpstr>
      <vt:lpstr>Monitorování dýchacího systému</vt:lpstr>
      <vt:lpstr>Monitorování dýchacího systému</vt:lpstr>
      <vt:lpstr>Monitorování dýchacího systému</vt:lpstr>
      <vt:lpstr>Monitorování kardiovaskulárního systému</vt:lpstr>
      <vt:lpstr>Monitorování kardiovaskulárního systému</vt:lpstr>
      <vt:lpstr>Monitorování kardiovaskulárního systému</vt:lpstr>
      <vt:lpstr>Monitorování kardiovaskulárního systému</vt:lpstr>
      <vt:lpstr>Monitorování kardiovaskulárního systému</vt:lpstr>
      <vt:lpstr>Monitorování kardiovaskulárního systému</vt:lpstr>
      <vt:lpstr>Monitorování kardiovaskulárního systému</vt:lpstr>
      <vt:lpstr>Monitorování kardiovaskulárního systému</vt:lpstr>
      <vt:lpstr>Monitorování kardiovaskulárního systému</vt:lpstr>
      <vt:lpstr>Monitorování kardiovaskulárního systému</vt:lpstr>
      <vt:lpstr>Monitorování kardiovaskulárního systému</vt:lpstr>
      <vt:lpstr> Monitorování kardiovaskulárního systému  Allenův test - pac. zatne ruku v pěst, lékař provede kompresi a. radialis i a. ulnaris a vyčká nástupu známek ischémie ruky - pokud po uvolnění a. ulnaris nedojde do 10 s k obnovení prokrvení, je tato a.radialis nevhodná ke kanylaci</vt:lpstr>
      <vt:lpstr>Monitorování kardiovaskulárního systému</vt:lpstr>
      <vt:lpstr>Optimální průběh křivky arteriálního tlaku,  přímý úsek je způsoben proplachem linky</vt:lpstr>
      <vt:lpstr>Monitorování kardiovaskulárního systému</vt:lpstr>
      <vt:lpstr>Monitorování kardiovaskulárního systému</vt:lpstr>
      <vt:lpstr> </vt:lpstr>
      <vt:lpstr>Monitorování kardiovaskulárního systému</vt:lpstr>
      <vt:lpstr>Monitorování kardiovaskulárního systému</vt:lpstr>
      <vt:lpstr>Monitorování kardiovaskulárního systému</vt:lpstr>
      <vt:lpstr>Monitorování kardiovaskulárního systému</vt:lpstr>
      <vt:lpstr>Monitorování kardiovaskulárního systému</vt:lpstr>
      <vt:lpstr>Monitorování kardiovaskulárního systému</vt:lpstr>
      <vt:lpstr>Monitorování kardiovaskulárního systému</vt:lpstr>
      <vt:lpstr>Monitorování kardiovaskulárního systému</vt:lpstr>
      <vt:lpstr>Monitorování kardiovaskulárního systému</vt:lpstr>
      <vt:lpstr> </vt:lpstr>
      <vt:lpstr>Monitorování kardiovaskulárního systému</vt:lpstr>
      <vt:lpstr>Monitorování kardiovaskulárního systému</vt:lpstr>
      <vt:lpstr>Monitorování kardiovaskulárního systému</vt:lpstr>
      <vt:lpstr>Monitorování kardiovaskulárního systému</vt:lpstr>
      <vt:lpstr>Monitorování kardiovaskulárního systému</vt:lpstr>
      <vt:lpstr>Monitorování kardiovaskulárního systému</vt:lpstr>
      <vt:lpstr>Použité zdroje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Mgr. Eva PFEFFEROVÁ</cp:lastModifiedBy>
  <cp:revision>54</cp:revision>
  <dcterms:created xsi:type="dcterms:W3CDTF">2017-03-15T11:07:40Z</dcterms:created>
  <dcterms:modified xsi:type="dcterms:W3CDTF">2021-11-24T19:44:03Z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