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70" r:id="rId4"/>
    <p:sldId id="271" r:id="rId5"/>
    <p:sldId id="272" r:id="rId6"/>
    <p:sldId id="273" r:id="rId7"/>
    <p:sldId id="274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5" r:id="rId16"/>
    <p:sldId id="266" r:id="rId17"/>
    <p:sldId id="267" r:id="rId18"/>
    <p:sldId id="268" r:id="rId19"/>
    <p:sldId id="269" r:id="rId20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21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E013FED-CA3D-87E3-078C-9C12A7FA0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B00ED-9157-46A2-AC20-A11910699F3F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A6AF28-3B1E-B4A4-129B-6C34E267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B9D727-F152-6F23-4AF6-E2FF8C33D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2A41C-9622-44AD-A7CB-3BABA5B103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96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283FF47-49D5-83AE-92FA-084F95264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BEC9D-37BD-453C-BEDF-B26F490A535A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71475B-D01E-BAFA-ED65-EF28C0DDC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D82243-980C-36FC-CAD5-59237A5D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73214-CA45-4241-A92B-73AE8A91CB4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808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7C5EF2-83E3-7FA2-2BBC-07DBDF493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A50E4-3716-49B2-AB92-5CDE5A2ECB48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D323114-A2A8-0717-EB66-98C20E9F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8A392A-AFF8-6310-FFD6-0FE1F039F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CC98A-0F94-4AB4-8DF8-1C79996253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8487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D119AFA7-B5DF-A117-E844-D55AE23C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12DC0-8DCC-40BF-A781-62982155D60F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A053D33D-BBD5-E604-451A-B6DAD0596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26DE37B-BD0E-89FF-019F-921AA296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E2143-57A3-4F2E-BC84-6CF16DBEBEC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434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B9A8B56E-D492-01B4-C16B-B9D226F01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C72FC-1DFC-44C4-A24C-AC6D9DB5580B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32FE13E5-E405-893A-E16C-08280D07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71157138-417D-A281-F94D-F3D6A41D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AB80A-793B-4893-B812-E4984E38103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704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9D291A97-4137-90E4-9CAD-37C76619A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37E44-1140-4BDA-B5E2-46FB6A5C346B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2F92AE59-DC33-C784-6398-B6B0C4FEF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FBEEA7A0-280B-E827-6B0F-5C3A6529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616E6-FF1D-4E25-A523-99927E1C752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238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19877D0A-399F-2D48-026A-DD117CD61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DB06B-30B2-421E-8EA5-C1ADD298334F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8E46629B-D042-68B5-D0A5-F63A0287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06D60DD5-7E62-6447-5BFE-EC5D2A4E6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387E4-B6B2-4C81-8806-36D61AD5BA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82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BD796C65-0AE9-0AF1-EE55-BC05FDBC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6C3A9-6DA7-4DCB-B6DB-4D6B9D20A083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40F03359-5FB6-A182-3049-90D5458F6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BB9C1ACF-5401-7306-6575-23ED0EDD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6A62D-9212-4627-A6D2-4B9E1D46D2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310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81E1DE15-85E5-8F31-F0DF-CA4DE205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20E13-B23D-49B9-A820-F68DF96E5B73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30778033-391D-57B0-5210-F41A4AE23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62A3458E-5EFB-1725-C026-2D262378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02096-A7BC-4488-A215-15D354F5B9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4273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81B7997-9643-EFF0-3BD0-4EC463FB8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D742D-E7B5-42F8-93AB-90292E5160D9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DA88940-5241-8B43-231E-9200D7AA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DB68C0-6CFB-5F63-11A5-FBD6987A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FF74-B828-4D6C-A2FD-74A89F00EC7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016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D1BC0C9-B091-5BF6-E5AE-F1EB56347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7D4E1-8174-4BE3-8CC9-FA94ABC415BB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C9FA8C-FECC-0998-1A44-B4ECFD54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59B1AD8-96FB-ED8A-4102-C5D6A4343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B1E8A-A156-4D05-8B9B-55CAA89F839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72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9E551817-DA45-30DB-EA41-D4414D6BC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AA7E7EC0-1964-B242-29D6-FD744D9FF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BF4151-9DEA-1D77-26E3-B7150BB61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96A84F-20FE-4E28-8803-419FAAA393FD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1259E3-53F2-4E3B-6502-0887193D5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D1D39F-0931-9C22-BCF0-FD88559B9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3E78D4-A201-4255-80A9-5DBD2719AA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P%C5%99ekli%C5%BEka" TargetMode="External"/><Relationship Id="rId2" Type="http://schemas.openxmlformats.org/officeDocument/2006/relationships/hyperlink" Target="https://cs.wikipedia.org/wiki/Kulisa_(divadlo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Rekvizita" TargetMode="External"/><Relationship Id="rId5" Type="http://schemas.openxmlformats.org/officeDocument/2006/relationships/hyperlink" Target="https://cs.wikipedia.org/wiki/Divadeln%C3%AD_dekorace" TargetMode="External"/><Relationship Id="rId4" Type="http://schemas.openxmlformats.org/officeDocument/2006/relationships/hyperlink" Target="https://cs.wikipedia.org/wiki/Divadeln%C3%AD_hr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%C5%BDonglov%C3%A1n%C3%AD" TargetMode="External"/><Relationship Id="rId3" Type="http://schemas.openxmlformats.org/officeDocument/2006/relationships/hyperlink" Target="https://cs.wikipedia.org/w/index.php?title=Hereck%C3%A1_akce&amp;action=edit&amp;redlink=1" TargetMode="External"/><Relationship Id="rId7" Type="http://schemas.openxmlformats.org/officeDocument/2006/relationships/hyperlink" Target="https://cs.wikipedia.org/wiki/J%C3%ADdeln%C3%AD_p%C5%99%C3%ADbor" TargetMode="External"/><Relationship Id="rId2" Type="http://schemas.openxmlformats.org/officeDocument/2006/relationships/hyperlink" Target="https://cs.wikipedia.org/wiki/Here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Tal%C3%AD%C5%99" TargetMode="External"/><Relationship Id="rId5" Type="http://schemas.openxmlformats.org/officeDocument/2006/relationships/hyperlink" Target="https://cs.wikipedia.org/wiki/Interakce" TargetMode="External"/><Relationship Id="rId4" Type="http://schemas.openxmlformats.org/officeDocument/2006/relationships/hyperlink" Target="https://cs.wikipedia.org/wiki/Kulisa_(divadlo)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Rekvizit%C3%A1%C5%99" TargetMode="External"/><Relationship Id="rId2" Type="http://schemas.openxmlformats.org/officeDocument/2006/relationships/hyperlink" Target="https://cs.wikipedia.org/wiki/Divadl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s.wikipedia.org/wiki/Inspicien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Woodooo&amp;action=edit&amp;redlink=1" TargetMode="External"/><Relationship Id="rId2" Type="http://schemas.openxmlformats.org/officeDocument/2006/relationships/hyperlink" Target="https://cs.wikipedia.org/wiki/Anima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Ji%C5%BEn%C3%AD_Korea" TargetMode="External"/><Relationship Id="rId5" Type="http://schemas.openxmlformats.org/officeDocument/2006/relationships/hyperlink" Target="https://cs.wikipedia.org/wiki/Loutkov%C3%A9_divadlo" TargetMode="External"/><Relationship Id="rId4" Type="http://schemas.openxmlformats.org/officeDocument/2006/relationships/hyperlink" Target="https://cs.wikipedia.org/wiki/Hra%C4%8Dk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ek 2">
            <a:extLst>
              <a:ext uri="{FF2B5EF4-FFF2-40B4-BE49-F238E27FC236}">
                <a16:creationId xmlns:a16="http://schemas.microsoft.com/office/drawing/2014/main" id="{549E6D38-1CC5-243B-F304-3344A348F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47663"/>
            <a:ext cx="104013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>
            <a:extLst>
              <a:ext uri="{FF2B5EF4-FFF2-40B4-BE49-F238E27FC236}">
                <a16:creationId xmlns:a16="http://schemas.microsoft.com/office/drawing/2014/main" id="{00B0EF87-606D-2576-BE5D-6102E424BB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altLang="cs-CZ"/>
              <a:t>Kulisy a rekvizity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9FE25504-717F-D42C-EB5F-A84556909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Divadelní kulisa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2DA3FB-CE80-2A75-0CD4-66A80CD4B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>
                <a:hlinkClick r:id="rId2" tooltip="Kulisa (divadlo)"/>
              </a:rPr>
              <a:t>kulisa (divadlo)</a:t>
            </a:r>
            <a:r>
              <a:rPr lang="cs-CZ" dirty="0"/>
              <a:t> – plochý pomalovaný kus dřeva, </a:t>
            </a:r>
            <a:r>
              <a:rPr lang="cs-CZ" dirty="0">
                <a:hlinkClick r:id="rId3" tooltip="Překližka"/>
              </a:rPr>
              <a:t>překližky</a:t>
            </a:r>
            <a:r>
              <a:rPr lang="cs-CZ" dirty="0"/>
              <a:t> nebo plátna, který znázorňuje v </a:t>
            </a:r>
            <a:r>
              <a:rPr lang="cs-CZ" dirty="0">
                <a:hlinkClick r:id="rId4" tooltip="Divadelní hra"/>
              </a:rPr>
              <a:t>divadelní hře</a:t>
            </a:r>
            <a:r>
              <a:rPr lang="cs-CZ" dirty="0"/>
              <a:t> část skutečného prostoru nebo pozadí. Bývá buď postavena na podlaze, nebo zavěšena v provazišti. V přeneseném významu pak tento pojem označuje jakoukoliv součást divadelní </a:t>
            </a:r>
            <a:r>
              <a:rPr lang="cs-CZ" dirty="0">
                <a:hlinkClick r:id="rId5" tooltip="Divadelní dekorace"/>
              </a:rPr>
              <a:t>dekorace</a:t>
            </a:r>
            <a:r>
              <a:rPr lang="cs-CZ" dirty="0"/>
              <a:t>, která není </a:t>
            </a:r>
            <a:r>
              <a:rPr lang="cs-CZ" dirty="0">
                <a:hlinkClick r:id="rId6" tooltip="Rekvizita"/>
              </a:rPr>
              <a:t>rekvizitou</a:t>
            </a:r>
            <a:r>
              <a:rPr lang="cs-CZ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3C6479CA-A363-5BEB-22DF-61800F0B9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Divadelní rekvizita</a:t>
            </a:r>
          </a:p>
        </p:txBody>
      </p:sp>
      <p:sp>
        <p:nvSpPr>
          <p:cNvPr id="5123" name="Zástupný obsah 2">
            <a:extLst>
              <a:ext uri="{FF2B5EF4-FFF2-40B4-BE49-F238E27FC236}">
                <a16:creationId xmlns:a16="http://schemas.microsoft.com/office/drawing/2014/main" id="{46D75198-DF80-FA04-CC68-127C836E81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/>
              <a:t>Rekvizita</a:t>
            </a:r>
            <a:r>
              <a:rPr lang="cs-CZ" altLang="cs-CZ"/>
              <a:t> (z latinského </a:t>
            </a:r>
            <a:r>
              <a:rPr lang="cs-CZ" altLang="cs-CZ" i="1"/>
              <a:t>requisitum</a:t>
            </a:r>
            <a:r>
              <a:rPr lang="cs-CZ" altLang="cs-CZ"/>
              <a:t> – </a:t>
            </a:r>
            <a:r>
              <a:rPr lang="cs-CZ" altLang="cs-CZ" i="1"/>
              <a:t>potřebná věc</a:t>
            </a:r>
            <a:r>
              <a:rPr lang="cs-CZ" altLang="cs-CZ"/>
              <a:t>) je předmět, který používá </a:t>
            </a:r>
            <a:r>
              <a:rPr lang="cs-CZ" altLang="cs-CZ">
                <a:hlinkClick r:id="rId2" tooltip="Herec"/>
              </a:rPr>
              <a:t>herec</a:t>
            </a:r>
            <a:r>
              <a:rPr lang="cs-CZ" altLang="cs-CZ"/>
              <a:t> k rozvíjení své </a:t>
            </a:r>
            <a:r>
              <a:rPr lang="cs-CZ" altLang="cs-CZ">
                <a:hlinkClick r:id="rId3" tooltip="Herecká akce (stránka neexistuje)"/>
              </a:rPr>
              <a:t>herecké akce</a:t>
            </a:r>
            <a:r>
              <a:rPr lang="cs-CZ" altLang="cs-CZ"/>
              <a:t>. Na rozdíl od </a:t>
            </a:r>
            <a:r>
              <a:rPr lang="cs-CZ" altLang="cs-CZ">
                <a:hlinkClick r:id="rId4" tooltip="Kulisa (divadlo)"/>
              </a:rPr>
              <a:t>kulisy</a:t>
            </a:r>
            <a:r>
              <a:rPr lang="cs-CZ" altLang="cs-CZ"/>
              <a:t> s rekvizitou přichází přímo do styku, dochází k </a:t>
            </a:r>
            <a:r>
              <a:rPr lang="cs-CZ" altLang="cs-CZ">
                <a:hlinkClick r:id="rId5" tooltip="Interakce"/>
              </a:rPr>
              <a:t>interakci</a:t>
            </a:r>
            <a:r>
              <a:rPr lang="cs-CZ" altLang="cs-CZ"/>
              <a:t> mezi </a:t>
            </a:r>
            <a:r>
              <a:rPr lang="cs-CZ" altLang="cs-CZ">
                <a:hlinkClick r:id="rId2" tooltip="Herec"/>
              </a:rPr>
              <a:t>hercem</a:t>
            </a:r>
            <a:r>
              <a:rPr lang="cs-CZ" altLang="cs-CZ"/>
              <a:t> a předmětem. Rekvizitou může být například </a:t>
            </a:r>
            <a:r>
              <a:rPr lang="cs-CZ" altLang="cs-CZ">
                <a:hlinkClick r:id="rId6" tooltip="Talíř"/>
              </a:rPr>
              <a:t>talíř</a:t>
            </a:r>
            <a:r>
              <a:rPr lang="cs-CZ" altLang="cs-CZ"/>
              <a:t> s jídlem a </a:t>
            </a:r>
            <a:r>
              <a:rPr lang="cs-CZ" altLang="cs-CZ">
                <a:hlinkClick r:id="rId7" tooltip="Jídelní příbor"/>
              </a:rPr>
              <a:t>příbor</a:t>
            </a:r>
            <a:r>
              <a:rPr lang="cs-CZ" altLang="cs-CZ"/>
              <a:t>, jí-li z něj herec během svého vystoupení. Stejně tak ale rekvizitou mohou být předměty abstraktní, například míčky užívané při </a:t>
            </a:r>
            <a:r>
              <a:rPr lang="cs-CZ" altLang="cs-CZ">
                <a:hlinkClick r:id="rId8" tooltip="Žonglování"/>
              </a:rPr>
              <a:t>žonglování</a:t>
            </a:r>
            <a:r>
              <a:rPr lang="cs-CZ" altLang="cs-CZ"/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F73A5A-760F-EDCC-B27E-719508839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31838"/>
            <a:ext cx="8229600" cy="685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900" dirty="0"/>
              <a:t>Rekvizity se dělí do pěti skupin: </a:t>
            </a:r>
            <a:br>
              <a:rPr lang="cs-CZ" dirty="0"/>
            </a:br>
            <a:endParaRPr lang="cs-CZ" dirty="0"/>
          </a:p>
        </p:txBody>
      </p:sp>
      <p:sp>
        <p:nvSpPr>
          <p:cNvPr id="6147" name="Zástupný obsah 2">
            <a:extLst>
              <a:ext uri="{FF2B5EF4-FFF2-40B4-BE49-F238E27FC236}">
                <a16:creationId xmlns:a16="http://schemas.microsoft.com/office/drawing/2014/main" id="{9632FC3F-4C0B-17B3-1463-1369DB48D5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Výpravné – tyto rekvizity se nepohybují, např. nábytek,</a:t>
            </a:r>
          </a:p>
          <a:p>
            <a:r>
              <a:rPr lang="cs-CZ" altLang="cs-CZ" dirty="0"/>
              <a:t>hrací – tyto rekvizity se přímo účastní akce, např. puška, nůž,</a:t>
            </a:r>
          </a:p>
          <a:p>
            <a:r>
              <a:rPr lang="cs-CZ" altLang="cs-CZ" dirty="0"/>
              <a:t>osobní – tyto rekvizity patří herci v době natáčení, např. brýle,</a:t>
            </a:r>
          </a:p>
          <a:p>
            <a:r>
              <a:rPr lang="cs-CZ" altLang="cs-CZ" dirty="0"/>
              <a:t>živé – živá zvířata,</a:t>
            </a:r>
          </a:p>
          <a:p>
            <a:r>
              <a:rPr lang="cs-CZ" altLang="cs-CZ" dirty="0"/>
              <a:t>spotřební – tyto rekvizity jsou při natáčení znehodnoceny, např. jídlo.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389720EB-B8DE-5D6B-D7E8-9A2711A0B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3BD650-C678-A97F-EA6F-132B459D3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81075"/>
            <a:ext cx="10972800" cy="514508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dirty="0"/>
              <a:t>V </a:t>
            </a:r>
            <a:r>
              <a:rPr lang="cs-CZ" dirty="0">
                <a:hlinkClick r:id="rId2" tooltip="Divadlo"/>
              </a:rPr>
              <a:t>divadle</a:t>
            </a:r>
            <a:r>
              <a:rPr lang="cs-CZ" dirty="0"/>
              <a:t> v přípravné fázi má na starosti výrobu rekvizit </a:t>
            </a:r>
            <a:r>
              <a:rPr lang="cs-CZ" dirty="0">
                <a:hlinkClick r:id="rId3" tooltip="Rekvizitář"/>
              </a:rPr>
              <a:t>rekvizitář</a:t>
            </a:r>
            <a:r>
              <a:rPr lang="cs-CZ" dirty="0"/>
              <a:t>. Během představení pak jejich rozmístění na jevišti kontroluje </a:t>
            </a:r>
            <a:r>
              <a:rPr lang="cs-CZ" dirty="0">
                <a:hlinkClick r:id="rId4" tooltip="Inspicient"/>
              </a:rPr>
              <a:t>inspicient</a:t>
            </a:r>
            <a:r>
              <a:rPr lang="cs-CZ" dirty="0"/>
              <a:t>.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dirty="0"/>
              <a:t>Dělí se do tří skupin: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fontAlgn="auto">
              <a:spcAft>
                <a:spcPts val="0"/>
              </a:spcAft>
              <a:defRPr/>
            </a:pPr>
            <a:r>
              <a:rPr lang="cs-CZ" dirty="0"/>
              <a:t>1.reálná </a:t>
            </a:r>
          </a:p>
          <a:p>
            <a:pPr fontAlgn="auto">
              <a:spcAft>
                <a:spcPts val="0"/>
              </a:spcAft>
              <a:defRPr/>
            </a:pPr>
            <a:r>
              <a:rPr lang="cs-CZ" dirty="0"/>
              <a:t>2.zástupná </a:t>
            </a:r>
          </a:p>
          <a:p>
            <a:pPr fontAlgn="auto">
              <a:spcAft>
                <a:spcPts val="0"/>
              </a:spcAft>
              <a:defRPr/>
            </a:pPr>
            <a:r>
              <a:rPr lang="cs-CZ" dirty="0"/>
              <a:t>3.imaginární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EE613F34-F596-0938-B7B5-C8EDB101D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Loutka </a:t>
            </a:r>
          </a:p>
        </p:txBody>
      </p:sp>
      <p:sp>
        <p:nvSpPr>
          <p:cNvPr id="8195" name="Zástupný obsah 2">
            <a:extLst>
              <a:ext uri="{FF2B5EF4-FFF2-40B4-BE49-F238E27FC236}">
                <a16:creationId xmlns:a16="http://schemas.microsoft.com/office/drawing/2014/main" id="{3222B8F5-048D-C30D-2D0F-2D838E678B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cs-CZ" altLang="cs-CZ" b="1"/>
              <a:t>Loutka</a:t>
            </a:r>
            <a:r>
              <a:rPr lang="cs-CZ" altLang="cs-CZ"/>
              <a:t> je figurka člověka, zvířete nebo nadpozemské bytosti, určená k </a:t>
            </a:r>
            <a:r>
              <a:rPr lang="cs-CZ" altLang="cs-CZ">
                <a:hlinkClick r:id="rId2" tooltip="Animace"/>
              </a:rPr>
              <a:t>animaci</a:t>
            </a:r>
            <a:r>
              <a:rPr lang="cs-CZ" altLang="cs-CZ"/>
              <a:t> čili „oživení“; například </a:t>
            </a:r>
            <a:r>
              <a:rPr lang="cs-CZ" altLang="cs-CZ">
                <a:hlinkClick r:id="rId3" tooltip="Woodooo (stránka neexistuje)"/>
              </a:rPr>
              <a:t>woodooo</a:t>
            </a:r>
            <a:r>
              <a:rPr lang="cs-CZ" altLang="cs-CZ"/>
              <a:t>. Loutka slouží buďto jako </a:t>
            </a:r>
            <a:r>
              <a:rPr lang="cs-CZ" altLang="cs-CZ">
                <a:hlinkClick r:id="rId4" tooltip="Hračka"/>
              </a:rPr>
              <a:t>hračka</a:t>
            </a:r>
            <a:r>
              <a:rPr lang="cs-CZ" altLang="cs-CZ"/>
              <a:t>, kterou si oživuje dítě samo, anebo loutku oživují loutkoherci, například v </a:t>
            </a:r>
            <a:r>
              <a:rPr lang="cs-CZ" altLang="cs-CZ">
                <a:hlinkClick r:id="rId5" tooltip="Loutkové divadlo"/>
              </a:rPr>
              <a:t>loutkovém divadle</a:t>
            </a:r>
            <a:r>
              <a:rPr lang="cs-CZ" altLang="cs-CZ"/>
              <a:t>. V některých kulturách (například </a:t>
            </a:r>
            <a:r>
              <a:rPr lang="cs-CZ" altLang="cs-CZ">
                <a:hlinkClick r:id="rId6" tooltip="Jižní Korea"/>
              </a:rPr>
              <a:t>Jižní Koreji</a:t>
            </a:r>
            <a:r>
              <a:rPr lang="cs-CZ" altLang="cs-CZ"/>
              <a:t>) slouží loutky při pohřbech jako výzdoba rakví.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3" descr="D:\Users\jhonziko\Dokument\Dokumenty z novellu\MSTD2 - ukazky\P1040789.JPG">
            <a:extLst>
              <a:ext uri="{FF2B5EF4-FFF2-40B4-BE49-F238E27FC236}">
                <a16:creationId xmlns:a16="http://schemas.microsoft.com/office/drawing/2014/main" id="{8CB5B6A7-8202-B5ED-7791-35D742A7B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692150"/>
            <a:ext cx="88328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805A9BB-580E-B173-F903-775F2C465F2C}"/>
              </a:ext>
            </a:extLst>
          </p:cNvPr>
          <p:cNvSpPr txBox="1"/>
          <p:nvPr/>
        </p:nvSpPr>
        <p:spPr>
          <a:xfrm>
            <a:off x="7608168" y="5661025"/>
            <a:ext cx="30964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 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2" descr="D:\Users\jhonziko\Dokument\Dokumenty z novellu\MSTD2 - ukazky\Obraz004.jpg">
            <a:extLst>
              <a:ext uri="{FF2B5EF4-FFF2-40B4-BE49-F238E27FC236}">
                <a16:creationId xmlns:a16="http://schemas.microsoft.com/office/drawing/2014/main" id="{9972EFB7-4C8D-F191-4E89-C9893C0E0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88913"/>
            <a:ext cx="5099050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D:\Users\jhonziko\Dokument\Dokumenty z novellu\MSTD2 - ukazky\Obraz003.jpg">
            <a:extLst>
              <a:ext uri="{FF2B5EF4-FFF2-40B4-BE49-F238E27FC236}">
                <a16:creationId xmlns:a16="http://schemas.microsoft.com/office/drawing/2014/main" id="{255E9859-32A1-5181-35BB-456A9DC34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638" y="188913"/>
            <a:ext cx="3225800" cy="63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5129860-D2AD-FA18-5CD7-3087357858CC}"/>
              </a:ext>
            </a:extLst>
          </p:cNvPr>
          <p:cNvSpPr txBox="1"/>
          <p:nvPr/>
        </p:nvSpPr>
        <p:spPr>
          <a:xfrm>
            <a:off x="10344472" y="5945608"/>
            <a:ext cx="1847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   z archivu autora)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2" descr="D:\Users\jhonziko\Dokument\Dokumenty z novellu\MSTD2 - ukazky\2013-02-20-571.jpg">
            <a:extLst>
              <a:ext uri="{FF2B5EF4-FFF2-40B4-BE49-F238E27FC236}">
                <a16:creationId xmlns:a16="http://schemas.microsoft.com/office/drawing/2014/main" id="{036C147B-77A7-A7FC-EF02-A68E7F4AF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49225"/>
            <a:ext cx="5399088" cy="662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5AAFFC2-D459-06E8-6AA1-737E6918AB9A}"/>
              </a:ext>
            </a:extLst>
          </p:cNvPr>
          <p:cNvSpPr txBox="1"/>
          <p:nvPr/>
        </p:nvSpPr>
        <p:spPr>
          <a:xfrm>
            <a:off x="8399463" y="6404531"/>
            <a:ext cx="3456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2" descr="D:\Users\jhonziko\Dokument\Dokumenty z novellu\MSTD2 - ukazky\2013-02-20-570.jpg">
            <a:extLst>
              <a:ext uri="{FF2B5EF4-FFF2-40B4-BE49-F238E27FC236}">
                <a16:creationId xmlns:a16="http://schemas.microsoft.com/office/drawing/2014/main" id="{F7605B95-55F8-4F8C-85C2-903D4E45B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5" y="627063"/>
            <a:ext cx="7900988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5B45096-8A43-2050-267A-9687C0D374EE}"/>
              </a:ext>
            </a:extLst>
          </p:cNvPr>
          <p:cNvSpPr txBox="1"/>
          <p:nvPr/>
        </p:nvSpPr>
        <p:spPr>
          <a:xfrm>
            <a:off x="10088651" y="6021288"/>
            <a:ext cx="1872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2" descr="D:\Users\jhonziko\Dokument\Dokumenty z novellu\MSTD2 - ukazky\2013-02-20-569.jpg">
            <a:extLst>
              <a:ext uri="{FF2B5EF4-FFF2-40B4-BE49-F238E27FC236}">
                <a16:creationId xmlns:a16="http://schemas.microsoft.com/office/drawing/2014/main" id="{449508BD-1F12-0A5C-460B-1E1A9ACBA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620713"/>
            <a:ext cx="7900988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108AD77-5B30-96D2-DD4E-861F9778E4C2}"/>
              </a:ext>
            </a:extLst>
          </p:cNvPr>
          <p:cNvSpPr txBox="1"/>
          <p:nvPr/>
        </p:nvSpPr>
        <p:spPr>
          <a:xfrm>
            <a:off x="10128250" y="6021288"/>
            <a:ext cx="1891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2" descr="D:\Users\jhonziko\Dokument\Dokumenty z novellu\MSTD2 - ukazky\2013-02-20-572.jpg">
            <a:extLst>
              <a:ext uri="{FF2B5EF4-FFF2-40B4-BE49-F238E27FC236}">
                <a16:creationId xmlns:a16="http://schemas.microsoft.com/office/drawing/2014/main" id="{02557C11-DD88-AE6E-145C-8FF93A0EE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455613"/>
            <a:ext cx="7900988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A65665C-040C-97E1-B7E8-8CD8228F49D1}"/>
              </a:ext>
            </a:extLst>
          </p:cNvPr>
          <p:cNvSpPr txBox="1"/>
          <p:nvPr/>
        </p:nvSpPr>
        <p:spPr>
          <a:xfrm>
            <a:off x="10234613" y="5805264"/>
            <a:ext cx="1838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D:\Users\jhonziko\Dokument\Dokumenty z novellu\MSTD2 - ukazky\DSCN0934.JPG">
            <a:extLst>
              <a:ext uri="{FF2B5EF4-FFF2-40B4-BE49-F238E27FC236}">
                <a16:creationId xmlns:a16="http://schemas.microsoft.com/office/drawing/2014/main" id="{952B500C-9ECE-36CE-C2F4-92BCA35EF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11138"/>
            <a:ext cx="8474075" cy="635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1DB8BAC-822B-F5E0-4DB1-1A849CA48C2C}"/>
              </a:ext>
            </a:extLst>
          </p:cNvPr>
          <p:cNvSpPr txBox="1"/>
          <p:nvPr/>
        </p:nvSpPr>
        <p:spPr>
          <a:xfrm>
            <a:off x="10393363" y="6006413"/>
            <a:ext cx="1752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Zástupný obsah 4">
            <a:extLst>
              <a:ext uri="{FF2B5EF4-FFF2-40B4-BE49-F238E27FC236}">
                <a16:creationId xmlns:a16="http://schemas.microsoft.com/office/drawing/2014/main" id="{C3F5B3F3-1CA4-0BA8-BB4D-0E3B501AFB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2313" y="365125"/>
            <a:ext cx="8424862" cy="635158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5F97571-8A9E-68D8-8AC2-B8138D2C11F5}"/>
              </a:ext>
            </a:extLst>
          </p:cNvPr>
          <p:cNvSpPr txBox="1"/>
          <p:nvPr/>
        </p:nvSpPr>
        <p:spPr>
          <a:xfrm>
            <a:off x="10410113" y="6070382"/>
            <a:ext cx="17947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Zástupný obsah 4">
            <a:extLst>
              <a:ext uri="{FF2B5EF4-FFF2-40B4-BE49-F238E27FC236}">
                <a16:creationId xmlns:a16="http://schemas.microsoft.com/office/drawing/2014/main" id="{83628BBC-DC30-4A97-516B-D14FA58F35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8213" y="260350"/>
            <a:ext cx="8064500" cy="64643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BE076C7-AD0B-3CB5-8458-20787C10C1B5}"/>
              </a:ext>
            </a:extLst>
          </p:cNvPr>
          <p:cNvSpPr txBox="1"/>
          <p:nvPr/>
        </p:nvSpPr>
        <p:spPr>
          <a:xfrm>
            <a:off x="10272713" y="6092607"/>
            <a:ext cx="1752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Zástupný obsah 4">
            <a:extLst>
              <a:ext uri="{FF2B5EF4-FFF2-40B4-BE49-F238E27FC236}">
                <a16:creationId xmlns:a16="http://schemas.microsoft.com/office/drawing/2014/main" id="{2A0360FF-87DE-BAAB-C4C0-85B47994CA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377825"/>
            <a:ext cx="7993062" cy="611505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C83EB97-58DD-334C-82D3-22296A101594}"/>
              </a:ext>
            </a:extLst>
          </p:cNvPr>
          <p:cNvSpPr txBox="1"/>
          <p:nvPr/>
        </p:nvSpPr>
        <p:spPr>
          <a:xfrm>
            <a:off x="10128250" y="5949280"/>
            <a:ext cx="1752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ázek 1">
            <a:extLst>
              <a:ext uri="{FF2B5EF4-FFF2-40B4-BE49-F238E27FC236}">
                <a16:creationId xmlns:a16="http://schemas.microsoft.com/office/drawing/2014/main" id="{652471CD-D4EC-88A0-22AC-7D8DFDA17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350838"/>
            <a:ext cx="8351837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0501E01-FD92-6467-8EE2-ACF615CFC057}"/>
              </a:ext>
            </a:extLst>
          </p:cNvPr>
          <p:cNvSpPr txBox="1"/>
          <p:nvPr/>
        </p:nvSpPr>
        <p:spPr>
          <a:xfrm>
            <a:off x="10344150" y="5968782"/>
            <a:ext cx="1847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Obrázek 1">
            <a:extLst>
              <a:ext uri="{FF2B5EF4-FFF2-40B4-BE49-F238E27FC236}">
                <a16:creationId xmlns:a16="http://schemas.microsoft.com/office/drawing/2014/main" id="{EFC171AC-D36A-D43E-C6A8-550966D8E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60350"/>
            <a:ext cx="469900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Obrázek 2">
            <a:extLst>
              <a:ext uri="{FF2B5EF4-FFF2-40B4-BE49-F238E27FC236}">
                <a16:creationId xmlns:a16="http://schemas.microsoft.com/office/drawing/2014/main" id="{F87E7016-0DB7-53B6-3E86-BDA7657B7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260350"/>
            <a:ext cx="3144837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0ED2DED-08CE-F023-9EF3-83370DB96A91}"/>
              </a:ext>
            </a:extLst>
          </p:cNvPr>
          <p:cNvSpPr txBox="1"/>
          <p:nvPr/>
        </p:nvSpPr>
        <p:spPr>
          <a:xfrm>
            <a:off x="10128448" y="5865749"/>
            <a:ext cx="1752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autora)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392</Words>
  <Application>Microsoft Office PowerPoint</Application>
  <PresentationFormat>Širokoúhlá obrazovka</PresentationFormat>
  <Paragraphs>31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2" baseType="lpstr">
      <vt:lpstr>Arial</vt:lpstr>
      <vt:lpstr>Calibri</vt:lpstr>
      <vt:lpstr>Motiv systému Office</vt:lpstr>
      <vt:lpstr>Prezentace aplikace PowerPoint</vt:lpstr>
      <vt:lpstr>Kulisy a rekvizity</vt:lpstr>
      <vt:lpstr>Divadelní kulisa</vt:lpstr>
      <vt:lpstr>Divadelní rekvizita</vt:lpstr>
      <vt:lpstr>Rekvizity se dělí do pěti skupin:  </vt:lpstr>
      <vt:lpstr>Prezentace aplikace PowerPoint</vt:lpstr>
      <vt:lpstr>Loutka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Západočeská Univerzita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Kulisy a rekvizity</dc:title>
  <dc:creator>Prof. PaedDr. Jarmila HONZÍKOVÁ Ph.D.</dc:creator>
  <cp:lastModifiedBy>Jan Topinka</cp:lastModifiedBy>
  <cp:revision>10</cp:revision>
  <dcterms:created xsi:type="dcterms:W3CDTF">2020-01-27T08:12:58Z</dcterms:created>
  <dcterms:modified xsi:type="dcterms:W3CDTF">2023-05-12T11:14:30Z</dcterms:modified>
</cp:coreProperties>
</file>