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3"/>
  </p:handoutMasterIdLst>
  <p:sldIdLst>
    <p:sldId id="384" r:id="rId2"/>
    <p:sldId id="256" r:id="rId3"/>
    <p:sldId id="316" r:id="rId4"/>
    <p:sldId id="355" r:id="rId5"/>
    <p:sldId id="356" r:id="rId6"/>
    <p:sldId id="357" r:id="rId7"/>
    <p:sldId id="358" r:id="rId8"/>
    <p:sldId id="360" r:id="rId9"/>
    <p:sldId id="379" r:id="rId10"/>
    <p:sldId id="361" r:id="rId11"/>
    <p:sldId id="362" r:id="rId12"/>
    <p:sldId id="382" r:id="rId13"/>
    <p:sldId id="363" r:id="rId14"/>
    <p:sldId id="383" r:id="rId15"/>
    <p:sldId id="377" r:id="rId16"/>
    <p:sldId id="380" r:id="rId17"/>
    <p:sldId id="364" r:id="rId18"/>
    <p:sldId id="365" r:id="rId19"/>
    <p:sldId id="366" r:id="rId20"/>
    <p:sldId id="367" r:id="rId21"/>
    <p:sldId id="381" r:id="rId22"/>
    <p:sldId id="368" r:id="rId23"/>
    <p:sldId id="369" r:id="rId24"/>
    <p:sldId id="370" r:id="rId25"/>
    <p:sldId id="371" r:id="rId26"/>
    <p:sldId id="372" r:id="rId27"/>
    <p:sldId id="373" r:id="rId28"/>
    <p:sldId id="374" r:id="rId29"/>
    <p:sldId id="375" r:id="rId30"/>
    <p:sldId id="376" r:id="rId31"/>
    <p:sldId id="378" r:id="rId32"/>
  </p:sldIdLst>
  <p:sldSz cx="12192000" cy="6858000"/>
  <p:notesSz cx="6811963" cy="994568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20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8" autoAdjust="0"/>
    <p:restoredTop sz="94628"/>
  </p:normalViewPr>
  <p:slideViewPr>
    <p:cSldViewPr snapToGrid="0">
      <p:cViewPr varScale="1">
        <p:scale>
          <a:sx n="119" d="100"/>
          <a:sy n="119" d="100"/>
        </p:scale>
        <p:origin x="28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851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8536" y="0"/>
            <a:ext cx="2951851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6738CD-4199-42C1-AF9F-AA914CADB78F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51851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8536" y="9446678"/>
            <a:ext cx="2951851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E869EC-E7B7-4314-A28C-44C601D0C1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02236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881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1062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171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7050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392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3950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135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8677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662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6747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45478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9176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199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47607" y="0"/>
            <a:ext cx="9695518" cy="58760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" name="object 3"/>
          <p:cNvSpPr/>
          <p:nvPr/>
        </p:nvSpPr>
        <p:spPr>
          <a:xfrm>
            <a:off x="7308749" y="6120915"/>
            <a:ext cx="1013255" cy="4896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/>
          <p:nvPr/>
        </p:nvSpPr>
        <p:spPr>
          <a:xfrm>
            <a:off x="4680806" y="6192160"/>
            <a:ext cx="1884941" cy="3500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" name="object 5"/>
          <p:cNvSpPr/>
          <p:nvPr/>
        </p:nvSpPr>
        <p:spPr>
          <a:xfrm>
            <a:off x="3868733" y="6120918"/>
            <a:ext cx="734745" cy="490022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6" name="object 6"/>
          <p:cNvSpPr/>
          <p:nvPr/>
        </p:nvSpPr>
        <p:spPr>
          <a:xfrm>
            <a:off x="4210107" y="61753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7" name="object 7"/>
          <p:cNvSpPr/>
          <p:nvPr/>
        </p:nvSpPr>
        <p:spPr>
          <a:xfrm>
            <a:off x="4128495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/>
          <p:nvPr/>
        </p:nvSpPr>
        <p:spPr>
          <a:xfrm>
            <a:off x="4068750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9" name="object 9"/>
          <p:cNvSpPr/>
          <p:nvPr/>
        </p:nvSpPr>
        <p:spPr>
          <a:xfrm>
            <a:off x="4046883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0" name="object 10"/>
          <p:cNvSpPr/>
          <p:nvPr/>
        </p:nvSpPr>
        <p:spPr>
          <a:xfrm>
            <a:off x="4373331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1" name="object 11"/>
          <p:cNvSpPr/>
          <p:nvPr/>
        </p:nvSpPr>
        <p:spPr>
          <a:xfrm>
            <a:off x="4351463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2" name="object 12"/>
          <p:cNvSpPr/>
          <p:nvPr/>
        </p:nvSpPr>
        <p:spPr>
          <a:xfrm>
            <a:off x="4291719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3" name="object 13"/>
          <p:cNvSpPr/>
          <p:nvPr/>
        </p:nvSpPr>
        <p:spPr>
          <a:xfrm>
            <a:off x="4351463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4" name="object 14"/>
          <p:cNvSpPr/>
          <p:nvPr/>
        </p:nvSpPr>
        <p:spPr>
          <a:xfrm>
            <a:off x="4291719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5" name="object 15"/>
          <p:cNvSpPr/>
          <p:nvPr/>
        </p:nvSpPr>
        <p:spPr>
          <a:xfrm>
            <a:off x="4210107" y="650176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6" name="object 16"/>
          <p:cNvSpPr/>
          <p:nvPr/>
        </p:nvSpPr>
        <p:spPr>
          <a:xfrm>
            <a:off x="4128495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7" name="object 17"/>
          <p:cNvSpPr/>
          <p:nvPr/>
        </p:nvSpPr>
        <p:spPr>
          <a:xfrm>
            <a:off x="4068750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8" name="object 18"/>
          <p:cNvSpPr txBox="1"/>
          <p:nvPr/>
        </p:nvSpPr>
        <p:spPr>
          <a:xfrm>
            <a:off x="2059687" y="2103102"/>
            <a:ext cx="8072402" cy="1026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262"/>
              </a:lnSpc>
            </a:pPr>
            <a:r>
              <a:rPr lang="cs-CZ" sz="2902" b="1" spc="-18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262"/>
              </a:lnSpc>
            </a:pPr>
            <a:r>
              <a:rPr lang="cs-CZ" sz="1814" b="1" spc="-18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1814" b="1" spc="-18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3627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89934" y="540774"/>
            <a:ext cx="10962969" cy="2643762"/>
          </a:xfrm>
          <a:solidFill>
            <a:schemeClr val="accent6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4500" b="1" dirty="0">
                <a:solidFill>
                  <a:schemeClr val="bg1"/>
                </a:solidFill>
                <a:latin typeface="+mn-lt"/>
                <a:ea typeface="Calibri" panose="020F0502020204030204" pitchFamily="34" charset="0"/>
              </a:rPr>
              <a:t>Vývojové fáze světové ekonomiky, ekonomický systém a formy organizace produkce (fordismus, post-fordismus)</a:t>
            </a:r>
            <a:endParaRPr lang="en-GB" sz="45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AE80711D-1C5F-4615-A12A-FAFB40D6CCFC}"/>
              </a:ext>
            </a:extLst>
          </p:cNvPr>
          <p:cNvSpPr txBox="1">
            <a:spLocks/>
          </p:cNvSpPr>
          <p:nvPr/>
        </p:nvSpPr>
        <p:spPr>
          <a:xfrm>
            <a:off x="2390818" y="4993901"/>
            <a:ext cx="7582486" cy="1122447"/>
          </a:xfrm>
          <a:prstGeom prst="rect">
            <a:avLst/>
          </a:prstGeo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5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KGE EGA1/EG1</a:t>
            </a:r>
            <a:endParaRPr lang="en-GB" sz="35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119761" y="3543883"/>
            <a:ext cx="1903313" cy="109067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9220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Rysy světové ekonomiky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/>
              </a:rPr>
              <a:t>Dynamika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/>
              </a:rPr>
              <a:t>Integrace</a:t>
            </a:r>
            <a:r>
              <a:rPr lang="cs-CZ" sz="2400" dirty="0">
                <a:cs typeface="Arial"/>
              </a:rPr>
              <a:t> (provázanost)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Globální komplex </a:t>
            </a:r>
            <a:r>
              <a:rPr lang="cs-CZ" sz="2400" b="1" dirty="0">
                <a:cs typeface="Arial"/>
              </a:rPr>
              <a:t>vazeb</a:t>
            </a:r>
            <a:r>
              <a:rPr lang="cs-CZ" sz="2400" dirty="0">
                <a:cs typeface="Arial"/>
              </a:rPr>
              <a:t> na němž je závislá ekonomická existence států, regionů </a:t>
            </a:r>
            <a:br>
              <a:rPr lang="cs-CZ" sz="2400" dirty="0">
                <a:cs typeface="Arial"/>
              </a:rPr>
            </a:br>
            <a:r>
              <a:rPr lang="cs-CZ" sz="2400" dirty="0">
                <a:cs typeface="Arial"/>
              </a:rPr>
              <a:t>či měst.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Většina států je </a:t>
            </a:r>
            <a:r>
              <a:rPr lang="cs-CZ" sz="2400" b="1" dirty="0">
                <a:cs typeface="Arial"/>
              </a:rPr>
              <a:t>integrována</a:t>
            </a:r>
            <a:r>
              <a:rPr lang="cs-CZ" sz="2400" dirty="0">
                <a:cs typeface="Arial"/>
              </a:rPr>
              <a:t> do světového obchodu a finančního trhu.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/>
              </a:rPr>
              <a:t>Závislost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Nerovnoměrnost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Johnston (1984): </a:t>
            </a:r>
            <a:r>
              <a:rPr lang="cs-CZ" sz="2400" i="1" dirty="0">
                <a:cs typeface="Arial"/>
              </a:rPr>
              <a:t>„Existuje jen jedna světová ekonomika, ve které jsou všechna místa provázána v menší či větší míře“.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317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Historie světové ekonomiky – I. etapa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 panose="020B0604020202020204" pitchFamily="34" charset="0"/>
              </a:rPr>
              <a:t>I. etapa </a:t>
            </a:r>
            <a:r>
              <a:rPr lang="cs-CZ" sz="2400" dirty="0">
                <a:cs typeface="Arial" panose="020B0604020202020204" pitchFamily="34" charset="0"/>
              </a:rPr>
              <a:t>(éra naturálního hospodářství; do 16.–17. století).</a:t>
            </a:r>
          </a:p>
          <a:p>
            <a:pPr marL="230400" marR="431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Člověk si většinu produktů musel vyrobit sám (vlastní základní obživa) </a:t>
            </a:r>
            <a:br>
              <a:rPr lang="cs-CZ" sz="2400" dirty="0">
                <a:cs typeface="Arial" panose="020B0604020202020204" pitchFamily="34" charset="0"/>
              </a:rPr>
            </a:br>
            <a:r>
              <a:rPr lang="cs-CZ" sz="2400" dirty="0">
                <a:cs typeface="Arial" panose="020B0604020202020204" pitchFamily="34" charset="0"/>
              </a:rPr>
              <a:t>→ </a:t>
            </a:r>
            <a:r>
              <a:rPr lang="cs-CZ" sz="2400" b="1" dirty="0">
                <a:cs typeface="Arial" panose="020B0604020202020204" pitchFamily="34" charset="0"/>
              </a:rPr>
              <a:t>rozvoj řemesel</a:t>
            </a:r>
            <a:r>
              <a:rPr lang="cs-CZ" sz="2400" dirty="0">
                <a:cs typeface="Arial" panose="020B0604020202020204" pitchFamily="34" charset="0"/>
              </a:rPr>
              <a:t>, kdy se začíná vyrábět navíc → vznik trhu a obchodu.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 panose="020B0604020202020204" pitchFamily="34" charset="0"/>
              </a:rPr>
              <a:t>Vznik měst</a:t>
            </a:r>
            <a:r>
              <a:rPr lang="cs-CZ" sz="2400" dirty="0">
                <a:cs typeface="Arial" panose="020B0604020202020204" pitchFamily="34" charset="0"/>
              </a:rPr>
              <a:t>, éra zámořských objevů.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600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Historie světové ekonomiky – II. etapa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/>
              <a:t>II. etapa </a:t>
            </a:r>
            <a:r>
              <a:rPr lang="cs-CZ" sz="2400" dirty="0"/>
              <a:t>(manufaktura; 16.–18. století).</a:t>
            </a:r>
          </a:p>
          <a:p>
            <a:pPr marL="230400" marR="25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Větší poptávka po výrobcích → přechod mezi malovýrobou řemeslníků a </a:t>
            </a:r>
            <a:r>
              <a:rPr lang="cs-CZ" sz="2400" b="1" dirty="0">
                <a:cs typeface="Arial"/>
              </a:rPr>
              <a:t>moderním průmyslem</a:t>
            </a:r>
            <a:r>
              <a:rPr lang="cs-CZ" sz="2400" dirty="0">
                <a:cs typeface="Arial"/>
              </a:rPr>
              <a:t>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Zdokonalení dělby práce.</a:t>
            </a: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Zakládání prvních </a:t>
            </a:r>
            <a:r>
              <a:rPr lang="cs-CZ" sz="2400" b="1" dirty="0">
                <a:cs typeface="Arial"/>
              </a:rPr>
              <a:t>manufaktur</a:t>
            </a:r>
            <a:r>
              <a:rPr lang="cs-CZ" sz="2400" dirty="0">
                <a:cs typeface="Arial"/>
              </a:rPr>
              <a:t> (textilní či dřevozpracující průmysl, výroba železa) → využívání primitivních strojů k výrobě (spíše však </a:t>
            </a:r>
            <a:r>
              <a:rPr lang="cs-CZ" sz="2400" b="1" dirty="0">
                <a:cs typeface="Arial"/>
              </a:rPr>
              <a:t>ruční práce</a:t>
            </a:r>
            <a:r>
              <a:rPr lang="cs-CZ" sz="2400" dirty="0">
                <a:cs typeface="Arial"/>
              </a:rPr>
              <a:t>) a </a:t>
            </a:r>
            <a:r>
              <a:rPr lang="cs-CZ" sz="2400" b="1" dirty="0">
                <a:cs typeface="Arial"/>
              </a:rPr>
              <a:t>vody</a:t>
            </a:r>
            <a:r>
              <a:rPr lang="cs-CZ" sz="2400" dirty="0">
                <a:cs typeface="Arial"/>
              </a:rPr>
              <a:t> jako hnací síly.</a:t>
            </a:r>
          </a:p>
          <a:p>
            <a:pPr marL="230400" marR="37846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Rozmístění průmyslu je spjato s místy výskytu </a:t>
            </a:r>
            <a:r>
              <a:rPr lang="cs-CZ" sz="2400" b="1" dirty="0">
                <a:cs typeface="Arial"/>
              </a:rPr>
              <a:t>surovin</a:t>
            </a:r>
            <a:r>
              <a:rPr lang="cs-CZ" sz="2400" dirty="0">
                <a:cs typeface="Arial"/>
              </a:rPr>
              <a:t>, se zdroji vody, </a:t>
            </a:r>
            <a:r>
              <a:rPr lang="cs-CZ" sz="2400" b="1" dirty="0">
                <a:cs typeface="Arial"/>
              </a:rPr>
              <a:t>obchodními cestami </a:t>
            </a:r>
            <a:r>
              <a:rPr lang="cs-CZ" sz="2400" dirty="0">
                <a:cs typeface="Arial"/>
              </a:rPr>
              <a:t>apod.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5026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Manufakturní výroba</a:t>
            </a:r>
          </a:p>
        </p:txBody>
      </p:sp>
      <p:sp>
        <p:nvSpPr>
          <p:cNvPr id="4" name="object 22"/>
          <p:cNvSpPr/>
          <p:nvPr/>
        </p:nvSpPr>
        <p:spPr>
          <a:xfrm>
            <a:off x="2155203" y="1182894"/>
            <a:ext cx="7881594" cy="55845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13520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Historie světové ekonomiky – III. etapa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22362"/>
            <a:ext cx="10632541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/>
              <a:t>III. etapa </a:t>
            </a:r>
            <a:r>
              <a:rPr lang="cs-CZ" sz="2400" dirty="0"/>
              <a:t>(I. průmyslová revoluce; 18.–19.stol.).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621665" algn="l"/>
              </a:tabLst>
            </a:pPr>
            <a:r>
              <a:rPr lang="cs-CZ" sz="2400" dirty="0">
                <a:cs typeface="Arial"/>
              </a:rPr>
              <a:t>Období vzniku </a:t>
            </a:r>
            <a:r>
              <a:rPr lang="cs-CZ" sz="2400" b="1" dirty="0">
                <a:cs typeface="Arial"/>
              </a:rPr>
              <a:t>moderního průmyslu</a:t>
            </a:r>
            <a:r>
              <a:rPr lang="cs-CZ" sz="2400" dirty="0">
                <a:cs typeface="Arial"/>
              </a:rPr>
              <a:t>.</a:t>
            </a:r>
          </a:p>
          <a:p>
            <a:pPr marL="230400" marR="454025" indent="-230400">
              <a:lnSpc>
                <a:spcPct val="100000"/>
              </a:lnSpc>
              <a:spcBef>
                <a:spcPts val="2400"/>
              </a:spcBef>
              <a:tabLst>
                <a:tab pos="621665" algn="l"/>
              </a:tabLst>
            </a:pPr>
            <a:r>
              <a:rPr lang="cs-CZ" sz="2400" b="1" dirty="0">
                <a:cs typeface="Arial"/>
              </a:rPr>
              <a:t>I. průmyslová revoluce </a:t>
            </a:r>
            <a:r>
              <a:rPr lang="cs-CZ" sz="2400" dirty="0">
                <a:cs typeface="Arial"/>
              </a:rPr>
              <a:t>= transformace manufaktur na průmyslové podniky (vynález </a:t>
            </a:r>
            <a:r>
              <a:rPr lang="cs-CZ" sz="2400" b="1" dirty="0">
                <a:cs typeface="Arial"/>
              </a:rPr>
              <a:t>parního stroje</a:t>
            </a:r>
            <a:r>
              <a:rPr lang="cs-CZ" sz="2400" dirty="0">
                <a:cs typeface="Arial"/>
              </a:rPr>
              <a:t> = strojní výroba).</a:t>
            </a: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  <a:tabLst>
                <a:tab pos="621665" algn="l"/>
              </a:tabLst>
            </a:pPr>
            <a:r>
              <a:rPr lang="cs-CZ" sz="2400" dirty="0">
                <a:cs typeface="Arial"/>
              </a:rPr>
              <a:t>Snížila se závislost člověka na </a:t>
            </a:r>
            <a:r>
              <a:rPr lang="cs-CZ" sz="2400" b="1" dirty="0">
                <a:cs typeface="Arial"/>
              </a:rPr>
              <a:t>přírodních zdrojích </a:t>
            </a:r>
            <a:r>
              <a:rPr lang="cs-CZ" sz="2400" dirty="0">
                <a:cs typeface="Arial"/>
              </a:rPr>
              <a:t>energie (voda) a naopak se zvýšila k </a:t>
            </a:r>
            <a:r>
              <a:rPr lang="cs-CZ" sz="2400" b="1" dirty="0">
                <a:cs typeface="Arial"/>
              </a:rPr>
              <a:t>místům těžby </a:t>
            </a:r>
            <a:r>
              <a:rPr lang="cs-CZ" sz="2400" dirty="0">
                <a:cs typeface="Arial"/>
              </a:rPr>
              <a:t>dřeva a uhlí → vznik průmyslových oblastí světa založených na </a:t>
            </a:r>
            <a:r>
              <a:rPr lang="cs-CZ" sz="2400" b="1" dirty="0">
                <a:cs typeface="Arial"/>
              </a:rPr>
              <a:t>textilním p. </a:t>
            </a:r>
            <a:r>
              <a:rPr lang="cs-CZ" sz="2400" dirty="0">
                <a:cs typeface="Arial"/>
              </a:rPr>
              <a:t>(střední Anglie, okolí Lyonu, jih USA) a místech těžby </a:t>
            </a:r>
            <a:r>
              <a:rPr lang="cs-CZ" sz="2400" b="1" dirty="0">
                <a:cs typeface="Arial"/>
              </a:rPr>
              <a:t>uhlí a železné rudy </a:t>
            </a:r>
            <a:r>
              <a:rPr lang="cs-CZ" sz="2400" dirty="0">
                <a:cs typeface="Arial"/>
              </a:rPr>
              <a:t>(střední a severní Anglie, oblast Pittsburghu, Porýní, severní Francie atd.).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621665" algn="l"/>
              </a:tabLst>
            </a:pPr>
            <a:r>
              <a:rPr lang="cs-CZ" sz="2400" dirty="0">
                <a:cs typeface="Arial"/>
              </a:rPr>
              <a:t>Hospodářská a politická dominance </a:t>
            </a:r>
            <a:r>
              <a:rPr lang="cs-CZ" sz="2400" b="1" dirty="0">
                <a:cs typeface="Arial"/>
              </a:rPr>
              <a:t>Velké Británie </a:t>
            </a:r>
            <a:r>
              <a:rPr lang="cs-CZ" sz="2400" dirty="0">
                <a:cs typeface="Arial"/>
              </a:rPr>
              <a:t>– koloniální rozmach.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621665" algn="l"/>
              </a:tabLst>
            </a:pPr>
            <a:r>
              <a:rPr lang="cs-CZ" sz="2400" dirty="0">
                <a:cs typeface="Arial"/>
              </a:rPr>
              <a:t>Rozvoj </a:t>
            </a:r>
            <a:r>
              <a:rPr lang="cs-CZ" sz="2400" b="1" dirty="0">
                <a:cs typeface="Arial"/>
              </a:rPr>
              <a:t>strojírenství</a:t>
            </a:r>
            <a:r>
              <a:rPr lang="cs-CZ" sz="2400" dirty="0">
                <a:cs typeface="Arial"/>
              </a:rPr>
              <a:t> a </a:t>
            </a:r>
            <a:r>
              <a:rPr lang="cs-CZ" sz="2400" b="1" dirty="0">
                <a:cs typeface="Arial"/>
              </a:rPr>
              <a:t>metalurgie</a:t>
            </a:r>
            <a:r>
              <a:rPr lang="cs-CZ" sz="2400" dirty="0">
                <a:cs typeface="Arial"/>
              </a:rPr>
              <a:t>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2453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Historie světové ekonomiky – IV. etapa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/>
              <a:t>IV. etapa </a:t>
            </a:r>
            <a:r>
              <a:rPr lang="cs-CZ" sz="2400" dirty="0"/>
              <a:t>(II. průmyslová revoluce; konec 19. století).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/>
              <a:t>Růst obyvatelstva </a:t>
            </a:r>
            <a:r>
              <a:rPr lang="cs-CZ" sz="2400" dirty="0"/>
              <a:t>→ urbanizace → roste </a:t>
            </a:r>
            <a:r>
              <a:rPr lang="cs-CZ" sz="2400" b="1" dirty="0"/>
              <a:t>trh</a:t>
            </a:r>
            <a:r>
              <a:rPr lang="cs-CZ" sz="2400" dirty="0"/>
              <a:t> s potravinami a spotřebním zbožím.</a:t>
            </a:r>
          </a:p>
          <a:p>
            <a:pPr marL="230400" marR="406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/>
              <a:t>Vynález a využití </a:t>
            </a:r>
            <a:r>
              <a:rPr lang="cs-CZ" sz="2400" b="1" dirty="0"/>
              <a:t>elektrické </a:t>
            </a:r>
            <a:br>
              <a:rPr lang="cs-CZ" sz="2400" b="1" dirty="0"/>
            </a:br>
            <a:r>
              <a:rPr lang="cs-CZ" sz="2400" b="1" dirty="0"/>
              <a:t>energie </a:t>
            </a:r>
            <a:r>
              <a:rPr lang="cs-CZ" sz="2400" dirty="0"/>
              <a:t>→ hromadná </a:t>
            </a:r>
            <a:br>
              <a:rPr lang="cs-CZ" sz="2400" dirty="0"/>
            </a:br>
            <a:r>
              <a:rPr lang="cs-CZ" sz="2400" dirty="0"/>
              <a:t>velkovýroba zboží.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/>
              <a:t>Těžba </a:t>
            </a:r>
            <a:r>
              <a:rPr lang="cs-CZ" sz="2400" b="1" dirty="0"/>
              <a:t>ropy</a:t>
            </a:r>
            <a:r>
              <a:rPr lang="cs-CZ" sz="2400" dirty="0"/>
              <a:t>, </a:t>
            </a:r>
            <a:r>
              <a:rPr lang="cs-CZ" sz="2400" b="1" dirty="0"/>
              <a:t>zemního plynu</a:t>
            </a:r>
            <a:r>
              <a:rPr lang="cs-CZ" sz="2400" dirty="0"/>
              <a:t>, </a:t>
            </a:r>
            <a:br>
              <a:rPr lang="cs-CZ" sz="2400" dirty="0"/>
            </a:br>
            <a:r>
              <a:rPr lang="cs-CZ" sz="2400" dirty="0"/>
              <a:t>uhlí.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B77A8C8E-FE0C-45B7-A9CF-C7DF542B4F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5554" y="2679826"/>
            <a:ext cx="6218246" cy="4178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115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Vývoj světové ekonomiky dle makroregionů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E3FD5EA1-5CF8-463D-A092-35FBD9C737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7510" y="1170360"/>
            <a:ext cx="8456979" cy="557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2516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Historie světové ekonomiky – V. etapa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/>
              <a:t>V. etapa </a:t>
            </a:r>
            <a:r>
              <a:rPr lang="cs-CZ" sz="2400" dirty="0"/>
              <a:t>(I. vědecko-technická revoluce; 1. polovina 20. století).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Nástup </a:t>
            </a:r>
            <a:r>
              <a:rPr lang="cs-CZ" sz="2400" b="1" dirty="0">
                <a:cs typeface="Arial" panose="020B0604020202020204" pitchFamily="34" charset="0"/>
              </a:rPr>
              <a:t>nových průmyslových oblastí světa</a:t>
            </a:r>
            <a:r>
              <a:rPr lang="cs-CZ" sz="2400" dirty="0">
                <a:cs typeface="Arial" panose="020B0604020202020204" pitchFamily="34" charset="0"/>
              </a:rPr>
              <a:t>: USA, Německo, později Japonsko.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Dotváří se průmyslová mapa světa (severní Itálie, Bavorsko, oblast Paříže, Tokia).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 panose="020B0604020202020204" pitchFamily="34" charset="0"/>
              </a:rPr>
              <a:t>Nová průmyslová odvětví </a:t>
            </a:r>
            <a:r>
              <a:rPr lang="cs-CZ" sz="2400" dirty="0">
                <a:cs typeface="Arial" panose="020B0604020202020204" pitchFamily="34" charset="0"/>
              </a:rPr>
              <a:t>– automobilový a letecký průmysl, výroba strojů, elektrotechnický průmysl, rozvoj chemického průmyslu (výroba syntetických vláken a plastických hmot).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 panose="020B0604020202020204" pitchFamily="34" charset="0"/>
              </a:rPr>
              <a:t>Mezinárodní ekonomické pohyby </a:t>
            </a:r>
            <a:r>
              <a:rPr lang="cs-CZ" sz="2400" dirty="0">
                <a:cs typeface="Arial" panose="020B0604020202020204" pitchFamily="34" charset="0"/>
              </a:rPr>
              <a:t>probíhaly mezi evropskými státy a jejich koloniemi.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458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Historie světové ekonomiky – VI. etapa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/>
              <a:t>VI. etapa </a:t>
            </a:r>
            <a:r>
              <a:rPr lang="cs-CZ" sz="2400" dirty="0"/>
              <a:t>(II. vědecko-technická revoluce; 2. polovina 20. stol.).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/>
              </a:rPr>
              <a:t>Rekonstrukce</a:t>
            </a:r>
            <a:r>
              <a:rPr lang="cs-CZ" sz="2400" dirty="0">
                <a:cs typeface="Arial"/>
              </a:rPr>
              <a:t> světového hospodářství po 2. sv. válce.</a:t>
            </a: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Rozmisťování nových průmyslových aktivit → výrazně se změnily lokalizační podmínky = upadl význam </a:t>
            </a:r>
            <a:r>
              <a:rPr lang="cs-CZ" sz="2400" b="1" dirty="0">
                <a:cs typeface="Arial"/>
              </a:rPr>
              <a:t>tradičních lokalizačních faktorů </a:t>
            </a:r>
            <a:r>
              <a:rPr lang="cs-CZ" sz="2400" dirty="0">
                <a:cs typeface="Arial"/>
              </a:rPr>
              <a:t>(doprava, vzdálenost, suroviny, fyzicko-geografických bariér, apod.) a začaly se objevovat </a:t>
            </a:r>
            <a:r>
              <a:rPr lang="cs-CZ" sz="2400" b="1" dirty="0">
                <a:cs typeface="Arial"/>
              </a:rPr>
              <a:t>nové činitele </a:t>
            </a:r>
            <a:r>
              <a:rPr lang="cs-CZ" sz="2400" dirty="0">
                <a:cs typeface="Arial"/>
              </a:rPr>
              <a:t>(kapitál, kvalifikovaná pracovní síla, informace, vědecko-výzkumné ústavy, kvalitní dopravní infrastruktura, životní prostředí, apod.).</a:t>
            </a:r>
          </a:p>
          <a:p>
            <a:pPr marL="230400" marR="6985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/>
              </a:rPr>
              <a:t>Věda se stala rozhodující silou </a:t>
            </a:r>
            <a:r>
              <a:rPr lang="cs-CZ" sz="2400" dirty="0">
                <a:cs typeface="Arial"/>
              </a:rPr>
              <a:t>ve vývoji hospodářství.</a:t>
            </a:r>
          </a:p>
          <a:p>
            <a:pPr marL="230400" marR="635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/>
              </a:rPr>
              <a:t>Omezování </a:t>
            </a:r>
            <a:r>
              <a:rPr lang="cs-CZ" sz="2400" dirty="0">
                <a:cs typeface="Arial"/>
              </a:rPr>
              <a:t>využití</a:t>
            </a:r>
            <a:r>
              <a:rPr lang="cs-CZ" sz="2400" b="1" dirty="0">
                <a:cs typeface="Arial"/>
              </a:rPr>
              <a:t> přírodních surovin </a:t>
            </a:r>
            <a:r>
              <a:rPr lang="cs-CZ" sz="2400" dirty="0">
                <a:cs typeface="Arial"/>
              </a:rPr>
              <a:t>– recyklace, šetrnější spotřeba, atd.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0122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Vývoj a distribuce ropného průmyslu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AD3040BD-59B6-4323-A3CB-46312D1A63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81788"/>
            <a:ext cx="6044703" cy="421201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6BBBA7DB-F06B-433B-9590-60851A028B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738" y="1681788"/>
            <a:ext cx="6072262" cy="4212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4002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Historie světové ekonomiky – VII. etapa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1800"/>
              </a:spcBef>
            </a:pPr>
            <a:r>
              <a:rPr lang="pl-PL" sz="2400" b="1" dirty="0"/>
              <a:t>VII. etapa </a:t>
            </a:r>
            <a:r>
              <a:rPr lang="pl-PL" sz="2400" dirty="0"/>
              <a:t>(počátek 21. století).</a:t>
            </a:r>
          </a:p>
          <a:p>
            <a:pPr marL="230400" indent="-230400">
              <a:lnSpc>
                <a:spcPct val="100000"/>
              </a:lnSpc>
              <a:spcBef>
                <a:spcPts val="1800"/>
              </a:spcBef>
            </a:pPr>
            <a:r>
              <a:rPr lang="cs-CZ" sz="2400" dirty="0">
                <a:cs typeface="Arial"/>
              </a:rPr>
              <a:t>Tlak na </a:t>
            </a:r>
            <a:r>
              <a:rPr lang="cs-CZ" sz="2400" b="1" dirty="0">
                <a:cs typeface="Arial"/>
              </a:rPr>
              <a:t>minimalizaci energie </a:t>
            </a:r>
            <a:r>
              <a:rPr lang="cs-CZ" sz="2400" dirty="0">
                <a:cs typeface="Arial"/>
              </a:rPr>
              <a:t>a </a:t>
            </a:r>
            <a:r>
              <a:rPr lang="cs-CZ" sz="2400" b="1" dirty="0">
                <a:cs typeface="Arial"/>
              </a:rPr>
              <a:t>surovin</a:t>
            </a:r>
            <a:r>
              <a:rPr lang="cs-CZ" sz="2400" dirty="0">
                <a:cs typeface="Arial"/>
              </a:rPr>
              <a:t> při výrobě.</a:t>
            </a:r>
          </a:p>
          <a:p>
            <a:pPr marL="230400" marR="5715" indent="-230400">
              <a:lnSpc>
                <a:spcPct val="100000"/>
              </a:lnSpc>
              <a:spcBef>
                <a:spcPts val="1800"/>
              </a:spcBef>
            </a:pPr>
            <a:r>
              <a:rPr lang="cs-CZ" sz="2400" dirty="0">
                <a:cs typeface="Arial"/>
              </a:rPr>
              <a:t>Důraz na </a:t>
            </a:r>
            <a:r>
              <a:rPr lang="cs-CZ" sz="2400" b="1" dirty="0">
                <a:cs typeface="Arial"/>
              </a:rPr>
              <a:t>obory</a:t>
            </a:r>
            <a:r>
              <a:rPr lang="cs-CZ" sz="2400" dirty="0">
                <a:cs typeface="Arial"/>
              </a:rPr>
              <a:t> jako: informatika, telekomunikace, přesná mechanika, optika, farmaceutika, mikroelektronika, nanotechnologie, apod.</a:t>
            </a:r>
          </a:p>
          <a:p>
            <a:pPr marL="230400" marR="5080" indent="-230400">
              <a:lnSpc>
                <a:spcPct val="100000"/>
              </a:lnSpc>
              <a:spcBef>
                <a:spcPts val="1800"/>
              </a:spcBef>
            </a:pPr>
            <a:r>
              <a:rPr lang="cs-CZ" sz="2400" dirty="0">
                <a:cs typeface="Arial"/>
              </a:rPr>
              <a:t>Věda se stává hlavním a přímým činitelem rozmístění průmyslových aktivit </a:t>
            </a:r>
            <a:br>
              <a:rPr lang="cs-CZ" sz="2400" dirty="0">
                <a:cs typeface="Arial"/>
              </a:rPr>
            </a:br>
            <a:r>
              <a:rPr lang="cs-CZ" sz="2400" dirty="0">
                <a:cs typeface="Arial"/>
              </a:rPr>
              <a:t>– </a:t>
            </a:r>
            <a:r>
              <a:rPr lang="cs-CZ" sz="2400" b="1" dirty="0">
                <a:cs typeface="Arial"/>
              </a:rPr>
              <a:t>technopolis</a:t>
            </a:r>
            <a:r>
              <a:rPr lang="cs-CZ" sz="2400" dirty="0">
                <a:cs typeface="Arial"/>
              </a:rPr>
              <a:t> (střediska, města a </a:t>
            </a:r>
            <a:r>
              <a:rPr lang="cs-CZ" sz="2400" b="1" dirty="0">
                <a:cs typeface="Arial"/>
              </a:rPr>
              <a:t>VT parky</a:t>
            </a:r>
            <a:r>
              <a:rPr lang="cs-CZ" sz="2400" dirty="0">
                <a:cs typeface="Arial"/>
              </a:rPr>
              <a:t>, kde je soustředěna vědecká základna, </a:t>
            </a:r>
            <a:br>
              <a:rPr lang="cs-CZ" sz="2400" dirty="0">
                <a:cs typeface="Arial"/>
              </a:rPr>
            </a:br>
            <a:r>
              <a:rPr lang="cs-CZ" sz="2400" dirty="0">
                <a:cs typeface="Arial"/>
              </a:rPr>
              <a:t>v blízkosti </a:t>
            </a:r>
            <a:r>
              <a:rPr lang="cs-CZ" sz="2400" b="1" dirty="0">
                <a:cs typeface="Arial"/>
              </a:rPr>
              <a:t>univerzit</a:t>
            </a:r>
            <a:r>
              <a:rPr lang="cs-CZ" sz="2400" dirty="0">
                <a:cs typeface="Arial"/>
              </a:rPr>
              <a:t> a vědeckých zařízení).</a:t>
            </a:r>
          </a:p>
          <a:p>
            <a:pPr marL="230400" marR="6350" indent="-230400">
              <a:lnSpc>
                <a:spcPct val="100000"/>
              </a:lnSpc>
              <a:spcBef>
                <a:spcPts val="1800"/>
              </a:spcBef>
            </a:pPr>
            <a:r>
              <a:rPr lang="cs-CZ" sz="2400" dirty="0">
                <a:cs typeface="Arial"/>
              </a:rPr>
              <a:t>Tři hlavní </a:t>
            </a:r>
            <a:r>
              <a:rPr lang="cs-CZ" sz="2400" b="1" dirty="0">
                <a:cs typeface="Arial"/>
              </a:rPr>
              <a:t>ekonomické makro-regiony</a:t>
            </a:r>
            <a:r>
              <a:rPr lang="cs-CZ" sz="2400" dirty="0">
                <a:cs typeface="Arial"/>
              </a:rPr>
              <a:t>: severní Amerika, západní Evropa </a:t>
            </a:r>
            <a:br>
              <a:rPr lang="cs-CZ" sz="2400" dirty="0">
                <a:cs typeface="Arial"/>
              </a:rPr>
            </a:br>
            <a:r>
              <a:rPr lang="cs-CZ" sz="2400" dirty="0">
                <a:cs typeface="Arial"/>
              </a:rPr>
              <a:t>(popř. EU), východní a jihovýchodní Asie.</a:t>
            </a:r>
          </a:p>
          <a:p>
            <a:pPr marL="230400" marR="5080" indent="-230400">
              <a:lnSpc>
                <a:spcPct val="100000"/>
              </a:lnSpc>
              <a:spcBef>
                <a:spcPts val="1800"/>
              </a:spcBef>
            </a:pPr>
            <a:r>
              <a:rPr lang="cs-CZ" sz="2400" dirty="0">
                <a:cs typeface="Arial"/>
              </a:rPr>
              <a:t>Velká </a:t>
            </a:r>
            <a:r>
              <a:rPr lang="cs-CZ" sz="2400" b="1" dirty="0">
                <a:cs typeface="Arial"/>
              </a:rPr>
              <a:t>specializace</a:t>
            </a:r>
            <a:r>
              <a:rPr lang="cs-CZ" sz="2400" dirty="0">
                <a:cs typeface="Arial"/>
              </a:rPr>
              <a:t> vyspělých zemí (jen ¼ sortimentu průmyslových výrobků) </a:t>
            </a:r>
            <a:br>
              <a:rPr lang="cs-CZ" sz="2400" dirty="0">
                <a:cs typeface="Arial"/>
              </a:rPr>
            </a:br>
            <a:r>
              <a:rPr lang="cs-CZ" sz="2400" dirty="0">
                <a:cs typeface="Arial"/>
              </a:rPr>
              <a:t>→ velká závislost na </a:t>
            </a:r>
            <a:r>
              <a:rPr lang="cs-CZ" sz="2400" b="1" dirty="0">
                <a:cs typeface="Arial"/>
              </a:rPr>
              <a:t>zahraničním obchodu </a:t>
            </a:r>
            <a:r>
              <a:rPr lang="cs-CZ" sz="2400" dirty="0">
                <a:cs typeface="Arial"/>
              </a:rPr>
              <a:t>(globálních produkčních sítích).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50033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Terciarizace ekonomiky (selektivní)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C2EC1E46-E5AD-411B-8DAE-BF04CCDDFB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55785"/>
            <a:ext cx="6153547" cy="4226306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B7DCB106-C630-4B38-8165-33DCBCD7CF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555785"/>
            <a:ext cx="6096000" cy="4480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8751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Diferenciace přístupu k internetu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CD1903AD-C17B-498D-BF49-319BFB428F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384776" y="-754969"/>
            <a:ext cx="5422447" cy="9323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4281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Vývoj kapacity mikroprocesorů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787AE4EF-2977-45B9-95CC-B019E23EF2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8847" y="1309754"/>
            <a:ext cx="7254306" cy="5310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7478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Ekonomický systém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Ekonomický systém = uspořádání </a:t>
            </a:r>
            <a:r>
              <a:rPr lang="cs-CZ" sz="2400" b="1" dirty="0">
                <a:cs typeface="Arial" panose="020B0604020202020204" pitchFamily="34" charset="0"/>
              </a:rPr>
              <a:t>tržních a vlastnických vztahů </a:t>
            </a:r>
            <a:r>
              <a:rPr lang="cs-CZ" sz="2400" dirty="0">
                <a:cs typeface="Arial" panose="020B0604020202020204" pitchFamily="34" charset="0"/>
              </a:rPr>
              <a:t>v ekonomice v rámci politické jednotky (státu, supra-státní integrace, v globálním měřítku).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endParaRPr lang="cs-CZ" sz="2400" dirty="0">
              <a:cs typeface="Arial" panose="020B0604020202020204" pitchFamily="34" charset="0"/>
            </a:endParaRP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 panose="020B0604020202020204" pitchFamily="34" charset="0"/>
              </a:rPr>
              <a:t>Příklady: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Feudalismus</a:t>
            </a:r>
            <a:endParaRPr lang="cs-CZ" sz="2400" dirty="0">
              <a:ea typeface="Calibri" panose="020F0502020204030204" pitchFamily="34" charset="0"/>
            </a:endParaRP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Kapitalismus </a:t>
            </a:r>
            <a:r>
              <a:rPr lang="cs-CZ" sz="2400" i="1" dirty="0">
                <a:cs typeface="Arial" panose="020B0604020202020204" pitchFamily="34" charset="0"/>
              </a:rPr>
              <a:t>(bude představen blíže)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Komunismus</a:t>
            </a:r>
          </a:p>
        </p:txBody>
      </p:sp>
    </p:spTree>
    <p:extLst>
      <p:ext uri="{BB962C8B-B14F-4D97-AF65-F5344CB8AC3E}">
        <p14:creationId xmlns:p14="http://schemas.microsoft.com/office/powerpoint/2010/main" val="34080795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Kapitalismus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Systém, ve kterém je </a:t>
            </a:r>
            <a:r>
              <a:rPr lang="cs-CZ" sz="2400" b="1" dirty="0">
                <a:cs typeface="Arial"/>
              </a:rPr>
              <a:t>kapitál</a:t>
            </a:r>
            <a:r>
              <a:rPr lang="cs-CZ" sz="2400" dirty="0">
                <a:cs typeface="Arial"/>
              </a:rPr>
              <a:t> (podniky, prostředky k výrobě zboží, poskytování služeb) </a:t>
            </a:r>
            <a:r>
              <a:rPr lang="cs-CZ" sz="2400" b="1" dirty="0">
                <a:cs typeface="Arial"/>
              </a:rPr>
              <a:t>v soukromém vlastnictví</a:t>
            </a:r>
            <a:r>
              <a:rPr lang="cs-CZ" sz="2400" dirty="0">
                <a:cs typeface="Arial"/>
              </a:rPr>
              <a:t>, nikoliv ve státním (většinově), ekonomické parametry jsou určovány </a:t>
            </a:r>
            <a:r>
              <a:rPr lang="cs-CZ" sz="2400" b="1" dirty="0">
                <a:cs typeface="Arial"/>
              </a:rPr>
              <a:t>volným nebo regulovaným trhem</a:t>
            </a:r>
            <a:r>
              <a:rPr lang="cs-CZ" sz="2400" dirty="0">
                <a:cs typeface="Arial"/>
              </a:rPr>
              <a:t>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endParaRPr lang="cs-CZ" sz="2400" dirty="0">
              <a:cs typeface="Times New Roman"/>
            </a:endParaRPr>
          </a:p>
          <a:p>
            <a:pPr marL="230400" marR="354965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/>
              </a:rPr>
              <a:t>Vlastníci </a:t>
            </a:r>
            <a:r>
              <a:rPr lang="cs-CZ" sz="2400" dirty="0">
                <a:cs typeface="Arial"/>
              </a:rPr>
              <a:t>výrobních prostředků = kapitalisté, kteří si nakupují </a:t>
            </a:r>
            <a:r>
              <a:rPr lang="cs-CZ" sz="2400" b="1" dirty="0">
                <a:cs typeface="Arial"/>
              </a:rPr>
              <a:t>pracovní sílu </a:t>
            </a:r>
            <a:br>
              <a:rPr lang="cs-CZ" sz="2400" b="1" dirty="0">
                <a:cs typeface="Arial"/>
              </a:rPr>
            </a:br>
            <a:r>
              <a:rPr lang="cs-CZ" sz="2400" dirty="0">
                <a:cs typeface="Arial"/>
              </a:rPr>
              <a:t>k výkonu pracovního procesu.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6151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Předchůdce kapitalismu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/>
              </a:rPr>
              <a:t>Merkantilismus</a:t>
            </a:r>
            <a:r>
              <a:rPr lang="cs-CZ" sz="2400" dirty="0">
                <a:cs typeface="Arial"/>
              </a:rPr>
              <a:t> (16.–18. století).</a:t>
            </a:r>
          </a:p>
          <a:p>
            <a:pPr marL="230400" marR="68961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Spíše období, než plnohodnotný systém; hospodářská doktrína, přechod od feudalismu ke kapitalismu.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Souvisí s rozvojem </a:t>
            </a:r>
            <a:r>
              <a:rPr lang="cs-CZ" sz="2400" b="1" dirty="0">
                <a:cs typeface="Arial"/>
              </a:rPr>
              <a:t>mezinárodního obchodu </a:t>
            </a:r>
            <a:r>
              <a:rPr lang="cs-CZ" sz="2400" dirty="0">
                <a:cs typeface="Arial"/>
              </a:rPr>
              <a:t>(zámořský obchod, kolonie).</a:t>
            </a:r>
          </a:p>
          <a:p>
            <a:pPr marL="230400" marR="52069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/>
              </a:rPr>
              <a:t>Doktrína aktivní obchodní bilance </a:t>
            </a:r>
            <a:r>
              <a:rPr lang="cs-CZ" sz="2400" dirty="0">
                <a:cs typeface="Arial"/>
              </a:rPr>
              <a:t>státu </a:t>
            </a:r>
            <a:r>
              <a:rPr lang="cs-CZ" sz="2400" dirty="0">
                <a:cs typeface="Arial"/>
                <a:sym typeface="Wingdings" panose="05000000000000000000" pitchFamily="2" charset="2"/>
              </a:rPr>
              <a:t></a:t>
            </a:r>
            <a:r>
              <a:rPr lang="cs-CZ" sz="2400" dirty="0">
                <a:cs typeface="Arial"/>
              </a:rPr>
              <a:t> více zboží </a:t>
            </a:r>
            <a:r>
              <a:rPr lang="cs-CZ" sz="2400" u="sng" dirty="0">
                <a:cs typeface="Arial"/>
              </a:rPr>
              <a:t>vyvážet</a:t>
            </a:r>
            <a:r>
              <a:rPr lang="cs-CZ" sz="2400" dirty="0">
                <a:cs typeface="Arial"/>
              </a:rPr>
              <a:t> než dovážet, akumulace kapitálu (peněz, drahých kovů).</a:t>
            </a: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/>
              </a:rPr>
              <a:t>Ochranářská politika </a:t>
            </a:r>
            <a:r>
              <a:rPr lang="cs-CZ" sz="2400" dirty="0">
                <a:cs typeface="Arial"/>
              </a:rPr>
              <a:t>státu (cechy, regulace exportu a importu, obchodu, vývozu peněz ze země).</a:t>
            </a:r>
          </a:p>
          <a:p>
            <a:pPr marL="230400" marR="59055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Vlivná vrstva obchodníků zejména ve svobodných městech při pobřeží (nejdříve Nizozemsko, později Anglie).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44929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Merkantilismus (1)</a:t>
            </a:r>
          </a:p>
        </p:txBody>
      </p:sp>
      <p:sp>
        <p:nvSpPr>
          <p:cNvPr id="5" name="object 23"/>
          <p:cNvSpPr>
            <a:spLocks noChangeAspect="1"/>
          </p:cNvSpPr>
          <p:nvPr/>
        </p:nvSpPr>
        <p:spPr>
          <a:xfrm>
            <a:off x="1765352" y="2063290"/>
            <a:ext cx="8661296" cy="31909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554534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Merkantilismus (2)</a:t>
            </a:r>
          </a:p>
        </p:txBody>
      </p:sp>
      <p:sp>
        <p:nvSpPr>
          <p:cNvPr id="4" name="object 22"/>
          <p:cNvSpPr/>
          <p:nvPr/>
        </p:nvSpPr>
        <p:spPr>
          <a:xfrm>
            <a:off x="2315591" y="1199960"/>
            <a:ext cx="7560818" cy="56580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469341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Vývoj tržního kapitalismu – 1. fáze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/>
              </a:rPr>
              <a:t>1) Konkurenční kapitalismus</a:t>
            </a: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Prvotní fáze průmyslového kapitalismu, vysoký stupeň konkurence na volném trhu, mnoho </a:t>
            </a:r>
            <a:r>
              <a:rPr lang="cs-CZ" sz="2400" b="1" dirty="0">
                <a:cs typeface="Arial"/>
              </a:rPr>
              <a:t>malých producentů</a:t>
            </a:r>
            <a:r>
              <a:rPr lang="cs-CZ" sz="2400" dirty="0">
                <a:cs typeface="Arial"/>
              </a:rPr>
              <a:t>, spotřebitelů a zaměstnanců, jednají nezávisle na sobě, s </a:t>
            </a:r>
            <a:r>
              <a:rPr lang="cs-CZ" sz="2400" b="1" dirty="0">
                <a:cs typeface="Arial"/>
              </a:rPr>
              <a:t>malým vládním zásahem</a:t>
            </a:r>
            <a:r>
              <a:rPr lang="cs-CZ" sz="2400" dirty="0">
                <a:cs typeface="Arial"/>
              </a:rPr>
              <a:t>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Konec 18. století – konec 19. století.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Rozkvět soukromého podnikání.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Liberální ekonomický vývoj, ale výrazná socioekonomická polarizace společnosti </a:t>
            </a:r>
            <a:r>
              <a:rPr lang="cs-CZ" sz="2400" dirty="0">
                <a:cs typeface="Arial"/>
                <a:sym typeface="Wingdings" panose="05000000000000000000" pitchFamily="2" charset="2"/>
              </a:rPr>
              <a:t> odborové svazy, výrazná </a:t>
            </a:r>
            <a:r>
              <a:rPr lang="cs-CZ" sz="2400" b="1" dirty="0">
                <a:cs typeface="Arial"/>
                <a:sym typeface="Wingdings" panose="05000000000000000000" pitchFamily="2" charset="2"/>
              </a:rPr>
              <a:t>politizace</a:t>
            </a:r>
            <a:r>
              <a:rPr lang="cs-CZ" sz="2400" dirty="0">
                <a:cs typeface="Arial"/>
                <a:sym typeface="Wingdings" panose="05000000000000000000" pitchFamily="2" charset="2"/>
              </a:rPr>
              <a:t> ekonomických vztahů (ekonomická štěpná linie ve společnosti).</a:t>
            </a:r>
            <a:endParaRPr lang="cs-CZ" sz="2400" dirty="0">
              <a:cs typeface="Arial"/>
            </a:endParaRP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Výnosnost zemědělství, vzrůstající </a:t>
            </a:r>
            <a:r>
              <a:rPr lang="cs-CZ" sz="2400" b="1" dirty="0">
                <a:cs typeface="Arial"/>
              </a:rPr>
              <a:t>strojní výroba</a:t>
            </a:r>
            <a:r>
              <a:rPr lang="cs-CZ" sz="2400" dirty="0">
                <a:cs typeface="Arial"/>
              </a:rPr>
              <a:t>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36325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Vývoj tržního kapitalismu – 2. fáze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 panose="020B0604020202020204" pitchFamily="34" charset="0"/>
              </a:rPr>
              <a:t>2) Organizovaný kapitalismus</a:t>
            </a: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Pozdní fáze průmyslového kapitalismu, uspořádané vztahy mezi pracovní silou, vládou a podniky. </a:t>
            </a: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Vztahy dány skrze </a:t>
            </a:r>
            <a:r>
              <a:rPr lang="cs-CZ" sz="2400" b="1" dirty="0">
                <a:cs typeface="Arial" panose="020B0604020202020204" pitchFamily="34" charset="0"/>
              </a:rPr>
              <a:t>legislativní nástroje a instituce</a:t>
            </a:r>
            <a:r>
              <a:rPr lang="cs-CZ" sz="2400" dirty="0">
                <a:cs typeface="Arial" panose="020B0604020202020204" pitchFamily="34" charset="0"/>
              </a:rPr>
              <a:t>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Organizovaný, regulovaný pracovní trh (důsledek dřívější politizace).</a:t>
            </a:r>
          </a:p>
          <a:p>
            <a:pPr marL="230400" marR="5715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Počátek 20. století </a:t>
            </a:r>
            <a:r>
              <a:rPr lang="cs-CZ" sz="2400" dirty="0"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cs-CZ" sz="2400" dirty="0">
                <a:cs typeface="Arial" panose="020B0604020202020204" pitchFamily="34" charset="0"/>
              </a:rPr>
              <a:t> </a:t>
            </a:r>
            <a:r>
              <a:rPr lang="cs-CZ" sz="2400" b="1" dirty="0">
                <a:cs typeface="Arial" panose="020B0604020202020204" pitchFamily="34" charset="0"/>
              </a:rPr>
              <a:t>fordismus</a:t>
            </a:r>
            <a:r>
              <a:rPr lang="cs-CZ" sz="2400" dirty="0">
                <a:cs typeface="Arial" panose="020B0604020202020204" pitchFamily="34" charset="0"/>
              </a:rPr>
              <a:t> – masová produkce a masová spotřeba, </a:t>
            </a:r>
            <a:r>
              <a:rPr lang="cs-CZ" sz="2400" b="1" dirty="0">
                <a:cs typeface="Arial" panose="020B0604020202020204" pitchFamily="34" charset="0"/>
              </a:rPr>
              <a:t>specializovaná dělba práce</a:t>
            </a:r>
            <a:r>
              <a:rPr lang="cs-CZ" sz="2400" dirty="0">
                <a:cs typeface="Arial" panose="020B0604020202020204" pitchFamily="34" charset="0"/>
              </a:rPr>
              <a:t>, cenově dostupné zboží.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71267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Fordismus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Způsob </a:t>
            </a:r>
            <a:r>
              <a:rPr lang="cs-CZ" sz="2400" b="1" dirty="0">
                <a:cs typeface="Arial"/>
              </a:rPr>
              <a:t>organizace výroby</a:t>
            </a:r>
            <a:r>
              <a:rPr lang="cs-CZ" sz="2400" dirty="0">
                <a:cs typeface="Arial"/>
              </a:rPr>
              <a:t>, ale také celkové společenské podmínky.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Způsob </a:t>
            </a:r>
            <a:r>
              <a:rPr lang="cs-CZ" sz="2400" b="1" dirty="0">
                <a:cs typeface="Arial"/>
              </a:rPr>
              <a:t>optimalizace</a:t>
            </a:r>
            <a:r>
              <a:rPr lang="cs-CZ" sz="2400" dirty="0">
                <a:cs typeface="Arial"/>
              </a:rPr>
              <a:t> průmyslové výroby.</a:t>
            </a:r>
          </a:p>
          <a:p>
            <a:pPr marL="230400" marR="28575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/>
              </a:rPr>
              <a:t>A) vertikální integrace</a:t>
            </a:r>
            <a:r>
              <a:rPr lang="cs-CZ" sz="2400" dirty="0">
                <a:cs typeface="Arial"/>
              </a:rPr>
              <a:t> – všechny prvky výrobního procesu </a:t>
            </a:r>
            <a:br>
              <a:rPr lang="cs-CZ" sz="2400" dirty="0">
                <a:cs typeface="Arial"/>
              </a:rPr>
            </a:br>
            <a:r>
              <a:rPr lang="cs-CZ" sz="2400" dirty="0">
                <a:cs typeface="Arial"/>
              </a:rPr>
              <a:t>na jednom místě </a:t>
            </a:r>
            <a:r>
              <a:rPr lang="cs-CZ" sz="2400" dirty="0">
                <a:cs typeface="Arial"/>
                <a:sym typeface="Wingdings" panose="05000000000000000000" pitchFamily="2" charset="2"/>
              </a:rPr>
              <a:t></a:t>
            </a:r>
            <a:r>
              <a:rPr lang="cs-CZ" sz="2400" dirty="0">
                <a:cs typeface="Arial"/>
              </a:rPr>
              <a:t> </a:t>
            </a:r>
            <a:r>
              <a:rPr lang="cs-CZ" sz="2400" b="1" dirty="0">
                <a:cs typeface="Arial"/>
              </a:rPr>
              <a:t>výrobní linka</a:t>
            </a:r>
            <a:r>
              <a:rPr lang="cs-CZ" sz="2400" dirty="0">
                <a:cs typeface="Arial"/>
              </a:rPr>
              <a:t>.</a:t>
            </a:r>
          </a:p>
          <a:p>
            <a:pPr marL="230400" marR="28575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/>
              </a:rPr>
              <a:t>B) vědecký management</a:t>
            </a:r>
            <a:r>
              <a:rPr lang="cs-CZ" sz="2400" dirty="0">
                <a:cs typeface="Arial"/>
              </a:rPr>
              <a:t> a principy </a:t>
            </a:r>
            <a:r>
              <a:rPr lang="cs-CZ" sz="2400" b="1" dirty="0">
                <a:cs typeface="Arial"/>
              </a:rPr>
              <a:t>taylorismu</a:t>
            </a:r>
            <a:r>
              <a:rPr lang="cs-CZ" sz="2400" dirty="0">
                <a:cs typeface="Arial"/>
              </a:rPr>
              <a:t>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/>
              </a:rPr>
              <a:t>C) standardizace nabídky</a:t>
            </a:r>
            <a:r>
              <a:rPr lang="cs-CZ" sz="2400" dirty="0">
                <a:cs typeface="Arial"/>
              </a:rPr>
              <a:t> (omezené množství modelů).</a:t>
            </a:r>
          </a:p>
          <a:p>
            <a:pPr marL="230400" marR="1905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/>
              </a:rPr>
              <a:t>D) masová konzumace </a:t>
            </a:r>
            <a:r>
              <a:rPr lang="cs-CZ" sz="2400" dirty="0">
                <a:cs typeface="Arial"/>
              </a:rPr>
              <a:t>(pracující jsou placeni tak, aby se sami stali konzumenti zboží).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sp>
        <p:nvSpPr>
          <p:cNvPr id="4" name="object 11"/>
          <p:cNvSpPr/>
          <p:nvPr/>
        </p:nvSpPr>
        <p:spPr>
          <a:xfrm>
            <a:off x="9359656" y="1748756"/>
            <a:ext cx="1994144" cy="24701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12"/>
          <p:cNvSpPr txBox="1"/>
          <p:nvPr/>
        </p:nvSpPr>
        <p:spPr>
          <a:xfrm>
            <a:off x="9463770" y="4218915"/>
            <a:ext cx="145999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25" dirty="0">
                <a:cs typeface="Arial"/>
              </a:rPr>
              <a:t>Henry </a:t>
            </a:r>
            <a:r>
              <a:rPr spc="65" dirty="0">
                <a:cs typeface="Arial"/>
              </a:rPr>
              <a:t>M.</a:t>
            </a:r>
            <a:r>
              <a:rPr spc="-110" dirty="0">
                <a:cs typeface="Arial"/>
              </a:rPr>
              <a:t> </a:t>
            </a:r>
            <a:r>
              <a:rPr spc="25" dirty="0">
                <a:cs typeface="Arial"/>
              </a:rPr>
              <a:t>Ford</a:t>
            </a:r>
            <a:endParaRPr dirty="0">
              <a:cs typeface="Arial"/>
            </a:endParaRPr>
          </a:p>
          <a:p>
            <a:pPr marL="12700"/>
            <a:r>
              <a:rPr spc="5" dirty="0">
                <a:cs typeface="Arial"/>
              </a:rPr>
              <a:t>(1863-1947)</a:t>
            </a:r>
            <a:endParaRPr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111597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6"/>
          <p:cNvSpPr/>
          <p:nvPr/>
        </p:nvSpPr>
        <p:spPr>
          <a:xfrm>
            <a:off x="5008463" y="3259249"/>
            <a:ext cx="5818504" cy="35987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Organizace fordistické výroby</a:t>
            </a:r>
          </a:p>
        </p:txBody>
      </p:sp>
      <p:sp>
        <p:nvSpPr>
          <p:cNvPr id="4" name="object 22"/>
          <p:cNvSpPr/>
          <p:nvPr/>
        </p:nvSpPr>
        <p:spPr>
          <a:xfrm>
            <a:off x="838200" y="1232708"/>
            <a:ext cx="4772025" cy="30003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23"/>
          <p:cNvSpPr/>
          <p:nvPr/>
        </p:nvSpPr>
        <p:spPr>
          <a:xfrm>
            <a:off x="954355" y="4418677"/>
            <a:ext cx="2095500" cy="22193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24"/>
          <p:cNvSpPr/>
          <p:nvPr/>
        </p:nvSpPr>
        <p:spPr>
          <a:xfrm>
            <a:off x="6096000" y="1232708"/>
            <a:ext cx="3500673" cy="269493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27"/>
          <p:cNvSpPr txBox="1"/>
          <p:nvPr/>
        </p:nvSpPr>
        <p:spPr>
          <a:xfrm>
            <a:off x="3186747" y="6295358"/>
            <a:ext cx="6409926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dirty="0">
                <a:cs typeface="Arial"/>
              </a:rPr>
              <a:t>Ford Motor Company – pásová výroba (1908–1915)</a:t>
            </a:r>
          </a:p>
        </p:txBody>
      </p:sp>
    </p:spTree>
    <p:extLst>
      <p:ext uri="{BB962C8B-B14F-4D97-AF65-F5344CB8AC3E}">
        <p14:creationId xmlns:p14="http://schemas.microsoft.com/office/powerpoint/2010/main" val="33514904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Taylorismus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marR="29845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Precizně sestavená </a:t>
            </a:r>
            <a:r>
              <a:rPr lang="cs-CZ" sz="2400" b="1" dirty="0">
                <a:cs typeface="Arial"/>
              </a:rPr>
              <a:t>souslednost </a:t>
            </a:r>
            <a:r>
              <a:rPr lang="cs-CZ" sz="2400" dirty="0">
                <a:cs typeface="Arial"/>
              </a:rPr>
              <a:t>pracovních úkonů, vedoucí </a:t>
            </a:r>
            <a:br>
              <a:rPr lang="cs-CZ" sz="2400" dirty="0">
                <a:cs typeface="Arial"/>
              </a:rPr>
            </a:br>
            <a:r>
              <a:rPr lang="cs-CZ" sz="2400" dirty="0">
                <a:cs typeface="Arial"/>
              </a:rPr>
              <a:t>k optimalizaci výroby (</a:t>
            </a:r>
            <a:r>
              <a:rPr lang="cs-CZ" sz="2400" b="1" dirty="0">
                <a:cs typeface="Arial"/>
              </a:rPr>
              <a:t>vědecký management</a:t>
            </a:r>
            <a:r>
              <a:rPr lang="cs-CZ" sz="2400" dirty="0">
                <a:cs typeface="Arial"/>
              </a:rPr>
              <a:t>).</a:t>
            </a:r>
          </a:p>
          <a:p>
            <a:pPr marL="230400" marR="1052195" indent="-230400">
              <a:lnSpc>
                <a:spcPct val="100000"/>
              </a:lnSpc>
              <a:spcBef>
                <a:spcPts val="2400"/>
              </a:spcBef>
              <a:tabLst>
                <a:tab pos="356870" algn="l"/>
              </a:tabLst>
            </a:pPr>
            <a:r>
              <a:rPr lang="cs-CZ" sz="2400" dirty="0">
                <a:cs typeface="Arial"/>
              </a:rPr>
              <a:t>Poskytování podrobných instrukcí zaměstnancům.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Přísná „choreografie“ ve výrobě </a:t>
            </a:r>
            <a:r>
              <a:rPr lang="cs-CZ" sz="2400" dirty="0">
                <a:cs typeface="Arial"/>
                <a:sym typeface="Wingdings" panose="05000000000000000000" pitchFamily="2" charset="2"/>
              </a:rPr>
              <a:t></a:t>
            </a:r>
            <a:r>
              <a:rPr lang="cs-CZ" sz="2400" dirty="0">
                <a:cs typeface="Arial"/>
              </a:rPr>
              <a:t> kritika = </a:t>
            </a:r>
            <a:r>
              <a:rPr lang="cs-CZ" sz="2400" b="1" dirty="0">
                <a:cs typeface="Arial"/>
              </a:rPr>
              <a:t>degradace </a:t>
            </a:r>
            <a:br>
              <a:rPr lang="cs-CZ" sz="2400" b="1" dirty="0">
                <a:cs typeface="Arial"/>
              </a:rPr>
            </a:br>
            <a:r>
              <a:rPr lang="cs-CZ" sz="2400" b="1" dirty="0">
                <a:cs typeface="Arial"/>
              </a:rPr>
              <a:t>a nekvalifikovanost</a:t>
            </a:r>
            <a:r>
              <a:rPr lang="cs-CZ" sz="2400" dirty="0">
                <a:cs typeface="Arial"/>
              </a:rPr>
              <a:t> práce.</a:t>
            </a:r>
          </a:p>
          <a:p>
            <a:pPr marL="230400" marR="351155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/>
              </a:rPr>
              <a:t>Rozdělení práce </a:t>
            </a:r>
            <a:r>
              <a:rPr lang="cs-CZ" sz="2400" dirty="0">
                <a:cs typeface="Arial"/>
              </a:rPr>
              <a:t>– nekvalifikovaní dělníci (stereotypní práce), </a:t>
            </a:r>
            <a:br>
              <a:rPr lang="cs-CZ" sz="2400" dirty="0">
                <a:cs typeface="Arial"/>
              </a:rPr>
            </a:br>
            <a:r>
              <a:rPr lang="cs-CZ" sz="2400" dirty="0">
                <a:cs typeface="Arial"/>
              </a:rPr>
              <a:t>kvalifikovaní (vývoj, management, finance).</a:t>
            </a: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V rozvojových zemích často primitivní podoba </a:t>
            </a:r>
            <a:r>
              <a:rPr lang="cs-CZ" sz="2400" dirty="0">
                <a:cs typeface="Arial"/>
                <a:sym typeface="Wingdings" panose="05000000000000000000" pitchFamily="2" charset="2"/>
              </a:rPr>
              <a:t></a:t>
            </a:r>
            <a:r>
              <a:rPr lang="cs-CZ" sz="2400" dirty="0">
                <a:cs typeface="Arial"/>
              </a:rPr>
              <a:t> problém „krvavé vykořisťování“.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668256" y="1367581"/>
            <a:ext cx="1685544" cy="2519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668256" y="3933092"/>
            <a:ext cx="1847752" cy="2904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dirty="0">
                <a:cs typeface="Verdana"/>
              </a:rPr>
              <a:t>Frederick W. Taylor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668256" y="4186892"/>
            <a:ext cx="130454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cs typeface="Verdana"/>
              </a:rPr>
              <a:t>(1856</a:t>
            </a:r>
            <a:r>
              <a:rPr lang="cs-CZ" dirty="0">
                <a:cs typeface="Verdana"/>
              </a:rPr>
              <a:t>–</a:t>
            </a:r>
            <a:r>
              <a:rPr dirty="0">
                <a:cs typeface="Verdana"/>
              </a:rPr>
              <a:t>1915)</a:t>
            </a:r>
          </a:p>
        </p:txBody>
      </p:sp>
    </p:spTree>
    <p:extLst>
      <p:ext uri="{BB962C8B-B14F-4D97-AF65-F5344CB8AC3E}">
        <p14:creationId xmlns:p14="http://schemas.microsoft.com/office/powerpoint/2010/main" val="13320929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Organizace principů taylorismu</a:t>
            </a:r>
          </a:p>
        </p:txBody>
      </p:sp>
      <p:sp>
        <p:nvSpPr>
          <p:cNvPr id="4" name="object 22"/>
          <p:cNvSpPr/>
          <p:nvPr/>
        </p:nvSpPr>
        <p:spPr>
          <a:xfrm>
            <a:off x="2168900" y="1312404"/>
            <a:ext cx="7854199" cy="53030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371137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Vývoj tržního kapitalismu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/>
              </a:rPr>
              <a:t>3) Neorganizovaný kapitalismus</a:t>
            </a:r>
          </a:p>
          <a:p>
            <a:pPr marL="230400" marR="593725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Rozvoj po 2. světové válce, nejvíce v 70. letech 20. století (</a:t>
            </a:r>
            <a:r>
              <a:rPr lang="cs-CZ" sz="2400" b="1" dirty="0">
                <a:cs typeface="Arial"/>
              </a:rPr>
              <a:t>ropné krize</a:t>
            </a:r>
            <a:r>
              <a:rPr lang="cs-CZ" sz="2400" dirty="0">
                <a:cs typeface="Arial"/>
              </a:rPr>
              <a:t>).</a:t>
            </a: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Přesun od průmyslové produkce ke službám (</a:t>
            </a:r>
            <a:r>
              <a:rPr lang="cs-CZ" sz="2400" b="1" dirty="0">
                <a:cs typeface="Arial"/>
              </a:rPr>
              <a:t>terciarizace ekonomiky</a:t>
            </a:r>
            <a:r>
              <a:rPr lang="cs-CZ" sz="2400" dirty="0">
                <a:cs typeface="Arial"/>
              </a:rPr>
              <a:t>), finanční a obchodní služby.</a:t>
            </a:r>
          </a:p>
          <a:p>
            <a:pPr marL="230400" marR="812165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/>
              </a:rPr>
              <a:t>Globalizace ekonomiky </a:t>
            </a:r>
            <a:r>
              <a:rPr lang="cs-CZ" sz="2400" dirty="0">
                <a:cs typeface="Arial"/>
              </a:rPr>
              <a:t>(nadnárodní společnosti, destabilizace vztahů mezi obchodem, pracovní silou a vládou).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Post-fordismus, </a:t>
            </a:r>
            <a:r>
              <a:rPr lang="cs-CZ" sz="2400" b="1" dirty="0">
                <a:cs typeface="Arial"/>
              </a:rPr>
              <a:t>"high-tech" výroba</a:t>
            </a:r>
            <a:r>
              <a:rPr lang="cs-CZ" sz="2400" dirty="0">
                <a:cs typeface="Arial"/>
              </a:rPr>
              <a:t>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5913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Post-fordismus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Nové techniky výroby, více flexibilní.</a:t>
            </a:r>
          </a:p>
          <a:p>
            <a:pPr marL="230400" marR="34417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A) </a:t>
            </a:r>
            <a:r>
              <a:rPr lang="cs-CZ" sz="2400" b="1" dirty="0">
                <a:cs typeface="Arial"/>
              </a:rPr>
              <a:t>Flexibilita pracovní síly</a:t>
            </a:r>
            <a:r>
              <a:rPr lang="cs-CZ" sz="2400" dirty="0">
                <a:cs typeface="Arial"/>
              </a:rPr>
              <a:t> (tam kde je poptávka) a výrobních prostředků (přeprogramovatelné stroje).</a:t>
            </a:r>
          </a:p>
          <a:p>
            <a:pPr marL="230400" marR="49657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B) </a:t>
            </a:r>
            <a:r>
              <a:rPr lang="cs-CZ" sz="2400" b="1" dirty="0">
                <a:cs typeface="Arial"/>
              </a:rPr>
              <a:t>Vertikální dezintegrace</a:t>
            </a:r>
            <a:r>
              <a:rPr lang="cs-CZ" sz="2400" dirty="0">
                <a:cs typeface="Arial"/>
              </a:rPr>
              <a:t> </a:t>
            </a:r>
            <a:r>
              <a:rPr lang="cs-CZ" sz="2400" dirty="0">
                <a:cs typeface="Arial"/>
                <a:sym typeface="Wingdings" panose="05000000000000000000" pitchFamily="2" charset="2"/>
              </a:rPr>
              <a:t></a:t>
            </a:r>
            <a:r>
              <a:rPr lang="cs-CZ" sz="2400" dirty="0">
                <a:cs typeface="Arial"/>
              </a:rPr>
              <a:t> výroba založena na síti dodavatelů, kteří jsou schopni rychle reagovat na změnu poptávky.</a:t>
            </a:r>
          </a:p>
          <a:p>
            <a:pPr marL="230400" marR="49657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C) Rozvoj specializovaného </a:t>
            </a:r>
            <a:r>
              <a:rPr lang="cs-CZ" sz="2400" b="1" dirty="0">
                <a:cs typeface="Arial"/>
              </a:rPr>
              <a:t>marketingu</a:t>
            </a:r>
            <a:r>
              <a:rPr lang="cs-CZ" sz="2400" dirty="0">
                <a:cs typeface="Arial"/>
              </a:rPr>
              <a:t> pro usměrňování poptávky (předvídatelnost trhu z hlediska firem).</a:t>
            </a: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D) Důraz na kvalitní a přesné produkty </a:t>
            </a:r>
            <a:r>
              <a:rPr lang="cs-CZ" sz="2400" dirty="0">
                <a:cs typeface="Arial"/>
                <a:sym typeface="Wingdings" panose="05000000000000000000" pitchFamily="2" charset="2"/>
              </a:rPr>
              <a:t> </a:t>
            </a:r>
            <a:r>
              <a:rPr lang="cs-CZ" sz="2400" b="1" dirty="0">
                <a:cs typeface="Arial"/>
              </a:rPr>
              <a:t>JUST IN TIME</a:t>
            </a:r>
            <a:r>
              <a:rPr lang="cs-CZ" sz="2400" dirty="0">
                <a:cs typeface="Arial"/>
              </a:rPr>
              <a:t>, volitelnost zákazníků.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54850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Systém Just-in-Time (1)</a:t>
            </a:r>
          </a:p>
        </p:txBody>
      </p:sp>
      <p:sp>
        <p:nvSpPr>
          <p:cNvPr id="4" name="object 22"/>
          <p:cNvSpPr/>
          <p:nvPr/>
        </p:nvSpPr>
        <p:spPr>
          <a:xfrm>
            <a:off x="2477359" y="1268549"/>
            <a:ext cx="7237281" cy="5458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734834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Systém Just-in-Time (2)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F4F0C0B6-1254-4070-B287-CC8249F0AC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5568" y="1144436"/>
            <a:ext cx="7140863" cy="5569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51956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5711</TotalTime>
  <Words>1415</Words>
  <Application>Microsoft Macintosh PowerPoint</Application>
  <PresentationFormat>Širokoúhlá obrazovka</PresentationFormat>
  <Paragraphs>126</Paragraphs>
  <Slides>31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Motiv Office</vt:lpstr>
      <vt:lpstr>Prezentace aplikace PowerPoint</vt:lpstr>
      <vt:lpstr>Vývojové fáze světové ekonomiky, ekonomický systém a formy organizace produkce (fordismus, post-fordismus)</vt:lpstr>
      <vt:lpstr>Rysy světové ekonomiky</vt:lpstr>
      <vt:lpstr>Historie světové ekonomiky – I. etapa</vt:lpstr>
      <vt:lpstr>Historie světové ekonomiky – II. etapa</vt:lpstr>
      <vt:lpstr>Manufakturní výroba</vt:lpstr>
      <vt:lpstr>Historie světové ekonomiky – III. etapa</vt:lpstr>
      <vt:lpstr>Historie světové ekonomiky – IV. etapa</vt:lpstr>
      <vt:lpstr>Vývoj světové ekonomiky dle makroregionů</vt:lpstr>
      <vt:lpstr>Historie světové ekonomiky – V. etapa</vt:lpstr>
      <vt:lpstr>Historie světové ekonomiky – VI. etapa</vt:lpstr>
      <vt:lpstr>Vývoj a distribuce ropného průmyslu</vt:lpstr>
      <vt:lpstr>Historie světové ekonomiky – VII. etapa</vt:lpstr>
      <vt:lpstr>Terciarizace ekonomiky (selektivní)</vt:lpstr>
      <vt:lpstr>Diferenciace přístupu k internetu</vt:lpstr>
      <vt:lpstr>Vývoj kapacity mikroprocesorů</vt:lpstr>
      <vt:lpstr>Ekonomický systém</vt:lpstr>
      <vt:lpstr>Kapitalismus</vt:lpstr>
      <vt:lpstr>Předchůdce kapitalismu</vt:lpstr>
      <vt:lpstr>Merkantilismus (1)</vt:lpstr>
      <vt:lpstr>Merkantilismus (2)</vt:lpstr>
      <vt:lpstr>Vývoj tržního kapitalismu – 1. fáze</vt:lpstr>
      <vt:lpstr>Vývoj tržního kapitalismu – 2. fáze</vt:lpstr>
      <vt:lpstr>Fordismus</vt:lpstr>
      <vt:lpstr>Organizace fordistické výroby</vt:lpstr>
      <vt:lpstr>Taylorismus</vt:lpstr>
      <vt:lpstr>Organizace principů taylorismu</vt:lpstr>
      <vt:lpstr>Vývoj tržního kapitalismu</vt:lpstr>
      <vt:lpstr>Post-fordismus</vt:lpstr>
      <vt:lpstr>Systém Just-in-Time (1)</vt:lpstr>
      <vt:lpstr>Systém Just-in-Time (2)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Geografie nacionalismu</dc:title>
  <dc:creator>Martin Lepič</dc:creator>
  <cp:lastModifiedBy>Jan Topinka</cp:lastModifiedBy>
  <cp:revision>590</cp:revision>
  <cp:lastPrinted>2018-05-03T10:32:36Z</cp:lastPrinted>
  <dcterms:created xsi:type="dcterms:W3CDTF">2018-02-21T15:06:23Z</dcterms:created>
  <dcterms:modified xsi:type="dcterms:W3CDTF">2022-03-21T14:39:47Z</dcterms:modified>
</cp:coreProperties>
</file>