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890B6494-3C55-45AC-819D-C7BE1E82D86B}">
          <p14:sldIdLst/>
        </p14:section>
        <p14:section name="Oddíl bez názvu" id="{9F2C31FA-0B18-46E6-BD46-334646F1C57A}">
          <p14:sldIdLst>
            <p14:sldId id="26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48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980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069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6295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737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427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08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27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14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078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4841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858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0C515-780A-4A67-A63D-0E2E264F96D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14FB7-3856-4BB6-BF89-7FC946D581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059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5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4a"/><Relationship Id="rId3" Type="http://schemas.microsoft.com/office/2007/relationships/media" Target="../media/media7.m4a"/><Relationship Id="rId7" Type="http://schemas.microsoft.com/office/2007/relationships/media" Target="../media/media9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5" Type="http://schemas.microsoft.com/office/2007/relationships/media" Target="../media/media8.m4a"/><Relationship Id="rId10" Type="http://schemas.openxmlformats.org/officeDocument/2006/relationships/image" Target="../media/image4.png"/><Relationship Id="rId4" Type="http://schemas.openxmlformats.org/officeDocument/2006/relationships/audio" Target="../media/media7.m4a"/><Relationship Id="rId9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4a"/><Relationship Id="rId3" Type="http://schemas.microsoft.com/office/2007/relationships/media" Target="../media/media11.m4a"/><Relationship Id="rId7" Type="http://schemas.microsoft.com/office/2007/relationships/media" Target="../media/media13.m4a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audio" Target="../media/media12.m4a"/><Relationship Id="rId5" Type="http://schemas.microsoft.com/office/2007/relationships/media" Target="../media/media12.m4a"/><Relationship Id="rId10" Type="http://schemas.openxmlformats.org/officeDocument/2006/relationships/image" Target="../media/image4.png"/><Relationship Id="rId4" Type="http://schemas.openxmlformats.org/officeDocument/2006/relationships/audio" Target="../media/media11.m4a"/><Relationship Id="rId9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4a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4a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5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9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4479472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08100" y="715438"/>
            <a:ext cx="9436100" cy="48563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2. CONCENTRATION ET DILUTION – KONCENTRACE A DILUCE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cs-CZ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Jedná se o druh transpozice, při níž dochází k zúžení nebo naopak k rozšíření významu. Význam, který je v jednom jazyce vyjádřen jedním slovem, je při překladu « rozředěn » (dilué) do dvou i více slov, nebo naopak nám cílový jazyk dává možnost shrnout jedním slovem to, co bylo v originálu řečeno dvěma i více slovy (koncentrace). </a:t>
            </a:r>
          </a:p>
          <a:p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Exemple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 :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rouge à lèvres – rtěnka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 (concentration), </a:t>
            </a:r>
            <a:r>
              <a:rPr lang="cs-CZ" sz="2000" b="1">
                <a:latin typeface="Arial" panose="020B0604020202020204" pitchFamily="34" charset="0"/>
                <a:cs typeface="Arial" panose="020B0604020202020204" pitchFamily="34" charset="0"/>
              </a:rPr>
              <a:t>robinet – vodovodní kohoutek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 (dilution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cs-CZ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Vzhledem k analytičnosti francouzštiny a syntetičnosti češtiny dochází v ČJ ke koncentraci ve větší míře. 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endParaRPr lang="fr-FR" sz="200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z="200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Př. Il a </a:t>
            </a:r>
            <a:r>
              <a:rPr lang="cs-CZ" sz="2000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fait un bond en avant</a:t>
            </a:r>
            <a:r>
              <a:rPr lang="cs-CZ" sz="200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cs-CZ" sz="2000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Přiskočil</a:t>
            </a:r>
            <a:r>
              <a:rPr lang="cs-CZ" sz="200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cs-CZ" sz="20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0700" y="7154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27094" y="1382138"/>
            <a:ext cx="8978153" cy="34571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Exprimez par un seul adjectif tchèque : </a:t>
            </a:r>
            <a:endParaRPr lang="cs-CZ" sz="2000" u="sng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ses amours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l’an dernier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une femme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aux cheveux gris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une expérience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acquise pendant dix années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un garçon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aux yeux bleus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une intelligence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au-dessus de la moyenne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un slogan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vide de contenu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une personnalité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hors du commun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les toits </a:t>
            </a:r>
            <a:r>
              <a:rPr lang="cs-CZ" sz="20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couverts de neige</a:t>
            </a:r>
            <a:r>
              <a:rPr lang="cs-CZ" sz="20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2000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235" y="1382138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56376" y="3783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1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2282" y="351678"/>
            <a:ext cx="9901518" cy="1325563"/>
          </a:xfr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r>
              <a:rPr lang="cs-CZ" sz="3200" b="1" u="sng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cs-CZ" b="1" u="sng" smtClean="0"/>
              <a:t> </a:t>
            </a:r>
            <a:r>
              <a:rPr lang="cs-CZ" sz="3200" b="1" u="sng" smtClean="0">
                <a:latin typeface="Arial" panose="020B0604020202020204" pitchFamily="34" charset="0"/>
                <a:cs typeface="Arial" panose="020B0604020202020204" pitchFamily="34" charset="0"/>
              </a:rPr>
              <a:t>Exprimez </a:t>
            </a:r>
            <a:r>
              <a:rPr lang="cs-CZ" sz="3200" b="1" u="sng">
                <a:latin typeface="Arial" panose="020B0604020202020204" pitchFamily="34" charset="0"/>
                <a:cs typeface="Arial" panose="020B0604020202020204" pitchFamily="34" charset="0"/>
              </a:rPr>
              <a:t>par un seul substantif tchèque : </a:t>
            </a:r>
            <a:r>
              <a:rPr lang="cs-CZ" sz="3200" u="sng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u="sng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52282" y="1825625"/>
            <a:ext cx="4836460" cy="4351338"/>
          </a:xfr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usine d’automobiles </a:t>
            </a:r>
            <a:endParaRPr lang="cs-CZ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maison d’édition </a:t>
            </a:r>
            <a:endParaRPr lang="cs-CZ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n bureau de tabac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salle de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gymnastique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piste de descente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billet d’avion </a:t>
            </a:r>
            <a:r>
              <a:rPr lang="cs-CZ"/>
              <a:t>	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08376" y="1825625"/>
            <a:ext cx="4845423" cy="4351338"/>
          </a:xfr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 une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machine à laver </a:t>
            </a:r>
            <a:endParaRPr lang="cs-CZ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8.  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n fer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à repasser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 une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gravure sur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bois</a:t>
            </a:r>
            <a:endParaRPr lang="fr-FR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10.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une bouteille thermos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garde-boue </a:t>
            </a:r>
            <a:endParaRPr lang="fr-FR" sz="2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12.</a:t>
            </a:r>
            <a:r>
              <a:rPr lang="cs-CZ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 le po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sz="2000" smtClean="0">
                <a:latin typeface="Arial" panose="020B0604020202020204" pitchFamily="34" charset="0"/>
                <a:cs typeface="Arial" panose="020B0604020202020204" pitchFamily="34" charset="0"/>
              </a:rPr>
              <a:t>nt de vue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0976" y="709659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2518" y="51412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9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0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47800" y="965200"/>
            <a:ext cx="9004300" cy="45214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Proposez des traductions en employant la concentration : </a:t>
            </a:r>
            <a:endParaRPr lang="cs-CZ" u="sng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Julien avait l’air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d’un fort jeune homme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R="164211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Ses </a:t>
            </a:r>
            <a:r>
              <a:rPr lang="cs-CZ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frères et soeurs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étaient maintenant morts.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164211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J’ai </a:t>
            </a:r>
            <a:r>
              <a:rPr lang="cs-CZ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jeté un coup d’oeil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au tableau. </a:t>
            </a:r>
          </a:p>
          <a:p>
            <a:pPr marR="164211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Ils observèrent ce blême visage </a:t>
            </a:r>
            <a:r>
              <a:rPr lang="cs-CZ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qui n’exprimait rien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Un vide immense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qui n’était d’aucune couleur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l’enveloppa …. </a:t>
            </a:r>
            <a:endParaRPr lang="fr-FR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endParaRPr lang="fr-FR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4. Diluez en employant les substantifs « esprit, caractère, capacité,  ouverture, etc. » : </a:t>
            </a:r>
          </a:p>
          <a:p>
            <a:pPr lvl="0" fontAlgn="base"/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1. soutěživost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	 	 	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	4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akceschopnost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 rozpornost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	 	 	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	5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vnímavost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systematičnost 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	 	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	6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vynalézavost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4764" y="9652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17741" y="2602868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4764" y="3487271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17741" y="45453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80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41823" y="824753"/>
            <a:ext cx="8801100" cy="4952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600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Transformez à l’aide du substantif et indiquez un équivalent tchèque :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le contrat est valide 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la production est efficace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l’évolution est inégale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les routes sont (im)praticables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la mesure est urgente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la culture est originale </a:t>
            </a:r>
            <a:endParaRPr lang="fr-FR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endParaRPr lang="fr-FR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6. Traduisez en tchèque, opérez une concentration :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gens entraient dans le bureau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d’un air pressé.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sourit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d’un air ambigu.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me dévisagea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avec un air de reproche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fontAlgn="base"/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Maman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parlait maintenant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d’une voix plus basse.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L’homme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fit claquer ses doigts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en geste triomphal. </a:t>
            </a:r>
            <a:endParaRPr lang="fr-FR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Elle regardait les modèles présentés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d’un oeil critique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6600" y="862853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98000" y="2475412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6600" y="3300912"/>
            <a:ext cx="609600" cy="609600"/>
          </a:xfrm>
          <a:prstGeom prst="rect">
            <a:avLst/>
          </a:prstGeom>
        </p:spPr>
      </p:pic>
      <p:pic>
        <p:nvPicPr>
          <p:cNvPr id="9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98000" y="4851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1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28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6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3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71276" y="605117"/>
            <a:ext cx="9334500" cy="59325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7. Faites correspondre l’adverbe tchèque et l’expression « diluée »</a:t>
            </a:r>
            <a:r>
              <a:rPr lang="cs-CZ" b="1" u="sng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française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b="1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locutions nominales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8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právem 	 	 	 	 	à plusieurs reprises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1798955" algn="ctr"/>
                <a:tab pos="2248535" algn="ctr"/>
                <a:tab pos="2698115" algn="ctr"/>
                <a:tab pos="3147695" algn="ctr"/>
                <a:tab pos="4000500" algn="ctr"/>
              </a:tabLs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nepochybně, určitě 	 	 	 		à proximité </a:t>
            </a:r>
          </a:p>
          <a:p>
            <a:pPr marL="6350" marR="559435" indent="-6350">
              <a:lnSpc>
                <a:spcPct val="112000"/>
              </a:lnSpc>
              <a:spcAft>
                <a:spcPts val="5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včas  	 	 	 	  	de temps à autre </a:t>
            </a:r>
          </a:p>
          <a:p>
            <a:pPr marL="6350" marR="559435" indent="-6350">
              <a:lnSpc>
                <a:spcPct val="112000"/>
              </a:lnSpc>
              <a:spcAft>
                <a:spcPts val="5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několikrát 	 	 	 	de toute évidence </a:t>
            </a:r>
            <a:endParaRPr lang="cs-CZ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marR="559435" indent="-6350">
              <a:lnSpc>
                <a:spcPct val="112000"/>
              </a:lnSpc>
              <a:spcAft>
                <a:spcPts val="50"/>
              </a:spcAft>
            </a:pP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asi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pravděpodobně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	 	 	à juste titre </a:t>
            </a:r>
          </a:p>
          <a:p>
            <a:pPr marL="6350" marR="65278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blízko  	 	 	 	 	en temps utile </a:t>
            </a:r>
          </a:p>
          <a:p>
            <a:pPr marL="6350" marR="65278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občas 	 	 	 	 	sans aucun doute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899160" algn="ctr"/>
                <a:tab pos="1348740" algn="ctr"/>
                <a:tab pos="1798955" algn="ctr"/>
                <a:tab pos="2248535" algn="ctr"/>
                <a:tab pos="2698115" algn="ctr"/>
                <a:tab pos="3147695" algn="ctr"/>
                <a:tab pos="4000500" algn="ctr"/>
              </a:tabLs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zřejmě 	 	 	 	 	 	 		sans doute </a:t>
            </a:r>
          </a:p>
          <a:p>
            <a:pPr marL="6350" indent="-6350">
              <a:lnSpc>
                <a:spcPct val="107000"/>
              </a:lnSpc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b) locutions infinitives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nepozorně  	 	 	 	sans dire un mot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bezděky, nevědomky 	 	 	sans réfléchir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neuváženě, nerozvážně  	 	 	sans faire attention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bezstarostně 	 	 	 	sans faire de bruit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899160" algn="ctr"/>
                <a:tab pos="1348740" algn="ctr"/>
                <a:tab pos="1798955" algn="ctr"/>
                <a:tab pos="2248535" algn="ctr"/>
                <a:tab pos="2698115" algn="ctr"/>
                <a:tab pos="3147695" algn="ctr"/>
                <a:tab pos="4170045" algn="ctr"/>
              </a:tabLs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nehybně 	 	 	 	 	 	 	sans se soucier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1348740" algn="ctr"/>
                <a:tab pos="1798955" algn="ctr"/>
                <a:tab pos="2248535" algn="ctr"/>
                <a:tab pos="2698115" algn="ctr"/>
                <a:tab pos="3147695" algn="ctr"/>
                <a:tab pos="4500880" algn="ctr"/>
              </a:tabLs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tiše, nehlučně 	 	 	 	 	 	sans s’en rendre compte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899160" algn="ctr"/>
                <a:tab pos="1348740" algn="ctr"/>
                <a:tab pos="1798955" algn="ctr"/>
                <a:tab pos="2248535" algn="ctr"/>
                <a:tab pos="2698115" algn="ctr"/>
                <a:tab pos="3147695" algn="ctr"/>
                <a:tab pos="4050665" algn="ctr"/>
              </a:tabLs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mlčky  	 	 	 	 	 	 		sans bouger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400" y="605117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6500" y="5435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51000" y="1075241"/>
            <a:ext cx="9347200" cy="4171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8. Traduisez en français et commentez les transformations opérées :</a:t>
            </a: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115"/>
              </a:spcAft>
            </a:pP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Zasíláme vám obratem naše podmínky.    </a:t>
            </a:r>
          </a:p>
          <a:p>
            <a:pPr lvl="0" algn="just" fontAlgn="base"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Naše jednání proběhla hladce.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Jak vysokou odhadujete ztrátu ?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Jsme připraveni vám uhradit vzniklou ztrátu.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Máme zájem pouze o dlouhodobou spolupráci.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Smlouva není časově omezena.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Chceme provádět propagaci na vlastní náklady.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Jsme připraveni vám poskytnout tříměsíční úvěr.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Na zpoždění nemáme vinu.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 V tomto případě máte úplnou pravdu. 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11684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47300" y="441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5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6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97000" y="1074594"/>
            <a:ext cx="9779000" cy="45397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just" fontAlgn="base"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11. Nesouhlasíme se změnou dodací lhůty.  </a:t>
            </a:r>
          </a:p>
          <a:p>
            <a:pPr lvl="0" algn="just" fontAlgn="base"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12. Jednání nám ukázala, že spolupráce bude pro nás oba výhodná.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13. Těší nás, že jste se obrátil přímo na nás.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14. Naše platební podmínky lze srovnat s konkurenčními.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15. Vaší nabídce byla věnována velká pozornost.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16. Jsme si plně vědomi své odpovědnosti.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17. Při kontrole dodávky jsme zjistili, že provedení neodpovídá sjednaným podmínkám.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18. Reklamaci nemůžeme bohužel uznat, neboť zboží bylo dodáno přesně podle objednávky.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19. Prosíme o sdělení, zda a jaké slevy poskytujete na tyto ceny.  </a:t>
            </a:r>
          </a:p>
          <a:p>
            <a:pPr marL="6350" indent="-6350">
              <a:spcAft>
                <a:spcPts val="600"/>
              </a:spcAft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20. Abychom mohli vaši reklamaci uplatnit u pojišťovny, je třeba, abyste nám urychleně poslali podrobný popis škody s vyčíslením hodnoty. </a:t>
            </a:r>
            <a:endParaRPr lang="cs-CZ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spcAft>
                <a:spcPts val="600"/>
              </a:spcAft>
            </a:pP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spcAft>
                <a:spcPts val="600"/>
              </a:spcAft>
            </a:pP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300" y="1480994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0000" y="46990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676" y="5739493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653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5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671</Words>
  <Application>Microsoft Office PowerPoint</Application>
  <PresentationFormat>Širokoúhlá obrazovka</PresentationFormat>
  <Paragraphs>103</Paragraphs>
  <Slides>9</Slides>
  <Notes>0</Notes>
  <HiddenSlides>0</HiddenSlides>
  <MMClips>19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2. Exprimez par un seul substantif tchèque :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PK1F – 4. hodina</dc:title>
  <dc:creator>Koláříková</dc:creator>
  <cp:lastModifiedBy>martin.buk@tiscali.cz</cp:lastModifiedBy>
  <cp:revision>22</cp:revision>
  <dcterms:created xsi:type="dcterms:W3CDTF">2020-10-13T19:46:38Z</dcterms:created>
  <dcterms:modified xsi:type="dcterms:W3CDTF">2023-02-16T20:01:34Z</dcterms:modified>
</cp:coreProperties>
</file>