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0" r:id="rId2"/>
    <p:sldId id="277" r:id="rId3"/>
    <p:sldId id="261" r:id="rId4"/>
    <p:sldId id="316" r:id="rId5"/>
    <p:sldId id="317" r:id="rId6"/>
    <p:sldId id="318" r:id="rId7"/>
    <p:sldId id="320" r:id="rId8"/>
    <p:sldId id="269" r:id="rId9"/>
    <p:sldId id="268" r:id="rId10"/>
    <p:sldId id="270" r:id="rId11"/>
    <p:sldId id="271" r:id="rId12"/>
    <p:sldId id="272" r:id="rId13"/>
    <p:sldId id="273" r:id="rId14"/>
    <p:sldId id="321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1" r:id="rId23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7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4F0568C-7660-FB48-AAFC-ED4FA5AFDD25}"/>
              </a:ext>
            </a:extLst>
          </p:cNvPr>
          <p:cNvSpPr>
            <a:spLocks/>
          </p:cNvSpPr>
          <p:nvPr/>
        </p:nvSpPr>
        <p:spPr bwMode="auto">
          <a:xfrm>
            <a:off x="-31750" y="4321175"/>
            <a:ext cx="1395413" cy="781050"/>
          </a:xfrm>
          <a:custGeom>
            <a:avLst/>
            <a:gdLst>
              <a:gd name="T0" fmla="*/ 5799 w 8042"/>
              <a:gd name="T1" fmla="*/ 10000 h 10000"/>
              <a:gd name="T2" fmla="*/ 5961 w 8042"/>
              <a:gd name="T3" fmla="*/ 9880 h 10000"/>
              <a:gd name="T4" fmla="*/ 5988 w 8042"/>
              <a:gd name="T5" fmla="*/ 9820 h 10000"/>
              <a:gd name="T6" fmla="*/ 8042 w 8042"/>
              <a:gd name="T7" fmla="*/ 5260 h 10000"/>
              <a:gd name="T8" fmla="*/ 8042 w 8042"/>
              <a:gd name="T9" fmla="*/ 4721 h 10000"/>
              <a:gd name="T10" fmla="*/ 5988 w 8042"/>
              <a:gd name="T11" fmla="*/ 221 h 10000"/>
              <a:gd name="T12" fmla="*/ 5961 w 8042"/>
              <a:gd name="T13" fmla="*/ 160 h 10000"/>
              <a:gd name="T14" fmla="*/ 5799 w 8042"/>
              <a:gd name="T15" fmla="*/ 41 h 10000"/>
              <a:gd name="T16" fmla="*/ 18 w 8042"/>
              <a:gd name="T17" fmla="*/ 0 h 10000"/>
              <a:gd name="T18" fmla="*/ 0 w 8042"/>
              <a:gd name="T19" fmla="*/ 9991 h 10000"/>
              <a:gd name="T20" fmla="*/ 5799 w 8042"/>
              <a:gd name="T21" fmla="*/ 10000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12C1273-F89B-8395-D671-84CA8CEC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8D278D0-E8F3-0B7E-53D3-5DA462C4C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CCAC205-28C4-89CC-D9A5-4F31EF69B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3863" y="4529138"/>
            <a:ext cx="584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19E6D-6262-44A8-9103-2B58157DF17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31059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842BB18B-80DA-BFF6-ACA4-B46768AEC2B2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F3C8E56-3871-E39C-1878-4FC58FA55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59658B-FB39-9AC7-66C2-F0CB52C7B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637DB01-4375-DC36-658C-2C12A971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359E6-906F-4FB5-936F-54A94C986AB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2928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298AFAF4-8F54-D035-555C-2BC94948514F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7BDAB19-7638-3EE0-D112-A951BEC39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08CE4D5-A335-D3CE-850A-305F3DF6A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71D5064-0282-04AE-759C-BF525365F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83F4F-77D8-4AB2-9D96-D2E8455E5F9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67181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BBC5F098-971B-226B-3024-8BFE5A160FBC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CA9AE-28D9-3C55-5E19-5713B5698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851255-B0A3-00AF-B302-3D3382AF3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785B14F-C128-7A71-C0C3-378DDA773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6F876-DF87-4AB0-8B0A-3534898FA33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50134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716A20DA-9AC5-F4F8-7E57-3FDE77FFBC2E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F2F1BA-9D5D-66BF-BCF2-1DE00CA87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992106-AF0E-D83B-FE74-269AE1B32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370291F-164D-09EF-9D89-B0A649D67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E83FB-AA4F-4D01-A45E-89F9E69652A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43108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B97C6107-915C-CE0F-7393-503083310C50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87B45461-C031-BF32-4BF7-A4DB5415C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BF8A851E-1D87-243D-D39A-DBFD25668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33E5799-882E-CD84-6B06-C5ECD6A28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12624-C276-4721-8D57-E25E4C89E52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16242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5725FCE8-F813-A291-6155-6E570D944DF7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AD5CAB36-58F8-D2D7-C1CF-1A9BCE664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8D1BD0DE-7AA1-C9BB-522A-09EEA4D06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EE24D6D-A9CB-4453-70AA-6C5B01E6A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97C3F-E426-46A2-8ADD-271F122AF03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77177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276EBC86-C6DA-79CC-7357-0C591623D36F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4DFB15D7-EF20-0061-2F56-7C268678A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985223D9-270C-EA3D-04DC-BC0C570BD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D3ED755-05A0-D02D-F3B8-71F532386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65309-2AD4-46CE-9643-66D2AC1FF4E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60907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45BC45A0-0874-3125-30CE-AF4E0A9779D8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99FD2E7A-9B55-CC3D-FF76-BB018B9B6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8C13F27B-AF56-0997-5CA4-DB215D55C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A403B622-746E-9E9C-3DAD-D1686002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981D6-97FD-431D-9B56-567878AD679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99787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5C8B6384-EE8D-D4BB-1B1B-949532FF14B5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D97F18-E3FE-9F2C-6593-260CCC929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6FFF865-B227-F656-9DB6-3CC429618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8645AF-A7C6-0C3C-0000-444ACAD9E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753B5-4AD0-4D94-B4FD-96E6482665A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35692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6CCE2B4E-DC2C-88C9-784D-069F6981A4C8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FDD085DF-D815-8934-3353-59593EACC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CE0A5E6D-BAF0-54B8-9E17-7FCF7F292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E18CA26-7BC4-A12B-821F-019C04BFDAE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2382A17-CE57-D6F3-1B72-CE4959A5621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783E1B9-958C-4600-FFA1-C389EE96A4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06AD1-FE45-4690-937A-42A3847C593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99942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0C52F38F-8D8C-DBFB-CF45-30567F15F31F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CB18D-3655-FB61-8EC3-87AE60FD2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BDCD37-7460-EDF8-4E54-D4AA937E6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9CD322-9403-A495-CE81-A4418F97A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8C680-C74F-4D04-A563-D924AA2168F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93011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DF2F1502-3727-7671-6305-22D1E55C18DA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160E18D6-B1AC-35DC-856C-E2C11B1F3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9450D33E-13B1-F8CD-AEDC-A4810C6B5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2B6470B5-05F9-0CC7-55EA-6E0A8DC89CB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98C13F3F-15AF-9873-528E-B921F704BB9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A146B9-C5C6-0238-DFFE-7D3C20993BE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60D54-DCFF-48F6-BA8F-0CB1275447E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190238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2741AB03-B1F9-D763-A8AD-9C6EAF4D0AB8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7A793E-D40A-C6BA-4928-D2870013303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4D0DF1-754C-DAA3-D494-D65DF59B375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B60E41-3FAC-A222-970F-E8D22CC7E2C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D0FB5-E970-4027-A727-00A72C8DF85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06010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5917F213-9689-A0D8-8525-06B6D5F9DA84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978CB1-EB05-EEF5-4AD2-01C18A8CF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AB0A877-B0C6-C5BA-2430-C97EB58C9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A88E993-9014-3638-B681-7BE332801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82173-3464-43B9-9FE0-DED497B66AC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78932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AEEF2713-911A-803B-DBBD-870650951BEF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57BA88C-5247-AABF-C36E-26807B1E0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EFED912-E513-5E09-E827-88A52C173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C29C8D6-D7BF-6BAC-1C40-D5A6B5B3C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B9B1D-0643-4EA7-9D4D-1777467C52B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45223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5">
            <a:extLst>
              <a:ext uri="{FF2B5EF4-FFF2-40B4-BE49-F238E27FC236}">
                <a16:creationId xmlns:a16="http://schemas.microsoft.com/office/drawing/2014/main" id="{C9139C84-5AB1-3817-95B4-7A640C24C0DC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"/>
            <a:ext cx="1981200" cy="6638925"/>
            <a:chOff x="2487613" y="285750"/>
            <a:chExt cx="2428875" cy="5654676"/>
          </a:xfrm>
        </p:grpSpPr>
        <p:sp>
          <p:nvSpPr>
            <p:cNvPr id="1046" name="Freeform 11">
              <a:extLst>
                <a:ext uri="{FF2B5EF4-FFF2-40B4-BE49-F238E27FC236}">
                  <a16:creationId xmlns:a16="http://schemas.microsoft.com/office/drawing/2014/main" id="{67B8A68A-2C05-637A-6537-CFF6B9BC7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2 w 22"/>
                <a:gd name="T1" fmla="*/ 136 h 136"/>
                <a:gd name="T2" fmla="*/ 17 w 22"/>
                <a:gd name="T3" fmla="*/ 80 h 136"/>
                <a:gd name="T4" fmla="*/ 0 w 22"/>
                <a:gd name="T5" fmla="*/ 0 h 136"/>
                <a:gd name="T6" fmla="*/ 0 w 22"/>
                <a:gd name="T7" fmla="*/ 35 h 136"/>
                <a:gd name="T8" fmla="*/ 20 w 22"/>
                <a:gd name="T9" fmla="*/ 124 h 136"/>
                <a:gd name="T10" fmla="*/ 22 w 22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7" name="Freeform 12">
              <a:extLst>
                <a:ext uri="{FF2B5EF4-FFF2-40B4-BE49-F238E27FC236}">
                  <a16:creationId xmlns:a16="http://schemas.microsoft.com/office/drawing/2014/main" id="{E21375F0-DA1B-ECCE-D37E-42A619965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86 w 140"/>
                <a:gd name="T1" fmla="*/ 350 h 504"/>
                <a:gd name="T2" fmla="*/ 139 w 140"/>
                <a:gd name="T3" fmla="*/ 504 h 504"/>
                <a:gd name="T4" fmla="*/ 140 w 140"/>
                <a:gd name="T5" fmla="*/ 478 h 504"/>
                <a:gd name="T6" fmla="*/ 95 w 140"/>
                <a:gd name="T7" fmla="*/ 347 h 504"/>
                <a:gd name="T8" fmla="*/ 0 w 140"/>
                <a:gd name="T9" fmla="*/ 0 h 504"/>
                <a:gd name="T10" fmla="*/ 6 w 140"/>
                <a:gd name="T11" fmla="*/ 61 h 504"/>
                <a:gd name="T12" fmla="*/ 86 w 140"/>
                <a:gd name="T13" fmla="*/ 35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8" name="Freeform 13">
              <a:extLst>
                <a:ext uri="{FF2B5EF4-FFF2-40B4-BE49-F238E27FC236}">
                  <a16:creationId xmlns:a16="http://schemas.microsoft.com/office/drawing/2014/main" id="{77234DB8-2AA7-9648-C6F2-E6A4F11FE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8 w 132"/>
                <a:gd name="T1" fmla="*/ 22 h 308"/>
                <a:gd name="T2" fmla="*/ 0 w 132"/>
                <a:gd name="T3" fmla="*/ 0 h 308"/>
                <a:gd name="T4" fmla="*/ 0 w 132"/>
                <a:gd name="T5" fmla="*/ 29 h 308"/>
                <a:gd name="T6" fmla="*/ 68 w 132"/>
                <a:gd name="T7" fmla="*/ 194 h 308"/>
                <a:gd name="T8" fmla="*/ 123 w 132"/>
                <a:gd name="T9" fmla="*/ 308 h 308"/>
                <a:gd name="T10" fmla="*/ 132 w 132"/>
                <a:gd name="T11" fmla="*/ 308 h 308"/>
                <a:gd name="T12" fmla="*/ 77 w 132"/>
                <a:gd name="T13" fmla="*/ 190 h 308"/>
                <a:gd name="T14" fmla="*/ 8 w 132"/>
                <a:gd name="T15" fmla="*/ 2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9" name="Freeform 14">
              <a:extLst>
                <a:ext uri="{FF2B5EF4-FFF2-40B4-BE49-F238E27FC236}">
                  <a16:creationId xmlns:a16="http://schemas.microsoft.com/office/drawing/2014/main" id="{2694B026-0B26-AAD7-D2F8-91E7D4F7B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8 w 37"/>
                <a:gd name="T1" fmla="*/ 79 h 79"/>
                <a:gd name="T2" fmla="*/ 37 w 37"/>
                <a:gd name="T3" fmla="*/ 79 h 79"/>
                <a:gd name="T4" fmla="*/ 0 w 37"/>
                <a:gd name="T5" fmla="*/ 0 h 79"/>
                <a:gd name="T6" fmla="*/ 28 w 37"/>
                <a:gd name="T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0" name="Freeform 15">
              <a:extLst>
                <a:ext uri="{FF2B5EF4-FFF2-40B4-BE49-F238E27FC236}">
                  <a16:creationId xmlns:a16="http://schemas.microsoft.com/office/drawing/2014/main" id="{B0193A90-A92D-0ABF-2726-CAAC8D746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162 w 178"/>
                <a:gd name="T1" fmla="*/ 660 h 722"/>
                <a:gd name="T2" fmla="*/ 116 w 178"/>
                <a:gd name="T3" fmla="*/ 534 h 722"/>
                <a:gd name="T4" fmla="*/ 40 w 178"/>
                <a:gd name="T5" fmla="*/ 236 h 722"/>
                <a:gd name="T6" fmla="*/ 12 w 178"/>
                <a:gd name="T7" fmla="*/ 51 h 722"/>
                <a:gd name="T8" fmla="*/ 0 w 178"/>
                <a:gd name="T9" fmla="*/ 0 h 722"/>
                <a:gd name="T10" fmla="*/ 33 w 178"/>
                <a:gd name="T11" fmla="*/ 237 h 722"/>
                <a:gd name="T12" fmla="*/ 107 w 178"/>
                <a:gd name="T13" fmla="*/ 537 h 722"/>
                <a:gd name="T14" fmla="*/ 160 w 178"/>
                <a:gd name="T15" fmla="*/ 681 h 722"/>
                <a:gd name="T16" fmla="*/ 178 w 178"/>
                <a:gd name="T17" fmla="*/ 722 h 722"/>
                <a:gd name="T18" fmla="*/ 174 w 178"/>
                <a:gd name="T19" fmla="*/ 708 h 722"/>
                <a:gd name="T20" fmla="*/ 162 w 178"/>
                <a:gd name="T21" fmla="*/ 660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1" name="Freeform 16">
              <a:extLst>
                <a:ext uri="{FF2B5EF4-FFF2-40B4-BE49-F238E27FC236}">
                  <a16:creationId xmlns:a16="http://schemas.microsoft.com/office/drawing/2014/main" id="{6E59F5E1-104B-EA23-6AD5-5B1128B4A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11 w 23"/>
                <a:gd name="T1" fmla="*/ 577 h 635"/>
                <a:gd name="T2" fmla="*/ 12 w 23"/>
                <a:gd name="T3" fmla="*/ 589 h 635"/>
                <a:gd name="T4" fmla="*/ 22 w 23"/>
                <a:gd name="T5" fmla="*/ 632 h 635"/>
                <a:gd name="T6" fmla="*/ 23 w 23"/>
                <a:gd name="T7" fmla="*/ 635 h 635"/>
                <a:gd name="T8" fmla="*/ 17 w 23"/>
                <a:gd name="T9" fmla="*/ 576 h 635"/>
                <a:gd name="T10" fmla="*/ 5 w 23"/>
                <a:gd name="T11" fmla="*/ 269 h 635"/>
                <a:gd name="T12" fmla="*/ 15 w 23"/>
                <a:gd name="T13" fmla="*/ 0 h 635"/>
                <a:gd name="T14" fmla="*/ 12 w 23"/>
                <a:gd name="T15" fmla="*/ 0 h 635"/>
                <a:gd name="T16" fmla="*/ 1 w 23"/>
                <a:gd name="T17" fmla="*/ 269 h 635"/>
                <a:gd name="T18" fmla="*/ 11 w 23"/>
                <a:gd name="T19" fmla="*/ 577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2" name="Freeform 17">
              <a:extLst>
                <a:ext uri="{FF2B5EF4-FFF2-40B4-BE49-F238E27FC236}">
                  <a16:creationId xmlns:a16="http://schemas.microsoft.com/office/drawing/2014/main" id="{7633F918-C834-B52E-D5D3-554E89AE2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5 w 17"/>
                <a:gd name="T3" fmla="*/ 56 h 107"/>
                <a:gd name="T4" fmla="*/ 17 w 17"/>
                <a:gd name="T5" fmla="*/ 107 h 107"/>
                <a:gd name="T6" fmla="*/ 11 w 17"/>
                <a:gd name="T7" fmla="*/ 46 h 107"/>
                <a:gd name="T8" fmla="*/ 10 w 17"/>
                <a:gd name="T9" fmla="*/ 4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3" name="Freeform 18">
              <a:extLst>
                <a:ext uri="{FF2B5EF4-FFF2-40B4-BE49-F238E27FC236}">
                  <a16:creationId xmlns:a16="http://schemas.microsoft.com/office/drawing/2014/main" id="{3E1672AD-52F6-7E98-D5BA-37B711DE7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5 w 41"/>
                <a:gd name="T3" fmla="*/ 93 h 222"/>
                <a:gd name="T4" fmla="*/ 17 w 41"/>
                <a:gd name="T5" fmla="*/ 166 h 222"/>
                <a:gd name="T6" fmla="*/ 24 w 41"/>
                <a:gd name="T7" fmla="*/ 184 h 222"/>
                <a:gd name="T8" fmla="*/ 41 w 41"/>
                <a:gd name="T9" fmla="*/ 222 h 222"/>
                <a:gd name="T10" fmla="*/ 38 w 41"/>
                <a:gd name="T11" fmla="*/ 212 h 222"/>
                <a:gd name="T12" fmla="*/ 13 w 41"/>
                <a:gd name="T13" fmla="*/ 92 h 222"/>
                <a:gd name="T14" fmla="*/ 8 w 41"/>
                <a:gd name="T15" fmla="*/ 22 h 222"/>
                <a:gd name="T16" fmla="*/ 7 w 41"/>
                <a:gd name="T17" fmla="*/ 18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4" name="Freeform 19">
              <a:extLst>
                <a:ext uri="{FF2B5EF4-FFF2-40B4-BE49-F238E27FC236}">
                  <a16:creationId xmlns:a16="http://schemas.microsoft.com/office/drawing/2014/main" id="{A631E66D-5271-AFAD-E6EE-CA37C4E4D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7 w 450"/>
                <a:gd name="T1" fmla="*/ 854 h 878"/>
                <a:gd name="T2" fmla="*/ 50 w 450"/>
                <a:gd name="T3" fmla="*/ 613 h 878"/>
                <a:gd name="T4" fmla="*/ 149 w 450"/>
                <a:gd name="T5" fmla="*/ 388 h 878"/>
                <a:gd name="T6" fmla="*/ 285 w 450"/>
                <a:gd name="T7" fmla="*/ 183 h 878"/>
                <a:gd name="T8" fmla="*/ 364 w 450"/>
                <a:gd name="T9" fmla="*/ 89 h 878"/>
                <a:gd name="T10" fmla="*/ 406 w 450"/>
                <a:gd name="T11" fmla="*/ 44 h 878"/>
                <a:gd name="T12" fmla="*/ 450 w 450"/>
                <a:gd name="T13" fmla="*/ 1 h 878"/>
                <a:gd name="T14" fmla="*/ 450 w 450"/>
                <a:gd name="T15" fmla="*/ 0 h 878"/>
                <a:gd name="T16" fmla="*/ 405 w 450"/>
                <a:gd name="T17" fmla="*/ 43 h 878"/>
                <a:gd name="T18" fmla="*/ 363 w 450"/>
                <a:gd name="T19" fmla="*/ 88 h 878"/>
                <a:gd name="T20" fmla="*/ 283 w 450"/>
                <a:gd name="T21" fmla="*/ 181 h 878"/>
                <a:gd name="T22" fmla="*/ 145 w 450"/>
                <a:gd name="T23" fmla="*/ 386 h 878"/>
                <a:gd name="T24" fmla="*/ 45 w 450"/>
                <a:gd name="T25" fmla="*/ 611 h 878"/>
                <a:gd name="T26" fmla="*/ 0 w 450"/>
                <a:gd name="T27" fmla="*/ 854 h 878"/>
                <a:gd name="T28" fmla="*/ 0 w 450"/>
                <a:gd name="T29" fmla="*/ 859 h 878"/>
                <a:gd name="T30" fmla="*/ 7 w 450"/>
                <a:gd name="T31" fmla="*/ 878 h 878"/>
                <a:gd name="T32" fmla="*/ 7 w 450"/>
                <a:gd name="T33" fmla="*/ 854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5" name="Freeform 20">
              <a:extLst>
                <a:ext uri="{FF2B5EF4-FFF2-40B4-BE49-F238E27FC236}">
                  <a16:creationId xmlns:a16="http://schemas.microsoft.com/office/drawing/2014/main" id="{E41AE97C-42C2-9883-76C0-27BCAF53D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6 w 35"/>
                <a:gd name="T3" fmla="*/ 73 h 73"/>
                <a:gd name="T4" fmla="*/ 35 w 35"/>
                <a:gd name="T5" fmla="*/ 73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6" name="Freeform 21">
              <a:extLst>
                <a:ext uri="{FF2B5EF4-FFF2-40B4-BE49-F238E27FC236}">
                  <a16:creationId xmlns:a16="http://schemas.microsoft.com/office/drawing/2014/main" id="{70788657-9EFD-13CC-C83B-A47A3B039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7 w 8"/>
                <a:gd name="T1" fmla="*/ 44 h 48"/>
                <a:gd name="T2" fmla="*/ 8 w 8"/>
                <a:gd name="T3" fmla="*/ 48 h 48"/>
                <a:gd name="T4" fmla="*/ 8 w 8"/>
                <a:gd name="T5" fmla="*/ 19 h 48"/>
                <a:gd name="T6" fmla="*/ 1 w 8"/>
                <a:gd name="T7" fmla="*/ 0 h 48"/>
                <a:gd name="T8" fmla="*/ 0 w 8"/>
                <a:gd name="T9" fmla="*/ 26 h 48"/>
                <a:gd name="T10" fmla="*/ 7 w 8"/>
                <a:gd name="T1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7" name="Freeform 22">
              <a:extLst>
                <a:ext uri="{FF2B5EF4-FFF2-40B4-BE49-F238E27FC236}">
                  <a16:creationId xmlns:a16="http://schemas.microsoft.com/office/drawing/2014/main" id="{35E5BB97-4716-5B7F-8765-2821AB972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7 w 52"/>
                <a:gd name="T1" fmla="*/ 18 h 135"/>
                <a:gd name="T2" fmla="*/ 0 w 52"/>
                <a:gd name="T3" fmla="*/ 0 h 135"/>
                <a:gd name="T4" fmla="*/ 12 w 52"/>
                <a:gd name="T5" fmla="*/ 48 h 135"/>
                <a:gd name="T6" fmla="*/ 16 w 52"/>
                <a:gd name="T7" fmla="*/ 62 h 135"/>
                <a:gd name="T8" fmla="*/ 51 w 52"/>
                <a:gd name="T9" fmla="*/ 135 h 135"/>
                <a:gd name="T10" fmla="*/ 52 w 52"/>
                <a:gd name="T11" fmla="*/ 135 h 135"/>
                <a:gd name="T12" fmla="*/ 24 w 52"/>
                <a:gd name="T13" fmla="*/ 56 h 135"/>
                <a:gd name="T14" fmla="*/ 7 w 52"/>
                <a:gd name="T15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027" name="Group 48">
            <a:extLst>
              <a:ext uri="{FF2B5EF4-FFF2-40B4-BE49-F238E27FC236}">
                <a16:creationId xmlns:a16="http://schemas.microsoft.com/office/drawing/2014/main" id="{B4F1298C-0ACD-1DA1-EFC4-860EAD7A0B00}"/>
              </a:ext>
            </a:extLst>
          </p:cNvPr>
          <p:cNvGrpSpPr>
            <a:grpSpLocks/>
          </p:cNvGrpSpPr>
          <p:nvPr/>
        </p:nvGrpSpPr>
        <p:grpSpPr bwMode="auto">
          <a:xfrm>
            <a:off x="20638" y="0"/>
            <a:ext cx="1952625" cy="6853238"/>
            <a:chOff x="6627813" y="195717"/>
            <a:chExt cx="1952625" cy="5678034"/>
          </a:xfrm>
        </p:grpSpPr>
        <p:sp>
          <p:nvSpPr>
            <p:cNvPr id="1034" name="Freeform 27">
              <a:extLst>
                <a:ext uri="{FF2B5EF4-FFF2-40B4-BE49-F238E27FC236}">
                  <a16:creationId xmlns:a16="http://schemas.microsoft.com/office/drawing/2014/main" id="{49EEC0C9-9459-E575-FA71-FA475D75E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7 w 103"/>
                <a:gd name="T1" fmla="*/ 210 h 920"/>
                <a:gd name="T2" fmla="*/ 26 w 103"/>
                <a:gd name="T3" fmla="*/ 445 h 920"/>
                <a:gd name="T4" fmla="*/ 57 w 103"/>
                <a:gd name="T5" fmla="*/ 679 h 920"/>
                <a:gd name="T6" fmla="*/ 101 w 103"/>
                <a:gd name="T7" fmla="*/ 911 h 920"/>
                <a:gd name="T8" fmla="*/ 103 w 103"/>
                <a:gd name="T9" fmla="*/ 920 h 920"/>
                <a:gd name="T10" fmla="*/ 99 w 103"/>
                <a:gd name="T11" fmla="*/ 874 h 920"/>
                <a:gd name="T12" fmla="*/ 99 w 103"/>
                <a:gd name="T13" fmla="*/ 866 h 920"/>
                <a:gd name="T14" fmla="*/ 63 w 103"/>
                <a:gd name="T15" fmla="*/ 678 h 920"/>
                <a:gd name="T16" fmla="*/ 30 w 103"/>
                <a:gd name="T17" fmla="*/ 444 h 920"/>
                <a:gd name="T18" fmla="*/ 9 w 103"/>
                <a:gd name="T19" fmla="*/ 209 h 920"/>
                <a:gd name="T20" fmla="*/ 3 w 103"/>
                <a:gd name="T21" fmla="*/ 92 h 920"/>
                <a:gd name="T22" fmla="*/ 1 w 103"/>
                <a:gd name="T23" fmla="*/ 0 h 920"/>
                <a:gd name="T24" fmla="*/ 0 w 103"/>
                <a:gd name="T25" fmla="*/ 0 h 920"/>
                <a:gd name="T26" fmla="*/ 1 w 103"/>
                <a:gd name="T27" fmla="*/ 92 h 920"/>
                <a:gd name="T28" fmla="*/ 7 w 103"/>
                <a:gd name="T29" fmla="*/ 2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5" name="Freeform 28">
              <a:extLst>
                <a:ext uri="{FF2B5EF4-FFF2-40B4-BE49-F238E27FC236}">
                  <a16:creationId xmlns:a16="http://schemas.microsoft.com/office/drawing/2014/main" id="{DBFC695D-49E2-9D54-CAEB-2FB4ECD6B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53 w 88"/>
                <a:gd name="T1" fmla="*/ 229 h 330"/>
                <a:gd name="T2" fmla="*/ 88 w 88"/>
                <a:gd name="T3" fmla="*/ 330 h 330"/>
                <a:gd name="T4" fmla="*/ 88 w 88"/>
                <a:gd name="T5" fmla="*/ 308 h 330"/>
                <a:gd name="T6" fmla="*/ 88 w 88"/>
                <a:gd name="T7" fmla="*/ 304 h 330"/>
                <a:gd name="T8" fmla="*/ 62 w 88"/>
                <a:gd name="T9" fmla="*/ 226 h 330"/>
                <a:gd name="T10" fmla="*/ 0 w 88"/>
                <a:gd name="T11" fmla="*/ 0 h 330"/>
                <a:gd name="T12" fmla="*/ 7 w 88"/>
                <a:gd name="T13" fmla="*/ 63 h 330"/>
                <a:gd name="T14" fmla="*/ 53 w 88"/>
                <a:gd name="T15" fmla="*/ 229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6" name="Freeform 29">
              <a:extLst>
                <a:ext uri="{FF2B5EF4-FFF2-40B4-BE49-F238E27FC236}">
                  <a16:creationId xmlns:a16="http://schemas.microsoft.com/office/drawing/2014/main" id="{D25F56D3-DFA3-7C02-8C85-3BCBAF466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6 w 90"/>
                <a:gd name="T1" fmla="*/ 15 h 207"/>
                <a:gd name="T2" fmla="*/ 0 w 90"/>
                <a:gd name="T3" fmla="*/ 0 h 207"/>
                <a:gd name="T4" fmla="*/ 1 w 90"/>
                <a:gd name="T5" fmla="*/ 29 h 207"/>
                <a:gd name="T6" fmla="*/ 42 w 90"/>
                <a:gd name="T7" fmla="*/ 127 h 207"/>
                <a:gd name="T8" fmla="*/ 80 w 90"/>
                <a:gd name="T9" fmla="*/ 207 h 207"/>
                <a:gd name="T10" fmla="*/ 90 w 90"/>
                <a:gd name="T11" fmla="*/ 207 h 207"/>
                <a:gd name="T12" fmla="*/ 50 w 90"/>
                <a:gd name="T13" fmla="*/ 123 h 207"/>
                <a:gd name="T14" fmla="*/ 6 w 90"/>
                <a:gd name="T15" fmla="*/ 1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7" name="Freeform 30">
              <a:extLst>
                <a:ext uri="{FF2B5EF4-FFF2-40B4-BE49-F238E27FC236}">
                  <a16:creationId xmlns:a16="http://schemas.microsoft.com/office/drawing/2014/main" id="{E63609F4-311D-A471-C4BC-8A309EFB9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101 w 115"/>
                <a:gd name="T1" fmla="*/ 409 h 467"/>
                <a:gd name="T2" fmla="*/ 78 w 115"/>
                <a:gd name="T3" fmla="*/ 344 h 467"/>
                <a:gd name="T4" fmla="*/ 29 w 115"/>
                <a:gd name="T5" fmla="*/ 151 h 467"/>
                <a:gd name="T6" fmla="*/ 13 w 115"/>
                <a:gd name="T7" fmla="*/ 53 h 467"/>
                <a:gd name="T8" fmla="*/ 0 w 115"/>
                <a:gd name="T9" fmla="*/ 0 h 467"/>
                <a:gd name="T10" fmla="*/ 21 w 115"/>
                <a:gd name="T11" fmla="*/ 152 h 467"/>
                <a:gd name="T12" fmla="*/ 69 w 115"/>
                <a:gd name="T13" fmla="*/ 347 h 467"/>
                <a:gd name="T14" fmla="*/ 103 w 115"/>
                <a:gd name="T15" fmla="*/ 441 h 467"/>
                <a:gd name="T16" fmla="*/ 115 w 115"/>
                <a:gd name="T17" fmla="*/ 467 h 467"/>
                <a:gd name="T18" fmla="*/ 112 w 115"/>
                <a:gd name="T19" fmla="*/ 458 h 467"/>
                <a:gd name="T20" fmla="*/ 101 w 115"/>
                <a:gd name="T21" fmla="*/ 409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8" name="Freeform 31">
              <a:extLst>
                <a:ext uri="{FF2B5EF4-FFF2-40B4-BE49-F238E27FC236}">
                  <a16:creationId xmlns:a16="http://schemas.microsoft.com/office/drawing/2014/main" id="{4EFFF6EE-09E1-B217-10CF-AB7F9A795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17 w 36"/>
                <a:gd name="T1" fmla="*/ 633 h 633"/>
                <a:gd name="T2" fmla="*/ 13 w 36"/>
                <a:gd name="T3" fmla="*/ 597 h 633"/>
                <a:gd name="T4" fmla="*/ 5 w 36"/>
                <a:gd name="T5" fmla="*/ 398 h 633"/>
                <a:gd name="T6" fmla="*/ 13 w 36"/>
                <a:gd name="T7" fmla="*/ 198 h 633"/>
                <a:gd name="T8" fmla="*/ 22 w 36"/>
                <a:gd name="T9" fmla="*/ 99 h 633"/>
                <a:gd name="T10" fmla="*/ 36 w 36"/>
                <a:gd name="T11" fmla="*/ 0 h 633"/>
                <a:gd name="T12" fmla="*/ 35 w 36"/>
                <a:gd name="T13" fmla="*/ 0 h 633"/>
                <a:gd name="T14" fmla="*/ 20 w 36"/>
                <a:gd name="T15" fmla="*/ 99 h 633"/>
                <a:gd name="T16" fmla="*/ 10 w 36"/>
                <a:gd name="T17" fmla="*/ 198 h 633"/>
                <a:gd name="T18" fmla="*/ 1 w 36"/>
                <a:gd name="T19" fmla="*/ 398 h 633"/>
                <a:gd name="T20" fmla="*/ 7 w 36"/>
                <a:gd name="T21" fmla="*/ 589 h 633"/>
                <a:gd name="T22" fmla="*/ 16 w 36"/>
                <a:gd name="T23" fmla="*/ 632 h 633"/>
                <a:gd name="T24" fmla="*/ 17 w 36"/>
                <a:gd name="T25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9" name="Freeform 32">
              <a:extLst>
                <a:ext uri="{FF2B5EF4-FFF2-40B4-BE49-F238E27FC236}">
                  <a16:creationId xmlns:a16="http://schemas.microsoft.com/office/drawing/2014/main" id="{17AA4855-1137-CFEF-63FA-E91E6465B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2 w 28"/>
                <a:gd name="T1" fmla="*/ 59 h 59"/>
                <a:gd name="T2" fmla="*/ 28 w 28"/>
                <a:gd name="T3" fmla="*/ 59 h 59"/>
                <a:gd name="T4" fmla="*/ 0 w 28"/>
                <a:gd name="T5" fmla="*/ 0 h 59"/>
                <a:gd name="T6" fmla="*/ 22 w 28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0" name="Freeform 33">
              <a:extLst>
                <a:ext uri="{FF2B5EF4-FFF2-40B4-BE49-F238E27FC236}">
                  <a16:creationId xmlns:a16="http://schemas.microsoft.com/office/drawing/2014/main" id="{6F5868D0-A54C-2CFE-A369-6572154EB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4 w 17"/>
                <a:gd name="T1" fmla="*/ 54 h 107"/>
                <a:gd name="T2" fmla="*/ 17 w 17"/>
                <a:gd name="T3" fmla="*/ 107 h 107"/>
                <a:gd name="T4" fmla="*/ 10 w 17"/>
                <a:gd name="T5" fmla="*/ 44 h 107"/>
                <a:gd name="T6" fmla="*/ 9 w 17"/>
                <a:gd name="T7" fmla="*/ 43 h 107"/>
                <a:gd name="T8" fmla="*/ 0 w 17"/>
                <a:gd name="T9" fmla="*/ 0 h 107"/>
                <a:gd name="T10" fmla="*/ 0 w 17"/>
                <a:gd name="T11" fmla="*/ 8 h 107"/>
                <a:gd name="T12" fmla="*/ 4 w 17"/>
                <a:gd name="T13" fmla="*/ 5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1" name="Freeform 34">
              <a:extLst>
                <a:ext uri="{FF2B5EF4-FFF2-40B4-BE49-F238E27FC236}">
                  <a16:creationId xmlns:a16="http://schemas.microsoft.com/office/drawing/2014/main" id="{528B7E3E-CC2E-8473-D2F1-8336605BF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8 w 294"/>
                <a:gd name="T1" fmla="*/ 553 h 568"/>
                <a:gd name="T2" fmla="*/ 35 w 294"/>
                <a:gd name="T3" fmla="*/ 397 h 568"/>
                <a:gd name="T4" fmla="*/ 99 w 294"/>
                <a:gd name="T5" fmla="*/ 252 h 568"/>
                <a:gd name="T6" fmla="*/ 187 w 294"/>
                <a:gd name="T7" fmla="*/ 119 h 568"/>
                <a:gd name="T8" fmla="*/ 238 w 294"/>
                <a:gd name="T9" fmla="*/ 58 h 568"/>
                <a:gd name="T10" fmla="*/ 265 w 294"/>
                <a:gd name="T11" fmla="*/ 28 h 568"/>
                <a:gd name="T12" fmla="*/ 294 w 294"/>
                <a:gd name="T13" fmla="*/ 0 h 568"/>
                <a:gd name="T14" fmla="*/ 293 w 294"/>
                <a:gd name="T15" fmla="*/ 0 h 568"/>
                <a:gd name="T16" fmla="*/ 264 w 294"/>
                <a:gd name="T17" fmla="*/ 27 h 568"/>
                <a:gd name="T18" fmla="*/ 237 w 294"/>
                <a:gd name="T19" fmla="*/ 56 h 568"/>
                <a:gd name="T20" fmla="*/ 185 w 294"/>
                <a:gd name="T21" fmla="*/ 117 h 568"/>
                <a:gd name="T22" fmla="*/ 95 w 294"/>
                <a:gd name="T23" fmla="*/ 249 h 568"/>
                <a:gd name="T24" fmla="*/ 30 w 294"/>
                <a:gd name="T25" fmla="*/ 396 h 568"/>
                <a:gd name="T26" fmla="*/ 0 w 294"/>
                <a:gd name="T27" fmla="*/ 549 h 568"/>
                <a:gd name="T28" fmla="*/ 7 w 294"/>
                <a:gd name="T29" fmla="*/ 568 h 568"/>
                <a:gd name="T30" fmla="*/ 8 w 294"/>
                <a:gd name="T31" fmla="*/ 553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2" name="Freeform 35">
              <a:extLst>
                <a:ext uri="{FF2B5EF4-FFF2-40B4-BE49-F238E27FC236}">
                  <a16:creationId xmlns:a16="http://schemas.microsoft.com/office/drawing/2014/main" id="{B826E33D-BF5E-746D-E814-6FCEEF2AA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19 w 25"/>
                <a:gd name="T3" fmla="*/ 53 h 53"/>
                <a:gd name="T4" fmla="*/ 25 w 25"/>
                <a:gd name="T5" fmla="*/ 53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3" name="Freeform 36">
              <a:extLst>
                <a:ext uri="{FF2B5EF4-FFF2-40B4-BE49-F238E27FC236}">
                  <a16:creationId xmlns:a16="http://schemas.microsoft.com/office/drawing/2014/main" id="{870C2C19-20F0-4429-79CB-4047DEC48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7 w 29"/>
                <a:gd name="T3" fmla="*/ 89 h 141"/>
                <a:gd name="T4" fmla="*/ 18 w 29"/>
                <a:gd name="T5" fmla="*/ 117 h 141"/>
                <a:gd name="T6" fmla="*/ 29 w 29"/>
                <a:gd name="T7" fmla="*/ 141 h 141"/>
                <a:gd name="T8" fmla="*/ 27 w 29"/>
                <a:gd name="T9" fmla="*/ 135 h 141"/>
                <a:gd name="T10" fmla="*/ 8 w 29"/>
                <a:gd name="T11" fmla="*/ 22 h 141"/>
                <a:gd name="T12" fmla="*/ 4 w 29"/>
                <a:gd name="T13" fmla="*/ 11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4" name="Freeform 37">
              <a:extLst>
                <a:ext uri="{FF2B5EF4-FFF2-40B4-BE49-F238E27FC236}">
                  <a16:creationId xmlns:a16="http://schemas.microsoft.com/office/drawing/2014/main" id="{525D059D-F09E-E10A-209C-551426241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6 h 48"/>
                <a:gd name="T2" fmla="*/ 4 w 8"/>
                <a:gd name="T3" fmla="*/ 37 h 48"/>
                <a:gd name="T4" fmla="*/ 8 w 8"/>
                <a:gd name="T5" fmla="*/ 48 h 48"/>
                <a:gd name="T6" fmla="*/ 7 w 8"/>
                <a:gd name="T7" fmla="*/ 19 h 48"/>
                <a:gd name="T8" fmla="*/ 0 w 8"/>
                <a:gd name="T9" fmla="*/ 0 h 48"/>
                <a:gd name="T10" fmla="*/ 0 w 8"/>
                <a:gd name="T11" fmla="*/ 4 h 48"/>
                <a:gd name="T12" fmla="*/ 0 w 8"/>
                <a:gd name="T13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5" name="Freeform 38">
              <a:extLst>
                <a:ext uri="{FF2B5EF4-FFF2-40B4-BE49-F238E27FC236}">
                  <a16:creationId xmlns:a16="http://schemas.microsoft.com/office/drawing/2014/main" id="{9D8066A1-7FAC-B913-15A2-D9B3ECEE0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11 w 44"/>
                <a:gd name="T1" fmla="*/ 28 h 111"/>
                <a:gd name="T2" fmla="*/ 0 w 44"/>
                <a:gd name="T3" fmla="*/ 0 h 111"/>
                <a:gd name="T4" fmla="*/ 11 w 44"/>
                <a:gd name="T5" fmla="*/ 49 h 111"/>
                <a:gd name="T6" fmla="*/ 14 w 44"/>
                <a:gd name="T7" fmla="*/ 58 h 111"/>
                <a:gd name="T8" fmla="*/ 39 w 44"/>
                <a:gd name="T9" fmla="*/ 111 h 111"/>
                <a:gd name="T10" fmla="*/ 44 w 44"/>
                <a:gd name="T11" fmla="*/ 111 h 111"/>
                <a:gd name="T12" fmla="*/ 22 w 44"/>
                <a:gd name="T13" fmla="*/ 52 h 111"/>
                <a:gd name="T14" fmla="*/ 11 w 44"/>
                <a:gd name="T15" fmla="*/ 2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0BC3B4E6-4EEA-2F59-D8C5-9580C29D569A}"/>
              </a:ext>
            </a:extLst>
          </p:cNvPr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>
            <a:extLst>
              <a:ext uri="{FF2B5EF4-FFF2-40B4-BE49-F238E27FC236}">
                <a16:creationId xmlns:a16="http://schemas.microsoft.com/office/drawing/2014/main" id="{3DEB7A30-F8B9-A3A5-F816-F315D37E53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9712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  <a:endParaRPr lang="en-US" altLang="cs-CZ"/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B51759E6-B52A-BDD4-C676-E7CB839891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913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Po kliknutí můžete upravovat styly textu v předloze.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798F4-FDB8-D327-E8F6-3419159890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F412D-3D97-7B1E-C14D-0F8C41918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43100" y="6135688"/>
            <a:ext cx="5716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F6C5D-2B30-0CC6-9DD2-3BD54DBC9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00" smtClean="0">
                <a:solidFill>
                  <a:srgbClr val="FEFFFF"/>
                </a:solidFill>
                <a:latin typeface="+mn-lt"/>
              </a:defRPr>
            </a:lvl1pPr>
          </a:lstStyle>
          <a:p>
            <a:pPr>
              <a:defRPr/>
            </a:pPr>
            <a:fld id="{CF1B9223-13C1-4F7C-A5F1-595D6402127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snímek obrazovky, Písmo&#10;&#10;Popis byl vytvořen automaticky">
            <a:extLst>
              <a:ext uri="{FF2B5EF4-FFF2-40B4-BE49-F238E27FC236}">
                <a16:creationId xmlns:a16="http://schemas.microsoft.com/office/drawing/2014/main" id="{4A90304B-7402-CED3-B459-8DF9ADAF6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721802"/>
            <a:ext cx="7411653" cy="54143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8">
            <a:extLst>
              <a:ext uri="{FF2B5EF4-FFF2-40B4-BE49-F238E27FC236}">
                <a16:creationId xmlns:a16="http://schemas.microsoft.com/office/drawing/2014/main" id="{D2CAC454-216B-94E1-FB53-75A44A73CD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7813" y="623888"/>
            <a:ext cx="6986587" cy="7175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altLang="cs-CZ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Podíl učitele na úrovni znalostí žáků</a:t>
            </a:r>
            <a:br>
              <a:rPr lang="cs-CZ" altLang="cs-CZ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cs-CZ" altLang="cs-CZ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51" name="Rectangle 9">
            <a:extLst>
              <a:ext uri="{FF2B5EF4-FFF2-40B4-BE49-F238E27FC236}">
                <a16:creationId xmlns:a16="http://schemas.microsoft.com/office/drawing/2014/main" id="{864C77D5-3227-33F8-FB28-605A91B11D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1916113"/>
            <a:ext cx="7346950" cy="3995737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altLang="cs-CZ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Podíl učitele na úrovni znalostí žáků:</a:t>
            </a:r>
            <a:endParaRPr lang="cs-CZ" altLang="cs-CZ" sz="2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opakované porovnávání výkonu paralelních tříd  zjišťování pořadí tříd podle průměru i změny rozptylu, zvláště změna počtu extrémních výkonů</a:t>
            </a:r>
          </a:p>
          <a:p>
            <a:pPr fontAlgn="auto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 se učitel vyrovnává s individuálními rozdíly žáků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endParaRPr lang="cs-CZ" altLang="cs-CZ" sz="2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Otázka používání testových metod i konstrukce didaktických testů – jaký typ otázek a úkolů?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cs-CZ" altLang="cs-CZ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>
            <a:extLst>
              <a:ext uri="{FF2B5EF4-FFF2-40B4-BE49-F238E27FC236}">
                <a16:creationId xmlns:a16="http://schemas.microsoft.com/office/drawing/2014/main" id="{40AB9FFA-DF4D-C7B7-CF0F-5214292F5C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7664" y="188640"/>
            <a:ext cx="6986736" cy="115212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br>
              <a:rPr lang="cs-CZ" altLang="cs-CZ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cs-CZ" altLang="cs-CZ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Podíl učitele na motivovanosti žáků</a:t>
            </a:r>
            <a:br>
              <a:rPr lang="cs-CZ" altLang="cs-CZ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cs-CZ" altLang="cs-CZ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99" name="Zástupný symbol pro obsah 2">
            <a:extLst>
              <a:ext uri="{FF2B5EF4-FFF2-40B4-BE49-F238E27FC236}">
                <a16:creationId xmlns:a16="http://schemas.microsoft.com/office/drawing/2014/main" id="{EB0A0E4B-AE65-9A7E-8790-734E6A823D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43100" y="2133600"/>
            <a:ext cx="6591300" cy="37782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postoje žáků k předmětu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pozorování činnosti a rozbor jejích výsledků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dotazník postojů žáků k předmětu – zjišťování obliby předmětu, obtížnosti předmětu, významu předmětu (subjektivní smysl činnosti)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Převažující potřeby vzdělávání?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>
            <a:extLst>
              <a:ext uri="{FF2B5EF4-FFF2-40B4-BE49-F238E27FC236}">
                <a16:creationId xmlns:a16="http://schemas.microsoft.com/office/drawing/2014/main" id="{727F9418-E532-C510-FC34-C5165CDE8B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1281112"/>
          </a:xfrm>
        </p:spPr>
        <p:txBody>
          <a:bodyPr/>
          <a:lstStyle/>
          <a:p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Motivace – aktualizace potřeb v celoživotním procesu učení</a:t>
            </a:r>
          </a:p>
        </p:txBody>
      </p:sp>
      <p:sp>
        <p:nvSpPr>
          <p:cNvPr id="21507" name="Zástupný symbol pro obsah 2">
            <a:extLst>
              <a:ext uri="{FF2B5EF4-FFF2-40B4-BE49-F238E27FC236}">
                <a16:creationId xmlns:a16="http://schemas.microsoft.com/office/drawing/2014/main" id="{56AFE2CB-C057-ADFF-BA5C-4798C447A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450" y="2349500"/>
            <a:ext cx="7346950" cy="3776663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Aktualizace poznávacích potřeb</a:t>
            </a: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Jedinec, žák, je přirozeně zvídavý, touží po poznání, má potřebu získávat nové poznatky: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potřeba smysluplného receptivního poznávání</a:t>
            </a:r>
            <a:endParaRPr lang="cs-CZ" sz="2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podílet na řešení problémů – </a:t>
            </a:r>
            <a:r>
              <a:rPr lang="cs-CZ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potřeba vyhledávání a řešení problémů.</a:t>
            </a:r>
            <a:endParaRPr lang="cs-CZ" sz="2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>
            <a:extLst>
              <a:ext uri="{FF2B5EF4-FFF2-40B4-BE49-F238E27FC236}">
                <a16:creationId xmlns:a16="http://schemas.microsoft.com/office/drawing/2014/main" id="{8A3BB861-4C8F-187D-486F-2667CE0DDA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696" y="623888"/>
            <a:ext cx="6698704" cy="644525"/>
          </a:xfrm>
        </p:spPr>
        <p:txBody>
          <a:bodyPr/>
          <a:lstStyle/>
          <a:p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Motivace – aktualizace potřeb</a:t>
            </a:r>
          </a:p>
        </p:txBody>
      </p:sp>
      <p:sp>
        <p:nvSpPr>
          <p:cNvPr id="22531" name="Zástupný symbol pro obsah 2">
            <a:extLst>
              <a:ext uri="{FF2B5EF4-FFF2-40B4-BE49-F238E27FC236}">
                <a16:creationId xmlns:a16="http://schemas.microsoft.com/office/drawing/2014/main" id="{1822C9FC-013D-0A46-BC5F-1D02D361B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450" y="1773238"/>
            <a:ext cx="7346950" cy="4138612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Aktualizace výkonových potřeb, potřeba výkonu a společenského uznání </a:t>
            </a:r>
            <a:endParaRPr lang="cs-CZ" sz="2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Silným motivátorem jednání je touha po uznání, touha dosáhnout dobrých výsledků: 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potřeba úspěšného výkonu</a:t>
            </a:r>
            <a:endParaRPr lang="cs-CZ" sz="2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potřeba vyhnutí se neúspěchu</a:t>
            </a:r>
            <a:endParaRPr lang="cs-CZ" sz="2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potřeba vyhnutí se úspěchu</a:t>
            </a:r>
            <a:endParaRPr lang="cs-CZ" sz="2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>
            <a:extLst>
              <a:ext uri="{FF2B5EF4-FFF2-40B4-BE49-F238E27FC236}">
                <a16:creationId xmlns:a16="http://schemas.microsoft.com/office/drawing/2014/main" id="{1FD907EE-662B-BA4B-F502-FD84464708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860425"/>
          </a:xfrm>
        </p:spPr>
        <p:txBody>
          <a:bodyPr/>
          <a:lstStyle/>
          <a:p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Motivace – aktualizace potřeb</a:t>
            </a:r>
          </a:p>
        </p:txBody>
      </p:sp>
      <p:sp>
        <p:nvSpPr>
          <p:cNvPr id="23555" name="Zástupný symbol pro obsah 2">
            <a:extLst>
              <a:ext uri="{FF2B5EF4-FFF2-40B4-BE49-F238E27FC236}">
                <a16:creationId xmlns:a16="http://schemas.microsoft.com/office/drawing/2014/main" id="{1EB771FF-0A45-2A5F-701F-D0818114B5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013" y="1844675"/>
            <a:ext cx="7418387" cy="406717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cs-CZ" altLang="cs-CZ" sz="2400" b="1">
                <a:latin typeface="Calibri" panose="020F0502020204030204" pitchFamily="34" charset="0"/>
                <a:cs typeface="Calibri" panose="020F0502020204030204" pitchFamily="34" charset="0"/>
              </a:rPr>
              <a:t>Aktualizace sociálních potřeb</a:t>
            </a:r>
          </a:p>
          <a:p>
            <a:pPr marL="0" indent="0">
              <a:buFontTx/>
              <a:buNone/>
            </a:pPr>
            <a:endParaRPr lang="cs-CZ" altLang="cs-CZ" sz="9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Tx/>
              <a:buNone/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Jedinci se liší také tím, jestli je u nich vyvinuta silná potřeba vzájemného sdílení, rozvíjení </a:t>
            </a:r>
            <a:r>
              <a:rPr lang="cs-CZ" altLang="cs-CZ" sz="2400" b="1">
                <a:latin typeface="Calibri" panose="020F0502020204030204" pitchFamily="34" charset="0"/>
                <a:cs typeface="Calibri" panose="020F0502020204030204" pitchFamily="34" charset="0"/>
              </a:rPr>
              <a:t>potřeby pozitivních vztahů </a:t>
            </a: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cs-CZ" altLang="cs-CZ" sz="2400" b="1">
                <a:latin typeface="Calibri" panose="020F0502020204030204" pitchFamily="34" charset="0"/>
                <a:cs typeface="Calibri" panose="020F0502020204030204" pitchFamily="34" charset="0"/>
              </a:rPr>
              <a:t> potřeba afiliace,</a:t>
            </a: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 či naopak</a:t>
            </a:r>
            <a:r>
              <a:rPr lang="cs-CZ" altLang="cs-CZ" sz="2400" b="1">
                <a:latin typeface="Calibri" panose="020F0502020204030204" pitchFamily="34" charset="0"/>
                <a:cs typeface="Calibri" panose="020F0502020204030204" pitchFamily="34" charset="0"/>
              </a:rPr>
              <a:t> potřeba vlivu, potřeba prestiže.</a:t>
            </a:r>
            <a:endParaRPr lang="cs-CZ" altLang="cs-CZ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>
            <a:extLst>
              <a:ext uri="{FF2B5EF4-FFF2-40B4-BE49-F238E27FC236}">
                <a16:creationId xmlns:a16="http://schemas.microsoft.com/office/drawing/2014/main" id="{5506E415-AE6D-5927-3438-BFE7278C4D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1281112"/>
          </a:xfrm>
        </p:spPr>
        <p:txBody>
          <a:bodyPr/>
          <a:lstStyle/>
          <a:p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Pojetí úspěšného žáka</a:t>
            </a:r>
          </a:p>
        </p:txBody>
      </p:sp>
      <p:sp>
        <p:nvSpPr>
          <p:cNvPr id="24579" name="Zástupný symbol pro obsah 2">
            <a:extLst>
              <a:ext uri="{FF2B5EF4-FFF2-40B4-BE49-F238E27FC236}">
                <a16:creationId xmlns:a16="http://schemas.microsoft.com/office/drawing/2014/main" id="{5E4CC1AB-9C63-ACE4-0796-66600E08D6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1700213"/>
            <a:ext cx="7346950" cy="4211637"/>
          </a:xfrm>
        </p:spPr>
        <p:txBody>
          <a:bodyPr/>
          <a:lstStyle/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Promítání individuálních preferencí do hodnocení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Vliv atribučních teorií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Nevědomé úsilí vedoucí k potvrzení diagnózy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Statistická zjistitelnost percepčního zaměření učitele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Vliv pojetí v úspěšného žáka ve fázích učitelské profese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>
            <a:extLst>
              <a:ext uri="{FF2B5EF4-FFF2-40B4-BE49-F238E27FC236}">
                <a16:creationId xmlns:a16="http://schemas.microsoft.com/office/drawing/2014/main" id="{71262F25-CCBD-1113-CD81-D6AB6847D9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1281112"/>
          </a:xfrm>
        </p:spPr>
        <p:txBody>
          <a:bodyPr/>
          <a:lstStyle/>
          <a:p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Školní výkonnost x úspěšnost</a:t>
            </a:r>
          </a:p>
        </p:txBody>
      </p:sp>
      <p:sp>
        <p:nvSpPr>
          <p:cNvPr id="9219" name="Zástupný symbol pro obsah 2">
            <a:extLst>
              <a:ext uri="{FF2B5EF4-FFF2-40B4-BE49-F238E27FC236}">
                <a16:creationId xmlns:a16="http://schemas.microsoft.com/office/drawing/2014/main" id="{FB5D9559-988E-0528-1441-95FC4DAD90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013" y="1905000"/>
            <a:ext cx="7418387" cy="413861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Školní úspěšnost </a:t>
            </a: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žáka v převážné míře vyjadřuje úroveň sociálního hodnocení, které reflektuje skutečnost, jak konkrétní činnost žáka odpovídá požadavkům školy.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Školní výkonnost </a:t>
            </a: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do jisté míry užší pojem, který označuje podstatnou složku školní úspěšnosti, projevující se v úrovni víceméně objektivně měřitelných školních výkonů.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cs-CZ" altLang="cs-CZ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cs-CZ" altLang="cs-CZ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1">
            <a:extLst>
              <a:ext uri="{FF2B5EF4-FFF2-40B4-BE49-F238E27FC236}">
                <a16:creationId xmlns:a16="http://schemas.microsoft.com/office/drawing/2014/main" id="{2AF718F8-1404-10A7-9E8B-34D672EDC6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623888"/>
            <a:ext cx="7416800" cy="1281112"/>
          </a:xfrm>
        </p:spPr>
        <p:txBody>
          <a:bodyPr/>
          <a:lstStyle/>
          <a:p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Vztahy mezi prospěchem a výkoností</a:t>
            </a:r>
          </a:p>
        </p:txBody>
      </p:sp>
      <p:sp>
        <p:nvSpPr>
          <p:cNvPr id="10243" name="Zástupný symbol pro obsah 2">
            <a:extLst>
              <a:ext uri="{FF2B5EF4-FFF2-40B4-BE49-F238E27FC236}">
                <a16:creationId xmlns:a16="http://schemas.microsoft.com/office/drawing/2014/main" id="{E7A07BAE-5EE9-C443-98D3-BA8FFD1486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2133600"/>
            <a:ext cx="7346950" cy="37782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Rozdílnost mezi výkonností a udělenou známkou</a:t>
            </a:r>
            <a:endParaRPr lang="cs-CZ" altLang="cs-CZ" sz="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Známka a výkonnost v hlavních předmětech oproti výchovám</a:t>
            </a:r>
            <a:endParaRPr lang="cs-CZ" altLang="cs-CZ" sz="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Výkonové x nevýkonové komponenty zahrnuté v prospěchu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Nadpis 1">
            <a:extLst>
              <a:ext uri="{FF2B5EF4-FFF2-40B4-BE49-F238E27FC236}">
                <a16:creationId xmlns:a16="http://schemas.microsoft.com/office/drawing/2014/main" id="{9B37EDD5-4578-8293-6F54-DCAD5B09A2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2275" y="661988"/>
            <a:ext cx="6732588" cy="1143000"/>
          </a:xfrm>
        </p:spPr>
        <p:txBody>
          <a:bodyPr/>
          <a:lstStyle/>
          <a:p>
            <a:pPr algn="ctr"/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Testové metody </a:t>
            </a:r>
            <a:b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– konstrukce didaktického testu</a:t>
            </a:r>
          </a:p>
        </p:txBody>
      </p:sp>
      <p:sp>
        <p:nvSpPr>
          <p:cNvPr id="11267" name="Zástupný symbol pro obsah 2">
            <a:extLst>
              <a:ext uri="{FF2B5EF4-FFF2-40B4-BE49-F238E27FC236}">
                <a16:creationId xmlns:a16="http://schemas.microsoft.com/office/drawing/2014/main" id="{B15742D6-C294-31A7-D829-2F6AB3596F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2420938"/>
            <a:ext cx="7346950" cy="3778250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Nástroj systematického měření výsledků </a:t>
            </a:r>
            <a:r>
              <a:rPr lang="cs-CZ" alt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výuky.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cs-CZ" altLang="cs-CZ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(Zdroj: P. </a:t>
            </a:r>
            <a:r>
              <a:rPr lang="cs-CZ" altLang="cs-CZ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Byčkovský</a:t>
            </a:r>
            <a:r>
              <a:rPr lang="cs-CZ" altLang="cs-CZ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fontAlgn="auto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Kvalitně připravený didaktický test je jednou z možností, jak může pedagog získat informace o tom, jak probíhá výuka a jakých výsledků žáci dosahují</a:t>
            </a:r>
            <a:r>
              <a:rPr lang="cs-CZ" alt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cs-CZ" alt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cs-CZ" altLang="cs-CZ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(Zdroj: Průcha, 2009)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>
            <a:extLst>
              <a:ext uri="{FF2B5EF4-FFF2-40B4-BE49-F238E27FC236}">
                <a16:creationId xmlns:a16="http://schemas.microsoft.com/office/drawing/2014/main" id="{F62A6B31-D757-5124-6206-F9957CB2B4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549275"/>
            <a:ext cx="6016625" cy="868363"/>
          </a:xfrm>
        </p:spPr>
        <p:txBody>
          <a:bodyPr/>
          <a:lstStyle/>
          <a:p>
            <a:r>
              <a:rPr lang="cs-CZ" altLang="cs-CZ" b="1">
                <a:latin typeface="Calibri" panose="020F0502020204030204" pitchFamily="34" charset="0"/>
                <a:cs typeface="Calibri" panose="020F0502020204030204" pitchFamily="34" charset="0"/>
              </a:rPr>
              <a:t>Vlastnosti didaktických testů</a:t>
            </a:r>
          </a:p>
        </p:txBody>
      </p:sp>
      <p:sp>
        <p:nvSpPr>
          <p:cNvPr id="11267" name="Zástupný symbol pro obsah 2">
            <a:extLst>
              <a:ext uri="{FF2B5EF4-FFF2-40B4-BE49-F238E27FC236}">
                <a16:creationId xmlns:a16="http://schemas.microsoft.com/office/drawing/2014/main" id="{C43A0B66-2FE7-0D19-94BF-A7029D887B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013" y="1844675"/>
            <a:ext cx="7418387" cy="40671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validita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praktičnost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reliabilita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objektivita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testová doména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Jaké jsou přednosti, ale i úskalí didaktických testů?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>
            <a:extLst>
              <a:ext uri="{FF2B5EF4-FFF2-40B4-BE49-F238E27FC236}">
                <a16:creationId xmlns:a16="http://schemas.microsoft.com/office/drawing/2014/main" id="{49948433-C440-DEEB-78BB-F6CBB750C8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3100" y="620713"/>
            <a:ext cx="6588125" cy="720725"/>
          </a:xfrm>
        </p:spPr>
        <p:txBody>
          <a:bodyPr/>
          <a:lstStyle/>
          <a:p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Prototyp didaktického testu</a:t>
            </a:r>
          </a:p>
        </p:txBody>
      </p:sp>
      <p:sp>
        <p:nvSpPr>
          <p:cNvPr id="29699" name="Zástupný symbol pro obsah 2">
            <a:extLst>
              <a:ext uri="{FF2B5EF4-FFF2-40B4-BE49-F238E27FC236}">
                <a16:creationId xmlns:a16="http://schemas.microsoft.com/office/drawing/2014/main" id="{070726B9-6D29-D3AD-5990-FA6EBFB828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1916113"/>
            <a:ext cx="7346950" cy="3995737"/>
          </a:xfrm>
        </p:spPr>
        <p:txBody>
          <a:bodyPr/>
          <a:lstStyle/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Navrhované úlohy musí testovat to, co je v daném učivu nejdůležitější.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Nejsou vynechány nějaké podstatné úkoly, otázky?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Jsou očekávané odpovědi jednoznačné?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Posoudit obtížnost navrhovaných úloh.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Posoudit časovou náročnost navrženého testu.</a:t>
            </a:r>
          </a:p>
          <a:p>
            <a:endParaRPr lang="cs-CZ" altLang="cs-CZ" sz="2800" dirty="0"/>
          </a:p>
          <a:p>
            <a:endParaRPr lang="cs-CZ" altLang="cs-CZ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>
            <a:extLst>
              <a:ext uri="{FF2B5EF4-FFF2-40B4-BE49-F238E27FC236}">
                <a16:creationId xmlns:a16="http://schemas.microsoft.com/office/drawing/2014/main" id="{3EB05FCA-6120-FF5F-4C0E-1E3BF908E4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55875" y="623888"/>
            <a:ext cx="5978525" cy="717550"/>
          </a:xfrm>
        </p:spPr>
        <p:txBody>
          <a:bodyPr/>
          <a:lstStyle/>
          <a:p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Úprava testu</a:t>
            </a:r>
          </a:p>
        </p:txBody>
      </p:sp>
      <p:sp>
        <p:nvSpPr>
          <p:cNvPr id="14339" name="Zástupný symbol pro obsah 2">
            <a:extLst>
              <a:ext uri="{FF2B5EF4-FFF2-40B4-BE49-F238E27FC236}">
                <a16:creationId xmlns:a16="http://schemas.microsoft.com/office/drawing/2014/main" id="{190F7BCC-4318-DB24-F531-215AE7D341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1628775"/>
            <a:ext cx="7346950" cy="4283075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Vyřadit příliš snadné nebo příliš obtížné úlohy.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Vyřadit málo citlivé úlohy.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Vyřadit úlohy s příliš mnoha vynechanými odpověďmi.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Srozumitelněji formulovat málo srozumitelná zadání úloh.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Úlohy stejného druhu soustředit do jedné části testu.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Úlohy seřadit tak, aby měly stoupající obtížnost.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Vytvoření ekvivalentních forem testu.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>
            <a:extLst>
              <a:ext uri="{FF2B5EF4-FFF2-40B4-BE49-F238E27FC236}">
                <a16:creationId xmlns:a16="http://schemas.microsoft.com/office/drawing/2014/main" id="{FCB0B271-6996-1FA3-22ED-BE3913D154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3350" y="500063"/>
            <a:ext cx="6840538" cy="1704975"/>
          </a:xfrm>
        </p:spPr>
        <p:txBody>
          <a:bodyPr/>
          <a:lstStyle/>
          <a:p>
            <a:pPr algn="ctr"/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Autodiagnostika učitelova pojetí úspěšného žáka </a:t>
            </a:r>
            <a:b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v oblasti píle a nadání</a:t>
            </a:r>
          </a:p>
        </p:txBody>
      </p:sp>
      <p:sp>
        <p:nvSpPr>
          <p:cNvPr id="14339" name="Zástupný symbol pro obsah 2">
            <a:extLst>
              <a:ext uri="{FF2B5EF4-FFF2-40B4-BE49-F238E27FC236}">
                <a16:creationId xmlns:a16="http://schemas.microsoft.com/office/drawing/2014/main" id="{CED845B5-0C5A-75CA-48DD-13A3D46169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58888" y="2420938"/>
            <a:ext cx="6842125" cy="405288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endParaRPr lang="cs-CZ" altLang="cs-CZ" sz="2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 posuzuji žáky z hlediska jejich píle a</a:t>
            </a: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nadání?</a:t>
            </a:r>
          </a:p>
          <a:p>
            <a:pPr fontAlgn="auto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 se na hodnocení výkonu žáků a v jejich klasifikaci podílí má představa o jejich píli a nadání?</a:t>
            </a:r>
          </a:p>
          <a:p>
            <a:pPr fontAlgn="auto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Nakolik se u jednotlivých žáků shoduje mé hodnocení píle a nadání s jejich sebehodnocením?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cs-CZ" altLang="cs-CZ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cs-CZ" altLang="cs-CZ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1">
            <a:extLst>
              <a:ext uri="{FF2B5EF4-FFF2-40B4-BE49-F238E27FC236}">
                <a16:creationId xmlns:a16="http://schemas.microsoft.com/office/drawing/2014/main" id="{FD1826AD-104D-1392-5D3A-5ED51DC33A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2275" y="549275"/>
            <a:ext cx="6418263" cy="1143000"/>
          </a:xfrm>
        </p:spPr>
        <p:txBody>
          <a:bodyPr/>
          <a:lstStyle/>
          <a:p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Autodiagnostika v oblasti učební motivace žáků</a:t>
            </a:r>
          </a:p>
        </p:txBody>
      </p:sp>
      <p:sp>
        <p:nvSpPr>
          <p:cNvPr id="16387" name="Zástupný symbol pro obsah 2">
            <a:extLst>
              <a:ext uri="{FF2B5EF4-FFF2-40B4-BE49-F238E27FC236}">
                <a16:creationId xmlns:a16="http://schemas.microsoft.com/office/drawing/2014/main" id="{D8668913-9EEC-CEF2-5FEE-1A5044E01F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2060575"/>
            <a:ext cx="6599238" cy="41163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Umím odhadnout výši motivace jednotlivých žáků pro můj vyučovací předmět? 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cs-CZ" altLang="cs-CZ" sz="2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Rozumím motivační struktuře jednotlivých žáků ve třídách, kde vyučuji? 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>
            <a:extLst>
              <a:ext uri="{FF2B5EF4-FFF2-40B4-BE49-F238E27FC236}">
                <a16:creationId xmlns:a16="http://schemas.microsoft.com/office/drawing/2014/main" id="{335027F4-7DF1-FB33-78B5-C32C70C28A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1680" y="188640"/>
            <a:ext cx="6588125" cy="1224434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br>
              <a:rPr lang="cs-CZ" altLang="cs-CZ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cs-CZ" altLang="cs-CZ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Přehled motivačních faktorů žáků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8E9EB66-9032-48B4-B7F1-507D113AE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7" y="1700808"/>
            <a:ext cx="7130753" cy="4210414"/>
          </a:xfrm>
        </p:spPr>
        <p:txBody>
          <a:bodyPr rtlCol="0">
            <a:normAutofit fontScale="47500" lnSpcReduction="2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5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Chci, aby mě měli učitelé rádi. 		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5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Chci být lepší než ostatní. 			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5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3) To, co se učím, mě zajímá.			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5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4) Vím, že učení je má povinnost. 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5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5) Mám dobrý pocit, když se něčemu naučím.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5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6) Obávám se, že nic nebudu umět.		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5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7) Chci mít později dobrou práci. 		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sz="5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8) Moji rodiče chtějí, abych byl ve škole dobrý.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cs-CZ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	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			</a:t>
            </a:r>
          </a:p>
          <a:p>
            <a:pPr lvl="8"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Nadpis 1">
            <a:extLst>
              <a:ext uri="{FF2B5EF4-FFF2-40B4-BE49-F238E27FC236}">
                <a16:creationId xmlns:a16="http://schemas.microsoft.com/office/drawing/2014/main" id="{D86DF648-B7F9-805E-0307-0C38CF15A9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644525"/>
          </a:xfrm>
        </p:spPr>
        <p:txBody>
          <a:bodyPr/>
          <a:lstStyle/>
          <a:p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Podíl učitele na motivaci</a:t>
            </a:r>
          </a:p>
        </p:txBody>
      </p:sp>
      <p:sp>
        <p:nvSpPr>
          <p:cNvPr id="34819" name="Zástupný symbol pro obsah 2">
            <a:extLst>
              <a:ext uri="{FF2B5EF4-FFF2-40B4-BE49-F238E27FC236}">
                <a16:creationId xmlns:a16="http://schemas.microsoft.com/office/drawing/2014/main" id="{07EA51E1-ECD0-C959-F582-3FEC9FEC0A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1844675"/>
            <a:ext cx="7346950" cy="406717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Proč motivujeme?</a:t>
            </a:r>
            <a:b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1) Zdroj zvýšení efektivity.</a:t>
            </a:r>
            <a:b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2) Výchovně vzdělávací působení učitele.</a:t>
            </a:r>
          </a:p>
          <a:p>
            <a:pPr marL="0" indent="0">
              <a:buFontTx/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Rozlišujeme z pohledu krátkodobého a dlouhodobého, mezi motivací a evokací</a:t>
            </a:r>
          </a:p>
          <a:p>
            <a:pPr marL="0" indent="0">
              <a:buFontTx/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Z dlouhodobého hlediska velmi obtížný úkol – závisí na vyučovacích metodách, organizačních formách atd.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Nadpis 1">
            <a:extLst>
              <a:ext uri="{FF2B5EF4-FFF2-40B4-BE49-F238E27FC236}">
                <a16:creationId xmlns:a16="http://schemas.microsoft.com/office/drawing/2014/main" id="{D0178B76-5A45-37CB-EB98-E4C25944B0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5003800" cy="717550"/>
          </a:xfrm>
        </p:spPr>
        <p:txBody>
          <a:bodyPr/>
          <a:lstStyle/>
          <a:p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Poznávací motivace	</a:t>
            </a:r>
          </a:p>
        </p:txBody>
      </p:sp>
      <p:sp>
        <p:nvSpPr>
          <p:cNvPr id="35843" name="Zástupný symbol pro obsah 2">
            <a:extLst>
              <a:ext uri="{FF2B5EF4-FFF2-40B4-BE49-F238E27FC236}">
                <a16:creationId xmlns:a16="http://schemas.microsoft.com/office/drawing/2014/main" id="{ADEC85B2-B650-41C6-95AD-3F3D44C395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1700213"/>
            <a:ext cx="7346950" cy="4211637"/>
          </a:xfrm>
        </p:spPr>
        <p:txBody>
          <a:bodyPr/>
          <a:lstStyle/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Sekundární, avšak mají fyziologický základ.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Práce s frustrací poznávací potřeby.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Aktualizace = jaké musejí být zadávané úlohy?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Velmi užitečné tzv. problémové situace – žáci sami objevují řešení.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Nadpis 1">
            <a:extLst>
              <a:ext uri="{FF2B5EF4-FFF2-40B4-BE49-F238E27FC236}">
                <a16:creationId xmlns:a16="http://schemas.microsoft.com/office/drawing/2014/main" id="{8B9155C7-7280-4216-4792-C0294F6186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11413" y="623888"/>
            <a:ext cx="6122987" cy="788987"/>
          </a:xfrm>
        </p:spPr>
        <p:txBody>
          <a:bodyPr/>
          <a:lstStyle/>
          <a:p>
            <a:r>
              <a:rPr lang="cs-CZ" altLang="cs-CZ" b="1">
                <a:latin typeface="Calibri" panose="020F0502020204030204" pitchFamily="34" charset="0"/>
                <a:cs typeface="Calibri" panose="020F0502020204030204" pitchFamily="34" charset="0"/>
              </a:rPr>
              <a:t>Sociální motivace</a:t>
            </a:r>
          </a:p>
        </p:txBody>
      </p:sp>
      <p:sp>
        <p:nvSpPr>
          <p:cNvPr id="36867" name="Zástupný symbol pro obsah 2">
            <a:extLst>
              <a:ext uri="{FF2B5EF4-FFF2-40B4-BE49-F238E27FC236}">
                <a16:creationId xmlns:a16="http://schemas.microsoft.com/office/drawing/2014/main" id="{A220F372-7159-30E4-9C66-B99056A363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58888" y="1844675"/>
            <a:ext cx="7275512" cy="4067175"/>
          </a:xfrm>
        </p:spPr>
        <p:txBody>
          <a:bodyPr/>
          <a:lstStyle/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Začlenění do mezilidských vztahů.</a:t>
            </a:r>
          </a:p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Rozlišujeme potřebu pozitivních vztahů a obavu z odmítnutí.</a:t>
            </a:r>
          </a:p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Jak se liší žák s dominantní potřebou afiliace od žáka s obavou z odmítnutí?</a:t>
            </a:r>
          </a:p>
          <a:p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Aktualizace = učitel ovlivňuje svými výchovnými postupy a stylem vedení (např. rozumně využívat soutěžení).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>
            <a:extLst>
              <a:ext uri="{FF2B5EF4-FFF2-40B4-BE49-F238E27FC236}">
                <a16:creationId xmlns:a16="http://schemas.microsoft.com/office/drawing/2014/main" id="{587CB60A-BA2A-D2ED-E1D7-5E4A266A2D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788987"/>
          </a:xfrm>
        </p:spPr>
        <p:txBody>
          <a:bodyPr/>
          <a:lstStyle/>
          <a:p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Výkonová motivace</a:t>
            </a:r>
          </a:p>
        </p:txBody>
      </p:sp>
      <p:sp>
        <p:nvSpPr>
          <p:cNvPr id="20483" name="Zástupný symbol pro obsah 2">
            <a:extLst>
              <a:ext uri="{FF2B5EF4-FFF2-40B4-BE49-F238E27FC236}">
                <a16:creationId xmlns:a16="http://schemas.microsoft.com/office/drawing/2014/main" id="{3D39F1C7-8953-6640-1F63-233603D4BA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2060575"/>
            <a:ext cx="7346950" cy="3851275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 pomoci žákům s výraznou obavou z neúspěchu?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Posilovat potřebu úspěšného výkonu (postupně zvyšovat obtížnost, aby mohl být úspěšný).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Umožnit opakovaně zažít úspěch – problematika individuálně vztahové normy.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Nadpis 1">
            <a:extLst>
              <a:ext uri="{FF2B5EF4-FFF2-40B4-BE49-F238E27FC236}">
                <a16:creationId xmlns:a16="http://schemas.microsoft.com/office/drawing/2014/main" id="{91F72076-5B62-FCF9-A083-6EB02849BA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1281112"/>
          </a:xfrm>
        </p:spPr>
        <p:txBody>
          <a:bodyPr/>
          <a:lstStyle/>
          <a:p>
            <a:r>
              <a:rPr lang="cs-CZ" altLang="cs-CZ" b="1" dirty="0">
                <a:latin typeface="Calibri" panose="020F0502020204030204" pitchFamily="34" charset="0"/>
                <a:cs typeface="Calibri" panose="020F0502020204030204" pitchFamily="34" charset="0"/>
              </a:rPr>
              <a:t>Důvody problémů s motivací	</a:t>
            </a:r>
          </a:p>
        </p:txBody>
      </p:sp>
      <p:sp>
        <p:nvSpPr>
          <p:cNvPr id="38915" name="Zástupný symbol pro obsah 2">
            <a:extLst>
              <a:ext uri="{FF2B5EF4-FFF2-40B4-BE49-F238E27FC236}">
                <a16:creationId xmlns:a16="http://schemas.microsoft.com/office/drawing/2014/main" id="{7F5DD22F-B96D-B932-05AD-7E8E19247E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1844675"/>
            <a:ext cx="7346950" cy="406717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1) Nedostatečné rozvinutí potřeb – žák má slabé výkonové a poznávací potřeby (např. nestojí o nové poznatky – „nebudu to potřebovat…“)</a:t>
            </a:r>
          </a:p>
          <a:p>
            <a:pPr marL="0" indent="0">
              <a:buFontTx/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2) Přílišná frustrace potřeb – projevuje se jako strach či nuda.</a:t>
            </a:r>
          </a:p>
          <a:p>
            <a:pPr marL="0" indent="0">
              <a:buFontTx/>
              <a:buNone/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3) Motivační konflikty – nevědí, pro co se rozhodnout.</a:t>
            </a:r>
          </a:p>
          <a:p>
            <a:pPr marL="0" indent="0">
              <a:buFontTx/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4) Nadměrná motivace – optimální střední úroveň.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CBFCC9-6BB7-ED82-9906-3B0A7700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16658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43D8D4F-FB5C-3ADB-2659-1AC8DC406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656" y="1412776"/>
            <a:ext cx="7344816" cy="4464496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000" kern="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BYČKOVSKÝ, Petr. </a:t>
            </a:r>
            <a:r>
              <a:rPr lang="cs-CZ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Základy měření výsledků výuky: Tvorba didaktického testu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Praha: České vysoké učení technické v Praze, 1982.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000" kern="100" dirty="0">
                <a:solidFill>
                  <a:srgbClr val="2125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PRŮCHA, Jan, </a:t>
            </a:r>
            <a:r>
              <a:rPr lang="cs-CZ" sz="2000" kern="100" dirty="0" err="1">
                <a:solidFill>
                  <a:srgbClr val="2125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</a:t>
            </a:r>
            <a:r>
              <a:rPr lang="cs-CZ" sz="2000" kern="100" dirty="0">
                <a:solidFill>
                  <a:srgbClr val="2125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 </a:t>
            </a:r>
            <a:r>
              <a:rPr lang="cs-CZ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Pedagogická encyklopedie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Praha: Portál, 2009. ISBN 978-80-7367-546-2.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000" kern="100" dirty="0">
                <a:solidFill>
                  <a:srgbClr val="2125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PRŮCHA, Jan. </a:t>
            </a:r>
            <a:r>
              <a:rPr lang="cs-CZ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Učitel: současné poznatky o profesi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Praha: Portál, 2002. Pedagogická praxe. ISBN 80-7178-621-7.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000" kern="100" dirty="0">
                <a:solidFill>
                  <a:srgbClr val="2125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PAVELKOVÁ, Isabella. </a:t>
            </a:r>
            <a:r>
              <a:rPr lang="cs-CZ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Motivace žáků k učení: perspektivy orientace žáků a časový faktor v žákovské motivaci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Praha: Univerzita Karlova, Pedagogická fakulta, 2002. ISBN 80-7290-092-7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945164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2110</TotalTime>
  <Words>1023</Words>
  <Application>Microsoft Office PowerPoint</Application>
  <PresentationFormat>Předvádění na obrazovce (4:3)</PresentationFormat>
  <Paragraphs>118</Paragraphs>
  <Slides>22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7" baseType="lpstr">
      <vt:lpstr>Arial</vt:lpstr>
      <vt:lpstr>Calibri</vt:lpstr>
      <vt:lpstr>Century Gothic</vt:lpstr>
      <vt:lpstr>Wingdings 3</vt:lpstr>
      <vt:lpstr>Stébla</vt:lpstr>
      <vt:lpstr>Prezentace aplikace PowerPoint</vt:lpstr>
      <vt:lpstr>Podíl učitele na úrovni znalostí žáků </vt:lpstr>
      <vt:lpstr> Podíl učitele na motivovanosti žáků </vt:lpstr>
      <vt:lpstr>Motivace – aktualizace potřeb v celoživotním procesu učení</vt:lpstr>
      <vt:lpstr>Motivace – aktualizace potřeb</vt:lpstr>
      <vt:lpstr>Motivace – aktualizace potřeb</vt:lpstr>
      <vt:lpstr>Pojetí úspěšného žáka</vt:lpstr>
      <vt:lpstr>Školní výkonnost x úspěšnost</vt:lpstr>
      <vt:lpstr>Vztahy mezi prospěchem a výkoností</vt:lpstr>
      <vt:lpstr>Testové metody  – konstrukce didaktického testu</vt:lpstr>
      <vt:lpstr>Vlastnosti didaktických testů</vt:lpstr>
      <vt:lpstr>Prototyp didaktického testu</vt:lpstr>
      <vt:lpstr>Úprava testu</vt:lpstr>
      <vt:lpstr>Autodiagnostika učitelova pojetí úspěšného žáka  v oblasti píle a nadání</vt:lpstr>
      <vt:lpstr>Autodiagnostika v oblasti učební motivace žáků</vt:lpstr>
      <vt:lpstr> Přehled motivačních faktorů žáků</vt:lpstr>
      <vt:lpstr>Podíl učitele na motivaci</vt:lpstr>
      <vt:lpstr>Poznávací motivace </vt:lpstr>
      <vt:lpstr>Sociální motivace</vt:lpstr>
      <vt:lpstr>Výkonová motivace</vt:lpstr>
      <vt:lpstr>Důvody problémů s motivací 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OEM</dc:creator>
  <cp:lastModifiedBy>Jan Topinka</cp:lastModifiedBy>
  <cp:revision>174</cp:revision>
  <dcterms:created xsi:type="dcterms:W3CDTF">2010-06-05T07:29:32Z</dcterms:created>
  <dcterms:modified xsi:type="dcterms:W3CDTF">2023-08-29T08:36:27Z</dcterms:modified>
</cp:coreProperties>
</file>