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1" r:id="rId24"/>
    <p:sldId id="282" r:id="rId25"/>
    <p:sldId id="287" r:id="rId26"/>
    <p:sldId id="289" r:id="rId27"/>
    <p:sldId id="292" r:id="rId28"/>
    <p:sldId id="306" r:id="rId29"/>
  </p:sldIdLst>
  <p:sldSz cx="9144000" cy="6858000" type="screen4x3"/>
  <p:notesSz cx="9144000" cy="6858000"/>
  <p:embeddedFontLst>
    <p:embeddedFont>
      <p:font typeface="BNAHHL+Arial" panose="020B0604020202020204" charset="0"/>
      <p:regular r:id="rId30"/>
    </p:embeddedFont>
    <p:embeddedFont>
      <p:font typeface="BWQGGS+Arial" panose="020B0604020202020204" charset="0"/>
      <p:regular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CLBUWT+Arial Bold" panose="020B0604020202020204" charset="0"/>
      <p:regular r:id="rId36"/>
    </p:embeddedFont>
    <p:embeddedFont>
      <p:font typeface="HPHMHI+Arial Italic" panose="020B0604020202020204" charset="0"/>
      <p:regular r:id="rId37"/>
    </p:embeddedFont>
    <p:embeddedFont>
      <p:font typeface="JKQGPF+Arial" panose="020B0604020202020204" charset="0"/>
      <p:regular r:id="rId38"/>
    </p:embeddedFont>
    <p:embeddedFont>
      <p:font typeface="OBAUJA+Arial Bold Italic" panose="020B0604020202020204" charset="0"/>
      <p:regular r:id="rId39"/>
    </p:embeddedFont>
    <p:embeddedFont>
      <p:font typeface="QKEFNV+Arial Italic" panose="020B0604020202020204" charset="0"/>
      <p:regular r:id="rId40"/>
    </p:embeddedFont>
    <p:embeddedFont>
      <p:font typeface="Times New Roman" panose="02020603050405020304" pitchFamily="18" charset="0"/>
      <p:regular r:id="rId41"/>
    </p:embeddedFont>
    <p:embeddedFont>
      <p:font typeface="TRBONM+Arial Bold" panose="020B0604020202020204" charset="0"/>
      <p:regular r:id="rId42"/>
    </p:embeddedFont>
    <p:embeddedFont>
      <p:font typeface="TRHEOQ+Arial Bold Italic" panose="020B0604020202020204" charset="0"/>
      <p:regular r:id="rId43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78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businessinfo.cz/cz/clanek/dan-z-prijmu/c1-p1x6-zakon-o-danich-z-prijmu/1000652/4439/?fornewsid=4439#b2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inancnisprava.cz/cs/financni-sprava/novinky/novinky-2023/prehled-zmen-a-novinek-na-rok-2023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ommons.wikimedia.org/wiki/File:P%C5%99%C3%ADjmy_a_v%C3%BDdaje_st%C3%A1tn%C3%ADho_rozpo%C4%8Dtu_%C4%8CR.png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/index.php?title=St%C3%A1tn%C3%AD_rozpo%C4%8Det&amp;oldid=21341350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mesec.cz/kalkulacky/danova-kalkulacka/" TargetMode="External"/><Relationship Id="rId5" Type="http://schemas.openxmlformats.org/officeDocument/2006/relationships/hyperlink" Target="https://cs.wikipedia.org/w/index.php?title=Seznam_zem%C3%AD_podle_st%C3%A1tn%C3%ADho_dluhu&amp;oldid=21375589" TargetMode="External"/><Relationship Id="rId4" Type="http://schemas.openxmlformats.org/officeDocument/2006/relationships/hyperlink" Target="https://cs.wikipedia.org/w/index.php?title=St%C3%A1tn%C3%AD_dluh&amp;oldid=2273313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18AB3EAF-B159-4D4E-B0CA-DACB1DFDF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3834"/>
            <a:ext cx="9144000" cy="545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308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60165" y="2568194"/>
            <a:ext cx="2577367" cy="6283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2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 err="1">
                <a:solidFill>
                  <a:srgbClr val="000000"/>
                </a:solidFill>
                <a:latin typeface="BNAHHL+Arial"/>
                <a:cs typeface="BNAHHL+Arial"/>
              </a:rPr>
              <a:t>Lekce</a:t>
            </a:r>
            <a:r>
              <a:rPr sz="440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lang="cs-CZ" sz="4400" dirty="0">
                <a:solidFill>
                  <a:srgbClr val="000000"/>
                </a:solidFill>
                <a:latin typeface="BNAHHL+Arial"/>
                <a:cs typeface="BNAHHL+Arial"/>
              </a:rPr>
              <a:t>8</a:t>
            </a:r>
            <a:r>
              <a:rPr sz="440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724402" y="3958886"/>
            <a:ext cx="1849848" cy="493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Rozpočty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53130" y="548916"/>
            <a:ext cx="239083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Citát dne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3428809"/>
            <a:ext cx="7334492" cy="9804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754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NAHHL+Arial"/>
                <a:cs typeface="BNAHHL+Arial"/>
              </a:rPr>
              <a:t>Na</a:t>
            </a:r>
            <a:r>
              <a:rPr sz="3200" spc="-1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světě</a:t>
            </a:r>
            <a:r>
              <a:rPr sz="3200" spc="-3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nejtěžší</a:t>
            </a:r>
            <a:r>
              <a:rPr sz="32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věc</a:t>
            </a:r>
            <a:r>
              <a:rPr sz="3200" spc="-1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k</a:t>
            </a:r>
            <a:r>
              <a:rPr sz="3200" spc="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pochopení</a:t>
            </a:r>
            <a:r>
              <a:rPr sz="3200" spc="-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je</a:t>
            </a:r>
          </a:p>
          <a:p>
            <a:pPr marL="0" marR="0">
              <a:lnSpc>
                <a:spcPts val="3582"/>
              </a:lnSpc>
              <a:spcBef>
                <a:spcPts val="20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daň</a:t>
            </a:r>
            <a:r>
              <a:rPr sz="32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z</a:t>
            </a:r>
            <a:r>
              <a:rPr sz="3200" spc="-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příjmu.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206875" y="4502087"/>
            <a:ext cx="2772136" cy="4926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NAHHL+Arial"/>
                <a:cs typeface="BNAHHL+Arial"/>
              </a:rPr>
              <a:t>Albert Einstein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691130" y="548916"/>
            <a:ext cx="3914210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Státní rozpočet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585703"/>
            <a:ext cx="6500675" cy="434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KQGPF+Arial"/>
                <a:cs typeface="JKQGPF+Arial"/>
              </a:rPr>
              <a:t>Struktura schvalování státního rozpočtu: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2012423"/>
            <a:ext cx="7983064" cy="3936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2800" spc="94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TRBONM+Arial Bold"/>
                <a:cs typeface="TRBONM+Arial Bold"/>
              </a:rPr>
              <a:t>Státní</a:t>
            </a:r>
            <a:r>
              <a:rPr sz="2800" b="1" spc="21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800" b="1" dirty="0">
                <a:solidFill>
                  <a:srgbClr val="000000"/>
                </a:solidFill>
                <a:latin typeface="TRBONM+Arial Bold"/>
                <a:cs typeface="TRBONM+Arial Bold"/>
              </a:rPr>
              <a:t>rozpočet</a:t>
            </a:r>
            <a:r>
              <a:rPr sz="2800" b="1" spc="20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800" b="1" dirty="0">
                <a:solidFill>
                  <a:srgbClr val="000000"/>
                </a:solidFill>
                <a:latin typeface="TRBONM+Arial Bold"/>
                <a:cs typeface="TRBONM+Arial Bold"/>
              </a:rPr>
              <a:t>Česka </a:t>
            </a:r>
            <a:r>
              <a:rPr sz="2800" dirty="0">
                <a:solidFill>
                  <a:srgbClr val="000000"/>
                </a:solidFill>
                <a:latin typeface="JKQGPF+Arial"/>
                <a:cs typeface="JKQGPF+Arial"/>
              </a:rPr>
              <a:t>je plán hospodaření</a:t>
            </a:r>
          </a:p>
          <a:p>
            <a:pPr marL="342899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KQGPF+Arial"/>
                <a:cs typeface="JKQGPF+Arial"/>
              </a:rPr>
              <a:t>České republiky. Ústředním orgánem</a:t>
            </a:r>
            <a:r>
              <a:rPr sz="2800" spc="2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KQGPF+Arial"/>
                <a:cs typeface="JKQGPF+Arial"/>
              </a:rPr>
              <a:t>státní</a:t>
            </a:r>
          </a:p>
          <a:p>
            <a:pPr marL="342899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KQGPF+Arial"/>
                <a:cs typeface="JKQGPF+Arial"/>
              </a:rPr>
              <a:t>správy pro státní rozpočet je Ministerstvo</a:t>
            </a:r>
          </a:p>
          <a:p>
            <a:pPr marL="342899" marR="0">
              <a:lnSpc>
                <a:spcPts val="268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KQGPF+Arial"/>
                <a:cs typeface="JKQGPF+Arial"/>
              </a:rPr>
              <a:t>financí. Účet státního</a:t>
            </a:r>
            <a:r>
              <a:rPr sz="28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KQGPF+Arial"/>
                <a:cs typeface="JKQGPF+Arial"/>
              </a:rPr>
              <a:t>rozpočtu spravuje</a:t>
            </a:r>
          </a:p>
          <a:p>
            <a:pPr marL="342899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KQGPF+Arial"/>
                <a:cs typeface="JKQGPF+Arial"/>
              </a:rPr>
              <a:t>centrální banka</a:t>
            </a:r>
            <a:r>
              <a:rPr sz="2800" spc="1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KQGPF+Arial"/>
                <a:cs typeface="JKQGPF+Arial"/>
              </a:rPr>
              <a:t>ČR </a:t>
            </a:r>
            <a:r>
              <a:rPr sz="2800" dirty="0">
                <a:solidFill>
                  <a:srgbClr val="000000"/>
                </a:solidFill>
                <a:latin typeface="BNAHHL+Arial"/>
                <a:cs typeface="BNAHHL+Arial"/>
              </a:rPr>
              <a:t>- </a:t>
            </a:r>
            <a:r>
              <a:rPr sz="2800" dirty="0">
                <a:solidFill>
                  <a:srgbClr val="000000"/>
                </a:solidFill>
                <a:latin typeface="JKQGPF+Arial"/>
                <a:cs typeface="JKQGPF+Arial"/>
              </a:rPr>
              <a:t>ČNB.</a:t>
            </a:r>
          </a:p>
          <a:p>
            <a:pPr marL="0" marR="0">
              <a:lnSpc>
                <a:spcPts val="3126"/>
              </a:lnSpc>
              <a:spcBef>
                <a:spcPts val="234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2800" spc="94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KQGPF+Arial"/>
                <a:cs typeface="JKQGPF+Arial"/>
              </a:rPr>
              <a:t>Státní rozpočet České</a:t>
            </a:r>
            <a:r>
              <a:rPr sz="2800" spc="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KQGPF+Arial"/>
                <a:cs typeface="JKQGPF+Arial"/>
              </a:rPr>
              <a:t>republiky schvaluje</a:t>
            </a:r>
          </a:p>
          <a:p>
            <a:pPr marL="342899" marR="0">
              <a:lnSpc>
                <a:spcPts val="269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KQGPF+Arial"/>
                <a:cs typeface="JKQGPF+Arial"/>
              </a:rPr>
              <a:t>Poslanecká sněmovna</a:t>
            </a:r>
            <a:r>
              <a:rPr sz="2800" spc="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KQGPF+Arial"/>
                <a:cs typeface="JKQGPF+Arial"/>
              </a:rPr>
              <a:t>Parlamentu</a:t>
            </a:r>
            <a:r>
              <a:rPr sz="2800" spc="1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KQGPF+Arial"/>
                <a:cs typeface="JKQGPF+Arial"/>
              </a:rPr>
              <a:t>České</a:t>
            </a:r>
          </a:p>
          <a:p>
            <a:pPr marL="342899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KQGPF+Arial"/>
                <a:cs typeface="JKQGPF+Arial"/>
              </a:rPr>
              <a:t>republiky zákonem, jehož návrh vypracovává</a:t>
            </a:r>
          </a:p>
          <a:p>
            <a:pPr marL="342899" marR="0"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KQGPF+Arial"/>
                <a:cs typeface="JKQGPF+Arial"/>
              </a:rPr>
              <a:t>Ministerstvo financí a schvaluje vláda. Přijímání</a:t>
            </a:r>
          </a:p>
          <a:p>
            <a:pPr marL="342899" marR="0">
              <a:lnSpc>
                <a:spcPts val="2687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KQGPF+Arial"/>
                <a:cs typeface="JKQGPF+Arial"/>
              </a:rPr>
              <a:t>státního rozpočtu popisuje</a:t>
            </a:r>
            <a:r>
              <a:rPr sz="2800" spc="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KQGPF+Arial"/>
                <a:cs typeface="JKQGPF+Arial"/>
              </a:rPr>
              <a:t>a upravuje </a:t>
            </a:r>
            <a:r>
              <a:rPr sz="2800" dirty="0" err="1">
                <a:solidFill>
                  <a:srgbClr val="000000"/>
                </a:solidFill>
                <a:latin typeface="JKQGPF+Arial"/>
                <a:cs typeface="JKQGPF+Arial"/>
              </a:rPr>
              <a:t>zákon</a:t>
            </a:r>
            <a:r>
              <a:rPr sz="280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endParaRPr lang="cs-CZ" sz="2800" dirty="0">
              <a:solidFill>
                <a:srgbClr val="000000"/>
              </a:solidFill>
              <a:latin typeface="JKQGPF+Arial"/>
              <a:cs typeface="JKQGPF+Arial"/>
            </a:endParaRPr>
          </a:p>
          <a:p>
            <a:pPr marL="342899" marR="0">
              <a:lnSpc>
                <a:spcPts val="2687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800" dirty="0">
                <a:solidFill>
                  <a:srgbClr val="000000"/>
                </a:solidFill>
                <a:latin typeface="JKQGPF+Arial"/>
                <a:cs typeface="JKQGPF+Arial"/>
              </a:rPr>
              <a:t>o </a:t>
            </a:r>
            <a:r>
              <a:rPr sz="2800" dirty="0" err="1">
                <a:solidFill>
                  <a:srgbClr val="000000"/>
                </a:solidFill>
                <a:latin typeface="JKQGPF+Arial"/>
                <a:cs typeface="JKQGPF+Arial"/>
              </a:rPr>
              <a:t>rozpočtových</a:t>
            </a:r>
            <a:r>
              <a:rPr sz="2800" dirty="0">
                <a:solidFill>
                  <a:srgbClr val="000000"/>
                </a:solidFill>
                <a:latin typeface="JKQGPF+Arial"/>
                <a:cs typeface="JKQGPF+Arial"/>
              </a:rPr>
              <a:t> pravidlech.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80337" y="548916"/>
            <a:ext cx="5935051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Státní rozpočet</a:t>
            </a:r>
            <a:r>
              <a:rPr sz="4400" spc="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NAHHL+Arial"/>
                <a:cs typeface="BNAHHL+Arial"/>
              </a:rPr>
              <a:t>- </a:t>
            </a: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příjmy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06144" y="1905953"/>
            <a:ext cx="7545291" cy="30982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–</a:t>
            </a:r>
            <a:r>
              <a:rPr sz="1800" spc="75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b="1" dirty="0">
                <a:solidFill>
                  <a:srgbClr val="000000"/>
                </a:solidFill>
                <a:latin typeface="TRBONM+Arial Bold"/>
                <a:cs typeface="TRBONM+Arial Bold"/>
              </a:rPr>
              <a:t>Daně přímé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zdaňují</a:t>
            </a:r>
            <a:r>
              <a:rPr sz="1800" spc="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majetek</a:t>
            </a:r>
            <a:r>
              <a:rPr sz="1800" spc="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nebo příjem osoby:</a:t>
            </a:r>
          </a:p>
          <a:p>
            <a:pPr marL="457149" marR="0">
              <a:lnSpc>
                <a:spcPts val="1783"/>
              </a:lnSpc>
              <a:spcBef>
                <a:spcPts val="141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1600" spc="79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Daně z příjmu</a:t>
            </a:r>
            <a:r>
              <a:rPr sz="1600" spc="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fyzických osob a právnických</a:t>
            </a:r>
            <a:r>
              <a:rPr sz="16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osob</a:t>
            </a:r>
          </a:p>
          <a:p>
            <a:pPr marL="457149" marR="0">
              <a:lnSpc>
                <a:spcPts val="1783"/>
              </a:lnSpc>
              <a:spcBef>
                <a:spcPts val="186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1600" spc="79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Daně z nemovitosti</a:t>
            </a:r>
          </a:p>
          <a:p>
            <a:pPr marL="457149" marR="0">
              <a:lnSpc>
                <a:spcPts val="1783"/>
              </a:lnSpc>
              <a:spcBef>
                <a:spcPts val="136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1600" spc="79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Daně z převodu</a:t>
            </a:r>
            <a:r>
              <a:rPr sz="16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nemovitosti, dědická</a:t>
            </a:r>
            <a:r>
              <a:rPr sz="16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a darovací</a:t>
            </a:r>
          </a:p>
          <a:p>
            <a:pPr marL="457149" marR="0">
              <a:lnSpc>
                <a:spcPts val="1785"/>
              </a:lnSpc>
              <a:spcBef>
                <a:spcPts val="134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1600" spc="79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Daně silniční</a:t>
            </a:r>
          </a:p>
          <a:p>
            <a:pPr marL="0" marR="0">
              <a:lnSpc>
                <a:spcPts val="2010"/>
              </a:lnSpc>
              <a:spcBef>
                <a:spcPts val="195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–</a:t>
            </a:r>
            <a:r>
              <a:rPr sz="1800" spc="75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b="1" dirty="0">
                <a:solidFill>
                  <a:srgbClr val="000000"/>
                </a:solidFill>
                <a:latin typeface="TRBONM+Arial Bold"/>
                <a:cs typeface="TRBONM+Arial Bold"/>
              </a:rPr>
              <a:t>Daně nepřímé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zdaňují</a:t>
            </a:r>
            <a:r>
              <a:rPr sz="1800" spc="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prodej</a:t>
            </a:r>
            <a:r>
              <a:rPr sz="1800" spc="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zboží nebo služeb:</a:t>
            </a:r>
          </a:p>
          <a:p>
            <a:pPr marL="457149" marR="0">
              <a:lnSpc>
                <a:spcPts val="1783"/>
              </a:lnSpc>
              <a:spcBef>
                <a:spcPts val="141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1600" spc="79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Spotřební</a:t>
            </a:r>
            <a:r>
              <a:rPr sz="1600" spc="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daň</a:t>
            </a:r>
          </a:p>
          <a:p>
            <a:pPr marL="457149" marR="0">
              <a:lnSpc>
                <a:spcPts val="1783"/>
              </a:lnSpc>
              <a:spcBef>
                <a:spcPts val="136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1600" spc="79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Daň z přidané hodnoty (DPH)</a:t>
            </a:r>
          </a:p>
          <a:p>
            <a:pPr marL="457149" marR="0">
              <a:lnSpc>
                <a:spcPts val="1783"/>
              </a:lnSpc>
              <a:spcBef>
                <a:spcPts val="136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1600" spc="79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Ekologické</a:t>
            </a:r>
            <a:r>
              <a:rPr sz="1600" spc="-3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daně</a:t>
            </a:r>
            <a:r>
              <a:rPr sz="1600" spc="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-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čím více osoba znečišťuje</a:t>
            </a:r>
            <a:r>
              <a:rPr sz="1600" spc="-2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životní prostředí,</a:t>
            </a:r>
            <a:r>
              <a:rPr sz="1600" spc="3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tím</a:t>
            </a:r>
            <a:r>
              <a:rPr sz="1600" spc="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je vyšší.</a:t>
            </a:r>
          </a:p>
          <a:p>
            <a:pPr marL="0" marR="0">
              <a:lnSpc>
                <a:spcPts val="2013"/>
              </a:lnSpc>
              <a:spcBef>
                <a:spcPts val="192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–</a:t>
            </a:r>
            <a:r>
              <a:rPr sz="1800" spc="75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b="1" dirty="0">
                <a:solidFill>
                  <a:srgbClr val="000000"/>
                </a:solidFill>
                <a:latin typeface="TRBONM+Arial Bold"/>
                <a:cs typeface="TRBONM+Arial Bold"/>
              </a:rPr>
              <a:t>Sociální pojištění</a:t>
            </a:r>
          </a:p>
          <a:p>
            <a:pPr marL="0" marR="0">
              <a:lnSpc>
                <a:spcPts val="2010"/>
              </a:lnSpc>
              <a:spcBef>
                <a:spcPts val="101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–</a:t>
            </a:r>
            <a:r>
              <a:rPr sz="1800" spc="75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b="1" dirty="0">
                <a:solidFill>
                  <a:srgbClr val="000000"/>
                </a:solidFill>
                <a:latin typeface="TRBONM+Arial Bold"/>
                <a:cs typeface="TRBONM+Arial Bold"/>
              </a:rPr>
              <a:t>Evropské</a:t>
            </a:r>
            <a:r>
              <a:rPr sz="1800" b="1" spc="52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800" b="1" dirty="0">
                <a:solidFill>
                  <a:srgbClr val="000000"/>
                </a:solidFill>
                <a:latin typeface="TRBONM+Arial Bold"/>
                <a:cs typeface="TRBONM+Arial Bold"/>
              </a:rPr>
              <a:t>fondy</a:t>
            </a:r>
          </a:p>
          <a:p>
            <a:pPr marL="0" marR="0">
              <a:lnSpc>
                <a:spcPts val="2010"/>
              </a:lnSpc>
              <a:spcBef>
                <a:spcPts val="199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–</a:t>
            </a:r>
            <a:r>
              <a:rPr sz="1800" spc="75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b="1" dirty="0">
                <a:solidFill>
                  <a:srgbClr val="000000"/>
                </a:solidFill>
                <a:latin typeface="TRBONM+Arial Bold"/>
                <a:cs typeface="TRBONM+Arial Bold"/>
              </a:rPr>
              <a:t>Ostatní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63294" y="4984138"/>
            <a:ext cx="3251352" cy="508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1600" spc="79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Zisk</a:t>
            </a:r>
            <a:r>
              <a:rPr sz="1600" spc="-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ze státní</a:t>
            </a:r>
            <a:r>
              <a:rPr sz="1600" spc="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účasti v</a:t>
            </a:r>
            <a:r>
              <a:rPr sz="1600" spc="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podnicích</a:t>
            </a:r>
          </a:p>
          <a:p>
            <a:pPr marL="0" marR="0">
              <a:lnSpc>
                <a:spcPts val="1783"/>
              </a:lnSpc>
              <a:spcBef>
                <a:spcPts val="136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1600" spc="79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Privatizace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36650" y="548916"/>
            <a:ext cx="7422371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Daně z příjmu</a:t>
            </a:r>
            <a:r>
              <a:rPr sz="44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fyzických</a:t>
            </a:r>
            <a:r>
              <a:rPr sz="44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osob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594655"/>
            <a:ext cx="7438384" cy="10369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TRBONM+Arial Bold"/>
                <a:cs typeface="TRBONM+Arial Bold"/>
              </a:rPr>
              <a:t>Předmět daně z příjmů</a:t>
            </a:r>
            <a:r>
              <a:rPr sz="2400" b="1" spc="-20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400" b="1" dirty="0">
                <a:solidFill>
                  <a:srgbClr val="000000"/>
                </a:solidFill>
                <a:latin typeface="TRBONM+Arial Bold"/>
                <a:cs typeface="TRBONM+Arial Bold"/>
              </a:rPr>
              <a:t>fyzických</a:t>
            </a:r>
            <a:r>
              <a:rPr sz="2400" b="1" spc="23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400" b="1" dirty="0">
                <a:solidFill>
                  <a:srgbClr val="000000"/>
                </a:solidFill>
                <a:latin typeface="TRBONM+Arial Bold"/>
                <a:cs typeface="TRBONM+Arial Bold"/>
              </a:rPr>
              <a:t>osob</a:t>
            </a:r>
          </a:p>
          <a:p>
            <a:pPr marL="0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(1) Předmětem daně</a:t>
            </a:r>
            <a:r>
              <a:rPr sz="2400" spc="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z příjmů</a:t>
            </a:r>
            <a:r>
              <a:rPr sz="2400" spc="-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fyzických osob</a:t>
            </a:r>
            <a:r>
              <a:rPr sz="24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(dále jen</a:t>
            </a:r>
          </a:p>
          <a:p>
            <a:pPr marL="342899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"daň")</a:t>
            </a:r>
            <a:r>
              <a:rPr sz="24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jsou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2618507"/>
            <a:ext cx="7032395" cy="3789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a) příjmy</a:t>
            </a:r>
            <a:r>
              <a:rPr sz="2400" spc="-2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ze závislé</a:t>
            </a:r>
            <a:r>
              <a:rPr sz="2400" spc="2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činnosti</a:t>
            </a:r>
            <a:r>
              <a:rPr sz="2400" spc="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a funkční požitky </a:t>
            </a:r>
            <a:r>
              <a:rPr sz="2400" spc="24" dirty="0">
                <a:solidFill>
                  <a:srgbClr val="000000"/>
                </a:solidFill>
                <a:latin typeface="JKQGPF+Arial"/>
                <a:cs typeface="JKQGPF+Arial"/>
              </a:rPr>
              <a:t>(§</a:t>
            </a:r>
            <a:r>
              <a:rPr sz="2400" spc="-3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NAHHL+Arial"/>
                <a:cs typeface="BNAHHL+Arial"/>
              </a:rPr>
              <a:t>6),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8640" y="2984797"/>
            <a:ext cx="7148215" cy="3786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b) příjmy</a:t>
            </a:r>
            <a:r>
              <a:rPr sz="24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z podnikání</a:t>
            </a:r>
            <a:r>
              <a:rPr sz="2400" spc="2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a</a:t>
            </a:r>
            <a:r>
              <a:rPr sz="2400" spc="-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z jiné</a:t>
            </a:r>
            <a:r>
              <a:rPr sz="2400" spc="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samostatné výdělečné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1539" y="3277405"/>
            <a:ext cx="1983536" cy="3786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činnosti</a:t>
            </a:r>
            <a:r>
              <a:rPr sz="2400" spc="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JKQGPF+Arial"/>
                <a:cs typeface="JKQGPF+Arial"/>
              </a:rPr>
              <a:t>(§</a:t>
            </a:r>
            <a:r>
              <a:rPr sz="2400" spc="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NAHHL+Arial"/>
                <a:cs typeface="BNAHHL+Arial"/>
              </a:rPr>
              <a:t>7),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48640" y="3643165"/>
            <a:ext cx="8136429" cy="24275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c) příjmy</a:t>
            </a:r>
            <a:r>
              <a:rPr sz="2400" spc="-1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z kapitálového</a:t>
            </a:r>
            <a:r>
              <a:rPr sz="2400" spc="3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majetku </a:t>
            </a:r>
            <a:r>
              <a:rPr sz="2400" spc="24" dirty="0">
                <a:solidFill>
                  <a:srgbClr val="000000"/>
                </a:solidFill>
                <a:latin typeface="JKQGPF+Arial"/>
                <a:cs typeface="JKQGPF+Arial"/>
              </a:rPr>
              <a:t>(§</a:t>
            </a:r>
            <a:r>
              <a:rPr sz="2400" spc="-3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NAHHL+Arial"/>
                <a:cs typeface="BNAHHL+Arial"/>
              </a:rPr>
              <a:t>8),</a:t>
            </a:r>
          </a:p>
          <a:p>
            <a:pPr marL="0" marR="0">
              <a:lnSpc>
                <a:spcPts val="2683"/>
              </a:lnSpc>
              <a:spcBef>
                <a:spcPts val="196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d) příjmy</a:t>
            </a:r>
            <a:r>
              <a:rPr sz="2400" spc="-2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z pronájmu </a:t>
            </a:r>
            <a:r>
              <a:rPr sz="2400" spc="14" dirty="0">
                <a:solidFill>
                  <a:srgbClr val="000000"/>
                </a:solidFill>
                <a:latin typeface="JKQGPF+Arial"/>
                <a:cs typeface="JKQGPF+Arial"/>
              </a:rPr>
              <a:t>(§</a:t>
            </a:r>
            <a:r>
              <a:rPr sz="24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NAHHL+Arial"/>
                <a:cs typeface="BNAHHL+Arial"/>
              </a:rPr>
              <a:t>9),</a:t>
            </a:r>
          </a:p>
          <a:p>
            <a:pPr marL="0" marR="0">
              <a:lnSpc>
                <a:spcPts val="2681"/>
              </a:lnSpc>
              <a:spcBef>
                <a:spcPts val="151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e) ostatní příjmy</a:t>
            </a:r>
            <a:r>
              <a:rPr sz="24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spc="17" dirty="0">
                <a:solidFill>
                  <a:srgbClr val="000000"/>
                </a:solidFill>
                <a:latin typeface="JKQGPF+Arial"/>
                <a:cs typeface="JKQGPF+Arial"/>
              </a:rPr>
              <a:t>(§</a:t>
            </a:r>
            <a:r>
              <a:rPr sz="2400" spc="-2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NAHHL+Arial"/>
                <a:cs typeface="BNAHHL+Arial"/>
              </a:rPr>
              <a:t>10).</a:t>
            </a:r>
          </a:p>
          <a:p>
            <a:pPr marL="0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(2) Příjmem</a:t>
            </a:r>
            <a:r>
              <a:rPr sz="2400" spc="-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ve smyslu odstavce 1 se</a:t>
            </a:r>
            <a:r>
              <a:rPr sz="2400" spc="-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rozumí příjem</a:t>
            </a:r>
          </a:p>
          <a:p>
            <a:pPr marL="342899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peněžní</a:t>
            </a:r>
            <a:r>
              <a:rPr sz="2400" spc="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i nepeněžní</a:t>
            </a:r>
            <a:r>
              <a:rPr sz="2400" spc="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dosažený</a:t>
            </a:r>
            <a:r>
              <a:rPr sz="2400" spc="3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i směnou.</a:t>
            </a:r>
          </a:p>
          <a:p>
            <a:pPr marL="0" marR="0">
              <a:lnSpc>
                <a:spcPts val="2683"/>
              </a:lnSpc>
              <a:spcBef>
                <a:spcPts val="196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(3) Nepeněžní</a:t>
            </a:r>
            <a:r>
              <a:rPr sz="2400" spc="3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příjem</a:t>
            </a:r>
            <a:r>
              <a:rPr sz="2400" spc="-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se oceňuje</a:t>
            </a:r>
            <a:r>
              <a:rPr sz="2400" spc="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podle</a:t>
            </a:r>
            <a:r>
              <a:rPr sz="2400" spc="2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zvláštního právního</a:t>
            </a:r>
          </a:p>
          <a:p>
            <a:pPr marL="342899" marR="0">
              <a:lnSpc>
                <a:spcPts val="230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předpisu,§1a)</a:t>
            </a:r>
            <a:r>
              <a:rPr sz="2400" spc="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pokud</a:t>
            </a:r>
            <a:r>
              <a:rPr sz="2400" spc="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tento zákon</a:t>
            </a:r>
            <a:r>
              <a:rPr sz="2400" spc="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KQGPF+Arial"/>
                <a:cs typeface="JKQGPF+Arial"/>
              </a:rPr>
              <a:t>nestanoví jinak.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628646" y="548916"/>
            <a:ext cx="4038937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Vynětí z danění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11758"/>
            <a:ext cx="2672636" cy="264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(4)</a:t>
            </a:r>
            <a:r>
              <a:rPr sz="1600" spc="2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Předmětem</a:t>
            </a:r>
            <a:r>
              <a:rPr sz="1600" spc="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daně nejsou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1856255"/>
            <a:ext cx="8170051" cy="18081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a) příjmy</a:t>
            </a:r>
            <a:r>
              <a:rPr sz="1600" spc="1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získané nabytím</a:t>
            </a:r>
            <a:r>
              <a:rPr sz="1600" spc="5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akcií</a:t>
            </a:r>
            <a:r>
              <a:rPr sz="16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nebo podílových</a:t>
            </a:r>
            <a:r>
              <a:rPr sz="16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listů</a:t>
            </a:r>
            <a:r>
              <a:rPr sz="1600" spc="-1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podle zvláštního</a:t>
            </a:r>
            <a:r>
              <a:rPr sz="1600" spc="-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právního</a:t>
            </a:r>
            <a:r>
              <a:rPr sz="1600" spc="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předpisu,</a:t>
            </a:r>
          </a:p>
          <a:p>
            <a:pPr marL="342899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který</a:t>
            </a:r>
            <a:r>
              <a:rPr sz="1600" spc="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upravuje podmínky</a:t>
            </a:r>
            <a:r>
              <a:rPr sz="1600" spc="1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převodu majetku státu</a:t>
            </a:r>
            <a:r>
              <a:rPr sz="1600" spc="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na jiné</a:t>
            </a:r>
            <a:r>
              <a:rPr sz="16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osoby,§1)</a:t>
            </a:r>
            <a:r>
              <a:rPr sz="1600" spc="3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zděděním,</a:t>
            </a:r>
          </a:p>
          <a:p>
            <a:pPr marL="342899" marR="0">
              <a:lnSpc>
                <a:spcPts val="1535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vydáním</a:t>
            </a:r>
            <a:r>
              <a:rPr sz="1600" spc="3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§2) nebo darováním</a:t>
            </a:r>
            <a:r>
              <a:rPr sz="1600" spc="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nemovitosti nebo</a:t>
            </a:r>
            <a:r>
              <a:rPr sz="1600" spc="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movité věci</a:t>
            </a:r>
            <a:r>
              <a:rPr sz="1600" spc="-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anebo majetkového</a:t>
            </a:r>
          </a:p>
          <a:p>
            <a:pPr marL="342899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práva,</a:t>
            </a:r>
            <a:r>
              <a:rPr sz="1600" spc="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s výjimkou</a:t>
            </a:r>
            <a:r>
              <a:rPr sz="16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příjmů</a:t>
            </a:r>
            <a:r>
              <a:rPr sz="1600" spc="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z nich</a:t>
            </a:r>
            <a:r>
              <a:rPr sz="1600" spc="-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plynoucích</a:t>
            </a:r>
            <a:r>
              <a:rPr sz="1600" spc="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a</a:t>
            </a:r>
            <a:r>
              <a:rPr sz="1600" spc="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s výjimkou</a:t>
            </a:r>
            <a:r>
              <a:rPr sz="1600" spc="-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darů</a:t>
            </a:r>
            <a:r>
              <a:rPr sz="16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přijatých v </a:t>
            </a:r>
            <a:r>
              <a:rPr sz="1600" dirty="0" err="1">
                <a:solidFill>
                  <a:srgbClr val="000000"/>
                </a:solidFill>
                <a:latin typeface="JKQGPF+Arial"/>
                <a:cs typeface="JKQGPF+Arial"/>
              </a:rPr>
              <a:t>souvislosti</a:t>
            </a:r>
            <a:r>
              <a:rPr sz="16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endParaRPr lang="cs-CZ" sz="1600" spc="-11" dirty="0">
              <a:solidFill>
                <a:srgbClr val="000000"/>
              </a:solidFill>
              <a:latin typeface="JKQGPF+Arial"/>
              <a:cs typeface="JKQGPF+Arial"/>
            </a:endParaRPr>
          </a:p>
          <a:p>
            <a:pPr marL="342899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1600" dirty="0">
                <a:solidFill>
                  <a:srgbClr val="000000"/>
                </a:solidFill>
                <a:latin typeface="JKQGPF+Arial"/>
                <a:cs typeface="JKQGPF+Arial"/>
              </a:rPr>
              <a:t>s </a:t>
            </a:r>
            <a:r>
              <a:rPr sz="1600" dirty="0" err="1">
                <a:solidFill>
                  <a:srgbClr val="000000"/>
                </a:solidFill>
                <a:latin typeface="JKQGPF+Arial"/>
                <a:cs typeface="JKQGPF+Arial"/>
              </a:rPr>
              <a:t>výkonem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 činnosti</a:t>
            </a:r>
            <a:r>
              <a:rPr sz="1600" spc="-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podle</a:t>
            </a:r>
            <a:r>
              <a:rPr sz="1600" spc="-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§ 6 nebo s podnikáním anebo</a:t>
            </a:r>
            <a:r>
              <a:rPr sz="1600" spc="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s jinou</a:t>
            </a:r>
            <a:r>
              <a:rPr sz="1600" spc="-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samostatnou</a:t>
            </a:r>
          </a:p>
          <a:p>
            <a:pPr marL="342899" marR="0">
              <a:lnSpc>
                <a:spcPts val="1536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výdělečnou</a:t>
            </a:r>
            <a:r>
              <a:rPr sz="1600" spc="-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činností; předmětem</a:t>
            </a:r>
            <a:r>
              <a:rPr sz="1600" spc="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daně</a:t>
            </a:r>
            <a:r>
              <a:rPr sz="16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u fyzických osob,</a:t>
            </a:r>
            <a:r>
              <a:rPr sz="1600" spc="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provozujících školská</a:t>
            </a:r>
            <a:r>
              <a:rPr sz="1600" spc="-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a</a:t>
            </a:r>
          </a:p>
          <a:p>
            <a:pPr marL="342899" marR="0">
              <a:lnSpc>
                <a:spcPts val="153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zdravotnická</a:t>
            </a:r>
            <a:r>
              <a:rPr sz="1600" spc="-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zařízení</a:t>
            </a:r>
            <a:r>
              <a:rPr sz="1600" spc="2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a zařízení</a:t>
            </a:r>
            <a:r>
              <a:rPr sz="1600" spc="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na ochranu</a:t>
            </a:r>
            <a:r>
              <a:rPr sz="1600" spc="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opuštěných zvířat,</a:t>
            </a:r>
            <a:r>
              <a:rPr sz="1600" spc="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nebo ohrožených</a:t>
            </a:r>
          </a:p>
          <a:p>
            <a:pPr marL="342899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druhů</a:t>
            </a:r>
            <a:r>
              <a:rPr sz="1600" spc="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zvířat,</a:t>
            </a:r>
            <a:r>
              <a:rPr sz="1600" spc="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není</a:t>
            </a:r>
            <a:r>
              <a:rPr sz="1600" spc="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však příjem</a:t>
            </a:r>
            <a:r>
              <a:rPr sz="1600" spc="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získaný</a:t>
            </a:r>
            <a:r>
              <a:rPr sz="1600" spc="-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nabytím</a:t>
            </a:r>
            <a:r>
              <a:rPr sz="1600" spc="5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daru</a:t>
            </a:r>
            <a:r>
              <a:rPr sz="16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 souvislosti</a:t>
            </a:r>
            <a:r>
              <a:rPr sz="1600" spc="-3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s</a:t>
            </a:r>
            <a:r>
              <a:rPr sz="1600" spc="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provozováním</a:t>
            </a:r>
          </a:p>
          <a:p>
            <a:pPr marL="342899" marR="0">
              <a:lnSpc>
                <a:spcPts val="1536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těchto</a:t>
            </a:r>
            <a:r>
              <a:rPr sz="1600" spc="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činností,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8640" y="3660925"/>
            <a:ext cx="2695202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b) úvěry</a:t>
            </a:r>
            <a:r>
              <a:rPr sz="1600" spc="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a půjčky</a:t>
            </a:r>
            <a:r>
              <a:rPr sz="1600" spc="-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s výjimkou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8640" y="3904765"/>
            <a:ext cx="8119592" cy="12890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1.</a:t>
            </a:r>
            <a:r>
              <a:rPr sz="1600" spc="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příjmu,</a:t>
            </a:r>
            <a:r>
              <a:rPr sz="1600" spc="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který</a:t>
            </a:r>
            <a:r>
              <a:rPr sz="1600" spc="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věřitel nabyl</a:t>
            </a:r>
            <a:r>
              <a:rPr sz="1600" spc="2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z vrácené půjčky</a:t>
            </a:r>
            <a:r>
              <a:rPr sz="1600" spc="-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nebo úvěru úplatným postoupením</a:t>
            </a:r>
          </a:p>
          <a:p>
            <a:pPr marL="342899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pohledávky</a:t>
            </a:r>
            <a:r>
              <a:rPr sz="1600" spc="-2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vzniklé</a:t>
            </a:r>
            <a:r>
              <a:rPr sz="1600" spc="-2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na</a:t>
            </a:r>
            <a:r>
              <a:rPr sz="1600" spc="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základě</a:t>
            </a:r>
            <a:r>
              <a:rPr sz="1600" spc="-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této</a:t>
            </a:r>
            <a:r>
              <a:rPr sz="1600" spc="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půjčky</a:t>
            </a:r>
            <a:r>
              <a:rPr sz="1600" spc="-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nebo</a:t>
            </a:r>
            <a:r>
              <a:rPr sz="1600" spc="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úvěru,</a:t>
            </a:r>
            <a:r>
              <a:rPr sz="16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a</a:t>
            </a:r>
            <a:r>
              <a:rPr sz="16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to</a:t>
            </a:r>
            <a:r>
              <a:rPr sz="16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ve výši</a:t>
            </a:r>
            <a:r>
              <a:rPr sz="1600" spc="-2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rovnající se</a:t>
            </a:r>
          </a:p>
          <a:p>
            <a:pPr marL="342899" marR="0">
              <a:lnSpc>
                <a:spcPts val="1538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rozdílu mezi příjmem</a:t>
            </a:r>
            <a:r>
              <a:rPr sz="1600" spc="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plynoucím</a:t>
            </a:r>
            <a:r>
              <a:rPr sz="1600" spc="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z vrácení půjčky</a:t>
            </a:r>
            <a:r>
              <a:rPr sz="1600" spc="-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nebo úvěru</a:t>
            </a:r>
            <a:r>
              <a:rPr sz="1600" spc="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a cenou, za kterou</a:t>
            </a:r>
            <a:r>
              <a:rPr sz="16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byla</a:t>
            </a:r>
          </a:p>
          <a:p>
            <a:pPr marL="342899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pohledávka</a:t>
            </a:r>
            <a:r>
              <a:rPr sz="1600" spc="-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postoupena,</a:t>
            </a:r>
          </a:p>
          <a:p>
            <a:pPr marL="0" marR="0">
              <a:lnSpc>
                <a:spcPts val="1783"/>
              </a:lnSpc>
              <a:spcBef>
                <a:spcPts val="136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2.</a:t>
            </a:r>
            <a:r>
              <a:rPr sz="1600" spc="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příjmu plynoucího</a:t>
            </a:r>
            <a:r>
              <a:rPr sz="1600" spc="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poplatníkovi,</a:t>
            </a:r>
            <a:r>
              <a:rPr sz="1600" spc="-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který</a:t>
            </a:r>
            <a:r>
              <a:rPr sz="1600" spc="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vede daňovou evidenci,</a:t>
            </a:r>
            <a:r>
              <a:rPr sz="1600" spc="-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z eskontního úvěru ze</a:t>
            </a:r>
          </a:p>
          <a:p>
            <a:pPr marL="342899" marR="0">
              <a:lnSpc>
                <a:spcPts val="1536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směnky,</a:t>
            </a:r>
            <a:r>
              <a:rPr sz="1600" spc="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kterou</a:t>
            </a:r>
            <a:r>
              <a:rPr sz="1600" spc="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je</a:t>
            </a:r>
            <a:r>
              <a:rPr sz="16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hrazena</a:t>
            </a:r>
            <a:r>
              <a:rPr sz="1600" spc="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pohledávka,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48640" y="5173114"/>
            <a:ext cx="7723585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právních předpisů upravujících limity</a:t>
            </a:r>
            <a:r>
              <a:rPr sz="16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regulačních poplatků</a:t>
            </a:r>
            <a:r>
              <a:rPr sz="1600" spc="-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a doplatků na léčiva</a:t>
            </a:r>
            <a:r>
              <a:rPr sz="1600" spc="-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nebo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91539" y="5367910"/>
            <a:ext cx="1032482" cy="264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potraviny.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628646" y="548916"/>
            <a:ext cx="4038937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Vynětí z danění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6592"/>
            <a:ext cx="6766335" cy="293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c) příjmy z rozšíření nebo</a:t>
            </a:r>
            <a:r>
              <a:rPr sz="1800" spc="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zúžení</a:t>
            </a:r>
            <a:r>
              <a:rPr sz="1800" spc="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společného</a:t>
            </a:r>
            <a:r>
              <a:rPr sz="1800" spc="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jmění manželů,§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1b)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1881569"/>
            <a:ext cx="8156789" cy="3531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d) příjem plynoucí</a:t>
            </a:r>
            <a:r>
              <a:rPr sz="1800" spc="4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 titulu spravedlivého</a:t>
            </a:r>
            <a:r>
              <a:rPr sz="1800" spc="3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zadostiučinění</a:t>
            </a:r>
            <a:r>
              <a:rPr sz="1800" spc="3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přiznaného</a:t>
            </a:r>
            <a:r>
              <a:rPr sz="1800" spc="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Evropským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soudem</a:t>
            </a:r>
            <a:r>
              <a:rPr sz="1800" spc="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pro lidská</a:t>
            </a:r>
            <a:r>
              <a:rPr sz="1800" spc="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práva</a:t>
            </a:r>
            <a:r>
              <a:rPr sz="1800" spc="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ve výši, kterou je Česká</a:t>
            </a:r>
            <a:r>
              <a:rPr sz="1800" spc="1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republika</a:t>
            </a:r>
            <a:r>
              <a:rPr sz="1800" spc="3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povinna</a:t>
            </a:r>
            <a:r>
              <a:rPr sz="1800" spc="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uhradit,</a:t>
            </a:r>
          </a:p>
          <a:p>
            <a:pPr marL="342899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nebo</a:t>
            </a:r>
            <a:r>
              <a:rPr sz="1800" spc="1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 titulu smírného urovnání</a:t>
            </a:r>
            <a:r>
              <a:rPr sz="1800" spc="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záležitosti</a:t>
            </a:r>
            <a:r>
              <a:rPr sz="1800" spc="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před Evropským</a:t>
            </a:r>
            <a:r>
              <a:rPr sz="1800" spc="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soudem</a:t>
            </a:r>
            <a:r>
              <a:rPr sz="1800" spc="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pro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lidská</a:t>
            </a:r>
            <a:r>
              <a:rPr sz="1800" spc="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práva</a:t>
            </a:r>
            <a:r>
              <a:rPr sz="1800" spc="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ve výši, kterou</a:t>
            </a:r>
            <a:r>
              <a:rPr sz="18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se Česká republika</a:t>
            </a:r>
            <a:r>
              <a:rPr sz="1800" spc="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zavázala</a:t>
            </a:r>
            <a:r>
              <a:rPr sz="1800" spc="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spc="-13" dirty="0">
                <a:solidFill>
                  <a:srgbClr val="000000"/>
                </a:solidFill>
                <a:latin typeface="JKQGPF+Arial"/>
                <a:cs typeface="JKQGPF+Arial"/>
              </a:rPr>
              <a:t>uhradit,§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1c)</a:t>
            </a:r>
          </a:p>
          <a:p>
            <a:pPr marL="0" marR="0">
              <a:lnSpc>
                <a:spcPts val="2013"/>
              </a:lnSpc>
              <a:spcBef>
                <a:spcPts val="196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e) příjem plynoucí</a:t>
            </a:r>
            <a:r>
              <a:rPr sz="1800" spc="4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poplatníkovi</a:t>
            </a:r>
            <a:r>
              <a:rPr sz="1800" spc="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uvedenému</a:t>
            </a:r>
            <a:r>
              <a:rPr sz="1800" spc="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v § 2 odst. </a:t>
            </a:r>
            <a:r>
              <a:rPr sz="1800" spc="-10" dirty="0">
                <a:solidFill>
                  <a:srgbClr val="000000"/>
                </a:solidFill>
                <a:latin typeface="JKQGPF+Arial"/>
                <a:cs typeface="JKQGPF+Arial"/>
              </a:rPr>
              <a:t>2,</a:t>
            </a:r>
            <a:r>
              <a:rPr sz="1800" spc="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který vypomáhá</a:t>
            </a:r>
            <a:r>
              <a:rPr sz="1800" spc="4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s</a:t>
            </a:r>
          </a:p>
          <a:p>
            <a:pPr marL="342899" marR="0">
              <a:lnSpc>
                <a:spcPts val="1729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domácími</a:t>
            </a:r>
            <a:r>
              <a:rPr sz="1800" spc="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pracemi</a:t>
            </a:r>
            <a:r>
              <a:rPr sz="1800" spc="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v zahraničí,</a:t>
            </a:r>
            <a:r>
              <a:rPr sz="1800" spc="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nebo</a:t>
            </a:r>
            <a:r>
              <a:rPr sz="1800" spc="1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poplatníkovi</a:t>
            </a:r>
            <a:r>
              <a:rPr sz="1800" spc="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uvedenému</a:t>
            </a:r>
            <a:r>
              <a:rPr sz="1800" spc="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v</a:t>
            </a:r>
            <a:r>
              <a:rPr sz="1800" spc="-10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§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2 odst. 3,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který vypomáhá</a:t>
            </a:r>
            <a:r>
              <a:rPr sz="1800" spc="4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s domácími pracemi</a:t>
            </a:r>
            <a:r>
              <a:rPr sz="1800" spc="1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v České</a:t>
            </a:r>
            <a:r>
              <a:rPr sz="1800" spc="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republice,</a:t>
            </a:r>
            <a:r>
              <a:rPr sz="1800" spc="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a to za stravu a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ubytování,</a:t>
            </a:r>
            <a:r>
              <a:rPr sz="1800" spc="3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spc="-11" dirty="0">
                <a:solidFill>
                  <a:srgbClr val="000000"/>
                </a:solidFill>
                <a:latin typeface="JKQGPF+Arial"/>
                <a:cs typeface="JKQGPF+Arial"/>
              </a:rPr>
              <a:t>jde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-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li</a:t>
            </a:r>
            <a:r>
              <a:rPr sz="1800" spc="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o příjem k uspokojování</a:t>
            </a:r>
            <a:r>
              <a:rPr sz="1800" spc="3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základních</a:t>
            </a:r>
            <a:r>
              <a:rPr sz="1800" spc="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sociálních,</a:t>
            </a:r>
            <a:r>
              <a:rPr sz="1800" spc="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kulturních</a:t>
            </a:r>
          </a:p>
          <a:p>
            <a:pPr marL="342899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nebo</a:t>
            </a:r>
            <a:r>
              <a:rPr sz="1800" spc="1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vzdělávacích</a:t>
            </a:r>
            <a:r>
              <a:rPr sz="1800" spc="1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potřeb</a:t>
            </a:r>
            <a:r>
              <a:rPr sz="1800" spc="1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spc="-19" dirty="0">
                <a:solidFill>
                  <a:srgbClr val="000000"/>
                </a:solidFill>
                <a:latin typeface="JKQGPF+Arial"/>
                <a:cs typeface="JKQGPF+Arial"/>
              </a:rPr>
              <a:t>(au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-pair),</a:t>
            </a:r>
          </a:p>
          <a:p>
            <a:pPr marL="0" marR="0">
              <a:lnSpc>
                <a:spcPts val="2013"/>
              </a:lnSpc>
              <a:spcBef>
                <a:spcPts val="146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f) příjmy získané</a:t>
            </a:r>
            <a:r>
              <a:rPr sz="18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převodem</a:t>
            </a:r>
            <a:r>
              <a:rPr sz="1800" spc="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majetku</a:t>
            </a:r>
            <a:r>
              <a:rPr sz="1800" spc="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mezi osobami</a:t>
            </a:r>
            <a:r>
              <a:rPr sz="1800" spc="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blízkými</a:t>
            </a:r>
            <a:r>
              <a:rPr sz="1800" spc="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v </a:t>
            </a:r>
            <a:r>
              <a:rPr sz="1800" dirty="0" err="1">
                <a:solidFill>
                  <a:srgbClr val="000000"/>
                </a:solidFill>
                <a:latin typeface="JKQGPF+Arial"/>
                <a:cs typeface="JKQGPF+Arial"/>
              </a:rPr>
              <a:t>souvislosti</a:t>
            </a:r>
            <a:r>
              <a:rPr sz="1800" spc="2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lang="cs-CZ" sz="1800" dirty="0">
                <a:solidFill>
                  <a:srgbClr val="000000"/>
                </a:solidFill>
                <a:latin typeface="JKQGPF+Arial"/>
                <a:cs typeface="JKQGPF+Arial"/>
              </a:rPr>
              <a:t>s</a:t>
            </a:r>
          </a:p>
          <a:p>
            <a:pPr marL="342899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lang="cs-CZ" sz="1800" dirty="0">
                <a:solidFill>
                  <a:srgbClr val="000000"/>
                </a:solidFill>
                <a:latin typeface="JKQGPF+Arial"/>
                <a:cs typeface="JKQGPF+Arial"/>
              </a:rPr>
              <a:t>předčasným</a:t>
            </a:r>
            <a:r>
              <a:rPr lang="cs-CZ" sz="1800" spc="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lang="cs-CZ" sz="1800" dirty="0">
                <a:solidFill>
                  <a:srgbClr val="000000"/>
                </a:solidFill>
                <a:latin typeface="JKQGPF+Arial"/>
                <a:cs typeface="JKQGPF+Arial"/>
              </a:rPr>
              <a:t>ukončením</a:t>
            </a:r>
            <a:r>
              <a:rPr lang="cs-CZ" sz="1800" spc="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lang="cs-CZ" sz="1800" dirty="0">
                <a:solidFill>
                  <a:srgbClr val="000000"/>
                </a:solidFill>
                <a:latin typeface="JKQGPF+Arial"/>
                <a:cs typeface="JKQGPF+Arial"/>
              </a:rPr>
              <a:t>provozování</a:t>
            </a:r>
            <a:r>
              <a:rPr lang="cs-CZ" sz="1800" spc="3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lang="cs-CZ" sz="1800" dirty="0">
                <a:solidFill>
                  <a:srgbClr val="000000"/>
                </a:solidFill>
                <a:latin typeface="JKQGPF+Arial"/>
                <a:cs typeface="JKQGPF+Arial"/>
              </a:rPr>
              <a:t>zemědělské</a:t>
            </a:r>
            <a:r>
              <a:rPr lang="cs-CZ" sz="1800" spc="1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lang="cs-CZ" sz="1800" dirty="0">
                <a:solidFill>
                  <a:srgbClr val="000000"/>
                </a:solidFill>
                <a:latin typeface="JKQGPF+Arial"/>
                <a:cs typeface="JKQGPF+Arial"/>
              </a:rPr>
              <a:t>činnosti</a:t>
            </a:r>
            <a:r>
              <a:rPr lang="cs-CZ" sz="1800" spc="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lang="cs-CZ" sz="1800" dirty="0">
                <a:solidFill>
                  <a:srgbClr val="000000"/>
                </a:solidFill>
                <a:latin typeface="JKQGPF+Arial"/>
                <a:cs typeface="JKQGPF+Arial"/>
              </a:rPr>
              <a:t>zemědělského</a:t>
            </a:r>
          </a:p>
          <a:p>
            <a:pPr marL="342899" marR="0">
              <a:lnSpc>
                <a:spcPts val="173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podnikatele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§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1e)</a:t>
            </a:r>
          </a:p>
          <a:p>
            <a:pPr marL="0" marR="0">
              <a:lnSpc>
                <a:spcPts val="2010"/>
              </a:lnSpc>
              <a:spcBef>
                <a:spcPts val="149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g) příjem plynoucí</a:t>
            </a:r>
            <a:r>
              <a:rPr sz="1800" spc="4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 vypořádání</a:t>
            </a:r>
            <a:r>
              <a:rPr sz="1800" spc="4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mezi podílovými</a:t>
            </a:r>
            <a:r>
              <a:rPr sz="1800" spc="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spoluvlastníky</a:t>
            </a:r>
            <a:r>
              <a:rPr sz="1800" spc="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rozdělením</a:t>
            </a:r>
          </a:p>
          <a:p>
            <a:pPr marL="342899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majetku</a:t>
            </a:r>
            <a:r>
              <a:rPr sz="1800" spc="1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podle</a:t>
            </a:r>
            <a:r>
              <a:rPr sz="1800" spc="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velikosti</a:t>
            </a:r>
            <a:r>
              <a:rPr sz="1800" spc="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jejich</a:t>
            </a:r>
            <a:r>
              <a:rPr sz="1800" spc="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podílů§1d),</a:t>
            </a:r>
            <a:r>
              <a:rPr sz="1800" spc="3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příjmy z vypořádání</a:t>
            </a:r>
            <a:r>
              <a:rPr sz="1800" spc="4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společného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jmění manželů§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4g),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8640" y="5393174"/>
            <a:ext cx="7966213" cy="513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h) částka uhrazená</a:t>
            </a:r>
            <a:r>
              <a:rPr sz="1800" spc="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zdravotní pojišťovnou,</a:t>
            </a:r>
            <a:r>
              <a:rPr sz="1800" spc="3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o kterou</a:t>
            </a:r>
            <a:r>
              <a:rPr sz="18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spc="-14" dirty="0">
                <a:solidFill>
                  <a:srgbClr val="000000"/>
                </a:solidFill>
                <a:latin typeface="JKQGPF+Arial"/>
                <a:cs typeface="JKQGPF+Arial"/>
              </a:rPr>
              <a:t>byl</a:t>
            </a:r>
            <a:r>
              <a:rPr sz="1800" spc="3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překročen</a:t>
            </a:r>
            <a:r>
              <a:rPr sz="1800" spc="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limit</a:t>
            </a:r>
          </a:p>
          <a:p>
            <a:pPr marL="342899" marR="0">
              <a:lnSpc>
                <a:spcPts val="173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regulačních</a:t>
            </a:r>
            <a:r>
              <a:rPr sz="1800" spc="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poplatků</a:t>
            </a:r>
            <a:r>
              <a:rPr sz="1800" spc="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a doplatků</a:t>
            </a:r>
            <a:r>
              <a:rPr sz="1800" spc="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na</a:t>
            </a:r>
            <a:r>
              <a:rPr sz="1800" spc="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léčiva</a:t>
            </a:r>
            <a:r>
              <a:rPr sz="1800" spc="1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nebo</a:t>
            </a:r>
            <a:r>
              <a:rPr sz="1800" spc="1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potraviny</a:t>
            </a:r>
            <a:r>
              <a:rPr sz="1800" spc="1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podle</a:t>
            </a:r>
            <a:r>
              <a:rPr sz="1800" spc="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zvláštních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15314" y="576011"/>
            <a:ext cx="7463915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JKQGPF+Arial"/>
                <a:cs typeface="JKQGPF+Arial"/>
              </a:rPr>
              <a:t>Nezdanitelné</a:t>
            </a:r>
            <a:r>
              <a:rPr sz="4000" spc="3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KQGPF+Arial"/>
                <a:cs typeface="JKQGPF+Arial"/>
              </a:rPr>
              <a:t>části základu daně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14020"/>
            <a:ext cx="214931" cy="451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71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</a:p>
          <a:p>
            <a:pPr marL="0" marR="0">
              <a:lnSpc>
                <a:spcPts val="1568"/>
              </a:lnSpc>
              <a:spcBef>
                <a:spcPts val="113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1539" y="1614020"/>
            <a:ext cx="3061850" cy="2376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71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1.</a:t>
            </a:r>
            <a:r>
              <a:rPr sz="1400" b="1" spc="-13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Nezdanitelné</a:t>
            </a:r>
            <a:r>
              <a:rPr sz="1400" b="1" spc="-39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části</a:t>
            </a:r>
            <a:r>
              <a:rPr sz="1400" b="1" spc="-26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základu</a:t>
            </a:r>
            <a:r>
              <a:rPr sz="1400" b="1" spc="-46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daně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1539" y="1828037"/>
            <a:ext cx="7593190" cy="5786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Základ</a:t>
            </a:r>
            <a:r>
              <a:rPr sz="14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daně</a:t>
            </a:r>
            <a:r>
              <a:rPr sz="1400" spc="-1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můžeme</a:t>
            </a:r>
            <a:r>
              <a:rPr sz="1400" spc="-3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ponížit</a:t>
            </a:r>
            <a:r>
              <a:rPr sz="1400" spc="-3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o některé</a:t>
            </a:r>
            <a:r>
              <a:rPr sz="1400" spc="-4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položky,</a:t>
            </a:r>
            <a:r>
              <a:rPr sz="14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které</a:t>
            </a:r>
            <a:r>
              <a:rPr sz="1400" spc="-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jsou</a:t>
            </a:r>
            <a:r>
              <a:rPr sz="1400" spc="-1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ze</a:t>
            </a:r>
            <a:r>
              <a:rPr sz="1400" spc="-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zákona</a:t>
            </a:r>
            <a:r>
              <a:rPr sz="1400" spc="-4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nezdanitelné.</a:t>
            </a:r>
            <a:r>
              <a:rPr sz="1400" spc="-3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Podrobný</a:t>
            </a:r>
          </a:p>
          <a:p>
            <a:pPr marL="0" marR="0">
              <a:lnSpc>
                <a:spcPts val="13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popis</a:t>
            </a:r>
            <a:r>
              <a:rPr sz="1400" spc="-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všech těchto</a:t>
            </a:r>
            <a:r>
              <a:rPr sz="1400" spc="-4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částek</a:t>
            </a:r>
            <a:r>
              <a:rPr sz="1400" spc="-3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najdete</a:t>
            </a:r>
            <a:r>
              <a:rPr sz="1400" spc="-4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v</a:t>
            </a:r>
            <a:r>
              <a:rPr sz="1400" spc="-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§ 15</a:t>
            </a:r>
            <a:r>
              <a:rPr sz="14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zákona</a:t>
            </a:r>
            <a:r>
              <a:rPr sz="1400" spc="-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o daních</a:t>
            </a:r>
            <a:r>
              <a:rPr sz="1400" spc="-3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z</a:t>
            </a:r>
            <a:r>
              <a:rPr sz="14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příjmů.</a:t>
            </a:r>
            <a:r>
              <a:rPr sz="14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My vám</a:t>
            </a:r>
            <a:r>
              <a:rPr sz="14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přinášíme</a:t>
            </a:r>
            <a:r>
              <a:rPr sz="1400" spc="-4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seznam</a:t>
            </a:r>
          </a:p>
          <a:p>
            <a:pPr marL="0" marR="0">
              <a:lnSpc>
                <a:spcPts val="1344"/>
              </a:lnSpc>
              <a:spcBef>
                <a:spcPts val="5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těch</a:t>
            </a:r>
            <a:r>
              <a:rPr sz="1400" spc="-3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nejpoužívanějších.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8640" y="2382773"/>
            <a:ext cx="214931" cy="24568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</a:p>
          <a:p>
            <a:pPr marL="0" marR="0">
              <a:lnSpc>
                <a:spcPts val="1571"/>
              </a:lnSpc>
              <a:spcBef>
                <a:spcPts val="2747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</a:p>
          <a:p>
            <a:pPr marL="0" marR="0">
              <a:lnSpc>
                <a:spcPts val="1568"/>
              </a:lnSpc>
              <a:spcBef>
                <a:spcPts val="280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</a:p>
          <a:p>
            <a:pPr marL="0" marR="0">
              <a:lnSpc>
                <a:spcPts val="1568"/>
              </a:lnSpc>
              <a:spcBef>
                <a:spcPts val="2799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</a:p>
          <a:p>
            <a:pPr marL="0" marR="0">
              <a:lnSpc>
                <a:spcPts val="1568"/>
              </a:lnSpc>
              <a:spcBef>
                <a:spcPts val="2752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1539" y="2382773"/>
            <a:ext cx="7772507" cy="22826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1" dirty="0">
                <a:solidFill>
                  <a:srgbClr val="000000"/>
                </a:solidFill>
                <a:latin typeface="OBAUJA+Arial Bold Italic"/>
                <a:cs typeface="OBAUJA+Arial Bold Italic"/>
              </a:rPr>
              <a:t>Dary</a:t>
            </a:r>
            <a:r>
              <a:rPr sz="1400" b="1" i="1" spc="-12" dirty="0">
                <a:solidFill>
                  <a:srgbClr val="000000"/>
                </a:solidFill>
                <a:latin typeface="OBAUJA+Arial Bold Italic"/>
                <a:cs typeface="OBAUJA+Arial Bold Italic"/>
              </a:rPr>
              <a:t> </a:t>
            </a:r>
            <a:r>
              <a:rPr sz="1400" i="1" dirty="0">
                <a:solidFill>
                  <a:srgbClr val="000000"/>
                </a:solidFill>
                <a:latin typeface="HPHMHI+Arial Italic"/>
                <a:cs typeface="HPHMHI+Arial Italic"/>
              </a:rPr>
              <a:t>-</a:t>
            </a:r>
            <a:r>
              <a:rPr sz="1400" i="1" spc="2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jejich</a:t>
            </a:r>
            <a:r>
              <a:rPr sz="1400" spc="-1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hodnota</a:t>
            </a:r>
            <a:r>
              <a:rPr sz="1400" spc="-2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musí</a:t>
            </a:r>
            <a:r>
              <a:rPr sz="14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přesáhnout</a:t>
            </a:r>
            <a:r>
              <a:rPr sz="1400" spc="-3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2 % ze</a:t>
            </a:r>
            <a:r>
              <a:rPr sz="1400" b="1" spc="-21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základu</a:t>
            </a:r>
            <a:r>
              <a:rPr sz="1400" b="1" spc="-46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daně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nebo</a:t>
            </a:r>
            <a:r>
              <a:rPr sz="1400" spc="-2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činit</a:t>
            </a:r>
            <a:r>
              <a:rPr sz="1400" spc="-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alespoň</a:t>
            </a:r>
            <a:r>
              <a:rPr sz="1400" spc="-3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1000</a:t>
            </a:r>
            <a:r>
              <a:rPr sz="1400" b="1" spc="-20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korun</a:t>
            </a:r>
            <a:r>
              <a:rPr sz="1400" dirty="0">
                <a:solidFill>
                  <a:srgbClr val="000000"/>
                </a:solidFill>
                <a:latin typeface="BNAHHL+Arial"/>
                <a:cs typeface="BNAHHL+Arial"/>
              </a:rPr>
              <a:t>,</a:t>
            </a:r>
            <a:r>
              <a:rPr sz="1400" spc="-2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endParaRPr lang="cs-CZ" sz="1400" spc="-24" dirty="0">
              <a:solidFill>
                <a:srgbClr val="000000"/>
              </a:solidFill>
              <a:latin typeface="BNAHHL+Arial"/>
              <a:cs typeface="BNAHHL+Arial"/>
            </a:endParaRPr>
          </a:p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1400" dirty="0">
                <a:solidFill>
                  <a:srgbClr val="000000"/>
                </a:solidFill>
                <a:latin typeface="BNAHHL+Arial"/>
                <a:cs typeface="BNAHHL+Arial"/>
              </a:rPr>
              <a:t>v </a:t>
            </a:r>
            <a:r>
              <a:rPr sz="1400" dirty="0" err="1">
                <a:solidFill>
                  <a:srgbClr val="000000"/>
                </a:solidFill>
                <a:latin typeface="JKQGPF+Arial"/>
                <a:cs typeface="JKQGPF+Arial"/>
              </a:rPr>
              <a:t>úhrnu</a:t>
            </a:r>
            <a:r>
              <a:rPr sz="1400" spc="-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lze</a:t>
            </a:r>
            <a:r>
              <a:rPr sz="14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odečíst</a:t>
            </a:r>
            <a:r>
              <a:rPr sz="1400" spc="-5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nejvýše</a:t>
            </a:r>
            <a:r>
              <a:rPr sz="1400" b="1" spc="-29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10 % ze</a:t>
            </a:r>
            <a:r>
              <a:rPr sz="1400" b="1" spc="-21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základu</a:t>
            </a:r>
            <a:r>
              <a:rPr sz="1400" b="1" spc="-34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daně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.</a:t>
            </a:r>
            <a:r>
              <a:rPr sz="1400" spc="-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Hodnota</a:t>
            </a:r>
            <a:r>
              <a:rPr sz="14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jednoho</a:t>
            </a:r>
            <a:r>
              <a:rPr sz="1400" spc="-3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odběru</a:t>
            </a:r>
            <a:r>
              <a:rPr sz="1400" spc="-4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krve</a:t>
            </a:r>
          </a:p>
          <a:p>
            <a:pPr marL="0" marR="0">
              <a:lnSpc>
                <a:spcPts val="1344"/>
              </a:lnSpc>
              <a:spcBef>
                <a:spcPts val="5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bezpříspěvkového</a:t>
            </a:r>
            <a:r>
              <a:rPr sz="1400" spc="-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dárce</a:t>
            </a:r>
            <a:r>
              <a:rPr sz="1400" spc="-2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se</a:t>
            </a:r>
            <a:r>
              <a:rPr sz="1400" spc="33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oceňuje</a:t>
            </a:r>
            <a:r>
              <a:rPr sz="1400" spc="-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částkou</a:t>
            </a:r>
            <a:r>
              <a:rPr sz="1400" spc="-5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2000</a:t>
            </a:r>
            <a:r>
              <a:rPr sz="1400" spc="-2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korun.</a:t>
            </a:r>
          </a:p>
          <a:p>
            <a:pPr marL="0" marR="0">
              <a:lnSpc>
                <a:spcPts val="1571"/>
              </a:lnSpc>
              <a:spcBef>
                <a:spcPts val="59"/>
              </a:spcBef>
              <a:spcAft>
                <a:spcPts val="0"/>
              </a:spcAft>
            </a:pPr>
            <a:r>
              <a:rPr sz="1400" b="1" i="1" dirty="0">
                <a:solidFill>
                  <a:srgbClr val="000000"/>
                </a:solidFill>
                <a:latin typeface="TRHEOQ+Arial Bold Italic"/>
                <a:cs typeface="TRHEOQ+Arial Bold Italic"/>
              </a:rPr>
              <a:t>Úroky</a:t>
            </a:r>
            <a:r>
              <a:rPr sz="1400" b="1" i="1" spc="-24" dirty="0">
                <a:solidFill>
                  <a:srgbClr val="000000"/>
                </a:solidFill>
                <a:latin typeface="TRHEOQ+Arial Bold Italic"/>
                <a:cs typeface="TRHEOQ+Arial Bold Italic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zaplacené</a:t>
            </a:r>
            <a:r>
              <a:rPr sz="1400" spc="-4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spc="-16" dirty="0">
                <a:solidFill>
                  <a:srgbClr val="000000"/>
                </a:solidFill>
                <a:latin typeface="JKQGPF+Arial"/>
                <a:cs typeface="JKQGPF+Arial"/>
              </a:rPr>
              <a:t>ve</a:t>
            </a:r>
            <a:r>
              <a:rPr sz="1400" spc="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zdaňovacím</a:t>
            </a:r>
            <a:r>
              <a:rPr sz="1400" spc="-3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období</a:t>
            </a:r>
            <a:r>
              <a:rPr sz="1400" spc="-4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z úvěru ze</a:t>
            </a:r>
            <a:r>
              <a:rPr sz="1400" spc="-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stavebního</a:t>
            </a:r>
            <a:r>
              <a:rPr sz="1400" spc="-4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spoření</a:t>
            </a:r>
            <a:r>
              <a:rPr sz="1400" spc="-4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nebo</a:t>
            </a:r>
            <a:r>
              <a:rPr sz="1400" spc="-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hypotečního</a:t>
            </a:r>
            <a:r>
              <a:rPr sz="1400" spc="-4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úvěru</a:t>
            </a:r>
          </a:p>
          <a:p>
            <a:pPr marL="0" marR="0">
              <a:lnSpc>
                <a:spcPts val="1345"/>
              </a:lnSpc>
              <a:spcBef>
                <a:spcPts val="5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poskytnutého</a:t>
            </a:r>
            <a:r>
              <a:rPr sz="1400" spc="-3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na</a:t>
            </a:r>
            <a:r>
              <a:rPr sz="1400" spc="-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bytové</a:t>
            </a:r>
            <a:r>
              <a:rPr sz="1400" spc="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potřeby</a:t>
            </a:r>
            <a:r>
              <a:rPr sz="1400" spc="-6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BNAHHL+Arial"/>
                <a:cs typeface="BNAHHL+Arial"/>
              </a:rPr>
              <a:t>-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max. </a:t>
            </a:r>
            <a:r>
              <a:rPr sz="1400" spc="-16" dirty="0">
                <a:solidFill>
                  <a:srgbClr val="000000"/>
                </a:solidFill>
                <a:latin typeface="JKQGPF+Arial"/>
                <a:cs typeface="JKQGPF+Arial"/>
              </a:rPr>
              <a:t>ve</a:t>
            </a:r>
            <a:r>
              <a:rPr sz="1400" spc="3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výši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300.000</a:t>
            </a:r>
            <a:r>
              <a:rPr sz="1400" b="1" spc="-39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korun</a:t>
            </a:r>
            <a:r>
              <a:rPr sz="1400" b="1" spc="-20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ročně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.</a:t>
            </a:r>
            <a:r>
              <a:rPr sz="14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Podmínkou</a:t>
            </a:r>
            <a:r>
              <a:rPr sz="1400" spc="-4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je vlastnictví</a:t>
            </a:r>
          </a:p>
          <a:p>
            <a:pPr marL="0" marR="0">
              <a:lnSpc>
                <a:spcPts val="13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BNAHHL+Arial"/>
                <a:cs typeface="BNAHHL+Arial"/>
              </a:rPr>
              <a:t>bytu, domu.</a:t>
            </a:r>
          </a:p>
          <a:p>
            <a:pPr marL="0" marR="0">
              <a:lnSpc>
                <a:spcPts val="1568"/>
              </a:lnSpc>
              <a:spcBef>
                <a:spcPts val="111"/>
              </a:spcBef>
              <a:spcAft>
                <a:spcPts val="0"/>
              </a:spcAft>
            </a:pPr>
            <a:r>
              <a:rPr sz="1400" b="1" i="1" dirty="0">
                <a:solidFill>
                  <a:srgbClr val="000000"/>
                </a:solidFill>
                <a:latin typeface="TRHEOQ+Arial Bold Italic"/>
                <a:cs typeface="TRHEOQ+Arial Bold Italic"/>
              </a:rPr>
              <a:t>Příspěvky</a:t>
            </a:r>
            <a:r>
              <a:rPr sz="1400" b="1" i="1" spc="-51" dirty="0">
                <a:solidFill>
                  <a:srgbClr val="000000"/>
                </a:solidFill>
                <a:latin typeface="TRHEOQ+Arial Bold Italic"/>
                <a:cs typeface="TRHEOQ+Arial Bold Italic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zaplacené</a:t>
            </a:r>
            <a:r>
              <a:rPr sz="1400" spc="-4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poplatníkem</a:t>
            </a:r>
            <a:r>
              <a:rPr sz="1400" spc="-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na penzijní</a:t>
            </a:r>
            <a:r>
              <a:rPr sz="1400" spc="-3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připojištění</a:t>
            </a:r>
            <a:r>
              <a:rPr sz="1400" spc="-3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se</a:t>
            </a:r>
            <a:r>
              <a:rPr sz="1400" spc="-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státním</a:t>
            </a:r>
            <a:r>
              <a:rPr sz="1400" spc="-4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příspěvkem</a:t>
            </a:r>
            <a:r>
              <a:rPr sz="14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BNAHHL+Arial"/>
                <a:cs typeface="BNAHHL+Arial"/>
              </a:rPr>
              <a:t>-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částka,</a:t>
            </a:r>
            <a:r>
              <a:rPr sz="1400" spc="-3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kterou</a:t>
            </a:r>
          </a:p>
          <a:p>
            <a:pPr marL="0" marR="0">
              <a:lnSpc>
                <a:spcPts val="1343"/>
              </a:lnSpc>
              <a:spcBef>
                <a:spcPts val="5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lze</a:t>
            </a:r>
            <a:r>
              <a:rPr sz="14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odečíst</a:t>
            </a:r>
            <a:r>
              <a:rPr sz="1400" spc="-3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se</a:t>
            </a:r>
            <a:r>
              <a:rPr sz="1400" spc="-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rovná celkově</a:t>
            </a:r>
            <a:r>
              <a:rPr sz="14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zaplaceným</a:t>
            </a:r>
            <a:r>
              <a:rPr sz="1400" spc="-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příspěvkům</a:t>
            </a:r>
            <a:r>
              <a:rPr sz="1400" spc="-9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sníženým</a:t>
            </a:r>
            <a:r>
              <a:rPr sz="1400" b="1" spc="-28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o 12000</a:t>
            </a:r>
            <a:r>
              <a:rPr sz="1400" b="1" spc="-32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korun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,</a:t>
            </a:r>
            <a:r>
              <a:rPr sz="14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max. výše činí</a:t>
            </a:r>
          </a:p>
          <a:p>
            <a:pPr marL="0" marR="0">
              <a:lnSpc>
                <a:spcPts val="1344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12.000</a:t>
            </a:r>
            <a:r>
              <a:rPr sz="1400" b="1" spc="-38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korun</a:t>
            </a:r>
            <a:r>
              <a:rPr sz="1400" b="1" spc="-12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ročně</a:t>
            </a:r>
            <a:r>
              <a:rPr sz="140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</a:p>
          <a:p>
            <a:pPr marL="0" marR="0">
              <a:lnSpc>
                <a:spcPts val="1568"/>
              </a:lnSpc>
              <a:spcBef>
                <a:spcPts val="111"/>
              </a:spcBef>
              <a:spcAft>
                <a:spcPts val="0"/>
              </a:spcAft>
            </a:pPr>
            <a:r>
              <a:rPr sz="1400" b="1" i="1" dirty="0">
                <a:solidFill>
                  <a:srgbClr val="000000"/>
                </a:solidFill>
                <a:latin typeface="TRHEOQ+Arial Bold Italic"/>
                <a:cs typeface="TRHEOQ+Arial Bold Italic"/>
              </a:rPr>
              <a:t>Pojistné</a:t>
            </a:r>
            <a:r>
              <a:rPr sz="1400" b="1" i="1" spc="-50" dirty="0">
                <a:solidFill>
                  <a:srgbClr val="000000"/>
                </a:solidFill>
                <a:latin typeface="TRHEOQ+Arial Bold Italic"/>
                <a:cs typeface="TRHEOQ+Arial Bold Italic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zaplacené</a:t>
            </a:r>
            <a:r>
              <a:rPr sz="1400" spc="-4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poplatníkem</a:t>
            </a:r>
            <a:r>
              <a:rPr sz="1400" spc="-3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v</a:t>
            </a:r>
            <a:r>
              <a:rPr sz="14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kalendářním</a:t>
            </a:r>
            <a:r>
              <a:rPr sz="1400" spc="-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roce</a:t>
            </a:r>
            <a:r>
              <a:rPr sz="1400" spc="-3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na jeho</a:t>
            </a:r>
            <a:r>
              <a:rPr sz="14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soukromé</a:t>
            </a:r>
            <a:r>
              <a:rPr sz="1400" spc="-4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životní</a:t>
            </a:r>
            <a:r>
              <a:rPr sz="1400" spc="-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pojištění</a:t>
            </a:r>
            <a:r>
              <a:rPr sz="1400" spc="-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BNAHHL+Arial"/>
                <a:cs typeface="BNAHHL+Arial"/>
              </a:rPr>
              <a:t>- doba</a:t>
            </a:r>
          </a:p>
          <a:p>
            <a:pPr marL="0" marR="0">
              <a:lnSpc>
                <a:spcPts val="13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trvání</a:t>
            </a:r>
            <a:r>
              <a:rPr sz="1400" spc="-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smlouvy činí</a:t>
            </a:r>
            <a:r>
              <a:rPr sz="1400" spc="-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min.</a:t>
            </a:r>
            <a:r>
              <a:rPr sz="14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5 let</a:t>
            </a:r>
            <a:r>
              <a:rPr sz="14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a nárok</a:t>
            </a:r>
            <a:r>
              <a:rPr sz="1400" spc="-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na</a:t>
            </a:r>
            <a:r>
              <a:rPr sz="1400" spc="-1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čerpání</a:t>
            </a:r>
            <a:r>
              <a:rPr sz="1400" spc="-3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je navázán</a:t>
            </a:r>
            <a:r>
              <a:rPr sz="14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na</a:t>
            </a:r>
            <a:r>
              <a:rPr sz="1400" spc="-1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dosažení</a:t>
            </a:r>
            <a:r>
              <a:rPr sz="1400" spc="-5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60 let</a:t>
            </a:r>
            <a:r>
              <a:rPr sz="14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věku, max. lze</a:t>
            </a:r>
          </a:p>
          <a:p>
            <a:pPr marL="0" marR="0">
              <a:lnSpc>
                <a:spcPts val="1346"/>
              </a:lnSpc>
              <a:spcBef>
                <a:spcPts val="5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odečíst</a:t>
            </a:r>
            <a:r>
              <a:rPr sz="1400" b="1" spc="-28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12.000</a:t>
            </a:r>
            <a:r>
              <a:rPr sz="1400" b="1" spc="-38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korun</a:t>
            </a:r>
            <a:r>
              <a:rPr sz="1400" b="1" spc="-25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ročně</a:t>
            </a:r>
            <a:r>
              <a:rPr sz="140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91539" y="4602352"/>
            <a:ext cx="7707303" cy="7493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1" dirty="0">
                <a:solidFill>
                  <a:srgbClr val="000000"/>
                </a:solidFill>
                <a:latin typeface="TRHEOQ+Arial Bold Italic"/>
                <a:cs typeface="TRHEOQ+Arial Bold Italic"/>
              </a:rPr>
              <a:t>Členské</a:t>
            </a:r>
            <a:r>
              <a:rPr sz="1400" b="1" i="1" spc="-27" dirty="0">
                <a:solidFill>
                  <a:srgbClr val="000000"/>
                </a:solidFill>
                <a:latin typeface="TRHEOQ+Arial Bold Italic"/>
                <a:cs typeface="TRHEOQ+Arial Bold Italic"/>
              </a:rPr>
              <a:t> </a:t>
            </a:r>
            <a:r>
              <a:rPr sz="1400" b="1" i="1" dirty="0">
                <a:solidFill>
                  <a:srgbClr val="000000"/>
                </a:solidFill>
                <a:latin typeface="TRHEOQ+Arial Bold Italic"/>
                <a:cs typeface="TRHEOQ+Arial Bold Italic"/>
              </a:rPr>
              <a:t>příspěvky</a:t>
            </a:r>
            <a:r>
              <a:rPr sz="1400" b="1" i="1" spc="-64" dirty="0">
                <a:solidFill>
                  <a:srgbClr val="000000"/>
                </a:solidFill>
                <a:latin typeface="TRHEOQ+Arial Bold Italic"/>
                <a:cs typeface="TRHEOQ+Arial Bold Italic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zaplacené</a:t>
            </a:r>
            <a:r>
              <a:rPr sz="1400" spc="-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spc="-16" dirty="0">
                <a:solidFill>
                  <a:srgbClr val="000000"/>
                </a:solidFill>
                <a:latin typeface="JKQGPF+Arial"/>
                <a:cs typeface="JKQGPF+Arial"/>
              </a:rPr>
              <a:t>ve</a:t>
            </a:r>
            <a:r>
              <a:rPr sz="1400" spc="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zdaňovacím</a:t>
            </a:r>
            <a:r>
              <a:rPr sz="1400" spc="-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období</a:t>
            </a:r>
            <a:r>
              <a:rPr sz="1400" spc="-2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členem</a:t>
            </a:r>
            <a:r>
              <a:rPr sz="1400" spc="-3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odborové</a:t>
            </a:r>
            <a:r>
              <a:rPr sz="1400" spc="-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organizace</a:t>
            </a:r>
            <a:r>
              <a:rPr sz="1400" spc="-4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odborové</a:t>
            </a:r>
          </a:p>
          <a:p>
            <a:pPr marL="0" marR="0">
              <a:lnSpc>
                <a:spcPts val="134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BNAHHL+Arial"/>
                <a:cs typeface="BNAHHL+Arial"/>
              </a:rPr>
              <a:t>organizaci</a:t>
            </a:r>
            <a:r>
              <a:rPr sz="1400" spc="-56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400" dirty="0">
                <a:solidFill>
                  <a:srgbClr val="000000"/>
                </a:solidFill>
                <a:latin typeface="BNAHHL+Arial"/>
                <a:cs typeface="BNAHHL+Arial"/>
              </a:rPr>
              <a:t>-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odečíst</a:t>
            </a:r>
            <a:r>
              <a:rPr sz="1400" spc="-3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lze</a:t>
            </a:r>
            <a:r>
              <a:rPr sz="14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částku</a:t>
            </a:r>
            <a:r>
              <a:rPr sz="1400" spc="-4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do</a:t>
            </a:r>
            <a:r>
              <a:rPr sz="14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výše 1,5</a:t>
            </a:r>
            <a:r>
              <a:rPr sz="1400" spc="-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% zdanitelných</a:t>
            </a:r>
            <a:r>
              <a:rPr sz="1400" spc="-4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příjmů ze</a:t>
            </a:r>
            <a:r>
              <a:rPr sz="1400" spc="-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závislé</a:t>
            </a:r>
            <a:r>
              <a:rPr sz="14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činnosti</a:t>
            </a:r>
            <a:r>
              <a:rPr sz="1400" spc="-4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a funkčních</a:t>
            </a:r>
          </a:p>
          <a:p>
            <a:pPr marL="0" marR="0">
              <a:lnSpc>
                <a:spcPts val="1344"/>
              </a:lnSpc>
              <a:spcBef>
                <a:spcPts val="5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požitků,</a:t>
            </a:r>
            <a:r>
              <a:rPr sz="1400" spc="-4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s výjimkou</a:t>
            </a:r>
            <a:r>
              <a:rPr sz="1400" spc="-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příjmů</a:t>
            </a:r>
            <a:r>
              <a:rPr sz="1400" spc="-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zdaněných</a:t>
            </a:r>
            <a:r>
              <a:rPr sz="1400" spc="-5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srážkou</a:t>
            </a:r>
            <a:r>
              <a:rPr sz="1400" spc="-4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podle</a:t>
            </a:r>
            <a:r>
              <a:rPr sz="1400" spc="-1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zvláštní</a:t>
            </a:r>
            <a:r>
              <a:rPr sz="1400" spc="-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sazby</a:t>
            </a:r>
            <a:r>
              <a:rPr sz="1400" spc="-3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daně,</a:t>
            </a:r>
            <a:r>
              <a:rPr sz="14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maximálně však do</a:t>
            </a:r>
          </a:p>
          <a:p>
            <a:pPr marL="0" marR="0">
              <a:lnSpc>
                <a:spcPts val="134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výše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3000</a:t>
            </a:r>
            <a:r>
              <a:rPr sz="1400" b="1" spc="-31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korun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za</a:t>
            </a:r>
            <a:r>
              <a:rPr sz="1400" spc="-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zdaňovací</a:t>
            </a:r>
            <a:r>
              <a:rPr sz="1400" spc="-3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období.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8640" y="5327776"/>
            <a:ext cx="214825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91539" y="5327776"/>
            <a:ext cx="7407703" cy="408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1" dirty="0">
                <a:solidFill>
                  <a:srgbClr val="000000"/>
                </a:solidFill>
                <a:latin typeface="TRHEOQ+Arial Bold Italic"/>
                <a:cs typeface="TRHEOQ+Arial Bold Italic"/>
              </a:rPr>
              <a:t>Úhrady</a:t>
            </a:r>
            <a:r>
              <a:rPr sz="1400" b="1" i="1" spc="-17" dirty="0">
                <a:solidFill>
                  <a:srgbClr val="000000"/>
                </a:solidFill>
                <a:latin typeface="TRHEOQ+Arial Bold Italic"/>
                <a:cs typeface="TRHEOQ+Arial Bold Italic"/>
              </a:rPr>
              <a:t> </a:t>
            </a:r>
            <a:r>
              <a:rPr sz="1400" b="1" i="1" dirty="0">
                <a:solidFill>
                  <a:srgbClr val="000000"/>
                </a:solidFill>
                <a:latin typeface="TRHEOQ+Arial Bold Italic"/>
                <a:cs typeface="TRHEOQ+Arial Bold Italic"/>
              </a:rPr>
              <a:t>za</a:t>
            </a:r>
            <a:r>
              <a:rPr sz="1400" b="1" i="1" spc="-10" dirty="0">
                <a:solidFill>
                  <a:srgbClr val="000000"/>
                </a:solidFill>
                <a:latin typeface="TRHEOQ+Arial Bold Italic"/>
                <a:cs typeface="TRHEOQ+Arial Bold Italic"/>
              </a:rPr>
              <a:t> </a:t>
            </a:r>
            <a:r>
              <a:rPr sz="1400" b="1" i="1" dirty="0">
                <a:solidFill>
                  <a:srgbClr val="000000"/>
                </a:solidFill>
                <a:latin typeface="TRHEOQ+Arial Bold Italic"/>
                <a:cs typeface="TRHEOQ+Arial Bold Italic"/>
              </a:rPr>
              <a:t>zkoušky</a:t>
            </a:r>
            <a:r>
              <a:rPr sz="1400" b="1" i="1" spc="-66" dirty="0">
                <a:solidFill>
                  <a:srgbClr val="000000"/>
                </a:solidFill>
                <a:latin typeface="TRHEOQ+Arial Bold Italic"/>
                <a:cs typeface="TRHEOQ+Arial Bold Italic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ověřující</a:t>
            </a:r>
            <a:r>
              <a:rPr sz="1400" spc="37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výsledky</a:t>
            </a:r>
            <a:r>
              <a:rPr sz="1400" spc="-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dalšího</a:t>
            </a:r>
            <a:r>
              <a:rPr sz="1400" spc="-4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vzdělávání </a:t>
            </a:r>
            <a:r>
              <a:rPr sz="1400" dirty="0">
                <a:solidFill>
                  <a:srgbClr val="000000"/>
                </a:solidFill>
                <a:latin typeface="BNAHHL+Arial"/>
                <a:cs typeface="BNAHHL+Arial"/>
              </a:rPr>
              <a:t>-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nejvýše</a:t>
            </a:r>
            <a:r>
              <a:rPr sz="14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do částky</a:t>
            </a:r>
            <a:r>
              <a:rPr sz="1400" spc="-5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10.000</a:t>
            </a:r>
            <a:r>
              <a:rPr sz="1400" spc="-3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korun</a:t>
            </a:r>
          </a:p>
          <a:p>
            <a:pPr marL="0" marR="0">
              <a:lnSpc>
                <a:spcPts val="1343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ročně</a:t>
            </a:r>
            <a:r>
              <a:rPr sz="1400" spc="-2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(zdravotně</a:t>
            </a:r>
            <a:r>
              <a:rPr sz="1400" spc="-3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postižení</a:t>
            </a:r>
            <a:r>
              <a:rPr sz="1400" spc="-5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13.000</a:t>
            </a:r>
            <a:r>
              <a:rPr sz="1400" spc="-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korun,</a:t>
            </a:r>
            <a:r>
              <a:rPr sz="1400" spc="-4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těžce</a:t>
            </a:r>
            <a:r>
              <a:rPr sz="1400" spc="-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zdravotně</a:t>
            </a:r>
            <a:r>
              <a:rPr sz="14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JKQGPF+Arial"/>
                <a:cs typeface="JKQGPF+Arial"/>
              </a:rPr>
              <a:t>postižení</a:t>
            </a:r>
            <a:r>
              <a:rPr sz="1400" spc="-1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400" dirty="0">
                <a:solidFill>
                  <a:srgbClr val="000000"/>
                </a:solidFill>
                <a:latin typeface="BNAHHL+Arial"/>
                <a:cs typeface="BNAHHL+Arial"/>
              </a:rPr>
              <a:t>15.000</a:t>
            </a:r>
            <a:r>
              <a:rPr sz="1400" spc="-46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400" dirty="0">
                <a:solidFill>
                  <a:srgbClr val="000000"/>
                </a:solidFill>
                <a:latin typeface="BNAHHL+Arial"/>
                <a:cs typeface="BNAHHL+Arial"/>
              </a:rPr>
              <a:t>korun).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hlinkClick r:id="rId2"/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77645" y="548916"/>
            <a:ext cx="6341228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Odkaz na daně fyz. osob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72908"/>
            <a:ext cx="6153817" cy="4926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Úplný odkaz na</a:t>
            </a:r>
            <a:r>
              <a:rPr sz="3200" spc="-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daňové předpisy: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1539" y="3234198"/>
            <a:ext cx="7878285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75"/>
              </a:lnSpc>
            </a:pPr>
            <a:r>
              <a:rPr lang="cs-CZ" sz="3200" u="sng" dirty="0">
                <a:solidFill>
                  <a:srgbClr val="009999"/>
                </a:solidFill>
                <a:latin typeface="BNAHHL+Arial"/>
                <a:cs typeface="BNAHHL+Arial"/>
                <a:hlinkClick r:id="rId4"/>
              </a:rPr>
              <a:t>https://www.financnisprava.cz/cs/financni-sprava/novinky/novinky-2023/prehled-zmen-a-novinek-na-rok-2023</a:t>
            </a:r>
            <a:endParaRPr sz="3200" u="sng" dirty="0">
              <a:solidFill>
                <a:srgbClr val="009999"/>
              </a:solidFill>
              <a:latin typeface="BNAHHL+Arial"/>
              <a:cs typeface="BNAHHL+Arial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65097" y="548916"/>
            <a:ext cx="5963696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Daně právnických</a:t>
            </a:r>
            <a:r>
              <a:rPr sz="44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osob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1426"/>
            <a:ext cx="5654709" cy="322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Poplatníci</a:t>
            </a:r>
            <a:r>
              <a:rPr sz="2000" b="1" spc="-17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daně</a:t>
            </a:r>
            <a:r>
              <a:rPr sz="2000" b="1" spc="-11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z příjmů právnických osob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1906883"/>
            <a:ext cx="7620035" cy="8101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(1)</a:t>
            </a:r>
            <a:r>
              <a:rPr sz="20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Poplatníky</a:t>
            </a:r>
            <a:r>
              <a:rPr sz="20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daně z příjmů</a:t>
            </a:r>
            <a:r>
              <a:rPr sz="20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jsou osoby,</a:t>
            </a:r>
            <a:r>
              <a:rPr sz="2000" spc="-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které</a:t>
            </a:r>
            <a:r>
              <a:rPr sz="2000" spc="-3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nejsou fyzickými</a:t>
            </a:r>
          </a:p>
          <a:p>
            <a:pPr marL="342899" marR="0">
              <a:lnSpc>
                <a:spcPts val="1919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osobami,</a:t>
            </a:r>
            <a:r>
              <a:rPr sz="2000" spc="-2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a i organizační</a:t>
            </a:r>
            <a:r>
              <a:rPr sz="2000" spc="-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složky</a:t>
            </a:r>
            <a:r>
              <a:rPr sz="2000" spc="-3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státu</a:t>
            </a:r>
            <a:r>
              <a:rPr sz="20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podle zvláštního</a:t>
            </a:r>
            <a:r>
              <a:rPr sz="2000" spc="-2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právního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předpisu§30b)</a:t>
            </a:r>
            <a:r>
              <a:rPr sz="2000" spc="-4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(dále</a:t>
            </a:r>
            <a:r>
              <a:rPr sz="2000" spc="-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jen "poplatníci").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8640" y="2699087"/>
            <a:ext cx="7252383" cy="322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(2)</a:t>
            </a:r>
            <a:r>
              <a:rPr sz="2000" spc="-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Od</a:t>
            </a:r>
            <a:r>
              <a:rPr sz="20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daně</a:t>
            </a:r>
            <a:r>
              <a:rPr sz="2000" spc="-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se</a:t>
            </a:r>
            <a:r>
              <a:rPr sz="2000" spc="-1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osvobozuje</a:t>
            </a:r>
            <a:r>
              <a:rPr sz="2000" spc="-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ústřední</a:t>
            </a:r>
            <a:r>
              <a:rPr sz="2000" spc="-4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banka</a:t>
            </a:r>
            <a:r>
              <a:rPr sz="2000" spc="-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České</a:t>
            </a:r>
            <a:r>
              <a:rPr sz="2000" spc="-3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republiky.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8640" y="3004417"/>
            <a:ext cx="8150604" cy="20906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(3)</a:t>
            </a:r>
            <a:r>
              <a:rPr sz="20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Poplatníci,</a:t>
            </a:r>
            <a:r>
              <a:rPr sz="20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kteří</a:t>
            </a:r>
            <a:r>
              <a:rPr sz="2000" spc="-3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mají</a:t>
            </a:r>
            <a:r>
              <a:rPr sz="2000" spc="-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na území</a:t>
            </a:r>
            <a:r>
              <a:rPr sz="20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České</a:t>
            </a:r>
            <a:r>
              <a:rPr sz="20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republiky</a:t>
            </a:r>
            <a:r>
              <a:rPr sz="2000" spc="-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své</a:t>
            </a:r>
            <a:r>
              <a:rPr sz="2000" spc="-1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sídlo</a:t>
            </a:r>
            <a:r>
              <a:rPr sz="2000" spc="-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nebo</a:t>
            </a:r>
          </a:p>
          <a:p>
            <a:pPr marL="342899" marR="0">
              <a:lnSpc>
                <a:spcPts val="1920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místo</a:t>
            </a:r>
            <a:r>
              <a:rPr sz="20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svého vedení,</a:t>
            </a:r>
            <a:r>
              <a:rPr sz="2000" spc="-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kterým</a:t>
            </a:r>
            <a:r>
              <a:rPr sz="2000" spc="-3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se</a:t>
            </a:r>
            <a:r>
              <a:rPr sz="20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rozumí</a:t>
            </a:r>
            <a:r>
              <a:rPr sz="2000" spc="-3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adresa</a:t>
            </a:r>
            <a:r>
              <a:rPr sz="2000" spc="-3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místa,</a:t>
            </a:r>
            <a:r>
              <a:rPr sz="2000" spc="-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ze</a:t>
            </a:r>
            <a:r>
              <a:rPr sz="20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kterého</a:t>
            </a:r>
            <a:r>
              <a:rPr sz="2000" spc="-3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je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poplatník</a:t>
            </a:r>
            <a:r>
              <a:rPr sz="2000" spc="-2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řízen</a:t>
            </a:r>
            <a:r>
              <a:rPr sz="2000" spc="-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(dále</a:t>
            </a:r>
            <a:r>
              <a:rPr sz="2000" spc="-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jen "sídlo"),</a:t>
            </a:r>
            <a:r>
              <a:rPr sz="20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mají</a:t>
            </a:r>
            <a:r>
              <a:rPr sz="2000" spc="-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daňovou</a:t>
            </a:r>
            <a:r>
              <a:rPr sz="2000" spc="-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povinnost,</a:t>
            </a:r>
            <a:r>
              <a:rPr sz="2000" spc="-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která</a:t>
            </a:r>
            <a:r>
              <a:rPr sz="2000" spc="-3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se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vztahuje</a:t>
            </a:r>
            <a:r>
              <a:rPr sz="20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jak na příjmy</a:t>
            </a:r>
            <a:r>
              <a:rPr sz="2000" spc="-2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plynoucí</a:t>
            </a:r>
            <a:r>
              <a:rPr sz="2000" spc="-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ze</a:t>
            </a:r>
            <a:r>
              <a:rPr sz="20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zdroje</a:t>
            </a:r>
            <a:r>
              <a:rPr sz="2000" spc="-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na území</a:t>
            </a:r>
            <a:r>
              <a:rPr sz="20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České</a:t>
            </a:r>
            <a:r>
              <a:rPr sz="20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republiky,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tak i na</a:t>
            </a:r>
            <a:r>
              <a:rPr sz="20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příjmy</a:t>
            </a:r>
            <a:r>
              <a:rPr sz="2000" spc="-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plynoucí</a:t>
            </a:r>
            <a:r>
              <a:rPr sz="20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ze</a:t>
            </a:r>
            <a:r>
              <a:rPr sz="2000" spc="-1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zdrojů</a:t>
            </a:r>
            <a:r>
              <a:rPr sz="2000" spc="-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 zahraničí.</a:t>
            </a:r>
          </a:p>
          <a:p>
            <a:pPr marL="0" marR="0">
              <a:lnSpc>
                <a:spcPts val="2238"/>
              </a:lnSpc>
              <a:spcBef>
                <a:spcPts val="163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(4)</a:t>
            </a:r>
            <a:r>
              <a:rPr sz="20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Poplatníci,</a:t>
            </a:r>
            <a:r>
              <a:rPr sz="20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kteří</a:t>
            </a:r>
            <a:r>
              <a:rPr sz="2000" spc="-3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nemají</a:t>
            </a:r>
            <a:r>
              <a:rPr sz="2000" spc="-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na území</a:t>
            </a:r>
            <a:r>
              <a:rPr sz="20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České</a:t>
            </a:r>
            <a:r>
              <a:rPr sz="2000" spc="-3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republiky</a:t>
            </a:r>
            <a:r>
              <a:rPr sz="2000" spc="-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své</a:t>
            </a:r>
            <a:r>
              <a:rPr sz="2000" spc="-1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sídlo,</a:t>
            </a:r>
            <a:r>
              <a:rPr sz="20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mají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daňovou</a:t>
            </a:r>
            <a:r>
              <a:rPr sz="2000" spc="-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povinnost,</a:t>
            </a:r>
            <a:r>
              <a:rPr sz="2000" spc="-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která</a:t>
            </a:r>
            <a:r>
              <a:rPr sz="2000" spc="-3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se</a:t>
            </a:r>
            <a:r>
              <a:rPr sz="20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vztahuje</a:t>
            </a:r>
            <a:r>
              <a:rPr sz="20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pouze</a:t>
            </a:r>
            <a:r>
              <a:rPr sz="2000" spc="-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na příjmy</a:t>
            </a:r>
            <a:r>
              <a:rPr sz="2000" spc="-2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ze</a:t>
            </a:r>
            <a:r>
              <a:rPr sz="20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zdrojů</a:t>
            </a:r>
            <a:r>
              <a:rPr sz="2000" spc="-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na</a:t>
            </a:r>
          </a:p>
          <a:p>
            <a:pPr marL="342899" marR="0">
              <a:lnSpc>
                <a:spcPts val="1920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území</a:t>
            </a:r>
            <a:r>
              <a:rPr sz="20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České</a:t>
            </a:r>
            <a:r>
              <a:rPr sz="20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republiky.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48640" y="5077438"/>
            <a:ext cx="6827925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(5)</a:t>
            </a:r>
            <a:r>
              <a:rPr sz="20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Od daně</a:t>
            </a:r>
            <a:r>
              <a:rPr sz="2000" spc="-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jsou osvobozena</a:t>
            </a:r>
            <a:r>
              <a:rPr sz="2000" spc="-3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veřejná</a:t>
            </a:r>
            <a:r>
              <a:rPr sz="2000" spc="-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nezisková</a:t>
            </a:r>
            <a:r>
              <a:rPr sz="2000" spc="-3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ústavní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91539" y="5321003"/>
            <a:ext cx="7546769" cy="322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zdravotnická</a:t>
            </a:r>
            <a:r>
              <a:rPr sz="2000" spc="-5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zařízení</a:t>
            </a:r>
            <a:r>
              <a:rPr sz="2000" spc="-4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zřízená</a:t>
            </a:r>
            <a:r>
              <a:rPr sz="2000" spc="-4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podle zvláštního</a:t>
            </a:r>
            <a:r>
              <a:rPr sz="2000" spc="-3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právního</a:t>
            </a:r>
            <a:r>
              <a:rPr sz="2000" spc="-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předpisu.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61818" y="548916"/>
            <a:ext cx="357209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Výpočet</a:t>
            </a:r>
            <a:r>
              <a:rPr sz="4400" spc="-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daně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72908"/>
            <a:ext cx="7841273" cy="980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Pro fyzické</a:t>
            </a:r>
            <a:r>
              <a:rPr sz="3200" spc="-4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osoby</a:t>
            </a:r>
            <a:r>
              <a:rPr sz="3200" spc="-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činí po odečtení všech</a:t>
            </a:r>
          </a:p>
          <a:p>
            <a:pPr marL="342899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odpočitatelných</a:t>
            </a:r>
            <a:r>
              <a:rPr sz="3200" spc="-2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položek 15</a:t>
            </a:r>
            <a:r>
              <a:rPr sz="32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%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2745528"/>
            <a:ext cx="7591452" cy="980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Pro právnické</a:t>
            </a:r>
            <a:r>
              <a:rPr sz="3200" spc="-3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osoby</a:t>
            </a:r>
            <a:r>
              <a:rPr sz="3200" spc="-2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po odečtení</a:t>
            </a:r>
            <a:r>
              <a:rPr sz="3200" spc="-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všech</a:t>
            </a:r>
          </a:p>
          <a:p>
            <a:pPr marL="342899" marR="0">
              <a:lnSpc>
                <a:spcPts val="3579"/>
              </a:lnSpc>
              <a:spcBef>
                <a:spcPts val="21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odpočitatelných</a:t>
            </a:r>
            <a:r>
              <a:rPr sz="3200" spc="-2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položek 15</a:t>
            </a:r>
            <a:r>
              <a:rPr sz="32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KQGPF+Arial"/>
                <a:cs typeface="JKQGPF+Arial"/>
              </a:rPr>
              <a:t>%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41653" y="548916"/>
            <a:ext cx="621392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Nepřímá</a:t>
            </a:r>
            <a:r>
              <a:rPr sz="44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daň</a:t>
            </a:r>
            <a:r>
              <a:rPr sz="4400" spc="1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NAHHL+Arial"/>
                <a:cs typeface="BNAHHL+Arial"/>
              </a:rPr>
              <a:t>- </a:t>
            </a: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spotřební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36" y="1611758"/>
            <a:ext cx="8192160" cy="7041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Zákon</a:t>
            </a:r>
            <a:r>
              <a:rPr sz="1600" spc="39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o</a:t>
            </a:r>
            <a:r>
              <a:rPr sz="1600" spc="39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spotřebních</a:t>
            </a:r>
            <a:r>
              <a:rPr sz="1600" spc="40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daních</a:t>
            </a:r>
            <a:r>
              <a:rPr sz="1600" spc="40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vymezuje</a:t>
            </a:r>
            <a:r>
              <a:rPr sz="1600" spc="398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daň</a:t>
            </a:r>
            <a:r>
              <a:rPr sz="1600" spc="38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z</a:t>
            </a:r>
            <a:r>
              <a:rPr sz="1600" spc="389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lihu,</a:t>
            </a:r>
            <a:r>
              <a:rPr sz="1600" spc="421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i="1" dirty="0">
                <a:solidFill>
                  <a:srgbClr val="000000"/>
                </a:solidFill>
                <a:latin typeface="HPHMHI+Arial Italic"/>
                <a:cs typeface="HPHMHI+Arial Italic"/>
              </a:rPr>
              <a:t>z</a:t>
            </a:r>
            <a:r>
              <a:rPr sz="1600" i="1" spc="408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piva,</a:t>
            </a:r>
            <a:r>
              <a:rPr sz="1600" spc="38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z</a:t>
            </a:r>
            <a:r>
              <a:rPr sz="1600" spc="399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vína</a:t>
            </a:r>
            <a:r>
              <a:rPr sz="1600" spc="38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a</a:t>
            </a:r>
            <a:r>
              <a:rPr sz="1600" spc="39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meziproduktů,</a:t>
            </a:r>
            <a:r>
              <a:rPr sz="1600" spc="39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z</a:t>
            </a:r>
          </a:p>
          <a:p>
            <a:pPr marL="0" marR="0">
              <a:lnSpc>
                <a:spcPts val="153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minerálních olejů</a:t>
            </a:r>
            <a:r>
              <a:rPr sz="16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a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daň</a:t>
            </a:r>
            <a:r>
              <a:rPr sz="1600" spc="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z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tabákových výrobků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</a:p>
          <a:p>
            <a:pPr marL="22859" marR="0">
              <a:lnSpc>
                <a:spcPts val="1783"/>
              </a:lnSpc>
              <a:spcBef>
                <a:spcPts val="136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TRBONM+Arial Bold"/>
                <a:cs typeface="TRBONM+Arial Bold"/>
              </a:rPr>
              <a:t>Plátci</a:t>
            </a:r>
            <a:r>
              <a:rPr sz="1600" b="1" spc="29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TRBONM+Arial Bold"/>
                <a:cs typeface="TRBONM+Arial Bold"/>
              </a:rPr>
              <a:t>daně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4736" y="2295167"/>
            <a:ext cx="8193763" cy="30449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Plátcem</a:t>
            </a:r>
            <a:r>
              <a:rPr sz="1600" spc="34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je</a:t>
            </a:r>
            <a:r>
              <a:rPr sz="1600" spc="329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právnická</a:t>
            </a:r>
            <a:r>
              <a:rPr sz="1600" spc="33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nebo</a:t>
            </a:r>
            <a:r>
              <a:rPr sz="1600" spc="338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fyzická</a:t>
            </a:r>
            <a:r>
              <a:rPr sz="1600" spc="33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osoba,</a:t>
            </a:r>
            <a:r>
              <a:rPr sz="1600" spc="34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která</a:t>
            </a:r>
            <a:r>
              <a:rPr sz="1600" spc="34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je</a:t>
            </a:r>
            <a:r>
              <a:rPr sz="1600" spc="329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provozovatelem</a:t>
            </a:r>
            <a:r>
              <a:rPr sz="1600" spc="34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daňového</a:t>
            </a:r>
            <a:r>
              <a:rPr sz="1600" spc="33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skladu,</a:t>
            </a:r>
          </a:p>
          <a:p>
            <a:pPr marL="0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oprávněným</a:t>
            </a:r>
            <a:r>
              <a:rPr sz="1600" spc="7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příjemcem,</a:t>
            </a:r>
            <a:r>
              <a:rPr sz="1600" spc="71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oprávněným</a:t>
            </a:r>
            <a:r>
              <a:rPr sz="1600" spc="7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odesílatelem</a:t>
            </a:r>
            <a:r>
              <a:rPr sz="1600" spc="70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nebo</a:t>
            </a:r>
            <a:r>
              <a:rPr sz="1600" spc="707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výrobcem,</a:t>
            </a:r>
            <a:r>
              <a:rPr sz="1600" spc="7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kterým</a:t>
            </a:r>
            <a:r>
              <a:rPr sz="1600" spc="7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vznikla</a:t>
            </a:r>
          </a:p>
          <a:p>
            <a:pPr marL="0" marR="0">
              <a:lnSpc>
                <a:spcPts val="1536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povinnost</a:t>
            </a:r>
            <a:r>
              <a:rPr sz="1600" spc="329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daň</a:t>
            </a:r>
            <a:r>
              <a:rPr sz="1600" spc="3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přiznat</a:t>
            </a:r>
            <a:r>
              <a:rPr sz="1600" spc="3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a</a:t>
            </a:r>
            <a:r>
              <a:rPr sz="1600" spc="325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zaplatit.</a:t>
            </a:r>
            <a:r>
              <a:rPr sz="1600" spc="32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Ta</a:t>
            </a:r>
            <a:r>
              <a:rPr sz="1600" spc="327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vzniká</a:t>
            </a:r>
            <a:r>
              <a:rPr sz="1600" spc="3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například</a:t>
            </a:r>
            <a:r>
              <a:rPr sz="1600" spc="3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okamžikem</a:t>
            </a:r>
            <a:r>
              <a:rPr sz="1600" spc="3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uvedení</a:t>
            </a:r>
            <a:r>
              <a:rPr sz="1600" spc="32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výrobků</a:t>
            </a:r>
            <a:r>
              <a:rPr sz="1600" spc="3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do</a:t>
            </a:r>
          </a:p>
          <a:p>
            <a:pPr marL="0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volného</a:t>
            </a:r>
            <a:r>
              <a:rPr sz="1600" spc="23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daňového</a:t>
            </a:r>
            <a:r>
              <a:rPr sz="1600" spc="2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oběhu</a:t>
            </a:r>
            <a:r>
              <a:rPr sz="1600" spc="23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na</a:t>
            </a:r>
            <a:r>
              <a:rPr sz="1600" spc="227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daňovém</a:t>
            </a:r>
            <a:r>
              <a:rPr sz="1600" spc="23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území</a:t>
            </a:r>
            <a:r>
              <a:rPr sz="1600" spc="24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České</a:t>
            </a:r>
            <a:r>
              <a:rPr sz="1600" spc="2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republiky.</a:t>
            </a:r>
            <a:r>
              <a:rPr sz="1600" spc="241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Až</a:t>
            </a:r>
            <a:r>
              <a:rPr sz="1600" spc="23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na</a:t>
            </a:r>
            <a:r>
              <a:rPr sz="1600" spc="227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výjimky</a:t>
            </a:r>
            <a:r>
              <a:rPr sz="1600" spc="2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spc="16" dirty="0">
                <a:solidFill>
                  <a:srgbClr val="000000"/>
                </a:solidFill>
                <a:latin typeface="BNAHHL+Arial"/>
                <a:cs typeface="BNAHHL+Arial"/>
              </a:rPr>
              <a:t>se</a:t>
            </a:r>
            <a:r>
              <a:rPr sz="1600" spc="209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musí</a:t>
            </a:r>
          </a:p>
          <a:p>
            <a:pPr marL="0" marR="0">
              <a:lnSpc>
                <a:spcPts val="153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osoby</a:t>
            </a:r>
            <a:r>
              <a:rPr sz="1600" spc="31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LBUWT+Arial Bold"/>
                <a:cs typeface="CLBUWT+Arial Bold"/>
              </a:rPr>
              <a:t>registrovat</a:t>
            </a:r>
            <a:r>
              <a:rPr sz="1600" b="1" spc="310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jako</a:t>
            </a:r>
            <a:r>
              <a:rPr sz="1600" spc="311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plátce</a:t>
            </a:r>
            <a:r>
              <a:rPr sz="1600" spc="30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u</a:t>
            </a:r>
            <a:r>
              <a:rPr sz="1600" spc="32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celního</a:t>
            </a:r>
            <a:r>
              <a:rPr sz="1600" spc="3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úřadu,</a:t>
            </a:r>
            <a:r>
              <a:rPr sz="1600" spc="32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a</a:t>
            </a:r>
            <a:r>
              <a:rPr sz="1600" spc="31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to</a:t>
            </a:r>
            <a:r>
              <a:rPr sz="1600" spc="32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nejpozději</a:t>
            </a:r>
            <a:r>
              <a:rPr sz="1600" spc="3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b="1" i="1" dirty="0">
                <a:solidFill>
                  <a:srgbClr val="000000"/>
                </a:solidFill>
                <a:latin typeface="OBAUJA+Arial Bold Italic"/>
                <a:cs typeface="OBAUJA+Arial Bold Italic"/>
              </a:rPr>
              <a:t>do</a:t>
            </a:r>
            <a:r>
              <a:rPr sz="1600" b="1" i="1" spc="314" dirty="0">
                <a:solidFill>
                  <a:srgbClr val="000000"/>
                </a:solidFill>
                <a:latin typeface="OBAUJA+Arial Bold Italic"/>
                <a:cs typeface="OBAUJA+Arial Bold Italic"/>
              </a:rPr>
              <a:t> </a:t>
            </a:r>
            <a:r>
              <a:rPr sz="1600" b="1" i="1" dirty="0">
                <a:solidFill>
                  <a:srgbClr val="000000"/>
                </a:solidFill>
                <a:latin typeface="OBAUJA+Arial Bold Italic"/>
                <a:cs typeface="OBAUJA+Arial Bold Italic"/>
              </a:rPr>
              <a:t>dne</a:t>
            </a:r>
            <a:r>
              <a:rPr sz="1600" b="1" i="1" spc="306" dirty="0">
                <a:solidFill>
                  <a:srgbClr val="000000"/>
                </a:solidFill>
                <a:latin typeface="OBAUJA+Arial Bold Italic"/>
                <a:cs typeface="OBAUJA+Arial Bold Italic"/>
              </a:rPr>
              <a:t> </a:t>
            </a:r>
            <a:r>
              <a:rPr sz="1600" b="1" i="1" dirty="0">
                <a:solidFill>
                  <a:srgbClr val="000000"/>
                </a:solidFill>
                <a:latin typeface="OBAUJA+Arial Bold Italic"/>
                <a:cs typeface="OBAUJA+Arial Bold Italic"/>
              </a:rPr>
              <a:t>vzniku</a:t>
            </a:r>
            <a:r>
              <a:rPr sz="1600" b="1" i="1" spc="321" dirty="0">
                <a:solidFill>
                  <a:srgbClr val="000000"/>
                </a:solidFill>
                <a:latin typeface="OBAUJA+Arial Bold Italic"/>
                <a:cs typeface="OBAUJA+Arial Bold Italic"/>
              </a:rPr>
              <a:t> </a:t>
            </a:r>
            <a:r>
              <a:rPr sz="1600" b="1" i="1" dirty="0">
                <a:solidFill>
                  <a:srgbClr val="000000"/>
                </a:solidFill>
                <a:latin typeface="TRHEOQ+Arial Bold Italic"/>
                <a:cs typeface="TRHEOQ+Arial Bold Italic"/>
              </a:rPr>
              <a:t>první</a:t>
            </a:r>
          </a:p>
          <a:p>
            <a:pPr marL="0" marR="0">
              <a:lnSpc>
                <a:spcPts val="1535"/>
              </a:lnSpc>
              <a:spcBef>
                <a:spcPts val="50"/>
              </a:spcBef>
              <a:spcAft>
                <a:spcPts val="0"/>
              </a:spcAft>
            </a:pPr>
            <a:r>
              <a:rPr sz="1600" b="1" i="1" dirty="0">
                <a:solidFill>
                  <a:srgbClr val="000000"/>
                </a:solidFill>
                <a:latin typeface="OBAUJA+Arial Bold Italic"/>
                <a:cs typeface="OBAUJA+Arial Bold Italic"/>
              </a:rPr>
              <a:t>povinnosti</a:t>
            </a:r>
            <a:r>
              <a:rPr sz="1600" b="1" i="1" spc="90" dirty="0">
                <a:solidFill>
                  <a:srgbClr val="000000"/>
                </a:solidFill>
                <a:latin typeface="OBAUJA+Arial Bold Italic"/>
                <a:cs typeface="OBAUJA+Arial Bold Italic"/>
              </a:rPr>
              <a:t> </a:t>
            </a:r>
            <a:r>
              <a:rPr sz="1600" b="1" i="1" dirty="0">
                <a:solidFill>
                  <a:srgbClr val="000000"/>
                </a:solidFill>
                <a:latin typeface="TRHEOQ+Arial Bold Italic"/>
                <a:cs typeface="TRHEOQ+Arial Bold Italic"/>
              </a:rPr>
              <a:t>daň</a:t>
            </a:r>
            <a:r>
              <a:rPr sz="1600" b="1" i="1" spc="90" dirty="0">
                <a:solidFill>
                  <a:srgbClr val="000000"/>
                </a:solidFill>
                <a:latin typeface="TRHEOQ+Arial Bold Italic"/>
                <a:cs typeface="TRHEOQ+Arial Bold Italic"/>
              </a:rPr>
              <a:t> </a:t>
            </a:r>
            <a:r>
              <a:rPr sz="1600" b="1" i="1" dirty="0">
                <a:solidFill>
                  <a:srgbClr val="000000"/>
                </a:solidFill>
                <a:latin typeface="TRHEOQ+Arial Bold Italic"/>
                <a:cs typeface="TRHEOQ+Arial Bold Italic"/>
              </a:rPr>
              <a:t>přiznat</a:t>
            </a:r>
            <a:r>
              <a:rPr sz="1600" b="1" i="1" spc="79" dirty="0">
                <a:solidFill>
                  <a:srgbClr val="000000"/>
                </a:solidFill>
                <a:latin typeface="TRHEOQ+Arial Bold Italic"/>
                <a:cs typeface="TRHEOQ+Arial Bold Italic"/>
              </a:rPr>
              <a:t> </a:t>
            </a:r>
            <a:r>
              <a:rPr sz="1600" b="1" i="1" dirty="0">
                <a:solidFill>
                  <a:srgbClr val="000000"/>
                </a:solidFill>
                <a:latin typeface="OBAUJA+Arial Bold Italic"/>
                <a:cs typeface="OBAUJA+Arial Bold Italic"/>
              </a:rPr>
              <a:t>a</a:t>
            </a:r>
            <a:r>
              <a:rPr sz="1600" b="1" i="1" spc="85" dirty="0">
                <a:solidFill>
                  <a:srgbClr val="000000"/>
                </a:solidFill>
                <a:latin typeface="OBAUJA+Arial Bold Italic"/>
                <a:cs typeface="OBAUJA+Arial Bold Italic"/>
              </a:rPr>
              <a:t> </a:t>
            </a:r>
            <a:r>
              <a:rPr sz="1600" b="1" i="1" dirty="0">
                <a:solidFill>
                  <a:srgbClr val="000000"/>
                </a:solidFill>
                <a:latin typeface="OBAUJA+Arial Bold Italic"/>
                <a:cs typeface="OBAUJA+Arial Bold Italic"/>
              </a:rPr>
              <a:t>zaplatit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  <a:r>
              <a:rPr sz="1600" spc="8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Ta</a:t>
            </a:r>
            <a:r>
              <a:rPr sz="1600" spc="87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osoba,</a:t>
            </a:r>
            <a:r>
              <a:rPr sz="1600" spc="9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která</a:t>
            </a:r>
            <a:r>
              <a:rPr sz="1600" spc="7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uplatňuje</a:t>
            </a:r>
            <a:r>
              <a:rPr sz="1600" spc="7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nárok</a:t>
            </a:r>
            <a:r>
              <a:rPr sz="1600" spc="7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na</a:t>
            </a:r>
            <a:r>
              <a:rPr sz="1600" spc="71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vrácení</a:t>
            </a:r>
            <a:r>
              <a:rPr sz="1600" spc="8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daně,</a:t>
            </a:r>
            <a:r>
              <a:rPr sz="1600" spc="7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se</a:t>
            </a:r>
          </a:p>
          <a:p>
            <a:pPr marL="0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registruje</a:t>
            </a:r>
            <a:r>
              <a:rPr sz="1600" spc="269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nejpozději</a:t>
            </a:r>
            <a:r>
              <a:rPr sz="1600" spc="27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v</a:t>
            </a:r>
            <a:r>
              <a:rPr sz="1600" spc="267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den</a:t>
            </a:r>
            <a:r>
              <a:rPr sz="1600" spc="266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prvního</a:t>
            </a:r>
            <a:r>
              <a:rPr sz="1600" spc="26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uplatnění</a:t>
            </a:r>
            <a:r>
              <a:rPr sz="1600" spc="27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nároku</a:t>
            </a:r>
            <a:r>
              <a:rPr sz="1600" spc="26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na</a:t>
            </a:r>
            <a:r>
              <a:rPr sz="1600" spc="26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vrácení</a:t>
            </a:r>
            <a:r>
              <a:rPr sz="1600" spc="29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daně</a:t>
            </a:r>
            <a:r>
              <a:rPr sz="1600" spc="25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(pakliže</a:t>
            </a:r>
            <a:r>
              <a:rPr sz="1600" spc="26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není</a:t>
            </a:r>
            <a:r>
              <a:rPr sz="1600" spc="26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již</a:t>
            </a:r>
          </a:p>
          <a:p>
            <a:pPr marL="0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evidována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jako</a:t>
            </a:r>
            <a:r>
              <a:rPr sz="1600" spc="-1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plátce)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</a:p>
          <a:p>
            <a:pPr marL="22859" marR="0">
              <a:lnSpc>
                <a:spcPts val="1783"/>
              </a:lnSpc>
              <a:spcBef>
                <a:spcPts val="186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TRBONM+Arial Bold"/>
                <a:cs typeface="TRBONM+Arial Bold"/>
              </a:rPr>
              <a:t>Daňová</a:t>
            </a:r>
            <a:r>
              <a:rPr sz="1600" b="1" spc="176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CLBUWT+Arial Bold"/>
                <a:cs typeface="CLBUWT+Arial Bold"/>
              </a:rPr>
              <a:t>povinnost</a:t>
            </a:r>
            <a:r>
              <a:rPr sz="1600" b="1" spc="166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vzniká</a:t>
            </a:r>
            <a:r>
              <a:rPr sz="1600" spc="16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výrobou</a:t>
            </a:r>
            <a:r>
              <a:rPr sz="1600" spc="16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vybraných</a:t>
            </a:r>
            <a:r>
              <a:rPr sz="1600" spc="16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výrobků</a:t>
            </a:r>
            <a:r>
              <a:rPr sz="1600" spc="16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na</a:t>
            </a:r>
            <a:r>
              <a:rPr sz="1600" spc="167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daňovém</a:t>
            </a:r>
            <a:r>
              <a:rPr sz="1600" spc="16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území</a:t>
            </a:r>
            <a:r>
              <a:rPr sz="1600" spc="15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Evropského</a:t>
            </a:r>
          </a:p>
          <a:p>
            <a:pPr marL="0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společenství</a:t>
            </a:r>
            <a:r>
              <a:rPr sz="1600" spc="10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nebo</a:t>
            </a:r>
            <a:r>
              <a:rPr sz="1600" spc="1007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dovozem</a:t>
            </a:r>
            <a:r>
              <a:rPr sz="1600" spc="101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vybraných</a:t>
            </a:r>
            <a:r>
              <a:rPr sz="1600" spc="10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výrobků</a:t>
            </a:r>
            <a:r>
              <a:rPr sz="1600" spc="10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na</a:t>
            </a:r>
            <a:r>
              <a:rPr sz="1600" spc="1007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daňové</a:t>
            </a:r>
            <a:r>
              <a:rPr sz="1600" spc="10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území</a:t>
            </a:r>
            <a:r>
              <a:rPr sz="1600" spc="10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Evropského</a:t>
            </a:r>
          </a:p>
          <a:p>
            <a:pPr marL="0" marR="0">
              <a:lnSpc>
                <a:spcPts val="153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společenství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  <a:r>
              <a:rPr sz="1600" spc="38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Povinnost</a:t>
            </a:r>
            <a:r>
              <a:rPr sz="1600" spc="39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daň</a:t>
            </a:r>
            <a:r>
              <a:rPr sz="1600" spc="39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ve</a:t>
            </a:r>
            <a:r>
              <a:rPr sz="1600" spc="39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stanovené</a:t>
            </a:r>
            <a:r>
              <a:rPr sz="1600" spc="38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lhůtě</a:t>
            </a:r>
            <a:r>
              <a:rPr sz="1600" spc="38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přiznat</a:t>
            </a:r>
            <a:r>
              <a:rPr sz="1600" spc="38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a</a:t>
            </a:r>
            <a:r>
              <a:rPr sz="1600" spc="39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zaplatit</a:t>
            </a:r>
            <a:r>
              <a:rPr sz="1600" spc="391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vzniká</a:t>
            </a:r>
            <a:r>
              <a:rPr sz="1600" spc="38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okamžikem</a:t>
            </a:r>
          </a:p>
          <a:p>
            <a:pPr marL="0" marR="0">
              <a:lnSpc>
                <a:spcPts val="1536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uvedení</a:t>
            </a:r>
            <a:r>
              <a:rPr sz="1600" spc="42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vybraných</a:t>
            </a:r>
            <a:r>
              <a:rPr sz="1600" spc="4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výrobků</a:t>
            </a:r>
            <a:r>
              <a:rPr sz="1600" spc="42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do</a:t>
            </a:r>
            <a:r>
              <a:rPr sz="1600" spc="419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volného</a:t>
            </a:r>
            <a:r>
              <a:rPr sz="1600" spc="4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daňového</a:t>
            </a:r>
            <a:r>
              <a:rPr sz="1600" spc="4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oběhu</a:t>
            </a:r>
            <a:r>
              <a:rPr sz="1600" spc="4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na</a:t>
            </a:r>
            <a:r>
              <a:rPr sz="1600" spc="419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daňovém</a:t>
            </a:r>
            <a:r>
              <a:rPr sz="1600" spc="4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území</a:t>
            </a:r>
            <a:r>
              <a:rPr sz="1600" spc="43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České</a:t>
            </a:r>
          </a:p>
          <a:p>
            <a:pPr marL="0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republiky.</a:t>
            </a:r>
            <a:r>
              <a:rPr sz="1600" spc="25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Při</a:t>
            </a:r>
            <a:r>
              <a:rPr sz="1600" spc="25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dovozu</a:t>
            </a:r>
            <a:r>
              <a:rPr sz="1600" spc="25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vybraných</a:t>
            </a:r>
            <a:r>
              <a:rPr sz="1600" spc="25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výrobků</a:t>
            </a:r>
            <a:r>
              <a:rPr sz="1600" spc="25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vzniká</a:t>
            </a:r>
            <a:r>
              <a:rPr sz="1600" spc="2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povinnost</a:t>
            </a:r>
            <a:r>
              <a:rPr sz="1600" spc="255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daň</a:t>
            </a:r>
            <a:r>
              <a:rPr sz="1600" spc="25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přiznat</a:t>
            </a:r>
            <a:r>
              <a:rPr sz="1600" spc="25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a</a:t>
            </a:r>
            <a:r>
              <a:rPr sz="1600" spc="25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zaplatit</a:t>
            </a:r>
            <a:r>
              <a:rPr sz="1600" spc="256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dnem</a:t>
            </a:r>
          </a:p>
          <a:p>
            <a:pPr marL="0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vzniku</a:t>
            </a:r>
            <a:r>
              <a:rPr sz="1600" spc="23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celního</a:t>
            </a:r>
            <a:r>
              <a:rPr sz="1600" spc="23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dluhu,</a:t>
            </a:r>
            <a:r>
              <a:rPr sz="1600" spc="23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pokud</a:t>
            </a:r>
            <a:r>
              <a:rPr sz="1600" spc="231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vybrané</a:t>
            </a:r>
            <a:r>
              <a:rPr sz="1600" spc="23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výrobky</a:t>
            </a:r>
            <a:r>
              <a:rPr sz="1600" spc="21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nebyly</a:t>
            </a:r>
            <a:r>
              <a:rPr sz="1600" spc="22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uvedeny</a:t>
            </a:r>
            <a:r>
              <a:rPr sz="1600" spc="209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do</a:t>
            </a:r>
            <a:r>
              <a:rPr sz="1600" spc="239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režimu</a:t>
            </a:r>
            <a:r>
              <a:rPr sz="1600" spc="2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podmíněného</a:t>
            </a:r>
          </a:p>
          <a:p>
            <a:pPr marL="0" marR="0">
              <a:lnSpc>
                <a:spcPts val="1536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osvobození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od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daně</a:t>
            </a:r>
            <a:r>
              <a:rPr sz="1600" spc="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nebo nejsou</a:t>
            </a:r>
            <a:r>
              <a:rPr sz="1600" spc="-1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od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daně</a:t>
            </a:r>
            <a:r>
              <a:rPr sz="1600" spc="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osvobozeny zcela.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54736" y="5319142"/>
            <a:ext cx="8194235" cy="655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Pro</a:t>
            </a:r>
            <a:r>
              <a:rPr sz="1600" spc="8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veškeré</a:t>
            </a:r>
            <a:r>
              <a:rPr sz="1600" spc="8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komodity</a:t>
            </a:r>
            <a:r>
              <a:rPr sz="1600" spc="8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zahrnuty</a:t>
            </a:r>
            <a:r>
              <a:rPr sz="1600" spc="8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spc="10" dirty="0">
                <a:solidFill>
                  <a:srgbClr val="000000"/>
                </a:solidFill>
                <a:latin typeface="BNAHHL+Arial"/>
                <a:cs typeface="BNAHHL+Arial"/>
              </a:rPr>
              <a:t>do</a:t>
            </a:r>
            <a:r>
              <a:rPr sz="1600" spc="71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spotřební</a:t>
            </a:r>
            <a:r>
              <a:rPr sz="1600" spc="8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daně</a:t>
            </a:r>
            <a:r>
              <a:rPr sz="1600" spc="8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se</a:t>
            </a:r>
            <a:r>
              <a:rPr sz="1600" spc="78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zavedl</a:t>
            </a:r>
            <a:r>
              <a:rPr sz="1600" spc="9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institut</a:t>
            </a:r>
            <a:r>
              <a:rPr sz="1600" spc="10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„</a:t>
            </a:r>
            <a:r>
              <a:rPr sz="1600" b="1" i="1" dirty="0">
                <a:solidFill>
                  <a:srgbClr val="000000"/>
                </a:solidFill>
                <a:latin typeface="TRHEOQ+Arial Bold Italic"/>
                <a:cs typeface="TRHEOQ+Arial Bold Italic"/>
              </a:rPr>
              <a:t>vyšší</a:t>
            </a:r>
            <a:r>
              <a:rPr sz="1600" b="1" i="1" spc="97" dirty="0">
                <a:solidFill>
                  <a:srgbClr val="000000"/>
                </a:solidFill>
                <a:latin typeface="TRHEOQ+Arial Bold Italic"/>
                <a:cs typeface="TRHEOQ+Arial Bold Italic"/>
              </a:rPr>
              <a:t> </a:t>
            </a:r>
            <a:r>
              <a:rPr sz="1600" b="1" i="1" dirty="0">
                <a:solidFill>
                  <a:srgbClr val="000000"/>
                </a:solidFill>
                <a:latin typeface="OBAUJA+Arial Bold Italic"/>
                <a:cs typeface="OBAUJA+Arial Bold Italic"/>
              </a:rPr>
              <a:t>moci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“,</a:t>
            </a:r>
            <a:r>
              <a:rPr sz="1600" spc="10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podle</a:t>
            </a:r>
          </a:p>
          <a:p>
            <a:pPr marL="0" marR="0">
              <a:lnSpc>
                <a:spcPts val="1538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kterého</a:t>
            </a:r>
            <a:r>
              <a:rPr sz="1600" spc="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nevzniká</a:t>
            </a:r>
            <a:r>
              <a:rPr sz="1600" spc="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povinnost</a:t>
            </a:r>
            <a:r>
              <a:rPr sz="1600" spc="29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přiznat</a:t>
            </a:r>
            <a:r>
              <a:rPr sz="1600" spc="2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a</a:t>
            </a:r>
            <a:r>
              <a:rPr sz="1600" spc="2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zaplatit</a:t>
            </a:r>
            <a:r>
              <a:rPr sz="1600" spc="28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daň</a:t>
            </a:r>
            <a:r>
              <a:rPr sz="1600" spc="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v</a:t>
            </a:r>
            <a:r>
              <a:rPr sz="1600" spc="27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případě</a:t>
            </a:r>
            <a:r>
              <a:rPr sz="1600" spc="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ztráty</a:t>
            </a:r>
            <a:r>
              <a:rPr sz="1600" spc="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či</a:t>
            </a:r>
            <a:r>
              <a:rPr sz="1600" spc="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znehodnocení,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a</a:t>
            </a:r>
            <a:r>
              <a:rPr sz="1600" spc="2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to</a:t>
            </a:r>
            <a:r>
              <a:rPr sz="1600" spc="2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v</a:t>
            </a:r>
          </a:p>
          <a:p>
            <a:pPr marL="0" marR="0">
              <a:lnSpc>
                <a:spcPts val="1536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důsledku</a:t>
            </a:r>
            <a:r>
              <a:rPr sz="1600" spc="-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neodvratitelné 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a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nepředvídatelné</a:t>
            </a:r>
            <a:r>
              <a:rPr sz="1600" spc="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KQGPF+Arial"/>
                <a:cs typeface="JKQGPF+Arial"/>
              </a:rPr>
              <a:t>události</a:t>
            </a:r>
            <a:r>
              <a:rPr sz="160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16201" y="548916"/>
            <a:ext cx="5063056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Nepřímá</a:t>
            </a:r>
            <a:r>
              <a:rPr sz="44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daň</a:t>
            </a:r>
            <a:r>
              <a:rPr sz="4400" spc="1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NAHHL+Arial"/>
                <a:cs typeface="BNAHHL+Arial"/>
              </a:rPr>
              <a:t>- DPH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36" y="1601426"/>
            <a:ext cx="8164824" cy="30059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Jedná</a:t>
            </a:r>
            <a:r>
              <a:rPr sz="2000" spc="-2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se</a:t>
            </a:r>
            <a:r>
              <a:rPr sz="2000" spc="-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o</a:t>
            </a:r>
            <a:r>
              <a:rPr sz="2000" spc="-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daň</a:t>
            </a:r>
            <a:r>
              <a:rPr sz="2000" spc="-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nepřímou,</a:t>
            </a:r>
            <a:r>
              <a:rPr sz="2000" spc="-4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kterou</a:t>
            </a:r>
            <a:r>
              <a:rPr sz="2000" spc="-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platí</a:t>
            </a:r>
            <a:r>
              <a:rPr sz="2000" spc="-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zejména</a:t>
            </a:r>
            <a:r>
              <a:rPr sz="20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koneční</a:t>
            </a:r>
            <a:r>
              <a:rPr sz="2000" spc="-4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spotřebitelé</a:t>
            </a:r>
            <a:r>
              <a:rPr sz="2000" spc="-4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či</a:t>
            </a:r>
          </a:p>
          <a:p>
            <a:pPr marL="0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podnikatelské</a:t>
            </a:r>
            <a:r>
              <a:rPr sz="2000" spc="-4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subjekty</a:t>
            </a:r>
            <a:r>
              <a:rPr sz="2000" spc="-4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nemající</a:t>
            </a:r>
            <a:r>
              <a:rPr sz="2000" spc="-2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nárok</a:t>
            </a:r>
            <a:r>
              <a:rPr sz="2000" spc="-3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na odpočet</a:t>
            </a:r>
            <a:r>
              <a:rPr sz="2000" spc="-4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daně.</a:t>
            </a:r>
          </a:p>
          <a:p>
            <a:pPr marL="22859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Předmětem</a:t>
            </a:r>
            <a:r>
              <a:rPr sz="2000" spc="-3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daně</a:t>
            </a:r>
            <a:r>
              <a:rPr sz="20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je především</a:t>
            </a:r>
          </a:p>
          <a:p>
            <a:pPr marL="22859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dodání</a:t>
            </a:r>
            <a:r>
              <a:rPr sz="2000" b="1" spc="-10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zboží</a:t>
            </a:r>
            <a:r>
              <a:rPr sz="2000" b="1" spc="-33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za</a:t>
            </a:r>
            <a:r>
              <a:rPr sz="20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úplatu</a:t>
            </a:r>
            <a:r>
              <a:rPr sz="2000" spc="-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osobou</a:t>
            </a:r>
            <a:r>
              <a:rPr sz="2000" spc="-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povinnou</a:t>
            </a:r>
            <a:r>
              <a:rPr sz="20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k dani</a:t>
            </a:r>
            <a:r>
              <a:rPr sz="20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 rámci</a:t>
            </a:r>
            <a:r>
              <a:rPr sz="2000" spc="-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uskutečňování</a:t>
            </a:r>
          </a:p>
          <a:p>
            <a:pPr marL="0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ekonomické</a:t>
            </a:r>
            <a:r>
              <a:rPr sz="2000" spc="-4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činnosti,</a:t>
            </a:r>
            <a:r>
              <a:rPr sz="2000" spc="-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 místem</a:t>
            </a:r>
            <a:r>
              <a:rPr sz="2000" spc="-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plnění</a:t>
            </a:r>
            <a:r>
              <a:rPr sz="2000" spc="-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 tuzemsku,</a:t>
            </a:r>
          </a:p>
          <a:p>
            <a:pPr marL="22859" marR="0">
              <a:lnSpc>
                <a:spcPts val="2238"/>
              </a:lnSpc>
              <a:spcBef>
                <a:spcPts val="162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poskytnutí služby</a:t>
            </a:r>
            <a:r>
              <a:rPr sz="2000" b="1" spc="-18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za</a:t>
            </a:r>
            <a:r>
              <a:rPr sz="20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úplatu osobou</a:t>
            </a:r>
            <a:r>
              <a:rPr sz="2000" spc="-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povinnou</a:t>
            </a:r>
            <a:r>
              <a:rPr sz="2000" spc="-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k dani</a:t>
            </a:r>
            <a:r>
              <a:rPr sz="2000" spc="-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 rámci</a:t>
            </a:r>
          </a:p>
          <a:p>
            <a:pPr marL="0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uskutečňování</a:t>
            </a:r>
            <a:r>
              <a:rPr sz="2000" spc="-4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ekonomické</a:t>
            </a:r>
            <a:r>
              <a:rPr sz="2000" spc="-4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činnosti,</a:t>
            </a:r>
            <a:r>
              <a:rPr sz="2000" spc="-3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 místem</a:t>
            </a:r>
            <a:r>
              <a:rPr sz="2000" spc="-3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plnění</a:t>
            </a:r>
            <a:r>
              <a:rPr sz="2000" spc="-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 tuzemsku,</a:t>
            </a:r>
          </a:p>
          <a:p>
            <a:pPr marL="22859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pořízení</a:t>
            </a:r>
            <a:r>
              <a:rPr sz="2000" b="1" spc="-31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zboží</a:t>
            </a:r>
            <a:r>
              <a:rPr sz="2000" b="1" spc="-24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z jiného členského</a:t>
            </a:r>
            <a:r>
              <a:rPr sz="2000" b="1" spc="-27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státu</a:t>
            </a:r>
            <a:r>
              <a:rPr sz="2000" b="1" spc="-29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Evropské</a:t>
            </a:r>
            <a:r>
              <a:rPr sz="2000" b="1" spc="15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unie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za</a:t>
            </a:r>
            <a:r>
              <a:rPr sz="20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úplatu,</a:t>
            </a:r>
          </a:p>
          <a:p>
            <a:pPr marL="0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uskutečněné</a:t>
            </a:r>
            <a:r>
              <a:rPr sz="2000" spc="-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 tuzemsku</a:t>
            </a:r>
            <a:r>
              <a:rPr sz="2000" spc="-4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osobou</a:t>
            </a:r>
            <a:r>
              <a:rPr sz="2000" spc="-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povinnou</a:t>
            </a:r>
            <a:r>
              <a:rPr sz="20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k dani</a:t>
            </a:r>
            <a:r>
              <a:rPr sz="20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 rámci</a:t>
            </a:r>
          </a:p>
          <a:p>
            <a:pPr marL="0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uskutečňování</a:t>
            </a:r>
            <a:r>
              <a:rPr sz="2000" spc="-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ekonomické</a:t>
            </a:r>
            <a:r>
              <a:rPr sz="2000" spc="-4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činnosti</a:t>
            </a:r>
            <a:r>
              <a:rPr sz="2000" spc="-2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nebo</a:t>
            </a:r>
            <a:r>
              <a:rPr sz="20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právnickou</a:t>
            </a:r>
            <a:r>
              <a:rPr sz="2000" spc="-3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osobou,</a:t>
            </a:r>
            <a:r>
              <a:rPr sz="2000" spc="-3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která</a:t>
            </a:r>
          </a:p>
          <a:p>
            <a:pPr marL="0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nebyla</a:t>
            </a:r>
            <a:r>
              <a:rPr sz="2000" spc="-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založena</a:t>
            </a:r>
            <a:r>
              <a:rPr sz="2000" spc="-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nebo</a:t>
            </a:r>
            <a:r>
              <a:rPr sz="20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zřízena</a:t>
            </a:r>
            <a:r>
              <a:rPr sz="2000" spc="-5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za</a:t>
            </a:r>
            <a:r>
              <a:rPr sz="20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účelem</a:t>
            </a:r>
            <a:r>
              <a:rPr sz="2000" spc="-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podnikání,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4736" y="4589758"/>
            <a:ext cx="7979706" cy="871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pořízení</a:t>
            </a:r>
            <a:r>
              <a:rPr sz="2000" b="1" spc="-31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nového</a:t>
            </a:r>
            <a:r>
              <a:rPr sz="2000" b="1" spc="25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dopravního prostředku</a:t>
            </a:r>
            <a:r>
              <a:rPr sz="2000" b="1" spc="-24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z jiného</a:t>
            </a:r>
            <a:r>
              <a:rPr sz="2000" b="1" spc="-12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členského</a:t>
            </a:r>
            <a:r>
              <a:rPr sz="2000" b="1" spc="-12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státu</a:t>
            </a:r>
          </a:p>
          <a:p>
            <a:pPr marL="0" marR="0">
              <a:lnSpc>
                <a:spcPts val="1920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za</a:t>
            </a:r>
            <a:r>
              <a:rPr sz="20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úplatu</a:t>
            </a:r>
            <a:r>
              <a:rPr sz="2000" spc="-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osobou,</a:t>
            </a:r>
            <a:r>
              <a:rPr sz="2000" spc="-4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která</a:t>
            </a:r>
            <a:r>
              <a:rPr sz="2000" spc="-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není</a:t>
            </a:r>
            <a:r>
              <a:rPr sz="20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osobou</a:t>
            </a:r>
            <a:r>
              <a:rPr sz="2000" spc="-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povinnou</a:t>
            </a:r>
            <a:r>
              <a:rPr sz="2000" spc="-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k dani,</a:t>
            </a:r>
          </a:p>
          <a:p>
            <a:pPr marL="22859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dovoz</a:t>
            </a:r>
            <a:r>
              <a:rPr sz="2000" b="1" spc="17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zboží</a:t>
            </a:r>
            <a:r>
              <a:rPr sz="2000" b="1" spc="-24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s</a:t>
            </a:r>
            <a:r>
              <a:rPr sz="2000" b="1" spc="-13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místem</a:t>
            </a:r>
            <a:r>
              <a:rPr sz="2000" b="1" spc="-28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plnění v</a:t>
            </a:r>
            <a:r>
              <a:rPr sz="2000" b="1" spc="-21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tuzemsku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15365" y="548916"/>
            <a:ext cx="7869257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Sociální</a:t>
            </a:r>
            <a:r>
              <a:rPr sz="44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pojištění zaměstnanců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36" y="1601426"/>
            <a:ext cx="3449835" cy="322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Sociální</a:t>
            </a:r>
            <a:r>
              <a:rPr sz="2000" b="1" spc="-20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pojištění</a:t>
            </a:r>
            <a:r>
              <a:rPr sz="2000" b="1" spc="-20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zahrnuje: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4736" y="1906883"/>
            <a:ext cx="8194363" cy="2456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•pojistné</a:t>
            </a:r>
            <a:r>
              <a:rPr sz="20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na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nemocenské</a:t>
            </a:r>
            <a:r>
              <a:rPr sz="2000" b="1" spc="-25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pojištění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•pojistné</a:t>
            </a:r>
            <a:r>
              <a:rPr sz="20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na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důchodové</a:t>
            </a:r>
            <a:r>
              <a:rPr sz="2000" b="1" spc="22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pojištění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•příspěvek</a:t>
            </a:r>
            <a:r>
              <a:rPr sz="2000" spc="-3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na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státní</a:t>
            </a:r>
            <a:r>
              <a:rPr sz="2000" b="1" spc="-35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politiku</a:t>
            </a:r>
            <a:r>
              <a:rPr sz="2000" b="1" spc="-24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zaměstnanosti</a:t>
            </a:r>
          </a:p>
          <a:p>
            <a:pPr marL="22859" marR="0">
              <a:lnSpc>
                <a:spcPts val="2241"/>
              </a:lnSpc>
              <a:spcBef>
                <a:spcPts val="158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Vyměřovacím</a:t>
            </a:r>
            <a:r>
              <a:rPr sz="2000" spc="3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základem</a:t>
            </a:r>
            <a:r>
              <a:rPr sz="2000" spc="4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je</a:t>
            </a:r>
            <a:r>
              <a:rPr sz="2000" spc="62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úhrn</a:t>
            </a:r>
            <a:r>
              <a:rPr sz="2000" b="1" spc="39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příjmů,</a:t>
            </a:r>
            <a:r>
              <a:rPr sz="2000" b="1" spc="48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které</a:t>
            </a:r>
            <a:r>
              <a:rPr sz="2000" b="1" spc="51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LBUWT+Arial Bold"/>
                <a:cs typeface="CLBUWT+Arial Bold"/>
              </a:rPr>
              <a:t>jsou</a:t>
            </a:r>
            <a:r>
              <a:rPr sz="2000" b="1" spc="36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předmětem</a:t>
            </a:r>
            <a:r>
              <a:rPr sz="2000" b="1" spc="24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daně</a:t>
            </a:r>
          </a:p>
          <a:p>
            <a:pPr marL="0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CLBUWT+Arial Bold"/>
                <a:cs typeface="CLBUWT+Arial Bold"/>
              </a:rPr>
              <a:t>z</a:t>
            </a:r>
            <a:r>
              <a:rPr sz="2000" b="1" spc="292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příjmů</a:t>
            </a:r>
            <a:r>
              <a:rPr sz="2000" b="1" spc="259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fyzických</a:t>
            </a:r>
            <a:r>
              <a:rPr sz="2000" b="1" spc="284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LBUWT+Arial Bold"/>
                <a:cs typeface="CLBUWT+Arial Bold"/>
              </a:rPr>
              <a:t>osob</a:t>
            </a:r>
            <a:r>
              <a:rPr sz="2000" b="1" spc="273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a</a:t>
            </a:r>
            <a:r>
              <a:rPr sz="2000" spc="288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nejsou</a:t>
            </a:r>
            <a:r>
              <a:rPr sz="2000" spc="278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od</a:t>
            </a:r>
            <a:r>
              <a:rPr sz="2000" spc="258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této</a:t>
            </a:r>
            <a:r>
              <a:rPr sz="2000" spc="27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daně</a:t>
            </a:r>
            <a:r>
              <a:rPr sz="2000" spc="28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osvobozeny</a:t>
            </a:r>
            <a:r>
              <a:rPr sz="2000" spc="287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a</a:t>
            </a:r>
            <a:r>
              <a:rPr sz="2000" spc="26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které</a:t>
            </a:r>
          </a:p>
          <a:p>
            <a:pPr marL="0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mu</a:t>
            </a:r>
            <a:r>
              <a:rPr sz="2000" spc="1008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zaměstnavatel</a:t>
            </a:r>
            <a:r>
              <a:rPr sz="2000" spc="10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zúčtoval</a:t>
            </a:r>
            <a:r>
              <a:rPr sz="2000" spc="10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v</a:t>
            </a:r>
            <a:r>
              <a:rPr sz="2000" spc="101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souvislosti</a:t>
            </a:r>
            <a:r>
              <a:rPr sz="2000" spc="100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se</a:t>
            </a:r>
            <a:r>
              <a:rPr sz="2000" spc="100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zaměstnáním,</a:t>
            </a:r>
            <a:r>
              <a:rPr sz="2000" spc="99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které</a:t>
            </a:r>
          </a:p>
          <a:p>
            <a:pPr marL="0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zakládá</a:t>
            </a:r>
            <a:r>
              <a:rPr sz="2000" spc="47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účast</a:t>
            </a:r>
            <a:r>
              <a:rPr sz="2000" spc="46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na</a:t>
            </a:r>
            <a:r>
              <a:rPr sz="2000" spc="46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nemocenském</a:t>
            </a:r>
            <a:r>
              <a:rPr sz="2000" spc="45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nebo</a:t>
            </a:r>
            <a:r>
              <a:rPr sz="2000" spc="457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jen</a:t>
            </a:r>
            <a:r>
              <a:rPr sz="2000" spc="467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na</a:t>
            </a:r>
            <a:r>
              <a:rPr sz="2000" spc="46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důchodovém</a:t>
            </a:r>
            <a:r>
              <a:rPr sz="2000" spc="47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pojištění</a:t>
            </a:r>
          </a:p>
          <a:p>
            <a:pPr marL="0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(plnění</a:t>
            </a:r>
            <a:r>
              <a:rPr sz="2000" spc="158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v</a:t>
            </a:r>
            <a:r>
              <a:rPr sz="2000" spc="156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peněžní</a:t>
            </a:r>
            <a:r>
              <a:rPr sz="2000" spc="158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i</a:t>
            </a:r>
            <a:r>
              <a:rPr sz="2000" spc="1568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nepeněžní</a:t>
            </a:r>
            <a:r>
              <a:rPr sz="2000" spc="157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formě</a:t>
            </a:r>
            <a:r>
              <a:rPr sz="2000" spc="158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a</a:t>
            </a:r>
            <a:r>
              <a:rPr sz="2000" spc="158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výhody</a:t>
            </a:r>
            <a:r>
              <a:rPr sz="2000" spc="158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poskytnuté</a:t>
            </a:r>
          </a:p>
          <a:p>
            <a:pPr marL="0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zaměstnavatelem)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77596" y="4345918"/>
            <a:ext cx="3694092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Maximální</a:t>
            </a:r>
            <a:r>
              <a:rPr sz="2000" b="1" spc="-36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vyměřovací</a:t>
            </a:r>
            <a:r>
              <a:rPr sz="2000" b="1" spc="62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základ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4736" y="4650718"/>
            <a:ext cx="7890165" cy="18466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Výše</a:t>
            </a:r>
            <a:r>
              <a:rPr sz="2000" spc="-1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pojistného</a:t>
            </a:r>
            <a:r>
              <a:rPr sz="2000" spc="-2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je omezena</a:t>
            </a:r>
            <a:r>
              <a:rPr sz="2000" spc="-4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zhora</a:t>
            </a:r>
            <a:r>
              <a:rPr sz="2000" spc="-2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maximálním</a:t>
            </a:r>
            <a:r>
              <a:rPr sz="2000" spc="-3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vyměřovacím</a:t>
            </a:r>
          </a:p>
          <a:p>
            <a:pPr marL="0" marR="0">
              <a:lnSpc>
                <a:spcPts val="1919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základem.</a:t>
            </a:r>
            <a:r>
              <a:rPr sz="2000" spc="-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 roce</a:t>
            </a:r>
            <a:r>
              <a:rPr sz="2000" spc="-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2010</a:t>
            </a:r>
            <a:r>
              <a:rPr sz="20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je to 72násobek</a:t>
            </a:r>
            <a:r>
              <a:rPr sz="2000" spc="-3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průměrné</a:t>
            </a:r>
            <a:r>
              <a:rPr sz="2000" spc="-5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mzdy</a:t>
            </a:r>
            <a:r>
              <a:rPr sz="2000" spc="-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(23.709</a:t>
            </a:r>
            <a:r>
              <a:rPr sz="2000" spc="-3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Kč),</a:t>
            </a:r>
          </a:p>
          <a:p>
            <a:pPr marL="0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tedy</a:t>
            </a:r>
            <a:r>
              <a:rPr sz="2000" spc="-21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1.707.048</a:t>
            </a:r>
            <a:r>
              <a:rPr sz="2000" b="1" spc="-24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Kč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.</a:t>
            </a:r>
            <a:r>
              <a:rPr sz="2000" spc="-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 roce</a:t>
            </a:r>
            <a:r>
              <a:rPr sz="2000" spc="-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2009</a:t>
            </a:r>
            <a:r>
              <a:rPr sz="20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šlo</a:t>
            </a:r>
            <a:r>
              <a:rPr sz="20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o částku</a:t>
            </a:r>
            <a:r>
              <a:rPr sz="2000" spc="-2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1.130.640</a:t>
            </a:r>
            <a:r>
              <a:rPr sz="2000" b="1" spc="-37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Kč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. Od</a:t>
            </a:r>
            <a:r>
              <a:rPr sz="2000" spc="-26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roku</a:t>
            </a:r>
          </a:p>
          <a:p>
            <a:pPr marL="0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2012</a:t>
            </a:r>
            <a:r>
              <a:rPr sz="2000" spc="-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jde</a:t>
            </a:r>
            <a:r>
              <a:rPr sz="20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o částku</a:t>
            </a:r>
            <a:r>
              <a:rPr sz="2000" spc="-3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1.809.864</a:t>
            </a:r>
            <a:r>
              <a:rPr sz="2000" b="1" spc="-24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Kč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  <a:r>
              <a:rPr sz="2000" spc="-2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V letech</a:t>
            </a:r>
            <a:r>
              <a:rPr sz="2000" spc="-1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2013</a:t>
            </a:r>
            <a:r>
              <a:rPr sz="2000" spc="-2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–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2015</a:t>
            </a:r>
            <a:r>
              <a:rPr sz="2000" spc="-1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neexistuje</a:t>
            </a:r>
          </a:p>
          <a:p>
            <a:pPr marL="0" marR="0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maximální</a:t>
            </a:r>
            <a:r>
              <a:rPr sz="20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vyměřovací</a:t>
            </a:r>
            <a:r>
              <a:rPr sz="2000" spc="-3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základ.</a:t>
            </a:r>
            <a:r>
              <a:rPr sz="2000" spc="-3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 roce</a:t>
            </a:r>
            <a:r>
              <a:rPr sz="2000" spc="-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2016</a:t>
            </a:r>
            <a:r>
              <a:rPr sz="20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je roven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1 296</a:t>
            </a:r>
            <a:r>
              <a:rPr sz="2000" b="1" spc="-15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288</a:t>
            </a:r>
            <a:r>
              <a:rPr sz="2000" b="1" spc="-11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Kč.</a:t>
            </a:r>
          </a:p>
          <a:p>
            <a:pPr marL="22859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CLBUWT+Arial Bold"/>
                <a:cs typeface="CLBUWT+Arial Bold"/>
              </a:rPr>
              <a:t>V roce</a:t>
            </a:r>
            <a:r>
              <a:rPr sz="2000" b="1" spc="-13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CLBUWT+Arial Bold"/>
                <a:cs typeface="CLBUWT+Arial Bold"/>
              </a:rPr>
              <a:t>2020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je částka</a:t>
            </a:r>
            <a:r>
              <a:rPr sz="2000" spc="-3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ve výši</a:t>
            </a:r>
            <a:r>
              <a:rPr sz="20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48násobku</a:t>
            </a:r>
            <a:r>
              <a:rPr sz="2000" spc="-4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průměrné</a:t>
            </a:r>
            <a:r>
              <a:rPr sz="2000" spc="-3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mzdy</a:t>
            </a:r>
            <a:r>
              <a:rPr sz="2000" spc="-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(pro</a:t>
            </a:r>
            <a:r>
              <a:rPr sz="2000" spc="-3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rok</a:t>
            </a:r>
          </a:p>
          <a:p>
            <a:pPr marL="0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2020</a:t>
            </a:r>
            <a:r>
              <a:rPr sz="2000" spc="-1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–</a:t>
            </a:r>
            <a:r>
              <a:rPr sz="20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prům.</a:t>
            </a:r>
            <a:r>
              <a:rPr sz="2000" spc="-3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měs.</a:t>
            </a:r>
            <a:r>
              <a:rPr sz="2000" spc="-3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Mzda</a:t>
            </a:r>
            <a:r>
              <a:rPr sz="2000" spc="-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34 835</a:t>
            </a:r>
            <a:r>
              <a:rPr sz="2000" spc="-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Kč</a:t>
            </a:r>
            <a:r>
              <a:rPr sz="20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tedy 1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672</a:t>
            </a:r>
            <a:r>
              <a:rPr sz="2000" spc="-16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136</a:t>
            </a:r>
            <a:r>
              <a:rPr sz="2000" spc="536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Kč)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77596" y="6479496"/>
            <a:ext cx="7743881" cy="322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Minimální</a:t>
            </a:r>
            <a:r>
              <a:rPr sz="2000" spc="-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vyměřovací</a:t>
            </a:r>
            <a:r>
              <a:rPr sz="2000" spc="-3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základ</a:t>
            </a:r>
            <a:r>
              <a:rPr sz="2000" spc="-2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je dán</a:t>
            </a:r>
            <a:r>
              <a:rPr sz="2000" spc="-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minimální mzdou</a:t>
            </a:r>
            <a:r>
              <a:rPr sz="2000" spc="-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tj.</a:t>
            </a:r>
            <a:r>
              <a:rPr sz="2000" spc="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14</a:t>
            </a:r>
            <a:r>
              <a:rPr sz="2000" b="1" spc="-14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600</a:t>
            </a:r>
            <a:r>
              <a:rPr sz="2000" b="1" spc="-14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Kč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70125" y="548916"/>
            <a:ext cx="4754292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Zdravotní pojištění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36" y="1671047"/>
            <a:ext cx="8193660" cy="29957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JKQGPF+Arial"/>
                <a:cs typeface="JKQGPF+Arial"/>
              </a:rPr>
              <a:t>Vyměřovacím základem </a:t>
            </a:r>
            <a:r>
              <a:rPr sz="2800" kern="0" dirty="0">
                <a:solidFill>
                  <a:srgbClr val="000000"/>
                </a:solidFill>
                <a:latin typeface="BNAHHL+Arial"/>
                <a:cs typeface="BNAHHL+Arial"/>
              </a:rPr>
              <a:t>je </a:t>
            </a:r>
            <a:r>
              <a:rPr sz="2800" b="1" kern="0" dirty="0">
                <a:solidFill>
                  <a:srgbClr val="000000"/>
                </a:solidFill>
                <a:latin typeface="TRBONM+Arial Bold"/>
                <a:cs typeface="TRBONM+Arial Bold"/>
              </a:rPr>
              <a:t>úhrn příjmů </a:t>
            </a:r>
            <a:r>
              <a:rPr sz="2800" b="1" kern="0" dirty="0">
                <a:solidFill>
                  <a:srgbClr val="000000"/>
                </a:solidFill>
                <a:latin typeface="CLBUWT+Arial Bold"/>
                <a:cs typeface="CLBUWT+Arial Bold"/>
              </a:rPr>
              <a:t>ze </a:t>
            </a:r>
            <a:r>
              <a:rPr sz="2800" b="1" kern="0" dirty="0">
                <a:solidFill>
                  <a:srgbClr val="000000"/>
                </a:solidFill>
                <a:latin typeface="TRBONM+Arial Bold"/>
                <a:cs typeface="TRBONM+Arial Bold"/>
              </a:rPr>
              <a:t>závislé</a:t>
            </a:r>
          </a:p>
          <a:p>
            <a:pPr marL="0" marR="0">
              <a:lnSpc>
                <a:spcPts val="3123"/>
              </a:lnSpc>
              <a:spcBef>
                <a:spcPts val="286"/>
              </a:spcBef>
              <a:spcAft>
                <a:spcPts val="0"/>
              </a:spcAft>
            </a:pPr>
            <a:r>
              <a:rPr sz="2800" b="1" kern="0" dirty="0">
                <a:solidFill>
                  <a:srgbClr val="000000"/>
                </a:solidFill>
                <a:latin typeface="TRBONM+Arial Bold"/>
                <a:cs typeface="TRBONM+Arial Bold"/>
              </a:rPr>
              <a:t>činnosti </a:t>
            </a:r>
            <a:r>
              <a:rPr sz="2800" b="1" kern="0" dirty="0">
                <a:solidFill>
                  <a:srgbClr val="000000"/>
                </a:solidFill>
                <a:latin typeface="CLBUWT+Arial Bold"/>
                <a:cs typeface="CLBUWT+Arial Bold"/>
              </a:rPr>
              <a:t>a </a:t>
            </a:r>
            <a:r>
              <a:rPr sz="2800" b="1" kern="0" dirty="0">
                <a:solidFill>
                  <a:srgbClr val="000000"/>
                </a:solidFill>
                <a:latin typeface="TRBONM+Arial Bold"/>
                <a:cs typeface="TRBONM+Arial Bold"/>
              </a:rPr>
              <a:t>funkčních požitků</a:t>
            </a:r>
            <a:r>
              <a:rPr sz="2800" kern="0" dirty="0">
                <a:solidFill>
                  <a:srgbClr val="000000"/>
                </a:solidFill>
                <a:latin typeface="BNAHHL+Arial"/>
                <a:cs typeface="BNAHHL+Arial"/>
              </a:rPr>
              <a:t>, </a:t>
            </a:r>
            <a:r>
              <a:rPr sz="2800" kern="0" dirty="0">
                <a:solidFill>
                  <a:srgbClr val="000000"/>
                </a:solidFill>
                <a:latin typeface="JKQGPF+Arial"/>
                <a:cs typeface="JKQGPF+Arial"/>
              </a:rPr>
              <a:t>které </a:t>
            </a:r>
            <a:r>
              <a:rPr sz="2800" kern="0" dirty="0">
                <a:solidFill>
                  <a:srgbClr val="000000"/>
                </a:solidFill>
                <a:latin typeface="BNAHHL+Arial"/>
                <a:cs typeface="BNAHHL+Arial"/>
              </a:rPr>
              <a:t>jsou</a:t>
            </a:r>
          </a:p>
          <a:p>
            <a:pPr marL="0" marR="0">
              <a:lnSpc>
                <a:spcPts val="3126"/>
              </a:lnSpc>
              <a:spcBef>
                <a:spcPts val="234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JKQGPF+Arial"/>
                <a:cs typeface="JKQGPF+Arial"/>
              </a:rPr>
              <a:t>předmětem daně </a:t>
            </a:r>
            <a:r>
              <a:rPr sz="2800" kern="0" dirty="0">
                <a:solidFill>
                  <a:srgbClr val="000000"/>
                </a:solidFill>
                <a:latin typeface="BNAHHL+Arial"/>
                <a:cs typeface="BNAHHL+Arial"/>
              </a:rPr>
              <a:t>z </a:t>
            </a:r>
            <a:r>
              <a:rPr sz="2800" kern="0" dirty="0">
                <a:solidFill>
                  <a:srgbClr val="000000"/>
                </a:solidFill>
                <a:latin typeface="JKQGPF+Arial"/>
                <a:cs typeface="JKQGPF+Arial"/>
              </a:rPr>
              <a:t>příjmů fyzických </a:t>
            </a:r>
            <a:r>
              <a:rPr sz="2800" kern="0" dirty="0">
                <a:solidFill>
                  <a:srgbClr val="000000"/>
                </a:solidFill>
                <a:latin typeface="BNAHHL+Arial"/>
                <a:cs typeface="BNAHHL+Arial"/>
              </a:rPr>
              <a:t>osob a nejsou</a:t>
            </a:r>
          </a:p>
          <a:p>
            <a:pPr marL="0" marR="0">
              <a:lnSpc>
                <a:spcPts val="3123"/>
              </a:lnSpc>
              <a:spcBef>
                <a:spcPts val="287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BNAHHL+Arial"/>
                <a:cs typeface="BNAHHL+Arial"/>
              </a:rPr>
              <a:t>od </a:t>
            </a:r>
            <a:r>
              <a:rPr sz="2800" kern="0" dirty="0">
                <a:solidFill>
                  <a:srgbClr val="000000"/>
                </a:solidFill>
                <a:latin typeface="JKQGPF+Arial"/>
                <a:cs typeface="JKQGPF+Arial"/>
              </a:rPr>
              <a:t>této daně </a:t>
            </a:r>
            <a:r>
              <a:rPr sz="2800" kern="0" dirty="0">
                <a:solidFill>
                  <a:srgbClr val="000000"/>
                </a:solidFill>
                <a:latin typeface="BNAHHL+Arial"/>
                <a:cs typeface="BNAHHL+Arial"/>
              </a:rPr>
              <a:t>osvobozeny, a </a:t>
            </a:r>
            <a:r>
              <a:rPr sz="2800" kern="0" dirty="0">
                <a:solidFill>
                  <a:srgbClr val="000000"/>
                </a:solidFill>
                <a:latin typeface="JKQGPF+Arial"/>
                <a:cs typeface="JKQGPF+Arial"/>
              </a:rPr>
              <a:t>které </a:t>
            </a:r>
            <a:r>
              <a:rPr sz="2800" kern="0" dirty="0">
                <a:solidFill>
                  <a:srgbClr val="000000"/>
                </a:solidFill>
                <a:latin typeface="BNAHHL+Arial"/>
                <a:cs typeface="BNAHHL+Arial"/>
              </a:rPr>
              <a:t>mu</a:t>
            </a:r>
          </a:p>
          <a:p>
            <a:pPr marL="0" marR="0">
              <a:lnSpc>
                <a:spcPts val="3123"/>
              </a:lnSpc>
              <a:spcBef>
                <a:spcPts val="286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JKQGPF+Arial"/>
                <a:cs typeface="JKQGPF+Arial"/>
              </a:rPr>
              <a:t>zaměstnavatel zúčtoval </a:t>
            </a:r>
            <a:r>
              <a:rPr sz="2800" kern="0" dirty="0">
                <a:solidFill>
                  <a:srgbClr val="000000"/>
                </a:solidFill>
                <a:latin typeface="BNAHHL+Arial"/>
                <a:cs typeface="BNAHHL+Arial"/>
              </a:rPr>
              <a:t>v souvislosti se</a:t>
            </a:r>
          </a:p>
          <a:p>
            <a:pPr marL="0" marR="0">
              <a:lnSpc>
                <a:spcPts val="3126"/>
              </a:lnSpc>
              <a:spcBef>
                <a:spcPts val="234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JKQGPF+Arial"/>
                <a:cs typeface="JKQGPF+Arial"/>
              </a:rPr>
              <a:t>zaměstnáním (plnění </a:t>
            </a:r>
            <a:r>
              <a:rPr sz="2800" kern="0" dirty="0">
                <a:solidFill>
                  <a:srgbClr val="000000"/>
                </a:solidFill>
                <a:latin typeface="BNAHHL+Arial"/>
                <a:cs typeface="BNAHHL+Arial"/>
              </a:rPr>
              <a:t>v </a:t>
            </a:r>
            <a:r>
              <a:rPr sz="2800" kern="0" dirty="0">
                <a:solidFill>
                  <a:srgbClr val="000000"/>
                </a:solidFill>
                <a:latin typeface="JKQGPF+Arial"/>
                <a:cs typeface="JKQGPF+Arial"/>
              </a:rPr>
              <a:t>peněžní </a:t>
            </a:r>
            <a:r>
              <a:rPr sz="2800" kern="0" dirty="0">
                <a:solidFill>
                  <a:srgbClr val="000000"/>
                </a:solidFill>
                <a:latin typeface="BNAHHL+Arial"/>
                <a:cs typeface="BNAHHL+Arial"/>
              </a:rPr>
              <a:t>i </a:t>
            </a:r>
            <a:r>
              <a:rPr sz="2800" kern="0" dirty="0">
                <a:solidFill>
                  <a:srgbClr val="000000"/>
                </a:solidFill>
                <a:latin typeface="JKQGPF+Arial"/>
                <a:cs typeface="JKQGPF+Arial"/>
              </a:rPr>
              <a:t>nepeněžní formě</a:t>
            </a:r>
          </a:p>
          <a:p>
            <a:pPr marL="0" marR="0">
              <a:lnSpc>
                <a:spcPts val="3123"/>
              </a:lnSpc>
              <a:spcBef>
                <a:spcPts val="288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BNAHHL+Arial"/>
                <a:cs typeface="BNAHHL+Arial"/>
              </a:rPr>
              <a:t>a </a:t>
            </a:r>
            <a:r>
              <a:rPr sz="2800" kern="0" dirty="0">
                <a:solidFill>
                  <a:srgbClr val="000000"/>
                </a:solidFill>
                <a:latin typeface="JKQGPF+Arial"/>
                <a:cs typeface="JKQGPF+Arial"/>
              </a:rPr>
              <a:t>jiné výhody poskytnuté zaměstnavatelem)</a:t>
            </a:r>
            <a:r>
              <a:rPr sz="2800" kern="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4736" y="4744066"/>
            <a:ext cx="8192366" cy="8615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JKQGPF+Arial"/>
                <a:cs typeface="JKQGPF+Arial"/>
              </a:rPr>
              <a:t>Pojistné činí </a:t>
            </a:r>
            <a:r>
              <a:rPr sz="2800" b="1" kern="0" dirty="0">
                <a:solidFill>
                  <a:srgbClr val="000000"/>
                </a:solidFill>
                <a:latin typeface="CLBUWT+Arial Bold"/>
                <a:cs typeface="CLBUWT+Arial Bold"/>
              </a:rPr>
              <a:t>13,5 % z </a:t>
            </a:r>
            <a:r>
              <a:rPr sz="2800" b="1" kern="0" dirty="0">
                <a:solidFill>
                  <a:srgbClr val="000000"/>
                </a:solidFill>
                <a:latin typeface="TRBONM+Arial Bold"/>
                <a:cs typeface="TRBONM+Arial Bold"/>
              </a:rPr>
              <a:t>vyměřovacího základu</a:t>
            </a:r>
            <a:r>
              <a:rPr sz="2800" kern="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</a:p>
          <a:p>
            <a:pPr marL="0" marR="0">
              <a:lnSpc>
                <a:spcPts val="3126"/>
              </a:lnSpc>
              <a:spcBef>
                <a:spcPts val="284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JKQGPF+Arial"/>
                <a:cs typeface="JKQGPF+Arial"/>
              </a:rPr>
              <a:t>Pojistné </a:t>
            </a:r>
            <a:r>
              <a:rPr sz="2800" kern="0" dirty="0">
                <a:solidFill>
                  <a:srgbClr val="000000"/>
                </a:solidFill>
                <a:latin typeface="BNAHHL+Arial"/>
                <a:cs typeface="BNAHHL+Arial"/>
              </a:rPr>
              <a:t>se zaokrouhluje </a:t>
            </a:r>
            <a:r>
              <a:rPr sz="2800" kern="0" dirty="0">
                <a:solidFill>
                  <a:srgbClr val="000000"/>
                </a:solidFill>
                <a:latin typeface="JKQGPF+Arial"/>
                <a:cs typeface="JKQGPF+Arial"/>
              </a:rPr>
              <a:t>vždy </a:t>
            </a:r>
            <a:r>
              <a:rPr sz="2800" kern="0" dirty="0">
                <a:solidFill>
                  <a:srgbClr val="000000"/>
                </a:solidFill>
                <a:latin typeface="BNAHHL+Arial"/>
                <a:cs typeface="BNAHHL+Arial"/>
              </a:rPr>
              <a:t>na korunu nahoru.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25398" y="548916"/>
            <a:ext cx="7644886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Příklad ukončení studia na VŠ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19186"/>
            <a:ext cx="205861" cy="2086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3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58544" y="1619186"/>
            <a:ext cx="7165263" cy="5016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3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Student,</a:t>
            </a:r>
            <a:r>
              <a:rPr sz="1200" spc="-3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který řádně</a:t>
            </a:r>
            <a:r>
              <a:rPr sz="1200" spc="-2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ukončí</a:t>
            </a:r>
            <a:r>
              <a:rPr sz="1200" spc="-2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studium</a:t>
            </a:r>
            <a:r>
              <a:rPr sz="1200" spc="-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na vysoké</a:t>
            </a:r>
            <a:r>
              <a:rPr sz="12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škole (například</a:t>
            </a:r>
            <a:r>
              <a:rPr sz="1200" spc="-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složením státní</a:t>
            </a:r>
            <a:r>
              <a:rPr sz="12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zkoušky),</a:t>
            </a:r>
            <a:r>
              <a:rPr sz="1200" spc="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je </a:t>
            </a:r>
            <a:r>
              <a:rPr sz="1200" spc="-10" dirty="0">
                <a:solidFill>
                  <a:srgbClr val="000000"/>
                </a:solidFill>
                <a:latin typeface="JKQGPF+Arial"/>
                <a:cs typeface="JKQGPF+Arial"/>
              </a:rPr>
              <a:t>ve</a:t>
            </a:r>
            <a:r>
              <a:rPr sz="1200" spc="5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vazbě</a:t>
            </a:r>
          </a:p>
          <a:p>
            <a:pPr marL="0" marR="0">
              <a:lnSpc>
                <a:spcPts val="1154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na</a:t>
            </a:r>
            <a:r>
              <a:rPr sz="1200" spc="-1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ustanovení</a:t>
            </a:r>
            <a:r>
              <a:rPr sz="1200" spc="-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§</a:t>
            </a: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14</a:t>
            </a:r>
            <a:r>
              <a:rPr sz="1200" spc="-21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odst.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2 zákona</a:t>
            </a:r>
            <a:r>
              <a:rPr sz="12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č. </a:t>
            </a: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117/1995</a:t>
            </a:r>
            <a:r>
              <a:rPr sz="1200" spc="-37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Sb.</a:t>
            </a:r>
            <a:r>
              <a:rPr sz="1200" spc="-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nezaopatřeným</a:t>
            </a:r>
            <a:r>
              <a:rPr sz="1200" spc="-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dítětem,</a:t>
            </a:r>
            <a:r>
              <a:rPr sz="1200" spc="-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tedy</a:t>
            </a:r>
            <a:r>
              <a:rPr sz="12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spc="-10" dirty="0">
                <a:solidFill>
                  <a:srgbClr val="000000"/>
                </a:solidFill>
                <a:latin typeface="JKQGPF+Arial"/>
                <a:cs typeface="JKQGPF+Arial"/>
              </a:rPr>
              <a:t>ve</a:t>
            </a:r>
            <a:r>
              <a:rPr sz="1200" spc="4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zdravotním</a:t>
            </a:r>
            <a:r>
              <a:rPr sz="12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pojištění</a:t>
            </a:r>
          </a:p>
          <a:p>
            <a:pPr marL="0" marR="0">
              <a:lnSpc>
                <a:spcPts val="1152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osobou,</a:t>
            </a:r>
            <a:r>
              <a:rPr sz="1200" spc="-3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200" spc="-12" dirty="0">
                <a:solidFill>
                  <a:srgbClr val="000000"/>
                </a:solidFill>
                <a:latin typeface="BNAHHL+Arial"/>
                <a:cs typeface="BNAHHL+Arial"/>
              </a:rPr>
              <a:t>za</a:t>
            </a:r>
            <a:r>
              <a:rPr sz="1200" spc="36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kterou</a:t>
            </a:r>
            <a:r>
              <a:rPr sz="12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platí</a:t>
            </a:r>
            <a:r>
              <a:rPr sz="12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pojistné</a:t>
            </a:r>
            <a:r>
              <a:rPr sz="1200" spc="-4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stát: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8640" y="2095331"/>
            <a:ext cx="205754" cy="3912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</a:p>
          <a:p>
            <a:pPr marL="0" marR="0">
              <a:lnSpc>
                <a:spcPts val="1340"/>
              </a:lnSpc>
              <a:spcBef>
                <a:spcPts val="149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58544" y="2095331"/>
            <a:ext cx="7193255" cy="5375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v kalendářním</a:t>
            </a:r>
            <a:r>
              <a:rPr sz="12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měsíci, v němž</a:t>
            </a:r>
            <a:r>
              <a:rPr sz="12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řádně</a:t>
            </a:r>
            <a:r>
              <a:rPr sz="1200" spc="-3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ukončil</a:t>
            </a:r>
            <a:r>
              <a:rPr sz="1200" spc="-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studium</a:t>
            </a:r>
            <a:r>
              <a:rPr sz="1200" spc="-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na</a:t>
            </a:r>
            <a:r>
              <a:rPr sz="12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vysoké</a:t>
            </a:r>
            <a:r>
              <a:rPr sz="1200" spc="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škole</a:t>
            </a:r>
          </a:p>
          <a:p>
            <a:pPr marL="0" marR="0">
              <a:lnSpc>
                <a:spcPts val="1340"/>
              </a:lnSpc>
              <a:spcBef>
                <a:spcPts val="149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a dále</a:t>
            </a:r>
            <a:r>
              <a:rPr sz="1200" spc="-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v kalendářním</a:t>
            </a:r>
            <a:r>
              <a:rPr sz="12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měsíci, následujícím</a:t>
            </a:r>
            <a:r>
              <a:rPr sz="1200" spc="-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po kalendářním</a:t>
            </a:r>
            <a:r>
              <a:rPr sz="1200" spc="-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měsíci, v</a:t>
            </a:r>
            <a:r>
              <a:rPr sz="1200" spc="3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němž</a:t>
            </a:r>
            <a:r>
              <a:rPr sz="12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student</a:t>
            </a:r>
            <a:r>
              <a:rPr sz="1200" spc="-3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řádně</a:t>
            </a:r>
            <a:r>
              <a:rPr sz="1200" spc="-3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ukončil</a:t>
            </a:r>
            <a:r>
              <a:rPr sz="1200" spc="-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studium</a:t>
            </a:r>
          </a:p>
          <a:p>
            <a:pPr marL="0" marR="0">
              <a:lnSpc>
                <a:spcPts val="1151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na</a:t>
            </a:r>
            <a:r>
              <a:rPr sz="1200" spc="-1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vysoké škole</a:t>
            </a:r>
            <a:r>
              <a:rPr sz="1200" spc="-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spc="-12" dirty="0">
                <a:solidFill>
                  <a:srgbClr val="000000"/>
                </a:solidFill>
                <a:latin typeface="JKQGPF+Arial"/>
                <a:cs typeface="JKQGPF+Arial"/>
              </a:rPr>
              <a:t>za</a:t>
            </a:r>
            <a:r>
              <a:rPr sz="1200" spc="3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podmínky,</a:t>
            </a:r>
            <a:r>
              <a:rPr sz="1200" spc="-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že: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06144" y="2606465"/>
            <a:ext cx="222748" cy="331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12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JKQGPF+Arial"/>
                <a:cs typeface="JKQGPF+Arial"/>
              </a:rPr>
              <a:t>–</a:t>
            </a:r>
          </a:p>
          <a:p>
            <a:pPr marL="0" marR="0">
              <a:lnSpc>
                <a:spcPts val="1112"/>
              </a:lnSpc>
              <a:spcBef>
                <a:spcPts val="87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JKQGPF+Arial"/>
                <a:cs typeface="JKQGPF+Arial"/>
              </a:rPr>
              <a:t>–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39494" y="2606465"/>
            <a:ext cx="5941973" cy="331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12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JKQGPF+Arial"/>
                <a:cs typeface="JKQGPF+Arial"/>
              </a:rPr>
              <a:t>nevykonává</a:t>
            </a:r>
            <a:r>
              <a:rPr sz="1000" spc="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000" dirty="0">
                <a:solidFill>
                  <a:srgbClr val="000000"/>
                </a:solidFill>
                <a:latin typeface="JKQGPF+Arial"/>
                <a:cs typeface="JKQGPF+Arial"/>
              </a:rPr>
              <a:t>po</a:t>
            </a:r>
            <a:r>
              <a:rPr sz="10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000" dirty="0">
                <a:solidFill>
                  <a:srgbClr val="000000"/>
                </a:solidFill>
                <a:latin typeface="JKQGPF+Arial"/>
                <a:cs typeface="JKQGPF+Arial"/>
              </a:rPr>
              <a:t>celý tento</a:t>
            </a:r>
            <a:r>
              <a:rPr sz="1000" spc="-1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000" dirty="0">
                <a:solidFill>
                  <a:srgbClr val="000000"/>
                </a:solidFill>
                <a:latin typeface="JKQGPF+Arial"/>
                <a:cs typeface="JKQGPF+Arial"/>
              </a:rPr>
              <a:t>kalendářní</a:t>
            </a:r>
            <a:r>
              <a:rPr sz="1000" spc="-1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000" dirty="0">
                <a:solidFill>
                  <a:srgbClr val="000000"/>
                </a:solidFill>
                <a:latin typeface="JKQGPF+Arial"/>
                <a:cs typeface="JKQGPF+Arial"/>
              </a:rPr>
              <a:t>měsíc</a:t>
            </a:r>
            <a:r>
              <a:rPr sz="1000" spc="-4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000" dirty="0">
                <a:solidFill>
                  <a:srgbClr val="000000"/>
                </a:solidFill>
                <a:latin typeface="JKQGPF+Arial"/>
                <a:cs typeface="JKQGPF+Arial"/>
              </a:rPr>
              <a:t>výdělečnou</a:t>
            </a:r>
            <a:r>
              <a:rPr sz="1000" spc="3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000" dirty="0">
                <a:solidFill>
                  <a:srgbClr val="000000"/>
                </a:solidFill>
                <a:latin typeface="JKQGPF+Arial"/>
                <a:cs typeface="JKQGPF+Arial"/>
              </a:rPr>
              <a:t>činnost podle</a:t>
            </a:r>
            <a:r>
              <a:rPr sz="1000" spc="2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000" dirty="0">
                <a:solidFill>
                  <a:srgbClr val="000000"/>
                </a:solidFill>
                <a:latin typeface="JKQGPF+Arial"/>
                <a:cs typeface="JKQGPF+Arial"/>
              </a:rPr>
              <a:t>§10</a:t>
            </a:r>
            <a:r>
              <a:rPr sz="1000" spc="-1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000" dirty="0">
                <a:solidFill>
                  <a:srgbClr val="000000"/>
                </a:solidFill>
                <a:latin typeface="JKQGPF+Arial"/>
                <a:cs typeface="JKQGPF+Arial"/>
              </a:rPr>
              <a:t>zákona č.</a:t>
            </a:r>
            <a:r>
              <a:rPr sz="10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000" dirty="0">
                <a:solidFill>
                  <a:srgbClr val="000000"/>
                </a:solidFill>
                <a:latin typeface="BNAHHL+Arial"/>
                <a:cs typeface="BNAHHL+Arial"/>
              </a:rPr>
              <a:t>117/1995</a:t>
            </a:r>
            <a:r>
              <a:rPr sz="1000" spc="-1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000" dirty="0">
                <a:solidFill>
                  <a:srgbClr val="000000"/>
                </a:solidFill>
                <a:latin typeface="BNAHHL+Arial"/>
                <a:cs typeface="BNAHHL+Arial"/>
              </a:rPr>
              <a:t>Sb. nebo</a:t>
            </a:r>
          </a:p>
          <a:p>
            <a:pPr marL="0" marR="0">
              <a:lnSpc>
                <a:spcPts val="1112"/>
              </a:lnSpc>
              <a:spcBef>
                <a:spcPts val="87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JKQGPF+Arial"/>
                <a:cs typeface="JKQGPF+Arial"/>
              </a:rPr>
              <a:t>nemá</a:t>
            </a:r>
            <a:r>
              <a:rPr sz="1000" spc="-3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000" dirty="0">
                <a:solidFill>
                  <a:srgbClr val="000000"/>
                </a:solidFill>
                <a:latin typeface="JKQGPF+Arial"/>
                <a:cs typeface="JKQGPF+Arial"/>
              </a:rPr>
              <a:t>po celý kalendářní</a:t>
            </a:r>
            <a:r>
              <a:rPr sz="1000" spc="-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000" dirty="0">
                <a:solidFill>
                  <a:srgbClr val="000000"/>
                </a:solidFill>
                <a:latin typeface="JKQGPF+Arial"/>
                <a:cs typeface="JKQGPF+Arial"/>
              </a:rPr>
              <a:t>měsíc</a:t>
            </a:r>
            <a:r>
              <a:rPr sz="1000" spc="-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000" dirty="0">
                <a:solidFill>
                  <a:srgbClr val="000000"/>
                </a:solidFill>
                <a:latin typeface="JKQGPF+Arial"/>
                <a:cs typeface="JKQGPF+Arial"/>
              </a:rPr>
              <a:t>nárok</a:t>
            </a:r>
            <a:r>
              <a:rPr sz="10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000" dirty="0">
                <a:solidFill>
                  <a:srgbClr val="000000"/>
                </a:solidFill>
                <a:latin typeface="JKQGPF+Arial"/>
                <a:cs typeface="JKQGPF+Arial"/>
              </a:rPr>
              <a:t>na</a:t>
            </a:r>
            <a:r>
              <a:rPr sz="1000" spc="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000" dirty="0">
                <a:solidFill>
                  <a:srgbClr val="000000"/>
                </a:solidFill>
                <a:latin typeface="BNAHHL+Arial"/>
                <a:cs typeface="BNAHHL+Arial"/>
              </a:rPr>
              <a:t>podporu</a:t>
            </a:r>
            <a:r>
              <a:rPr sz="1000" spc="-1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000" dirty="0">
                <a:solidFill>
                  <a:srgbClr val="000000"/>
                </a:solidFill>
                <a:latin typeface="BNAHHL+Arial"/>
                <a:cs typeface="BNAHHL+Arial"/>
              </a:rPr>
              <a:t>v </a:t>
            </a:r>
            <a:r>
              <a:rPr sz="1000" dirty="0">
                <a:solidFill>
                  <a:srgbClr val="000000"/>
                </a:solidFill>
                <a:latin typeface="JKQGPF+Arial"/>
                <a:cs typeface="JKQGPF+Arial"/>
              </a:rPr>
              <a:t>nezaměstnanosti</a:t>
            </a:r>
            <a:r>
              <a:rPr sz="1000" spc="-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000" dirty="0">
                <a:solidFill>
                  <a:srgbClr val="000000"/>
                </a:solidFill>
                <a:latin typeface="JKQGPF+Arial"/>
                <a:cs typeface="JKQGPF+Arial"/>
              </a:rPr>
              <a:t>nebo</a:t>
            </a:r>
            <a:r>
              <a:rPr sz="1000" spc="-1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000" dirty="0">
                <a:solidFill>
                  <a:srgbClr val="000000"/>
                </a:solidFill>
                <a:latin typeface="JKQGPF+Arial"/>
                <a:cs typeface="JKQGPF+Arial"/>
              </a:rPr>
              <a:t>podporu</a:t>
            </a:r>
            <a:r>
              <a:rPr sz="10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000" dirty="0">
                <a:solidFill>
                  <a:srgbClr val="000000"/>
                </a:solidFill>
                <a:latin typeface="JKQGPF+Arial"/>
                <a:cs typeface="JKQGPF+Arial"/>
              </a:rPr>
              <a:t>při</a:t>
            </a:r>
            <a:r>
              <a:rPr sz="1000" spc="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000" dirty="0">
                <a:solidFill>
                  <a:srgbClr val="000000"/>
                </a:solidFill>
                <a:latin typeface="BNAHHL+Arial"/>
                <a:cs typeface="BNAHHL+Arial"/>
              </a:rPr>
              <a:t>rekvalifikaci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8640" y="2911919"/>
            <a:ext cx="205861" cy="2086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3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158544" y="2911919"/>
            <a:ext cx="7474358" cy="501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3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Například</a:t>
            </a:r>
            <a:r>
              <a:rPr sz="1200" spc="-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pokud</a:t>
            </a:r>
            <a:r>
              <a:rPr sz="1200" spc="-3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student</a:t>
            </a:r>
            <a:r>
              <a:rPr sz="1200" spc="-3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ukončí</a:t>
            </a:r>
            <a:r>
              <a:rPr sz="1200" spc="-2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studium</a:t>
            </a:r>
            <a:r>
              <a:rPr sz="1200" spc="-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na</a:t>
            </a:r>
            <a:r>
              <a:rPr sz="1200" spc="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vysoké</a:t>
            </a:r>
            <a:r>
              <a:rPr sz="12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škole státní</a:t>
            </a:r>
            <a:r>
              <a:rPr sz="12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zkouškou</a:t>
            </a:r>
            <a:r>
              <a:rPr sz="1200" spc="-1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16.</a:t>
            </a:r>
            <a:r>
              <a:rPr sz="12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června a splňuje</a:t>
            </a:r>
            <a:r>
              <a:rPr sz="1200" spc="-4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výše</a:t>
            </a:r>
            <a:r>
              <a:rPr sz="1200" spc="3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uvedené</a:t>
            </a:r>
          </a:p>
          <a:p>
            <a:pPr marL="0" marR="0">
              <a:lnSpc>
                <a:spcPts val="1153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podmínky, je </a:t>
            </a:r>
            <a:r>
              <a:rPr sz="1200" spc="-12" dirty="0">
                <a:solidFill>
                  <a:srgbClr val="000000"/>
                </a:solidFill>
                <a:latin typeface="JKQGPF+Arial"/>
                <a:cs typeface="JKQGPF+Arial"/>
              </a:rPr>
              <a:t>ve</a:t>
            </a:r>
            <a:r>
              <a:rPr sz="1200" spc="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zdravotním</a:t>
            </a:r>
            <a:r>
              <a:rPr sz="12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pojištění</a:t>
            </a:r>
            <a:r>
              <a:rPr sz="1200" spc="-3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nezaopatřeným</a:t>
            </a:r>
            <a:r>
              <a:rPr sz="1200" spc="-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dítětem</a:t>
            </a:r>
            <a:r>
              <a:rPr sz="12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(osobou,</a:t>
            </a:r>
            <a:r>
              <a:rPr sz="1200" spc="-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spc="-12" dirty="0">
                <a:solidFill>
                  <a:srgbClr val="000000"/>
                </a:solidFill>
                <a:latin typeface="JKQGPF+Arial"/>
                <a:cs typeface="JKQGPF+Arial"/>
              </a:rPr>
              <a:t>za</a:t>
            </a:r>
            <a:r>
              <a:rPr sz="1200" spc="5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kterou</a:t>
            </a:r>
            <a:r>
              <a:rPr sz="12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platí</a:t>
            </a:r>
            <a:r>
              <a:rPr sz="12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pojistné</a:t>
            </a:r>
            <a:r>
              <a:rPr sz="1200" spc="-3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stát)</a:t>
            </a:r>
          </a:p>
          <a:p>
            <a:pPr marL="0" marR="0">
              <a:lnSpc>
                <a:spcPts val="1152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do</a:t>
            </a:r>
            <a:r>
              <a:rPr sz="1200" spc="-1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31.</a:t>
            </a:r>
            <a:r>
              <a:rPr sz="1200" spc="-2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července.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158544" y="3351361"/>
            <a:ext cx="7548751" cy="6472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Vyjdeme-li</a:t>
            </a:r>
            <a:r>
              <a:rPr sz="1200" spc="-27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z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výše</a:t>
            </a:r>
            <a:r>
              <a:rPr sz="1200" spc="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uvedeného</a:t>
            </a:r>
            <a:r>
              <a:rPr sz="1200" spc="-4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příkladu,</a:t>
            </a:r>
            <a:r>
              <a:rPr sz="1200" spc="-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je úspěšný</a:t>
            </a:r>
            <a:r>
              <a:rPr sz="1200" spc="-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absolvent</a:t>
            </a:r>
            <a:r>
              <a:rPr sz="12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vysoké školy</a:t>
            </a:r>
            <a:r>
              <a:rPr sz="1200" spc="-1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krytý</a:t>
            </a:r>
            <a:r>
              <a:rPr sz="1200" spc="3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spc="-12" dirty="0">
                <a:solidFill>
                  <a:srgbClr val="000000"/>
                </a:solidFill>
                <a:latin typeface="JKQGPF+Arial"/>
                <a:cs typeface="JKQGPF+Arial"/>
              </a:rPr>
              <a:t>ve</a:t>
            </a:r>
            <a:r>
              <a:rPr sz="1200" spc="5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zdravotním</a:t>
            </a:r>
            <a:r>
              <a:rPr sz="12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pojištění</a:t>
            </a:r>
          </a:p>
          <a:p>
            <a:pPr marL="0" marR="0">
              <a:lnSpc>
                <a:spcPts val="1152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"státní" kategorií</a:t>
            </a:r>
            <a:r>
              <a:rPr sz="1200" spc="-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do </a:t>
            </a: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31.</a:t>
            </a:r>
            <a:r>
              <a:rPr sz="1200" spc="-2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července. Po</a:t>
            </a:r>
            <a:r>
              <a:rPr sz="1200" spc="-2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tomto</a:t>
            </a:r>
            <a:r>
              <a:rPr sz="1200" spc="-19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datu,</a:t>
            </a:r>
            <a:r>
              <a:rPr sz="1200" spc="-2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tedy</a:t>
            </a:r>
            <a:r>
              <a:rPr sz="1200" spc="-15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fakticky</a:t>
            </a:r>
            <a:r>
              <a:rPr sz="1200" spc="-2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od 1.</a:t>
            </a:r>
            <a:r>
              <a:rPr sz="1200" spc="-11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srpna,</a:t>
            </a:r>
            <a:r>
              <a:rPr sz="1200" spc="-2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již musí</a:t>
            </a:r>
            <a:r>
              <a:rPr sz="1200" spc="-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postupovat</a:t>
            </a:r>
            <a:r>
              <a:rPr sz="1200" spc="-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v</a:t>
            </a:r>
            <a:r>
              <a:rPr sz="1200" spc="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souladu</a:t>
            </a:r>
          </a:p>
          <a:p>
            <a:pPr marL="0" marR="0">
              <a:lnSpc>
                <a:spcPts val="1151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s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platnou</a:t>
            </a:r>
            <a:r>
              <a:rPr sz="1200" spc="-4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právní úpravou,</a:t>
            </a:r>
            <a:r>
              <a:rPr sz="1200" spc="-2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což</a:t>
            </a:r>
            <a:r>
              <a:rPr sz="1200" spc="-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znamená,</a:t>
            </a:r>
            <a:r>
              <a:rPr sz="1200" spc="-3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spc="-12" dirty="0">
                <a:solidFill>
                  <a:srgbClr val="000000"/>
                </a:solidFill>
                <a:latin typeface="JKQGPF+Arial"/>
                <a:cs typeface="JKQGPF+Arial"/>
              </a:rPr>
              <a:t>že</a:t>
            </a:r>
            <a:r>
              <a:rPr sz="1200" spc="1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musí</a:t>
            </a:r>
            <a:r>
              <a:rPr sz="1200" spc="-1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být</a:t>
            </a:r>
            <a:r>
              <a:rPr sz="1200" spc="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v</a:t>
            </a:r>
            <a:r>
              <a:rPr sz="1200" spc="3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systému veřejného</a:t>
            </a:r>
            <a:r>
              <a:rPr sz="1200" spc="-4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zdravotního pojištění</a:t>
            </a:r>
            <a:r>
              <a:rPr sz="1200" spc="-3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zařazen u</a:t>
            </a:r>
            <a:r>
              <a:rPr sz="1200" spc="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své</a:t>
            </a:r>
          </a:p>
          <a:p>
            <a:pPr marL="0" marR="0">
              <a:lnSpc>
                <a:spcPts val="1152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zdravotní pojišťovny</a:t>
            </a:r>
            <a:r>
              <a:rPr sz="1200" spc="-2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v některé</a:t>
            </a:r>
            <a:r>
              <a:rPr sz="1200" spc="-3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z těchto</a:t>
            </a:r>
            <a:r>
              <a:rPr sz="12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kategorií: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48640" y="3973153"/>
            <a:ext cx="205861" cy="940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</a:p>
          <a:p>
            <a:pPr marL="0" marR="0">
              <a:lnSpc>
                <a:spcPts val="1343"/>
              </a:lnSpc>
              <a:spcBef>
                <a:spcPts val="147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</a:p>
          <a:p>
            <a:pPr marL="0" marR="0">
              <a:lnSpc>
                <a:spcPts val="1340"/>
              </a:lnSpc>
              <a:spcBef>
                <a:spcPts val="101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</a:p>
          <a:p>
            <a:pPr marL="0" marR="0">
              <a:lnSpc>
                <a:spcPts val="1340"/>
              </a:lnSpc>
              <a:spcBef>
                <a:spcPts val="149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</a:p>
          <a:p>
            <a:pPr marL="0" marR="0">
              <a:lnSpc>
                <a:spcPts val="1340"/>
              </a:lnSpc>
              <a:spcBef>
                <a:spcPts val="99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158544" y="3973153"/>
            <a:ext cx="7467749" cy="10865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zaměstnanec</a:t>
            </a:r>
            <a:r>
              <a:rPr sz="1200" spc="-3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v zaměstnání</a:t>
            </a:r>
            <a:r>
              <a:rPr sz="1200" spc="-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zakládajícím účast na nemocenském</a:t>
            </a:r>
            <a:r>
              <a:rPr sz="1200" spc="-3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pojištění,</a:t>
            </a:r>
          </a:p>
          <a:p>
            <a:pPr marL="0" marR="0">
              <a:lnSpc>
                <a:spcPts val="1343"/>
              </a:lnSpc>
              <a:spcBef>
                <a:spcPts val="147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osoba</a:t>
            </a:r>
            <a:r>
              <a:rPr sz="1200" spc="-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samostatně</a:t>
            </a:r>
            <a:r>
              <a:rPr sz="1200" spc="-3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výdělečně</a:t>
            </a:r>
            <a:r>
              <a:rPr sz="12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činná,</a:t>
            </a:r>
          </a:p>
          <a:p>
            <a:pPr marL="0" marR="0">
              <a:lnSpc>
                <a:spcPts val="1340"/>
              </a:lnSpc>
              <a:spcBef>
                <a:spcPts val="101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osoba,</a:t>
            </a:r>
            <a:r>
              <a:rPr sz="1200" spc="-3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spc="-12" dirty="0">
                <a:solidFill>
                  <a:srgbClr val="000000"/>
                </a:solidFill>
                <a:latin typeface="JKQGPF+Arial"/>
                <a:cs typeface="JKQGPF+Arial"/>
              </a:rPr>
              <a:t>za</a:t>
            </a:r>
            <a:r>
              <a:rPr sz="1200" spc="1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kterou platí</a:t>
            </a:r>
            <a:r>
              <a:rPr sz="1200" spc="-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pojistné</a:t>
            </a:r>
            <a:r>
              <a:rPr sz="1200" spc="-3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stát (např. uchazeč</a:t>
            </a:r>
            <a:r>
              <a:rPr sz="1200" spc="-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o</a:t>
            </a:r>
            <a:r>
              <a:rPr sz="1200" spc="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zaměstnání),</a:t>
            </a:r>
          </a:p>
          <a:p>
            <a:pPr marL="0" marR="0">
              <a:lnSpc>
                <a:spcPts val="1340"/>
              </a:lnSpc>
              <a:spcBef>
                <a:spcPts val="149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osoba</a:t>
            </a:r>
            <a:r>
              <a:rPr sz="1200" spc="-3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bez</a:t>
            </a:r>
            <a:r>
              <a:rPr sz="1200" spc="-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zdanitelných</a:t>
            </a:r>
            <a:r>
              <a:rPr sz="1200" spc="-1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příjmů,</a:t>
            </a:r>
          </a:p>
          <a:p>
            <a:pPr marL="0" marR="0">
              <a:lnSpc>
                <a:spcPts val="1340"/>
              </a:lnSpc>
              <a:spcBef>
                <a:spcPts val="99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přičemž</a:t>
            </a:r>
            <a:r>
              <a:rPr sz="1200" spc="-2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jsou</a:t>
            </a:r>
            <a:r>
              <a:rPr sz="12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v</a:t>
            </a:r>
            <a:r>
              <a:rPr sz="1200" spc="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rámci</a:t>
            </a:r>
            <a:r>
              <a:rPr sz="1200" spc="-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platné</a:t>
            </a:r>
            <a:r>
              <a:rPr sz="1200" spc="-3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právní úpravy</a:t>
            </a:r>
            <a:r>
              <a:rPr sz="12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akceptovatelné</a:t>
            </a:r>
            <a:r>
              <a:rPr sz="1200" spc="-3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i</a:t>
            </a:r>
            <a:r>
              <a:rPr sz="1200" spc="3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přípustné</a:t>
            </a:r>
            <a:r>
              <a:rPr sz="1200" spc="-3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souběhy</a:t>
            </a:r>
            <a:r>
              <a:rPr sz="1200" spc="-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vybraných kategorií</a:t>
            </a:r>
            <a:r>
              <a:rPr sz="1200" spc="-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(například</a:t>
            </a:r>
          </a:p>
          <a:p>
            <a:pPr marL="0" marR="0">
              <a:lnSpc>
                <a:spcPts val="1151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souběh</a:t>
            </a:r>
            <a:r>
              <a:rPr sz="1200" spc="-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zaměstnání</a:t>
            </a:r>
            <a:r>
              <a:rPr sz="1200" spc="-3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se samostatnou</a:t>
            </a:r>
            <a:r>
              <a:rPr sz="1200" spc="-4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výdělečnou</a:t>
            </a:r>
            <a:r>
              <a:rPr sz="1200" spc="-2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činností).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48640" y="5034238"/>
            <a:ext cx="205754" cy="208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158544" y="5180542"/>
            <a:ext cx="7585479" cy="647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000000"/>
                </a:solidFill>
                <a:latin typeface="CLBUWT+Arial Bold"/>
                <a:cs typeface="CLBUWT+Arial Bold"/>
              </a:rPr>
              <a:t>Pozn.:</a:t>
            </a:r>
            <a:r>
              <a:rPr sz="1200" b="1" spc="11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Od 1.</a:t>
            </a:r>
            <a:r>
              <a:rPr sz="1200" spc="-1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ledna</a:t>
            </a:r>
            <a:r>
              <a:rPr sz="1200" spc="-3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1999</a:t>
            </a:r>
            <a:r>
              <a:rPr sz="1200" spc="-3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je </a:t>
            </a:r>
            <a:r>
              <a:rPr sz="1200" spc="-12" dirty="0">
                <a:solidFill>
                  <a:srgbClr val="000000"/>
                </a:solidFill>
                <a:latin typeface="BNAHHL+Arial"/>
                <a:cs typeface="BNAHHL+Arial"/>
              </a:rPr>
              <a:t>ve</a:t>
            </a:r>
            <a:r>
              <a:rPr sz="1200" spc="3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zdravotním</a:t>
            </a:r>
            <a:r>
              <a:rPr sz="12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pojištění</a:t>
            </a:r>
            <a:r>
              <a:rPr sz="1200" spc="-3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stát plátcem</a:t>
            </a:r>
            <a:r>
              <a:rPr sz="1200" spc="-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pojistného</a:t>
            </a:r>
            <a:r>
              <a:rPr sz="1200" spc="-4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u</a:t>
            </a:r>
            <a:r>
              <a:rPr sz="1200" spc="3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studentů</a:t>
            </a:r>
            <a:r>
              <a:rPr sz="1200" spc="-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pouze</a:t>
            </a:r>
            <a:r>
              <a:rPr sz="12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do </a:t>
            </a: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26.</a:t>
            </a:r>
            <a:r>
              <a:rPr sz="1200" spc="-11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roku jejich</a:t>
            </a:r>
          </a:p>
          <a:p>
            <a:pPr marL="0" marR="0">
              <a:lnSpc>
                <a:spcPts val="1151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věku. Pokud</a:t>
            </a:r>
            <a:r>
              <a:rPr sz="1200" spc="-3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student</a:t>
            </a:r>
            <a:r>
              <a:rPr sz="1200" spc="-3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v</a:t>
            </a:r>
            <a:r>
              <a:rPr sz="1200" spc="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průběhu</a:t>
            </a:r>
            <a:r>
              <a:rPr sz="1200" spc="-4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studia</a:t>
            </a:r>
            <a:r>
              <a:rPr sz="1200" spc="-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dovrší 26 let, přestává</a:t>
            </a:r>
            <a:r>
              <a:rPr sz="12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být</a:t>
            </a:r>
            <a:r>
              <a:rPr sz="1200" spc="2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spc="-12" dirty="0">
                <a:solidFill>
                  <a:srgbClr val="000000"/>
                </a:solidFill>
                <a:latin typeface="JKQGPF+Arial"/>
                <a:cs typeface="JKQGPF+Arial"/>
              </a:rPr>
              <a:t>ve</a:t>
            </a:r>
            <a:r>
              <a:rPr sz="1200" spc="3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zdravotním</a:t>
            </a:r>
            <a:r>
              <a:rPr sz="12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pojištění</a:t>
            </a:r>
            <a:r>
              <a:rPr sz="1200" spc="-3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z</a:t>
            </a:r>
            <a:r>
              <a:rPr sz="1200" spc="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důvodu</a:t>
            </a:r>
            <a:r>
              <a:rPr sz="1200" spc="-3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věku</a:t>
            </a:r>
          </a:p>
          <a:p>
            <a:pPr marL="0" marR="0">
              <a:lnSpc>
                <a:spcPts val="1151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osobou,</a:t>
            </a:r>
            <a:r>
              <a:rPr sz="1200" spc="-3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200" spc="-12" dirty="0">
                <a:solidFill>
                  <a:srgbClr val="000000"/>
                </a:solidFill>
                <a:latin typeface="BNAHHL+Arial"/>
                <a:cs typeface="BNAHHL+Arial"/>
              </a:rPr>
              <a:t>za</a:t>
            </a:r>
            <a:r>
              <a:rPr sz="1200" spc="3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kterou</a:t>
            </a:r>
            <a:r>
              <a:rPr sz="1200" spc="-1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platí pojistné</a:t>
            </a:r>
            <a:r>
              <a:rPr sz="1200" spc="-4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stát, a musí</a:t>
            </a:r>
            <a:r>
              <a:rPr sz="1200" spc="-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mít</a:t>
            </a:r>
            <a:r>
              <a:rPr sz="1200" spc="1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svůj pojistný</a:t>
            </a:r>
            <a:r>
              <a:rPr sz="1200" spc="-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vztah</a:t>
            </a:r>
            <a:r>
              <a:rPr sz="12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řešen</a:t>
            </a:r>
            <a:r>
              <a:rPr sz="1200" spc="-1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jiným</a:t>
            </a:r>
            <a:r>
              <a:rPr sz="1200" spc="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způsobem,</a:t>
            </a:r>
            <a:r>
              <a:rPr sz="1200" spc="-2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zpravidla</a:t>
            </a:r>
          </a:p>
          <a:p>
            <a:pPr marL="0" marR="0">
              <a:lnSpc>
                <a:spcPts val="1154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zařazením</a:t>
            </a:r>
            <a:r>
              <a:rPr sz="12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mezi</a:t>
            </a:r>
            <a:r>
              <a:rPr sz="1200" spc="-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tzv.</a:t>
            </a:r>
            <a:r>
              <a:rPr sz="1200" spc="5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osoby</a:t>
            </a:r>
            <a:r>
              <a:rPr sz="1200" spc="-36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200" dirty="0">
                <a:solidFill>
                  <a:srgbClr val="000000"/>
                </a:solidFill>
                <a:latin typeface="BNAHHL+Arial"/>
                <a:cs typeface="BNAHHL+Arial"/>
              </a:rPr>
              <a:t>bez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zdanitelných</a:t>
            </a:r>
            <a:r>
              <a:rPr sz="1200" spc="-2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200" dirty="0">
                <a:solidFill>
                  <a:srgbClr val="000000"/>
                </a:solidFill>
                <a:latin typeface="JKQGPF+Arial"/>
                <a:cs typeface="JKQGPF+Arial"/>
              </a:rPr>
              <a:t>příjmů.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33093" y="548916"/>
            <a:ext cx="6030779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Státní rozpočet</a:t>
            </a:r>
            <a:r>
              <a:rPr sz="4400" spc="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NAHHL+Arial"/>
                <a:cs typeface="BNAHHL+Arial"/>
              </a:rPr>
              <a:t>- </a:t>
            </a: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výdaje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1426"/>
            <a:ext cx="8201152" cy="36765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Mandatorní</a:t>
            </a:r>
            <a:r>
              <a:rPr sz="2000" b="1" spc="11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výdaje</a:t>
            </a:r>
            <a:r>
              <a:rPr sz="2000" b="1" spc="54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-</a:t>
            </a:r>
            <a:r>
              <a:rPr sz="2000" spc="5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jedná</a:t>
            </a:r>
            <a:r>
              <a:rPr sz="2000" spc="4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se</a:t>
            </a:r>
            <a:r>
              <a:rPr sz="2000" spc="28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o</a:t>
            </a:r>
            <a:r>
              <a:rPr sz="2000" spc="48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výdaje,</a:t>
            </a:r>
            <a:r>
              <a:rPr sz="2000" spc="4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které</a:t>
            </a:r>
            <a:r>
              <a:rPr sz="2000" spc="5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musí</a:t>
            </a:r>
            <a:r>
              <a:rPr sz="2000" spc="3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vláda</a:t>
            </a:r>
            <a:r>
              <a:rPr sz="2000" spc="4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investovat</a:t>
            </a:r>
          </a:p>
          <a:p>
            <a:pPr marL="342899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spc="10" dirty="0">
                <a:solidFill>
                  <a:srgbClr val="000000"/>
                </a:solidFill>
                <a:latin typeface="BNAHHL+Arial"/>
                <a:cs typeface="BNAHHL+Arial"/>
              </a:rPr>
              <a:t>ze</a:t>
            </a:r>
            <a:r>
              <a:rPr sz="2000" spc="79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zákona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  <a:r>
              <a:rPr sz="2000" spc="785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Nemůže</a:t>
            </a:r>
            <a:r>
              <a:rPr sz="2000" spc="81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je</a:t>
            </a:r>
            <a:r>
              <a:rPr sz="2000" spc="79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neinvestovat.</a:t>
            </a:r>
            <a:r>
              <a:rPr sz="2000" spc="78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Jsou</a:t>
            </a:r>
            <a:r>
              <a:rPr sz="2000" spc="80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to</a:t>
            </a:r>
            <a:r>
              <a:rPr sz="2000" spc="808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například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:</a:t>
            </a:r>
            <a:r>
              <a:rPr sz="2000" spc="797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dávky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sociálního</a:t>
            </a:r>
            <a:r>
              <a:rPr sz="2000" spc="3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zabezpečení,</a:t>
            </a:r>
            <a:r>
              <a:rPr sz="2000" spc="32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státní</a:t>
            </a:r>
            <a:r>
              <a:rPr sz="2000" spc="34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příspěvek</a:t>
            </a:r>
            <a:r>
              <a:rPr sz="2000" spc="35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na</a:t>
            </a:r>
            <a:r>
              <a:rPr sz="2000" spc="33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penzijní</a:t>
            </a:r>
            <a:r>
              <a:rPr sz="2000" spc="34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připojištění</a:t>
            </a:r>
            <a:r>
              <a:rPr sz="2000" spc="33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a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stavební</a:t>
            </a:r>
            <a:r>
              <a:rPr sz="2000" spc="156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spoření,</a:t>
            </a:r>
            <a:r>
              <a:rPr sz="2000" spc="157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dávky</a:t>
            </a:r>
            <a:r>
              <a:rPr sz="2000" spc="158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státní</a:t>
            </a:r>
            <a:r>
              <a:rPr sz="2000" spc="158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sociální</a:t>
            </a:r>
            <a:r>
              <a:rPr sz="2000" spc="159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podpory,</a:t>
            </a:r>
            <a:r>
              <a:rPr sz="2000" spc="1575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dávky</a:t>
            </a:r>
            <a:r>
              <a:rPr sz="2000" spc="157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v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nezaměstnanosti</a:t>
            </a:r>
            <a:r>
              <a:rPr sz="2000" spc="-6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atd.</a:t>
            </a:r>
          </a:p>
          <a:p>
            <a:pPr marL="0" marR="0">
              <a:lnSpc>
                <a:spcPts val="2241"/>
              </a:lnSpc>
              <a:spcBef>
                <a:spcPts val="158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Ostatní</a:t>
            </a:r>
            <a:r>
              <a:rPr sz="2000" b="1" spc="129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mandatorní</a:t>
            </a:r>
            <a:r>
              <a:rPr sz="2000" b="1" spc="137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výdaje</a:t>
            </a:r>
            <a:r>
              <a:rPr sz="2000" b="1" spc="147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jsou</a:t>
            </a:r>
            <a:r>
              <a:rPr sz="2000" spc="145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např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  <a:r>
              <a:rPr sz="2000" spc="125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hypotéční</a:t>
            </a:r>
            <a:r>
              <a:rPr sz="2000" spc="14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úrokové</a:t>
            </a:r>
            <a:r>
              <a:rPr sz="2000" spc="13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podpory,</a:t>
            </a:r>
          </a:p>
          <a:p>
            <a:pPr marL="342899" marR="0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kurzové</a:t>
            </a:r>
            <a:r>
              <a:rPr sz="2000" spc="37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ztráty</a:t>
            </a:r>
            <a:r>
              <a:rPr sz="2000" spc="39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při</a:t>
            </a:r>
            <a:r>
              <a:rPr sz="2000" spc="39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správě</a:t>
            </a:r>
            <a:r>
              <a:rPr sz="2000" spc="38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státního</a:t>
            </a:r>
            <a:r>
              <a:rPr sz="2000" spc="38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dluhu,</a:t>
            </a:r>
            <a:r>
              <a:rPr sz="2000" spc="391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realizace</a:t>
            </a:r>
            <a:r>
              <a:rPr sz="2000" spc="395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státních</a:t>
            </a:r>
            <a:r>
              <a:rPr sz="2000" spc="38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záruk,</a:t>
            </a:r>
          </a:p>
          <a:p>
            <a:pPr marL="342899" marR="0">
              <a:lnSpc>
                <a:spcPts val="1920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transfery</a:t>
            </a:r>
            <a:r>
              <a:rPr sz="2000" spc="-58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mezinárodním</a:t>
            </a:r>
            <a:r>
              <a:rPr sz="2000" spc="-3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organizacím</a:t>
            </a:r>
            <a:r>
              <a:rPr sz="2000" spc="-5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aj.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Pseudomandatorní</a:t>
            </a:r>
            <a:r>
              <a:rPr sz="2000" b="1" spc="557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výdaje</a:t>
            </a:r>
            <a:r>
              <a:rPr sz="2000" b="1" spc="598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jsou</a:t>
            </a:r>
            <a:r>
              <a:rPr sz="2000" spc="595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např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  <a:r>
              <a:rPr sz="2000" spc="59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výdaje</a:t>
            </a:r>
            <a:r>
              <a:rPr sz="2000" spc="60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na</a:t>
            </a:r>
            <a:r>
              <a:rPr sz="2000" spc="599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aktivní</a:t>
            </a:r>
            <a:r>
              <a:rPr sz="2000" spc="59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politiku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zaměstnanosti,</a:t>
            </a:r>
            <a:r>
              <a:rPr sz="2000" spc="90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armádu,</a:t>
            </a:r>
            <a:r>
              <a:rPr sz="2000" spc="90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zahraniční</a:t>
            </a:r>
            <a:r>
              <a:rPr sz="2000" spc="93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pomoc,</a:t>
            </a:r>
            <a:r>
              <a:rPr sz="2000" spc="937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mzdy</a:t>
            </a:r>
            <a:r>
              <a:rPr sz="2000" spc="92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zaměstnanců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veřejného</a:t>
            </a:r>
            <a:r>
              <a:rPr sz="2000" spc="-4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sektoru</a:t>
            </a:r>
            <a:r>
              <a:rPr sz="2000" spc="-37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aj.</a:t>
            </a:r>
          </a:p>
          <a:p>
            <a:pPr marL="0" marR="0">
              <a:lnSpc>
                <a:spcPts val="2238"/>
              </a:lnSpc>
              <a:spcBef>
                <a:spcPts val="163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Ostatní</a:t>
            </a:r>
            <a:r>
              <a:rPr sz="2000" b="1" spc="462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TRBONM+Arial Bold"/>
                <a:cs typeface="TRBONM+Arial Bold"/>
              </a:rPr>
              <a:t>výdaje</a:t>
            </a:r>
            <a:r>
              <a:rPr sz="2000" b="1" spc="478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-</a:t>
            </a:r>
            <a:r>
              <a:rPr sz="2000" spc="47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stát</a:t>
            </a:r>
            <a:r>
              <a:rPr sz="2000" spc="47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nemá</a:t>
            </a:r>
            <a:r>
              <a:rPr sz="2000" spc="47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povinnost</a:t>
            </a:r>
            <a:r>
              <a:rPr sz="2000" spc="467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tyto</a:t>
            </a:r>
            <a:r>
              <a:rPr sz="2000" spc="48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výdaje</a:t>
            </a:r>
            <a:r>
              <a:rPr sz="2000" spc="47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realizovat,</a:t>
            </a:r>
            <a:r>
              <a:rPr sz="2000" spc="46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ale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chce</a:t>
            </a:r>
            <a:r>
              <a:rPr sz="2000" spc="88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tak</a:t>
            </a:r>
            <a:r>
              <a:rPr sz="2000" spc="889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učinit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  <a:r>
              <a:rPr sz="2000" spc="88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Například</a:t>
            </a:r>
            <a:r>
              <a:rPr sz="2000" spc="88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aby</a:t>
            </a:r>
            <a:r>
              <a:rPr sz="2000" spc="879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vláda</a:t>
            </a:r>
            <a:r>
              <a:rPr sz="2000" spc="87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mohla</a:t>
            </a:r>
            <a:r>
              <a:rPr sz="2000" spc="875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splnit</a:t>
            </a:r>
            <a:r>
              <a:rPr sz="2000" spc="885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svůj</a:t>
            </a:r>
            <a:r>
              <a:rPr sz="2000" spc="88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KQGPF+Arial"/>
                <a:cs typeface="JKQGPF+Arial"/>
              </a:rPr>
              <a:t>vládní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NAHHL+Arial"/>
                <a:cs typeface="BNAHHL+Arial"/>
              </a:rPr>
              <a:t>program.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65097" y="548916"/>
            <a:ext cx="5967017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Státní rozpočet</a:t>
            </a:r>
            <a:r>
              <a:rPr sz="4400" spc="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NAHHL+Arial"/>
                <a:cs typeface="BNAHHL+Arial"/>
              </a:rPr>
              <a:t>- tvorba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6592"/>
            <a:ext cx="8200881" cy="3696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Základy</a:t>
            </a:r>
            <a:r>
              <a:rPr sz="1800" spc="28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této</a:t>
            </a:r>
            <a:r>
              <a:rPr sz="1800" spc="3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problematiky</a:t>
            </a:r>
            <a:r>
              <a:rPr sz="1800" spc="301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upravuje</a:t>
            </a:r>
            <a:r>
              <a:rPr sz="1800" spc="31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Ústava</a:t>
            </a:r>
            <a:r>
              <a:rPr sz="1800" spc="30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České</a:t>
            </a:r>
            <a:r>
              <a:rPr sz="1800" spc="30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republiky</a:t>
            </a:r>
            <a:r>
              <a:rPr sz="1800" spc="30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(1/1993</a:t>
            </a:r>
            <a:r>
              <a:rPr sz="1800" spc="31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Sb.).</a:t>
            </a:r>
          </a:p>
          <a:p>
            <a:pPr marL="342899" marR="0">
              <a:lnSpc>
                <a:spcPts val="173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Návrh</a:t>
            </a:r>
            <a:r>
              <a:rPr sz="1800" spc="42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zákona</a:t>
            </a:r>
            <a:r>
              <a:rPr sz="1800" spc="4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o</a:t>
            </a:r>
            <a:r>
              <a:rPr sz="1800" spc="431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státním</a:t>
            </a:r>
            <a:r>
              <a:rPr sz="1800" spc="4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rozpočtu</a:t>
            </a:r>
            <a:r>
              <a:rPr sz="1800" spc="43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podává</a:t>
            </a:r>
            <a:r>
              <a:rPr sz="1800" spc="44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vláda</a:t>
            </a:r>
            <a:r>
              <a:rPr sz="1800" spc="42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(což</a:t>
            </a:r>
            <a:r>
              <a:rPr sz="1800" spc="42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je</a:t>
            </a:r>
            <a:r>
              <a:rPr sz="1800" spc="45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oproti</a:t>
            </a:r>
            <a:r>
              <a:rPr sz="1800" spc="43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běžnému</a:t>
            </a:r>
          </a:p>
          <a:p>
            <a:pPr marL="342899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zákonu</a:t>
            </a:r>
            <a:r>
              <a:rPr sz="1800" spc="86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výrazné</a:t>
            </a:r>
            <a:r>
              <a:rPr sz="1800" spc="87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omezení)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  <a:r>
              <a:rPr sz="1800" spc="88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O</a:t>
            </a:r>
            <a:r>
              <a:rPr sz="1800" spc="88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návrhu</a:t>
            </a:r>
            <a:r>
              <a:rPr sz="1800" spc="87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státního</a:t>
            </a:r>
            <a:r>
              <a:rPr sz="1800" spc="87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rozpočtu</a:t>
            </a:r>
            <a:r>
              <a:rPr sz="1800" spc="88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jedná</a:t>
            </a:r>
            <a:r>
              <a:rPr sz="1800" spc="88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pouze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 err="1">
                <a:solidFill>
                  <a:srgbClr val="000000"/>
                </a:solidFill>
                <a:latin typeface="JKQGPF+Arial"/>
                <a:cs typeface="JKQGPF+Arial"/>
              </a:rPr>
              <a:t>Poslanecká</a:t>
            </a:r>
            <a:r>
              <a:rPr sz="18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 err="1">
                <a:solidFill>
                  <a:srgbClr val="000000"/>
                </a:solidFill>
                <a:latin typeface="JKQGPF+Arial"/>
                <a:cs typeface="JKQGPF+Arial"/>
              </a:rPr>
              <a:t>sněmovna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</a:p>
          <a:p>
            <a:pPr marL="0" marR="0">
              <a:lnSpc>
                <a:spcPts val="2010"/>
              </a:lnSpc>
              <a:spcBef>
                <a:spcPts val="199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Po</a:t>
            </a:r>
            <a:r>
              <a:rPr sz="1800" spc="165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prvním</a:t>
            </a:r>
            <a:r>
              <a:rPr sz="1800" spc="17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čtení</a:t>
            </a:r>
            <a:r>
              <a:rPr sz="1800" spc="17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v</a:t>
            </a:r>
            <a:r>
              <a:rPr sz="1800" spc="17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Poslanecké</a:t>
            </a:r>
            <a:r>
              <a:rPr sz="1800" spc="15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sněmovně</a:t>
            </a:r>
            <a:r>
              <a:rPr sz="1800" spc="16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spc="12" dirty="0">
                <a:solidFill>
                  <a:srgbClr val="000000"/>
                </a:solidFill>
                <a:latin typeface="BNAHHL+Arial"/>
                <a:cs typeface="BNAHHL+Arial"/>
              </a:rPr>
              <a:t>se</a:t>
            </a:r>
            <a:r>
              <a:rPr sz="1800" spc="155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rozpočtem</a:t>
            </a:r>
            <a:r>
              <a:rPr sz="1800" spc="17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zabývají</a:t>
            </a:r>
            <a:r>
              <a:rPr sz="1800" spc="16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jednotlivé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sněmovní</a:t>
            </a:r>
            <a:r>
              <a:rPr sz="1800" spc="16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výbory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  <a:r>
              <a:rPr sz="1800" spc="188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Ve</a:t>
            </a:r>
            <a:r>
              <a:rPr sz="1800" spc="19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druhém</a:t>
            </a:r>
            <a:r>
              <a:rPr sz="1800" spc="18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čtení</a:t>
            </a:r>
            <a:r>
              <a:rPr sz="1800" spc="19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se</a:t>
            </a:r>
            <a:r>
              <a:rPr sz="1800" spc="181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již</a:t>
            </a:r>
            <a:r>
              <a:rPr sz="1800" spc="20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poslanci</a:t>
            </a:r>
            <a:r>
              <a:rPr sz="1800" spc="178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snaží</a:t>
            </a:r>
            <a:r>
              <a:rPr sz="1800" spc="18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prosadit</a:t>
            </a:r>
            <a:r>
              <a:rPr sz="1800" spc="187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potřebné</a:t>
            </a:r>
          </a:p>
          <a:p>
            <a:pPr marL="342899" marR="0">
              <a:lnSpc>
                <a:spcPts val="1729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pozměňovací</a:t>
            </a:r>
            <a:r>
              <a:rPr sz="1800" spc="4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návrhy</a:t>
            </a:r>
            <a:r>
              <a:rPr sz="1800" spc="4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(tzv.</a:t>
            </a:r>
            <a:r>
              <a:rPr sz="1800" spc="67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i="1" dirty="0">
                <a:solidFill>
                  <a:srgbClr val="000000"/>
                </a:solidFill>
                <a:latin typeface="QKEFNV+Arial Italic"/>
                <a:cs typeface="QKEFNV+Arial Italic"/>
              </a:rPr>
              <a:t>krájení</a:t>
            </a:r>
            <a:r>
              <a:rPr sz="1800" i="1" spc="11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000000"/>
                </a:solidFill>
                <a:latin typeface="QKEFNV+Arial Italic"/>
                <a:cs typeface="QKEFNV+Arial Italic"/>
              </a:rPr>
              <a:t>medvěda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).</a:t>
            </a:r>
            <a:r>
              <a:rPr sz="1800" spc="67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Po</a:t>
            </a:r>
            <a:r>
              <a:rPr sz="1800" spc="58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třetím</a:t>
            </a:r>
            <a:r>
              <a:rPr sz="1800" spc="6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čtení</a:t>
            </a:r>
            <a:r>
              <a:rPr sz="1800" spc="7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se</a:t>
            </a:r>
            <a:r>
              <a:rPr sz="1800" spc="58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již</a:t>
            </a:r>
            <a:r>
              <a:rPr sz="1800" spc="6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o</a:t>
            </a:r>
            <a:r>
              <a:rPr sz="1800" spc="58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zákonu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hlasuje</a:t>
            </a:r>
            <a:r>
              <a:rPr sz="1800" spc="181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a</a:t>
            </a:r>
            <a:r>
              <a:rPr sz="1800" spc="191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aby</a:t>
            </a:r>
            <a:r>
              <a:rPr sz="1800" spc="189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byl</a:t>
            </a:r>
            <a:r>
              <a:rPr sz="1800" spc="198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schválen,</a:t>
            </a:r>
            <a:r>
              <a:rPr sz="1800" spc="19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musí</a:t>
            </a:r>
            <a:r>
              <a:rPr sz="1800" spc="19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získat</a:t>
            </a:r>
            <a:r>
              <a:rPr sz="1800" spc="20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nadpoloviční</a:t>
            </a:r>
            <a:r>
              <a:rPr sz="1800" spc="20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většinu</a:t>
            </a:r>
            <a:r>
              <a:rPr sz="1800" spc="19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hlasů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  <a:r>
              <a:rPr sz="1800" spc="20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Zákon</a:t>
            </a:r>
          </a:p>
          <a:p>
            <a:pPr marL="342899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potom</a:t>
            </a:r>
            <a:r>
              <a:rPr sz="1800" spc="44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podepíše</a:t>
            </a:r>
            <a:r>
              <a:rPr sz="1800" spc="44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prezident</a:t>
            </a:r>
            <a:r>
              <a:rPr sz="1800" spc="45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a</a:t>
            </a:r>
            <a:r>
              <a:rPr sz="1800" spc="44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vyhlásí</a:t>
            </a:r>
            <a:r>
              <a:rPr sz="1800" spc="45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se</a:t>
            </a:r>
            <a:r>
              <a:rPr sz="1800" spc="44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ve</a:t>
            </a:r>
            <a:r>
              <a:rPr sz="1800" spc="455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Sbírce</a:t>
            </a:r>
            <a:r>
              <a:rPr sz="1800" spc="44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zákonů</a:t>
            </a:r>
            <a:r>
              <a:rPr sz="1800" spc="44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ČR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  <a:r>
              <a:rPr sz="1800" spc="45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Zákon</a:t>
            </a:r>
            <a:r>
              <a:rPr sz="1800" spc="43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o</a:t>
            </a:r>
          </a:p>
          <a:p>
            <a:pPr marL="342899" marR="0">
              <a:lnSpc>
                <a:spcPts val="1728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státním</a:t>
            </a:r>
            <a:r>
              <a:rPr sz="1800" spc="-19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rozpočtu</a:t>
            </a:r>
            <a:r>
              <a:rPr sz="1800" spc="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se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přijímá</a:t>
            </a:r>
            <a:r>
              <a:rPr sz="1800" spc="1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každoročně</a:t>
            </a:r>
            <a:r>
              <a:rPr sz="1800" spc="1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pro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nový fiskální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rok.</a:t>
            </a:r>
          </a:p>
          <a:p>
            <a:pPr marL="0" marR="0">
              <a:lnSpc>
                <a:spcPts val="2010"/>
              </a:lnSpc>
              <a:spcBef>
                <a:spcPts val="199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Není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-li</a:t>
            </a:r>
            <a:r>
              <a:rPr sz="1800" spc="13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zákon</a:t>
            </a:r>
            <a:r>
              <a:rPr sz="1800" spc="14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o</a:t>
            </a:r>
            <a:r>
              <a:rPr sz="1800" spc="14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státním</a:t>
            </a:r>
            <a:r>
              <a:rPr sz="1800" spc="14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rozpočtu</a:t>
            </a:r>
            <a:r>
              <a:rPr sz="1800" spc="13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přijat</a:t>
            </a:r>
            <a:r>
              <a:rPr sz="1800" spc="15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do</a:t>
            </a:r>
            <a:r>
              <a:rPr sz="1800" spc="136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31.</a:t>
            </a:r>
            <a:r>
              <a:rPr sz="1800" spc="13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12.,</a:t>
            </a:r>
            <a:r>
              <a:rPr sz="1800" spc="142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hospodaření</a:t>
            </a:r>
            <a:r>
              <a:rPr sz="1800" spc="14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státu</a:t>
            </a:r>
            <a:r>
              <a:rPr sz="1800" spc="13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se</a:t>
            </a:r>
            <a:r>
              <a:rPr sz="1800" spc="131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do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přijetí</a:t>
            </a:r>
            <a:r>
              <a:rPr sz="1800" spc="12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zákona</a:t>
            </a:r>
            <a:r>
              <a:rPr sz="1800" spc="1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řídí</a:t>
            </a:r>
            <a:r>
              <a:rPr sz="1800" spc="12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rozpočtovým</a:t>
            </a:r>
            <a:r>
              <a:rPr sz="1800" spc="10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provizoriem,</a:t>
            </a:r>
            <a:r>
              <a:rPr sz="1800" spc="14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které</a:t>
            </a:r>
            <a:r>
              <a:rPr sz="1800" spc="11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je</a:t>
            </a:r>
            <a:r>
              <a:rPr sz="1800" spc="123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sestaveno</a:t>
            </a:r>
            <a:r>
              <a:rPr sz="1800" spc="12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dle</a:t>
            </a:r>
            <a:r>
              <a:rPr sz="1800" spc="116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pravidel</a:t>
            </a:r>
          </a:p>
          <a:p>
            <a:pPr marL="342899" marR="0">
              <a:lnSpc>
                <a:spcPts val="173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rozpočtu</a:t>
            </a:r>
            <a:r>
              <a:rPr sz="1800" spc="8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z</a:t>
            </a:r>
            <a:r>
              <a:rPr sz="1800" spc="10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předcházejícího</a:t>
            </a:r>
            <a:r>
              <a:rPr sz="1800" spc="9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roku.</a:t>
            </a:r>
            <a:r>
              <a:rPr sz="1800" spc="105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Dále</a:t>
            </a:r>
            <a:r>
              <a:rPr sz="1800" spc="9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se</a:t>
            </a:r>
            <a:r>
              <a:rPr sz="1800" spc="95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pak</a:t>
            </a:r>
            <a:r>
              <a:rPr sz="1800" spc="9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o</a:t>
            </a:r>
            <a:r>
              <a:rPr sz="1800" spc="95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rozpočtu</a:t>
            </a:r>
            <a:r>
              <a:rPr sz="1800" spc="98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rozhoduje</a:t>
            </a:r>
            <a:r>
              <a:rPr sz="1800" spc="96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v</a:t>
            </a:r>
            <a:r>
              <a:rPr sz="1800" spc="10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lednu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až</a:t>
            </a:r>
            <a:r>
              <a:rPr sz="1800" spc="54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únoru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  <a:r>
              <a:rPr sz="1800" spc="548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Senátu</a:t>
            </a:r>
            <a:r>
              <a:rPr sz="1800" spc="543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nepřísluší</a:t>
            </a:r>
            <a:r>
              <a:rPr sz="1800" spc="56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přijímat</a:t>
            </a:r>
            <a:r>
              <a:rPr sz="1800" spc="546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zákonná</a:t>
            </a:r>
            <a:r>
              <a:rPr sz="1800" spc="54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opatření</a:t>
            </a:r>
            <a:r>
              <a:rPr sz="1800" spc="55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ve</a:t>
            </a:r>
            <a:r>
              <a:rPr sz="1800" spc="539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věci</a:t>
            </a:r>
            <a:r>
              <a:rPr sz="1800" spc="53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státního</a:t>
            </a:r>
          </a:p>
          <a:p>
            <a:pPr marL="342899" marR="0">
              <a:lnSpc>
                <a:spcPts val="1728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rozpočtu</a:t>
            </a:r>
            <a:r>
              <a:rPr sz="1800" spc="16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(viz</a:t>
            </a:r>
            <a:r>
              <a:rPr sz="1800" spc="181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článek</a:t>
            </a:r>
            <a:r>
              <a:rPr sz="1800" spc="202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33</a:t>
            </a:r>
            <a:r>
              <a:rPr sz="1800" spc="184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Ústavy)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  <a:r>
              <a:rPr sz="1800" spc="188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Neschválení</a:t>
            </a:r>
            <a:r>
              <a:rPr sz="1800" spc="19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státního</a:t>
            </a:r>
            <a:r>
              <a:rPr sz="1800" spc="17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rozpočtu</a:t>
            </a:r>
            <a:r>
              <a:rPr sz="1800" spc="184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může</a:t>
            </a:r>
            <a:r>
              <a:rPr sz="1800" spc="175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také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negativně 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ovlivnit</a:t>
            </a:r>
            <a:r>
              <a:rPr sz="1800" spc="20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důvěru</a:t>
            </a:r>
            <a:r>
              <a:rPr sz="1800" spc="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KQGPF+Arial"/>
                <a:cs typeface="JKQGPF+Arial"/>
              </a:rPr>
              <a:t>vlády</a:t>
            </a:r>
            <a:r>
              <a:rPr sz="1800" dirty="0">
                <a:solidFill>
                  <a:srgbClr val="000000"/>
                </a:solidFill>
                <a:latin typeface="BNAHHL+Arial"/>
                <a:cs typeface="BNAHHL+Arial"/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89478" y="548916"/>
            <a:ext cx="2917153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NAHHL+Arial"/>
                <a:cs typeface="BNAHHL+Arial"/>
              </a:rPr>
              <a:t>Bilance</a:t>
            </a:r>
            <a:r>
              <a:rPr sz="4400" spc="-21" dirty="0">
                <a:solidFill>
                  <a:srgbClr val="000000"/>
                </a:solidFill>
                <a:latin typeface="BNAHHL+Arial"/>
                <a:cs typeface="BNAHHL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NAHHL+Arial"/>
                <a:cs typeface="BNAHHL+Arial"/>
              </a:rPr>
              <a:t>SR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FD097B7C-13FD-482E-877C-ECD7A141AB41}"/>
              </a:ext>
            </a:extLst>
          </p:cNvPr>
          <p:cNvSpPr/>
          <p:nvPr/>
        </p:nvSpPr>
        <p:spPr>
          <a:xfrm>
            <a:off x="179512" y="5445224"/>
            <a:ext cx="55263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Zdroj: https://www.mfcr.cz/cs/aktualne/tiskove-zpravy/2020/pokladni-plneni-sr-37380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84681" y="548916"/>
            <a:ext cx="6525798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Saldo SR za březen 2021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C6824E87-0125-41C1-86B2-809CA90DA8E6}"/>
              </a:ext>
            </a:extLst>
          </p:cNvPr>
          <p:cNvSpPr/>
          <p:nvPr/>
        </p:nvSpPr>
        <p:spPr>
          <a:xfrm>
            <a:off x="251520" y="6093296"/>
            <a:ext cx="55263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Zdroj: https://www.mfcr.cz/cs/aktualne/tiskove-zpravy/2020/pokladni-plneni-sr-37380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95449" y="548916"/>
            <a:ext cx="490437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Příjmy</a:t>
            </a:r>
            <a:r>
              <a:rPr sz="4400" spc="-11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a výdaje</a:t>
            </a:r>
            <a:r>
              <a:rPr sz="4400" spc="-27" dirty="0">
                <a:solidFill>
                  <a:srgbClr val="000000"/>
                </a:solidFill>
                <a:latin typeface="JKQGPF+Arial"/>
                <a:cs typeface="JKQGPF+Arial"/>
              </a:rPr>
              <a:t> </a:t>
            </a: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SR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0843426-D3A7-47AA-BCAD-E52EBEFF64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83" y="1268760"/>
            <a:ext cx="8727834" cy="5040324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0BB038B2-ACC0-4AB3-9567-8F02AA355D22}"/>
              </a:ext>
            </a:extLst>
          </p:cNvPr>
          <p:cNvSpPr/>
          <p:nvPr/>
        </p:nvSpPr>
        <p:spPr>
          <a:xfrm>
            <a:off x="208083" y="6354308"/>
            <a:ext cx="5526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Zdroj: </a:t>
            </a:r>
            <a:r>
              <a:rPr lang="cs-CZ" dirty="0">
                <a:hlinkClick r:id="rId4"/>
              </a:rPr>
              <a:t>wikimedia.commons</a:t>
            </a:r>
            <a:r>
              <a:rPr lang="cs-CZ" dirty="0"/>
              <a:t> – CC-BY-SA autor Mrkev09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12921" y="548916"/>
            <a:ext cx="2670499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Plnění SR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12921" y="548916"/>
            <a:ext cx="2670499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Plnění SR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09062" y="548916"/>
            <a:ext cx="3478689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NAHHL+Arial"/>
                <a:cs typeface="BNAHHL+Arial"/>
              </a:rPr>
              <a:t>SR Japonska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68854" y="548916"/>
            <a:ext cx="3758911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Státní dluh EU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62405" y="548916"/>
            <a:ext cx="6370871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KQGPF+Arial"/>
                <a:cs typeface="JKQGPF+Arial"/>
              </a:rPr>
              <a:t>Jiné pojetí státního dluhu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807844"/>
            <a:ext cx="618194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Země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290572" y="1807844"/>
            <a:ext cx="1976984" cy="6899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Státní</a:t>
            </a:r>
            <a:r>
              <a:rPr sz="1400" b="1" spc="-25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dluh</a:t>
            </a:r>
          </a:p>
          <a:p>
            <a:pPr marL="246888" marR="0">
              <a:lnSpc>
                <a:spcPts val="1568"/>
              </a:lnSpc>
              <a:spcBef>
                <a:spcPts val="1945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$5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370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000 000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000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298950" y="1807844"/>
            <a:ext cx="1497765" cy="2049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Počet</a:t>
            </a:r>
            <a:r>
              <a:rPr sz="1400" b="1" spc="-18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obyvatel</a:t>
            </a:r>
          </a:p>
          <a:p>
            <a:pPr marL="457453" marR="0">
              <a:lnSpc>
                <a:spcPts val="1568"/>
              </a:lnSpc>
              <a:spcBef>
                <a:spcPts val="1945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64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057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792</a:t>
            </a:r>
          </a:p>
          <a:p>
            <a:pPr marL="457453" marR="0">
              <a:lnSpc>
                <a:spcPts val="1571"/>
              </a:lnSpc>
              <a:spcBef>
                <a:spcPts val="1991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82</a:t>
            </a:r>
            <a:r>
              <a:rPr sz="1400" b="1" spc="-20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329</a:t>
            </a:r>
            <a:r>
              <a:rPr sz="1400" b="1" spc="-22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758</a:t>
            </a:r>
          </a:p>
          <a:p>
            <a:pPr marL="358394" marR="0">
              <a:lnSpc>
                <a:spcPts val="1568"/>
              </a:lnSpc>
              <a:spcBef>
                <a:spcPts val="1994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307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212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123</a:t>
            </a:r>
          </a:p>
          <a:p>
            <a:pPr marL="554990" marR="0">
              <a:lnSpc>
                <a:spcPts val="1568"/>
              </a:lnSpc>
              <a:spcBef>
                <a:spcPts val="1957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5 463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046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828030" y="1807844"/>
            <a:ext cx="2184959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Státní</a:t>
            </a:r>
            <a:r>
              <a:rPr sz="1400" b="1" spc="-25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dluh</a:t>
            </a:r>
            <a:r>
              <a:rPr sz="1400" b="1" spc="-20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na obyvatele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48640" y="2260472"/>
            <a:ext cx="946651" cy="1142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Francie</a:t>
            </a:r>
          </a:p>
          <a:p>
            <a:pPr marL="0" marR="0">
              <a:lnSpc>
                <a:spcPts val="1571"/>
              </a:lnSpc>
              <a:spcBef>
                <a:spcPts val="1941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Německo</a:t>
            </a:r>
          </a:p>
          <a:p>
            <a:pPr marL="0" marR="0">
              <a:lnSpc>
                <a:spcPts val="1568"/>
              </a:lnSpc>
              <a:spcBef>
                <a:spcPts val="1994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USA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954391" y="2260472"/>
            <a:ext cx="794898" cy="3406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$83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831</a:t>
            </a:r>
          </a:p>
          <a:p>
            <a:pPr marL="0" marR="0">
              <a:lnSpc>
                <a:spcPts val="1571"/>
              </a:lnSpc>
              <a:spcBef>
                <a:spcPts val="1941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$54</a:t>
            </a:r>
            <a:r>
              <a:rPr sz="1400" b="1" spc="-22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525</a:t>
            </a:r>
          </a:p>
          <a:p>
            <a:pPr marL="0" marR="0">
              <a:lnSpc>
                <a:spcPts val="1568"/>
              </a:lnSpc>
              <a:spcBef>
                <a:spcPts val="1994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$39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875</a:t>
            </a:r>
          </a:p>
          <a:p>
            <a:pPr marL="99059" marR="0">
              <a:lnSpc>
                <a:spcPts val="1568"/>
              </a:lnSpc>
              <a:spcBef>
                <a:spcPts val="2007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$9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709</a:t>
            </a:r>
          </a:p>
          <a:p>
            <a:pPr marL="99059" marR="0">
              <a:lnSpc>
                <a:spcPts val="1568"/>
              </a:lnSpc>
              <a:spcBef>
                <a:spcPts val="1945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$8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617</a:t>
            </a:r>
          </a:p>
          <a:p>
            <a:pPr marL="99059" marR="0">
              <a:lnSpc>
                <a:spcPts val="1568"/>
              </a:lnSpc>
              <a:spcBef>
                <a:spcPts val="1995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$7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844</a:t>
            </a:r>
          </a:p>
          <a:p>
            <a:pPr marL="99059" marR="0">
              <a:lnSpc>
                <a:spcPts val="1568"/>
              </a:lnSpc>
              <a:spcBef>
                <a:spcPts val="1993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$3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763</a:t>
            </a:r>
          </a:p>
          <a:p>
            <a:pPr marL="245364" marR="0">
              <a:lnSpc>
                <a:spcPts val="1568"/>
              </a:lnSpc>
              <a:spcBef>
                <a:spcPts val="1945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$552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439924" y="2712570"/>
            <a:ext cx="1828364" cy="34071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7536" marR="0">
              <a:lnSpc>
                <a:spcPts val="1571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$4</a:t>
            </a:r>
            <a:r>
              <a:rPr sz="1400" b="1" spc="-20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489</a:t>
            </a:r>
            <a:r>
              <a:rPr sz="1400" b="1" spc="-22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000</a:t>
            </a:r>
            <a:r>
              <a:rPr sz="1400" b="1" spc="-11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000</a:t>
            </a:r>
            <a:r>
              <a:rPr sz="1400" b="1" spc="-22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000</a:t>
            </a:r>
          </a:p>
          <a:p>
            <a:pPr marL="0" marR="0">
              <a:lnSpc>
                <a:spcPts val="1568"/>
              </a:lnSpc>
              <a:spcBef>
                <a:spcPts val="1944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$12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250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000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000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000</a:t>
            </a:r>
          </a:p>
          <a:p>
            <a:pPr marL="344424" marR="0">
              <a:lnSpc>
                <a:spcPts val="1568"/>
              </a:lnSpc>
              <a:spcBef>
                <a:spcPts val="2007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$53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040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000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000</a:t>
            </a:r>
          </a:p>
          <a:p>
            <a:pPr marL="344424" marR="0">
              <a:lnSpc>
                <a:spcPts val="1568"/>
              </a:lnSpc>
              <a:spcBef>
                <a:spcPts val="1995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$88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000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000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000</a:t>
            </a:r>
          </a:p>
          <a:p>
            <a:pPr marL="245364" marR="0">
              <a:lnSpc>
                <a:spcPts val="1568"/>
              </a:lnSpc>
              <a:spcBef>
                <a:spcPts val="1945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$380</a:t>
            </a:r>
            <a:r>
              <a:rPr sz="1400" b="1" spc="-20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500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000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000</a:t>
            </a:r>
          </a:p>
          <a:p>
            <a:pPr marL="245364" marR="0">
              <a:lnSpc>
                <a:spcPts val="1568"/>
              </a:lnSpc>
              <a:spcBef>
                <a:spcPts val="1993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$527</a:t>
            </a:r>
            <a:r>
              <a:rPr sz="1400" b="1" spc="-20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000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000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000</a:t>
            </a:r>
          </a:p>
          <a:p>
            <a:pPr marL="344424" marR="0">
              <a:lnSpc>
                <a:spcPts val="1568"/>
              </a:lnSpc>
              <a:spcBef>
                <a:spcPts val="1995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$12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500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000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000</a:t>
            </a:r>
          </a:p>
          <a:p>
            <a:pPr marL="245364" marR="0">
              <a:lnSpc>
                <a:spcPts val="1568"/>
              </a:lnSpc>
              <a:spcBef>
                <a:spcPts val="1945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$420</a:t>
            </a:r>
            <a:r>
              <a:rPr sz="1400" b="1" spc="-20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800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000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000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48640" y="3619626"/>
            <a:ext cx="1044288" cy="6899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Slovensko</a:t>
            </a:r>
          </a:p>
          <a:p>
            <a:pPr marL="0" marR="0">
              <a:lnSpc>
                <a:spcPts val="1568"/>
              </a:lnSpc>
              <a:spcBef>
                <a:spcPts val="1945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ČR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509262" y="4072254"/>
            <a:ext cx="1288427" cy="2047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6285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10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spc="-34" dirty="0">
                <a:solidFill>
                  <a:srgbClr val="000000"/>
                </a:solidFill>
                <a:latin typeface="CLBUWT+Arial Bold"/>
                <a:cs typeface="CLBUWT+Arial Bold"/>
              </a:rPr>
              <a:t>211</a:t>
            </a:r>
            <a:r>
              <a:rPr sz="1400" b="1" spc="20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904</a:t>
            </a:r>
          </a:p>
          <a:p>
            <a:pPr marL="247141" marR="0">
              <a:lnSpc>
                <a:spcPts val="1568"/>
              </a:lnSpc>
              <a:spcBef>
                <a:spcPts val="1945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48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508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972</a:t>
            </a:r>
          </a:p>
          <a:p>
            <a:pPr marL="148082" marR="0">
              <a:lnSpc>
                <a:spcPts val="1568"/>
              </a:lnSpc>
              <a:spcBef>
                <a:spcPts val="1993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140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041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247</a:t>
            </a:r>
          </a:p>
          <a:p>
            <a:pPr marL="247141" marR="0">
              <a:lnSpc>
                <a:spcPts val="1568"/>
              </a:lnSpc>
              <a:spcBef>
                <a:spcPts val="1995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22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665</a:t>
            </a:r>
            <a:r>
              <a:rPr sz="1400" b="1" spc="-18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345</a:t>
            </a:r>
          </a:p>
          <a:p>
            <a:pPr marL="0" marR="0">
              <a:lnSpc>
                <a:spcPts val="1568"/>
              </a:lnSpc>
              <a:spcBef>
                <a:spcPts val="1945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1 338</a:t>
            </a:r>
            <a:r>
              <a:rPr sz="1400" b="1" spc="-13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612</a:t>
            </a:r>
            <a:r>
              <a:rPr sz="1400" b="1" spc="-13" dirty="0">
                <a:solidFill>
                  <a:srgbClr val="000000"/>
                </a:solidFill>
                <a:latin typeface="CLBUWT+Arial Bold"/>
                <a:cs typeface="CLBUWT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968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48640" y="4524882"/>
            <a:ext cx="1099777" cy="11422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Jižní</a:t>
            </a:r>
            <a:r>
              <a:rPr sz="1400" b="1" spc="-27" dirty="0">
                <a:solidFill>
                  <a:srgbClr val="000000"/>
                </a:solidFill>
                <a:latin typeface="TRBONM+Arial Bold"/>
                <a:cs typeface="TRBONM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Korea</a:t>
            </a:r>
          </a:p>
          <a:p>
            <a:pPr marL="0" marR="0">
              <a:lnSpc>
                <a:spcPts val="1568"/>
              </a:lnSpc>
              <a:spcBef>
                <a:spcPts val="1943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Rusko</a:t>
            </a:r>
          </a:p>
          <a:p>
            <a:pPr marL="0" marR="0">
              <a:lnSpc>
                <a:spcPts val="1568"/>
              </a:lnSpc>
              <a:spcBef>
                <a:spcPts val="1995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KLDR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48640" y="5882461"/>
            <a:ext cx="538792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TRBONM+Arial Bold"/>
                <a:cs typeface="TRBONM+Arial Bold"/>
              </a:rPr>
              <a:t>Čína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199755" y="5882461"/>
            <a:ext cx="549065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CLBUWT+Arial Bold"/>
                <a:cs typeface="CLBUWT+Arial Bold"/>
              </a:rPr>
              <a:t>$314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B5FB6978-2FA4-49D4-83AC-2562833F6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84" y="1224608"/>
            <a:ext cx="8885956" cy="530753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AE2066-A01A-4D1E-A9C1-19C1F1611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5D929DD-1E8A-48A8-A713-AB9926981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ject 1">
            <a:extLst>
              <a:ext uri="{FF2B5EF4-FFF2-40B4-BE49-F238E27FC236}">
                <a16:creationId xmlns:a16="http://schemas.microsoft.com/office/drawing/2014/main" id="{8EFEE4C1-032A-4CF0-903C-3A3B3DC9D48E}"/>
              </a:ext>
            </a:extLst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2751CC01-7079-49B2-B6B1-2B0DE371FAB0}"/>
              </a:ext>
            </a:extLst>
          </p:cNvPr>
          <p:cNvSpPr txBox="1"/>
          <p:nvPr/>
        </p:nvSpPr>
        <p:spPr>
          <a:xfrm>
            <a:off x="1898269" y="548916"/>
            <a:ext cx="5498911" cy="6283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4400" dirty="0">
                <a:solidFill>
                  <a:srgbClr val="000000"/>
                </a:solidFill>
                <a:latin typeface="BWQGGS+Arial"/>
                <a:cs typeface="BWQGGS+Arial"/>
              </a:rPr>
              <a:t>Použitá literatura</a:t>
            </a:r>
            <a:endParaRPr sz="4400" dirty="0">
              <a:solidFill>
                <a:srgbClr val="000000"/>
              </a:solidFill>
              <a:latin typeface="BWQGGS+Arial"/>
              <a:cs typeface="BWQGGS+Arial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197F6BFA-D6AC-477F-8C9A-B50B0EF9950F}"/>
              </a:ext>
            </a:extLst>
          </p:cNvPr>
          <p:cNvSpPr txBox="1"/>
          <p:nvPr/>
        </p:nvSpPr>
        <p:spPr>
          <a:xfrm>
            <a:off x="548640" y="1601426"/>
            <a:ext cx="8195986" cy="540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0" marR="0" indent="-285750">
              <a:lnSpc>
                <a:spcPts val="224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cs-CZ" sz="1600" dirty="0">
              <a:solidFill>
                <a:srgbClr val="000000"/>
              </a:solidFill>
              <a:latin typeface="BWQGGS+Arial"/>
              <a:cs typeface="BWQGGS+Arial"/>
            </a:endParaRPr>
          </a:p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endParaRPr sz="1600" dirty="0">
              <a:solidFill>
                <a:srgbClr val="000000"/>
              </a:solidFill>
              <a:latin typeface="BWQGGS+Arial"/>
              <a:cs typeface="BWQGGS+Arial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474660E9-F295-4CFD-86C4-F23DEDF1B9D3}"/>
              </a:ext>
            </a:extLst>
          </p:cNvPr>
          <p:cNvSpPr txBox="1"/>
          <p:nvPr/>
        </p:nvSpPr>
        <p:spPr>
          <a:xfrm>
            <a:off x="548640" y="1340768"/>
            <a:ext cx="8195986" cy="59246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Přispěvatelé Wikipedie, „Státní rozpočet,“ Wikipedie: Otevřená encyklopedie,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https://cs.wikipedia.org/w/index.php?title=St%C3%A1tn%C3%AD_rozpo%C4%8Det&amp;oldid=21341350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241"/>
              </a:lnSpc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Přispěvatelé Wikipedie, „Státní dluh,“ Wikipedie: Otevřená encyklopedie,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https://cs.wikipedia.org/w/index.php?title=St%C3%A1tn%C3%AD_dluh&amp;oldid=22733139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Přispěvatelé Wikipedie, „Seznam zemí podle státního dluhu,“ Wikipedie: Otevřená encyklopedie,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https://cs.wikipedia.org/w/index.php?title=Seznam_zem%C3%AD_podle_st%C3%A1tn%C3%ADho_dluhu&amp;oldid=21375589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Redakce mesec.cz, Daně 2023,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https://www.mesec.cz/kalkulacky/danova-kalkulacka/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08471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2853</Words>
  <Application>Microsoft Office PowerPoint</Application>
  <PresentationFormat>Předvádění na obrazovce (4:3)</PresentationFormat>
  <Paragraphs>340</Paragraphs>
  <Slides>28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41" baseType="lpstr">
      <vt:lpstr>Arial</vt:lpstr>
      <vt:lpstr>BWQGGS+Arial</vt:lpstr>
      <vt:lpstr>OBAUJA+Arial Bold Italic</vt:lpstr>
      <vt:lpstr>TRHEOQ+Arial Bold Italic</vt:lpstr>
      <vt:lpstr>JKQGPF+Arial</vt:lpstr>
      <vt:lpstr>HPHMHI+Arial Italic</vt:lpstr>
      <vt:lpstr>QKEFNV+Arial Italic</vt:lpstr>
      <vt:lpstr>Calibri</vt:lpstr>
      <vt:lpstr>TRBONM+Arial Bold</vt:lpstr>
      <vt:lpstr>CLBUWT+Arial Bold</vt:lpstr>
      <vt:lpstr>Times New Roman</vt:lpstr>
      <vt:lpstr>BNAHHL+Arial</vt:lpstr>
      <vt:lpstr>Theme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Chejl</dc:creator>
  <cp:lastModifiedBy>Viktor Chejlava</cp:lastModifiedBy>
  <cp:revision>5</cp:revision>
  <dcterms:modified xsi:type="dcterms:W3CDTF">2023-04-26T09:19:37Z</dcterms:modified>
</cp:coreProperties>
</file>