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2" r:id="rId3"/>
    <p:sldId id="357" r:id="rId4"/>
    <p:sldId id="301" r:id="rId5"/>
    <p:sldId id="292" r:id="rId6"/>
    <p:sldId id="267" r:id="rId7"/>
    <p:sldId id="362" r:id="rId8"/>
    <p:sldId id="268" r:id="rId9"/>
    <p:sldId id="269" r:id="rId10"/>
    <p:sldId id="270" r:id="rId11"/>
    <p:sldId id="363" r:id="rId12"/>
    <p:sldId id="364" r:id="rId13"/>
    <p:sldId id="365" r:id="rId14"/>
    <p:sldId id="366" r:id="rId15"/>
    <p:sldId id="367" r:id="rId16"/>
    <p:sldId id="368" r:id="rId17"/>
    <p:sldId id="260" r:id="rId1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62406" y="316060"/>
            <a:ext cx="8822055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A132E7E-BC1F-48D8-8F41-24FD8635617D}" type="datetimeFigureOut">
              <a:rPr lang="cs-CZ" smtClean="0"/>
              <a:t>09.08.2022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F2B71F5-F8AB-469D-B8A8-F7CD99DE7F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4222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3.část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F3189A-B43D-43BC-8800-CAD42419D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27875"/>
            <a:ext cx="9223058" cy="895571"/>
          </a:xfrm>
        </p:spPr>
        <p:txBody>
          <a:bodyPr>
            <a:normAutofit fontScale="90000"/>
          </a:bodyPr>
          <a:lstStyle/>
          <a:p>
            <a:r>
              <a:rPr lang="cs-CZ" dirty="0"/>
              <a:t>Katetrizace močového měchýře u obézního pacienta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23DCD7-6B9F-49F7-834B-84861C8BC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210832"/>
            <a:ext cx="9223058" cy="4257867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zavedení močového katetru provádí minimálně 2 zdravotničtí pracovníci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technické provedení může být vzhledem ke konstituci náročnější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připravíme si veškeré pomůcky, zvolíme správný katetr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pokud je nemocný schopen poprosíme jej o spolupráci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zjistíme případné alergie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genitál před katetrizací řádně omyjeme, osušíme a </a:t>
            </a:r>
            <a:r>
              <a:rPr lang="cs-CZ" dirty="0" err="1"/>
              <a:t>odezinfikujeme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aplikujeme sterilní lubrikant do oblasti močové trubice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katetr asepticky zavedeme a zajistíme naplněním balónku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napojíme sběrný sáček a zavěsíme ho na lůžko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katetr lze ponechat při správné péči 21 dní, sběrný sáček měníme po 3 dnech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88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lh3.googleusercontent.com/cFNUGGmH65UYJ6nREmDCuh4a4qB131XOQDHqUQPY8m5fzvOF7xboi2E7yw2rsIIK8WIiN2tcA62fvuHR3RTR43jdqV_7AkOwVhdOZOjaii29JyJjJmsY8rT_cZX3t-niwcwgeXVKpekIsnart6y-KyhfdWIQAUhIxbAkg3OM8hepfdvcF7poUmKMFvzvo3Ba5IZhzPQz-xseGVa82L_D4Jm9GCRHx6aVNw5UhqnFDLxsuoy-QFylOTqtW6TNgtCsZ3zphsNhKPHXR8ndMrq1KmeQAzkuXpFMi5CZECN_ZxmG_vqPvV-EKJ-M7xR-x71JRoOraP33-6zTSjR-e7RmzojrvuticMwdrZ9sfe_QZxJNjl5OYuKkPPc8qi3SD-5oU5B6xKuFa8091IouHup2SYVfq9PPN1LMen20zqO8qAHyj5iUV0Ldoht6P8KX62TIi5e5muSErgilTMzOwxKLYz2On04duD7UXtOmg4Xai-kNk8dWXGgwNAjjgfiIWn8Oh4wH8R6jQzF0q4X5rs7JwKaaSYGQ8D5sYEN3gz_5T_C9eGGOAL_PL0DJJPxbYXwxY4RIvFLyw5jB3QXYWs9qUWCVhVjPmG4YtU87IT1JMZPWJFtmbKmTiwxkZg7kaCWqW84voqzwTFHcpOApD9jNjEHCfbOP6GIWHdosy1fB4OW87q96DUQJS67BVwswLQaFqS2mlx-SepxU4xgfP08SQDw=w409-h907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336" y="1274880"/>
            <a:ext cx="2221191" cy="49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lh3.googleusercontent.com/5ej5Nlb8K8SZqG85l--jxG3-E0wWDdYg2J-DUbidU1Dy69Cv3gvTmtAo4LkWEGIVBNQhXbznE-oj3vRUgBP2dH4nvBkLREo6K6XBmgiJ2u23OfZyXq-lwSg7f9rutQbUSW1wwXYlUBEyNwdIFuyzwV1uVSJhs9ingY2Lx0FoKazkWgY_Fe23xqBK1lbGMZQFoM5Q2NB-OK9dOh_XlKkB_np3A_TDDNcR4izN_zu9-4YnLKRs4qOo4qd7dmTbS9whyPNhsFFfcE5wie8sJQI7xcj2rwh5o6w1J7pDOBHykxC4yg7nl0e_yyFTUYIqfUfRP3ojPHNnnl1C4ThTZkvy5EEyQd3K51-ixxOnE56QCemL2DPwMjyQPKQhqeCSyHtZK_BXGLPCPO_EPVfgQ0GzZz0tUNCSrYgquVhLwCLEohgb44Twfz6tPBpSDI4mVJsEAuNqiVKvVZgRtATCgiq2hmeDqeWzpGZ8qgQiotHz21_NCodplvwbh7ibNDJlOgDCT01_CeAdaoaeskSsVSLGvUytVbJxAfkfSNyLlvRPpDTuvv5icw8AtOVuZDMEmjozavTfJGKqqX3MkSD7U4P4lwuiG6NUT1Fa1-2MzkWZm4Fvyfox16DL8ZZzm9Gef0vNHYMd9VNPE0VQ2xp5RZXtOouOaaYDQkxKOVLS6LFgGNx4Y-V3bW05gF2xCxXKmCSppe8dy3YsbjtciZ7-pbdiHuU=w409-h907-no?authuser=0"/>
          <p:cNvSpPr>
            <a:spLocks noChangeAspect="1" noChangeArrowheads="1"/>
          </p:cNvSpPr>
          <p:nvPr/>
        </p:nvSpPr>
        <p:spPr bwMode="auto">
          <a:xfrm>
            <a:off x="136452" y="647201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cs-CZ" sz="1579"/>
          </a:p>
        </p:txBody>
      </p:sp>
      <p:sp>
        <p:nvSpPr>
          <p:cNvPr id="5" name="AutoShape 6" descr="https://lh3.googleusercontent.com/5ej5Nlb8K8SZqG85l--jxG3-E0wWDdYg2J-DUbidU1Dy69Cv3gvTmtAo4LkWEGIVBNQhXbznE-oj3vRUgBP2dH4nvBkLREo6K6XBmgiJ2u23OfZyXq-lwSg7f9rutQbUSW1wwXYlUBEyNwdIFuyzwV1uVSJhs9ingY2Lx0FoKazkWgY_Fe23xqBK1lbGMZQFoM5Q2NB-OK9dOh_XlKkB_np3A_TDDNcR4izN_zu9-4YnLKRs4qOo4qd7dmTbS9whyPNhsFFfcE5wie8sJQI7xcj2rwh5o6w1J7pDOBHykxC4yg7nl0e_yyFTUYIqfUfRP3ojPHNnnl1C4ThTZkvy5EEyQd3K51-ixxOnE56QCemL2DPwMjyQPKQhqeCSyHtZK_BXGLPCPO_EPVfgQ0GzZz0tUNCSrYgquVhLwCLEohgb44Twfz6tPBpSDI4mVJsEAuNqiVKvVZgRtATCgiq2hmeDqeWzpGZ8qgQiotHz21_NCodplvwbh7ibNDJlOgDCT01_CeAdaoaeskSsVSLGvUytVbJxAfkfSNyLlvRPpDTuvv5icw8AtOVuZDMEmjozavTfJGKqqX3MkSD7U4P4lwuiG6NUT1Fa1-2MzkWZm4Fvyfox16DL8ZZzm9Gef0vNHYMd9VNPE0VQ2xp5RZXtOouOaaYDQkxKOVLS6LFgGNx4Y-V3bW05gF2xCxXKmCSppe8dy3YsbjtciZ7-pbdiHuU=w409-h907-no?authuser=0"/>
          <p:cNvSpPr>
            <a:spLocks noChangeAspect="1" noChangeArrowheads="1"/>
          </p:cNvSpPr>
          <p:nvPr/>
        </p:nvSpPr>
        <p:spPr bwMode="auto">
          <a:xfrm>
            <a:off x="270120" y="780868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cs-CZ" sz="1579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73"/>
          <a:stretch/>
        </p:blipFill>
        <p:spPr>
          <a:xfrm rot="5400000">
            <a:off x="-662940" y="2382265"/>
            <a:ext cx="5379053" cy="271093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9034" y="1614311"/>
            <a:ext cx="5241450" cy="3931088"/>
          </a:xfrm>
          <a:prstGeom prst="rect">
            <a:avLst/>
          </a:prstGeom>
        </p:spPr>
      </p:pic>
      <p:sp>
        <p:nvSpPr>
          <p:cNvPr id="8" name="Šipka doprava 7"/>
          <p:cNvSpPr/>
          <p:nvPr/>
        </p:nvSpPr>
        <p:spPr>
          <a:xfrm>
            <a:off x="7092240" y="3824084"/>
            <a:ext cx="858145" cy="425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4CF04FC-76A5-7CAE-A3F4-664A39C44B17}"/>
              </a:ext>
            </a:extLst>
          </p:cNvPr>
          <p:cNvSpPr txBox="1"/>
          <p:nvPr/>
        </p:nvSpPr>
        <p:spPr>
          <a:xfrm>
            <a:off x="671121" y="6514647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306555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DBA956-7254-4559-9CE1-277E769D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782512"/>
          </a:xfrm>
        </p:spPr>
        <p:txBody>
          <a:bodyPr>
            <a:normAutofit/>
          </a:bodyPr>
          <a:lstStyle/>
          <a:p>
            <a:r>
              <a:rPr lang="cs-CZ" dirty="0"/>
              <a:t>Problematika ošetřovatelské péče o vylučování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4D1D5E-5750-4B81-975E-867BB8EA0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401505"/>
            <a:ext cx="9223058" cy="379011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důležité je věnovat zvýšenou pozornost hygienické péči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může být přítomna inkontinence- zvýšený nitrobřišní tlak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zvýšené riziko močových infekcí, zejména kvasinkových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důležitá je edukace pacienta- hygiena, inkontinenční pomůcky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často je potřeba zavést permanentní močový katetr, zejména v intenzivní péči</a:t>
            </a:r>
          </a:p>
        </p:txBody>
      </p:sp>
    </p:spTree>
    <p:extLst>
      <p:ext uri="{BB962C8B-B14F-4D97-AF65-F5344CB8AC3E}">
        <p14:creationId xmlns:p14="http://schemas.microsoft.com/office/powerpoint/2010/main" val="189364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CC93EF-A238-466E-A1CA-70E92E702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538609"/>
          </a:xfrm>
        </p:spPr>
        <p:txBody>
          <a:bodyPr/>
          <a:lstStyle/>
          <a:p>
            <a:r>
              <a:rPr lang="cs-CZ" dirty="0"/>
              <a:t>Výživa u obézních pacientů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8DC7B3-E09D-447E-B7C4-B7455B374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058673"/>
            <a:ext cx="9223058" cy="3831818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časté jsou poruchy příjmu stravy: záchvaty přejídání, noční přejídání…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přejídání mívá emoční podklad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 léčbě obézního až morbidně obézního pacienta bývá redukce hmotnosti mnohdy zásadní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přechod na zdravé stravování by měl být postupný, přihlíží se na celkový zdravotní stav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nutná je spolupráce s </a:t>
            </a:r>
            <a:r>
              <a:rPr lang="cs-CZ" dirty="0" err="1"/>
              <a:t>obezitologem</a:t>
            </a:r>
            <a:r>
              <a:rPr lang="cs-CZ" dirty="0"/>
              <a:t>, nutričním specialistou a psychologem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vhodné je začlenění rodiny do spolupráce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/>
              <a:t> je třeba brát v úvahu, že i obézní nemocní mohou trpět podvýživou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/>
              <a:t> zvláštní výživu vyžadují kriticky nemocní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6337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2"/>
            <a:ext cx="8822055" cy="538609"/>
          </a:xfrm>
        </p:spPr>
        <p:txBody>
          <a:bodyPr/>
          <a:lstStyle/>
          <a:p>
            <a:pPr algn="ctr"/>
            <a:r>
              <a:rPr lang="cs-CZ" b="1" dirty="0"/>
              <a:t>Léčba obezity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3700" y="1876425"/>
            <a:ext cx="9390761" cy="4661143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 </a:t>
            </a:r>
            <a:r>
              <a:rPr lang="cs-CZ" sz="2300" b="1" dirty="0"/>
              <a:t>Konzervativní</a:t>
            </a:r>
            <a:r>
              <a:rPr lang="cs-CZ" sz="2300" dirty="0"/>
              <a:t> 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 spolupráce pacienta – změna chování, stravování, pohybová aktivita, psychologický přístup, 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 farmakoterapie - blokování účinku enzymu lipázy, která štěpí tuky a tyto se pak méně vstřebávají v trávicím traktu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 lázeňská komplexní léčba 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Za účinnou farmakologickou léčbu </a:t>
            </a:r>
            <a:r>
              <a:rPr lang="cs-CZ" sz="2300" dirty="0" err="1"/>
              <a:t>antiobezitiky</a:t>
            </a:r>
            <a:r>
              <a:rPr lang="cs-CZ" sz="2300" dirty="0"/>
              <a:t> považujeme úbytek 0,5 kg za týden, 15% váhy za prvních 6 měsíců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 </a:t>
            </a:r>
            <a:r>
              <a:rPr lang="cs-CZ" sz="2300" b="1" dirty="0" err="1"/>
              <a:t>antiobezitika</a:t>
            </a:r>
            <a:r>
              <a:rPr lang="cs-CZ" sz="2300" b="1" dirty="0"/>
              <a:t> </a:t>
            </a:r>
            <a:r>
              <a:rPr lang="cs-CZ" sz="2300" dirty="0"/>
              <a:t>se mohou indikovat pokud pacient redukoval váhu na režimových opatřeních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b="1" dirty="0"/>
              <a:t> </a:t>
            </a:r>
            <a:r>
              <a:rPr lang="cs-CZ" sz="2300" dirty="0"/>
              <a:t>schválené látky </a:t>
            </a:r>
            <a:r>
              <a:rPr lang="cs-CZ" sz="2300" dirty="0" err="1"/>
              <a:t>Sibutramin</a:t>
            </a:r>
            <a:r>
              <a:rPr lang="cs-CZ" sz="2300" dirty="0"/>
              <a:t> (</a:t>
            </a:r>
            <a:r>
              <a:rPr lang="cs-CZ" sz="2300" dirty="0" err="1"/>
              <a:t>Meridia</a:t>
            </a:r>
            <a:r>
              <a:rPr lang="cs-CZ" sz="2300" dirty="0"/>
              <a:t>, </a:t>
            </a:r>
            <a:r>
              <a:rPr lang="cs-CZ" sz="2300" dirty="0" err="1"/>
              <a:t>Lindaxa</a:t>
            </a:r>
            <a:r>
              <a:rPr lang="cs-CZ" sz="2300" dirty="0"/>
              <a:t>), </a:t>
            </a:r>
            <a:r>
              <a:rPr lang="cs-CZ" sz="2300" dirty="0" err="1"/>
              <a:t>Orlistat</a:t>
            </a:r>
            <a:r>
              <a:rPr lang="cs-CZ" sz="2300" dirty="0"/>
              <a:t> (</a:t>
            </a:r>
            <a:r>
              <a:rPr lang="cs-CZ" sz="2300" dirty="0" err="1"/>
              <a:t>Xenical</a:t>
            </a:r>
            <a:r>
              <a:rPr lang="cs-CZ" sz="2300" dirty="0"/>
              <a:t>, </a:t>
            </a:r>
            <a:r>
              <a:rPr lang="cs-CZ" sz="2300" dirty="0" err="1"/>
              <a:t>Alli</a:t>
            </a:r>
            <a:r>
              <a:rPr lang="cs-CZ" sz="2300" dirty="0"/>
              <a:t>)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 další léky (antidepresiva) – příznivý efekt na redukci váhy</a:t>
            </a:r>
          </a:p>
          <a:p>
            <a:pPr marL="342900" indent="-34290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Nežádoucí vedlejší účinky (TK, P)</a:t>
            </a:r>
          </a:p>
        </p:txBody>
      </p:sp>
    </p:spTree>
    <p:extLst>
      <p:ext uri="{BB962C8B-B14F-4D97-AF65-F5344CB8AC3E}">
        <p14:creationId xmlns:p14="http://schemas.microsoft.com/office/powerpoint/2010/main" val="819900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1"/>
            <a:ext cx="8822055" cy="538609"/>
          </a:xfrm>
        </p:spPr>
        <p:txBody>
          <a:bodyPr/>
          <a:lstStyle/>
          <a:p>
            <a:r>
              <a:rPr lang="cs-CZ" dirty="0"/>
              <a:t>Léčba obezity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185487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Chirurgická (</a:t>
            </a:r>
            <a:r>
              <a:rPr lang="cs-CZ" b="1" dirty="0" err="1"/>
              <a:t>bariatrické</a:t>
            </a:r>
            <a:r>
              <a:rPr lang="cs-CZ" b="1" dirty="0"/>
              <a:t>):</a:t>
            </a:r>
            <a:r>
              <a:rPr lang="cs-CZ" dirty="0"/>
              <a:t> operační řešení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 Indikace:</a:t>
            </a:r>
            <a:r>
              <a:rPr lang="cs-CZ" dirty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BMI nad 40, anebo BMI nad 35 s komorbiditou v důsledku obezity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Pokles hmotnosti, pokles s opakovaným nabíráním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bez efektu konzervativní léčby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bez psychiatrických kontraindikací (KI)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bez interních KI k operaci v celkové anestezii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3544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Bandáž žaludku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380338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579" dirty="0"/>
              <a:t>podstatou operace je „přiškrcení“ horní části žaludku, takzvanou bandáží, provádí se laparoskopicky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579" dirty="0"/>
              <a:t>používá se silikonový kroužek, na jehož vnitřní straně je balónek, kterého objem lze regulovat vpichem speciální jehlou přes kůži do komůrky v podkoží. Komůrka je spojena pomocí plastové hadičky s balonkem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579" dirty="0"/>
              <a:t>po prvních soustech jídla dochází k subjektivnímu pocitu pacienta, že má plný žaludek. Chuť k jídlu se nesníží, ale  nedostavuje se pocit nezvládnutelného hladu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579" dirty="0"/>
              <a:t>Váhový úbytek se pohybuje kolem 2-10 kg za měsíc, za rok více než 20 kg a za dva roky kolem 30 – 40kg.</a:t>
            </a:r>
          </a:p>
          <a:p>
            <a:endParaRPr lang="cs-CZ" sz="1579" dirty="0"/>
          </a:p>
          <a:p>
            <a:pPr marL="250631" indent="-250631">
              <a:buFontTx/>
              <a:buChar char="-"/>
            </a:pPr>
            <a:endParaRPr lang="cs-CZ" sz="1579" dirty="0"/>
          </a:p>
        </p:txBody>
      </p:sp>
      <p:pic>
        <p:nvPicPr>
          <p:cNvPr id="1026" name="Picture 2" descr="Bandáž žaludku - příznaky a léčb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06" y="1876425"/>
            <a:ext cx="3560907" cy="35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B6FF373-E743-887A-3D5A-94F87CD02A73}"/>
              </a:ext>
            </a:extLst>
          </p:cNvPr>
          <p:cNvSpPr txBox="1"/>
          <p:nvPr/>
        </p:nvSpPr>
        <p:spPr>
          <a:xfrm>
            <a:off x="908939" y="5662037"/>
            <a:ext cx="33025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Zdroj. https://www.symptomy.cz/vysetreni/bandaz-zaludku</a:t>
            </a:r>
          </a:p>
        </p:txBody>
      </p:sp>
    </p:spTree>
    <p:extLst>
      <p:ext uri="{BB962C8B-B14F-4D97-AF65-F5344CB8AC3E}">
        <p14:creationId xmlns:p14="http://schemas.microsoft.com/office/powerpoint/2010/main" val="899051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err="1"/>
              <a:t>Sleeve</a:t>
            </a:r>
            <a:r>
              <a:rPr lang="cs-CZ" b="1" dirty="0"/>
              <a:t> resekce žaludku (</a:t>
            </a:r>
            <a:r>
              <a:rPr lang="cs-CZ" b="1" dirty="0" err="1"/>
              <a:t>tubulizace</a:t>
            </a:r>
            <a:r>
              <a:rPr lang="cs-CZ" b="1" dirty="0"/>
              <a:t>)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sz="half" idx="2"/>
          </p:nvPr>
        </p:nvSpPr>
        <p:spPr>
          <a:xfrm>
            <a:off x="5453634" y="1647826"/>
            <a:ext cx="4330827" cy="49530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- neboli tzv. </a:t>
            </a:r>
            <a:r>
              <a:rPr lang="cs-CZ" dirty="0" err="1"/>
              <a:t>Tubulizace</a:t>
            </a:r>
            <a:r>
              <a:rPr lang="cs-CZ" dirty="0"/>
              <a:t> žaludku je restrikční laparoskopický operační zákrok a spočívá ve zmenšení žaludku o 70-85%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- podélně se přeřízne a přešije v celé délce žaludek tak, aby tvořil jenom trubici nebo rukáv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- resekční linie v délce cca 30 cm začíná cca 6-7 cm před pylorem a končí hned na přechodu jícnu v žaludek, těsně pod bránicí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- část žaludku, která svou stavbou umožňuje výrazné roztahování, a ve které jsou lokalizovány buňky produkující tzv. hormon hladu </a:t>
            </a:r>
            <a:r>
              <a:rPr lang="cs-CZ" dirty="0" err="1"/>
              <a:t>Ghrelin</a:t>
            </a:r>
            <a:r>
              <a:rPr lang="cs-CZ" dirty="0"/>
              <a:t>, je též odstraněna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- operací se nejenom sníží kapacita žaludku jako rezervoáru, ale sníží se až vymizí pocit hladu nalačno</a:t>
            </a:r>
          </a:p>
          <a:p>
            <a:endParaRPr lang="cs-CZ" sz="1579" dirty="0"/>
          </a:p>
        </p:txBody>
      </p:sp>
      <p:pic>
        <p:nvPicPr>
          <p:cNvPr id="2050" name="Picture 2" descr="Tubulizace žaludku – Krajská nemocnice Libere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2409825"/>
            <a:ext cx="3161599" cy="23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BCAD5CB-8A66-FA98-2620-9BC2F8688664}"/>
              </a:ext>
            </a:extLst>
          </p:cNvPr>
          <p:cNvSpPr txBox="1"/>
          <p:nvPr/>
        </p:nvSpPr>
        <p:spPr>
          <a:xfrm>
            <a:off x="1384300" y="4924425"/>
            <a:ext cx="396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Zdroj: https://www.nemlib.cz/tubulizace-zaludku/</a:t>
            </a:r>
          </a:p>
        </p:txBody>
      </p:sp>
    </p:spTree>
    <p:extLst>
      <p:ext uri="{BB962C8B-B14F-4D97-AF65-F5344CB8AC3E}">
        <p14:creationId xmlns:p14="http://schemas.microsoft.com/office/powerpoint/2010/main" val="3414137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2"/>
            <a:ext cx="8822055" cy="538609"/>
          </a:xfrm>
        </p:spPr>
        <p:txBody>
          <a:bodyPr/>
          <a:lstStyle/>
          <a:p>
            <a:pPr algn="ctr"/>
            <a:r>
              <a:rPr lang="cs-CZ" b="1" dirty="0"/>
              <a:t>Gastrický </a:t>
            </a:r>
            <a:r>
              <a:rPr lang="cs-CZ" b="1" dirty="0" err="1"/>
              <a:t>by-pasS</a:t>
            </a:r>
            <a:endParaRPr lang="cs-CZ" b="1" dirty="0"/>
          </a:p>
        </p:txBody>
      </p:sp>
      <p:sp>
        <p:nvSpPr>
          <p:cNvPr id="4" name="Zástupný symbol pro text 3"/>
          <p:cNvSpPr>
            <a:spLocks noGrp="1"/>
          </p:cNvSpPr>
          <p:nvPr>
            <p:ph sz="half" idx="2"/>
          </p:nvPr>
        </p:nvSpPr>
        <p:spPr>
          <a:xfrm>
            <a:off x="5087228" y="1876425"/>
            <a:ext cx="4697233" cy="4464340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 err="1"/>
              <a:t>Roux</a:t>
            </a:r>
            <a:r>
              <a:rPr lang="cs-CZ" b="1" dirty="0"/>
              <a:t> Y Gastrický </a:t>
            </a:r>
            <a:r>
              <a:rPr lang="cs-CZ" b="1" dirty="0" err="1"/>
              <a:t>Bypas</a:t>
            </a:r>
            <a:r>
              <a:rPr lang="cs-CZ" b="1" dirty="0"/>
              <a:t> (RYG</a:t>
            </a:r>
            <a:r>
              <a:rPr lang="cs-CZ" dirty="0"/>
              <a:t>B) je více rozšířená a složitější rekonstrukce pasáže pomocí </a:t>
            </a:r>
            <a:r>
              <a:rPr lang="cs-CZ" b="1" dirty="0"/>
              <a:t>dvou </a:t>
            </a:r>
            <a:r>
              <a:rPr lang="cs-CZ" b="1" dirty="0" err="1"/>
              <a:t>anastomoz</a:t>
            </a:r>
            <a:r>
              <a:rPr lang="cs-CZ" b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GEA: </a:t>
            </a:r>
            <a:r>
              <a:rPr lang="cs-CZ" b="1" dirty="0" err="1"/>
              <a:t>gastro-entero</a:t>
            </a:r>
            <a:r>
              <a:rPr lang="cs-CZ" b="1" dirty="0"/>
              <a:t> </a:t>
            </a:r>
            <a:r>
              <a:rPr lang="cs-CZ" b="1" dirty="0" err="1"/>
              <a:t>anastomozy</a:t>
            </a:r>
            <a:r>
              <a:rPr lang="cs-CZ" b="1" dirty="0"/>
              <a:t> (spojením žaludku se střevem)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EEA: </a:t>
            </a:r>
            <a:r>
              <a:rPr lang="cs-CZ" b="1" dirty="0" err="1"/>
              <a:t>entero-entero</a:t>
            </a:r>
            <a:r>
              <a:rPr lang="cs-CZ" b="1" dirty="0"/>
              <a:t> </a:t>
            </a:r>
            <a:r>
              <a:rPr lang="cs-CZ" b="1" dirty="0" err="1"/>
              <a:t>anastomozy</a:t>
            </a:r>
            <a:r>
              <a:rPr lang="cs-CZ" b="1" dirty="0"/>
              <a:t> (připojením konce střeva ke stěně jiné části střeva)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potrava z malé horní části žaludku se dostává přes GEA do tenkého střeva a vede pouze trávicí šťávy a žluč. Trávenina pak putuje společným ramenem, kde je již umožněno trávení a vstřebávání živin. Střevo tak tvoří tvar písmena „Y“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Omega Gastrický </a:t>
            </a:r>
            <a:r>
              <a:rPr lang="cs-CZ" b="1" dirty="0" err="1"/>
              <a:t>Bypas</a:t>
            </a:r>
            <a:r>
              <a:rPr lang="cs-CZ" b="1" dirty="0"/>
              <a:t> (OGB nebo </a:t>
            </a:r>
            <a:r>
              <a:rPr lang="cs-CZ" b="1" dirty="0" err="1"/>
              <a:t>MiniGastrický</a:t>
            </a:r>
            <a:r>
              <a:rPr lang="cs-CZ" b="1" dirty="0"/>
              <a:t> Bypass) </a:t>
            </a:r>
            <a:r>
              <a:rPr lang="cs-CZ" dirty="0"/>
              <a:t>je jednodušší konstrukce s jedinou anastomózou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- tenké střevo je svým bokem napojeno na zmenšený žaludek. Na konci je napojena svým koncem k boku tenkého střeva a tak tvoří tvar písmene „</a:t>
            </a:r>
            <a:r>
              <a:rPr lang="el-GR" dirty="0"/>
              <a:t>Ω“ (</a:t>
            </a:r>
            <a:r>
              <a:rPr lang="cs-CZ" dirty="0"/>
              <a:t>omega).  Nevýhodou je, že žluč a pankreatické šťávy tečou přes žaludek.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Výhody:</a:t>
            </a:r>
            <a:r>
              <a:rPr lang="cs-CZ" dirty="0"/>
              <a:t> zlepšení DM II., zlepšení </a:t>
            </a:r>
            <a:r>
              <a:rPr lang="cs-CZ" dirty="0" err="1"/>
              <a:t>dyslipidemie</a:t>
            </a:r>
            <a:r>
              <a:rPr lang="cs-CZ" dirty="0"/>
              <a:t>, hypertenze, </a:t>
            </a:r>
            <a:r>
              <a:rPr lang="cs-CZ" dirty="0" err="1"/>
              <a:t>hyperurikemie</a:t>
            </a:r>
            <a:r>
              <a:rPr lang="cs-CZ" dirty="0"/>
              <a:t> - dny a různých projevů metabolického </a:t>
            </a:r>
            <a:r>
              <a:rPr lang="cs-CZ" dirty="0" err="1"/>
              <a:t>Reavenova</a:t>
            </a:r>
            <a:r>
              <a:rPr lang="cs-CZ" dirty="0"/>
              <a:t> syndromu, spánkové apnoe, hypoventilačního </a:t>
            </a:r>
            <a:r>
              <a:rPr lang="cs-CZ" dirty="0" err="1"/>
              <a:t>Pickwickova</a:t>
            </a:r>
            <a:r>
              <a:rPr lang="cs-CZ" dirty="0"/>
              <a:t> syndromu, </a:t>
            </a:r>
            <a:r>
              <a:rPr lang="cs-CZ" dirty="0" err="1"/>
              <a:t>gastroesofageálního</a:t>
            </a:r>
            <a:r>
              <a:rPr lang="cs-CZ" dirty="0"/>
              <a:t> refluxu u většiny pacientů s těmito komorbiditami</a:t>
            </a:r>
          </a:p>
          <a:p>
            <a:endParaRPr lang="cs-CZ" dirty="0"/>
          </a:p>
        </p:txBody>
      </p:sp>
      <p:pic>
        <p:nvPicPr>
          <p:cNvPr id="3076" name="Picture 4" descr="Jana Spáčilová. Léčebná výživa při onemocnění žaludku - PDF Stažení zdarm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7" t="5541" r="20529"/>
          <a:stretch/>
        </p:blipFill>
        <p:spPr bwMode="auto">
          <a:xfrm>
            <a:off x="62902" y="2832054"/>
            <a:ext cx="4830975" cy="252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0E33326-1171-1245-3FA2-A382071A7D28}"/>
              </a:ext>
            </a:extLst>
          </p:cNvPr>
          <p:cNvSpPr txBox="1"/>
          <p:nvPr/>
        </p:nvSpPr>
        <p:spPr>
          <a:xfrm>
            <a:off x="241300" y="5357967"/>
            <a:ext cx="44149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https://www.wjgnet.com/1007-9327/full/v26/i21/WJG-26-2715-g004.htm</a:t>
            </a:r>
          </a:p>
        </p:txBody>
      </p:sp>
    </p:spTree>
    <p:extLst>
      <p:ext uri="{BB962C8B-B14F-4D97-AF65-F5344CB8AC3E}">
        <p14:creationId xmlns:p14="http://schemas.microsoft.com/office/powerpoint/2010/main" val="2695645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77218"/>
          </a:xfrm>
        </p:spPr>
        <p:txBody>
          <a:bodyPr/>
          <a:lstStyle/>
          <a:p>
            <a:r>
              <a:rPr lang="cs-CZ" dirty="0"/>
              <a:t>Obecné rady pro pacienta uvažujícím o </a:t>
            </a:r>
            <a:r>
              <a:rPr lang="cs-CZ" dirty="0" err="1"/>
              <a:t>bariatrické</a:t>
            </a:r>
            <a:r>
              <a:rPr lang="cs-CZ" dirty="0"/>
              <a:t> operaci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707301" y="2638425"/>
            <a:ext cx="9278797" cy="4016484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kompletní informace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neúspěšný pokus konzervativním způsobem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nejedná se o kosmetický zákrok – rizika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posoudit a zvážit dlouhodobý prospěch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realistické cíle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hlavní cíl zkvalitnit, prodloužit zdravější život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multioborové rozhodnutí k indikaci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spolupráce pacienta celoživotně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větší, kvalitně vybavená centra </a:t>
            </a:r>
            <a:r>
              <a:rPr lang="cs-CZ" dirty="0" err="1"/>
              <a:t>bariatrické</a:t>
            </a:r>
            <a:r>
              <a:rPr lang="cs-CZ" dirty="0"/>
              <a:t> chirurgie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  <p:pic>
        <p:nvPicPr>
          <p:cNvPr id="6148" name="Picture 4" descr="Bandáž žaludku a úhrada pojišťovnou | ozdravotnictví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617" y="2392769"/>
            <a:ext cx="3851295" cy="334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58FD0B5-3173-935F-1449-A5B688BD4B50}"/>
              </a:ext>
            </a:extLst>
          </p:cNvPr>
          <p:cNvSpPr txBox="1"/>
          <p:nvPr/>
        </p:nvSpPr>
        <p:spPr>
          <a:xfrm>
            <a:off x="6642100" y="5751937"/>
            <a:ext cx="3744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https://www.ozdravotnictvi.cz/zpravodajstvi/bandaz-zaludku</a:t>
            </a:r>
          </a:p>
        </p:txBody>
      </p:sp>
    </p:spTree>
    <p:extLst>
      <p:ext uri="{BB962C8B-B14F-4D97-AF65-F5344CB8AC3E}">
        <p14:creationId xmlns:p14="http://schemas.microsoft.com/office/powerpoint/2010/main" val="1259525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Nutriční anamnéza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62405" y="1343026"/>
            <a:ext cx="4330827" cy="47244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Anamnéza</a:t>
            </a:r>
            <a:r>
              <a:rPr lang="cs-CZ" dirty="0"/>
              <a:t> – RA, zátěž obezitou a komorbiditami ( hypertenze, DM 2.typu, KVCH, nádorová </a:t>
            </a:r>
            <a:r>
              <a:rPr lang="cs-CZ" dirty="0" err="1"/>
              <a:t>onem</a:t>
            </a:r>
            <a:r>
              <a:rPr lang="cs-CZ" dirty="0"/>
              <a:t>.)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Obezitologická anamnéza </a:t>
            </a:r>
            <a:r>
              <a:rPr lang="cs-CZ" dirty="0"/>
              <a:t>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-  porodní hmotnost, stav výživy v dětství, s nástupem puberty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Vývoj tělesné hmotnosti v dospělosti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okolnosti spojené s rozvojem obezity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rychlost váhových změn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Předchozí léčba (pokusy o redukci, délka udržení redukce, provedené změny, atd.)</a:t>
            </a: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  <p:pic>
        <p:nvPicPr>
          <p:cNvPr id="5122" name="Picture 2" descr="Kojený otesánek: Může se kojené dítě přejídat? – Maminka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348" y="4157180"/>
            <a:ext cx="2180451" cy="208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ohle je to nejtlustší mimino na světě: V osmi měsících váží 17 kilo! –  eXtra.c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r="17994"/>
          <a:stretch/>
        </p:blipFill>
        <p:spPr bwMode="auto">
          <a:xfrm>
            <a:off x="5667125" y="1984933"/>
            <a:ext cx="2778778" cy="248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462C13D-F904-9B4D-360F-109F83A00C96}"/>
              </a:ext>
            </a:extLst>
          </p:cNvPr>
          <p:cNvSpPr txBox="1"/>
          <p:nvPr/>
        </p:nvSpPr>
        <p:spPr>
          <a:xfrm>
            <a:off x="5667125" y="4505866"/>
            <a:ext cx="16834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https://www.extra.cz/</a:t>
            </a:r>
          </a:p>
        </p:txBody>
      </p:sp>
    </p:spTree>
    <p:extLst>
      <p:ext uri="{BB962C8B-B14F-4D97-AF65-F5344CB8AC3E}">
        <p14:creationId xmlns:p14="http://schemas.microsoft.com/office/powerpoint/2010/main" val="2800993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Nutriční anamnéza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98500" y="1952625"/>
            <a:ext cx="4330827" cy="4016484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Gynekologická anamnéza u žen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cyklus, pravidelnost, potíže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Váhový přírůstek během těhotenství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gestační DM, </a:t>
            </a:r>
            <a:r>
              <a:rPr lang="cs-CZ" dirty="0" err="1"/>
              <a:t>preeklampsie</a:t>
            </a:r>
            <a:r>
              <a:rPr lang="cs-CZ" dirty="0"/>
              <a:t>, hmotnost dětí a ev. Vrozené vady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doba kojení, vývoj hmotnosti po ukončení laktace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Užívání hormonální antikoncepce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vývoj hmotnosti s nástupem menopauzy </a:t>
            </a:r>
          </a:p>
          <a:p>
            <a:pPr>
              <a:buFontTx/>
              <a:buChar char="-"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120353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 err="1"/>
              <a:t>Andrologická</a:t>
            </a:r>
            <a:r>
              <a:rPr lang="cs-CZ" b="1" dirty="0"/>
              <a:t> anamnéza u mužů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- symptomy </a:t>
            </a:r>
            <a:r>
              <a:rPr lang="cs-CZ" dirty="0" err="1"/>
              <a:t>hypogonádálního</a:t>
            </a:r>
            <a:r>
              <a:rPr lang="cs-CZ" dirty="0"/>
              <a:t> syndromu, zejména erektivní dysfunkce</a:t>
            </a:r>
          </a:p>
        </p:txBody>
      </p:sp>
      <p:pic>
        <p:nvPicPr>
          <p:cNvPr id="4098" name="Picture 2" descr="Těhotná XXXL modelka se zvěčnila ve spodním prádle, větší snad už ani být  nemůže - Super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232" y="3687567"/>
            <a:ext cx="2968050" cy="296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Může být erektilní dysfunkce znamením rakoviny prostaty? | Erekce.cz"/>
          <p:cNvSpPr>
            <a:spLocks noChangeAspect="1" noChangeArrowheads="1"/>
          </p:cNvSpPr>
          <p:nvPr/>
        </p:nvSpPr>
        <p:spPr bwMode="auto">
          <a:xfrm>
            <a:off x="136452" y="647201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cs-CZ" sz="1579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99"/>
          <a:stretch/>
        </p:blipFill>
        <p:spPr>
          <a:xfrm>
            <a:off x="8573546" y="3927623"/>
            <a:ext cx="1770722" cy="183135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35B3E87C-6C88-B22B-738A-2D971DD88758}"/>
              </a:ext>
            </a:extLst>
          </p:cNvPr>
          <p:cNvSpPr txBox="1"/>
          <p:nvPr/>
        </p:nvSpPr>
        <p:spPr>
          <a:xfrm>
            <a:off x="5293232" y="6655617"/>
            <a:ext cx="3070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zdroj?: https://prozeny.blesk.cz/clanek/pro-zeny-diety/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54BB564-C343-10EA-E710-2852A92C6884}"/>
              </a:ext>
            </a:extLst>
          </p:cNvPr>
          <p:cNvSpPr txBox="1"/>
          <p:nvPr/>
        </p:nvSpPr>
        <p:spPr>
          <a:xfrm>
            <a:off x="8363303" y="5758973"/>
            <a:ext cx="2476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Zdroj: https://www.vyzivovo.sk/obezita/</a:t>
            </a:r>
          </a:p>
        </p:txBody>
      </p:sp>
    </p:spTree>
    <p:extLst>
      <p:ext uri="{BB962C8B-B14F-4D97-AF65-F5344CB8AC3E}">
        <p14:creationId xmlns:p14="http://schemas.microsoft.com/office/powerpoint/2010/main" val="1748813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Nutriční anamnéza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707301" y="2069865"/>
            <a:ext cx="8601799" cy="328102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Symptomy a komorbidity nemoci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dirty="0" err="1"/>
              <a:t>arter</a:t>
            </a:r>
            <a:r>
              <a:rPr lang="cs-CZ" dirty="0"/>
              <a:t>. Hypertenze, </a:t>
            </a:r>
            <a:r>
              <a:rPr lang="cs-CZ" dirty="0" err="1"/>
              <a:t>dyslipidemie</a:t>
            </a:r>
            <a:r>
              <a:rPr lang="cs-CZ" dirty="0"/>
              <a:t>, DM 2.typu, TEN, CMP, KVCH, onemocnění jater, nosných kloubů, dýchání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 </a:t>
            </a:r>
            <a:r>
              <a:rPr lang="cs-CZ" dirty="0"/>
              <a:t>podrobnosti dosavadní terapie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přítomnost dalších onemocnění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psychosociální a ekonomické faktory ovlivňující léčbu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choroby a farmakoterapie u, kterých je obezita sekundární </a:t>
            </a:r>
            <a:r>
              <a:rPr lang="cs-CZ" dirty="0" err="1"/>
              <a:t>onem</a:t>
            </a:r>
            <a:r>
              <a:rPr lang="cs-CZ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prodělané operace, včetně </a:t>
            </a:r>
            <a:r>
              <a:rPr lang="cs-CZ" dirty="0" err="1"/>
              <a:t>bariatrických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367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Nutriční anamnéza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62406" y="2392768"/>
            <a:ext cx="8822055" cy="390480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Nutriční anamnéza stravovacích zvyklostí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Stávající pravidelnost/nepravidelnost v jídle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přítomnost snídaní, identifikace hlavního jídla během dne,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frekvence jídla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příjem jídla v noci (směnný provoz v práci)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chuťové preference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pocity hladu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zábrany v jídle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stravovací chování v závislosti na stresu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dostupnost stravy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Alergie, intolerance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specifika či alternativy ve stravě</a:t>
            </a:r>
          </a:p>
        </p:txBody>
      </p:sp>
      <p:pic>
        <p:nvPicPr>
          <p:cNvPr id="2050" name="Picture 2" descr="Za stravovací zvyklosti vděčíme rodičům – výsledky studie ELSPAC | CELSP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1862279"/>
            <a:ext cx="3567975" cy="356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A57E8E5-75B4-7A0E-14F3-A9B15FA58975}"/>
              </a:ext>
            </a:extLst>
          </p:cNvPr>
          <p:cNvSpPr txBox="1"/>
          <p:nvPr/>
        </p:nvSpPr>
        <p:spPr>
          <a:xfrm>
            <a:off x="6794500" y="5381625"/>
            <a:ext cx="30941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https://www.vimcojim.cz/tag/219/zdrava-vyziva/</a:t>
            </a:r>
          </a:p>
        </p:txBody>
      </p:sp>
    </p:spTree>
    <p:extLst>
      <p:ext uri="{BB962C8B-B14F-4D97-AF65-F5344CB8AC3E}">
        <p14:creationId xmlns:p14="http://schemas.microsoft.com/office/powerpoint/2010/main" val="674101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Nutriční anamnéza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28102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Nutriční vyšetření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Odhad stávajícího energetického a nutričního složení stravy – metoda 24 hodinového vzpomínkového stravovacího záznamu, metoda několikadenního průběžného zapisování, metoda frekvenčního potravinového dotazníku s určením velikostí obvyklých porcí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Anamnéza fyzické, sportovní a pracovní anamnézy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druh, frekvence, trvání, intenzita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b="1" dirty="0"/>
              <a:t>Anamnéza sociální a motivační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 Laboratorní vyšetření </a:t>
            </a:r>
          </a:p>
        </p:txBody>
      </p:sp>
      <p:pic>
        <p:nvPicPr>
          <p:cNvPr id="1026" name="Picture 2" descr="Jak bezpečně sportovat s nadváhou - Vitalia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4086225"/>
            <a:ext cx="4136325" cy="232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B0A2BA9-4D8E-2E9D-F4C3-E910F1585D40}"/>
              </a:ext>
            </a:extLst>
          </p:cNvPr>
          <p:cNvSpPr txBox="1"/>
          <p:nvPr/>
        </p:nvSpPr>
        <p:spPr>
          <a:xfrm>
            <a:off x="5956300" y="6451510"/>
            <a:ext cx="40190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Zdroj. https://www.vitalia.cz/clanky/jak-bezpecne-sportovat-s-nadvahou/</a:t>
            </a:r>
          </a:p>
        </p:txBody>
      </p:sp>
    </p:spTree>
    <p:extLst>
      <p:ext uri="{BB962C8B-B14F-4D97-AF65-F5344CB8AC3E}">
        <p14:creationId xmlns:p14="http://schemas.microsoft.com/office/powerpoint/2010/main" val="219985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77414" y="2055541"/>
            <a:ext cx="9407047" cy="1014300"/>
          </a:xfrm>
        </p:spPr>
        <p:txBody>
          <a:bodyPr>
            <a:normAutofit/>
          </a:bodyPr>
          <a:lstStyle/>
          <a:p>
            <a:r>
              <a:rPr lang="cs-CZ" dirty="0"/>
              <a:t>Děkuji za pozornost</a:t>
            </a:r>
          </a:p>
        </p:txBody>
      </p:sp>
      <p:pic>
        <p:nvPicPr>
          <p:cNvPr id="4098" name="Picture 2" descr="Obezita psů | Pejská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503" y="1504438"/>
            <a:ext cx="5841375" cy="489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51AF344-B40E-B6AD-4193-C9A5142C578B}"/>
              </a:ext>
            </a:extLst>
          </p:cNvPr>
          <p:cNvSpPr txBox="1"/>
          <p:nvPr/>
        </p:nvSpPr>
        <p:spPr>
          <a:xfrm>
            <a:off x="4701546" y="6412853"/>
            <a:ext cx="2643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https://www.pejskarium.cz/obezita-psu/</a:t>
            </a:r>
          </a:p>
        </p:txBody>
      </p:sp>
    </p:spTree>
    <p:extLst>
      <p:ext uri="{BB962C8B-B14F-4D97-AF65-F5344CB8AC3E}">
        <p14:creationId xmlns:p14="http://schemas.microsoft.com/office/powerpoint/2010/main" val="420111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1332</Words>
  <Application>Microsoft Office PowerPoint</Application>
  <PresentationFormat>Vlastní</PresentationFormat>
  <Paragraphs>136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0" baseType="lpstr">
      <vt:lpstr>Calibri</vt:lpstr>
      <vt:lpstr>Wingdings</vt:lpstr>
      <vt:lpstr>Office Theme</vt:lpstr>
      <vt:lpstr>Prezentace aplikace PowerPoint</vt:lpstr>
      <vt:lpstr>Katetrizace močového měchýře u obézního pacienta</vt:lpstr>
      <vt:lpstr>Prezentace aplikace PowerPoint</vt:lpstr>
      <vt:lpstr>Problematika ošetřovatelské péče o vylučování </vt:lpstr>
      <vt:lpstr>Výživa u obézních pacientů</vt:lpstr>
      <vt:lpstr>Léčba obezity</vt:lpstr>
      <vt:lpstr>Léčba obezity</vt:lpstr>
      <vt:lpstr>Bandáž žaludku</vt:lpstr>
      <vt:lpstr>Sleeve resekce žaludku (tubulizace)</vt:lpstr>
      <vt:lpstr>Gastrický by-pasS</vt:lpstr>
      <vt:lpstr>Obecné rady pro pacienta uvažujícím o bariatrické operaci</vt:lpstr>
      <vt:lpstr>Nutriční anamnéza</vt:lpstr>
      <vt:lpstr>Nutriční anamnéza</vt:lpstr>
      <vt:lpstr>Nutriční anamnéza</vt:lpstr>
      <vt:lpstr>Nutriční anamnéza</vt:lpstr>
      <vt:lpstr>Nutriční anamnéza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