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1" r:id="rId14"/>
    <p:sldId id="323" r:id="rId15"/>
    <p:sldId id="322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45" r:id="rId38"/>
    <p:sldId id="346" r:id="rId39"/>
    <p:sldId id="347" r:id="rId40"/>
    <p:sldId id="349" r:id="rId41"/>
    <p:sldId id="348" r:id="rId42"/>
    <p:sldId id="350" r:id="rId43"/>
    <p:sldId id="351" r:id="rId44"/>
    <p:sldId id="352" r:id="rId45"/>
    <p:sldId id="353" r:id="rId46"/>
    <p:sldId id="354" r:id="rId47"/>
    <p:sldId id="355" r:id="rId48"/>
    <p:sldId id="356" r:id="rId49"/>
    <p:sldId id="308" r:id="rId5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0756A4A9-47E3-4580-94B2-CEAA0FB21622}" type="slidenum">
              <a:rPr lang="cs-CZ" altLang="en-US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77095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95F7C2F6-1DD4-48AC-8389-DB4EAA83C605}" type="slidenum">
              <a:rPr lang="cs-CZ" altLang="en-US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178086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1764665"/>
            <a:ext cx="4722918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764665"/>
            <a:ext cx="4722918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86193ABD-DC6E-4992-9D00-77A97A724169}" type="slidenum">
              <a:rPr lang="cs-CZ" altLang="en-US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1677174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6366"/>
            <a:ext cx="9624060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534670" y="1764665"/>
            <a:ext cx="472291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764665"/>
            <a:ext cx="4722918" cy="1384995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FF428AC1-FC70-416F-82FA-FF3DAFF4BBA9}" type="slidenum">
              <a:rPr lang="cs-CZ" altLang="en-US"/>
              <a:pPr/>
              <a:t>‹#›</a:t>
            </a:fld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2422433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czech-us.cz/shop/cpap_maska_oblicejova-cpapmask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879364"/>
            <a:ext cx="8902065" cy="1237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Umělá plicní ventilace v prostředí neodkladné péče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8858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Umělá plicní ventilace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724025"/>
            <a:ext cx="9278797" cy="514711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Způsob dýchání, který má zastoupit přirozené, spontánní dýchání u P, který dýchá nedostatečně nebo nedýchá vůbec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Používá se u pac., u kterých došlo ke vzniku závažné poruchy ventilační či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oxygenační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fce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respiračního sytému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 UPV jsou určeny automatické dýchací přístroje – ventilátory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Typ orgánové podpory s riziky i komplikacemi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Počátky UPV v 50. letech 20. století → epidemie poliomyelitis → tzv. železné plíce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352339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_21230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276225"/>
            <a:ext cx="8790062" cy="635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1"/>
          <p:cNvSpPr txBox="1">
            <a:spLocks/>
          </p:cNvSpPr>
          <p:nvPr/>
        </p:nvSpPr>
        <p:spPr>
          <a:xfrm>
            <a:off x="5956300" y="6653472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408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Indikace k UPV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5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585871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Respirační insuficience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on. plic vedoucí k závažné hypoxii či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hyperkapnii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Apnoe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Ostatní indikace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Klinické indikace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Kontraindikace??</a:t>
            </a:r>
          </a:p>
          <a:p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691892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9620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Cíl umělé plicní ventilace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308847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Zajistit optimální výměnu plynů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Zlepšit okysličování tkání a eliminaci 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Dosažení akceptovatelných parametrů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oxygenace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ventilace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Omezení nežádoucích účinků UPV, především poškození plic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dechové práce</a:t>
            </a:r>
          </a:p>
        </p:txBody>
      </p:sp>
    </p:spTree>
    <p:extLst>
      <p:ext uri="{BB962C8B-B14F-4D97-AF65-F5344CB8AC3E}">
        <p14:creationId xmlns:p14="http://schemas.microsoft.com/office/powerpoint/2010/main" val="244756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Klinické cíle UPV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0" y="1800225"/>
            <a:ext cx="9278797" cy="397089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Zvládnutí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hypoxémie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Zvládnutí akutní respirační acidózy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Zvládnutí dechové tísně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Prevence vzniku a odstranění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atelektáz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únavy dýchacího svalstva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Umožnění CA, hluboké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analgosedace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sval. relaxace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systémové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nebo myokardiální spotřeby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nitrolebního tlaku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0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-449734" y="843818"/>
            <a:ext cx="9075421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Neinvazivní ventilace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693074" y="2272357"/>
            <a:ext cx="8082795" cy="125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4000" b="1" dirty="0">
                <a:solidFill>
                  <a:schemeClr val="tx2"/>
                </a:solidFill>
              </a:rPr>
              <a:t>Neinvazivní ventilace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3520763" y="3781425"/>
            <a:ext cx="7900727" cy="125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4000" b="1" dirty="0">
                <a:solidFill>
                  <a:schemeClr val="tx2"/>
                </a:solidFill>
              </a:rPr>
              <a:t>Neinvazivní ventilace</a:t>
            </a:r>
          </a:p>
        </p:txBody>
      </p:sp>
    </p:spTree>
    <p:extLst>
      <p:ext uri="{BB962C8B-B14F-4D97-AF65-F5344CB8AC3E}">
        <p14:creationId xmlns:p14="http://schemas.microsoft.com/office/powerpoint/2010/main" val="408548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>
          <a:xfrm>
            <a:off x="698500" y="1032272"/>
            <a:ext cx="9278797" cy="615553"/>
          </a:xfrm>
        </p:spPr>
        <p:txBody>
          <a:bodyPr anchor="b"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Klinické cíle NIV</a:t>
            </a:r>
          </a:p>
        </p:txBody>
      </p:sp>
      <p:sp>
        <p:nvSpPr>
          <p:cNvPr id="19460" name="Zástupný symbol pro obsah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172354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Dlouhodobé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Zlepšení spánku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Zlepšení kvality života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Prodloužení přežití</a:t>
            </a:r>
          </a:p>
        </p:txBody>
      </p:sp>
      <p:sp>
        <p:nvSpPr>
          <p:cNvPr id="19459" name="Zástupný symbol pro text 2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Krátkodobé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dech. práce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odstranění pocitu dušnosti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Zvýšení dech. objemu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korekce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hyperkapnie</a:t>
            </a:r>
            <a:endParaRPr lang="cs-CZ" altLang="cs-CZ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Zlepšení výměny krevních plynů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korekce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hypoxémie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Oddálení nutnosti OTI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Komfort pac.</a:t>
            </a:r>
          </a:p>
        </p:txBody>
      </p:sp>
      <p:pic>
        <p:nvPicPr>
          <p:cNvPr id="19461" name="Picture 7" descr="CPAP Maska-obličejová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3705225"/>
            <a:ext cx="1509069" cy="222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450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Neinvazivní plicní ventilace (NIV)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Indikace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Dechová nedostatečnost u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poop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stavů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Plicní edém při levostranném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srdečním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selhávání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exacerbace CHOPN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Hraniční resp. insuficience při odvykání od ventilátoru</a:t>
            </a:r>
          </a:p>
        </p:txBody>
      </p:sp>
    </p:spTree>
    <p:extLst>
      <p:ext uri="{BB962C8B-B14F-4D97-AF65-F5344CB8AC3E}">
        <p14:creationId xmlns:p14="http://schemas.microsoft.com/office/powerpoint/2010/main" val="17160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Neinvazivní plicní ventilace (NIV)</a:t>
            </a:r>
          </a:p>
        </p:txBody>
      </p:sp>
      <p:sp>
        <p:nvSpPr>
          <p:cNvPr id="2048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707301" y="180022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Kontraindikace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Těžká oběhová nestabilita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Poruchy vědomí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Špatná spolupráce pacienta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Riziko aspirace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Nedostatečná expektorace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Extrémní obezita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Neefektivnost NIV</a:t>
            </a:r>
          </a:p>
        </p:txBody>
      </p:sp>
    </p:spTree>
    <p:extLst>
      <p:ext uri="{BB962C8B-B14F-4D97-AF65-F5344CB8AC3E}">
        <p14:creationId xmlns:p14="http://schemas.microsoft.com/office/powerpoint/2010/main" val="3895384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Grp="1" noChangeArrowheads="1"/>
          </p:cNvSpPr>
          <p:nvPr>
            <p:ph type="title"/>
          </p:nvPr>
        </p:nvSpPr>
        <p:spPr>
          <a:xfrm>
            <a:off x="1079500" y="962025"/>
            <a:ext cx="10232451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Neinvazivní plicní ventilace (NIV)</a:t>
            </a:r>
          </a:p>
        </p:txBody>
      </p:sp>
      <p:sp>
        <p:nvSpPr>
          <p:cNvPr id="2150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894422" y="1946033"/>
            <a:ext cx="5208329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Výhody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rizika vzniku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ventilátorové pneumonie - „VAP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Zachování přirozené obranyschopnosti DC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Oddálení nutnosti invazivní ventilace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Není nutný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weaning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Domácí použití</a:t>
            </a:r>
          </a:p>
        </p:txBody>
      </p:sp>
      <p:sp>
        <p:nvSpPr>
          <p:cNvPr id="2150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6299293" y="1946034"/>
            <a:ext cx="3924207" cy="308847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Nevýhody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Spolupráce pacienta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Potřebné vybavení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Fyziognomické předpoklady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Časové omezení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Aspirace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492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Prevence aspirace při NIV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3847207"/>
          </a:xfrm>
        </p:spPr>
        <p:txBody>
          <a:bodyPr/>
          <a:lstStyle/>
          <a:p>
            <a:pPr marL="742950" lvl="1" indent="-285750" eaLnBrk="1" hangingPunct="1">
              <a:buSzTx/>
              <a:buFont typeface="Arial" panose="020B0604020202020204" pitchFamily="34" charset="0"/>
              <a:buChar char="•"/>
            </a:pPr>
            <a:r>
              <a:rPr lang="cs-CZ" altLang="cs-CZ" dirty="0" smtClean="0"/>
              <a:t>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žaludečního objemu</a:t>
            </a:r>
          </a:p>
          <a:p>
            <a:pPr marL="1371600" lvl="2" indent="-457200" eaLnBrk="1" hangingPunct="1"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Odsátí z NGS</a:t>
            </a:r>
          </a:p>
          <a:p>
            <a:pPr marL="914400" lvl="1" indent="-457200" eaLnBrk="1" hangingPunct="1"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Anti-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trendelenburgova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poloha</a:t>
            </a:r>
          </a:p>
          <a:p>
            <a:pPr marL="914400" lvl="1" indent="-457200" eaLnBrk="1" hangingPunct="1"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Zvýšení pH žaludku</a:t>
            </a:r>
          </a:p>
          <a:p>
            <a:pPr marL="1371600" lvl="2" indent="-457200" eaLnBrk="1" hangingPunct="1"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cs-CZ" altLang="cs-CZ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blokátory,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antacida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inhibitory protonové pumpy</a:t>
            </a:r>
          </a:p>
          <a:p>
            <a:pPr marL="1371600" lvl="2" indent="-457200" eaLnBrk="1" hangingPunct="1">
              <a:buSz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!!! Neovlivní to, co už v žaludku je !!!</a:t>
            </a:r>
          </a:p>
          <a:p>
            <a:pPr lvl="1" eaLnBrk="1" hangingPunct="1">
              <a:buSzTx/>
            </a:pPr>
            <a:endParaRPr lang="cs-CZ" altLang="cs-CZ" dirty="0" smtClean="0"/>
          </a:p>
          <a:p>
            <a:pPr lvl="1" eaLnBrk="1" hangingPunct="1"/>
            <a:endParaRPr lang="cs-CZ" altLang="cs-CZ" dirty="0" smtClean="0"/>
          </a:p>
          <a:p>
            <a:pPr lvl="1"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279292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053116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HFNO –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nasal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oxygen </a:t>
            </a:r>
          </a:p>
        </p:txBody>
      </p:sp>
      <p:sp>
        <p:nvSpPr>
          <p:cNvPr id="26627" name="Zástupný symbol pro obsah 2"/>
          <p:cNvSpPr>
            <a:spLocks noGrp="1"/>
          </p:cNvSpPr>
          <p:nvPr>
            <p:ph sz="half" idx="1"/>
          </p:nvPr>
        </p:nvSpPr>
        <p:spPr>
          <a:xfrm>
            <a:off x="661935" y="1717398"/>
            <a:ext cx="4684765" cy="517064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tradičním podávání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je jeho průtok do 15 l/min, u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brýlí max. 4 l/min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jsou průtoky plynů až 60 l/min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Podmínkou je použití speciálních nosních brýlí, generátoru vysokého průtoku směsi vzduchu a kyslíku a aktivního ohřevu směsi plynů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62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75300" y="2181225"/>
            <a:ext cx="4844076" cy="3573096"/>
          </a:xfrm>
          <a:noFill/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499100" y="5989878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researchgate.net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2445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6413" y="1149112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HFNO –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nasal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oxygen </a:t>
            </a:r>
            <a:endParaRPr lang="cs-CZ" sz="4000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32898" y="2247265"/>
            <a:ext cx="3810000" cy="3489960"/>
          </a:xfrm>
          <a:prstGeom prst="rect">
            <a:avLst/>
          </a:prstGeom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2146300" y="60813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indiamart.com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92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HFNO –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flow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nasal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oxygen </a:t>
            </a:r>
          </a:p>
        </p:txBody>
      </p:sp>
      <p:sp>
        <p:nvSpPr>
          <p:cNvPr id="27651" name="Zástupný symbol pro obsah 5"/>
          <p:cNvSpPr>
            <a:spLocks noGrp="1"/>
          </p:cNvSpPr>
          <p:nvPr>
            <p:ph type="body" idx="1"/>
          </p:nvPr>
        </p:nvSpPr>
        <p:spPr>
          <a:xfrm>
            <a:off x="707300" y="1876425"/>
            <a:ext cx="9278797" cy="45822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aplikaci ohřáté směsi O</a:t>
            </a:r>
            <a:r>
              <a:rPr lang="cs-CZ" altLang="cs-CZ" sz="2400" i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4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vzduchu rychlostí až 60 l/min dochází k řadě fyziologických efektů:</a:t>
            </a:r>
            <a:endParaRPr lang="cs-CZ" altLang="cs-CZ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Redukce anatomického mrtvého prostoru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Konstantní frakce inspirovaného 0</a:t>
            </a:r>
            <a:r>
              <a:rPr lang="cs-CZ" altLang="cs-C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Dobré zvlhčení a ohřátí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udržuje v hlenech více tekutin, takto zvlčené sputum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lépe odkašle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Zlepšení výměny plynů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Výrazné snížení dechové práce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Již mnoho let používána v neonatologii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Pacienti popisují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menší pocit dušnosti, sucha v ústech, větší celkový komfort a umožnění komunikace</a:t>
            </a:r>
            <a:endParaRPr lang="cs-CZ" alt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848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-449734" y="843818"/>
            <a:ext cx="9075421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Invazivní ventilace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1693074" y="2272357"/>
            <a:ext cx="8082795" cy="125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4000" b="1" dirty="0" smtClean="0">
                <a:solidFill>
                  <a:schemeClr val="tx2"/>
                </a:solidFill>
              </a:rPr>
              <a:t>Invazivní </a:t>
            </a:r>
            <a:r>
              <a:rPr lang="cs-CZ" altLang="cs-CZ" sz="4000" b="1" dirty="0">
                <a:solidFill>
                  <a:schemeClr val="tx2"/>
                </a:solidFill>
              </a:rPr>
              <a:t>ventilace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3520763" y="3781425"/>
            <a:ext cx="7900727" cy="125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4000" b="1" dirty="0">
                <a:solidFill>
                  <a:schemeClr val="tx2"/>
                </a:solidFill>
              </a:rPr>
              <a:t>I</a:t>
            </a:r>
            <a:r>
              <a:rPr lang="cs-CZ" altLang="cs-CZ" sz="4000" b="1" dirty="0" smtClean="0">
                <a:solidFill>
                  <a:schemeClr val="tx2"/>
                </a:solidFill>
              </a:rPr>
              <a:t>nvazivní </a:t>
            </a:r>
            <a:r>
              <a:rPr lang="cs-CZ" altLang="cs-CZ" sz="4000" b="1" dirty="0">
                <a:solidFill>
                  <a:schemeClr val="tx2"/>
                </a:solidFill>
              </a:rPr>
              <a:t>ventilace</a:t>
            </a:r>
          </a:p>
        </p:txBody>
      </p:sp>
    </p:spTree>
    <p:extLst>
      <p:ext uri="{BB962C8B-B14F-4D97-AF65-F5344CB8AC3E}">
        <p14:creationId xmlns:p14="http://schemas.microsoft.com/office/powerpoint/2010/main" val="3874495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Typy umělé plicní ventilace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00225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Konvenční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ventilace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funguje na tradičním principu dechového cyklu, dechová frekvence je podobná fyziologické frekvenci pac.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konvenční ventilátory zabezpečují  převážnou většinu UPV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Nekonvenční ventilace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je indikována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pokud konvenční typ není účinný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funguje na principu ↑ dechové frekvence, vyžaduje speciální ventilátory (tryskový, oscilační)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42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 idx="4294967295"/>
          </p:nvPr>
        </p:nvSpPr>
        <p:spPr>
          <a:xfrm>
            <a:off x="652863" y="961281"/>
            <a:ext cx="9075420" cy="615553"/>
          </a:xfrm>
        </p:spPr>
        <p:txBody>
          <a:bodyPr anchor="b"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Nekonvenční UPV</a:t>
            </a:r>
          </a:p>
        </p:txBody>
      </p:sp>
      <p:sp>
        <p:nvSpPr>
          <p:cNvPr id="30723" name="Zástupný symbol pro obsah 3"/>
          <p:cNvSpPr>
            <a:spLocks noGrp="1"/>
          </p:cNvSpPr>
          <p:nvPr>
            <p:ph idx="4294967295"/>
          </p:nvPr>
        </p:nvSpPr>
        <p:spPr>
          <a:xfrm>
            <a:off x="661934" y="1874957"/>
            <a:ext cx="9411547" cy="3447098"/>
          </a:xfrm>
        </p:spPr>
        <p:txBody>
          <a:bodyPr/>
          <a:lstStyle/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používá dechové objemy (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), které jsou menší než velikost anatomického mrtvého prostoru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je indikována</a:t>
            </a:r>
            <a:r>
              <a:rPr lang="cs-CZ" altLang="cs-C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pokud konvenční typ není účinný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funguje na principu malých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 ↑ dechové frekvence, vyžaduje speciální ventilátory (tryskový, oscilační)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60. léta 20. století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často využívány jako tzv.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rescue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terapie u těžkého respiračního selhání</a:t>
            </a:r>
          </a:p>
        </p:txBody>
      </p:sp>
    </p:spTree>
    <p:extLst>
      <p:ext uri="{BB962C8B-B14F-4D97-AF65-F5344CB8AC3E}">
        <p14:creationId xmlns:p14="http://schemas.microsoft.com/office/powerpoint/2010/main" val="42634867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44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Typy nekonvenční UPV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0044" y="1800225"/>
            <a:ext cx="9278797" cy="5622180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HFJV - trysková ventilace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ke kanyle jsou přiváděny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vysokofrekvenční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pulzy od cca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600/min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indikace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např.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↑ potřebě mobilizace sekretu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cs-CZ" altLang="cs-CZ" sz="2800" b="1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HFOV - vysokofrekvenční oscilační ventilace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pracuje s ↓ objemy dodávanými ↑ frekvencí, nastavuje se střední tlak v DC tak, aby alveoly zůstaly neustále otevřeny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frekvence až do několika set oscilací (kmitů)/min </a:t>
            </a:r>
            <a:b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cs-CZ" altLang="cs-CZ" sz="2867" dirty="0"/>
          </a:p>
          <a:p>
            <a:pPr eaLnBrk="1" hangingPunct="1"/>
            <a:endParaRPr lang="cs-CZ" altLang="cs-CZ" sz="2867" dirty="0"/>
          </a:p>
        </p:txBody>
      </p:sp>
    </p:spTree>
    <p:extLst>
      <p:ext uri="{BB962C8B-B14F-4D97-AF65-F5344CB8AC3E}">
        <p14:creationId xmlns:p14="http://schemas.microsoft.com/office/powerpoint/2010/main" val="418447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 idx="4294967295"/>
          </p:nvPr>
        </p:nvSpPr>
        <p:spPr>
          <a:xfrm>
            <a:off x="698500" y="961281"/>
            <a:ext cx="9075420" cy="615553"/>
          </a:xfrm>
        </p:spPr>
        <p:txBody>
          <a:bodyPr anchor="b"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Oscilační UPV</a:t>
            </a:r>
          </a:p>
        </p:txBody>
      </p:sp>
      <p:pic>
        <p:nvPicPr>
          <p:cNvPr id="3379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2914" y="1647825"/>
            <a:ext cx="6908103" cy="4876800"/>
          </a:xfrm>
          <a:noFill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hlink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Nadpis 1"/>
          <p:cNvSpPr txBox="1">
            <a:spLocks/>
          </p:cNvSpPr>
          <p:nvPr/>
        </p:nvSpPr>
        <p:spPr>
          <a:xfrm>
            <a:off x="6565900" y="6318617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26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037820"/>
            <a:ext cx="9278797" cy="1231106"/>
          </a:xfrm>
        </p:spPr>
        <p:txBody>
          <a:bodyPr/>
          <a:lstStyle/>
          <a:p>
            <a:pPr algn="ctr">
              <a:defRPr/>
            </a:pPr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Rescue</a:t>
            </a:r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 postupy při selhání konvenční UPV</a:t>
            </a:r>
          </a:p>
        </p:txBody>
      </p:sp>
      <p:sp>
        <p:nvSpPr>
          <p:cNvPr id="36867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2140056"/>
            <a:ext cx="9278797" cy="129266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Pronační poloha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Nekonvenční UPV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ECMO</a:t>
            </a:r>
          </a:p>
        </p:txBody>
      </p:sp>
      <p:pic>
        <p:nvPicPr>
          <p:cNvPr id="368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2333625"/>
            <a:ext cx="5325507" cy="354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108700" y="5918952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75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093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Rozdělení konvenční UPV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647825"/>
            <a:ext cx="9278797" cy="4154984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cs-CZ" altLang="cs-CZ" dirty="0" smtClean="0"/>
              <a:t> </a:t>
            </a:r>
            <a:endParaRPr lang="cs-CZ" altLang="cs-CZ" b="1" dirty="0" smtClean="0">
              <a:sym typeface="Symbol" panose="05050102010706020507" pitchFamily="18" charset="2"/>
            </a:endParaRPr>
          </a:p>
          <a:p>
            <a:pPr eaLnBrk="1" hangingPunct="1"/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Řízená ventilace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veškeré dechové funkce nahrazuje přístroj – ventilátor</a:t>
            </a:r>
          </a:p>
          <a:p>
            <a:pPr lvl="1" eaLnBrk="1" hangingPunct="1"/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Podpůrná, zástupová</a:t>
            </a:r>
            <a:r>
              <a:rPr lang="cs-CZ" altLang="cs-CZ" sz="2800" b="1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pac. má částečně zachované dýchání, které není plně efektivní a vhodný režim doplňuje spontánní ventilaci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3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80390" y="1038225"/>
            <a:ext cx="903351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Ventilátor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08990" y="1876425"/>
            <a:ext cx="8576310" cy="3791807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ventilátory druhé a další generace se označují jako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servoventilátory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mají zpětnou vazbu na pac. tzn., že reagují na změny vyvolané pac.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dynamická kontrola tlaku a průtoku v okruhu - možnost trvalého udržení PEEP/CPAP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detekce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spont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D aktivity pac. - synchron.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vent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režimy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nyní ventilátory IV. generace (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multimikroprocesorové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→ nastavení podle kg, pohlaví)</a:t>
            </a:r>
          </a:p>
        </p:txBody>
      </p:sp>
    </p:spTree>
    <p:extLst>
      <p:ext uri="{BB962C8B-B14F-4D97-AF65-F5344CB8AC3E}">
        <p14:creationId xmlns:p14="http://schemas.microsoft.com/office/powerpoint/2010/main" val="252839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7510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Ventilátor tvoří část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220605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pneumatická a elektronická - řídící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ventilační okruh - vdechová a výdechová část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ovládací panel pro nastavení dechových parametrů, alarmů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cs-CZ" altLang="cs-CZ" sz="2867" dirty="0"/>
          </a:p>
        </p:txBody>
      </p:sp>
    </p:spTree>
    <p:extLst>
      <p:ext uri="{BB962C8B-B14F-4D97-AF65-F5344CB8AC3E}">
        <p14:creationId xmlns:p14="http://schemas.microsoft.com/office/powerpoint/2010/main" val="5334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>
          <a:xfrm>
            <a:off x="709115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</a:rPr>
              <a:t>PEEP</a:t>
            </a:r>
            <a:endParaRPr lang="cs-CZ" altLang="cs-CZ" sz="4000" dirty="0" smtClean="0"/>
          </a:p>
        </p:txBody>
      </p:sp>
      <p:sp>
        <p:nvSpPr>
          <p:cNvPr id="44035" name="Zástupný symbol pro obsah 2"/>
          <p:cNvSpPr>
            <a:spLocks noGrp="1"/>
          </p:cNvSpPr>
          <p:nvPr>
            <p:ph type="body" idx="1"/>
          </p:nvPr>
        </p:nvSpPr>
        <p:spPr>
          <a:xfrm>
            <a:off x="732701" y="1867992"/>
            <a:ext cx="9278797" cy="219874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Situace, kdy na konci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exspiria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je v DC tlak vyšší než je tlak atmosférický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Používá se v rámci  distenzní terapie k prevenci vzniku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atelektáz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Brání kolapsu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plicních </a:t>
            </a:r>
            <a:r>
              <a:rPr lang="cs-CZ" altLang="cs-CZ" sz="3088" dirty="0" smtClean="0"/>
              <a:t>sklípků </a:t>
            </a:r>
            <a:endParaRPr lang="cs-CZ" altLang="cs-CZ" sz="3088" dirty="0"/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700" y="4314825"/>
            <a:ext cx="4102730" cy="225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4204749"/>
            <a:ext cx="2268855" cy="2268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6344055" y="6257014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rescue-store.cz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8756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PEEP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43" y="1571625"/>
            <a:ext cx="9278797" cy="5430397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47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Negativní důsledky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Snížení inspirační svalové síly, riziko </a:t>
            </a:r>
            <a:r>
              <a:rPr lang="cs-CZ" altLang="cs-CZ" sz="2426" dirty="0" err="1">
                <a:latin typeface="Arial" panose="020B0604020202020204" pitchFamily="34" charset="0"/>
                <a:cs typeface="Arial" panose="020B0604020202020204" pitchFamily="34" charset="0"/>
              </a:rPr>
              <a:t>barotraumatu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, snížení srdečního výdeje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47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Nízká úroveň PEEP</a:t>
            </a:r>
            <a:r>
              <a:rPr lang="cs-CZ" altLang="cs-CZ" sz="264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do 5 cm H</a:t>
            </a:r>
            <a:r>
              <a:rPr lang="cs-CZ" altLang="cs-CZ" sz="2426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pacienti bez plicní patologie, při krátkodobé ventilaci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47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Střední úroveň PEEP</a:t>
            </a:r>
            <a:r>
              <a:rPr lang="cs-CZ" altLang="cs-CZ" sz="264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5–10 cm H</a:t>
            </a:r>
            <a:r>
              <a:rPr lang="cs-CZ" altLang="cs-CZ" sz="2426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užíváno u většiny pacientů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47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Vysoká úroveň PEEP</a:t>
            </a:r>
            <a:r>
              <a:rPr lang="cs-CZ" altLang="cs-CZ" sz="264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nad 15 cm H</a:t>
            </a:r>
            <a:r>
              <a:rPr lang="cs-CZ" altLang="cs-CZ" sz="2426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O, až 30-40 cm H</a:t>
            </a:r>
            <a:r>
              <a:rPr lang="cs-CZ" altLang="cs-CZ" sz="2426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indikováno u pacientů s akutním plicním selháním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nad 30 cm H</a:t>
            </a:r>
            <a:r>
              <a:rPr lang="cs-CZ" altLang="cs-CZ" sz="2426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O užíváno k tzv. </a:t>
            </a:r>
            <a:r>
              <a:rPr lang="cs-CZ" altLang="cs-CZ" sz="2426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  <a:r>
              <a:rPr lang="cs-CZ" altLang="cs-CZ" sz="2426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manévru</a:t>
            </a:r>
            <a:r>
              <a:rPr lang="cs-CZ" altLang="cs-CZ" sz="242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endParaRPr lang="cs-CZ" altLang="cs-CZ" sz="2867" dirty="0"/>
          </a:p>
        </p:txBody>
      </p:sp>
    </p:spTree>
    <p:extLst>
      <p:ext uri="{BB962C8B-B14F-4D97-AF65-F5344CB8AC3E}">
        <p14:creationId xmlns:p14="http://schemas.microsoft.com/office/powerpoint/2010/main" val="22515986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6458" y="1038225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manévr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08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74700" y="1724025"/>
            <a:ext cx="9278797" cy="473975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Tzv. otevírací manévry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 P se zhoršujícím se respiračním selháním na UPV (v kritickém stavu)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Principem je vložení hlubokého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inspiria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(1-2x větší než normální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), které provzdušní alveoly, které jsou uzavřené 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atelektázou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Nejčastěji prostřednictvím velice vysoké hodnoty PEEP (40 cm H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O) na velice krátkou dobu (40 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Účinnost se projeví zlepšením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oxygenace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(stoupá S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 a zlepšením eliminace 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(klesá E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 a dojde ke zlepšení hodnot pH, PO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PCO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v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ASTRUPu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197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1" y="1038225"/>
            <a:ext cx="9278797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Kontrolní panely monitorující ventilační parametry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0" y="2269331"/>
            <a:ext cx="9278797" cy="3877985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Alarmové hodnoty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nastavuje </a:t>
            </a: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lékař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odvozují se od stanovených parametrů ventilačních funkcí režimu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povinností NLZP je umět zhodnotit a řešit vzniklou alarmovou situaci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podrobné zaškolení je součástí zapracování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hlin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cs-CZ" altLang="cs-CZ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Zásadou je nevypínat alarmovou jednotku, pokud nevím, proč k situaci došlo!</a:t>
            </a:r>
          </a:p>
        </p:txBody>
      </p:sp>
    </p:spTree>
    <p:extLst>
      <p:ext uri="{BB962C8B-B14F-4D97-AF65-F5344CB8AC3E}">
        <p14:creationId xmlns:p14="http://schemas.microsoft.com/office/powerpoint/2010/main" val="161903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09115" y="1114425"/>
            <a:ext cx="9278797" cy="1192634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Ventilační režimy řízené ventilace</a:t>
            </a:r>
            <a:r>
              <a:rPr lang="cs-CZ" altLang="cs-CZ" sz="3750" dirty="0">
                <a:latin typeface="Arial" panose="020B0604020202020204" pitchFamily="34" charset="0"/>
              </a:rPr>
              <a:t/>
            </a:r>
            <a:br>
              <a:rPr lang="cs-CZ" altLang="cs-CZ" sz="3750" dirty="0">
                <a:latin typeface="Arial" panose="020B0604020202020204" pitchFamily="34" charset="0"/>
              </a:rPr>
            </a:br>
            <a:endParaRPr lang="cs-CZ" altLang="cs-CZ" sz="3750" dirty="0">
              <a:latin typeface="Arial" panose="020B0604020202020204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114" y="1876425"/>
            <a:ext cx="9278797" cy="3877985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Ventilátor zajišťuje veškerou dechovou práci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cs-CZ" altLang="cs-CZ" sz="28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Objemově řízená ventilace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během inspirační fáze zajistí ventilátor dostatečný dechový objem</a:t>
            </a:r>
          </a:p>
          <a:p>
            <a:pPr eaLnBrk="1" hangingPunct="1"/>
            <a:r>
              <a:rPr lang="cs-CZ" altLang="cs-CZ" sz="28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Tlakově řízená ventilace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ventilátor zabezpečí během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inspiria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nastavený inspirační tlak, který během celé inspirační fáze setrvá na konstantní výši</a:t>
            </a:r>
          </a:p>
        </p:txBody>
      </p:sp>
    </p:spTree>
    <p:extLst>
      <p:ext uri="{BB962C8B-B14F-4D97-AF65-F5344CB8AC3E}">
        <p14:creationId xmlns:p14="http://schemas.microsoft.com/office/powerpoint/2010/main" val="12136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093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Podpůrná/zástupová ventilace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je indikovaná při odvykání pac. z řízené UPV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charakteristické pro tuto ventilaci je, že určitou předem nastavenou ventilační funkci zastává přístroj a určitou, podle stavu, pac.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podporovaná ventilace může být </a:t>
            </a: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synchronizovaná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s dechovým úsilím pacienta (</a:t>
            </a: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 nebo </a:t>
            </a: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nesynchronizovaná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 → na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ústupu</a:t>
            </a:r>
          </a:p>
          <a:p>
            <a:pPr eaLnBrk="1" hangingPunct="1"/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Objemová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Tlaková </a:t>
            </a:r>
          </a:p>
        </p:txBody>
      </p:sp>
    </p:spTree>
    <p:extLst>
      <p:ext uri="{BB962C8B-B14F-4D97-AF65-F5344CB8AC3E}">
        <p14:creationId xmlns:p14="http://schemas.microsoft.com/office/powerpoint/2010/main" val="231743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Synchronizovaná podpůrná UPV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672267" indent="-672267">
              <a:buFont typeface="Wingdings" panose="05000000000000000000" pitchFamily="2" charset="2"/>
              <a:buAutoNum type="arabicPeriod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Synchronizace aktivity pac. a ventilátoru</a:t>
            </a:r>
          </a:p>
          <a:p>
            <a:pPr marL="672267" indent="-672267">
              <a:buFont typeface="Wingdings" panose="05000000000000000000" pitchFamily="2" charset="2"/>
              <a:buAutoNum type="arabicPeriod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Snížení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nutnosti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sedace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relaxace pac.</a:t>
            </a:r>
          </a:p>
          <a:p>
            <a:pPr marL="672267" indent="-672267">
              <a:buFont typeface="Wingdings" panose="05000000000000000000" pitchFamily="2" charset="2"/>
              <a:buAutoNum type="arabicPeriod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Prevence atrofie dech. svalů z nečinnosti</a:t>
            </a:r>
          </a:p>
          <a:p>
            <a:pPr marL="672267" indent="-672267">
              <a:buFont typeface="Wingdings" panose="05000000000000000000" pitchFamily="2" charset="2"/>
              <a:buAutoNum type="arabicPeriod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Zlepšení tolerance režimu pac.</a:t>
            </a:r>
          </a:p>
          <a:p>
            <a:pPr marL="672267" indent="-672267">
              <a:buFont typeface="Wingdings" panose="05000000000000000000" pitchFamily="2" charset="2"/>
              <a:buAutoNum type="arabicPeriod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Možnost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weaningu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02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Podmínky k zahájení UPV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0" y="1866477"/>
            <a:ext cx="9278797" cy="176484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 realizaci „invazivní“ UPV je nutné zajistit průchodnost DC buď endotracheální kanylou (ETK) nebo tracheostomickou kanylou (TSK) se spojkou k napojení na ventilační okruh, popř. alternativními metodami </a:t>
            </a:r>
          </a:p>
        </p:txBody>
      </p:sp>
      <p:pic>
        <p:nvPicPr>
          <p:cNvPr id="52228" name="Picture 4" descr="IMG_077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3635401"/>
            <a:ext cx="4451466" cy="296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5359398" y="6357797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81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821245" y="1038225"/>
            <a:ext cx="9075420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Indikace UPV podle výsledků ASTRUP a klinického zhodnocení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21245" y="2333625"/>
            <a:ext cx="9075420" cy="4996383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</a:t>
            </a:r>
            <a:r>
              <a:rPr lang="cs-CZ" altLang="cs-CZ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→ pod 8,0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kPa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při FiO</a:t>
            </a:r>
            <a:r>
              <a:rPr lang="cs-CZ" altLang="cs-CZ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0,4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pCO</a:t>
            </a:r>
            <a:r>
              <a:rPr lang="cs-CZ" altLang="cs-CZ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→ nad 6,0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kPa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→ nad 35/min či pod 8/min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Apnoe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4823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Příprava ventilátoru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1" y="1690517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Připravit ventilátor s ventilačním okruhem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Zapojit do el. zdroje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Připojit medicinální plyny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Zajistit připojení aktivního zvlhčování 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Dle typu ventilátoru jsou před napojením pac. provedeny potřebné testy (průtokové čidlo, těsnost)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467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Průběh UPV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930" y="1734060"/>
            <a:ext cx="9278797" cy="413946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cs-CZ" altLang="cs-CZ" sz="993" b="1" dirty="0">
              <a:sym typeface="Symbol" panose="05050102010706020507" pitchFamily="18" charset="2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Zahajovací fáze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minuty až hodiny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probíhá úprava ventilačních parametrů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„sladění“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pac. s ventilátorem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Udržovací fáze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trvá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hodiny (výkony v CA), dny, týdny, měsíce, … 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Odpojovací</a:t>
            </a: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fáze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odvykání = </a:t>
            </a:r>
            <a:r>
              <a:rPr lang="cs-CZ" altLang="cs-CZ" sz="2800" b="1" dirty="0" err="1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weaning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trvá podle individuální výkonnosti pac. → hodiny, dny, týdny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probíhá postupně přes zástupový ventilační režim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cs-CZ" altLang="cs-CZ" sz="2316" dirty="0"/>
              <a:t/>
            </a:r>
            <a:br>
              <a:rPr lang="cs-CZ" altLang="cs-CZ" sz="2316" dirty="0"/>
            </a:br>
            <a:endParaRPr lang="cs-CZ" altLang="cs-CZ" sz="2316" dirty="0"/>
          </a:p>
        </p:txBody>
      </p:sp>
    </p:spTree>
    <p:extLst>
      <p:ext uri="{BB962C8B-B14F-4D97-AF65-F5344CB8AC3E}">
        <p14:creationId xmlns:p14="http://schemas.microsoft.com/office/powerpoint/2010/main" val="146776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>
                <a:latin typeface="Arial" panose="020B0604020202020204" pitchFamily="34" charset="0"/>
              </a:rPr>
              <a:t>Weaning</a:t>
            </a:r>
            <a:endParaRPr lang="cs-CZ" altLang="cs-CZ" sz="4000" dirty="0">
              <a:latin typeface="Arial" panose="020B0604020202020204" pitchFamily="34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0" y="1876425"/>
            <a:ext cx="9278797" cy="4915705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Úspěšné odpojování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– odvykání/převádění</a:t>
            </a:r>
            <a:r>
              <a:rPr lang="cs-CZ" altLang="cs-CZ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pac.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Musí být splněna určitá kritéria:</a:t>
            </a:r>
            <a:endParaRPr lang="cs-CZ" altLang="cs-CZ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vysazena relaxace, snížena/vysazena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sedace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klinický stav pac. → uspokojivé nálezy (poslechový nález event. RTG ♥+P, hodnoty ASTRUP…)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stabilní kardiovaskulární systém (i s katecholaminovou podporou)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existující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spont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dechová aktivita pac.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bez známek sepse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dostatečná výkonnost dýchacích svalů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schopnost pac. odkašlat → dostatečná svalová síla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trvání jednotlivých fází je individuální, závisí na klinickém stavu pac. </a:t>
            </a:r>
          </a:p>
          <a:p>
            <a:pPr eaLnBrk="1" hangingPunct="1">
              <a:lnSpc>
                <a:spcPct val="80000"/>
              </a:lnSpc>
            </a:pPr>
            <a:endParaRPr lang="cs-CZ" altLang="cs-CZ" sz="2647" dirty="0"/>
          </a:p>
          <a:p>
            <a:pPr eaLnBrk="1" hangingPunct="1">
              <a:lnSpc>
                <a:spcPct val="80000"/>
              </a:lnSpc>
            </a:pPr>
            <a:endParaRPr lang="cs-CZ" altLang="cs-CZ" sz="882" dirty="0"/>
          </a:p>
        </p:txBody>
      </p:sp>
    </p:spTree>
    <p:extLst>
      <p:ext uri="{BB962C8B-B14F-4D97-AF65-F5344CB8AC3E}">
        <p14:creationId xmlns:p14="http://schemas.microsoft.com/office/powerpoint/2010/main" val="386513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Komplikace a vedlejší účinky UPV</a:t>
            </a:r>
            <a:br>
              <a:rPr lang="cs-CZ" altLang="cs-CZ" sz="4000" dirty="0">
                <a:latin typeface="Arial" panose="020B0604020202020204" pitchFamily="34" charset="0"/>
              </a:rPr>
            </a:br>
            <a:endParaRPr lang="cs-CZ" altLang="cs-CZ" sz="4000" dirty="0">
              <a:latin typeface="Arial" panose="020B0604020202020204" pitchFamily="34" charset="0"/>
            </a:endParaRP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952625"/>
            <a:ext cx="9278797" cy="335168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Mechanické poškození sliznice DC v souvislosti se zajištěním DC </a:t>
            </a:r>
          </a:p>
          <a:p>
            <a:pPr marL="914400" lvl="1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otlak, dekubitus, stenóza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Barotrauma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Dráždění DC příliš teplou směsí </a:t>
            </a:r>
          </a:p>
          <a:p>
            <a:pPr marL="914400" lvl="1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zvýšení sekrece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Nadměrné zvlhčení dýchací směsi </a:t>
            </a:r>
          </a:p>
          <a:p>
            <a:pPr marL="914400" lvl="1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riziko 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hyperhydratace</a:t>
            </a:r>
            <a:endParaRPr lang="cs-CZ" altLang="cs-CZ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  <a:buFont typeface="Wingdings" panose="05000000000000000000" pitchFamily="2" charset="2"/>
              <a:buChar char="q"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92674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Komplikace a vedlejší účinky </a:t>
            </a:r>
            <a:r>
              <a:rPr lang="cs-CZ" altLang="cs-CZ" sz="4000" dirty="0" smtClean="0">
                <a:latin typeface="Arial" panose="020B0604020202020204" pitchFamily="34" charset="0"/>
              </a:rPr>
              <a:t>UPV</a:t>
            </a:r>
            <a:endParaRPr lang="cs-CZ" altLang="cs-CZ" sz="3750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6458" y="1876425"/>
            <a:ext cx="9278797" cy="3102388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Nozokomiální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nákazy - VAP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Atelektázy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při nedostatečně ventilované oblasti plic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oslabený poslechový nález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Psychoreaktivní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stav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psychická závislost na ventilátoru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poventilační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syndrom s rozvojem deprese, melancholie, apatie apod.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60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730887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NLZP v průběhu UPV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1876425"/>
            <a:ext cx="9278797" cy="4515082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 smtClean="0">
                <a:solidFill>
                  <a:schemeClr val="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Poskytuje psychosociální péči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Volí vhodný způsob komunikace s pac.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Vysvětlí příbuzným, jak mohou s pac. komunikovat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Vysvětlí pac., že pokus o řeč způsobuje dráždění (pohyb hlasových vazů)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Pokud je pac. schopen psát, umožní mu psaní krátkých zpráv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Komunikační karty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Používá tabulku s písmeny, obrázky s různými typy činností (piktogramy)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Domluví si s pac. používání určitých symbolů</a:t>
            </a:r>
          </a:p>
          <a:p>
            <a:pPr eaLnBrk="1" hangingPunct="1">
              <a:lnSpc>
                <a:spcPct val="90000"/>
              </a:lnSpc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303981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66430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panose="020B0604020202020204" pitchFamily="34" charset="0"/>
              </a:rPr>
              <a:t>Převoz ventilovaného pacienta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3102388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 transportem pac. připravit:</a:t>
            </a:r>
            <a:endParaRPr lang="cs-CZ" altLang="cs-CZ" sz="28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Transportní ventilátor, tlakovou láhev kyslíku (1-2)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Transportní monitor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Podle typu pracoviště resuscitační batoh/kufr s kompletním vybavením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Ruční dýchací přístroj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Potřebná léčiva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Pomůcky k intubaci</a:t>
            </a:r>
            <a:endParaRPr lang="cs-CZ" altLang="cs-CZ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Během transportu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sledovat celkový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stav pac.</a:t>
            </a:r>
          </a:p>
        </p:txBody>
      </p:sp>
    </p:spTree>
    <p:extLst>
      <p:ext uri="{BB962C8B-B14F-4D97-AF65-F5344CB8AC3E}">
        <p14:creationId xmlns:p14="http://schemas.microsoft.com/office/powerpoint/2010/main" val="384719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521" y="10382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Oxylog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2000 + zdroj O</a:t>
            </a:r>
            <a:r>
              <a:rPr lang="cs-CZ" altLang="cs-CZ" sz="4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87043" name="Picture 4" descr="_312307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21" y="1800224"/>
            <a:ext cx="5271237" cy="395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6" descr="_312307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0280" y="1800224"/>
            <a:ext cx="3744038" cy="472440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10122" y="6067425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1053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Ventilátory na ZZS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4136517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Používány převážně automatické přenosné ventilátory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Měly by: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zajišťovat konstantní inspirační průtok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mít lehkou a pevnou konstrukci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mít provozuschopnost v extrémních podmínkách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mít co nejmenší spotřebu plynů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možnost FiO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až 1,0, čas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inspiria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1-2 sec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mít alespoň dvě dechové frekvence (10-20 d/min)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mít tlakový manometr a minimálně dva ovládací prvky (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Ventilátory na ZZS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20000" y="1876425"/>
            <a:ext cx="9278797" cy="4265783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Na ZZS nejvíce používaný ventilátor OXYLOG 2000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dechová frekvence: 10-35 /min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poměr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expiria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inspiria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= 1,5 : 1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minutový dechový objem (MV) = 2-20 l/min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koncentrace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ve vdechované směsi FiO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= 55 % 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bezpečnostní přetlakový ventil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pohon přístroje → stlačený vzduch nebo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Výhody: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jednoduchá obsluha, nastavení a údržba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 systému se může přidat PEEP ventil</a:t>
            </a:r>
          </a:p>
        </p:txBody>
      </p:sp>
    </p:spTree>
    <p:extLst>
      <p:ext uri="{BB962C8B-B14F-4D97-AF65-F5344CB8AC3E}">
        <p14:creationId xmlns:p14="http://schemas.microsoft.com/office/powerpoint/2010/main" val="228883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</a:rPr>
              <a:t>Limity UPV v PNP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1876425"/>
            <a:ext cx="9278797" cy="430887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Nemožnost monitorace krevních plynů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UPV poskytovaná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nelékaři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– použití alternativních pomůcek k zajištění DC, ventilace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samorozpínacím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vakem s přívodem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Asynchronní UPV během sekundárních převozů pacientů ventilovaných různými režimy včetně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weaningu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Potřeba ventilace celého věkového spektra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Technické vlastnosti transportních ventilátorů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724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Pronační poloha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0" y="1690517"/>
            <a:ext cx="9278797" cy="5429179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Drenážní plicní poloha (mobilizace sekretu z DC)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UPV + hluboká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analgosedace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nezřídka relaxace → u cca 60 % pac. zlepšení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oxygenace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Změna poměru ventilace –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perfuze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→ redistribuce extravaskulární plicní vody → uvolnění alveolů v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dorzobazálních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oblastech plic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 dobu 8 až 24 hodin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Náročnější ošetřovatelská péče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Kontraindikace: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spinální trauma, nestabilní zlomeniny obličeje, pánve, páteře, luxace C páteře, kraniocerebrální poranění s nitrolební hypertenzí, popáleniny a traumata přední části těla, závažné arytmie, …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107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Pronační poloha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7301" y="2069865"/>
            <a:ext cx="9278797" cy="3102388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 rozevření hrudníku dochází součtem působení gravitace a aplikace inspiračního tlaku → ↑ poddajnosti hrudní stěny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 dosažení téhož dechového objemu je tedy zapotřebí nižšího inspiračního tlaku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Příznivá odpověď na PP je do hodiny vyjádřena asi u 70 % pac.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Přibližně u 20 % pac. je příznivý efekt patrný po 6 hodinách od změny polohy </a:t>
            </a:r>
          </a:p>
        </p:txBody>
      </p:sp>
    </p:spTree>
    <p:extLst>
      <p:ext uri="{BB962C8B-B14F-4D97-AF65-F5344CB8AC3E}">
        <p14:creationId xmlns:p14="http://schemas.microsoft.com/office/powerpoint/2010/main" val="424195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>
              <a:defRPr/>
            </a:pPr>
            <a:r>
              <a:rPr lang="cs-CZ" altLang="cs-CZ" sz="4000" dirty="0">
                <a:latin typeface="Arial" panose="020B0604020202020204" pitchFamily="34" charset="0"/>
                <a:cs typeface="Arial" panose="020B0604020202020204" pitchFamily="34" charset="0"/>
              </a:rPr>
              <a:t>Pronační poloha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235" name="Zástupný symbol pro obsah 2"/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2154436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Pronační polohu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lze opakovat zvláště u pacientů, u nichž nastává v supinaci opět zhoršení plicních funkcí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Efekt se projeví zlepšením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oxygenace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ventilace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eliminace 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(klesá E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 a stabilizuje se hodnota pH, PaO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PaCO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875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421" y="962025"/>
            <a:ext cx="8571230" cy="615553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Pronační poloha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cs-CZ" altLang="cs-CZ" dirty="0" smtClean="0"/>
          </a:p>
        </p:txBody>
      </p:sp>
      <p:pic>
        <p:nvPicPr>
          <p:cNvPr id="96260" name="Picture 4" descr="Snímek 0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748" y="1647825"/>
            <a:ext cx="8225860" cy="490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/>
          <p:cNvSpPr txBox="1">
            <a:spLocks/>
          </p:cNvSpPr>
          <p:nvPr/>
        </p:nvSpPr>
        <p:spPr>
          <a:xfrm>
            <a:off x="6718300" y="6622166"/>
            <a:ext cx="607839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sz="1800" b="0" kern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Zdroj: autorka</a:t>
            </a:r>
            <a:endParaRPr lang="cs-CZ" sz="1800" b="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3446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0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5275979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BARTŮNĚK, P. a kol. </a:t>
            </a:r>
            <a:r>
              <a:rPr lang="cs-CZ" sz="2800" i="1" dirty="0"/>
              <a:t>Vybrané kapitoly z intenzivní péče</a:t>
            </a:r>
            <a:r>
              <a:rPr lang="cs-CZ" sz="2800" dirty="0"/>
              <a:t>. 1. vyd. Praha: </a:t>
            </a:r>
            <a:r>
              <a:rPr lang="cs-CZ" sz="2800" dirty="0" err="1"/>
              <a:t>Grada</a:t>
            </a:r>
            <a:r>
              <a:rPr lang="cs-CZ" sz="2800" dirty="0"/>
              <a:t>, 2016. ISBN </a:t>
            </a:r>
            <a:r>
              <a:rPr lang="cs-CZ" sz="2800" dirty="0" smtClean="0"/>
              <a:t>978-80-247-4343-1.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DOSTÁL, P. a kol. </a:t>
            </a:r>
            <a:r>
              <a:rPr lang="cs-CZ" sz="2800" i="1" dirty="0"/>
              <a:t>Základy umělé plicní ventilace</a:t>
            </a:r>
            <a:r>
              <a:rPr lang="cs-CZ" sz="2800" dirty="0"/>
              <a:t>. 4. vyd. Praha: </a:t>
            </a:r>
            <a:r>
              <a:rPr lang="cs-CZ" sz="2800" dirty="0" err="1"/>
              <a:t>Maxdorf</a:t>
            </a:r>
            <a:r>
              <a:rPr lang="cs-CZ" sz="2800" dirty="0"/>
              <a:t>, 2018. ISBN </a:t>
            </a:r>
            <a:r>
              <a:rPr lang="cs-CZ" sz="2800" dirty="0" smtClean="0"/>
              <a:t>978-80-7345-562-0.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KAPOUNOVÁ</a:t>
            </a:r>
            <a:r>
              <a:rPr lang="cs-CZ" sz="2800" dirty="0"/>
              <a:t>, G. </a:t>
            </a:r>
            <a:r>
              <a:rPr lang="cs-CZ" sz="2800" i="1" dirty="0"/>
              <a:t>Ošetřovatelství v intenzivní péči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2020. ISBN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978-80-271-0130-6</a:t>
            </a:r>
            <a:r>
              <a:rPr lang="cs-CZ" sz="2800" dirty="0" smtClean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cap="all" dirty="0"/>
              <a:t>Zadák, Z., Havel, E. </a:t>
            </a:r>
            <a:r>
              <a:rPr lang="cs-CZ" sz="2800" i="1" dirty="0"/>
              <a:t>Intenzivní medicína na principech vnitřního lékařství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2017. ISBN 978-80-271-0282-2.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1624</Words>
  <Application>Microsoft Office PowerPoint</Application>
  <PresentationFormat>Vlastní</PresentationFormat>
  <Paragraphs>332</Paragraphs>
  <Slides>49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49</vt:i4>
      </vt:variant>
    </vt:vector>
  </HeadingPairs>
  <TitlesOfParts>
    <vt:vector size="54" baseType="lpstr">
      <vt:lpstr>Arial</vt:lpstr>
      <vt:lpstr>Calibri</vt:lpstr>
      <vt:lpstr>Symbol</vt:lpstr>
      <vt:lpstr>Wingdings</vt:lpstr>
      <vt:lpstr>Office Theme</vt:lpstr>
      <vt:lpstr>Prezentace aplikace PowerPoint</vt:lpstr>
      <vt:lpstr>Umělá plicní ventilace</vt:lpstr>
      <vt:lpstr>Prezentace aplikace PowerPoint</vt:lpstr>
      <vt:lpstr>Indikace k UPV</vt:lpstr>
      <vt:lpstr>Cíl umělé plicní ventilace</vt:lpstr>
      <vt:lpstr>Klinické cíle UPV</vt:lpstr>
      <vt:lpstr>Neinvazivní ventilace</vt:lpstr>
      <vt:lpstr>Klinické cíle NIV</vt:lpstr>
      <vt:lpstr>Neinvazivní plicní ventilace (NIV)</vt:lpstr>
      <vt:lpstr>Neinvazivní plicní ventilace (NIV)</vt:lpstr>
      <vt:lpstr>Neinvazivní plicní ventilace (NIV)</vt:lpstr>
      <vt:lpstr>Prevence aspirace při NIV</vt:lpstr>
      <vt:lpstr>HFNO – High flow nasal oxygen </vt:lpstr>
      <vt:lpstr>HFNO – High flow nasal oxygen </vt:lpstr>
      <vt:lpstr>HFNO – High flow nasal oxygen </vt:lpstr>
      <vt:lpstr>Invazivní ventilace</vt:lpstr>
      <vt:lpstr>Typy umělé plicní ventilace</vt:lpstr>
      <vt:lpstr>Nekonvenční UPV</vt:lpstr>
      <vt:lpstr>Typy nekonvenční UPV</vt:lpstr>
      <vt:lpstr>Oscilační UPV</vt:lpstr>
      <vt:lpstr>Rescue postupy při selhání konvenční UPV</vt:lpstr>
      <vt:lpstr>Rozdělení konvenční UPV</vt:lpstr>
      <vt:lpstr>Ventilátor</vt:lpstr>
      <vt:lpstr>Ventilátor tvoří část</vt:lpstr>
      <vt:lpstr>PEEP</vt:lpstr>
      <vt:lpstr>PEEP</vt:lpstr>
      <vt:lpstr>Recruitment manévr</vt:lpstr>
      <vt:lpstr>Kontrolní panely monitorující ventilační parametry</vt:lpstr>
      <vt:lpstr>Ventilační režimy řízené ventilace </vt:lpstr>
      <vt:lpstr>Podpůrná/zástupová ventilace</vt:lpstr>
      <vt:lpstr>Synchronizovaná podpůrná UPV</vt:lpstr>
      <vt:lpstr>Podmínky k zahájení UPV</vt:lpstr>
      <vt:lpstr>Indikace UPV podle výsledků ASTRUP a klinického zhodnocení</vt:lpstr>
      <vt:lpstr>Příprava ventilátoru</vt:lpstr>
      <vt:lpstr>Průběh UPV</vt:lpstr>
      <vt:lpstr>Weaning</vt:lpstr>
      <vt:lpstr>Komplikace a vedlejší účinky UPV </vt:lpstr>
      <vt:lpstr>Komplikace a vedlejší účinky UPV</vt:lpstr>
      <vt:lpstr>NLZP v průběhu UPV</vt:lpstr>
      <vt:lpstr>Převoz ventilovaného pacienta</vt:lpstr>
      <vt:lpstr>Oxylog 2000 + zdroj O2</vt:lpstr>
      <vt:lpstr>Ventilátory na ZZS</vt:lpstr>
      <vt:lpstr>Ventilátory na ZZS</vt:lpstr>
      <vt:lpstr>Limity UPV v PNP</vt:lpstr>
      <vt:lpstr>Pronační poloha</vt:lpstr>
      <vt:lpstr>Pronační poloha</vt:lpstr>
      <vt:lpstr>Pronační poloha</vt:lpstr>
      <vt:lpstr>Pronační poloha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34</cp:revision>
  <dcterms:created xsi:type="dcterms:W3CDTF">2017-03-15T11:07:40Z</dcterms:created>
  <dcterms:modified xsi:type="dcterms:W3CDTF">2022-01-01T15:10:28Z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