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embeddedFontLst>
    <p:embeddedFont>
      <p:font typeface="Montserrat"/>
      <p:regular r:id="rId39"/>
      <p:bold r:id="rId40"/>
      <p:italic r:id="rId41"/>
      <p:boldItalic r:id="rId42"/>
    </p:embeddedFont>
    <p:embeddedFont>
      <p:font typeface="Montserrat Medium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20" Type="http://schemas.openxmlformats.org/officeDocument/2006/relationships/slide" Target="slides/slide14.xml"/><Relationship Id="rId42" Type="http://schemas.openxmlformats.org/officeDocument/2006/relationships/font" Target="fonts/Montserrat-boldItalic.fntdata"/><Relationship Id="rId41" Type="http://schemas.openxmlformats.org/officeDocument/2006/relationships/font" Target="fonts/Montserrat-italic.fntdata"/><Relationship Id="rId22" Type="http://schemas.openxmlformats.org/officeDocument/2006/relationships/slide" Target="slides/slide16.xml"/><Relationship Id="rId44" Type="http://schemas.openxmlformats.org/officeDocument/2006/relationships/font" Target="fonts/MontserratMedium-bold.fntdata"/><Relationship Id="rId21" Type="http://schemas.openxmlformats.org/officeDocument/2006/relationships/slide" Target="slides/slide15.xml"/><Relationship Id="rId43" Type="http://schemas.openxmlformats.org/officeDocument/2006/relationships/font" Target="fonts/MontserratMedium-regular.fntdata"/><Relationship Id="rId24" Type="http://schemas.openxmlformats.org/officeDocument/2006/relationships/slide" Target="slides/slide18.xml"/><Relationship Id="rId46" Type="http://schemas.openxmlformats.org/officeDocument/2006/relationships/font" Target="fonts/MontserratMedium-boldItalic.fntdata"/><Relationship Id="rId23" Type="http://schemas.openxmlformats.org/officeDocument/2006/relationships/slide" Target="slides/slide17.xml"/><Relationship Id="rId45" Type="http://schemas.openxmlformats.org/officeDocument/2006/relationships/font" Target="fonts/MontserratMedium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Montserrat-regular.fntdata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81ae760a8_0_137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1281ae760a8_0_137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7c8da9e24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7c8da9e2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24111c0b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24111c0b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beafd317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beafd317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beafd317e3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beafd317e3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eafd317e3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eafd317e3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be9ed427c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be9ed427c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beafd317e3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beafd317e3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beafd317e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beafd317e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beafd317e3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beafd317e3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beafd317e3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beafd317e3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be9ed427c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be9ed427c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beafd317e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beafd317e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beafd317e3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beafd317e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beafd317e3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beafd317e3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beafd317e3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beafd317e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beafd317e3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beafd317e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eafd317e3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eafd317e3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beafd317e3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beafd317e3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beafd317e3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beafd317e3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be9ed427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be9ed427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beded2d57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beded2d57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beded2d57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beded2d57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eded2d57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beded2d57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beafd317e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beafd317e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beded2d57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beded2d57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beafd317e3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beafd317e3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beafd317e3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beafd317e3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beafd317e3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beafd317e3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beafd317e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beafd317e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115a4d601ca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115a4d601ca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7c8da9e24e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7c8da9e24e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" name="Google Shape;28;p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" name="Google Shape;34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obj">
  <p:cSld name="OBJEC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6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4.jp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sz="16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4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4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4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4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4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1" name="Google Shape;71;p14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4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4" name="Google Shape;74;p14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4"/>
    <p:sldLayoutId id="2147483661" r:id="rId5"/>
    <p:sldLayoutId id="2147483662" r:id="rId6"/>
    <p:sldLayoutId id="2147483663" r:id="rId7"/>
    <p:sldLayoutId id="2147483664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ncabgroup.com/blog/pcb-standards-why-do-we-need-them/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hyperlink" Target="https://www.ipc.org/" TargetMode="External"/><Relationship Id="rId6" Type="http://schemas.openxmlformats.org/officeDocument/2006/relationships/hyperlink" Target="https://www.jedec.org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ipc.org/media/2547/download" TargetMode="External"/><Relationship Id="rId4" Type="http://schemas.openxmlformats.org/officeDocument/2006/relationships/image" Target="../media/image3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shop.ipc.org/standards/standards-other/standards-other-printed-electronics/custitem_ipc_productformat/Download/item-language/English" TargetMode="External"/><Relationship Id="rId4" Type="http://schemas.openxmlformats.org/officeDocument/2006/relationships/hyperlink" Target="https://shop.ipc.org/standards/standards-other/standards-other-printed-electronics/custitem_ipc_productformat/Download/item-language/English" TargetMode="External"/><Relationship Id="rId5" Type="http://schemas.openxmlformats.org/officeDocument/2006/relationships/hyperlink" Target="https://www.semi.org/en/communities/flextech/standards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iec.ch/dyn/www/f?p=103:22:11898580751014::::FSP_ORG_ID,FSP_LANG_ID:1315,25" TargetMode="External"/><Relationship Id="rId4" Type="http://schemas.openxmlformats.org/officeDocument/2006/relationships/hyperlink" Target="https://www.iec.ch/dyn/www/f?p=103:22:8608949372500::::FSP_ORG_ID,FSP_LANG_ID:8679,25" TargetMode="External"/><Relationship Id="rId5" Type="http://schemas.openxmlformats.org/officeDocument/2006/relationships/hyperlink" Target="https://www.iec.ch/dyn/www/f?p=103:22:8608949372500::::FSP_ORG_ID,FSP_LANG_ID:8679,25" TargetMode="External"/><Relationship Id="rId6" Type="http://schemas.openxmlformats.org/officeDocument/2006/relationships/hyperlink" Target="https://www.semi.org/en/communities/flextech/standards" TargetMode="External"/><Relationship Id="rId7" Type="http://schemas.openxmlformats.org/officeDocument/2006/relationships/hyperlink" Target="https://www.semi.org/en/communities/flextech/standards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jeita.or.jp/cgi-bin/standard_e/list.cgi?cateid=61&amp;subcateid=62" TargetMode="External"/><Relationship Id="rId4" Type="http://schemas.openxmlformats.org/officeDocument/2006/relationships/hyperlink" Target="https://www.semi.org/en/standards-watch-2020Dec/taiwan-fhe-highlights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ipc.org/test-methods" TargetMode="Externa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png"/><Relationship Id="rId4" Type="http://schemas.openxmlformats.org/officeDocument/2006/relationships/image" Target="../media/image20.png"/><Relationship Id="rId5" Type="http://schemas.openxmlformats.org/officeDocument/2006/relationships/image" Target="../media/image25.png"/><Relationship Id="rId6" Type="http://schemas.openxmlformats.org/officeDocument/2006/relationships/hyperlink" Target="https://www.minco.com/~/media/files/minco/instructions/flex%20circuits/minco_basicsofflexdesign.ashx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ipc.org/sites/default/files/test_methods_docs/2.4.3e.pdf" TargetMode="External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s://www.yuasa-system.jp/en/test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5" Type="http://schemas.openxmlformats.org/officeDocument/2006/relationships/image" Target="../media/image31.png"/><Relationship Id="rId6" Type="http://schemas.openxmlformats.org/officeDocument/2006/relationships/image" Target="../media/image28.png"/><Relationship Id="rId7" Type="http://schemas.openxmlformats.org/officeDocument/2006/relationships/image" Target="../media/image30.png"/><Relationship Id="rId8" Type="http://schemas.openxmlformats.org/officeDocument/2006/relationships/image" Target="../media/image3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hyperlink" Target="mailto:pretl@ket.zcu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0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" name="Google Shape;106;p20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7" name="Google Shape;107;p20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0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0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0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0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0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0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0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0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0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0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0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0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0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0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0"/>
              <a:t>PR</a:t>
            </a:r>
            <a:r>
              <a:rPr lang="cs" sz="12000">
                <a:solidFill>
                  <a:srgbClr val="1C4587"/>
                </a:solidFill>
              </a:rPr>
              <a:t>0</a:t>
            </a:r>
            <a:r>
              <a:rPr lang="cs" sz="12000"/>
              <a:t>2-1</a:t>
            </a:r>
            <a:endParaRPr sz="12000">
              <a:solidFill>
                <a:srgbClr val="1C4587"/>
              </a:solidFill>
            </a:endParaRPr>
          </a:p>
        </p:txBody>
      </p:sp>
      <p:sp>
        <p:nvSpPr>
          <p:cNvPr id="127" name="Google Shape;127;p21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Standardy a testování 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1800"/>
              <a:t>Silvan Pretl</a:t>
            </a: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Obsah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2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1. Standardy pro FPC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●"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2. Testování FPC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1</a:t>
            </a:r>
            <a:r>
              <a:rPr lang="cs"/>
              <a:t>. Standardy pro FPC</a:t>
            </a:r>
            <a:endParaRPr/>
          </a:p>
        </p:txBody>
      </p:sp>
      <p:sp>
        <p:nvSpPr>
          <p:cNvPr id="140" name="Google Shape;140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Jaký by byl svět bez standardů?</a:t>
            </a:r>
            <a:endParaRPr/>
          </a:p>
        </p:txBody>
      </p:sp>
      <p:sp>
        <p:nvSpPr>
          <p:cNvPr id="146" name="Google Shape;146;p2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147" name="Google Shape;147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48" name="Google Shape;148;p24"/>
          <p:cNvSpPr txBox="1"/>
          <p:nvPr>
            <p:ph idx="1" type="body"/>
          </p:nvPr>
        </p:nvSpPr>
        <p:spPr>
          <a:xfrm>
            <a:off x="311700" y="923875"/>
            <a:ext cx="82368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Stejné věci bychom označovali různými pojmy a naopak.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Různí návrháři i výrobci by používali nejednotná návrhová pravidla a datové formáty.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Nepoužívali bychom stejný rozsah specifikací, zvyšoval by se prostor pro variabilitu.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 vždy bychom dostali produkt, který splňuje naše očekávání.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Nebyli bychom schopni zajistit očekávanou úroveň kvality.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Nebylo by možné vzájemné porovnání výrobních procesů a produktů.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Prodloužil by se čas potřebný pro uvedení produktu na trh.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Zvýšily by se celkové náklady na vývoj a výrobu elektronických zařízení.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Nedokázali bychom efektivně usměrňovat vývoj technologií napříč celým odvětvím. </a:t>
            </a:r>
            <a:endParaRPr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Přínosy standardizace v elektronice</a:t>
            </a:r>
            <a:endParaRPr/>
          </a:p>
        </p:txBody>
      </p:sp>
      <p:sp>
        <p:nvSpPr>
          <p:cNvPr id="154" name="Google Shape;154;p2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155" name="Google Shape;155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56" name="Google Shape;156;p25"/>
          <p:cNvSpPr txBox="1"/>
          <p:nvPr/>
        </p:nvSpPr>
        <p:spPr>
          <a:xfrm>
            <a:off x="235500" y="4734750"/>
            <a:ext cx="8390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https://www.ncabgroup.com/blog/pcb-standards-why-do-we-need-them/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7" name="Google Shape;15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5250" y="1282050"/>
            <a:ext cx="5053500" cy="257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/>
        </p:nvSpPr>
        <p:spPr>
          <a:xfrm>
            <a:off x="2045250" y="3861450"/>
            <a:ext cx="5053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Přínosy uplatnění IPC standardů dle průmyslových uživatelů (2018)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476375"/>
            <a:ext cx="1426349" cy="80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Standardizační organizace</a:t>
            </a:r>
            <a:endParaRPr/>
          </a:p>
        </p:txBody>
      </p:sp>
      <p:sp>
        <p:nvSpPr>
          <p:cNvPr id="165" name="Google Shape;165;p26"/>
          <p:cNvSpPr txBox="1"/>
          <p:nvPr>
            <p:ph idx="1" type="body"/>
          </p:nvPr>
        </p:nvSpPr>
        <p:spPr>
          <a:xfrm>
            <a:off x="311700" y="1076275"/>
            <a:ext cx="6926100" cy="16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1957 (USA): Institute of Printed Circuits (IPC)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přední světová organizace zaměřená na standardizaci, vzdělávání a celkový rozvoj odvětví  výroby plošných spojů, pouzdření součástek a montáže elektroniky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globálně respektovaná standardizační autorita</a:t>
            </a:r>
            <a:endParaRPr sz="1200"/>
          </a:p>
        </p:txBody>
      </p:sp>
      <p:sp>
        <p:nvSpPr>
          <p:cNvPr id="166" name="Google Shape;166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pic>
        <p:nvPicPr>
          <p:cNvPr id="167" name="Google Shape;16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587825"/>
            <a:ext cx="1939801" cy="45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 txBox="1"/>
          <p:nvPr>
            <p:ph idx="1" type="body"/>
          </p:nvPr>
        </p:nvSpPr>
        <p:spPr>
          <a:xfrm>
            <a:off x="311700" y="3057475"/>
            <a:ext cx="6807000" cy="161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1958 (USA): Joint Electron Device Engineering Council (JEDEC)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organizace zaměřená zejména na standardizaci a vzdělávání v oblasti mikroelektroniky a polovodičového průmyslu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společně s IPC tvoří globální komunitu výrobců a dodavatelů v elektronice (součástky, návrh a výroba PCB, montáž, testování, výrobní zařízení, ...)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6"/>
          <p:cNvSpPr txBox="1"/>
          <p:nvPr/>
        </p:nvSpPr>
        <p:spPr>
          <a:xfrm>
            <a:off x="5944150" y="2248500"/>
            <a:ext cx="2975100" cy="6465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Standardy IPC a JEDEC tvoří</a:t>
            </a:r>
            <a:endParaRPr sz="12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cs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základ světové výroby elektroniky.</a:t>
            </a:r>
            <a:endParaRPr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0" name="Google Shape;170;p26"/>
          <p:cNvSpPr txBox="1"/>
          <p:nvPr/>
        </p:nvSpPr>
        <p:spPr>
          <a:xfrm>
            <a:off x="235500" y="4734750"/>
            <a:ext cx="839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5"/>
              </a:rPr>
              <a:t>https://www.ipc.org/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/>
              </a:rPr>
              <a:t>https://www.jedec.org/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Standardizační organizace</a:t>
            </a:r>
            <a:endParaRPr/>
          </a:p>
        </p:txBody>
      </p:sp>
      <p:sp>
        <p:nvSpPr>
          <p:cNvPr id="176" name="Google Shape;176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77" name="Google Shape;177;p27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Další významné organizace</a:t>
            </a:r>
            <a:endParaRPr/>
          </a:p>
        </p:txBody>
      </p:sp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311700" y="923875"/>
            <a:ext cx="8596500" cy="375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IEC </a:t>
            </a:r>
            <a:r>
              <a:rPr lang="cs" sz="1200"/>
              <a:t>- International Electrotechnical Commission (INT)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ISO</a:t>
            </a:r>
            <a:r>
              <a:rPr lang="cs" sz="1200"/>
              <a:t> - International Organization for Standardization (INT)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IEEE </a:t>
            </a:r>
            <a:r>
              <a:rPr lang="cs" sz="1200"/>
              <a:t>- Institute of Electrical and Electronics Engineers (INT)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ASTM </a:t>
            </a:r>
            <a:r>
              <a:rPr lang="cs" sz="1200"/>
              <a:t>- American Society for Testing and Materials (INT)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WECC</a:t>
            </a:r>
            <a:r>
              <a:rPr lang="cs" sz="1200"/>
              <a:t> - World Electronic Circuits Council (INT)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NIST </a:t>
            </a:r>
            <a:r>
              <a:rPr lang="cs" sz="1200"/>
              <a:t>- National Institute of Standards and Technology (USA)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iNEMI</a:t>
            </a:r>
            <a:r>
              <a:rPr lang="cs" sz="1200"/>
              <a:t> - </a:t>
            </a:r>
            <a:r>
              <a:rPr lang="cs" sz="1200"/>
              <a:t>International Electronics Manufacturing Initiative (USA)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SMTA </a:t>
            </a:r>
            <a:r>
              <a:rPr lang="cs" sz="1200"/>
              <a:t>- Surface Mount Technology Association (USA)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NEMA </a:t>
            </a:r>
            <a:r>
              <a:rPr lang="cs" sz="1200"/>
              <a:t>- National Electrical Manufacturers Association (USA)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EIPC </a:t>
            </a:r>
            <a:r>
              <a:rPr lang="cs" sz="1200"/>
              <a:t>- European Institute for the PCB Community (EUR)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CEN / CENELEC </a:t>
            </a:r>
            <a:r>
              <a:rPr lang="cs" sz="1200"/>
              <a:t>- European Committee for Standardization / </a:t>
            </a:r>
            <a:r>
              <a:rPr lang="cs" sz="1200"/>
              <a:t>Electrotechnical Standardization</a:t>
            </a:r>
            <a:r>
              <a:rPr lang="cs" sz="1200"/>
              <a:t> (EUR)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JEITA</a:t>
            </a:r>
            <a:r>
              <a:rPr lang="cs" sz="1200"/>
              <a:t> - Japan Electronics and Information Technology Industries Association (JPN)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JPCA</a:t>
            </a:r>
            <a:r>
              <a:rPr lang="cs" sz="1200"/>
              <a:t> - Japan Electronics Packaging and Circuits Association (JPN)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TPCA / KPCA / CPCA </a:t>
            </a:r>
            <a:r>
              <a:rPr lang="cs" sz="1200"/>
              <a:t>- </a:t>
            </a:r>
            <a:r>
              <a:rPr lang="cs" sz="1200"/>
              <a:t>Taiwan / Korea / China Printed Circuit Association (TWN / KOR / CHN)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… a řada dalších :)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IPC Standards Tree</a:t>
            </a:r>
            <a:endParaRPr/>
          </a:p>
        </p:txBody>
      </p:sp>
      <p:sp>
        <p:nvSpPr>
          <p:cNvPr id="184" name="Google Shape;184;p2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185" name="Google Shape;185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86" name="Google Shape;186;p28"/>
          <p:cNvSpPr txBox="1"/>
          <p:nvPr>
            <p:ph idx="1" type="body"/>
          </p:nvPr>
        </p:nvSpPr>
        <p:spPr>
          <a:xfrm>
            <a:off x="311700" y="923875"/>
            <a:ext cx="37959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 standardy pokrývají všechny aspekty návrhu a výroby PCB</a:t>
            </a:r>
            <a:endParaRPr sz="1200"/>
          </a:p>
        </p:txBody>
      </p:sp>
      <p:sp>
        <p:nvSpPr>
          <p:cNvPr id="187" name="Google Shape;187;p28"/>
          <p:cNvSpPr txBox="1"/>
          <p:nvPr/>
        </p:nvSpPr>
        <p:spPr>
          <a:xfrm>
            <a:off x="235500" y="4734750"/>
            <a:ext cx="839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IPC Standards Tree 01-2019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8" name="Google Shape;18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4650" y="109425"/>
            <a:ext cx="3894249" cy="4924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IPC standardy významné pro FPC</a:t>
            </a:r>
            <a:endParaRPr/>
          </a:p>
        </p:txBody>
      </p:sp>
      <p:sp>
        <p:nvSpPr>
          <p:cNvPr id="194" name="Google Shape;194;p2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195" name="Google Shape;195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6" name="Google Shape;196;p29"/>
          <p:cNvSpPr txBox="1"/>
          <p:nvPr>
            <p:ph idx="1" type="body"/>
          </p:nvPr>
        </p:nvSpPr>
        <p:spPr>
          <a:xfrm>
            <a:off x="311700" y="923875"/>
            <a:ext cx="8236800" cy="39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Design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IPC-FC-2221: Generic Standard On Printed Board Design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IPC-FC-2223: Sectional Design Standard for Flexible Printed Boards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Materials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IPC-4202: Flexible Base Dielectrics for Use in Flexible Printed Circuitry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IPC-4203: </a:t>
            </a:r>
            <a:r>
              <a:rPr lang="cs" sz="1200"/>
              <a:t>Cover and Bonding Material for Flexible Printed Circuitry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IPC-4204: Flexible Metal-Clad Dielectrics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Performance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IPC-6011: Generic Performance Specification for Printed Boards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IPC-6013: Qualification and Performance Specification for Flexible Printed Boards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Quality Guidelines - Circuits &amp; Assembly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IPC-A-600: Acceptability of Circuit Boards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IPC-A-610: Acceptability of Printed Circuit Board Assemblies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IPC/EIA J-STD001: Requirements for Soldered Electrical and Electronic Assemblies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0"/>
          <p:cNvSpPr txBox="1"/>
          <p:nvPr>
            <p:ph idx="2" type="subTitle"/>
          </p:nvPr>
        </p:nvSpPr>
        <p:spPr>
          <a:xfrm>
            <a:off x="235500" y="470750"/>
            <a:ext cx="7797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IPC-FC-2223: Sectional Design Standard for Flexible Printed Boards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03" name="Google Shape;203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04" name="Google Shape;204;p30"/>
          <p:cNvSpPr txBox="1"/>
          <p:nvPr>
            <p:ph idx="1" type="body"/>
          </p:nvPr>
        </p:nvSpPr>
        <p:spPr>
          <a:xfrm>
            <a:off x="311700" y="923875"/>
            <a:ext cx="8236800" cy="39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Class 1: General Electronics Products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obecná spotřební elektronika, relativně jednoduchá, nízká cena, kratší životnost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dětské hračky, dálkové ovladače, PC periferie, RFID tagy</a:t>
            </a:r>
            <a:r>
              <a:rPr lang="cs" sz="1200"/>
              <a:t>...</a:t>
            </a:r>
            <a:endParaRPr sz="120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Class 2: Dedicated Service Electronics Products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specializovanější elektronické produkty s vyšší spolehlivostí a životností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selhání nežádoucí, ale přijatelné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smartphony, notebooky, tablety, domácí spotřebiče, ...</a:t>
            </a:r>
            <a:endParaRPr sz="120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b="1" lang="cs" sz="1200">
                <a:latin typeface="Montserrat"/>
                <a:ea typeface="Montserrat"/>
                <a:cs typeface="Montserrat"/>
                <a:sym typeface="Montserrat"/>
              </a:rPr>
              <a:t>Class 3: High-Reliability Electronics Products, with little room for error.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vysoce specializované elektronické produkty s vysokou spolehlivostí pro provoz v náročném prostředí pro kritické aplikace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selhání nepřijatelné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lékařská elektronika, letecká, vojenská a dopravní elektronika, průmyslová zařízení, ...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10" name="Google Shape;210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11" name="Google Shape;211;p31"/>
          <p:cNvSpPr txBox="1"/>
          <p:nvPr>
            <p:ph idx="1" type="body"/>
          </p:nvPr>
        </p:nvSpPr>
        <p:spPr>
          <a:xfrm>
            <a:off x="311700" y="923875"/>
            <a:ext cx="7866900" cy="303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Single-Sided Flexible Circuits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 6013 - Type 1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Double-Sided Flexible Circuits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 6013 - Type 2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Multi-Layer Flexible Circuits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 6013 - Type 3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Rigid-Flex Flexible Circuits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 6013 - Type 4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Multi-Layer Not Plated Flexible Circuits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IPC 6013 - Type 5</a:t>
            </a:r>
            <a:endParaRPr sz="1200"/>
          </a:p>
        </p:txBody>
      </p:sp>
      <p:sp>
        <p:nvSpPr>
          <p:cNvPr id="212" name="Google Shape;212;p31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IPC klasifikace konstrukcí FPC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Single-Sided Flexible Circuits (IPC 6013 - Type 1)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19" name="Google Shape;219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311700" y="923875"/>
            <a:ext cx="78669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jedna vodivá Cu vrstva na flexi nosiči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 vnější izolační vrstva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velmi tenká konstrukce (0.10 - 0.20 mm)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odhalené plošky na jedné či obou stranách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volitelně: výztuhy, piny, konektory, komponenty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221" name="Google Shape;2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112950"/>
            <a:ext cx="5400001" cy="7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8100" y="2788000"/>
            <a:ext cx="3509250" cy="140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Double-Sided Flexible Circuits (</a:t>
            </a:r>
            <a:r>
              <a:rPr lang="cs"/>
              <a:t>IPC 6013 - Type 2)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29" name="Google Shape;229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311700" y="923875"/>
            <a:ext cx="78669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dvě vodivé Cu vrstvy na flexi nosiči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 vnější izolační vrstvy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pokovené otvory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odhalené plošky na jedné či obou stranách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montáž komponent možná z obou stran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volitelně: výztuhy, piny, konektory, komponenty</a:t>
            </a:r>
            <a:endParaRPr sz="1200"/>
          </a:p>
        </p:txBody>
      </p:sp>
      <p:pic>
        <p:nvPicPr>
          <p:cNvPr id="231" name="Google Shape;23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163875"/>
            <a:ext cx="5400000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8000" y="3048257"/>
            <a:ext cx="3309350" cy="1661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4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Multi-Layer Flexible Circuits (</a:t>
            </a:r>
            <a:r>
              <a:rPr lang="cs"/>
              <a:t>IPC 6013 - Type 3)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39" name="Google Shape;239;p3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40" name="Google Shape;240;p34"/>
          <p:cNvSpPr txBox="1"/>
          <p:nvPr>
            <p:ph idx="1" type="body"/>
          </p:nvPr>
        </p:nvSpPr>
        <p:spPr>
          <a:xfrm>
            <a:off x="311700" y="923875"/>
            <a:ext cx="78669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tři a více vodivých Cu vrstev oddělených flexi nosiči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 vnější izolační vrstvy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pokovené otvory (průchozí, slepé i vnitřní)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odhalené plošky na jedné či obou stranách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montáž komponent možná z obou stran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volitelně: výztuhy, piny, konektory, komponenty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241" name="Google Shape;24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381038"/>
            <a:ext cx="5399999" cy="12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1600" y="3073175"/>
            <a:ext cx="3365751" cy="177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5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Rigid-Flex Flexible Circuits (</a:t>
            </a:r>
            <a:r>
              <a:rPr lang="cs"/>
              <a:t>IPC 6013 - Type 4)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49" name="Google Shape;249;p3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50" name="Google Shape;250;p35"/>
          <p:cNvSpPr txBox="1"/>
          <p:nvPr>
            <p:ph idx="1" type="body"/>
          </p:nvPr>
        </p:nvSpPr>
        <p:spPr>
          <a:xfrm>
            <a:off x="311700" y="923875"/>
            <a:ext cx="78669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dvě a více vodivých Cu vrstev oddělených flexi nebo rigid nosiči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pokovené otvory skrze všechny vrstvy (rigid i flex)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rigid části vhodné pro montáž hmotnějších komponent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volitelné krytí pokovených otvorů pro maximální izolaci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odhalené plošky na jedné či obou stranách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možnost sekvenční laminace, vrtání a pokovování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volitelně: výztuhy, piny, konektory, komponenty, chladiče a mechnaické montážní prvky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nejširší konstrukční možnosti, </a:t>
            </a:r>
            <a:r>
              <a:rPr lang="cs" sz="1200"/>
              <a:t>nejvyšší cena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251" name="Google Shape;25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9092" y="3304825"/>
            <a:ext cx="4165816" cy="166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Multi-Layer Not Plated Flexible Circuit</a:t>
            </a:r>
            <a:r>
              <a:rPr lang="cs"/>
              <a:t> (IPC 6013 - Type 5)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58" name="Google Shape;258;p3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59" name="Google Shape;259;p36"/>
          <p:cNvSpPr txBox="1"/>
          <p:nvPr>
            <p:ph idx="1" type="body"/>
          </p:nvPr>
        </p:nvSpPr>
        <p:spPr>
          <a:xfrm>
            <a:off x="311700" y="923875"/>
            <a:ext cx="78669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velmi málo využívaná konstrukce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více nezávislých vodivých vrstev bez pokovených otvorů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na jedné nebo obou stranách mohou být odkryté kontaktní plošky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volitelně: výztuhy, piny, konektory</a:t>
            </a:r>
            <a:endParaRPr sz="1200"/>
          </a:p>
        </p:txBody>
      </p:sp>
      <p:pic>
        <p:nvPicPr>
          <p:cNvPr id="260" name="Google Shape;26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5125" y="2571750"/>
            <a:ext cx="3333750" cy="192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Rozvíjející se standardy pro tištěnou elektroniku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67" name="Google Shape;267;p3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68" name="Google Shape;268;p37"/>
          <p:cNvSpPr txBox="1"/>
          <p:nvPr>
            <p:ph idx="1" type="body"/>
          </p:nvPr>
        </p:nvSpPr>
        <p:spPr>
          <a:xfrm>
            <a:off x="311700" y="923875"/>
            <a:ext cx="78669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IPC/JPCA-2291, Design Guideline for Printed Electronics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IPC/JPCA-4591, Requirements for Printed Electronics Functional Conductive Materials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IPC/JPCA-4921, Requirements for Printed Electronics Base Materials (Substrates)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IPC/JPCA-6901, Application Categories for Printed Electronics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IPC-6903, Terms and Definitions for the Design and Manufacture of Printed Electronics (Additive Circuitry)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IPC-2292, Design Standard for Printed Electronics on Flexible Substrates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IPC-9204, Guideline on Flexibility &amp; Stretchability Testing for PE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IPC-9691B (IPC-TM-650), User Guide for the IPC-TM-650, Method 2.4.3 – Sliding parallel plate test</a:t>
            </a:r>
            <a:endParaRPr sz="1200"/>
          </a:p>
        </p:txBody>
      </p:sp>
      <p:sp>
        <p:nvSpPr>
          <p:cNvPr id="269" name="Google Shape;269;p37"/>
          <p:cNvSpPr txBox="1"/>
          <p:nvPr/>
        </p:nvSpPr>
        <p:spPr>
          <a:xfrm>
            <a:off x="235500" y="4582350"/>
            <a:ext cx="8390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IPC: </a:t>
            </a: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Standards: Other Standards: Printed Electronics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5"/>
              </a:rPr>
              <a:t>SEMI: Flexible Electronics Standards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Rozvíjející se standardy pro tištěnou elektroniku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76" name="Google Shape;276;p3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77" name="Google Shape;277;p38"/>
          <p:cNvSpPr txBox="1"/>
          <p:nvPr>
            <p:ph idx="1" type="body"/>
          </p:nvPr>
        </p:nvSpPr>
        <p:spPr>
          <a:xfrm>
            <a:off x="311700" y="923875"/>
            <a:ext cx="86700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62899-101 Terminology - Vocabulary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62899-201 / 2 / 3 / 4  / Materials - Substrates / </a:t>
            </a:r>
            <a:r>
              <a:rPr lang="cs" sz="1200"/>
              <a:t>Conductive ink / Semiconductor ink / Insulator Ink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62899-250 Material technologies required in printed electronics for wearable smart devices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62899-302 Equipment - Inkjet - Imaging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62899-303 Equipment - Roll-to-roll printing - Mechanical dimensions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62899-401 Printability - Overview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62899-402 Printability - Measurement of qualities - Pattern width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62899-403  Printability - Requirements for reproducibility - Basic patterns for evaluation of printing machine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62899-501 Quality assessment - Failure modes and mechanical testing 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62899-502 Quality assessment - Organic light emitting diode (OLED) element</a:t>
            </a:r>
            <a:r>
              <a:rPr lang="cs" sz="1200"/>
              <a:t>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62860:2013 Test methods for the characterization of organic transistors and materials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IEC 62860-1:2013 Test methods for the characterization of organic transistor-based ring oscillators</a:t>
            </a:r>
            <a:endParaRPr sz="1200"/>
          </a:p>
        </p:txBody>
      </p:sp>
      <p:sp>
        <p:nvSpPr>
          <p:cNvPr id="278" name="Google Shape;278;p38"/>
          <p:cNvSpPr txBox="1"/>
          <p:nvPr/>
        </p:nvSpPr>
        <p:spPr>
          <a:xfrm>
            <a:off x="235500" y="4506150"/>
            <a:ext cx="8390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IEC TC 113 Publications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IEC </a:t>
            </a: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5"/>
              </a:rPr>
              <a:t>TC 119 Publications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/>
              </a:rPr>
              <a:t>SEMI: Flexible Electronics Standa</a:t>
            </a: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7"/>
              </a:rPr>
              <a:t>rds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9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Rozvíjející se standardy pro tištěnou elektroniku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Standardy pro FPC</a:t>
            </a:r>
            <a:endParaRPr/>
          </a:p>
        </p:txBody>
      </p:sp>
      <p:sp>
        <p:nvSpPr>
          <p:cNvPr id="285" name="Google Shape;285;p3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6" name="Google Shape;286;p39"/>
          <p:cNvSpPr txBox="1"/>
          <p:nvPr>
            <p:ph idx="1" type="body"/>
          </p:nvPr>
        </p:nvSpPr>
        <p:spPr>
          <a:xfrm>
            <a:off x="311700" y="923875"/>
            <a:ext cx="7866900" cy="36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JEITA ET-4101 Materials – Part 1-1: Substrate (polymer and glass)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JEITA ET-4201 Materials – Part 2-1: Ink of functional materials – Conductive material ink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JEITA ET-4501 OLED elements – Mechanical stress testing of OLED elements formed on flexible substrates</a:t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SEMI Draft Document 6690, New Standard: Test Method of Line Impedance for Flexible Hybrid Electronics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SEMI Draft Document 6691, New Standard: Test Method of Sheet Resistance for Flexible Hybrid Electronics 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7" name="Google Shape;287;p39"/>
          <p:cNvSpPr txBox="1"/>
          <p:nvPr/>
        </p:nvSpPr>
        <p:spPr>
          <a:xfrm>
            <a:off x="235500" y="4582350"/>
            <a:ext cx="83904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JEITA Printed Electronics Standardization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SEMI: Taiwan Flexible Hybrid Electronics Technical Committee Highlights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2</a:t>
            </a:r>
            <a:r>
              <a:rPr lang="cs"/>
              <a:t>. Testování FPC</a:t>
            </a:r>
            <a:endParaRPr/>
          </a:p>
        </p:txBody>
      </p:sp>
      <p:sp>
        <p:nvSpPr>
          <p:cNvPr id="293" name="Google Shape;293;p4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1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Potřeba testování a měření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299" name="Google Shape;299;p4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00" name="Google Shape;300;p4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01" name="Google Shape;301;p41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Kontrola a řízení výrobního procesů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Měření a testování procesních parametrů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Zajištění kvality produktu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Testování výchozích materiálů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Testování produktu v dílčích fázích výroby</a:t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2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Kontrola a řízení výrobního procesu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07" name="Google Shape;307;p42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08" name="Google Shape;308;p4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09" name="Google Shape;309;p42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Přímé měření procesních parametrů: teploty, vlhkost, tlak, osvětlení, chemické složení, ….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Výstupy výrobních operací: standardně testovací kupóny - Test Element Groups (TEGs)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Řada využitelných standardů: IPC, JEDEC, ASTM, …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Testovací struktury: rezistivita Cu fólie pro určení tloušťky rovnoměrnosti pokovení, testování rozlišení fotolitografického procesu, </a:t>
            </a:r>
            <a:r>
              <a:rPr lang="cs" sz="1200"/>
              <a:t>kvalita vias, </a:t>
            </a:r>
            <a:r>
              <a:rPr lang="cs" sz="1200"/>
              <a:t>impedanční měření, rozměrová stabilita, ohybová odolnost, přesnost sesazení, ….</a:t>
            </a:r>
            <a:endParaRPr sz="1200"/>
          </a:p>
        </p:txBody>
      </p:sp>
      <p:pic>
        <p:nvPicPr>
          <p:cNvPr id="310" name="Google Shape;31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9550" y="2571750"/>
            <a:ext cx="3564902" cy="211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2"/>
          <p:cNvSpPr txBox="1"/>
          <p:nvPr/>
        </p:nvSpPr>
        <p:spPr>
          <a:xfrm>
            <a:off x="2789550" y="4752775"/>
            <a:ext cx="3564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cs" sz="10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Ukázka návrhu kupónu s Test Element Groups</a:t>
            </a:r>
            <a:endParaRPr i="1" sz="10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3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Zajištění </a:t>
            </a:r>
            <a:r>
              <a:rPr lang="cs"/>
              <a:t>kvality produktu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17" name="Google Shape;317;p43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18" name="Google Shape;318;p4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19" name="Google Shape;319;p43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Výchozí materiály: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ověření parametrů vstupních materiálů a jejich souladu se specifikacemi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Produkt: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ověření parametrů konečného produktu a jejich souladu se specifikacemi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doplněno průběžnými inspekčními kroky během výroby</a:t>
            </a:r>
            <a:endParaRPr sz="1200"/>
          </a:p>
        </p:txBody>
      </p:sp>
      <p:sp>
        <p:nvSpPr>
          <p:cNvPr id="320" name="Google Shape;320;p43"/>
          <p:cNvSpPr txBox="1"/>
          <p:nvPr>
            <p:ph idx="2" type="subTitle"/>
          </p:nvPr>
        </p:nvSpPr>
        <p:spPr>
          <a:xfrm>
            <a:off x="235500" y="2375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IPC TM-650: Test Methods Manual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21" name="Google Shape;321;p43"/>
          <p:cNvSpPr txBox="1"/>
          <p:nvPr>
            <p:ph idx="1" type="body"/>
          </p:nvPr>
        </p:nvSpPr>
        <p:spPr>
          <a:xfrm>
            <a:off x="311700" y="2828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Sada &gt;150 průmyslových testovacích postupů pro PCB a FPC v těchto kategoriích: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1.0 Reporting and Measurement Analysis Methods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2.1 Visual Test Methods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2.2 Dimensional Test Methods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2.3 Chemical Test Methods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2.4 Mechanical Test Methods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2.5 Electrical Test Methods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2.6 Environmental Test Methods</a:t>
            </a:r>
            <a:endParaRPr sz="1200"/>
          </a:p>
        </p:txBody>
      </p:sp>
      <p:sp>
        <p:nvSpPr>
          <p:cNvPr id="322" name="Google Shape;322;p43"/>
          <p:cNvSpPr txBox="1"/>
          <p:nvPr/>
        </p:nvSpPr>
        <p:spPr>
          <a:xfrm>
            <a:off x="6331500" y="4734750"/>
            <a:ext cx="4295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https://www.ipc.org/test-methods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4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Požadavky na flexibilní substráty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28" name="Google Shape;328;p44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29" name="Google Shape;329;p4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30" name="Google Shape;330;p44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rozměrová stabilita (CTE, CHE, vliv leptání)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teplotní odolnost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odolnost proti trhání (iniciační síla, šíření trhlin)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flexibilita (za nízkých teplot, v provozním režimu)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nízká absorpce vlhkosti, odolnost biologickému působení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chemická odolnost, obsah těkavých složek, hořlavost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vysoká adheze vodivé fólie (výchozí, po tepelném zatížení, po klimatickém cyklování)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elektrické parametry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nízká permitivita a ztrátový činitel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vysoká vnitřní i povrchová rezistivita (i při vysokém RH)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vysoká elektrická pevnost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impedanční přenosové parametry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konzistentní parametry napříč výrobními šaržemi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nízká cena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5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Vizuální inspekce FPC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36" name="Google Shape;336;p4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37" name="Google Shape;337;p4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38" name="Google Shape;338;p45"/>
          <p:cNvSpPr txBox="1"/>
          <p:nvPr>
            <p:ph idx="1" type="body"/>
          </p:nvPr>
        </p:nvSpPr>
        <p:spPr>
          <a:xfrm>
            <a:off x="311700" y="923875"/>
            <a:ext cx="7866900" cy="377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nečistoty a zbytky procesních produktů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delaminace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defekty na rozích a hranách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mechanické výztuhy, kvalita laminace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přesnost sesazení otvorů a plošek, velikosti otvorů, velikosti okruží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šířka vodivých drah a izolačních mezer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pronikání pájky na rozhraní Cu-diel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grafické značení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pronikání lepidel na plošky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6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Poloměr ohybu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44" name="Google Shape;344;p4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45" name="Google Shape;345;p4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6" name="Google Shape;346;p46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definice v IPC-2223, ale závisí na řadě faktorů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nutno rozlišovat statický a dynamický ohyb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obecná doporučení pro statický ohyb: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Single-layer		6× circuit thickness (minimum)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Double-layer	12× circuit thickness (minimum)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Multi-layer		24× circuit thickness (minimum)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obecná doporučení pro dynamický ohyb: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Single-layer		20-40× circuit thickness (minimum)</a:t>
            </a:r>
            <a:endParaRPr sz="1200"/>
          </a:p>
          <a:p>
            <a:pPr indent="-304800" lvl="2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cs" sz="1200"/>
              <a:t>s rostoucím poloměrem roste životnost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vícevrstvé FPC se nedoporučují pro dynamické ohýbání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347" name="Google Shape;34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4425" y="1435900"/>
            <a:ext cx="3118121" cy="211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7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Neutrální rovina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53" name="Google Shape;353;p4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54" name="Google Shape;354;p4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55" name="Google Shape;355;p47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vnější povrch ohybu: tahové zatížení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vnitřní povrch ohybu: tlakové zatížení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teoretická středová rovina: bez zatížení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praktická doporučení: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pro menší poloměr ohybu nutné tenké konstrukce, nejlépe pouze 1-vrstvé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cs" sz="1200"/>
              <a:t>preferovat umístění Cu vrstvy blízko neutrální rovině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356" name="Google Shape;35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526" y="3020775"/>
            <a:ext cx="2437475" cy="173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2062" y="3020775"/>
            <a:ext cx="2623515" cy="173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30269" y="3077284"/>
            <a:ext cx="2623525" cy="1618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8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Mechanické ohybové testy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64" name="Google Shape;364;p4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65" name="Google Shape;365;p4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66" name="Google Shape;366;p48"/>
          <p:cNvSpPr txBox="1"/>
          <p:nvPr>
            <p:ph idx="1" type="body"/>
          </p:nvPr>
        </p:nvSpPr>
        <p:spPr>
          <a:xfrm>
            <a:off x="311700" y="923875"/>
            <a:ext cx="78669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dle uspořádání lze testovat velmi odlišné pohybové módy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každý test reprezentuje jiné mechanické namáhání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367" name="Google Shape;36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750" y="2077675"/>
            <a:ext cx="2645643" cy="211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4425" y="2077675"/>
            <a:ext cx="1902762" cy="211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9237" y="2117700"/>
            <a:ext cx="2796671" cy="2037754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8"/>
          <p:cNvSpPr txBox="1"/>
          <p:nvPr/>
        </p:nvSpPr>
        <p:spPr>
          <a:xfrm>
            <a:off x="235500" y="4734750"/>
            <a:ext cx="8390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6"/>
              </a:rPr>
              <a:t>MINCO: Basics of Flex Circuit Design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9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76" name="Google Shape;376;p49"/>
          <p:cNvSpPr txBox="1"/>
          <p:nvPr>
            <p:ph idx="1" type="body"/>
          </p:nvPr>
        </p:nvSpPr>
        <p:spPr>
          <a:xfrm>
            <a:off x="311700" y="1152475"/>
            <a:ext cx="7852200" cy="31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Testování odolnosti leptaných FPC vůči ohybovému namáhání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Výstup: počet ohybových cyklů do přerušení vodivé dráhy (průměr ze 3 vzorků)</a:t>
            </a:r>
            <a:endParaRPr sz="1200"/>
          </a:p>
        </p:txBody>
      </p:sp>
      <p:sp>
        <p:nvSpPr>
          <p:cNvPr id="377" name="Google Shape;377;p4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78" name="Google Shape;378;p49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IPC TM-650, Test Method 2.4.3: Flexural Endurance, Flexible Printed Board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s"/>
              <a:t>Materials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cs"/>
              <a:t> </a:t>
            </a:r>
            <a:endParaRPr/>
          </a:p>
        </p:txBody>
      </p:sp>
      <p:sp>
        <p:nvSpPr>
          <p:cNvPr id="379" name="Google Shape;379;p49"/>
          <p:cNvSpPr txBox="1"/>
          <p:nvPr/>
        </p:nvSpPr>
        <p:spPr>
          <a:xfrm>
            <a:off x="235500" y="4734750"/>
            <a:ext cx="8390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https://www.ipc.org/sites/default/files/test_methods_docs/2.4.3e.pdf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80" name="Google Shape;380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1200" y="2369375"/>
            <a:ext cx="3597001" cy="1908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500" y="2918688"/>
            <a:ext cx="3466301" cy="80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0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Testování FPC</a:t>
            </a:r>
            <a:endParaRPr/>
          </a:p>
        </p:txBody>
      </p:sp>
      <p:sp>
        <p:nvSpPr>
          <p:cNvPr id="387" name="Google Shape;387;p5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88" name="Google Shape;388;p50"/>
          <p:cNvSpPr txBox="1"/>
          <p:nvPr>
            <p:ph idx="2" type="subTitle"/>
          </p:nvPr>
        </p:nvSpPr>
        <p:spPr>
          <a:xfrm>
            <a:off x="235500" y="470750"/>
            <a:ext cx="85206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Běžné režimy testování ohybového namáhání</a:t>
            </a:r>
            <a:endParaRPr/>
          </a:p>
        </p:txBody>
      </p:sp>
      <p:sp>
        <p:nvSpPr>
          <p:cNvPr id="389" name="Google Shape;389;p50"/>
          <p:cNvSpPr txBox="1"/>
          <p:nvPr/>
        </p:nvSpPr>
        <p:spPr>
          <a:xfrm>
            <a:off x="235500" y="4734750"/>
            <a:ext cx="8390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Zdroje: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 sz="800" u="sng">
                <a:solidFill>
                  <a:schemeClr val="hlink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3"/>
              </a:rPr>
              <a:t>https://www.yuasa-system.jp/en/test</a:t>
            </a:r>
            <a:endParaRPr sz="800">
              <a:solidFill>
                <a:srgbClr val="66666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0" name="Google Shape;39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438" y="1016660"/>
            <a:ext cx="2525250" cy="100615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0"/>
          <p:cNvSpPr txBox="1"/>
          <p:nvPr>
            <p:ph idx="1" type="body"/>
          </p:nvPr>
        </p:nvSpPr>
        <p:spPr>
          <a:xfrm>
            <a:off x="158013" y="2010243"/>
            <a:ext cx="2804100" cy="3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Bending </a:t>
            </a:r>
            <a:endParaRPr sz="1200"/>
          </a:p>
        </p:txBody>
      </p:sp>
      <p:pic>
        <p:nvPicPr>
          <p:cNvPr id="392" name="Google Shape;392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8338" y="2823450"/>
            <a:ext cx="2334914" cy="109812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50"/>
          <p:cNvSpPr txBox="1"/>
          <p:nvPr>
            <p:ph idx="1" type="body"/>
          </p:nvPr>
        </p:nvSpPr>
        <p:spPr>
          <a:xfrm>
            <a:off x="3328350" y="4297200"/>
            <a:ext cx="2334900" cy="31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Torsion</a:t>
            </a:r>
            <a:endParaRPr sz="1200"/>
          </a:p>
        </p:txBody>
      </p:sp>
      <p:pic>
        <p:nvPicPr>
          <p:cNvPr id="394" name="Google Shape;394;p50"/>
          <p:cNvPicPr preferRelativeResize="0"/>
          <p:nvPr/>
        </p:nvPicPr>
        <p:blipFill rotWithShape="1">
          <a:blip r:embed="rId6">
            <a:alphaModFix/>
          </a:blip>
          <a:srcRect b="3812" l="0" r="0" t="16264"/>
          <a:stretch/>
        </p:blipFill>
        <p:spPr>
          <a:xfrm>
            <a:off x="6025284" y="2699625"/>
            <a:ext cx="2936381" cy="1345775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0"/>
          <p:cNvSpPr txBox="1"/>
          <p:nvPr>
            <p:ph idx="1" type="body"/>
          </p:nvPr>
        </p:nvSpPr>
        <p:spPr>
          <a:xfrm>
            <a:off x="6025275" y="4297200"/>
            <a:ext cx="29364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Tension-free folding </a:t>
            </a:r>
            <a:endParaRPr sz="1200"/>
          </a:p>
        </p:txBody>
      </p:sp>
      <p:pic>
        <p:nvPicPr>
          <p:cNvPr id="396" name="Google Shape;396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77088" y="912750"/>
            <a:ext cx="2589810" cy="121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0"/>
          <p:cNvSpPr txBox="1"/>
          <p:nvPr>
            <p:ph idx="1" type="body"/>
          </p:nvPr>
        </p:nvSpPr>
        <p:spPr>
          <a:xfrm>
            <a:off x="3169950" y="2010243"/>
            <a:ext cx="2804100" cy="3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U-shape sliding</a:t>
            </a:r>
            <a:endParaRPr sz="1200"/>
          </a:p>
        </p:txBody>
      </p:sp>
      <p:pic>
        <p:nvPicPr>
          <p:cNvPr id="398" name="Google Shape;398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30849" y="1076532"/>
            <a:ext cx="2525250" cy="88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0"/>
          <p:cNvSpPr txBox="1"/>
          <p:nvPr>
            <p:ph idx="1" type="body"/>
          </p:nvPr>
        </p:nvSpPr>
        <p:spPr>
          <a:xfrm>
            <a:off x="6230850" y="2010243"/>
            <a:ext cx="2525400" cy="3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Rolling</a:t>
            </a:r>
            <a:endParaRPr sz="1200"/>
          </a:p>
        </p:txBody>
      </p:sp>
      <p:pic>
        <p:nvPicPr>
          <p:cNvPr id="400" name="Google Shape;400;p50"/>
          <p:cNvPicPr preferRelativeResize="0"/>
          <p:nvPr/>
        </p:nvPicPr>
        <p:blipFill rotWithShape="1">
          <a:blip r:embed="rId9">
            <a:alphaModFix/>
          </a:blip>
          <a:srcRect b="0" l="0" r="1632" t="0"/>
          <a:stretch/>
        </p:blipFill>
        <p:spPr>
          <a:xfrm>
            <a:off x="583175" y="2443950"/>
            <a:ext cx="1953774" cy="194585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0"/>
          <p:cNvSpPr txBox="1"/>
          <p:nvPr>
            <p:ph idx="1" type="body"/>
          </p:nvPr>
        </p:nvSpPr>
        <p:spPr>
          <a:xfrm>
            <a:off x="583175" y="4297200"/>
            <a:ext cx="1953900" cy="3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1200"/>
              <a:t>Stretching</a:t>
            </a:r>
            <a:endParaRPr sz="1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1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Děkuji za pozornost</a:t>
            </a:r>
            <a:endParaRPr/>
          </a:p>
        </p:txBody>
      </p:sp>
      <p:sp>
        <p:nvSpPr>
          <p:cNvPr id="407" name="Google Shape;407;p51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Silvan Pretl		</a:t>
            </a:r>
            <a:r>
              <a:rPr lang="cs" u="sng">
                <a:solidFill>
                  <a:schemeClr val="hlink"/>
                </a:solidFill>
                <a:hlinkClick r:id="rId3"/>
              </a:rPr>
              <a:t>pretl@fel.zcu.cz</a:t>
            </a:r>
            <a:endParaRPr/>
          </a:p>
        </p:txBody>
      </p:sp>
      <p:sp>
        <p:nvSpPr>
          <p:cNvPr id="408" name="Google Shape;408;p5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