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notesMasterIdLst>
    <p:notesMasterId r:id="rId12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E63BC-FD34-46C6-AD9B-76223B5D0A1A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3C12B-4607-49B3-853E-16A3824256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6460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7704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1766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7435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6547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243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3087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203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7489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9175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825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364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28294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3980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4521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009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65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F7009-D13B-4440-9C48-B26858327E63}" type="datetimeFigureOut">
              <a:rPr lang="cs-CZ" smtClean="0"/>
              <a:t>10.07.2023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3E4082C-F620-42F7-A20D-70573E9C08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837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5069D69B-EA37-80EC-FC66-AEA72D2D9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975" y="147706"/>
            <a:ext cx="8983390" cy="656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56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E49156-CFCE-4D2F-B711-5ADC1FEC9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9856" y="383965"/>
            <a:ext cx="8238835" cy="1280890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Propojení teoretické a praktické přípravy. Model ALACT</a:t>
            </a:r>
            <a:endParaRPr lang="cs-CZ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020019-B33F-4300-A4E6-10AD6A312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2400" y="2179782"/>
            <a:ext cx="10156103" cy="3777622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200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Propojení teoretické a praktické přípravy učitele.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200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 procesu vzdělávání budoucích učitelů by mělo být prioritou, </a:t>
            </a:r>
            <a:r>
              <a:rPr lang="cs-CZ" sz="2200" b="1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aby teoretické poznatky byly propojovány praktickými dovednostmi</a:t>
            </a:r>
            <a:r>
              <a:rPr lang="cs-CZ" sz="2200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aby, podle některých odborníků, nevznikala dokonce mezi teorií a praxí propast.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200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Naopak zdůrazňují </a:t>
            </a:r>
            <a:r>
              <a:rPr lang="cs-CZ" sz="2200" b="1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požadavek na učitele, aby byl reflektujícím odborníkem</a:t>
            </a:r>
            <a:r>
              <a:rPr lang="cs-CZ" sz="2200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který dokáže posoudit, zhodnotit, hledat účinné cesty…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723319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89FD298-0060-4A19-9D9D-50D34E77C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182" y="1501629"/>
            <a:ext cx="9969617" cy="4675334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Tradiční model učitelského vzdělávání podle autorů očekává od studentů učitelství, že se naučí, jak aplikovat v praxi teorii kvalitní výuky, se kterou se seznámili v učitelské přípravě.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Opačný model jde od praxe k teorii. V realistickém modelu se jde cestou od praktických zkušeností k budování vlastních konceptuálních schémat. 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Tento model předpokládá, že učitelé uplatní vědecké pedagogické, psychologické a další teorie (získané skrze formální učitelské vzdělávání) ve své každodenní praxi na </a:t>
            </a:r>
            <a:r>
              <a:rPr lang="cs-CZ" sz="22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školách  </a:t>
            </a:r>
            <a:r>
              <a:rPr lang="cs-CZ" sz="18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Zdroj: Slavík, Janík, 2012)</a:t>
            </a:r>
            <a:endParaRPr lang="cs-CZ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4460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10BFB4-1BBB-4E41-A55E-3412D9909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6039347" cy="684573"/>
          </a:xfrm>
        </p:spPr>
        <p:txBody>
          <a:bodyPr>
            <a:normAutofit/>
          </a:bodyPr>
          <a:lstStyle/>
          <a:p>
            <a:r>
              <a:rPr lang="cs-CZ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Korthagen</a:t>
            </a:r>
            <a:r>
              <a:rPr lang="cs-CZ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-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3 základní úrovně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2656E46-D157-4727-92F4-94705B7CF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349" y="1669409"/>
            <a:ext cx="10385571" cy="4241813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Korthagen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chápe vývoj učitelových znalostí ve třech základních úrovních.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Utváření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gestaltů</a:t>
            </a:r>
            <a:r>
              <a:rPr lang="cs-CZ" sz="22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chematizace</a:t>
            </a:r>
            <a:r>
              <a:rPr lang="cs-CZ" sz="22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Budování teorie.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„Během utváření </a:t>
            </a:r>
            <a:r>
              <a:rPr lang="cs-CZ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gestaltů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dotyčný zaměřuje (často nevědomky) na to, jak jednat v určitých situacích; při schematizaci se vědomě snaží ujasnit si </a:t>
            </a:r>
            <a:r>
              <a:rPr lang="cs-CZ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gestalty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a při budování teorie je cílem zavést do schémat logický řád.“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(Zdroj: </a:t>
            </a:r>
            <a:r>
              <a:rPr lang="cs-CZ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Korthagen</a:t>
            </a: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al., 2011, s. 188, in Slavík, Janík aspol., 2012)</a:t>
            </a:r>
            <a:endParaRPr lang="cs-CZ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51791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9C1FAB-9AAE-4D65-89B7-749BAE76A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239" y="1342239"/>
            <a:ext cx="9982900" cy="4834724"/>
          </a:xfrm>
        </p:spPr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 postupu mezi jednotlivými úrovněmi dochází 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nejprve k růstu objemu získaných informací uvnitř určitého způsobu porozumění, pak v určité fázi tohoto vývoje dojde k restrukturaci poznání a k přechodu do vyšší úrovně porozumění.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Tvůrce tohoto realistického modelu, Fred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Korthagen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nabízí koncepci učitelského vzdělávání, která se v mnohém liší od tradičních přístupů ke vzdělávání. Hlavní myšlenkou je propojování praxe s teorií.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 realistickém modelu je jedním z klíčových pojmů reflexe.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 realistickém programu učitelského vzdělávání 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prochází student učitelství 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(ať už samostatně, nebo za pomoci supervizora/mentora)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fázemi procesu reflexe, které vystihuje tzv. model ALACT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(viz dále).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820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56CAF7-3946-4B40-AF58-9219E697F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802" y="428323"/>
            <a:ext cx="9152389" cy="1036910"/>
          </a:xfrm>
        </p:spPr>
        <p:txBody>
          <a:bodyPr>
            <a:noAutofit/>
          </a:bodyPr>
          <a:lstStyle/>
          <a:p>
            <a:r>
              <a:rPr lang="cs-CZ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Autor zdůrazňuje tři principy nové didaktiky učitelského vzdělávání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D28434-8A40-4D99-917C-E2694FE5E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183" y="1996580"/>
            <a:ext cx="10120429" cy="4211273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Vzdělavatel by měl pomoci studentu učitelství, aby si uvědomil své učební potřeby.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 Vzdělavatel by měl pomoci studentu učitelství nacházet užitečné zkušenosti.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Vzdělavatel by měl pomoci studentu učitelství tyto zkušenosti detailně reflektovat.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Korthagenův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přístup staví na </a:t>
            </a:r>
            <a:r>
              <a:rPr lang="cs-CZ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konstruktivistických teoriích vzdělávání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které zdůrazňují vycházet ze studentovy profesní zkušenosti. Další důraz je kladen na skutečnost nepředávat „hotové“ poznatky, ale opírat profesní znalosti o vlastní experimentaci s poznávanou realitou ústící až do systematické podoby akčního výzkumu (model ALACT).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(Zdroj: Slavík, Janík, 2012)</a:t>
            </a:r>
            <a:endParaRPr lang="cs-CZ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0161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DAC3DF-24C3-41DA-882C-DE182D45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2784418" cy="617461"/>
          </a:xfrm>
        </p:spPr>
        <p:txBody>
          <a:bodyPr>
            <a:normAutofit fontScale="90000"/>
          </a:bodyPr>
          <a:lstStyle/>
          <a:p>
            <a:r>
              <a:rPr lang="cs-CZ" sz="3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 ALACT </a:t>
            </a:r>
            <a:endParaRPr lang="cs-CZ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C989D8-E14C-4BF0-AEEA-C80B294C0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8318" y="1355288"/>
            <a:ext cx="10050710" cy="5317067"/>
          </a:xfrm>
        </p:spPr>
        <p:txBody>
          <a:bodyPr>
            <a:normAutofit fontScale="92500" lnSpcReduction="10000"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 ALACT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je upravenou verzí modelu Kolba a 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Frye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 popisuje ideální proces učení v praxi a z praxe. „Začátkem 80. let pomohl model ALACT vytvořit nový rámec vztahu mezi praxí a reflexí, v němž zaujímají jedinec a jeho osobní koncepce, emoce a potřeby důležitější postavení.“ </a:t>
            </a:r>
            <a:r>
              <a:rPr lang="cs-CZ" sz="17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(Zdroj: </a:t>
            </a:r>
            <a:r>
              <a:rPr lang="cs-CZ" sz="17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Fred </a:t>
            </a:r>
            <a:r>
              <a:rPr lang="cs-CZ" sz="1700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Korthagen</a:t>
            </a:r>
            <a:r>
              <a:rPr lang="cs-CZ" sz="1700" dirty="0">
                <a:solidFill>
                  <a:srgbClr val="333333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cs-CZ" sz="17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 ALACT sestává z pěti fází: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Počáteční písmena označení jednotlivých fází z anglického originálu vytvářejí název modelu.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1.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Action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jednání.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2.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Looking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action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zpětný pohled na jednání.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3.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Awareness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essential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aspects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uvědomění si podstatných aspektů.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4.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Creating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alternative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methods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action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tvorba alternativních postupů jednání.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5. Trial –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vyzkoušen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1413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BA75EB-4FB8-4B1F-A308-151E49DA7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72441"/>
            <a:ext cx="8911687" cy="659406"/>
          </a:xfrm>
        </p:spPr>
        <p:txBody>
          <a:bodyPr>
            <a:normAutofit/>
          </a:bodyPr>
          <a:lstStyle/>
          <a:p>
            <a:r>
              <a:rPr lang="cs-CZ" sz="3600" dirty="0">
                <a:latin typeface="Calibri" panose="020F0502020204030204" pitchFamily="34" charset="0"/>
                <a:cs typeface="Calibri" panose="020F0502020204030204" pitchFamily="34" charset="0"/>
              </a:rPr>
              <a:t>5 fází cyklu: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4F6F23-A8F0-4E47-9E7E-EDFEB19B0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0628" y="1384183"/>
            <a:ext cx="10153984" cy="5276676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Cyklus je spuštěn konkrétním jednáním nebo zkušeností, tedy první fází.</a:t>
            </a:r>
            <a:endParaRPr lang="cs-CZ" sz="2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Druhou fází začíná proces zpětného pohledu na jednání či zkušenost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děje se tak po tomto jednání nebo už i během něj. Většinou nastává tehdy, došlo-li k nějaké neočekávané skutečnosti během první fáze. Může být aktivována emocemi, například pocitem frustrace z nedosažení vytyčeného cíle.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 třetí fázi je podstatným aspektům jednání přiřazován specifický význam. 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Dochází k hledání vazeb mezi aspekty. Důležitou roli v této části cyklu hraje rozvoj lepší a podrobnější percepce. 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Fáze třetí je jádrem reflexe dané situace.</a:t>
            </a:r>
            <a:endParaRPr lang="cs-CZ" sz="2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Fáze číslo čtyři by měla vést k hledání jiného postupu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jež se bude lépe hodit k dosažení stanoveného cíle.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Pátá fáze, tedy vyzkoušení</a:t>
            </a:r>
            <a:r>
              <a:rPr lang="cs-CZ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vede reflektujícího k tomu, že v podobné situaci bude následovat snaha stanoveného cíle již. </a:t>
            </a:r>
            <a:endParaRPr lang="cs-CZ" sz="22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680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EF4FAE-B292-4DD5-A45C-CFCAB5A0E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460" y="1359017"/>
            <a:ext cx="10544962" cy="5201174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Cyklus se opakuje. Pokud reflexe o těchto pěti fázích není prováděna s dostatečnou hloubkou a soustředíme se pouze na nalezení rychlého řešení namísto podstatných jevů, v tom případě hovoříme o tzv. akčně orientované reflexi.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Model ALACT, jak je uvedeno výše, je složen z pěti fází. Kromě myšlení (fáze 2., 3. a 4.), zahrnuje i jednání (fáze 1. a 5.). Tím tento model zdůrazňuje skutečnost,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že účinnou reflexí je pouze ta, která vede ke změně jednání.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V souvislosti s jednotlivými fázemi reflexe lze rozlišit mezi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významově orientovanou reflexí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kdy je kladen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důraz zejména na 3. fázi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tedy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uvědomění si podstatných aspektů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Dále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akčně orientovanou reflexi s důrazem na 4. fázi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čímž je </a:t>
            </a:r>
            <a:r>
              <a:rPr lang="cs-CZ" sz="2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vytvoření alternativních postupů jednání.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sz="2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 základě tohoto rozlišení si musíme rovněž uvědomit fakt, že </a:t>
            </a:r>
            <a:r>
              <a:rPr lang="cs-CZ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během reflexe každý jednotlivec setrvává v různé fázi různě.</a:t>
            </a:r>
            <a:endParaRPr lang="cs-CZ" sz="22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3375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1C0250-3FB1-4F7C-91CA-EA1E1B4F5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5794" y="1375794"/>
            <a:ext cx="9978005" cy="4801169"/>
          </a:xfrm>
        </p:spPr>
        <p:txBody>
          <a:bodyPr>
            <a:normAutofit fontScale="92500"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Lidé mají individuální preference pro jednotlivé fáze předloženého modelu. </a:t>
            </a:r>
            <a:r>
              <a:rPr lang="cs-CZ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Ideálem je nastolení rovnováhy v</a:t>
            </a: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2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pozornosti, kterou reflektující věnuje každé z fází.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Literatura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REGNI, R.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Vzťah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učiteľ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žiak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Úvahy o životě a práci Alberta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Camuse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In Kontexty filozofie výchovy v 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historickej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 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súčasnej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perspektíve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Trnava 2011, s. 147.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Slavík, J., Janík, T.,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Najvar,P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., Píšová, M. Mezi praxí a teorií v učitelském vzdělávání: na okraj českého překladu knihy F. A. J. </a:t>
            </a:r>
            <a:r>
              <a:rPr lang="cs-CZ" sz="2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Korthagena</a:t>
            </a:r>
            <a:r>
              <a:rPr lang="cs-CZ" sz="2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et al. Pedagogická orientace, 2012, roč. 22, č. 3, s. 367–386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4462447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lastní 1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2829</TotalTime>
  <Words>1017</Words>
  <Application>Microsoft Office PowerPoint</Application>
  <PresentationFormat>Širokoúhlá obrazovka</PresentationFormat>
  <Paragraphs>49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Stébla</vt:lpstr>
      <vt:lpstr>Prezentace aplikace PowerPoint</vt:lpstr>
      <vt:lpstr>Propojení teoretické a praktické přípravy. Model ALACT</vt:lpstr>
      <vt:lpstr>Prezentace aplikace PowerPoint</vt:lpstr>
      <vt:lpstr>Korthagen -  3 základní úrovně</vt:lpstr>
      <vt:lpstr>Prezentace aplikace PowerPoint</vt:lpstr>
      <vt:lpstr>Autor zdůrazňuje tři principy nové didaktiky učitelského vzdělávání</vt:lpstr>
      <vt:lpstr>Model ALACT </vt:lpstr>
      <vt:lpstr>5 fází cyklu: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Věra Kosíková</dc:creator>
  <cp:lastModifiedBy>Jan Topinka</cp:lastModifiedBy>
  <cp:revision>24</cp:revision>
  <dcterms:created xsi:type="dcterms:W3CDTF">2021-08-31T15:05:00Z</dcterms:created>
  <dcterms:modified xsi:type="dcterms:W3CDTF">2023-07-10T08:52:09Z</dcterms:modified>
</cp:coreProperties>
</file>