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3.jpg" ContentType="image/jpeg"/>
  <Override PartName="/ppt/media/image14.jpg" ContentType="image/jpeg"/>
  <Override PartName="/ppt/media/image22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1"/>
  </p:handoutMasterIdLst>
  <p:sldIdLst>
    <p:sldId id="392" r:id="rId2"/>
    <p:sldId id="256" r:id="rId3"/>
    <p:sldId id="316" r:id="rId4"/>
    <p:sldId id="386" r:id="rId5"/>
    <p:sldId id="352" r:id="rId6"/>
    <p:sldId id="353" r:id="rId7"/>
    <p:sldId id="354" r:id="rId8"/>
    <p:sldId id="387" r:id="rId9"/>
    <p:sldId id="356" r:id="rId10"/>
    <p:sldId id="388" r:id="rId11"/>
    <p:sldId id="357" r:id="rId12"/>
    <p:sldId id="358" r:id="rId13"/>
    <p:sldId id="359" r:id="rId14"/>
    <p:sldId id="360" r:id="rId15"/>
    <p:sldId id="361" r:id="rId16"/>
    <p:sldId id="362" r:id="rId17"/>
    <p:sldId id="363" r:id="rId18"/>
    <p:sldId id="389" r:id="rId19"/>
    <p:sldId id="364" r:id="rId20"/>
    <p:sldId id="365" r:id="rId21"/>
    <p:sldId id="366" r:id="rId22"/>
    <p:sldId id="367" r:id="rId23"/>
    <p:sldId id="368" r:id="rId24"/>
    <p:sldId id="369" r:id="rId25"/>
    <p:sldId id="370" r:id="rId26"/>
    <p:sldId id="371" r:id="rId27"/>
    <p:sldId id="372" r:id="rId28"/>
    <p:sldId id="373" r:id="rId29"/>
    <p:sldId id="375" r:id="rId30"/>
    <p:sldId id="385" r:id="rId31"/>
    <p:sldId id="377" r:id="rId32"/>
    <p:sldId id="378" r:id="rId33"/>
    <p:sldId id="379" r:id="rId34"/>
    <p:sldId id="391" r:id="rId35"/>
    <p:sldId id="380" r:id="rId36"/>
    <p:sldId id="390" r:id="rId37"/>
    <p:sldId id="382" r:id="rId38"/>
    <p:sldId id="383" r:id="rId39"/>
    <p:sldId id="384" r:id="rId40"/>
  </p:sldIdLst>
  <p:sldSz cx="12192000" cy="6858000"/>
  <p:notesSz cx="6811963" cy="994568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2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8" autoAdjust="0"/>
    <p:restoredTop sz="94628"/>
  </p:normalViewPr>
  <p:slideViewPr>
    <p:cSldViewPr snapToGrid="0">
      <p:cViewPr varScale="1">
        <p:scale>
          <a:sx n="119" d="100"/>
          <a:sy n="119" d="100"/>
        </p:scale>
        <p:origin x="2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851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8536" y="0"/>
            <a:ext cx="2951851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6738CD-4199-42C1-AF9F-AA914CADB78F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51851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8536" y="9446678"/>
            <a:ext cx="2951851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E869EC-E7B7-4314-A28C-44C601D0C1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2236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881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1062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171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050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392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950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35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677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62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747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5478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0478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99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7607" y="0"/>
            <a:ext cx="9695518" cy="5876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7308749" y="6120915"/>
            <a:ext cx="1013255" cy="489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4680806" y="6192160"/>
            <a:ext cx="1884941" cy="3500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3868733" y="6120918"/>
            <a:ext cx="734745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210107" y="61753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4128495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4068750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4046883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4373331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4351463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4291719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4351463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4" name="object 14"/>
          <p:cNvSpPr/>
          <p:nvPr/>
        </p:nvSpPr>
        <p:spPr>
          <a:xfrm>
            <a:off x="4291719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4210107" y="650176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6" name="object 16"/>
          <p:cNvSpPr/>
          <p:nvPr/>
        </p:nvSpPr>
        <p:spPr>
          <a:xfrm>
            <a:off x="4128495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/>
          <p:nvPr/>
        </p:nvSpPr>
        <p:spPr>
          <a:xfrm>
            <a:off x="4068750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object 18"/>
          <p:cNvSpPr txBox="1"/>
          <p:nvPr/>
        </p:nvSpPr>
        <p:spPr>
          <a:xfrm>
            <a:off x="2059687" y="2103102"/>
            <a:ext cx="8072402" cy="1026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62"/>
              </a:lnSpc>
            </a:pPr>
            <a:r>
              <a:rPr lang="cs-CZ" sz="2902" b="1" spc="-18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262"/>
              </a:lnSpc>
            </a:pPr>
            <a:r>
              <a:rPr lang="cs-CZ" sz="1814" b="1" spc="-18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814" b="1" spc="-18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627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89934" y="540774"/>
            <a:ext cx="10962969" cy="2643762"/>
          </a:xfrm>
          <a:solidFill>
            <a:schemeClr val="accent6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Geografie zemědělství: </a:t>
            </a:r>
            <a:b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Vývoj zemědělské výroby</a:t>
            </a:r>
            <a:endParaRPr lang="en-GB" sz="4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AE80711D-1C5F-4615-A12A-FAFB40D6CCFC}"/>
              </a:ext>
            </a:extLst>
          </p:cNvPr>
          <p:cNvSpPr txBox="1">
            <a:spLocks/>
          </p:cNvSpPr>
          <p:nvPr/>
        </p:nvSpPr>
        <p:spPr>
          <a:xfrm>
            <a:off x="2304757" y="5194779"/>
            <a:ext cx="7582486" cy="1122447"/>
          </a:xfrm>
          <a:prstGeom prst="rect">
            <a:avLst/>
          </a:prstGeo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5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KGE EGA1/EG1</a:t>
            </a:r>
            <a:endParaRPr lang="en-GB" sz="3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042263" y="3673465"/>
            <a:ext cx="2107474" cy="1207662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9220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Vznik a šíření zemědělství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Pěstování užitkových rostlin a chov velkých stádových zvířat znamenalo možnosti rozvoje fyzických i psychických sil člověka.</a:t>
            </a:r>
          </a:p>
          <a:p>
            <a:pPr marL="230400" marR="151765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Člověk sběrač a lovec – většinu času věnoval hledání obživy.</a:t>
            </a:r>
          </a:p>
          <a:p>
            <a:pPr marL="230400" marR="53086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Rozvoj zemědělství znamenal rozvoj materiální i kulturní úrovně společnosti.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Růst koncentrace lidí.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Vznik prvních měst.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Rychlejší rozvoj člověka.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317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Vznik a šíření zemědělství (2)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0921" y="1202029"/>
            <a:ext cx="7890158" cy="565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633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Od sběračství k vyšším zeměděl. kulturám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rebuchet MS"/>
              </a:rPr>
              <a:t>Neolitická revoluce </a:t>
            </a:r>
            <a:r>
              <a:rPr lang="cs-CZ" sz="2400" dirty="0">
                <a:cs typeface="Trebuchet MS"/>
              </a:rPr>
              <a:t>– poté, co skončila poslední doba ledová – tj. asi před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10 tisíci lety.</a:t>
            </a:r>
          </a:p>
          <a:p>
            <a:pPr marL="230400" marR="367665" indent="-2304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Záměrné pěstování plodin a chov zvířat (archeologické nálezy) – nejprve v kombinaci se sběračstvím = postupný přechod.</a:t>
            </a:r>
          </a:p>
          <a:p>
            <a:pPr marL="230400" marR="173355" indent="-230400">
              <a:lnSpc>
                <a:spcPct val="100000"/>
              </a:lnSpc>
              <a:spcBef>
                <a:spcPts val="2400"/>
              </a:spcBef>
              <a:tabLst>
                <a:tab pos="756285" algn="l"/>
                <a:tab pos="3719829" algn="l"/>
              </a:tabLst>
            </a:pPr>
            <a:r>
              <a:rPr lang="cs-CZ" sz="2400" dirty="0">
                <a:cs typeface="Trebuchet MS"/>
              </a:rPr>
              <a:t>Nejstarší známé pěstování obilí – archeologické nálezy v jeskyni Jarmo v SV Iráku (Mezopotámie, před 7 tisíci lety).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Sběr trav, akácií, kaštanů, různých plodů či semen.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Zjištění, že semena vydrží déle.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Semenné zemědělství až po kopaničářské.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82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Kde vzniklo zemědělství?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Dnešní kulturní rostliny byly domestikovány tam, kde se vyskytují tyto rostliny divoce rostoucí.</a:t>
            </a:r>
          </a:p>
          <a:p>
            <a:pPr marL="230400" marR="224154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Pravlast kulturních rostlin je tam, kde je největší diferenciace rostlinného druhu.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u="sng" dirty="0">
                <a:cs typeface="Trebuchet MS"/>
              </a:rPr>
              <a:t>Tři skupiny kulturních rostlin:</a:t>
            </a:r>
          </a:p>
          <a:p>
            <a:pPr marL="687600" lvl="1" indent="-342000">
              <a:lnSpc>
                <a:spcPct val="100000"/>
              </a:lnSpc>
              <a:spcBef>
                <a:spcPts val="2400"/>
              </a:spcBef>
              <a:buSzPct val="100000"/>
              <a:buFont typeface="+mj-lt"/>
              <a:buAutoNum type="arabicPeriod"/>
              <a:tabLst>
                <a:tab pos="756285" algn="l"/>
                <a:tab pos="756920" algn="l"/>
              </a:tabLst>
            </a:pPr>
            <a:r>
              <a:rPr lang="cs-CZ" dirty="0">
                <a:cs typeface="Trebuchet MS"/>
              </a:rPr>
              <a:t>Primární – záměrné pěstování (pšenice, ječmen, kukuřice, sója, len, bavlník).</a:t>
            </a:r>
          </a:p>
          <a:p>
            <a:pPr marL="687600" lvl="1" indent="-342000">
              <a:lnSpc>
                <a:spcPct val="100000"/>
              </a:lnSpc>
              <a:spcBef>
                <a:spcPts val="2400"/>
              </a:spcBef>
              <a:buSzPct val="100000"/>
              <a:buFont typeface="+mj-lt"/>
              <a:buAutoNum type="arabicPeriod"/>
              <a:tabLst>
                <a:tab pos="756285" algn="l"/>
                <a:tab pos="756920" algn="l"/>
              </a:tabLst>
            </a:pPr>
            <a:r>
              <a:rPr lang="cs-CZ" dirty="0">
                <a:cs typeface="Trebuchet MS"/>
              </a:rPr>
              <a:t>Sekundární – původně plevele (žito, rýže, oves).</a:t>
            </a:r>
          </a:p>
          <a:p>
            <a:pPr marL="687600" lvl="1" indent="-342000">
              <a:lnSpc>
                <a:spcPct val="100000"/>
              </a:lnSpc>
              <a:spcBef>
                <a:spcPts val="2400"/>
              </a:spcBef>
              <a:buSzPct val="100000"/>
              <a:buFont typeface="+mj-lt"/>
              <a:buAutoNum type="arabicPeriod"/>
              <a:tabLst>
                <a:tab pos="756285" algn="l"/>
                <a:tab pos="756920" algn="l"/>
              </a:tabLst>
            </a:pPr>
            <a:r>
              <a:rPr lang="cs-CZ" dirty="0">
                <a:cs typeface="Trebuchet MS"/>
              </a:rPr>
              <a:t>Antropofyta – se dařilo jim v okolo lidských příbytků (konopí, mák, rajské jablko, brambory).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366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Kde vzniklo zemědělství?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1058832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1800"/>
              </a:spcBef>
            </a:pPr>
            <a:r>
              <a:rPr lang="cs-CZ" sz="2400" b="1" dirty="0">
                <a:cs typeface="Trebuchet MS"/>
              </a:rPr>
              <a:t>Vavilov </a:t>
            </a:r>
            <a:r>
              <a:rPr lang="cs-CZ" sz="2400" dirty="0">
                <a:cs typeface="Trebuchet MS"/>
              </a:rPr>
              <a:t>(1887–1943) – centry domestikace podhorské oblasti (SV Afrika, podhůří Himalájí).</a:t>
            </a:r>
          </a:p>
          <a:p>
            <a:pPr marL="230400" indent="-230400">
              <a:lnSpc>
                <a:spcPct val="100000"/>
              </a:lnSpc>
              <a:spcBef>
                <a:spcPts val="18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7–8 center kulturních rostlin – nejstarší ohniska zemědělství.</a:t>
            </a:r>
          </a:p>
          <a:p>
            <a:pPr marL="230400" marR="330200" indent="-230400"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Trebuchet MS"/>
              </a:rPr>
              <a:t>Teorie vzniku zemědělství na základě studia biologie, archeologie, historie paleogeografie – </a:t>
            </a:r>
            <a:r>
              <a:rPr lang="cs-CZ" sz="2400" b="1" dirty="0">
                <a:cs typeface="Trebuchet MS"/>
              </a:rPr>
              <a:t>C. Sauer </a:t>
            </a:r>
            <a:r>
              <a:rPr lang="cs-CZ" sz="2400" dirty="0">
                <a:cs typeface="Trebuchet MS"/>
              </a:rPr>
              <a:t>(1889–1972) – </a:t>
            </a:r>
            <a:r>
              <a:rPr lang="cs-CZ" sz="2400" i="1" dirty="0" err="1">
                <a:cs typeface="Trebuchet MS"/>
              </a:rPr>
              <a:t>Agricultural</a:t>
            </a:r>
            <a:r>
              <a:rPr lang="cs-CZ" sz="2400" i="1" dirty="0">
                <a:cs typeface="Trebuchet MS"/>
              </a:rPr>
              <a:t> </a:t>
            </a:r>
            <a:r>
              <a:rPr lang="cs-CZ" sz="2400" i="1" dirty="0" err="1">
                <a:cs typeface="Trebuchet MS"/>
              </a:rPr>
              <a:t>Origins</a:t>
            </a:r>
            <a:r>
              <a:rPr lang="cs-CZ" sz="2400" i="1" dirty="0">
                <a:cs typeface="Trebuchet MS"/>
              </a:rPr>
              <a:t> and </a:t>
            </a:r>
            <a:r>
              <a:rPr lang="cs-CZ" sz="2400" i="1" dirty="0" err="1">
                <a:cs typeface="Trebuchet MS"/>
              </a:rPr>
              <a:t>Dispersals</a:t>
            </a:r>
            <a:r>
              <a:rPr lang="cs-CZ" sz="2400" i="1" dirty="0">
                <a:cs typeface="Trebuchet MS"/>
              </a:rPr>
              <a:t> </a:t>
            </a:r>
            <a:r>
              <a:rPr lang="cs-CZ" sz="2400" dirty="0">
                <a:cs typeface="Trebuchet MS"/>
              </a:rPr>
              <a:t>(1952).</a:t>
            </a:r>
          </a:p>
          <a:p>
            <a:pPr marL="230400" marR="330200" indent="-230400"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Trebuchet MS"/>
              </a:rPr>
              <a:t>Předpoklady – velká přirozená diferenciace </a:t>
            </a:r>
            <a:r>
              <a:rPr lang="cs-CZ" sz="2400" dirty="0">
                <a:cs typeface="Calibri"/>
              </a:rPr>
              <a:t>→ dostatek genetických předpokladů.</a:t>
            </a:r>
          </a:p>
          <a:p>
            <a:pPr marL="230400" indent="-230400">
              <a:lnSpc>
                <a:spcPct val="100000"/>
              </a:lnSpc>
              <a:spcBef>
                <a:spcPts val="1800"/>
              </a:spcBef>
              <a:tabLst>
                <a:tab pos="756285" algn="l"/>
              </a:tabLst>
            </a:pPr>
            <a:r>
              <a:rPr lang="cs-CZ" sz="2400" dirty="0">
                <a:cs typeface="Calibri"/>
              </a:rPr>
              <a:t>Zemědělství vznikalo v pahorkatinných územích nebo při </a:t>
            </a:r>
            <a:r>
              <a:rPr lang="cs-CZ" sz="2400" b="1" dirty="0">
                <a:cs typeface="Calibri"/>
              </a:rPr>
              <a:t>malých tocích</a:t>
            </a:r>
            <a:r>
              <a:rPr lang="cs-CZ" sz="2400" dirty="0">
                <a:cs typeface="Calibri"/>
              </a:rPr>
              <a:t>, kde </a:t>
            </a:r>
            <a:br>
              <a:rPr lang="cs-CZ" sz="2400" dirty="0">
                <a:cs typeface="Calibri"/>
              </a:rPr>
            </a:br>
            <a:r>
              <a:rPr lang="cs-CZ" sz="2400" dirty="0">
                <a:cs typeface="Calibri"/>
              </a:rPr>
              <a:t>nehrozily povodně.</a:t>
            </a:r>
          </a:p>
          <a:p>
            <a:pPr marL="230400" indent="-230400">
              <a:lnSpc>
                <a:spcPct val="100000"/>
              </a:lnSpc>
              <a:spcBef>
                <a:spcPts val="1800"/>
              </a:spcBef>
              <a:tabLst>
                <a:tab pos="756285" algn="l"/>
              </a:tabLst>
            </a:pPr>
            <a:r>
              <a:rPr lang="cs-CZ" sz="2400" dirty="0">
                <a:cs typeface="Calibri"/>
              </a:rPr>
              <a:t>Zemědělské plochy vznikaly většinou </a:t>
            </a:r>
            <a:r>
              <a:rPr lang="cs-CZ" sz="2400" b="1" dirty="0">
                <a:cs typeface="Calibri"/>
              </a:rPr>
              <a:t>vykácením lesa</a:t>
            </a:r>
            <a:r>
              <a:rPr lang="cs-CZ" sz="2400" dirty="0">
                <a:cs typeface="Calibri"/>
              </a:rPr>
              <a:t>.</a:t>
            </a:r>
          </a:p>
          <a:p>
            <a:pPr marL="230400" marR="461645" indent="-230400">
              <a:lnSpc>
                <a:spcPct val="100000"/>
              </a:lnSpc>
              <a:spcBef>
                <a:spcPts val="1800"/>
              </a:spcBef>
              <a:tabLst>
                <a:tab pos="756285" algn="l"/>
              </a:tabLst>
            </a:pPr>
            <a:r>
              <a:rPr lang="cs-CZ" sz="2400" dirty="0">
                <a:cs typeface="Calibri"/>
              </a:rPr>
              <a:t>Lidé v době vzniku zemědělství byli usazeni, živili se lovem ryb a sběrem  lesních plodin.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45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Kde vzniklo zemědělství?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783529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rebuchet MS"/>
              </a:rPr>
              <a:t>Vavilov </a:t>
            </a:r>
            <a:r>
              <a:rPr lang="cs-CZ" sz="2400" dirty="0">
                <a:cs typeface="Trebuchet MS"/>
              </a:rPr>
              <a:t>(1887–1943) – centry domestikace podhorské oblasti (SV Afrika, podhůří Himalájí).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7–8 center kulturních rostlin – nejstarší ohniska zemědělství.</a:t>
            </a:r>
          </a:p>
          <a:p>
            <a:pPr marL="230400" marR="3302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Teorie vzniku zemědělství na základě studia biologie, archeologie, historie paleogeografie – </a:t>
            </a:r>
            <a:r>
              <a:rPr lang="cs-CZ" sz="2400" b="1" dirty="0">
                <a:cs typeface="Trebuchet MS"/>
              </a:rPr>
              <a:t>C. Sauer </a:t>
            </a:r>
            <a:r>
              <a:rPr lang="cs-CZ" sz="2400" dirty="0">
                <a:cs typeface="Trebuchet MS"/>
              </a:rPr>
              <a:t>(1889–1972) – </a:t>
            </a:r>
            <a:r>
              <a:rPr lang="cs-CZ" sz="2400" i="1" dirty="0" err="1">
                <a:cs typeface="Trebuchet MS"/>
              </a:rPr>
              <a:t>Agricultural</a:t>
            </a:r>
            <a:r>
              <a:rPr lang="cs-CZ" sz="2400" i="1" dirty="0">
                <a:cs typeface="Trebuchet MS"/>
              </a:rPr>
              <a:t> </a:t>
            </a:r>
            <a:r>
              <a:rPr lang="cs-CZ" sz="2400" i="1" dirty="0" err="1">
                <a:cs typeface="Trebuchet MS"/>
              </a:rPr>
              <a:t>Origins</a:t>
            </a:r>
            <a:r>
              <a:rPr lang="cs-CZ" sz="2400" i="1" dirty="0">
                <a:cs typeface="Trebuchet MS"/>
              </a:rPr>
              <a:t> and </a:t>
            </a:r>
            <a:r>
              <a:rPr lang="cs-CZ" sz="2400" i="1" dirty="0" err="1">
                <a:cs typeface="Trebuchet MS"/>
              </a:rPr>
              <a:t>Dispersals</a:t>
            </a:r>
            <a:r>
              <a:rPr lang="cs-CZ" sz="2400" i="1" dirty="0">
                <a:cs typeface="Trebuchet MS"/>
              </a:rPr>
              <a:t> </a:t>
            </a:r>
            <a:br>
              <a:rPr lang="cs-CZ" sz="2400" i="1" dirty="0">
                <a:cs typeface="Trebuchet MS"/>
              </a:rPr>
            </a:br>
            <a:r>
              <a:rPr lang="cs-CZ" sz="2400" dirty="0">
                <a:cs typeface="Trebuchet MS"/>
              </a:rPr>
              <a:t>(1952).</a:t>
            </a:r>
          </a:p>
          <a:p>
            <a:pPr marL="230400" marR="3302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Předpoklady – velká přirozená diferenciace </a:t>
            </a:r>
            <a:r>
              <a:rPr lang="cs-CZ" sz="2400" dirty="0">
                <a:cs typeface="Calibri"/>
              </a:rPr>
              <a:t>→ dostatek genetických předpokladů.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sz="2400" dirty="0">
                <a:cs typeface="Calibri"/>
              </a:rPr>
              <a:t>Zemědělství vznikalo v pahorkatinných územích nebo při </a:t>
            </a:r>
            <a:r>
              <a:rPr lang="cs-CZ" sz="2400" b="1" dirty="0">
                <a:cs typeface="Calibri"/>
              </a:rPr>
              <a:t>malých tocích</a:t>
            </a:r>
            <a:r>
              <a:rPr lang="cs-CZ" sz="2400" dirty="0">
                <a:cs typeface="Calibri"/>
              </a:rPr>
              <a:t>, kde </a:t>
            </a:r>
            <a:br>
              <a:rPr lang="cs-CZ" sz="2400" dirty="0">
                <a:cs typeface="Calibri"/>
              </a:rPr>
            </a:br>
            <a:r>
              <a:rPr lang="cs-CZ" sz="2400" dirty="0">
                <a:cs typeface="Calibri"/>
              </a:rPr>
              <a:t>nehrozily povodně.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sz="2400" dirty="0">
                <a:cs typeface="Calibri"/>
              </a:rPr>
              <a:t>Zemědělské plochy vznikaly většinou </a:t>
            </a:r>
            <a:r>
              <a:rPr lang="cs-CZ" sz="2400" b="1" dirty="0">
                <a:cs typeface="Calibri"/>
              </a:rPr>
              <a:t>vykácením lesa</a:t>
            </a:r>
            <a:r>
              <a:rPr lang="cs-CZ" sz="2400" dirty="0"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304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Centra domestikace kulturních rostlin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cs-CZ" sz="2400" u="sng" dirty="0">
                <a:ea typeface="Calibri" panose="020F0502020204030204" pitchFamily="34" charset="0"/>
              </a:rPr>
              <a:t>Tradiční náhled na centra domestikace:</a:t>
            </a:r>
            <a:endParaRPr lang="cs-CZ" sz="2400" u="sng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object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95848" y="1809347"/>
            <a:ext cx="9800304" cy="5048653"/>
          </a:xfrm>
          <a:prstGeom prst="rect">
            <a:avLst/>
          </a:prstGeom>
        </p:spPr>
      </p:pic>
      <p:sp>
        <p:nvSpPr>
          <p:cNvPr id="5" name="object 14"/>
          <p:cNvSpPr txBox="1"/>
          <p:nvPr/>
        </p:nvSpPr>
        <p:spPr>
          <a:xfrm>
            <a:off x="9547586" y="6254698"/>
            <a:ext cx="144856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 err="1">
                <a:cs typeface="Microsoft Sans Serif"/>
              </a:rPr>
              <a:t>R</a:t>
            </a:r>
            <a:r>
              <a:rPr sz="2400" spc="-15" dirty="0" err="1">
                <a:cs typeface="Microsoft Sans Serif"/>
              </a:rPr>
              <a:t>u</a:t>
            </a:r>
            <a:r>
              <a:rPr sz="2400" spc="-5" dirty="0" err="1">
                <a:cs typeface="Microsoft Sans Serif"/>
              </a:rPr>
              <a:t>b</a:t>
            </a:r>
            <a:r>
              <a:rPr sz="2400" spc="-15" dirty="0" err="1">
                <a:cs typeface="Microsoft Sans Serif"/>
              </a:rPr>
              <a:t>e</a:t>
            </a:r>
            <a:r>
              <a:rPr sz="2400" spc="-5" dirty="0" err="1">
                <a:cs typeface="Microsoft Sans Serif"/>
              </a:rPr>
              <a:t>nst</a:t>
            </a:r>
            <a:r>
              <a:rPr sz="2400" spc="-15" dirty="0" err="1">
                <a:cs typeface="Microsoft Sans Serif"/>
              </a:rPr>
              <a:t>a</a:t>
            </a:r>
            <a:r>
              <a:rPr sz="2400" spc="-5" dirty="0" err="1">
                <a:cs typeface="Microsoft Sans Serif"/>
              </a:rPr>
              <a:t>i</a:t>
            </a:r>
            <a:r>
              <a:rPr sz="2400" spc="-20" dirty="0" err="1">
                <a:cs typeface="Microsoft Sans Serif"/>
              </a:rPr>
              <a:t>n</a:t>
            </a:r>
            <a:endParaRPr sz="2400" dirty="0"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1644635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Centra domestikace kulturních rostlin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cs-CZ" sz="2400" u="sng" dirty="0">
                <a:ea typeface="Calibri" panose="020F0502020204030204" pitchFamily="34" charset="0"/>
              </a:rPr>
              <a:t>Nový náhled dle objevů v publikaci Graeber, Wengrow (2021):</a:t>
            </a:r>
            <a:endParaRPr lang="cs-CZ" sz="2400" u="sng" dirty="0">
              <a:effectLst/>
              <a:ea typeface="Calibri" panose="020F0502020204030204" pitchFamily="34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8916" y="1795450"/>
            <a:ext cx="7754168" cy="50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395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Centra domestikace kulturních rostlin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342000">
              <a:lnSpc>
                <a:spcPct val="100000"/>
              </a:lnSpc>
              <a:spcBef>
                <a:spcPts val="1800"/>
              </a:spcBef>
              <a:buSzPct val="100000"/>
              <a:buAutoNum type="arabicPeriod"/>
              <a:tabLst>
                <a:tab pos="355600" algn="l"/>
                <a:tab pos="356235" algn="l"/>
              </a:tabLst>
            </a:pPr>
            <a:r>
              <a:rPr lang="cs-CZ" sz="2400" dirty="0">
                <a:cs typeface="Trebuchet MS"/>
              </a:rPr>
              <a:t>Východní Asie – hornaté oblasti Číny:</a:t>
            </a:r>
          </a:p>
          <a:p>
            <a:pPr marL="687600" lvl="1" indent="-230400">
              <a:lnSpc>
                <a:spcPct val="100000"/>
              </a:lnSpc>
              <a:spcBef>
                <a:spcPts val="1800"/>
              </a:spcBef>
              <a:tabLst>
                <a:tab pos="756285" algn="l"/>
              </a:tabLst>
            </a:pPr>
            <a:r>
              <a:rPr lang="cs-CZ" dirty="0">
                <a:cs typeface="Trebuchet MS"/>
              </a:rPr>
              <a:t>rýže, proso kaoliang, sója, kaštany, ořechy</a:t>
            </a:r>
          </a:p>
          <a:p>
            <a:pPr marL="230400" indent="-342000">
              <a:lnSpc>
                <a:spcPct val="100000"/>
              </a:lnSpc>
              <a:spcBef>
                <a:spcPts val="1800"/>
              </a:spcBef>
              <a:buSzPct val="100000"/>
              <a:buAutoNum type="arabicPeriod" startAt="2"/>
              <a:tabLst>
                <a:tab pos="413384" algn="l"/>
                <a:tab pos="414020" algn="l"/>
              </a:tabLst>
            </a:pPr>
            <a:r>
              <a:rPr lang="cs-CZ" sz="2400" dirty="0">
                <a:cs typeface="Trebuchet MS"/>
              </a:rPr>
              <a:t>Indomalajská:</a:t>
            </a:r>
          </a:p>
          <a:p>
            <a:pPr marL="687600" lvl="1" indent="-230400">
              <a:lnSpc>
                <a:spcPct val="100000"/>
              </a:lnSpc>
              <a:spcBef>
                <a:spcPts val="1800"/>
              </a:spcBef>
              <a:tabLst>
                <a:tab pos="812800" algn="l"/>
              </a:tabLst>
            </a:pPr>
            <a:r>
              <a:rPr lang="cs-CZ" dirty="0">
                <a:cs typeface="Trebuchet MS"/>
              </a:rPr>
              <a:t>mango, taro, palma kokosová, proso, hrách</a:t>
            </a:r>
          </a:p>
          <a:p>
            <a:pPr marL="342000" marR="5080" indent="-342000">
              <a:lnSpc>
                <a:spcPct val="100000"/>
              </a:lnSpc>
              <a:spcBef>
                <a:spcPts val="1800"/>
              </a:spcBef>
              <a:buSzPct val="100000"/>
              <a:buAutoNum type="arabicPeriod" startAt="3"/>
              <a:tabLst>
                <a:tab pos="355600" algn="l"/>
                <a:tab pos="356235" algn="l"/>
              </a:tabLst>
            </a:pPr>
            <a:r>
              <a:rPr lang="cs-CZ" sz="2400" dirty="0">
                <a:cs typeface="Trebuchet MS"/>
              </a:rPr>
              <a:t>Středoasijská oblast (Afghánistán, Uzbekistán, Tádžikistán), Přední Asie (Malá Asie, Írán, Zakavkazsko):</a:t>
            </a:r>
          </a:p>
          <a:p>
            <a:pPr marL="687600" marR="21590" lvl="1" indent="-230400">
              <a:lnSpc>
                <a:spcPct val="100000"/>
              </a:lnSpc>
              <a:spcBef>
                <a:spcPts val="1800"/>
              </a:spcBef>
              <a:tabLst>
                <a:tab pos="756285" algn="l"/>
              </a:tabLst>
            </a:pPr>
            <a:r>
              <a:rPr lang="cs-CZ" dirty="0">
                <a:cs typeface="Trebuchet MS"/>
              </a:rPr>
              <a:t>pšenice tvrdá, pšenice špalda, pšenice dvouzrnka, ječmen, oves žito, čočka, řepka olejka, chmel, bob, mák, jabloně, hrušně, kdoule, třešeň, vinná réva</a:t>
            </a:r>
          </a:p>
          <a:p>
            <a:pPr marL="230400" indent="-342000">
              <a:lnSpc>
                <a:spcPct val="100000"/>
              </a:lnSpc>
              <a:spcBef>
                <a:spcPts val="1800"/>
              </a:spcBef>
              <a:buSzPct val="100000"/>
              <a:buAutoNum type="arabicPeriod" startAt="4"/>
              <a:tabLst>
                <a:tab pos="355600" algn="l"/>
                <a:tab pos="356235" algn="l"/>
              </a:tabLst>
            </a:pPr>
            <a:r>
              <a:rPr lang="cs-CZ" sz="2400" dirty="0">
                <a:cs typeface="Trebuchet MS"/>
              </a:rPr>
              <a:t>Habešská a Súdánská oblast (vysočiny východní Afriky):</a:t>
            </a:r>
          </a:p>
          <a:p>
            <a:pPr marL="687600" marR="608330" lvl="1" indent="-230400">
              <a:lnSpc>
                <a:spcPct val="100000"/>
              </a:lnSpc>
              <a:spcBef>
                <a:spcPts val="1800"/>
              </a:spcBef>
              <a:tabLst>
                <a:tab pos="756285" algn="l"/>
              </a:tabLst>
            </a:pPr>
            <a:r>
              <a:rPr lang="cs-CZ" dirty="0">
                <a:cs typeface="Trebuchet MS"/>
              </a:rPr>
              <a:t>jamy, čirok, srstnaté proso, kávovník arabský, rýže, banánovník arabský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216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Centra domestikace kulturních rostlin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342000">
              <a:lnSpc>
                <a:spcPct val="100000"/>
              </a:lnSpc>
              <a:spcBef>
                <a:spcPts val="2400"/>
              </a:spcBef>
              <a:buSzPct val="100000"/>
              <a:buAutoNum type="arabicPeriod" startAt="5"/>
              <a:tabLst>
                <a:tab pos="355600" algn="l"/>
                <a:tab pos="356235" algn="l"/>
              </a:tabLst>
            </a:pPr>
            <a:r>
              <a:rPr lang="cs-CZ" sz="2400" dirty="0">
                <a:cs typeface="Trebuchet MS"/>
              </a:rPr>
              <a:t>Jihomexická a středoamerická oblast:</a:t>
            </a:r>
          </a:p>
          <a:p>
            <a:pPr marL="687600" lvl="1" indent="-2304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dirty="0">
                <a:cs typeface="Trebuchet MS"/>
              </a:rPr>
              <a:t>kukuřice, fazole, batáty, bavlník srstnatý, rajče, kakaovník, tabák selský</a:t>
            </a:r>
          </a:p>
          <a:p>
            <a:pPr marL="230400" indent="-342000">
              <a:lnSpc>
                <a:spcPct val="100000"/>
              </a:lnSpc>
              <a:spcBef>
                <a:spcPts val="2400"/>
              </a:spcBef>
              <a:buSzPct val="100000"/>
              <a:buAutoNum type="arabicPeriod" startAt="6"/>
              <a:tabLst>
                <a:tab pos="355600" algn="l"/>
                <a:tab pos="356235" algn="l"/>
              </a:tabLst>
            </a:pPr>
            <a:r>
              <a:rPr lang="cs-CZ" sz="2400" dirty="0">
                <a:cs typeface="Trebuchet MS"/>
              </a:rPr>
              <a:t>Jihoamerická oblast:</a:t>
            </a:r>
          </a:p>
          <a:p>
            <a:pPr marL="687600" lvl="1" indent="-2304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dirty="0">
                <a:cs typeface="Trebuchet MS"/>
              </a:rPr>
              <a:t>Peru, Ekvádor, Bolívie – brambory, fazole, rajče, paprika, tabák virginský</a:t>
            </a:r>
          </a:p>
          <a:p>
            <a:pPr marL="687600" lvl="1" indent="-2304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dirty="0">
                <a:cs typeface="Trebuchet MS"/>
              </a:rPr>
              <a:t>Chile – maniok, podzemnice olejná, kakaovník, kaučukovník, ananas</a:t>
            </a:r>
          </a:p>
          <a:p>
            <a:pPr marL="687600" lvl="1" indent="-2304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dirty="0">
                <a:cs typeface="Trebuchet MS"/>
              </a:rPr>
              <a:t>Brazílie, Paraguay - tabák virginský, melounovníky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487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Domestikace zvířat</a:t>
            </a:r>
          </a:p>
        </p:txBody>
      </p:sp>
      <p:pic>
        <p:nvPicPr>
          <p:cNvPr id="4" name="object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9530" y="1127263"/>
            <a:ext cx="10172939" cy="554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6814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Domestikace zvířat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>
              <a:lnSpc>
                <a:spcPct val="100000"/>
              </a:lnSpc>
              <a:spcBef>
                <a:spcPts val="1800"/>
              </a:spcBef>
              <a:tabLst>
                <a:tab pos="342900" algn="l"/>
              </a:tabLst>
            </a:pPr>
            <a:r>
              <a:rPr lang="cs-CZ" sz="2400" dirty="0">
                <a:cs typeface="Trebuchet MS"/>
              </a:rPr>
              <a:t>V kopaničářském zemědělství bylo u lidských sídel dostatek potravin pro zvířata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– vepři, husy, kachny, slepice, psi.</a:t>
            </a:r>
          </a:p>
          <a:p>
            <a:pPr marL="230400" marR="201295">
              <a:lnSpc>
                <a:spcPct val="100000"/>
              </a:lnSpc>
              <a:spcBef>
                <a:spcPts val="1800"/>
              </a:spcBef>
              <a:tabLst>
                <a:tab pos="342900" algn="l"/>
              </a:tabLst>
            </a:pPr>
            <a:r>
              <a:rPr lang="cs-CZ" sz="2400" dirty="0">
                <a:cs typeface="Trebuchet MS"/>
              </a:rPr>
              <a:t>Později domestikován tur a buvol a použití zvířat k tahu.</a:t>
            </a:r>
          </a:p>
          <a:p>
            <a:pPr marL="230400">
              <a:lnSpc>
                <a:spcPct val="100000"/>
              </a:lnSpc>
              <a:spcBef>
                <a:spcPts val="18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Využití skotu pro maso a mléko – později.</a:t>
            </a:r>
          </a:p>
          <a:p>
            <a:pPr marL="230400">
              <a:lnSpc>
                <a:spcPct val="100000"/>
              </a:lnSpc>
              <a:spcBef>
                <a:spcPts val="18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Chov ovcí a koz – území mezi Himalájemi a Kavkazem.</a:t>
            </a:r>
          </a:p>
          <a:p>
            <a:pPr marL="230400">
              <a:lnSpc>
                <a:spcPct val="100000"/>
              </a:lnSpc>
              <a:spcBef>
                <a:spcPts val="18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Osel – domestikován divoký núbijský osel.</a:t>
            </a:r>
          </a:p>
          <a:p>
            <a:pPr marL="230400">
              <a:lnSpc>
                <a:spcPct val="100000"/>
              </a:lnSpc>
              <a:spcBef>
                <a:spcPts val="1800"/>
              </a:spcBef>
              <a:tabLst>
                <a:tab pos="355600" algn="l"/>
                <a:tab pos="3551554" algn="l"/>
              </a:tabLst>
            </a:pPr>
            <a:r>
              <a:rPr lang="cs-CZ" sz="2400" dirty="0">
                <a:cs typeface="Trebuchet MS"/>
              </a:rPr>
              <a:t>Velbloud – Arábie (dromedár), Írán (dvouhrbý)</a:t>
            </a:r>
          </a:p>
          <a:p>
            <a:pPr marL="230400">
              <a:lnSpc>
                <a:spcPct val="100000"/>
              </a:lnSpc>
              <a:spcBef>
                <a:spcPts val="18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Krocan – Mexiko</a:t>
            </a:r>
          </a:p>
          <a:p>
            <a:pPr marL="230400">
              <a:lnSpc>
                <a:spcPct val="100000"/>
              </a:lnSpc>
              <a:spcBef>
                <a:spcPts val="18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Lama, Alpaka – Jižní Amerika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9503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Vývoj zemědělství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Větší produkce potravin – </a:t>
            </a:r>
            <a:r>
              <a:rPr lang="cs-CZ" sz="2400" b="1" dirty="0">
                <a:cs typeface="Trebuchet MS"/>
              </a:rPr>
              <a:t>rozvoj měst</a:t>
            </a:r>
            <a:r>
              <a:rPr lang="cs-CZ" sz="2400" dirty="0">
                <a:cs typeface="Trebuchet MS"/>
              </a:rPr>
              <a:t>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Závlahové systémy umožnily více sklizní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(Egypt).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Lucida Sans Unicode"/>
              </a:rPr>
              <a:t>R</a:t>
            </a:r>
            <a:r>
              <a:rPr lang="cs-CZ" sz="2400" dirty="0">
                <a:cs typeface="Trebuchet MS"/>
              </a:rPr>
              <a:t>ozvoj řemesel ve středověku – výroba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různých nástrojů využívaných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v zemědělství.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7381" y="1071885"/>
            <a:ext cx="4166419" cy="578611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528" y="4397475"/>
            <a:ext cx="4208207" cy="236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2095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Vývoj zemědělství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Hospodaření na vyklučeném lese.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Střídavé obhospodařování polí.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Dvouhonné – střídání jař a ozim.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Trojhonné – střídání jař, ozim a úhor.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Střídání plodin v osevních postupech.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object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03438" y="2514923"/>
            <a:ext cx="5250362" cy="3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3012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Typologie zemědělství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marR="5842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V minulosti např. E. Hahn (1882) – třídění podle používaných </a:t>
            </a:r>
            <a:r>
              <a:rPr lang="cs-CZ" sz="2400" u="sng" dirty="0">
                <a:cs typeface="Trebuchet MS"/>
              </a:rPr>
              <a:t>nástrojů a hlavních plodin:</a:t>
            </a:r>
          </a:p>
          <a:p>
            <a:pPr marL="687600" lvl="1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dirty="0">
                <a:cs typeface="Trebuchet MS"/>
              </a:rPr>
              <a:t>Plužní zemědělství</a:t>
            </a:r>
          </a:p>
          <a:p>
            <a:pPr marL="687600" lvl="1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dirty="0">
                <a:cs typeface="Trebuchet MS"/>
              </a:rPr>
              <a:t>Zahradnictví</a:t>
            </a:r>
          </a:p>
          <a:p>
            <a:pPr marL="687600" lvl="1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dirty="0">
                <a:cs typeface="Trebuchet MS"/>
              </a:rPr>
              <a:t>Motykové zemědělství (kopaničářství)</a:t>
            </a:r>
          </a:p>
          <a:p>
            <a:pPr marL="687600" lvl="1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dirty="0">
                <a:cs typeface="Trebuchet MS"/>
              </a:rPr>
              <a:t>Chov dobytka</a:t>
            </a:r>
          </a:p>
          <a:p>
            <a:pPr marL="687600" lvl="1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dirty="0">
                <a:cs typeface="Trebuchet MS"/>
              </a:rPr>
              <a:t>Rybolov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491" y="4200826"/>
            <a:ext cx="3584646" cy="2394543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2788055"/>
            <a:ext cx="2828089" cy="3807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001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Typologie zemědělství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Whittlesey (1936) vymezil </a:t>
            </a:r>
            <a:r>
              <a:rPr lang="cs-CZ" sz="2400" u="sng" dirty="0">
                <a:cs typeface="Trebuchet MS"/>
              </a:rPr>
              <a:t>zemědělské regiony podle:</a:t>
            </a:r>
          </a:p>
          <a:p>
            <a:pPr marL="687600" lvl="1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dirty="0">
                <a:cs typeface="Trebuchet MS"/>
              </a:rPr>
              <a:t>Poměru rostlinné a živočišné výroby</a:t>
            </a:r>
          </a:p>
          <a:p>
            <a:pPr marL="687600" lvl="1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dirty="0">
                <a:cs typeface="Trebuchet MS"/>
              </a:rPr>
              <a:t>Metod obdělávání</a:t>
            </a:r>
          </a:p>
          <a:p>
            <a:pPr marL="687600" lvl="1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dirty="0">
                <a:cs typeface="Trebuchet MS"/>
              </a:rPr>
              <a:t>Intenzity práce a investic</a:t>
            </a:r>
          </a:p>
          <a:p>
            <a:pPr marL="687600" lvl="1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dirty="0">
                <a:cs typeface="Trebuchet MS"/>
              </a:rPr>
              <a:t>Samozásobitelské nebo tržní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800" y="1842524"/>
            <a:ext cx="4826000" cy="486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7337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Typologie zemědělství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12700">
              <a:lnSpc>
                <a:spcPct val="100000"/>
              </a:lnSpc>
              <a:spcBef>
                <a:spcPts val="2400"/>
              </a:spcBef>
            </a:pPr>
            <a:r>
              <a:rPr lang="cs-CZ" sz="2400" u="sng" dirty="0">
                <a:cs typeface="Trebuchet MS"/>
              </a:rPr>
              <a:t>Kostrowicki (1974) vydělil typy podle:</a:t>
            </a:r>
          </a:p>
          <a:p>
            <a:pPr marL="469900" lvl="1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dirty="0">
                <a:cs typeface="Trebuchet MS"/>
              </a:rPr>
              <a:t>Sociální a vlastnické poměry.</a:t>
            </a:r>
          </a:p>
          <a:p>
            <a:pPr marL="469900" lvl="1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dirty="0">
                <a:cs typeface="Trebuchet MS"/>
              </a:rPr>
              <a:t>Organizační a technické podmínky (intenzita práce).</a:t>
            </a:r>
          </a:p>
          <a:p>
            <a:pPr marL="469900" lvl="1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dirty="0">
                <a:cs typeface="Trebuchet MS"/>
              </a:rPr>
              <a:t>Výrobní charakteristika.</a:t>
            </a:r>
          </a:p>
          <a:p>
            <a:pPr marL="469900" lvl="1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dirty="0">
                <a:cs typeface="Trebuchet MS"/>
              </a:rPr>
              <a:t>Strukturální charakteristika.</a:t>
            </a:r>
          </a:p>
          <a:p>
            <a:pPr marL="469900" lvl="1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endParaRPr lang="cs-CZ" dirty="0">
              <a:cs typeface="Trebuchet MS"/>
            </a:endParaRPr>
          </a:p>
          <a:p>
            <a:pPr marL="127000" indent="-3429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cs-CZ" sz="2400" dirty="0">
                <a:cs typeface="Trebuchet MS"/>
              </a:rPr>
              <a:t>Vymezil celkem 18 typů zemědělského hospodaření.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2203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Samozásobitelské žďárové zemědělství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7442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200"/>
              </a:spcBef>
            </a:pPr>
            <a:r>
              <a:rPr lang="cs-CZ" sz="2400" dirty="0">
                <a:cs typeface="Trebuchet MS"/>
              </a:rPr>
              <a:t>Zemědělci několik let hospodaří na jednom místě, pak se posunou do </a:t>
            </a:r>
            <a:r>
              <a:rPr lang="cs-CZ" sz="2400" b="1" dirty="0">
                <a:cs typeface="Trebuchet MS"/>
              </a:rPr>
              <a:t>nové lokality</a:t>
            </a:r>
            <a:r>
              <a:rPr lang="cs-CZ" sz="2400" dirty="0">
                <a:cs typeface="Trebuchet MS"/>
              </a:rPr>
              <a:t>:</a:t>
            </a:r>
          </a:p>
          <a:p>
            <a:pPr marL="687600" marR="292100" lvl="1" indent="-342000">
              <a:lnSpc>
                <a:spcPct val="100000"/>
              </a:lnSpc>
              <a:spcBef>
                <a:spcPts val="2200"/>
              </a:spcBef>
              <a:buSzPct val="100000"/>
              <a:buFont typeface="+mj-lt"/>
              <a:buAutoNum type="arabicPeriod"/>
              <a:tabLst>
                <a:tab pos="355600" algn="l"/>
                <a:tab pos="356235" algn="l"/>
              </a:tabLst>
            </a:pPr>
            <a:r>
              <a:rPr lang="cs-CZ" dirty="0">
                <a:cs typeface="Trebuchet MS"/>
              </a:rPr>
              <a:t>Musí vyklučit a spálit přirozenou vegetaci na půdě, v půdě zůstanou živiny.</a:t>
            </a:r>
          </a:p>
          <a:p>
            <a:pPr marL="687600" lvl="1" indent="-342000">
              <a:lnSpc>
                <a:spcPct val="100000"/>
              </a:lnSpc>
              <a:spcBef>
                <a:spcPts val="2200"/>
              </a:spcBef>
              <a:buSzPct val="100000"/>
              <a:buFont typeface="+mj-lt"/>
              <a:buAutoNum type="arabicPeriod"/>
              <a:tabLst>
                <a:tab pos="355600" algn="l"/>
                <a:tab pos="356235" algn="l"/>
                <a:tab pos="4504055" algn="l"/>
              </a:tabLst>
            </a:pPr>
            <a:r>
              <a:rPr lang="cs-CZ" dirty="0">
                <a:cs typeface="Trebuchet MS"/>
              </a:rPr>
              <a:t>Na těchto pozemcích se pěstují plodiny 2–3 roky, živiny se v půdě vyčerpají.</a:t>
            </a:r>
          </a:p>
          <a:p>
            <a:pPr marL="687600" lvl="1" indent="-342000">
              <a:lnSpc>
                <a:spcPct val="100000"/>
              </a:lnSpc>
              <a:spcBef>
                <a:spcPts val="2200"/>
              </a:spcBef>
              <a:buSzPct val="100000"/>
              <a:buFont typeface="+mj-lt"/>
              <a:buAutoNum type="arabicPeriod"/>
              <a:tabLst>
                <a:tab pos="355600" algn="l"/>
                <a:tab pos="356235" algn="l"/>
              </a:tabLst>
            </a:pPr>
            <a:r>
              <a:rPr lang="cs-CZ" dirty="0">
                <a:cs typeface="Trebuchet MS"/>
              </a:rPr>
              <a:t>Pěstování začíná v nové oblasti.</a:t>
            </a:r>
          </a:p>
          <a:p>
            <a:pPr marL="687600" lvl="1" indent="-342000">
              <a:lnSpc>
                <a:spcPct val="100000"/>
              </a:lnSpc>
              <a:spcBef>
                <a:spcPts val="2200"/>
              </a:spcBef>
              <a:buSzPct val="100000"/>
              <a:buFont typeface="+mj-lt"/>
              <a:buAutoNum type="arabicPeriod"/>
              <a:tabLst>
                <a:tab pos="355600" algn="l"/>
                <a:tab pos="356235" algn="l"/>
              </a:tabLst>
            </a:pPr>
            <a:r>
              <a:rPr lang="cs-CZ" dirty="0">
                <a:cs typeface="Trebuchet MS"/>
              </a:rPr>
              <a:t>Na stejnou oblast je možné se vrátit po 5–20 letech.</a:t>
            </a:r>
          </a:p>
          <a:p>
            <a:pPr marL="687600" marR="157480" lvl="1" indent="-342000">
              <a:lnSpc>
                <a:spcPct val="100000"/>
              </a:lnSpc>
              <a:spcBef>
                <a:spcPts val="2200"/>
              </a:spcBef>
              <a:buSzPct val="100000"/>
              <a:buFont typeface="+mj-lt"/>
              <a:buAutoNum type="arabicPeriod"/>
              <a:tabLst>
                <a:tab pos="355600" algn="l"/>
                <a:tab pos="356235" algn="l"/>
              </a:tabLst>
            </a:pPr>
            <a:r>
              <a:rPr lang="cs-CZ" dirty="0">
                <a:cs typeface="Trebuchet MS"/>
              </a:rPr>
              <a:t>Nejčastější plodiny pěstované v posunu pěstování jsou kukuřice, proso a cukrová třtina.</a:t>
            </a:r>
          </a:p>
          <a:p>
            <a:pPr marL="687600" marR="483870" lvl="1" indent="-342000">
              <a:lnSpc>
                <a:spcPct val="100000"/>
              </a:lnSpc>
              <a:spcBef>
                <a:spcPts val="2200"/>
              </a:spcBef>
              <a:buSzPct val="100000"/>
              <a:buFont typeface="+mj-lt"/>
              <a:buAutoNum type="arabicPeriod"/>
              <a:tabLst>
                <a:tab pos="355600" algn="l"/>
                <a:tab pos="356235" algn="l"/>
              </a:tabLst>
            </a:pPr>
            <a:r>
              <a:rPr lang="cs-CZ" dirty="0">
                <a:cs typeface="Trebuchet MS"/>
              </a:rPr>
              <a:t>Dnes se vyskytuje v málo rozvinutých zemích (např. Haiti, Dominikánská r.).</a:t>
            </a:r>
          </a:p>
          <a:p>
            <a:pPr marL="687600" lvl="1" indent="-342000">
              <a:lnSpc>
                <a:spcPct val="100000"/>
              </a:lnSpc>
              <a:spcBef>
                <a:spcPts val="2200"/>
              </a:spcBef>
              <a:buSzPct val="100000"/>
              <a:buFont typeface="+mj-lt"/>
              <a:buAutoNum type="arabicPeriod"/>
              <a:tabLst>
                <a:tab pos="355600" algn="l"/>
                <a:tab pos="356235" algn="l"/>
              </a:tabLst>
            </a:pPr>
            <a:r>
              <a:rPr lang="cs-CZ" dirty="0">
                <a:cs typeface="Trebuchet MS"/>
              </a:rPr>
              <a:t>Problém – odlesňování.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2383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Samozásobitelské žďárové zemědělství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cs-CZ" sz="2400" dirty="0">
                <a:ea typeface="Calibri" panose="020F0502020204030204" pitchFamily="34" charset="0"/>
              </a:rPr>
              <a:t>Satelitní snímek důsledků žďárového zemědělství.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object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17403" y="1789534"/>
            <a:ext cx="6533074" cy="489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6501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Samozásobitelské zemědělství intenzivní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Produkce potravin především pro vlastní spotřebu zemědělce.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Někdy se přebytek potravin se prodává.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Je zastoupeno v méně rozvinutých zemích a je největší typ zemědělství ve vlhkých a tropických oblastech světa – ve východní, jižní a jihovýchodní Asii.</a:t>
            </a:r>
          </a:p>
          <a:p>
            <a:pPr marL="230400" marR="24892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Nejčastější formou jsou mokré rýžová pole, ale také pěstování pšenice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a ječmene.</a:t>
            </a:r>
          </a:p>
          <a:p>
            <a:pPr marL="230400" marR="11557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Dlouhé vegetační období dovoluje dvě sklizně ročně z jednoho pole.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7806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Samozásobitelské zemědělství intenzivní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5660923" cy="5535638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cs-CZ" sz="2400" dirty="0">
                <a:ea typeface="Calibri" panose="020F0502020204030204" pitchFamily="34" charset="0"/>
              </a:rPr>
              <a:t>Příklady aplikace samozásobitelského intenzivního zemědělství ve světě </a:t>
            </a:r>
            <a:br>
              <a:rPr lang="cs-CZ" sz="2400" dirty="0">
                <a:ea typeface="Calibri" panose="020F0502020204030204" pitchFamily="34" charset="0"/>
              </a:rPr>
            </a:br>
            <a:r>
              <a:rPr lang="cs-CZ" sz="2400" dirty="0">
                <a:ea typeface="Calibri" panose="020F0502020204030204" pitchFamily="34" charset="0"/>
              </a:rPr>
              <a:t>(např. Indonésie, Indie, Pákistán).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grpSp>
        <p:nvGrpSpPr>
          <p:cNvPr id="4" name="object 2"/>
          <p:cNvGrpSpPr>
            <a:grpSpLocks noChangeAspect="1"/>
          </p:cNvGrpSpPr>
          <p:nvPr/>
        </p:nvGrpSpPr>
        <p:grpSpPr>
          <a:xfrm>
            <a:off x="6556069" y="1160206"/>
            <a:ext cx="4797731" cy="5697794"/>
            <a:chOff x="0" y="1773173"/>
            <a:chExt cx="4281805" cy="5085080"/>
          </a:xfrm>
        </p:grpSpPr>
        <p:pic>
          <p:nvPicPr>
            <p:cNvPr id="5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950" y="1773173"/>
              <a:ext cx="3527425" cy="2365375"/>
            </a:xfrm>
            <a:prstGeom prst="rect">
              <a:avLst/>
            </a:prstGeom>
          </p:spPr>
        </p:pic>
        <p:pic>
          <p:nvPicPr>
            <p:cNvPr id="6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600" y="4230750"/>
              <a:ext cx="3671951" cy="2446274"/>
            </a:xfrm>
            <a:prstGeom prst="rect">
              <a:avLst/>
            </a:prstGeom>
          </p:spPr>
        </p:pic>
      </p:grpSp>
      <p:pic>
        <p:nvPicPr>
          <p:cNvPr id="7" name="object 1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56155" y="3923683"/>
            <a:ext cx="3668355" cy="275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0549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Nomadické pastevectví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marR="3429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Provozují kočovníci v suchých oblastech, jako je Blízký východ a severní Afrika.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Klima je příliš suché pro tradiční zemědělství.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Chovaná zvířata poskytují mléko a kůži na oděv a stany.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Většina kočovných pastevců nezabíjí svá zvířata na maso; obchodováním mléka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a kůží získávají obilí.</a:t>
            </a:r>
          </a:p>
          <a:p>
            <a:pPr marL="230400" marR="520065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Druh chovaných zvířat závisí na kultuře regionu a klimatu.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Velbloudi mohou nosit těžký náklad a cestovat na velké vzdálenosti s velmi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malým množstvím vody.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8139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Nomadické pastevectví (2)</a:t>
            </a:r>
          </a:p>
        </p:txBody>
      </p:sp>
      <p:pic>
        <p:nvPicPr>
          <p:cNvPr id="4" name="object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737338"/>
            <a:ext cx="4649452" cy="4152184"/>
          </a:xfrm>
          <a:prstGeom prst="rect">
            <a:avLst/>
          </a:prstGeom>
        </p:spPr>
      </p:pic>
      <p:pic>
        <p:nvPicPr>
          <p:cNvPr id="5" name="object 1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21068" y="1737338"/>
            <a:ext cx="5532732" cy="415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6395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Typy zemědělství ve světě</a:t>
            </a:r>
          </a:p>
        </p:txBody>
      </p:sp>
      <p:pic>
        <p:nvPicPr>
          <p:cNvPr id="4" name="object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15004"/>
            <a:ext cx="12192000" cy="549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3249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Komerční zemědělství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V rozvinutějších státech převládá </a:t>
            </a:r>
            <a:r>
              <a:rPr lang="cs-CZ" sz="2400" b="1" dirty="0">
                <a:cs typeface="Trebuchet MS"/>
              </a:rPr>
              <a:t>komerční zemědělství</a:t>
            </a:r>
            <a:r>
              <a:rPr lang="cs-CZ" sz="2400" dirty="0">
                <a:cs typeface="Trebuchet MS"/>
              </a:rPr>
              <a:t>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Produkuje potraviny a suroviny pro prodej na světovém trhu.</a:t>
            </a:r>
          </a:p>
          <a:p>
            <a:pPr marL="230400" marR="23876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Rozdíl mezi rozvinutými a rozvojovými zeměmi je v podílu lidí, kteří se zabývají zemědělstvím.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V nejméně rozvinutých zemích – více jak polovina ekonomicky aktivních se zabývá (tj. je zaměstnána) zemědělstvím, používají se tradiční postupy.</a:t>
            </a:r>
          </a:p>
          <a:p>
            <a:pPr marL="230400" marR="330200" indent="-230400">
              <a:lnSpc>
                <a:spcPct val="100000"/>
              </a:lnSpc>
              <a:spcBef>
                <a:spcPts val="24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V rozvinutých zemích se zemědělstvím zabývá 2–3 % ekonomicky aktivních obyvatel, používají se častěji stroje, nejnovější poznatky.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1558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Typy komerčního zemědělství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Společné pěstování plodin a chov dobytka – smíšené zemědělství.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Mléčné zemědělství</a:t>
            </a:r>
          </a:p>
          <a:p>
            <a:pPr marL="230400" marR="294513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Obilnářské zemědělství</a:t>
            </a:r>
          </a:p>
          <a:p>
            <a:pPr marL="230400" marR="294513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Rančerství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Středomořské zemědělství</a:t>
            </a:r>
          </a:p>
          <a:p>
            <a:pPr marL="230400" marR="303911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Komerční zahradnictví</a:t>
            </a:r>
          </a:p>
          <a:p>
            <a:pPr marL="230400" marR="303911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Trebuchet MS"/>
              </a:rPr>
              <a:t>Plantážnictví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012" y="1825638"/>
            <a:ext cx="5375788" cy="2166362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743" y="4090181"/>
            <a:ext cx="4422058" cy="266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6832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Témata ke zkoušce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Kde vzniklo zemědělství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Charakterizujte centra domestikace kulturních rostlin</a:t>
            </a:r>
          </a:p>
          <a:p>
            <a:pPr marL="230400" marR="36322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Charakterizujte centra domestikace hospodářských zvířat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Charakterizujte vývoj zemědělství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Charakterizujte typy samozásobitelského zemědělství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Charakterizujte typy komerčního zemědělství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982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89934" y="540774"/>
            <a:ext cx="10962969" cy="2643762"/>
          </a:xfrm>
          <a:solidFill>
            <a:schemeClr val="accent6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Geografie zemědělství: </a:t>
            </a:r>
            <a:b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Globální změny a inovace v zemědělství</a:t>
            </a:r>
            <a:endParaRPr lang="en-GB" sz="4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AE80711D-1C5F-4615-A12A-FAFB40D6CCFC}"/>
              </a:ext>
            </a:extLst>
          </p:cNvPr>
          <p:cNvSpPr txBox="1">
            <a:spLocks/>
          </p:cNvSpPr>
          <p:nvPr/>
        </p:nvSpPr>
        <p:spPr>
          <a:xfrm>
            <a:off x="2304757" y="3391012"/>
            <a:ext cx="7582486" cy="1122447"/>
          </a:xfrm>
          <a:prstGeom prst="rect">
            <a:avLst/>
          </a:prstGeo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5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KGE EGA1/EG1</a:t>
            </a:r>
            <a:endParaRPr lang="en-GB" sz="3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064831" y="4700262"/>
            <a:ext cx="3731107" cy="2138065"/>
          </a:xfrm>
          <a:prstGeom prst="rect">
            <a:avLst/>
          </a:prstGeom>
          <a:ln>
            <a:noFill/>
          </a:ln>
        </p:spPr>
      </p:pic>
      <p:sp>
        <p:nvSpPr>
          <p:cNvPr id="8" name="Podnadpis 2"/>
          <p:cNvSpPr txBox="1">
            <a:spLocks/>
          </p:cNvSpPr>
          <p:nvPr/>
        </p:nvSpPr>
        <p:spPr>
          <a:xfrm>
            <a:off x="786578" y="5081961"/>
            <a:ext cx="10569680" cy="13746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600"/>
              </a:spcBef>
            </a:pPr>
            <a:r>
              <a:rPr lang="cs-CZ" dirty="0">
                <a:cs typeface="Times New Roman" panose="02020603050405020304" pitchFamily="18" charset="0"/>
              </a:rPr>
              <a:t>Katedra geografie, FEK, ZČU v Plzni</a:t>
            </a:r>
          </a:p>
          <a:p>
            <a:pPr algn="l">
              <a:spcBef>
                <a:spcPts val="600"/>
              </a:spcBef>
            </a:pPr>
            <a:endParaRPr lang="cs-CZ" dirty="0">
              <a:cs typeface="Times New Roman" panose="02020603050405020304" pitchFamily="18" charset="0"/>
            </a:endParaRPr>
          </a:p>
          <a:p>
            <a:pPr algn="l">
              <a:spcBef>
                <a:spcPts val="600"/>
              </a:spcBef>
            </a:pPr>
            <a:r>
              <a:rPr lang="cs-CZ" sz="1600" spc="-20" dirty="0">
                <a:cs typeface="Calibri"/>
              </a:rPr>
              <a:t>ESF II projekt Západočeské univerzity v Plzni </a:t>
            </a:r>
            <a:br>
              <a:rPr lang="cs-CZ" sz="1600" spc="-20" dirty="0">
                <a:cs typeface="Calibri"/>
              </a:rPr>
            </a:br>
            <a:r>
              <a:rPr lang="cs-CZ" sz="1600" spc="-20" dirty="0">
                <a:cs typeface="Calibri"/>
              </a:rPr>
              <a:t>(CZ.02.2.69/0.0/0.0/18_056/0013239)</a:t>
            </a:r>
            <a:endParaRPr lang="en-GB" sz="1600" dirty="0">
              <a:cs typeface="Times New Roman" panose="02020603050405020304" pitchFamily="18" charset="0"/>
            </a:endParaRPr>
          </a:p>
        </p:txBody>
      </p:sp>
      <p:pic>
        <p:nvPicPr>
          <p:cNvPr id="9" name="Picture 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795938" y="4776952"/>
            <a:ext cx="3122113" cy="198468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47601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1) Problém hladu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Problém hladu se hodně vyskytoval ve středověku – hladomory.</a:t>
            </a:r>
          </a:p>
          <a:p>
            <a:pPr marL="230400" marR="290195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  <a:tab pos="4568825" algn="l"/>
              </a:tabLst>
            </a:pPr>
            <a:r>
              <a:rPr lang="cs-CZ" sz="2400" dirty="0">
                <a:cs typeface="Trebuchet MS"/>
              </a:rPr>
              <a:t>Rozvoj nových způsobů hospodaření a pěstování nových plodin v 18. a 19. stol. – konec hladomorů (kromě uměle politicky vyvolaných – Ukrajina, Čína,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Irsko, apod.).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Dále problémy ve válkách a v obdobích sucha.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60. léta 20 století – řešení v rozvojových zemích – </a:t>
            </a:r>
            <a:r>
              <a:rPr lang="cs-CZ" sz="2400" b="1" dirty="0">
                <a:cs typeface="Trebuchet MS"/>
              </a:rPr>
              <a:t>„zelená revoluce“</a:t>
            </a:r>
            <a:r>
              <a:rPr lang="cs-CZ" sz="2400" dirty="0">
                <a:cs typeface="Trebuchet MS"/>
              </a:rPr>
              <a:t>.</a:t>
            </a:r>
          </a:p>
          <a:p>
            <a:pPr marL="230400" marR="323215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V současnosti opět celosvětově vážný fenomén – nerovnoměrný vývoj a aplikace neoliberálního dogmatu – problém hladu je opět globální problém.</a:t>
            </a:r>
          </a:p>
        </p:txBody>
      </p:sp>
    </p:spTree>
    <p:extLst>
      <p:ext uri="{BB962C8B-B14F-4D97-AF65-F5344CB8AC3E}">
        <p14:creationId xmlns:p14="http://schemas.microsoft.com/office/powerpoint/2010/main" val="29459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2) Změny zemědělské půdy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cs-CZ" sz="2400" dirty="0">
                <a:ea typeface="Calibri" panose="020F0502020204030204" pitchFamily="34" charset="0"/>
              </a:rPr>
              <a:t>Dlouhodobý nárůst plochy zemědělské půdy, ač prostorově selektivní.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grpSp>
        <p:nvGrpSpPr>
          <p:cNvPr id="4" name="object 3"/>
          <p:cNvGrpSpPr/>
          <p:nvPr/>
        </p:nvGrpSpPr>
        <p:grpSpPr>
          <a:xfrm>
            <a:off x="3136442" y="2664936"/>
            <a:ext cx="5901055" cy="3165475"/>
            <a:chOff x="1415796" y="1780032"/>
            <a:chExt cx="5901055" cy="3165475"/>
          </a:xfrm>
        </p:grpSpPr>
        <p:sp>
          <p:nvSpPr>
            <p:cNvPr id="5" name="object 4"/>
            <p:cNvSpPr/>
            <p:nvPr/>
          </p:nvSpPr>
          <p:spPr>
            <a:xfrm>
              <a:off x="1415796" y="1786128"/>
              <a:ext cx="5895340" cy="3159760"/>
            </a:xfrm>
            <a:custGeom>
              <a:avLst/>
              <a:gdLst/>
              <a:ahLst/>
              <a:cxnLst/>
              <a:rect l="l" t="t" r="r" b="b"/>
              <a:pathLst>
                <a:path w="5895340" h="3159760">
                  <a:moveTo>
                    <a:pt x="39623" y="2807208"/>
                  </a:moveTo>
                  <a:lnTo>
                    <a:pt x="5894832" y="2807208"/>
                  </a:lnTo>
                </a:path>
                <a:path w="5895340" h="3159760">
                  <a:moveTo>
                    <a:pt x="39623" y="2496312"/>
                  </a:moveTo>
                  <a:lnTo>
                    <a:pt x="5894832" y="2496312"/>
                  </a:lnTo>
                </a:path>
                <a:path w="5895340" h="3159760">
                  <a:moveTo>
                    <a:pt x="39623" y="2183892"/>
                  </a:moveTo>
                  <a:lnTo>
                    <a:pt x="5894832" y="2183892"/>
                  </a:lnTo>
                </a:path>
                <a:path w="5895340" h="3159760">
                  <a:moveTo>
                    <a:pt x="39623" y="1871472"/>
                  </a:moveTo>
                  <a:lnTo>
                    <a:pt x="5894832" y="1871472"/>
                  </a:lnTo>
                </a:path>
                <a:path w="5895340" h="3159760">
                  <a:moveTo>
                    <a:pt x="39623" y="1560576"/>
                  </a:moveTo>
                  <a:lnTo>
                    <a:pt x="5894832" y="1560576"/>
                  </a:lnTo>
                </a:path>
                <a:path w="5895340" h="3159760">
                  <a:moveTo>
                    <a:pt x="39623" y="1248156"/>
                  </a:moveTo>
                  <a:lnTo>
                    <a:pt x="5894832" y="1248156"/>
                  </a:lnTo>
                </a:path>
                <a:path w="5895340" h="3159760">
                  <a:moveTo>
                    <a:pt x="39623" y="935736"/>
                  </a:moveTo>
                  <a:lnTo>
                    <a:pt x="5894832" y="935736"/>
                  </a:lnTo>
                </a:path>
                <a:path w="5895340" h="3159760">
                  <a:moveTo>
                    <a:pt x="39623" y="624839"/>
                  </a:moveTo>
                  <a:lnTo>
                    <a:pt x="5894832" y="624839"/>
                  </a:lnTo>
                </a:path>
                <a:path w="5895340" h="3159760">
                  <a:moveTo>
                    <a:pt x="39623" y="312420"/>
                  </a:moveTo>
                  <a:lnTo>
                    <a:pt x="5894832" y="312420"/>
                  </a:lnTo>
                </a:path>
                <a:path w="5895340" h="3159760">
                  <a:moveTo>
                    <a:pt x="39623" y="0"/>
                  </a:moveTo>
                  <a:lnTo>
                    <a:pt x="5894832" y="0"/>
                  </a:lnTo>
                </a:path>
                <a:path w="5895340" h="3159760">
                  <a:moveTo>
                    <a:pt x="39623" y="3119628"/>
                  </a:moveTo>
                  <a:lnTo>
                    <a:pt x="39623" y="0"/>
                  </a:lnTo>
                </a:path>
                <a:path w="5895340" h="3159760">
                  <a:moveTo>
                    <a:pt x="0" y="3119628"/>
                  </a:moveTo>
                  <a:lnTo>
                    <a:pt x="39623" y="3119628"/>
                  </a:lnTo>
                </a:path>
                <a:path w="5895340" h="3159760">
                  <a:moveTo>
                    <a:pt x="0" y="2807208"/>
                  </a:moveTo>
                  <a:lnTo>
                    <a:pt x="39623" y="2807208"/>
                  </a:lnTo>
                </a:path>
                <a:path w="5895340" h="3159760">
                  <a:moveTo>
                    <a:pt x="0" y="2496312"/>
                  </a:moveTo>
                  <a:lnTo>
                    <a:pt x="39623" y="2496312"/>
                  </a:lnTo>
                </a:path>
                <a:path w="5895340" h="3159760">
                  <a:moveTo>
                    <a:pt x="0" y="2183892"/>
                  </a:moveTo>
                  <a:lnTo>
                    <a:pt x="39623" y="2183892"/>
                  </a:lnTo>
                </a:path>
                <a:path w="5895340" h="3159760">
                  <a:moveTo>
                    <a:pt x="0" y="1871472"/>
                  </a:moveTo>
                  <a:lnTo>
                    <a:pt x="39623" y="1871472"/>
                  </a:lnTo>
                </a:path>
                <a:path w="5895340" h="3159760">
                  <a:moveTo>
                    <a:pt x="0" y="1560576"/>
                  </a:moveTo>
                  <a:lnTo>
                    <a:pt x="39623" y="1560576"/>
                  </a:lnTo>
                </a:path>
                <a:path w="5895340" h="3159760">
                  <a:moveTo>
                    <a:pt x="0" y="1248156"/>
                  </a:moveTo>
                  <a:lnTo>
                    <a:pt x="39623" y="1248156"/>
                  </a:lnTo>
                </a:path>
                <a:path w="5895340" h="3159760">
                  <a:moveTo>
                    <a:pt x="0" y="935736"/>
                  </a:moveTo>
                  <a:lnTo>
                    <a:pt x="39623" y="935736"/>
                  </a:lnTo>
                </a:path>
                <a:path w="5895340" h="3159760">
                  <a:moveTo>
                    <a:pt x="0" y="624839"/>
                  </a:moveTo>
                  <a:lnTo>
                    <a:pt x="39623" y="624839"/>
                  </a:lnTo>
                </a:path>
                <a:path w="5895340" h="3159760">
                  <a:moveTo>
                    <a:pt x="0" y="312420"/>
                  </a:moveTo>
                  <a:lnTo>
                    <a:pt x="39623" y="312420"/>
                  </a:lnTo>
                </a:path>
                <a:path w="5895340" h="3159760">
                  <a:moveTo>
                    <a:pt x="0" y="0"/>
                  </a:moveTo>
                  <a:lnTo>
                    <a:pt x="39623" y="0"/>
                  </a:lnTo>
                </a:path>
                <a:path w="5895340" h="3159760">
                  <a:moveTo>
                    <a:pt x="39623" y="3119628"/>
                  </a:moveTo>
                  <a:lnTo>
                    <a:pt x="5894832" y="3119628"/>
                  </a:lnTo>
                </a:path>
                <a:path w="5895340" h="3159760">
                  <a:moveTo>
                    <a:pt x="39623" y="3119628"/>
                  </a:moveTo>
                  <a:lnTo>
                    <a:pt x="39623" y="3159252"/>
                  </a:lnTo>
                </a:path>
                <a:path w="5895340" h="3159760">
                  <a:moveTo>
                    <a:pt x="153923" y="3119628"/>
                  </a:moveTo>
                  <a:lnTo>
                    <a:pt x="153923" y="3159252"/>
                  </a:lnTo>
                </a:path>
                <a:path w="5895340" h="3159760">
                  <a:moveTo>
                    <a:pt x="269747" y="3119628"/>
                  </a:moveTo>
                  <a:lnTo>
                    <a:pt x="269747" y="3159252"/>
                  </a:lnTo>
                </a:path>
                <a:path w="5895340" h="3159760">
                  <a:moveTo>
                    <a:pt x="384047" y="3119628"/>
                  </a:moveTo>
                  <a:lnTo>
                    <a:pt x="384047" y="3159252"/>
                  </a:lnTo>
                </a:path>
                <a:path w="5895340" h="3159760">
                  <a:moveTo>
                    <a:pt x="498347" y="3119628"/>
                  </a:moveTo>
                  <a:lnTo>
                    <a:pt x="498347" y="3159252"/>
                  </a:lnTo>
                </a:path>
                <a:path w="5895340" h="3159760">
                  <a:moveTo>
                    <a:pt x="614172" y="3119628"/>
                  </a:moveTo>
                  <a:lnTo>
                    <a:pt x="614172" y="3159252"/>
                  </a:lnTo>
                </a:path>
                <a:path w="5895340" h="3159760">
                  <a:moveTo>
                    <a:pt x="728472" y="3119628"/>
                  </a:moveTo>
                  <a:lnTo>
                    <a:pt x="728472" y="3159252"/>
                  </a:lnTo>
                </a:path>
                <a:path w="5895340" h="3159760">
                  <a:moveTo>
                    <a:pt x="842772" y="3119628"/>
                  </a:moveTo>
                  <a:lnTo>
                    <a:pt x="842772" y="3159252"/>
                  </a:lnTo>
                </a:path>
                <a:path w="5895340" h="3159760">
                  <a:moveTo>
                    <a:pt x="958596" y="3119628"/>
                  </a:moveTo>
                  <a:lnTo>
                    <a:pt x="958596" y="3159252"/>
                  </a:lnTo>
                </a:path>
                <a:path w="5895340" h="3159760">
                  <a:moveTo>
                    <a:pt x="1072896" y="3119628"/>
                  </a:moveTo>
                  <a:lnTo>
                    <a:pt x="1072896" y="3159252"/>
                  </a:lnTo>
                </a:path>
                <a:path w="5895340" h="3159760">
                  <a:moveTo>
                    <a:pt x="1187196" y="3119628"/>
                  </a:moveTo>
                  <a:lnTo>
                    <a:pt x="1187196" y="3159252"/>
                  </a:lnTo>
                </a:path>
                <a:path w="5895340" h="3159760">
                  <a:moveTo>
                    <a:pt x="1303020" y="3119628"/>
                  </a:moveTo>
                  <a:lnTo>
                    <a:pt x="1303020" y="3159252"/>
                  </a:lnTo>
                </a:path>
                <a:path w="5895340" h="3159760">
                  <a:moveTo>
                    <a:pt x="1417320" y="3119628"/>
                  </a:moveTo>
                  <a:lnTo>
                    <a:pt x="1417320" y="3159252"/>
                  </a:lnTo>
                </a:path>
                <a:path w="5895340" h="3159760">
                  <a:moveTo>
                    <a:pt x="1531620" y="3119628"/>
                  </a:moveTo>
                  <a:lnTo>
                    <a:pt x="1531620" y="3159252"/>
                  </a:lnTo>
                </a:path>
                <a:path w="5895340" h="3159760">
                  <a:moveTo>
                    <a:pt x="1647443" y="3119628"/>
                  </a:moveTo>
                  <a:lnTo>
                    <a:pt x="1647443" y="3159252"/>
                  </a:lnTo>
                </a:path>
                <a:path w="5895340" h="3159760">
                  <a:moveTo>
                    <a:pt x="1761743" y="3119628"/>
                  </a:moveTo>
                  <a:lnTo>
                    <a:pt x="1761743" y="3159252"/>
                  </a:lnTo>
                </a:path>
                <a:path w="5895340" h="3159760">
                  <a:moveTo>
                    <a:pt x="1876043" y="3119628"/>
                  </a:moveTo>
                  <a:lnTo>
                    <a:pt x="1876043" y="3159252"/>
                  </a:lnTo>
                </a:path>
                <a:path w="5895340" h="3159760">
                  <a:moveTo>
                    <a:pt x="1991867" y="3119628"/>
                  </a:moveTo>
                  <a:lnTo>
                    <a:pt x="1991867" y="3159252"/>
                  </a:lnTo>
                </a:path>
                <a:path w="5895340" h="3159760">
                  <a:moveTo>
                    <a:pt x="2106167" y="3119628"/>
                  </a:moveTo>
                  <a:lnTo>
                    <a:pt x="2106167" y="3159252"/>
                  </a:lnTo>
                </a:path>
                <a:path w="5895340" h="3159760">
                  <a:moveTo>
                    <a:pt x="2220467" y="3119628"/>
                  </a:moveTo>
                  <a:lnTo>
                    <a:pt x="2220467" y="3159252"/>
                  </a:lnTo>
                </a:path>
                <a:path w="5895340" h="3159760">
                  <a:moveTo>
                    <a:pt x="2336291" y="3119628"/>
                  </a:moveTo>
                  <a:lnTo>
                    <a:pt x="2336291" y="3159252"/>
                  </a:lnTo>
                </a:path>
                <a:path w="5895340" h="3159760">
                  <a:moveTo>
                    <a:pt x="2450591" y="3119628"/>
                  </a:moveTo>
                  <a:lnTo>
                    <a:pt x="2450591" y="3159252"/>
                  </a:lnTo>
                </a:path>
                <a:path w="5895340" h="3159760">
                  <a:moveTo>
                    <a:pt x="2564891" y="3119628"/>
                  </a:moveTo>
                  <a:lnTo>
                    <a:pt x="2564891" y="3159252"/>
                  </a:lnTo>
                </a:path>
                <a:path w="5895340" h="3159760">
                  <a:moveTo>
                    <a:pt x="2680716" y="3119628"/>
                  </a:moveTo>
                  <a:lnTo>
                    <a:pt x="2680716" y="3159252"/>
                  </a:lnTo>
                </a:path>
                <a:path w="5895340" h="3159760">
                  <a:moveTo>
                    <a:pt x="2795016" y="3119628"/>
                  </a:moveTo>
                  <a:lnTo>
                    <a:pt x="2795016" y="3159252"/>
                  </a:lnTo>
                </a:path>
                <a:path w="5895340" h="3159760">
                  <a:moveTo>
                    <a:pt x="2909316" y="3119628"/>
                  </a:moveTo>
                  <a:lnTo>
                    <a:pt x="2909316" y="3159252"/>
                  </a:lnTo>
                </a:path>
                <a:path w="5895340" h="3159760">
                  <a:moveTo>
                    <a:pt x="3025140" y="3119628"/>
                  </a:moveTo>
                  <a:lnTo>
                    <a:pt x="3025140" y="3159252"/>
                  </a:lnTo>
                </a:path>
                <a:path w="5895340" h="3159760">
                  <a:moveTo>
                    <a:pt x="3139440" y="3119628"/>
                  </a:moveTo>
                  <a:lnTo>
                    <a:pt x="3139440" y="3159252"/>
                  </a:lnTo>
                </a:path>
                <a:path w="5895340" h="3159760">
                  <a:moveTo>
                    <a:pt x="3253740" y="3119628"/>
                  </a:moveTo>
                  <a:lnTo>
                    <a:pt x="3253740" y="3159252"/>
                  </a:lnTo>
                </a:path>
                <a:path w="5895340" h="3159760">
                  <a:moveTo>
                    <a:pt x="3368040" y="3119628"/>
                  </a:moveTo>
                  <a:lnTo>
                    <a:pt x="3368040" y="3159252"/>
                  </a:lnTo>
                </a:path>
                <a:path w="5895340" h="3159760">
                  <a:moveTo>
                    <a:pt x="3483864" y="3119628"/>
                  </a:moveTo>
                  <a:lnTo>
                    <a:pt x="3483864" y="3159252"/>
                  </a:lnTo>
                </a:path>
                <a:path w="5895340" h="3159760">
                  <a:moveTo>
                    <a:pt x="3598164" y="3119628"/>
                  </a:moveTo>
                  <a:lnTo>
                    <a:pt x="3598164" y="3159252"/>
                  </a:lnTo>
                </a:path>
                <a:path w="5895340" h="3159760">
                  <a:moveTo>
                    <a:pt x="3712464" y="3119628"/>
                  </a:moveTo>
                  <a:lnTo>
                    <a:pt x="3712464" y="3159252"/>
                  </a:lnTo>
                </a:path>
                <a:path w="5895340" h="3159760">
                  <a:moveTo>
                    <a:pt x="3828288" y="3119628"/>
                  </a:moveTo>
                  <a:lnTo>
                    <a:pt x="3828288" y="3159252"/>
                  </a:lnTo>
                </a:path>
                <a:path w="5895340" h="3159760">
                  <a:moveTo>
                    <a:pt x="3942588" y="3119628"/>
                  </a:moveTo>
                  <a:lnTo>
                    <a:pt x="3942588" y="3159252"/>
                  </a:lnTo>
                </a:path>
                <a:path w="5895340" h="3159760">
                  <a:moveTo>
                    <a:pt x="4056888" y="3119628"/>
                  </a:moveTo>
                  <a:lnTo>
                    <a:pt x="4056888" y="3159252"/>
                  </a:lnTo>
                </a:path>
                <a:path w="5895340" h="3159760">
                  <a:moveTo>
                    <a:pt x="4172712" y="3119628"/>
                  </a:moveTo>
                  <a:lnTo>
                    <a:pt x="4172712" y="3159252"/>
                  </a:lnTo>
                </a:path>
                <a:path w="5895340" h="3159760">
                  <a:moveTo>
                    <a:pt x="4287012" y="3119628"/>
                  </a:moveTo>
                  <a:lnTo>
                    <a:pt x="4287012" y="3159252"/>
                  </a:lnTo>
                </a:path>
                <a:path w="5895340" h="3159760">
                  <a:moveTo>
                    <a:pt x="4401312" y="3119628"/>
                  </a:moveTo>
                  <a:lnTo>
                    <a:pt x="4401312" y="3159252"/>
                  </a:lnTo>
                </a:path>
                <a:path w="5895340" h="3159760">
                  <a:moveTo>
                    <a:pt x="4517136" y="3119628"/>
                  </a:moveTo>
                  <a:lnTo>
                    <a:pt x="4517136" y="3159252"/>
                  </a:lnTo>
                </a:path>
                <a:path w="5895340" h="3159760">
                  <a:moveTo>
                    <a:pt x="4631436" y="3119628"/>
                  </a:moveTo>
                  <a:lnTo>
                    <a:pt x="4631436" y="3159252"/>
                  </a:lnTo>
                </a:path>
                <a:path w="5895340" h="3159760">
                  <a:moveTo>
                    <a:pt x="4745736" y="3119628"/>
                  </a:moveTo>
                  <a:lnTo>
                    <a:pt x="4745736" y="3159252"/>
                  </a:lnTo>
                </a:path>
                <a:path w="5895340" h="3159760">
                  <a:moveTo>
                    <a:pt x="4861559" y="3119628"/>
                  </a:moveTo>
                  <a:lnTo>
                    <a:pt x="4861559" y="3159252"/>
                  </a:lnTo>
                </a:path>
                <a:path w="5895340" h="3159760">
                  <a:moveTo>
                    <a:pt x="4975859" y="3119628"/>
                  </a:moveTo>
                  <a:lnTo>
                    <a:pt x="4975859" y="3159252"/>
                  </a:lnTo>
                </a:path>
                <a:path w="5895340" h="3159760">
                  <a:moveTo>
                    <a:pt x="5090159" y="3119628"/>
                  </a:moveTo>
                  <a:lnTo>
                    <a:pt x="5090159" y="3159252"/>
                  </a:lnTo>
                </a:path>
                <a:path w="5895340" h="3159760">
                  <a:moveTo>
                    <a:pt x="5205983" y="3119628"/>
                  </a:moveTo>
                  <a:lnTo>
                    <a:pt x="5205983" y="3159252"/>
                  </a:lnTo>
                </a:path>
                <a:path w="5895340" h="3159760">
                  <a:moveTo>
                    <a:pt x="5320283" y="3119628"/>
                  </a:moveTo>
                  <a:lnTo>
                    <a:pt x="5320283" y="3159252"/>
                  </a:lnTo>
                </a:path>
                <a:path w="5895340" h="3159760">
                  <a:moveTo>
                    <a:pt x="5434583" y="3119628"/>
                  </a:moveTo>
                  <a:lnTo>
                    <a:pt x="5434583" y="3159252"/>
                  </a:lnTo>
                </a:path>
                <a:path w="5895340" h="3159760">
                  <a:moveTo>
                    <a:pt x="5550408" y="3119628"/>
                  </a:moveTo>
                  <a:lnTo>
                    <a:pt x="5550408" y="3159252"/>
                  </a:lnTo>
                </a:path>
                <a:path w="5895340" h="3159760">
                  <a:moveTo>
                    <a:pt x="5664708" y="3119628"/>
                  </a:moveTo>
                  <a:lnTo>
                    <a:pt x="5664708" y="3159252"/>
                  </a:lnTo>
                </a:path>
                <a:path w="5895340" h="3159760">
                  <a:moveTo>
                    <a:pt x="5779008" y="3119628"/>
                  </a:moveTo>
                  <a:lnTo>
                    <a:pt x="5779008" y="3159252"/>
                  </a:lnTo>
                </a:path>
                <a:path w="5895340" h="3159760">
                  <a:moveTo>
                    <a:pt x="5894832" y="3119628"/>
                  </a:moveTo>
                  <a:lnTo>
                    <a:pt x="5894832" y="3159252"/>
                  </a:lnTo>
                </a:path>
              </a:pathLst>
            </a:custGeom>
            <a:ln w="12192">
              <a:solidFill>
                <a:srgbClr val="8888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5"/>
            <p:cNvSpPr/>
            <p:nvPr/>
          </p:nvSpPr>
          <p:spPr>
            <a:xfrm>
              <a:off x="1512570" y="2117598"/>
              <a:ext cx="5741035" cy="2676525"/>
            </a:xfrm>
            <a:custGeom>
              <a:avLst/>
              <a:gdLst/>
              <a:ahLst/>
              <a:cxnLst/>
              <a:rect l="l" t="t" r="r" b="b"/>
              <a:pathLst>
                <a:path w="5741034" h="2676525">
                  <a:moveTo>
                    <a:pt x="0" y="2676144"/>
                  </a:moveTo>
                  <a:lnTo>
                    <a:pt x="114300" y="2625852"/>
                  </a:lnTo>
                  <a:lnTo>
                    <a:pt x="230124" y="2575560"/>
                  </a:lnTo>
                  <a:lnTo>
                    <a:pt x="344424" y="2532888"/>
                  </a:lnTo>
                  <a:lnTo>
                    <a:pt x="458724" y="2470404"/>
                  </a:lnTo>
                  <a:lnTo>
                    <a:pt x="574548" y="2414016"/>
                  </a:lnTo>
                  <a:lnTo>
                    <a:pt x="688848" y="2357628"/>
                  </a:lnTo>
                  <a:lnTo>
                    <a:pt x="803148" y="2307335"/>
                  </a:lnTo>
                  <a:lnTo>
                    <a:pt x="918972" y="2208276"/>
                  </a:lnTo>
                  <a:lnTo>
                    <a:pt x="1033272" y="2170176"/>
                  </a:lnTo>
                  <a:lnTo>
                    <a:pt x="1147572" y="2101596"/>
                  </a:lnTo>
                  <a:lnTo>
                    <a:pt x="1263396" y="2026920"/>
                  </a:lnTo>
                  <a:lnTo>
                    <a:pt x="1377696" y="1952244"/>
                  </a:lnTo>
                  <a:lnTo>
                    <a:pt x="1491996" y="1883664"/>
                  </a:lnTo>
                  <a:lnTo>
                    <a:pt x="1607820" y="1853183"/>
                  </a:lnTo>
                  <a:lnTo>
                    <a:pt x="1722120" y="1853183"/>
                  </a:lnTo>
                  <a:lnTo>
                    <a:pt x="1836420" y="1827276"/>
                  </a:lnTo>
                  <a:lnTo>
                    <a:pt x="1952244" y="1808988"/>
                  </a:lnTo>
                  <a:lnTo>
                    <a:pt x="2066544" y="1752600"/>
                  </a:lnTo>
                  <a:lnTo>
                    <a:pt x="2180844" y="1708403"/>
                  </a:lnTo>
                  <a:lnTo>
                    <a:pt x="2296668" y="1684020"/>
                  </a:lnTo>
                  <a:lnTo>
                    <a:pt x="2410968" y="1633727"/>
                  </a:lnTo>
                  <a:lnTo>
                    <a:pt x="2525268" y="1559052"/>
                  </a:lnTo>
                  <a:lnTo>
                    <a:pt x="2641092" y="1472184"/>
                  </a:lnTo>
                  <a:lnTo>
                    <a:pt x="2755392" y="1316736"/>
                  </a:lnTo>
                  <a:lnTo>
                    <a:pt x="2869692" y="1203960"/>
                  </a:lnTo>
                  <a:lnTo>
                    <a:pt x="2985516" y="1129284"/>
                  </a:lnTo>
                  <a:lnTo>
                    <a:pt x="3099816" y="1022603"/>
                  </a:lnTo>
                  <a:lnTo>
                    <a:pt x="3214116" y="960119"/>
                  </a:lnTo>
                  <a:lnTo>
                    <a:pt x="3329940" y="897636"/>
                  </a:lnTo>
                  <a:lnTo>
                    <a:pt x="3444240" y="867155"/>
                  </a:lnTo>
                  <a:lnTo>
                    <a:pt x="3558540" y="592836"/>
                  </a:lnTo>
                  <a:lnTo>
                    <a:pt x="3674364" y="449579"/>
                  </a:lnTo>
                  <a:lnTo>
                    <a:pt x="3788664" y="367284"/>
                  </a:lnTo>
                  <a:lnTo>
                    <a:pt x="3902964" y="393191"/>
                  </a:lnTo>
                  <a:lnTo>
                    <a:pt x="4018788" y="393191"/>
                  </a:lnTo>
                  <a:lnTo>
                    <a:pt x="4133088" y="361188"/>
                  </a:lnTo>
                  <a:lnTo>
                    <a:pt x="4247388" y="324612"/>
                  </a:lnTo>
                  <a:lnTo>
                    <a:pt x="4363212" y="374903"/>
                  </a:lnTo>
                  <a:lnTo>
                    <a:pt x="4477512" y="330707"/>
                  </a:lnTo>
                  <a:lnTo>
                    <a:pt x="4591812" y="324612"/>
                  </a:lnTo>
                  <a:lnTo>
                    <a:pt x="4707635" y="374903"/>
                  </a:lnTo>
                  <a:lnTo>
                    <a:pt x="4821935" y="455675"/>
                  </a:lnTo>
                  <a:lnTo>
                    <a:pt x="4936235" y="361188"/>
                  </a:lnTo>
                  <a:lnTo>
                    <a:pt x="5052059" y="393191"/>
                  </a:lnTo>
                  <a:lnTo>
                    <a:pt x="5166359" y="417575"/>
                  </a:lnTo>
                  <a:lnTo>
                    <a:pt x="5280659" y="486155"/>
                  </a:lnTo>
                  <a:lnTo>
                    <a:pt x="5396483" y="455675"/>
                  </a:lnTo>
                  <a:lnTo>
                    <a:pt x="5510783" y="504443"/>
                  </a:lnTo>
                  <a:lnTo>
                    <a:pt x="5625083" y="518160"/>
                  </a:lnTo>
                  <a:lnTo>
                    <a:pt x="5740908" y="0"/>
                  </a:lnTo>
                </a:path>
              </a:pathLst>
            </a:custGeom>
            <a:ln w="38100">
              <a:solidFill>
                <a:srgbClr val="539F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6"/>
          <p:cNvSpPr txBox="1"/>
          <p:nvPr/>
        </p:nvSpPr>
        <p:spPr>
          <a:xfrm>
            <a:off x="2803700" y="2885153"/>
            <a:ext cx="273050" cy="29851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6350" algn="r">
              <a:spcBef>
                <a:spcPts val="95"/>
              </a:spcBef>
            </a:pPr>
            <a:r>
              <a:rPr sz="1000" spc="-5" dirty="0">
                <a:latin typeface="Trebuchet MS"/>
                <a:cs typeface="Trebuchet MS"/>
              </a:rPr>
              <a:t>3</a:t>
            </a:r>
            <a:r>
              <a:rPr sz="1000" spc="-15" dirty="0">
                <a:latin typeface="Trebuchet MS"/>
                <a:cs typeface="Trebuchet MS"/>
              </a:rPr>
              <a:t>8</a:t>
            </a:r>
            <a:r>
              <a:rPr sz="1000" spc="-5" dirty="0">
                <a:latin typeface="Trebuchet MS"/>
                <a:cs typeface="Trebuchet MS"/>
              </a:rPr>
              <a:t>,5</a:t>
            </a:r>
            <a:endParaRPr sz="1000">
              <a:latin typeface="Trebuchet MS"/>
              <a:cs typeface="Trebuchet MS"/>
            </a:endParaRPr>
          </a:p>
          <a:p>
            <a:pPr>
              <a:spcBef>
                <a:spcPts val="35"/>
              </a:spcBef>
            </a:pPr>
            <a:endParaRPr sz="1050">
              <a:latin typeface="Trebuchet MS"/>
              <a:cs typeface="Trebuchet MS"/>
            </a:endParaRPr>
          </a:p>
          <a:p>
            <a:pPr marR="5080" algn="r"/>
            <a:r>
              <a:rPr sz="1000" dirty="0">
                <a:latin typeface="Trebuchet MS"/>
                <a:cs typeface="Trebuchet MS"/>
              </a:rPr>
              <a:t>38</a:t>
            </a:r>
            <a:endParaRPr sz="1000">
              <a:latin typeface="Trebuchet MS"/>
              <a:cs typeface="Trebuchet MS"/>
            </a:endParaRPr>
          </a:p>
          <a:p>
            <a:pPr>
              <a:spcBef>
                <a:spcPts val="35"/>
              </a:spcBef>
            </a:pPr>
            <a:endParaRPr sz="1050">
              <a:latin typeface="Trebuchet MS"/>
              <a:cs typeface="Trebuchet MS"/>
            </a:endParaRPr>
          </a:p>
          <a:p>
            <a:pPr marR="6350" algn="r">
              <a:spcBef>
                <a:spcPts val="5"/>
              </a:spcBef>
            </a:pPr>
            <a:r>
              <a:rPr sz="1000" spc="-5" dirty="0">
                <a:latin typeface="Trebuchet MS"/>
                <a:cs typeface="Trebuchet MS"/>
              </a:rPr>
              <a:t>3</a:t>
            </a:r>
            <a:r>
              <a:rPr sz="1000" spc="-15" dirty="0">
                <a:latin typeface="Trebuchet MS"/>
                <a:cs typeface="Trebuchet MS"/>
              </a:rPr>
              <a:t>7</a:t>
            </a:r>
            <a:r>
              <a:rPr sz="1000" spc="-5" dirty="0">
                <a:latin typeface="Trebuchet MS"/>
                <a:cs typeface="Trebuchet MS"/>
              </a:rPr>
              <a:t>,5</a:t>
            </a:r>
            <a:endParaRPr sz="1000">
              <a:latin typeface="Trebuchet MS"/>
              <a:cs typeface="Trebuchet MS"/>
            </a:endParaRPr>
          </a:p>
          <a:p>
            <a:pPr>
              <a:spcBef>
                <a:spcPts val="35"/>
              </a:spcBef>
            </a:pPr>
            <a:endParaRPr sz="1050">
              <a:latin typeface="Trebuchet MS"/>
              <a:cs typeface="Trebuchet MS"/>
            </a:endParaRPr>
          </a:p>
          <a:p>
            <a:pPr marR="5080" algn="r"/>
            <a:r>
              <a:rPr sz="1000" dirty="0">
                <a:latin typeface="Trebuchet MS"/>
                <a:cs typeface="Trebuchet MS"/>
              </a:rPr>
              <a:t>37</a:t>
            </a:r>
            <a:endParaRPr sz="1000">
              <a:latin typeface="Trebuchet MS"/>
              <a:cs typeface="Trebuchet MS"/>
            </a:endParaRPr>
          </a:p>
          <a:p>
            <a:pPr>
              <a:spcBef>
                <a:spcPts val="35"/>
              </a:spcBef>
            </a:pPr>
            <a:endParaRPr sz="1050">
              <a:latin typeface="Trebuchet MS"/>
              <a:cs typeface="Trebuchet MS"/>
            </a:endParaRPr>
          </a:p>
          <a:p>
            <a:pPr marR="6350" algn="r">
              <a:spcBef>
                <a:spcPts val="5"/>
              </a:spcBef>
            </a:pPr>
            <a:r>
              <a:rPr sz="1000" spc="-5" dirty="0">
                <a:latin typeface="Trebuchet MS"/>
                <a:cs typeface="Trebuchet MS"/>
              </a:rPr>
              <a:t>3</a:t>
            </a:r>
            <a:r>
              <a:rPr sz="1000" spc="-15" dirty="0">
                <a:latin typeface="Trebuchet MS"/>
                <a:cs typeface="Trebuchet MS"/>
              </a:rPr>
              <a:t>6</a:t>
            </a:r>
            <a:r>
              <a:rPr sz="1000" spc="-5" dirty="0">
                <a:latin typeface="Trebuchet MS"/>
                <a:cs typeface="Trebuchet MS"/>
              </a:rPr>
              <a:t>,5</a:t>
            </a:r>
            <a:endParaRPr sz="1000">
              <a:latin typeface="Trebuchet MS"/>
              <a:cs typeface="Trebuchet MS"/>
            </a:endParaRPr>
          </a:p>
          <a:p>
            <a:pPr>
              <a:spcBef>
                <a:spcPts val="35"/>
              </a:spcBef>
            </a:pPr>
            <a:endParaRPr sz="1050">
              <a:latin typeface="Trebuchet MS"/>
              <a:cs typeface="Trebuchet MS"/>
            </a:endParaRPr>
          </a:p>
          <a:p>
            <a:pPr marR="5080" algn="r"/>
            <a:r>
              <a:rPr sz="1000" dirty="0">
                <a:latin typeface="Trebuchet MS"/>
                <a:cs typeface="Trebuchet MS"/>
              </a:rPr>
              <a:t>36</a:t>
            </a:r>
            <a:endParaRPr sz="1000">
              <a:latin typeface="Trebuchet MS"/>
              <a:cs typeface="Trebuchet MS"/>
            </a:endParaRPr>
          </a:p>
          <a:p>
            <a:pPr>
              <a:spcBef>
                <a:spcPts val="35"/>
              </a:spcBef>
            </a:pPr>
            <a:endParaRPr sz="1050">
              <a:latin typeface="Trebuchet MS"/>
              <a:cs typeface="Trebuchet MS"/>
            </a:endParaRPr>
          </a:p>
          <a:p>
            <a:pPr marR="6350" algn="r"/>
            <a:r>
              <a:rPr sz="1000" spc="-5" dirty="0">
                <a:latin typeface="Trebuchet MS"/>
                <a:cs typeface="Trebuchet MS"/>
              </a:rPr>
              <a:t>3</a:t>
            </a:r>
            <a:r>
              <a:rPr sz="1000" spc="-15" dirty="0">
                <a:latin typeface="Trebuchet MS"/>
                <a:cs typeface="Trebuchet MS"/>
              </a:rPr>
              <a:t>5</a:t>
            </a:r>
            <a:r>
              <a:rPr sz="1000" spc="-5" dirty="0">
                <a:latin typeface="Trebuchet MS"/>
                <a:cs typeface="Trebuchet MS"/>
              </a:rPr>
              <a:t>,5</a:t>
            </a:r>
            <a:endParaRPr sz="1000">
              <a:latin typeface="Trebuchet MS"/>
              <a:cs typeface="Trebuchet MS"/>
            </a:endParaRPr>
          </a:p>
          <a:p>
            <a:pPr>
              <a:spcBef>
                <a:spcPts val="35"/>
              </a:spcBef>
            </a:pPr>
            <a:endParaRPr sz="1050">
              <a:latin typeface="Trebuchet MS"/>
              <a:cs typeface="Trebuchet MS"/>
            </a:endParaRPr>
          </a:p>
          <a:p>
            <a:pPr marR="5080" algn="r">
              <a:spcBef>
                <a:spcPts val="5"/>
              </a:spcBef>
            </a:pPr>
            <a:r>
              <a:rPr sz="1000" dirty="0">
                <a:latin typeface="Trebuchet MS"/>
                <a:cs typeface="Trebuchet MS"/>
              </a:rPr>
              <a:t>35</a:t>
            </a:r>
            <a:endParaRPr sz="1000">
              <a:latin typeface="Trebuchet MS"/>
              <a:cs typeface="Trebuchet MS"/>
            </a:endParaRPr>
          </a:p>
          <a:p>
            <a:pPr>
              <a:spcBef>
                <a:spcPts val="35"/>
              </a:spcBef>
            </a:pPr>
            <a:endParaRPr sz="1050">
              <a:latin typeface="Trebuchet MS"/>
              <a:cs typeface="Trebuchet MS"/>
            </a:endParaRPr>
          </a:p>
          <a:p>
            <a:pPr marR="6350" algn="r"/>
            <a:r>
              <a:rPr sz="1000" spc="-5" dirty="0">
                <a:latin typeface="Trebuchet MS"/>
                <a:cs typeface="Trebuchet MS"/>
              </a:rPr>
              <a:t>3</a:t>
            </a:r>
            <a:r>
              <a:rPr sz="1000" spc="-15" dirty="0">
                <a:latin typeface="Trebuchet MS"/>
                <a:cs typeface="Trebuchet MS"/>
              </a:rPr>
              <a:t>4</a:t>
            </a:r>
            <a:r>
              <a:rPr sz="1000" spc="-5" dirty="0">
                <a:latin typeface="Trebuchet MS"/>
                <a:cs typeface="Trebuchet MS"/>
              </a:rPr>
              <a:t>,5</a:t>
            </a:r>
            <a:endParaRPr sz="1000">
              <a:latin typeface="Trebuchet MS"/>
              <a:cs typeface="Trebuchet MS"/>
            </a:endParaRPr>
          </a:p>
          <a:p>
            <a:pPr>
              <a:spcBef>
                <a:spcPts val="35"/>
              </a:spcBef>
            </a:pPr>
            <a:endParaRPr sz="1050">
              <a:latin typeface="Trebuchet MS"/>
              <a:cs typeface="Trebuchet MS"/>
            </a:endParaRPr>
          </a:p>
          <a:p>
            <a:pPr marR="5080" algn="r">
              <a:spcBef>
                <a:spcPts val="5"/>
              </a:spcBef>
            </a:pPr>
            <a:r>
              <a:rPr sz="1000" dirty="0">
                <a:latin typeface="Trebuchet MS"/>
                <a:cs typeface="Trebuchet MS"/>
              </a:rPr>
              <a:t>34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8" name="object 7"/>
          <p:cNvSpPr txBox="1"/>
          <p:nvPr/>
        </p:nvSpPr>
        <p:spPr>
          <a:xfrm>
            <a:off x="2916781" y="2572987"/>
            <a:ext cx="16002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rebuchet MS"/>
                <a:cs typeface="Trebuchet MS"/>
              </a:rPr>
              <a:t>39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9" name="object 8"/>
          <p:cNvSpPr txBox="1"/>
          <p:nvPr/>
        </p:nvSpPr>
        <p:spPr>
          <a:xfrm>
            <a:off x="3147336" y="5859492"/>
            <a:ext cx="153888" cy="291465"/>
          </a:xfrm>
          <a:prstGeom prst="rect">
            <a:avLst/>
          </a:prstGeom>
        </p:spPr>
        <p:txBody>
          <a:bodyPr vert="vert270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</a:pPr>
            <a:r>
              <a:rPr sz="1000" dirty="0">
                <a:latin typeface="Trebuchet MS"/>
                <a:cs typeface="Trebuchet MS"/>
              </a:rPr>
              <a:t>1</a:t>
            </a:r>
            <a:r>
              <a:rPr sz="1000" spc="-10" dirty="0">
                <a:latin typeface="Trebuchet MS"/>
                <a:cs typeface="Trebuchet MS"/>
              </a:rPr>
              <a:t>9</a:t>
            </a:r>
            <a:r>
              <a:rPr sz="1000" dirty="0">
                <a:latin typeface="Trebuchet MS"/>
                <a:cs typeface="Trebuchet MS"/>
              </a:rPr>
              <a:t>61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0" name="object 9"/>
          <p:cNvSpPr txBox="1"/>
          <p:nvPr/>
        </p:nvSpPr>
        <p:spPr>
          <a:xfrm>
            <a:off x="4295543" y="5859492"/>
            <a:ext cx="153888" cy="291465"/>
          </a:xfrm>
          <a:prstGeom prst="rect">
            <a:avLst/>
          </a:prstGeom>
        </p:spPr>
        <p:txBody>
          <a:bodyPr vert="vert270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</a:pPr>
            <a:r>
              <a:rPr sz="1000" dirty="0">
                <a:latin typeface="Trebuchet MS"/>
                <a:cs typeface="Trebuchet MS"/>
              </a:rPr>
              <a:t>1</a:t>
            </a:r>
            <a:r>
              <a:rPr sz="1000" spc="-10" dirty="0">
                <a:latin typeface="Trebuchet MS"/>
                <a:cs typeface="Trebuchet MS"/>
              </a:rPr>
              <a:t>9</a:t>
            </a:r>
            <a:r>
              <a:rPr sz="1000" dirty="0">
                <a:latin typeface="Trebuchet MS"/>
                <a:cs typeface="Trebuchet MS"/>
              </a:rPr>
              <a:t>71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1" name="object 10"/>
          <p:cNvSpPr txBox="1"/>
          <p:nvPr/>
        </p:nvSpPr>
        <p:spPr>
          <a:xfrm>
            <a:off x="5443623" y="5859492"/>
            <a:ext cx="153888" cy="291465"/>
          </a:xfrm>
          <a:prstGeom prst="rect">
            <a:avLst/>
          </a:prstGeom>
        </p:spPr>
        <p:txBody>
          <a:bodyPr vert="vert270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</a:pPr>
            <a:r>
              <a:rPr sz="1000" dirty="0">
                <a:latin typeface="Trebuchet MS"/>
                <a:cs typeface="Trebuchet MS"/>
              </a:rPr>
              <a:t>1</a:t>
            </a:r>
            <a:r>
              <a:rPr sz="1000" spc="-10" dirty="0">
                <a:latin typeface="Trebuchet MS"/>
                <a:cs typeface="Trebuchet MS"/>
              </a:rPr>
              <a:t>9</a:t>
            </a:r>
            <a:r>
              <a:rPr sz="1000" dirty="0">
                <a:latin typeface="Trebuchet MS"/>
                <a:cs typeface="Trebuchet MS"/>
              </a:rPr>
              <a:t>81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2" name="object 11"/>
          <p:cNvSpPr txBox="1"/>
          <p:nvPr/>
        </p:nvSpPr>
        <p:spPr>
          <a:xfrm>
            <a:off x="6591830" y="5859492"/>
            <a:ext cx="153888" cy="291465"/>
          </a:xfrm>
          <a:prstGeom prst="rect">
            <a:avLst/>
          </a:prstGeom>
        </p:spPr>
        <p:txBody>
          <a:bodyPr vert="vert270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</a:pPr>
            <a:r>
              <a:rPr sz="1000" dirty="0">
                <a:latin typeface="Trebuchet MS"/>
                <a:cs typeface="Trebuchet MS"/>
              </a:rPr>
              <a:t>1</a:t>
            </a:r>
            <a:r>
              <a:rPr sz="1000" spc="-10" dirty="0">
                <a:latin typeface="Trebuchet MS"/>
                <a:cs typeface="Trebuchet MS"/>
              </a:rPr>
              <a:t>9</a:t>
            </a:r>
            <a:r>
              <a:rPr sz="1000" dirty="0">
                <a:latin typeface="Trebuchet MS"/>
                <a:cs typeface="Trebuchet MS"/>
              </a:rPr>
              <a:t>91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3" name="object 12"/>
          <p:cNvSpPr txBox="1"/>
          <p:nvPr/>
        </p:nvSpPr>
        <p:spPr>
          <a:xfrm>
            <a:off x="7740037" y="5859492"/>
            <a:ext cx="153888" cy="291465"/>
          </a:xfrm>
          <a:prstGeom prst="rect">
            <a:avLst/>
          </a:prstGeom>
        </p:spPr>
        <p:txBody>
          <a:bodyPr vert="vert270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</a:pPr>
            <a:r>
              <a:rPr sz="1000" dirty="0">
                <a:latin typeface="Trebuchet MS"/>
                <a:cs typeface="Trebuchet MS"/>
              </a:rPr>
              <a:t>2</a:t>
            </a:r>
            <a:r>
              <a:rPr sz="1000" spc="-10" dirty="0">
                <a:latin typeface="Trebuchet MS"/>
                <a:cs typeface="Trebuchet MS"/>
              </a:rPr>
              <a:t>0</a:t>
            </a:r>
            <a:r>
              <a:rPr sz="1000" dirty="0">
                <a:latin typeface="Trebuchet MS"/>
                <a:cs typeface="Trebuchet MS"/>
              </a:rPr>
              <a:t>01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4" name="object 13"/>
          <p:cNvSpPr txBox="1"/>
          <p:nvPr/>
        </p:nvSpPr>
        <p:spPr>
          <a:xfrm>
            <a:off x="8888244" y="5859492"/>
            <a:ext cx="153888" cy="291465"/>
          </a:xfrm>
          <a:prstGeom prst="rect">
            <a:avLst/>
          </a:prstGeom>
        </p:spPr>
        <p:txBody>
          <a:bodyPr vert="vert270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</a:pPr>
            <a:r>
              <a:rPr sz="1000" dirty="0">
                <a:latin typeface="Trebuchet MS"/>
                <a:cs typeface="Trebuchet MS"/>
              </a:rPr>
              <a:t>2</a:t>
            </a:r>
            <a:r>
              <a:rPr sz="1000" spc="-10" dirty="0">
                <a:latin typeface="Trebuchet MS"/>
                <a:cs typeface="Trebuchet MS"/>
              </a:rPr>
              <a:t>0</a:t>
            </a:r>
            <a:r>
              <a:rPr sz="1000" dirty="0">
                <a:latin typeface="Trebuchet MS"/>
                <a:cs typeface="Trebuchet MS"/>
              </a:rPr>
              <a:t>11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5" name="object 14"/>
          <p:cNvSpPr txBox="1"/>
          <p:nvPr/>
        </p:nvSpPr>
        <p:spPr>
          <a:xfrm>
            <a:off x="2618178" y="3956318"/>
            <a:ext cx="153888" cy="554355"/>
          </a:xfrm>
          <a:prstGeom prst="rect">
            <a:avLst/>
          </a:prstGeom>
        </p:spPr>
        <p:txBody>
          <a:bodyPr vert="vert270" wrap="square" lIns="0" tIns="4445" rIns="0" bIns="0" rtlCol="0">
            <a:spAutoFit/>
          </a:bodyPr>
          <a:lstStyle/>
          <a:p>
            <a:pPr marL="12700">
              <a:spcBef>
                <a:spcPts val="35"/>
              </a:spcBef>
            </a:pPr>
            <a:r>
              <a:rPr sz="1000" b="1" spc="-10" dirty="0">
                <a:latin typeface="Trebuchet MS"/>
                <a:cs typeface="Trebuchet MS"/>
              </a:rPr>
              <a:t>Procenta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6" name="object 15"/>
          <p:cNvSpPr txBox="1"/>
          <p:nvPr/>
        </p:nvSpPr>
        <p:spPr>
          <a:xfrm>
            <a:off x="5993686" y="6155657"/>
            <a:ext cx="21971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b="1" spc="-15" dirty="0">
                <a:latin typeface="Trebuchet MS"/>
                <a:cs typeface="Trebuchet MS"/>
              </a:rPr>
              <a:t>r</a:t>
            </a:r>
            <a:r>
              <a:rPr sz="1000" b="1" spc="-5" dirty="0">
                <a:latin typeface="Trebuchet MS"/>
                <a:cs typeface="Trebuchet MS"/>
              </a:rPr>
              <a:t>ok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7" name="object 16"/>
          <p:cNvSpPr txBox="1"/>
          <p:nvPr/>
        </p:nvSpPr>
        <p:spPr>
          <a:xfrm>
            <a:off x="3502150" y="2366859"/>
            <a:ext cx="520278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Trebuchet MS"/>
                <a:cs typeface="Trebuchet MS"/>
              </a:rPr>
              <a:t>Zemědělská</a:t>
            </a:r>
            <a:r>
              <a:rPr b="1" dirty="0">
                <a:latin typeface="Trebuchet MS"/>
                <a:cs typeface="Trebuchet MS"/>
              </a:rPr>
              <a:t> </a:t>
            </a:r>
            <a:r>
              <a:rPr b="1" spc="-5" dirty="0">
                <a:latin typeface="Trebuchet MS"/>
                <a:cs typeface="Trebuchet MS"/>
              </a:rPr>
              <a:t>půda </a:t>
            </a:r>
            <a:r>
              <a:rPr b="1" dirty="0">
                <a:latin typeface="Trebuchet MS"/>
                <a:cs typeface="Trebuchet MS"/>
              </a:rPr>
              <a:t>v</a:t>
            </a:r>
            <a:r>
              <a:rPr b="1" spc="-15" dirty="0">
                <a:latin typeface="Trebuchet MS"/>
                <a:cs typeface="Trebuchet MS"/>
              </a:rPr>
              <a:t> </a:t>
            </a:r>
            <a:r>
              <a:rPr lang="cs-CZ" b="1" dirty="0">
                <a:latin typeface="Trebuchet MS"/>
                <a:cs typeface="Trebuchet MS"/>
              </a:rPr>
              <a:t>procentech</a:t>
            </a:r>
            <a:r>
              <a:rPr b="1" spc="-10" dirty="0">
                <a:latin typeface="Trebuchet MS"/>
                <a:cs typeface="Trebuchet MS"/>
              </a:rPr>
              <a:t> </a:t>
            </a:r>
            <a:r>
              <a:rPr b="1" spc="-5" dirty="0">
                <a:latin typeface="Trebuchet MS"/>
                <a:cs typeface="Trebuchet MS"/>
              </a:rPr>
              <a:t>rozlohy pevniny</a:t>
            </a:r>
            <a:endParaRPr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4020536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3) Změny orné půdy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cs-CZ" sz="2400" dirty="0">
                <a:ea typeface="Calibri" panose="020F0502020204030204" pitchFamily="34" charset="0"/>
              </a:rPr>
              <a:t>Oproti zemědělské půdě celkem došlo k poklesu plochy orné půdy.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object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44249" y="2043153"/>
            <a:ext cx="7279853" cy="437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2557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Změna rozlohy orné půdy v Česku</a:t>
            </a:r>
          </a:p>
        </p:txBody>
      </p:sp>
      <p:pic>
        <p:nvPicPr>
          <p:cNvPr id="7" name="object 2">
            <a:extLst>
              <a:ext uri="{FF2B5EF4-FFF2-40B4-BE49-F238E27FC236}">
                <a16:creationId xmlns:a16="http://schemas.microsoft.com/office/drawing/2014/main" id="{1824FB8E-DC9A-4DE8-ABFA-C48EC7B5152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1706" y="1151955"/>
            <a:ext cx="7908587" cy="5706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8119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4) Globální produkce zemědělských plodin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>
              <a:lnSpc>
                <a:spcPct val="100000"/>
              </a:lnSpc>
              <a:spcBef>
                <a:spcPts val="12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Potraviny i další zemědělské produkty se prodávají na globálních trzích a využívají se na celém světě.</a:t>
            </a:r>
          </a:p>
          <a:p>
            <a:pPr marL="469900">
              <a:lnSpc>
                <a:spcPct val="100000"/>
              </a:lnSpc>
              <a:spcBef>
                <a:spcPts val="1200"/>
              </a:spcBef>
              <a:tabLst>
                <a:tab pos="756285" algn="l"/>
              </a:tabLst>
            </a:pPr>
            <a:r>
              <a:rPr lang="cs-CZ" sz="2400" dirty="0">
                <a:cs typeface="Trebuchet MS"/>
              </a:rPr>
              <a:t>Dříve potraviny i suroviny využívány lokálně, dnes obchod s potravinami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i surovinami na celé Zemi.</a:t>
            </a:r>
          </a:p>
          <a:p>
            <a:pPr marL="469900">
              <a:lnSpc>
                <a:spcPct val="100000"/>
              </a:lnSpc>
              <a:spcBef>
                <a:spcPts val="1200"/>
              </a:spcBef>
              <a:tabLst>
                <a:tab pos="756285" algn="l"/>
              </a:tabLst>
            </a:pPr>
            <a:r>
              <a:rPr lang="cs-CZ" sz="2400" u="sng" dirty="0">
                <a:cs typeface="Trebuchet MS"/>
              </a:rPr>
              <a:t>Např. produkce pšenice:</a:t>
            </a:r>
          </a:p>
          <a:p>
            <a:pPr marL="1155700" marR="5080">
              <a:lnSpc>
                <a:spcPct val="100000"/>
              </a:lnSpc>
              <a:spcBef>
                <a:spcPts val="1200"/>
              </a:spcBef>
            </a:pPr>
            <a:r>
              <a:rPr lang="cs-CZ" sz="2400" b="1" dirty="0">
                <a:cs typeface="Trebuchet MS"/>
              </a:rPr>
              <a:t>prosinec–únor: </a:t>
            </a:r>
            <a:r>
              <a:rPr lang="cs-CZ" sz="2400" dirty="0">
                <a:cs typeface="Trebuchet MS"/>
              </a:rPr>
              <a:t>sklizeň v Austrálii (JV část) a Jižní Americe (Argentina – La Plata).</a:t>
            </a:r>
          </a:p>
          <a:p>
            <a:pPr marL="1155600">
              <a:lnSpc>
                <a:spcPct val="100000"/>
              </a:lnSpc>
              <a:spcBef>
                <a:spcPts val="1200"/>
              </a:spcBef>
            </a:pPr>
            <a:r>
              <a:rPr lang="cs-CZ" sz="2400" b="1" dirty="0">
                <a:cs typeface="Trebuchet MS"/>
              </a:rPr>
              <a:t>březen–květen:</a:t>
            </a:r>
            <a:r>
              <a:rPr lang="cs-CZ" sz="2400" dirty="0">
                <a:cs typeface="Trebuchet MS"/>
              </a:rPr>
              <a:t> Jižní Asie (hlavně SZ Indie a přilehlé oblasti Pákistánu).</a:t>
            </a:r>
          </a:p>
          <a:p>
            <a:pPr marL="1155700" marR="261620">
              <a:lnSpc>
                <a:spcPct val="100000"/>
              </a:lnSpc>
              <a:spcBef>
                <a:spcPts val="1200"/>
              </a:spcBef>
            </a:pPr>
            <a:r>
              <a:rPr lang="cs-CZ" sz="2400" b="1" dirty="0">
                <a:cs typeface="Trebuchet MS"/>
              </a:rPr>
              <a:t>červenec–srpen:</a:t>
            </a:r>
            <a:r>
              <a:rPr lang="cs-CZ" sz="2400" dirty="0">
                <a:cs typeface="Trebuchet MS"/>
              </a:rPr>
              <a:t> Dálný východ (hlavně v Severočínské nížině), Evropa (Východoevropská pšeničná oblast), Severní Amerika (prérie kolem Mississippi a v Kanadě).</a:t>
            </a:r>
          </a:p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355600" algn="l"/>
              </a:tabLst>
            </a:pPr>
            <a:r>
              <a:rPr lang="cs-CZ" sz="2400" u="sng" dirty="0">
                <a:cs typeface="Trebuchet MS"/>
              </a:rPr>
              <a:t>Produkce vinné révy</a:t>
            </a:r>
            <a:r>
              <a:rPr lang="cs-CZ" sz="2400" dirty="0">
                <a:cs typeface="Trebuchet MS"/>
              </a:rPr>
              <a:t> – rozšíření do nových oblastí.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8000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5) Klimatické změny a zemědělství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Úbytek srážek, sucho – červená barva.</a:t>
            </a:r>
          </a:p>
          <a:p>
            <a:pPr marL="230400">
              <a:spcBef>
                <a:spcPts val="2400"/>
              </a:spcBef>
              <a:tabLst>
                <a:tab pos="299085" algn="l"/>
              </a:tabLst>
            </a:pPr>
            <a:r>
              <a:rPr lang="cs-CZ" sz="2400" dirty="0">
                <a:cs typeface="Trebuchet MS"/>
              </a:rPr>
              <a:t>D</a:t>
            </a:r>
            <a:r>
              <a:rPr lang="pt-BR" sz="2400" dirty="0">
                <a:cs typeface="Trebuchet MS"/>
              </a:rPr>
              <a:t>esertizace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  <a:sym typeface="Wingdings" panose="05000000000000000000" pitchFamily="2" charset="2"/>
              </a:rPr>
              <a:t></a:t>
            </a:r>
            <a:r>
              <a:rPr lang="pt-BR" sz="2400" dirty="0">
                <a:cs typeface="Trebuchet MS"/>
              </a:rPr>
              <a:t> např. Sahel</a:t>
            </a:r>
            <a:r>
              <a:rPr lang="cs-CZ" sz="2400" dirty="0">
                <a:cs typeface="Trebuchet MS"/>
              </a:rPr>
              <a:t>.</a:t>
            </a:r>
            <a:endParaRPr lang="pt-BR" sz="2400" dirty="0">
              <a:cs typeface="Trebuchet MS"/>
            </a:endParaRPr>
          </a:p>
          <a:p>
            <a:pPr marL="230400">
              <a:spcBef>
                <a:spcPts val="2400"/>
              </a:spcBef>
              <a:tabLst>
                <a:tab pos="299085" algn="l"/>
              </a:tabLst>
            </a:pPr>
            <a:r>
              <a:rPr lang="cs-CZ" sz="2400" dirty="0">
                <a:cs typeface="Trebuchet MS"/>
              </a:rPr>
              <a:t>Nutné </a:t>
            </a:r>
            <a:r>
              <a:rPr lang="pt-BR" sz="2400" dirty="0">
                <a:cs typeface="Trebuchet MS"/>
              </a:rPr>
              <a:t>lepší </a:t>
            </a:r>
            <a:br>
              <a:rPr lang="cs-CZ" sz="2400" dirty="0">
                <a:cs typeface="Trebuchet MS"/>
              </a:rPr>
            </a:br>
            <a:r>
              <a:rPr lang="pt-BR" sz="2400" dirty="0">
                <a:cs typeface="Trebuchet MS"/>
              </a:rPr>
              <a:t>hospodaření </a:t>
            </a:r>
            <a:br>
              <a:rPr lang="cs-CZ" sz="2400" dirty="0">
                <a:cs typeface="Trebuchet MS"/>
              </a:rPr>
            </a:br>
            <a:r>
              <a:rPr lang="pt-BR" sz="2400" dirty="0">
                <a:cs typeface="Trebuchet MS"/>
              </a:rPr>
              <a:t>s vodou</a:t>
            </a:r>
            <a:r>
              <a:rPr lang="cs-CZ" sz="2400" dirty="0">
                <a:cs typeface="Trebuchet MS"/>
              </a:rPr>
              <a:t>.</a:t>
            </a:r>
            <a:endParaRPr lang="pt-BR" sz="2400" dirty="0">
              <a:cs typeface="Trebuchet MS"/>
            </a:endParaRP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object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6999" y="1949806"/>
            <a:ext cx="8404509" cy="455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3563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Inovace v zemědělství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1800"/>
              </a:spcBef>
            </a:pPr>
            <a:r>
              <a:rPr lang="cs-CZ" sz="2400" b="1" dirty="0">
                <a:cs typeface="Trebuchet MS"/>
              </a:rPr>
              <a:t>Vývoj technologických postupů v zemědělství</a:t>
            </a:r>
            <a:r>
              <a:rPr lang="cs-CZ" sz="2400" dirty="0">
                <a:cs typeface="Trebuchet MS"/>
              </a:rPr>
              <a:t>.</a:t>
            </a:r>
          </a:p>
          <a:p>
            <a:pPr marL="230400" marR="73660" indent="-230400">
              <a:lnSpc>
                <a:spcPct val="100000"/>
              </a:lnSpc>
              <a:spcBef>
                <a:spcPts val="18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Inovace postupů (technologií) pěstování polních plodin a travních porostů.</a:t>
            </a:r>
          </a:p>
          <a:p>
            <a:pPr marL="230400" marR="5080" indent="-230400">
              <a:lnSpc>
                <a:spcPct val="100000"/>
              </a:lnSpc>
              <a:spcBef>
                <a:spcPts val="1800"/>
              </a:spcBef>
              <a:tabLst>
                <a:tab pos="354965" algn="l"/>
                <a:tab pos="6635115" algn="l"/>
              </a:tabLst>
            </a:pPr>
            <a:r>
              <a:rPr lang="cs-CZ" sz="2400" dirty="0">
                <a:cs typeface="Trebuchet MS"/>
              </a:rPr>
              <a:t>Optimalizace struktury a produktivity agro-ekosystémů (z hlediska biologických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a technologických aspektů jejich udržitelného využívání).</a:t>
            </a:r>
          </a:p>
          <a:p>
            <a:pPr marL="230400" marR="255904" indent="-230400">
              <a:lnSpc>
                <a:spcPct val="100000"/>
              </a:lnSpc>
              <a:spcBef>
                <a:spcPts val="18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Vývoj technologií pěstování plodin pro nepotravinářské využití produkce.</a:t>
            </a:r>
          </a:p>
          <a:p>
            <a:pPr marL="230400" marR="204470" indent="-230400">
              <a:lnSpc>
                <a:spcPct val="100000"/>
              </a:lnSpc>
              <a:spcBef>
                <a:spcPts val="18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Vývoj komplexního zpracování a vícestupňového využití zemědělské biomasy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a biodegradabilních odpadů jako obnovitelných zdrojů surovin a energie.</a:t>
            </a:r>
          </a:p>
          <a:p>
            <a:pPr marL="230400" marR="1355090" indent="-230400">
              <a:lnSpc>
                <a:spcPct val="100000"/>
              </a:lnSpc>
              <a:spcBef>
                <a:spcPts val="1800"/>
              </a:spcBef>
              <a:tabLst>
                <a:tab pos="354965" algn="l"/>
                <a:tab pos="1690370" algn="l"/>
                <a:tab pos="2998470" algn="l"/>
              </a:tabLst>
            </a:pPr>
            <a:r>
              <a:rPr lang="cs-CZ" sz="2400" dirty="0">
                <a:cs typeface="Trebuchet MS"/>
              </a:rPr>
              <a:t>Zdokonalit metody systémů regulace plevelů v agro-ekosystémech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a studium vlivu agro-environmentálních opatření.</a:t>
            </a:r>
          </a:p>
          <a:p>
            <a:pPr marL="230400" indent="-230400">
              <a:lnSpc>
                <a:spcPct val="100000"/>
              </a:lnSpc>
              <a:spcBef>
                <a:spcPts val="18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Zhodnocení genetických zdrojů rostlin.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4540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Inovace v zemědělství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Trebuchet MS"/>
              </a:rPr>
              <a:t>Industrializace zemědělství:</a:t>
            </a:r>
            <a:endParaRPr lang="cs-CZ" sz="2400" dirty="0">
              <a:cs typeface="Trebuchet MS"/>
            </a:endParaRPr>
          </a:p>
          <a:p>
            <a:pPr marL="230400" marR="469265" indent="-230400">
              <a:lnSpc>
                <a:spcPct val="100000"/>
              </a:lnSpc>
              <a:spcBef>
                <a:spcPts val="2400"/>
              </a:spcBef>
              <a:tabLst>
                <a:tab pos="446405" algn="l"/>
              </a:tabLst>
            </a:pPr>
            <a:r>
              <a:rPr lang="cs-CZ" sz="2400" dirty="0">
                <a:cs typeface="Trebuchet MS"/>
              </a:rPr>
              <a:t>Už v průběhu 19. století do zemědělství pronikala mechanizace i průmyslově vyráběná hnojiva.</a:t>
            </a:r>
          </a:p>
          <a:p>
            <a:pPr marL="230400" marR="165735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Industrializace zemědělství se projevila i v rozvoji zpracování produktů zemědělské výroby.</a:t>
            </a:r>
          </a:p>
          <a:p>
            <a:pPr marL="230400" marR="745490" indent="-230400">
              <a:lnSpc>
                <a:spcPct val="100000"/>
              </a:lnSpc>
              <a:spcBef>
                <a:spcPts val="2400"/>
              </a:spcBef>
              <a:tabLst>
                <a:tab pos="354965" algn="l"/>
              </a:tabLst>
            </a:pPr>
            <a:r>
              <a:rPr lang="cs-CZ" sz="2400" dirty="0">
                <a:cs typeface="Trebuchet MS"/>
              </a:rPr>
              <a:t>Dále dochází ke koncentraci, integraci a specializaci zemědělské výroby </a:t>
            </a:r>
            <a:br>
              <a:rPr lang="cs-CZ" sz="2400" dirty="0">
                <a:cs typeface="Trebuchet MS"/>
              </a:rPr>
            </a:br>
            <a:r>
              <a:rPr lang="cs-CZ" sz="2400" dirty="0">
                <a:cs typeface="Trebuchet MS"/>
              </a:rPr>
              <a:t>– velkokapacitní objekty živočišné výroby, velké a technologicky pokročilé zemědělské stroje.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8275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Témata ke zkoušce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Klimatické změny a zemědělství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Globální zemědělská produkce</a:t>
            </a:r>
          </a:p>
          <a:p>
            <a:pPr marL="230400">
              <a:lnSpc>
                <a:spcPct val="100000"/>
              </a:lnSpc>
              <a:spcBef>
                <a:spcPts val="2400"/>
              </a:spcBef>
              <a:tabLst>
                <a:tab pos="355600" algn="l"/>
              </a:tabLst>
            </a:pPr>
            <a:r>
              <a:rPr lang="cs-CZ" sz="2400" dirty="0">
                <a:cs typeface="Trebuchet MS"/>
              </a:rPr>
              <a:t>Inovace v zemědělství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338928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5726</TotalTime>
  <Words>1848</Words>
  <Application>Microsoft Macintosh PowerPoint</Application>
  <PresentationFormat>Širokoúhlá obrazovka</PresentationFormat>
  <Paragraphs>226</Paragraphs>
  <Slides>39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39</vt:i4>
      </vt:variant>
    </vt:vector>
  </HeadingPairs>
  <TitlesOfParts>
    <vt:vector size="45" baseType="lpstr">
      <vt:lpstr>Arial</vt:lpstr>
      <vt:lpstr>Calibri</vt:lpstr>
      <vt:lpstr>Calibri Light</vt:lpstr>
      <vt:lpstr>Trebuchet MS</vt:lpstr>
      <vt:lpstr>Wingdings</vt:lpstr>
      <vt:lpstr>Motiv Office</vt:lpstr>
      <vt:lpstr>Prezentace aplikace PowerPoint</vt:lpstr>
      <vt:lpstr>Geografie zemědělství:  Vývoj zemědělské výroby</vt:lpstr>
      <vt:lpstr>Vznik a šíření zemědělství (1)</vt:lpstr>
      <vt:lpstr>Vznik a šíření zemědělství (2)</vt:lpstr>
      <vt:lpstr>Od sběračství k vyšším zeměděl. kulturám</vt:lpstr>
      <vt:lpstr>Kde vzniklo zemědělství? (1)</vt:lpstr>
      <vt:lpstr>Kde vzniklo zemědělství? (2)</vt:lpstr>
      <vt:lpstr>Kde vzniklo zemědělství? (2)</vt:lpstr>
      <vt:lpstr>Centra domestikace kulturních rostlin (1)</vt:lpstr>
      <vt:lpstr>Centra domestikace kulturních rostlin</vt:lpstr>
      <vt:lpstr>Centra domestikace kulturních rostlin</vt:lpstr>
      <vt:lpstr>Centra domestikace kulturních rostlin</vt:lpstr>
      <vt:lpstr>Domestikace zvířat</vt:lpstr>
      <vt:lpstr>Domestikace zvířat</vt:lpstr>
      <vt:lpstr>Vývoj zemědělství (1)</vt:lpstr>
      <vt:lpstr>Vývoj zemědělství (2)</vt:lpstr>
      <vt:lpstr>Typologie zemědělství</vt:lpstr>
      <vt:lpstr>Typologie zemědělství</vt:lpstr>
      <vt:lpstr>Typologie zemědělství</vt:lpstr>
      <vt:lpstr>Samozásobitelské žďárové zemědělství (1)</vt:lpstr>
      <vt:lpstr>Samozásobitelské žďárové zemědělství (2)</vt:lpstr>
      <vt:lpstr>Samozásobitelské zemědělství intenzivní (1)</vt:lpstr>
      <vt:lpstr>Samozásobitelské zemědělství intenzivní (2)</vt:lpstr>
      <vt:lpstr>Nomadické pastevectví (1)</vt:lpstr>
      <vt:lpstr>Nomadické pastevectví (2)</vt:lpstr>
      <vt:lpstr>Typy zemědělství ve světě</vt:lpstr>
      <vt:lpstr>Komerční zemědělství</vt:lpstr>
      <vt:lpstr>Typy komerčního zemědělství</vt:lpstr>
      <vt:lpstr>Témata ke zkoušce</vt:lpstr>
      <vt:lpstr>Geografie zemědělství:  Globální změny a inovace v zemědělství</vt:lpstr>
      <vt:lpstr>1) Problém hladu</vt:lpstr>
      <vt:lpstr>2) Změny zemědělské půdy</vt:lpstr>
      <vt:lpstr>3) Změny orné půdy</vt:lpstr>
      <vt:lpstr>Změna rozlohy orné půdy v Česku</vt:lpstr>
      <vt:lpstr>4) Globální produkce zemědělských plodin</vt:lpstr>
      <vt:lpstr>5) Klimatické změny a zemědělství</vt:lpstr>
      <vt:lpstr>Inovace v zemědělství (1)</vt:lpstr>
      <vt:lpstr>Inovace v zemědělství (2)</vt:lpstr>
      <vt:lpstr>Témata ke zkoušce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Geografie nacionalismu</dc:title>
  <dc:creator>Martin Lepič</dc:creator>
  <cp:lastModifiedBy>Jan Topinka</cp:lastModifiedBy>
  <cp:revision>595</cp:revision>
  <cp:lastPrinted>2018-05-03T10:32:36Z</cp:lastPrinted>
  <dcterms:created xsi:type="dcterms:W3CDTF">2018-02-21T15:06:23Z</dcterms:created>
  <dcterms:modified xsi:type="dcterms:W3CDTF">2022-03-21T14:45:37Z</dcterms:modified>
</cp:coreProperties>
</file>