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7"/>
  </p:notesMasterIdLst>
  <p:sldIdLst>
    <p:sldId id="361" r:id="rId2"/>
    <p:sldId id="297" r:id="rId3"/>
    <p:sldId id="346" r:id="rId4"/>
    <p:sldId id="347" r:id="rId5"/>
    <p:sldId id="298" r:id="rId6"/>
    <p:sldId id="299" r:id="rId7"/>
    <p:sldId id="300" r:id="rId8"/>
    <p:sldId id="355" r:id="rId9"/>
    <p:sldId id="356" r:id="rId10"/>
    <p:sldId id="357" r:id="rId11"/>
    <p:sldId id="304" r:id="rId12"/>
    <p:sldId id="305" r:id="rId13"/>
    <p:sldId id="360" r:id="rId14"/>
    <p:sldId id="348" r:id="rId15"/>
    <p:sldId id="350" r:id="rId16"/>
    <p:sldId id="306" r:id="rId17"/>
    <p:sldId id="307" r:id="rId18"/>
    <p:sldId id="309" r:id="rId19"/>
    <p:sldId id="310" r:id="rId20"/>
    <p:sldId id="358" r:id="rId21"/>
    <p:sldId id="359" r:id="rId22"/>
    <p:sldId id="311" r:id="rId23"/>
    <p:sldId id="312" r:id="rId24"/>
    <p:sldId id="313" r:id="rId25"/>
    <p:sldId id="314" r:id="rId26"/>
    <p:sldId id="321" r:id="rId27"/>
    <p:sldId id="322" r:id="rId28"/>
    <p:sldId id="320" r:id="rId29"/>
    <p:sldId id="315" r:id="rId30"/>
    <p:sldId id="324" r:id="rId31"/>
    <p:sldId id="316" r:id="rId32"/>
    <p:sldId id="318" r:id="rId33"/>
    <p:sldId id="327" r:id="rId34"/>
    <p:sldId id="328" r:id="rId35"/>
    <p:sldId id="331" r:id="rId36"/>
    <p:sldId id="335" r:id="rId37"/>
    <p:sldId id="338" r:id="rId38"/>
    <p:sldId id="341" r:id="rId39"/>
    <p:sldId id="342" r:id="rId40"/>
    <p:sldId id="337" r:id="rId41"/>
    <p:sldId id="344" r:id="rId42"/>
    <p:sldId id="340" r:id="rId43"/>
    <p:sldId id="339" r:id="rId44"/>
    <p:sldId id="332" r:id="rId45"/>
    <p:sldId id="334" r:id="rId46"/>
  </p:sldIdLst>
  <p:sldSz cx="12192000" cy="6858000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61759" autoAdjust="0"/>
  </p:normalViewPr>
  <p:slideViewPr>
    <p:cSldViewPr snapToGrid="0">
      <p:cViewPr varScale="1">
        <p:scale>
          <a:sx n="54" d="100"/>
          <a:sy n="54" d="100"/>
        </p:scale>
        <p:origin x="181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D8590B-30A0-4182-A5D4-F3C303F12AA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 dirty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 dirty="0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97552B-9320-42BF-AE5A-46802DFAEB87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135284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FFB660B-0BC0-4983-A9DE-44458ADC7155}" type="slidenum">
              <a:rPr lang="cs-CZ" smtClean="0"/>
              <a:t>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89266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15311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550590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14757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790500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1925896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7294495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016385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44966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253180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013692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788933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62709382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86912638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19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9102036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5282881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0832606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23101696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696213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267765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8415859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7261625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27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7372841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6174741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29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228511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sz="1200" b="0" i="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912852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8516418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606723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0498135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449627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26570024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36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44205106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705169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39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082468958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38E7D1-4C19-4AC6-B1AE-CBAEC6997713}" type="slidenum">
              <a:rPr lang="cs-CZ" smtClean="0"/>
              <a:t>40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0739709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41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9898974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42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119614593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43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575983662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 smtClean="0"/>
          </a:p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44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71008557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97552B-9320-42BF-AE5A-46802DFAEB87}" type="slidenum">
              <a:rPr lang="cs-CZ" smtClean="0"/>
              <a:t>45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122558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í sníme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smtClean="0"/>
              <a:t>Kliknutím lze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50336934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98534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Záhlaví část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332910261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5403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355054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946393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467415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43950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dirty="0" smtClean="0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 smtClean="0"/>
              <a:t>Kliknutím lze upravit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362781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978179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279061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226948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cs-CZ" smtClean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1BDDCB2-C4CA-4CA2-A16D-E5774A76394B}" type="datetimeFigureOut">
              <a:rPr lang="cs-CZ" smtClean="0"/>
              <a:t>16.02.2023</a:t>
            </a:fld>
            <a:endParaRPr lang="cs-CZ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cs-CZ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76EF3A2F-3ACD-40FF-9D13-FE4FE6F50540}" type="slidenum">
              <a:rPr lang="cs-CZ" smtClean="0"/>
              <a:t>‹#›</a:t>
            </a:fld>
            <a:endParaRPr lang="cs-CZ" dirty="0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8440000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1368">
          <p15:clr>
            <a:srgbClr val="F26B43"/>
          </p15:clr>
        </p15:guide>
        <p15:guide id="2" orient="horz" pos="1440">
          <p15:clr>
            <a:srgbClr val="F26B43"/>
          </p15:clr>
        </p15:guide>
        <p15:guide id="3" orient="horz" pos="3696">
          <p15:clr>
            <a:srgbClr val="F26B43"/>
          </p15:clr>
        </p15:guide>
        <p15:guide id="4" orient="horz" pos="432">
          <p15:clr>
            <a:srgbClr val="F26B43"/>
          </p15:clr>
        </p15:guide>
        <p15:guide id="5" orient="horz" pos="1512">
          <p15:clr>
            <a:srgbClr val="F26B43"/>
          </p15:clr>
        </p15:guide>
        <p15:guide id="6" pos="6912">
          <p15:clr>
            <a:srgbClr val="F26B43"/>
          </p15:clr>
        </p15:guide>
        <p15:guide id="7" pos="936">
          <p15:clr>
            <a:srgbClr val="F26B43"/>
          </p15:clr>
        </p15:guide>
        <p15:guide id="8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6.png"/><Relationship Id="rId5" Type="http://schemas.openxmlformats.org/officeDocument/2006/relationships/image" Target="../media/image7.png"/><Relationship Id="rId4" Type="http://schemas.openxmlformats.org/officeDocument/2006/relationships/notesSlide" Target="../notesSlides/notesSlide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0.jpeg"/><Relationship Id="rId4" Type="http://schemas.openxmlformats.org/officeDocument/2006/relationships/image" Target="../media/image19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18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notesSlide" Target="../notesSlides/notesSlide1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6" Type="http://schemas.openxmlformats.org/officeDocument/2006/relationships/image" Target="../media/image6.png"/><Relationship Id="rId5" Type="http://schemas.openxmlformats.org/officeDocument/2006/relationships/image" Target="../media/image33.gif"/><Relationship Id="rId4" Type="http://schemas.openxmlformats.org/officeDocument/2006/relationships/notesSlide" Target="../notesSlides/notesSlide20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6" Type="http://schemas.openxmlformats.org/officeDocument/2006/relationships/image" Target="../media/image35.jpeg"/><Relationship Id="rId5" Type="http://schemas.openxmlformats.org/officeDocument/2006/relationships/image" Target="../media/image34.gif"/><Relationship Id="rId4" Type="http://schemas.openxmlformats.org/officeDocument/2006/relationships/notesSlide" Target="../notesSlides/notesSlide2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6" Type="http://schemas.openxmlformats.org/officeDocument/2006/relationships/image" Target="../media/image6.png"/><Relationship Id="rId5" Type="http://schemas.openxmlformats.org/officeDocument/2006/relationships/image" Target="../media/image36.png"/><Relationship Id="rId4" Type="http://schemas.openxmlformats.org/officeDocument/2006/relationships/notesSlide" Target="../notesSlides/notesSlide2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9.png"/><Relationship Id="rId2" Type="http://schemas.openxmlformats.org/officeDocument/2006/relationships/audio" Target="../media/media8.m4a"/><Relationship Id="rId1" Type="http://schemas.microsoft.com/office/2007/relationships/media" Target="../media/media8.m4a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notesSlide" Target="../notesSlides/notesSlide2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9.m4a"/><Relationship Id="rId1" Type="http://schemas.microsoft.com/office/2007/relationships/media" Target="../media/media9.m4a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notesSlide" Target="../notesSlides/notesSlide24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44.jpeg"/><Relationship Id="rId2" Type="http://schemas.openxmlformats.org/officeDocument/2006/relationships/audio" Target="../media/media10.m4a"/><Relationship Id="rId1" Type="http://schemas.microsoft.com/office/2007/relationships/media" Target="../media/media10.m4a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2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1.m4a"/><Relationship Id="rId1" Type="http://schemas.microsoft.com/office/2007/relationships/media" Target="../media/media11.m4a"/><Relationship Id="rId6" Type="http://schemas.openxmlformats.org/officeDocument/2006/relationships/image" Target="../media/image6.png"/><Relationship Id="rId5" Type="http://schemas.openxmlformats.org/officeDocument/2006/relationships/image" Target="../media/image46.png"/><Relationship Id="rId4" Type="http://schemas.openxmlformats.org/officeDocument/2006/relationships/notesSlide" Target="../notesSlides/notesSlide2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2.m4a"/><Relationship Id="rId1" Type="http://schemas.microsoft.com/office/2007/relationships/media" Target="../media/media12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28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14.m4a"/><Relationship Id="rId7" Type="http://schemas.openxmlformats.org/officeDocument/2006/relationships/image" Target="../media/image47.png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6" Type="http://schemas.openxmlformats.org/officeDocument/2006/relationships/notesSlide" Target="../notesSlides/notesSlide29.xml"/><Relationship Id="rId5" Type="http://schemas.openxmlformats.org/officeDocument/2006/relationships/slideLayout" Target="../slideLayouts/slideLayout2.xml"/><Relationship Id="rId4" Type="http://schemas.openxmlformats.org/officeDocument/2006/relationships/audio" Target="../media/media14.m4a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5.m4a"/><Relationship Id="rId1" Type="http://schemas.microsoft.com/office/2007/relationships/media" Target="../media/media15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notesSlide" Target="../notesSlides/notesSlide3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7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17.m4a"/><Relationship Id="rId1" Type="http://schemas.microsoft.com/office/2007/relationships/media" Target="../media/media17.m4a"/><Relationship Id="rId6" Type="http://schemas.openxmlformats.org/officeDocument/2006/relationships/image" Target="../media/image56.jpeg"/><Relationship Id="rId5" Type="http://schemas.openxmlformats.org/officeDocument/2006/relationships/image" Target="../media/image55.jpeg"/><Relationship Id="rId4" Type="http://schemas.openxmlformats.org/officeDocument/2006/relationships/notesSlide" Target="../notesSlides/notesSlide35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59.png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6" Type="http://schemas.openxmlformats.org/officeDocument/2006/relationships/image" Target="../media/image58.png"/><Relationship Id="rId5" Type="http://schemas.openxmlformats.org/officeDocument/2006/relationships/image" Target="../media/image57.png"/><Relationship Id="rId4" Type="http://schemas.openxmlformats.org/officeDocument/2006/relationships/notesSlide" Target="../notesSlides/notesSlide3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5" Type="http://schemas.openxmlformats.org/officeDocument/2006/relationships/image" Target="../media/image6.png"/><Relationship Id="rId4" Type="http://schemas.openxmlformats.org/officeDocument/2006/relationships/notesSlide" Target="../notesSlides/notesSlide3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6" Type="http://schemas.openxmlformats.org/officeDocument/2006/relationships/image" Target="../media/image6.png"/><Relationship Id="rId5" Type="http://schemas.openxmlformats.org/officeDocument/2006/relationships/image" Target="../media/image60.jpeg"/><Relationship Id="rId4" Type="http://schemas.openxmlformats.org/officeDocument/2006/relationships/notesSlide" Target="../notesSlides/notesSlide39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6.png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6" Type="http://schemas.openxmlformats.org/officeDocument/2006/relationships/image" Target="../media/image62.jpeg"/><Relationship Id="rId5" Type="http://schemas.openxmlformats.org/officeDocument/2006/relationships/image" Target="../media/image61.jpeg"/><Relationship Id="rId4" Type="http://schemas.openxmlformats.org/officeDocument/2006/relationships/notesSlide" Target="../notesSlides/notesSlide4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47607" y="0"/>
            <a:ext cx="9695518" cy="587606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3" name="object 3"/>
          <p:cNvSpPr/>
          <p:nvPr/>
        </p:nvSpPr>
        <p:spPr>
          <a:xfrm>
            <a:off x="7308749" y="6120915"/>
            <a:ext cx="1013255" cy="48967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4" name="object 4"/>
          <p:cNvSpPr/>
          <p:nvPr/>
        </p:nvSpPr>
        <p:spPr>
          <a:xfrm>
            <a:off x="4680806" y="6192160"/>
            <a:ext cx="1884941" cy="35000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5" name="object 5"/>
          <p:cNvSpPr/>
          <p:nvPr/>
        </p:nvSpPr>
        <p:spPr>
          <a:xfrm>
            <a:off x="3868733" y="6120918"/>
            <a:ext cx="734745" cy="490022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6" name="object 6"/>
          <p:cNvSpPr/>
          <p:nvPr/>
        </p:nvSpPr>
        <p:spPr>
          <a:xfrm>
            <a:off x="4210107" y="61753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7" name="object 7"/>
          <p:cNvSpPr/>
          <p:nvPr/>
        </p:nvSpPr>
        <p:spPr>
          <a:xfrm>
            <a:off x="4128495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8" name="object 8"/>
          <p:cNvSpPr/>
          <p:nvPr/>
        </p:nvSpPr>
        <p:spPr>
          <a:xfrm>
            <a:off x="4068750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9" name="object 9"/>
          <p:cNvSpPr/>
          <p:nvPr/>
        </p:nvSpPr>
        <p:spPr>
          <a:xfrm>
            <a:off x="4046883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0" name="object 10"/>
          <p:cNvSpPr/>
          <p:nvPr/>
        </p:nvSpPr>
        <p:spPr>
          <a:xfrm>
            <a:off x="4373331" y="6338550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1" name="object 11"/>
          <p:cNvSpPr/>
          <p:nvPr/>
        </p:nvSpPr>
        <p:spPr>
          <a:xfrm>
            <a:off x="4351463" y="6256925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2" name="object 12"/>
          <p:cNvSpPr/>
          <p:nvPr/>
        </p:nvSpPr>
        <p:spPr>
          <a:xfrm>
            <a:off x="4291719" y="619719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3" name="object 13"/>
          <p:cNvSpPr/>
          <p:nvPr/>
        </p:nvSpPr>
        <p:spPr>
          <a:xfrm>
            <a:off x="4351463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4" name="object 14"/>
          <p:cNvSpPr/>
          <p:nvPr/>
        </p:nvSpPr>
        <p:spPr>
          <a:xfrm>
            <a:off x="4291719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5" name="object 15"/>
          <p:cNvSpPr/>
          <p:nvPr/>
        </p:nvSpPr>
        <p:spPr>
          <a:xfrm>
            <a:off x="4210107" y="6501763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6" name="object 16"/>
          <p:cNvSpPr/>
          <p:nvPr/>
        </p:nvSpPr>
        <p:spPr>
          <a:xfrm>
            <a:off x="4128495" y="6479894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7" name="object 17"/>
          <p:cNvSpPr/>
          <p:nvPr/>
        </p:nvSpPr>
        <p:spPr>
          <a:xfrm>
            <a:off x="4068750" y="6420152"/>
            <a:ext cx="51824" cy="4952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 sz="1632"/>
          </a:p>
        </p:txBody>
      </p:sp>
      <p:sp>
        <p:nvSpPr>
          <p:cNvPr id="18" name="object 18"/>
          <p:cNvSpPr txBox="1"/>
          <p:nvPr/>
        </p:nvSpPr>
        <p:spPr>
          <a:xfrm>
            <a:off x="2059687" y="2103102"/>
            <a:ext cx="8072402" cy="1102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262"/>
              </a:lnSpc>
            </a:pPr>
            <a:r>
              <a:rPr lang="cs-CZ" sz="2902" b="1" spc="-18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262"/>
              </a:lnSpc>
            </a:pPr>
            <a:r>
              <a:rPr lang="cs-CZ" sz="1814" b="1" spc="-18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1814" b="1" spc="-18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3627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165106265"/>
      </p:ext>
    </p:extLst>
  </p:cSld>
  <p:clrMapOvr>
    <a:masterClrMapping/>
  </p:clrMapOvr>
  <p:transition>
    <p:push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Mutilace zubů</a:t>
            </a:r>
            <a:endParaRPr lang="cs-CZ" dirty="0"/>
          </a:p>
        </p:txBody>
      </p:sp>
      <p:sp>
        <p:nvSpPr>
          <p:cNvPr id="3" name="TextovéPole 2"/>
          <p:cNvSpPr txBox="1"/>
          <p:nvPr/>
        </p:nvSpPr>
        <p:spPr>
          <a:xfrm>
            <a:off x="1517806" y="3988035"/>
            <a:ext cx="27896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dirty="0"/>
              <a:t>Arcini (2005): </a:t>
            </a:r>
            <a:r>
              <a:rPr lang="cs-CZ" dirty="0" smtClean="0"/>
              <a:t>Vikingové</a:t>
            </a:r>
            <a:endParaRPr lang="cs-CZ" dirty="0"/>
          </a:p>
        </p:txBody>
      </p:sp>
      <p:pic>
        <p:nvPicPr>
          <p:cNvPr id="6146" name="Picture 2" descr="viking filed teet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7806" y="1602703"/>
            <a:ext cx="4896595" cy="2132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Obrázek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86" y="217111"/>
            <a:ext cx="2275628" cy="5868723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6847582" y="6369857"/>
            <a:ext cx="369203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Domett et al. (2011): Kambodža</a:t>
            </a:r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175999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671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196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40604" y="1650570"/>
            <a:ext cx="9601200" cy="3581400"/>
          </a:xfrm>
        </p:spPr>
        <p:txBody>
          <a:bodyPr/>
          <a:lstStyle/>
          <a:p>
            <a:r>
              <a:rPr lang="cs-CZ" dirty="0" smtClean="0"/>
              <a:t>Záměrné zdobení, úprava</a:t>
            </a:r>
          </a:p>
          <a:p>
            <a:endParaRPr lang="cs-CZ" dirty="0" smtClean="0"/>
          </a:p>
          <a:p>
            <a:r>
              <a:rPr lang="cs-CZ" dirty="0" smtClean="0"/>
              <a:t>Nezáměrná modifikace vlivem používání nástrojů, dýmek nebo hudebních nástrojů.</a:t>
            </a:r>
          </a:p>
          <a:p>
            <a:endParaRPr lang="cs-CZ" dirty="0"/>
          </a:p>
          <a:p>
            <a:r>
              <a:rPr lang="cs-CZ" dirty="0" smtClean="0"/>
              <a:t>Léčebné praktiky.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107556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32115" y="1418095"/>
            <a:ext cx="9601200" cy="3581400"/>
          </a:xfrm>
        </p:spPr>
        <p:txBody>
          <a:bodyPr/>
          <a:lstStyle/>
          <a:p>
            <a:r>
              <a:rPr lang="cs-CZ" dirty="0" smtClean="0"/>
              <a:t>Nejstarší nález: Neolit </a:t>
            </a:r>
            <a:r>
              <a:rPr lang="cs-CZ" dirty="0"/>
              <a:t>(</a:t>
            </a:r>
            <a:r>
              <a:rPr lang="cs-CZ" dirty="0" smtClean="0"/>
              <a:t>7500–9000 př.n.l.), Pakistán</a:t>
            </a:r>
            <a:r>
              <a:rPr lang="cs-CZ" dirty="0"/>
              <a:t> (</a:t>
            </a:r>
            <a:r>
              <a:rPr lang="cs-CZ" dirty="0" smtClean="0"/>
              <a:t>Mehrgarh): žlábky na třenovém zubu.</a:t>
            </a:r>
          </a:p>
          <a:p>
            <a:endParaRPr lang="cs-CZ" dirty="0"/>
          </a:p>
          <a:p>
            <a:r>
              <a:rPr lang="cs-CZ" dirty="0" smtClean="0"/>
              <a:t>Nejrozšířenější: Mexiko, Májové (500 až 900 n.l.): klasifikace (Romero, 1965).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5307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56102" y="421477"/>
            <a:ext cx="9601200" cy="1485900"/>
          </a:xfrm>
        </p:spPr>
        <p:txBody>
          <a:bodyPr/>
          <a:lstStyle/>
          <a:p>
            <a:r>
              <a:rPr lang="cs-CZ" dirty="0" smtClean="0"/>
              <a:t>Typy mutilací (Romero, 1970)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775520" y="1667893"/>
            <a:ext cx="8435280" cy="4641379"/>
          </a:xfrm>
        </p:spPr>
        <p:txBody>
          <a:bodyPr/>
          <a:lstStyle/>
          <a:p>
            <a:pPr marL="0" indent="0">
              <a:buNone/>
            </a:pPr>
            <a:r>
              <a:rPr lang="cs-CZ" b="1" dirty="0" smtClean="0"/>
              <a:t>A – C </a:t>
            </a:r>
            <a:r>
              <a:rPr lang="cs-CZ" dirty="0" smtClean="0"/>
              <a:t>= mutilace okrajů korunky</a:t>
            </a:r>
          </a:p>
          <a:p>
            <a:pPr marL="0" indent="0">
              <a:buNone/>
            </a:pPr>
            <a:r>
              <a:rPr lang="cs-CZ" b="1" dirty="0" smtClean="0"/>
              <a:t>D – E </a:t>
            </a:r>
            <a:r>
              <a:rPr lang="cs-CZ" dirty="0" smtClean="0"/>
              <a:t>= mutilace labiální plochy</a:t>
            </a:r>
          </a:p>
          <a:p>
            <a:pPr marL="0" indent="0">
              <a:buNone/>
            </a:pPr>
            <a:r>
              <a:rPr lang="cs-CZ" b="1" dirty="0" smtClean="0"/>
              <a:t>F – G </a:t>
            </a:r>
            <a:r>
              <a:rPr lang="cs-CZ" dirty="0" smtClean="0"/>
              <a:t>= mutilace obou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443" y="1300369"/>
            <a:ext cx="4153480" cy="5125165"/>
          </a:xfrm>
          <a:prstGeom prst="rect">
            <a:avLst/>
          </a:prstGeom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60347" y="42147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18265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Způsoby úpravy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Pilování</a:t>
            </a:r>
          </a:p>
          <a:p>
            <a:r>
              <a:rPr lang="cs-CZ" dirty="0" smtClean="0"/>
              <a:t>Žlábkování a inkrustace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70829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Pilování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111644"/>
            <a:ext cx="9601200" cy="3581400"/>
          </a:xfrm>
        </p:spPr>
        <p:txBody>
          <a:bodyPr/>
          <a:lstStyle/>
          <a:p>
            <a:r>
              <a:rPr lang="cs-CZ" dirty="0" smtClean="0"/>
              <a:t>Nejčastější</a:t>
            </a:r>
          </a:p>
          <a:p>
            <a:r>
              <a:rPr lang="cs-CZ" dirty="0" smtClean="0"/>
              <a:t>Řezání hran, zejména přední (frontální) zuby.</a:t>
            </a:r>
          </a:p>
          <a:p>
            <a:r>
              <a:rPr lang="cs-CZ" dirty="0" smtClean="0"/>
              <a:t>Latinská Amerika (nejlépe zdokumentované), do období příchodu Španělů, postupná decimace společně se zvyky.</a:t>
            </a:r>
          </a:p>
        </p:txBody>
      </p:sp>
    </p:spTree>
    <p:extLst>
      <p:ext uri="{BB962C8B-B14F-4D97-AF65-F5344CB8AC3E}">
        <p14:creationId xmlns:p14="http://schemas.microsoft.com/office/powerpoint/2010/main" val="16291713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1745" y="3139952"/>
            <a:ext cx="5056039" cy="34539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 descr="C:\Users\Anna\Desktop\Výstřižek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4489" y="620688"/>
            <a:ext cx="6421437" cy="2000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0742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212754" y="406423"/>
            <a:ext cx="10193998" cy="1078362"/>
          </a:xfrm>
        </p:spPr>
        <p:txBody>
          <a:bodyPr/>
          <a:lstStyle/>
          <a:p>
            <a:r>
              <a:rPr lang="cs-CZ" dirty="0" smtClean="0"/>
              <a:t>Žlábkování a inkrustace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92183" y="1484785"/>
            <a:ext cx="10035140" cy="4525963"/>
          </a:xfrm>
        </p:spPr>
        <p:txBody>
          <a:bodyPr>
            <a:normAutofit/>
          </a:bodyPr>
          <a:lstStyle/>
          <a:p>
            <a:r>
              <a:rPr lang="cs-CZ" dirty="0"/>
              <a:t>Vyvrtání otvoru na labiální ploše zubu pomocí </a:t>
            </a:r>
            <a:r>
              <a:rPr lang="cs-CZ" dirty="0" smtClean="0"/>
              <a:t>vrtáku.</a:t>
            </a:r>
            <a:endParaRPr lang="cs-CZ" dirty="0"/>
          </a:p>
          <a:p>
            <a:r>
              <a:rPr lang="cs-CZ" dirty="0" smtClean="0"/>
              <a:t>Drahé kameny </a:t>
            </a:r>
            <a:r>
              <a:rPr lang="en-US" dirty="0" smtClean="0"/>
              <a:t>a </a:t>
            </a:r>
            <a:r>
              <a:rPr lang="cs-CZ" dirty="0" smtClean="0"/>
              <a:t>zlato</a:t>
            </a:r>
            <a:r>
              <a:rPr lang="cs-CZ" dirty="0"/>
              <a:t>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1851" y="2623281"/>
            <a:ext cx="3888432" cy="3717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1353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575" y="1340769"/>
            <a:ext cx="6360640" cy="2449593"/>
          </a:xfrm>
        </p:spPr>
      </p:pic>
      <p:sp>
        <p:nvSpPr>
          <p:cNvPr id="5" name="AutoShape 2" descr="http://www.clas.ufl.edu/users/nparr/index_files/image6241.jpg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6" name="AutoShape 4" descr="http://www.clas.ufl.edu/users/nparr/index_files/image6241.jpg"/>
          <p:cNvSpPr>
            <a:spLocks noChangeAspect="1" noChangeArrowheads="1"/>
          </p:cNvSpPr>
          <p:nvPr/>
        </p:nvSpPr>
        <p:spPr bwMode="auto">
          <a:xfrm>
            <a:off x="1831975" y="79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sp>
        <p:nvSpPr>
          <p:cNvPr id="7" name="AutoShape 6" descr="http://www.clas.ufl.edu/users/nparr/index_files/image6241.jpg"/>
          <p:cNvSpPr>
            <a:spLocks noChangeAspect="1" noChangeArrowheads="1"/>
          </p:cNvSpPr>
          <p:nvPr/>
        </p:nvSpPr>
        <p:spPr bwMode="auto">
          <a:xfrm>
            <a:off x="1984375" y="16033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 dirty="0"/>
          </a:p>
        </p:txBody>
      </p:sp>
      <p:pic>
        <p:nvPicPr>
          <p:cNvPr id="5127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2224" y="337543"/>
            <a:ext cx="2324100" cy="6038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86975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Důvody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dirty="0" smtClean="0"/>
              <a:t>Nejčastěji estetické</a:t>
            </a:r>
          </a:p>
          <a:p>
            <a:r>
              <a:rPr lang="cs-CZ" dirty="0" smtClean="0"/>
              <a:t>Náboženské</a:t>
            </a:r>
          </a:p>
          <a:p>
            <a:r>
              <a:rPr lang="cs-CZ" dirty="0" smtClean="0"/>
              <a:t>Sociální, odlišení skupiny atd.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265415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Zdravotní problémy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11085" y="1898542"/>
            <a:ext cx="9601200" cy="3581400"/>
          </a:xfrm>
        </p:spPr>
        <p:txBody>
          <a:bodyPr/>
          <a:lstStyle/>
          <a:p>
            <a:r>
              <a:rPr lang="cs-CZ" dirty="0" smtClean="0"/>
              <a:t>Paradentóza</a:t>
            </a:r>
          </a:p>
          <a:p>
            <a:r>
              <a:rPr lang="cs-CZ" dirty="0" smtClean="0"/>
              <a:t>Abscesy</a:t>
            </a:r>
          </a:p>
          <a:p>
            <a:r>
              <a:rPr lang="cs-CZ" dirty="0" smtClean="0"/>
              <a:t>Zlomeniny</a:t>
            </a:r>
          </a:p>
          <a:p>
            <a:r>
              <a:rPr lang="cs-CZ" dirty="0" smtClean="0"/>
              <a:t>Zasažení dřeňové dutiny</a:t>
            </a:r>
            <a:endParaRPr lang="cs-CZ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353" y="4030577"/>
            <a:ext cx="3173089" cy="24482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34801" y="3997661"/>
            <a:ext cx="3456384" cy="2481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6063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371600" y="344838"/>
            <a:ext cx="9601200" cy="1485900"/>
          </a:xfrm>
        </p:spPr>
        <p:txBody>
          <a:bodyPr/>
          <a:lstStyle/>
          <a:p>
            <a:r>
              <a:rPr lang="cs-CZ" dirty="0" smtClean="0"/>
              <a:t>Nálezy na území ČR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61268" y="1678601"/>
            <a:ext cx="9601200" cy="3581400"/>
          </a:xfrm>
        </p:spPr>
        <p:txBody>
          <a:bodyPr/>
          <a:lstStyle/>
          <a:p>
            <a:r>
              <a:rPr lang="cs-CZ" dirty="0" smtClean="0"/>
              <a:t>Pozdní eneolit, Stará Kouřim </a:t>
            </a:r>
            <a:r>
              <a:rPr lang="cs-CZ" dirty="0"/>
              <a:t>(Chochol 1954; Likovský </a:t>
            </a:r>
            <a:r>
              <a:rPr lang="cs-CZ" dirty="0" smtClean="0"/>
              <a:t>et al. 2005)</a:t>
            </a:r>
          </a:p>
          <a:p>
            <a:r>
              <a:rPr lang="cs-CZ" dirty="0"/>
              <a:t>Starší doba bronzová, Třeboradice (Stránská a </a:t>
            </a:r>
            <a:r>
              <a:rPr lang="cs-CZ" dirty="0" smtClean="0"/>
              <a:t>Řídký </a:t>
            </a:r>
            <a:r>
              <a:rPr lang="cs-CZ" dirty="0"/>
              <a:t>2010</a:t>
            </a:r>
            <a:r>
              <a:rPr lang="cs-CZ" dirty="0" smtClean="0"/>
              <a:t>)</a:t>
            </a:r>
          </a:p>
          <a:p>
            <a:endParaRPr lang="cs-CZ" dirty="0"/>
          </a:p>
          <a:p>
            <a:r>
              <a:rPr lang="cs-CZ" b="1" dirty="0" smtClean="0"/>
              <a:t>? Pouze na základě anomální abraze</a:t>
            </a:r>
            <a:endParaRPr lang="cs-CZ" b="1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8900" y="3554788"/>
            <a:ext cx="3370463" cy="264589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8697" y="3554788"/>
            <a:ext cx="3361607" cy="3038976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7962162" y="6224432"/>
            <a:ext cx="1503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Třeboradice</a:t>
            </a:r>
          </a:p>
        </p:txBody>
      </p:sp>
    </p:spTree>
    <p:extLst>
      <p:ext uri="{BB962C8B-B14F-4D97-AF65-F5344CB8AC3E}">
        <p14:creationId xmlns:p14="http://schemas.microsoft.com/office/powerpoint/2010/main" val="1209677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cs-CZ" sz="4000" dirty="0" smtClean="0"/>
              <a:t>Léčebné praktiky (náhrady, chirurgie)</a:t>
            </a:r>
            <a:endParaRPr lang="cs-CZ" sz="4000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2081649"/>
            <a:ext cx="9601200" cy="3581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cs-CZ" dirty="0" smtClean="0"/>
              <a:t>Egypt: </a:t>
            </a:r>
          </a:p>
          <a:p>
            <a:pPr algn="just"/>
            <a:r>
              <a:rPr lang="cs-CZ" dirty="0" smtClean="0"/>
              <a:t>Zlaté drátky spojující vyklavé</a:t>
            </a:r>
            <a:r>
              <a:rPr lang="cs-CZ" dirty="0"/>
              <a:t> zuby (2550 </a:t>
            </a:r>
            <a:r>
              <a:rPr lang="cs-CZ" dirty="0" smtClean="0"/>
              <a:t>př.n.l.).</a:t>
            </a:r>
          </a:p>
          <a:p>
            <a:pPr algn="just"/>
            <a:r>
              <a:rPr lang="cs-CZ" dirty="0" smtClean="0"/>
              <a:t>Možné náhrady: z </a:t>
            </a:r>
            <a:r>
              <a:rPr lang="cs-CZ" dirty="0"/>
              <a:t>kostí, ze dřeva, hlíny, </a:t>
            </a:r>
            <a:r>
              <a:rPr lang="cs-CZ" dirty="0" smtClean="0"/>
              <a:t>vosku </a:t>
            </a:r>
            <a:r>
              <a:rPr lang="cs-CZ" dirty="0"/>
              <a:t>nebo dokonce řepy a tuřínu, které po úmrtí byly z úst </a:t>
            </a:r>
            <a:r>
              <a:rPr lang="cs-CZ" dirty="0" smtClean="0"/>
              <a:t>odstraněny.</a:t>
            </a:r>
            <a:endParaRPr lang="cs-CZ" dirty="0"/>
          </a:p>
        </p:txBody>
      </p:sp>
      <p:pic>
        <p:nvPicPr>
          <p:cNvPr id="22532" name="Picture 4" descr="http://25.media.tumblr.com/tumblr_lxtl2rQBOZ1qmu5foo1_500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07052" y="4362752"/>
            <a:ext cx="2808312" cy="17317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867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http://www.drbicuspid.com/user/images/content_images/wom_nws/2010_05_05_15_50_08_68_2010_05_05_earll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598" y="188641"/>
            <a:ext cx="2750234" cy="2557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6" name="Picture 4" descr="http://www.sciencemuseum.org.uk/hommedia.ashx?id=9512&amp;size=Smal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188641"/>
            <a:ext cx="3657600" cy="2428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558" name="Picture 6" descr="http://research.ncl.ac.uk/behindasmile/images/etrusca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3712" y="2996953"/>
            <a:ext cx="4248472" cy="3458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35329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2888" y="542441"/>
            <a:ext cx="9188403" cy="1206701"/>
          </a:xfrm>
        </p:spPr>
        <p:txBody>
          <a:bodyPr>
            <a:normAutofit/>
          </a:bodyPr>
          <a:lstStyle/>
          <a:p>
            <a:r>
              <a:rPr lang="cs-CZ" dirty="0" smtClean="0"/>
              <a:t>Deformace chodidel, Čína</a:t>
            </a:r>
            <a:endParaRPr lang="cs-CZ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11466" y="2034382"/>
            <a:ext cx="6162675" cy="2590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2234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ástupný symbol pro obsah 2"/>
          <p:cNvSpPr>
            <a:spLocks noGrp="1"/>
          </p:cNvSpPr>
          <p:nvPr>
            <p:ph idx="1"/>
          </p:nvPr>
        </p:nvSpPr>
        <p:spPr>
          <a:xfrm>
            <a:off x="1320586" y="838649"/>
            <a:ext cx="10349638" cy="4525963"/>
          </a:xfrm>
        </p:spPr>
        <p:txBody>
          <a:bodyPr/>
          <a:lstStyle/>
          <a:p>
            <a:pPr algn="just"/>
            <a:r>
              <a:rPr lang="cs-CZ" dirty="0" smtClean="0"/>
              <a:t>Čína, 10. století – 1/2 20. století.</a:t>
            </a:r>
          </a:p>
          <a:p>
            <a:pPr algn="just"/>
            <a:r>
              <a:rPr lang="cs-CZ" dirty="0" smtClean="0"/>
              <a:t>„Lotosové nohy“.</a:t>
            </a:r>
          </a:p>
          <a:p>
            <a:pPr algn="just"/>
            <a:r>
              <a:rPr lang="cs-CZ" dirty="0" smtClean="0"/>
              <a:t>Mučivý zákrok podvázání nohou čínských žen, už u velmi malých dívek.</a:t>
            </a:r>
            <a:endParaRPr lang="cs-CZ" dirty="0"/>
          </a:p>
        </p:txBody>
      </p:sp>
      <p:pic>
        <p:nvPicPr>
          <p:cNvPr id="5" name="Picture 2" descr="http://www.national-geographic.cz/wp-content/uploads/2012/05/IS1115463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142" y="2644430"/>
            <a:ext cx="5129326" cy="3502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5024" y="3186198"/>
            <a:ext cx="4576810" cy="2418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61984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9720" y="486275"/>
            <a:ext cx="9601200" cy="1485900"/>
          </a:xfrm>
        </p:spPr>
        <p:txBody>
          <a:bodyPr/>
          <a:lstStyle/>
          <a:p>
            <a:r>
              <a:rPr lang="cs-CZ" dirty="0" smtClean="0"/>
              <a:t>Procedura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434557" y="1697230"/>
            <a:ext cx="8229600" cy="4525963"/>
          </a:xfrm>
        </p:spPr>
        <p:txBody>
          <a:bodyPr/>
          <a:lstStyle/>
          <a:p>
            <a:r>
              <a:rPr lang="cs-CZ" dirty="0" smtClean="0"/>
              <a:t>Mezi 2. a 5. rokem.</a:t>
            </a:r>
          </a:p>
          <a:p>
            <a:r>
              <a:rPr lang="cs-CZ" dirty="0" smtClean="0"/>
              <a:t>Namočení nohy do bylin a zvířecí krve.</a:t>
            </a:r>
          </a:p>
          <a:p>
            <a:r>
              <a:rPr lang="cs-CZ" dirty="0" smtClean="0"/>
              <a:t>Zastřihnutí nehtů (maximálně).</a:t>
            </a:r>
          </a:p>
          <a:p>
            <a:r>
              <a:rPr lang="cs-CZ" dirty="0" smtClean="0"/>
              <a:t>Zlomení prstů a „smotání“ do chodidla.</a:t>
            </a:r>
          </a:p>
          <a:p>
            <a:r>
              <a:rPr lang="cs-CZ" dirty="0" smtClean="0"/>
              <a:t>„</a:t>
            </a:r>
            <a:r>
              <a:rPr lang="cs-CZ" dirty="0"/>
              <a:t>K</a:t>
            </a:r>
            <a:r>
              <a:rPr lang="cs-CZ" dirty="0" smtClean="0"/>
              <a:t>opýtko“.</a:t>
            </a:r>
          </a:p>
          <a:p>
            <a:r>
              <a:rPr lang="cs-CZ" dirty="0" smtClean="0"/>
              <a:t>Bolesti, infekce, deformace.</a:t>
            </a:r>
            <a:endParaRPr lang="cs-CZ" dirty="0"/>
          </a:p>
        </p:txBody>
      </p:sp>
      <p:pic>
        <p:nvPicPr>
          <p:cNvPr id="6" name="Picture 2" descr="http://www.djibnet.com/photo/3815048673-bound-feet-unbound-underneath-the-putrid-rotten-bindings-of-a-putrid-rotten-aspect-of-a-male-dominated-culture-that-used-to-maim-and-torture-little-girl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1029" y="3960211"/>
            <a:ext cx="3936332" cy="2440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://t2.gstatic.com/images?q=tbn:ANd9GcRiP0XjYg2EyaP4fI9VhkNXJfk0TUT7NIFGRtqtnSf9YjOnzLv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75926" y="179379"/>
            <a:ext cx="1641595" cy="35855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72692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Důvody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588576" y="2065149"/>
            <a:ext cx="9601200" cy="3581400"/>
          </a:xfrm>
        </p:spPr>
        <p:txBody>
          <a:bodyPr/>
          <a:lstStyle/>
          <a:p>
            <a:r>
              <a:rPr lang="cs-CZ" dirty="0"/>
              <a:t>Zvýšení statusu, </a:t>
            </a:r>
            <a:r>
              <a:rPr lang="cs-CZ" dirty="0" smtClean="0"/>
              <a:t>lepší sňatek</a:t>
            </a:r>
          </a:p>
          <a:p>
            <a:r>
              <a:rPr lang="cs-CZ" dirty="0" smtClean="0"/>
              <a:t>Omezení pohybu žen a jejich samostatnosti na minimum</a:t>
            </a:r>
          </a:p>
          <a:p>
            <a:r>
              <a:rPr lang="cs-CZ" dirty="0" smtClean="0"/>
              <a:t>Sexuální stránka</a:t>
            </a:r>
          </a:p>
          <a:p>
            <a:r>
              <a:rPr lang="cs-CZ" b="1" dirty="0" smtClean="0"/>
              <a:t>Ekonomické důvody</a:t>
            </a:r>
            <a:endParaRPr lang="cs-CZ" b="1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855849"/>
            <a:ext cx="5691396" cy="26640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6500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Kosterní evidence</a:t>
            </a:r>
            <a:endParaRPr lang="cs-CZ" dirty="0"/>
          </a:p>
        </p:txBody>
      </p:sp>
      <p:pic>
        <p:nvPicPr>
          <p:cNvPr id="7170" name="Picture 2" descr="https://img.purch.com/h/1400/aHR0cDovL3d3dy5saXZlc2NpZW5jZS5jb20vaW1hZ2VzL2kvMDAwLzEwNC80NjMvb3JpZ2luYWwvY2hpbmEtZm9vdC1iaW5kaW5nLU5PLVJFVVNFLmpwZw==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8313" y="1721074"/>
            <a:ext cx="5567774" cy="4177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224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5053" y="139587"/>
            <a:ext cx="6273829" cy="3471518"/>
          </a:xfrm>
        </p:spPr>
      </p:pic>
      <p:pic>
        <p:nvPicPr>
          <p:cNvPr id="8194" name="Picture 2" descr="Fig.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3689" y="3103842"/>
            <a:ext cx="4508822" cy="3644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Fig.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2129" y="3952067"/>
            <a:ext cx="5019675" cy="2476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587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Tetování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941162"/>
            <a:ext cx="10453607" cy="4103177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dirty="0"/>
              <a:t>Permanentní obraz, vzor či nápis na kůži, vytvořený pomocí jehel, které vpravují barvu pod kůži</a:t>
            </a:r>
            <a:r>
              <a:rPr lang="cs-CZ" dirty="0" smtClean="0"/>
              <a:t>. </a:t>
            </a:r>
          </a:p>
          <a:p>
            <a:pPr>
              <a:lnSpc>
                <a:spcPct val="100000"/>
              </a:lnSpc>
            </a:pPr>
            <a:r>
              <a:rPr lang="cs-CZ" dirty="0" smtClean="0"/>
              <a:t>Slovo </a:t>
            </a:r>
            <a:r>
              <a:rPr lang="cs-CZ" i="1" dirty="0" smtClean="0"/>
              <a:t>Tatao </a:t>
            </a:r>
            <a:r>
              <a:rPr lang="cs-CZ" dirty="0" smtClean="0"/>
              <a:t>(polynéského původu) = klepat a </a:t>
            </a:r>
            <a:r>
              <a:rPr lang="cs-CZ" i="1" dirty="0" smtClean="0"/>
              <a:t>tatu</a:t>
            </a:r>
            <a:r>
              <a:rPr lang="cs-CZ" dirty="0" smtClean="0"/>
              <a:t> (tahitského původu) = označit.</a:t>
            </a:r>
          </a:p>
          <a:p>
            <a:pPr>
              <a:lnSpc>
                <a:spcPct val="100000"/>
              </a:lnSpc>
            </a:pPr>
            <a:r>
              <a:rPr lang="cs-CZ" dirty="0" smtClean="0"/>
              <a:t>George </a:t>
            </a:r>
            <a:r>
              <a:rPr lang="cs-CZ" dirty="0"/>
              <a:t>P. Murdock zapsal tetování na </a:t>
            </a:r>
            <a:r>
              <a:rPr lang="cs-CZ" dirty="0" smtClean="0"/>
              <a:t>seznam </a:t>
            </a:r>
            <a:r>
              <a:rPr lang="cs-CZ" dirty="0"/>
              <a:t>kulturních </a:t>
            </a:r>
            <a:r>
              <a:rPr lang="cs-CZ" dirty="0" smtClean="0"/>
              <a:t>univerzálií.</a:t>
            </a:r>
          </a:p>
          <a:p>
            <a:pPr>
              <a:lnSpc>
                <a:spcPct val="100000"/>
              </a:lnSpc>
            </a:pPr>
            <a:r>
              <a:rPr lang="cs-CZ" dirty="0" smtClean="0"/>
              <a:t>Evidence z minulosti je jen díky mumifikovaným tělům.</a:t>
            </a:r>
            <a:endParaRPr lang="cs-CZ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15607" y="39908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220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5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15193" y="241702"/>
            <a:ext cx="9601200" cy="1485900"/>
          </a:xfrm>
        </p:spPr>
        <p:txBody>
          <a:bodyPr/>
          <a:lstStyle/>
          <a:p>
            <a:r>
              <a:rPr lang="cs-CZ" dirty="0" smtClean="0"/>
              <a:t>Ötzi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96139" y="1204214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5300 let stará mumie nalezena v rakouských Alpách v roce 1991.</a:t>
            </a:r>
          </a:p>
          <a:p>
            <a:r>
              <a:rPr lang="cs-CZ" dirty="0" smtClean="0"/>
              <a:t>Celkem 57 tetování, 14 skupin vytvořených z čárek a křížků.</a:t>
            </a:r>
          </a:p>
          <a:p>
            <a:r>
              <a:rPr lang="cs-CZ" dirty="0" smtClean="0"/>
              <a:t>Namodralá barva, původem z dřevěného uhlí.</a:t>
            </a:r>
          </a:p>
          <a:p>
            <a:r>
              <a:rPr lang="cs-CZ" dirty="0" smtClean="0"/>
              <a:t>Možná terapeutická aplikace.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5546" y="3083483"/>
            <a:ext cx="4200247" cy="3220915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65563" y="2783587"/>
            <a:ext cx="3434064" cy="3648246"/>
          </a:xfrm>
          <a:prstGeom prst="rect">
            <a:avLst/>
          </a:prstGeom>
        </p:spPr>
      </p:pic>
      <p:sp>
        <p:nvSpPr>
          <p:cNvPr id="6" name="Obdélník 5"/>
          <p:cNvSpPr/>
          <p:nvPr/>
        </p:nvSpPr>
        <p:spPr>
          <a:xfrm>
            <a:off x="1500554" y="6431833"/>
            <a:ext cx="6096000" cy="27699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https://insider.si.edu/2015/12/debate-over-worlds-oldest-tattoo-is-over-for-now/</a:t>
            </a:r>
          </a:p>
        </p:txBody>
      </p:sp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2139" y="45536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61798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218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85620" y="391332"/>
            <a:ext cx="9601200" cy="1485900"/>
          </a:xfrm>
        </p:spPr>
        <p:txBody>
          <a:bodyPr/>
          <a:lstStyle/>
          <a:p>
            <a:r>
              <a:rPr lang="cs-CZ" dirty="0" smtClean="0"/>
              <a:t>Imenet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09607" y="1635071"/>
            <a:ext cx="10221132" cy="413029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cs-CZ" dirty="0"/>
              <a:t>Egyptská mumie (2160–1994 př.n.l</a:t>
            </a:r>
            <a:r>
              <a:rPr lang="cs-CZ" dirty="0" smtClean="0"/>
              <a:t>.) </a:t>
            </a:r>
            <a:r>
              <a:rPr lang="cs-CZ" dirty="0"/>
              <a:t>objevená v roce 1891 blízko hrobky Mentuhotepa (II.) </a:t>
            </a:r>
            <a:r>
              <a:rPr lang="cs-CZ" dirty="0" smtClean="0"/>
              <a:t>v </a:t>
            </a:r>
            <a:r>
              <a:rPr lang="cs-CZ" dirty="0"/>
              <a:t>Dér el-Bahrí</a:t>
            </a:r>
            <a:r>
              <a:rPr lang="cs-CZ" dirty="0" smtClean="0"/>
              <a:t>.</a:t>
            </a:r>
          </a:p>
          <a:p>
            <a:pPr>
              <a:lnSpc>
                <a:spcPct val="100000"/>
              </a:lnSpc>
            </a:pPr>
            <a:endParaRPr lang="cs-CZ" dirty="0" smtClean="0"/>
          </a:p>
          <a:p>
            <a:pPr>
              <a:lnSpc>
                <a:spcPct val="100000"/>
              </a:lnSpc>
            </a:pPr>
            <a:r>
              <a:rPr lang="cs-CZ" dirty="0" smtClean="0"/>
              <a:t>Kněžka ve službách bohyně Hathory.</a:t>
            </a:r>
          </a:p>
          <a:p>
            <a:pPr>
              <a:lnSpc>
                <a:spcPct val="100000"/>
              </a:lnSpc>
            </a:pPr>
            <a:endParaRPr lang="cs-CZ" dirty="0" smtClean="0"/>
          </a:p>
          <a:p>
            <a:pPr>
              <a:lnSpc>
                <a:spcPct val="100000"/>
              </a:lnSpc>
            </a:pPr>
            <a:r>
              <a:rPr lang="cs-CZ" dirty="0" smtClean="0"/>
              <a:t>Měla </a:t>
            </a:r>
            <a:r>
              <a:rPr lang="cs-CZ" dirty="0"/>
              <a:t>tetovaná stehna, břicho a paže tečkami i </a:t>
            </a:r>
            <a:r>
              <a:rPr lang="cs-CZ" dirty="0" smtClean="0"/>
              <a:t>čárkami.</a:t>
            </a:r>
          </a:p>
          <a:p>
            <a:pPr marL="0" indent="0">
              <a:lnSpc>
                <a:spcPct val="100000"/>
              </a:lnSpc>
              <a:buNone/>
            </a:pPr>
            <a:endParaRPr lang="cs-CZ" dirty="0"/>
          </a:p>
        </p:txBody>
      </p:sp>
      <p:pic>
        <p:nvPicPr>
          <p:cNvPr id="9218" name="Picture 2" descr="TetovÃ¡nÃ­ - mumie Å¾eny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2715" y="3120971"/>
            <a:ext cx="1905000" cy="3343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225939" y="39133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81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06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Muž </a:t>
            </a:r>
            <a:r>
              <a:rPr lang="cs-CZ" dirty="0"/>
              <a:t>z Čerčenu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928893"/>
            <a:ext cx="9601200" cy="3581400"/>
          </a:xfrm>
        </p:spPr>
        <p:txBody>
          <a:bodyPr>
            <a:normAutofit/>
          </a:bodyPr>
          <a:lstStyle/>
          <a:p>
            <a:r>
              <a:rPr lang="cs-CZ" dirty="0" smtClean="0"/>
              <a:t>Nalezen ve </a:t>
            </a:r>
            <a:r>
              <a:rPr lang="cs-CZ" dirty="0"/>
              <a:t>střední Asii v Tarimské </a:t>
            </a:r>
            <a:r>
              <a:rPr lang="cs-CZ" dirty="0" smtClean="0"/>
              <a:t>pánvi (dnešní Čína).</a:t>
            </a:r>
          </a:p>
          <a:p>
            <a:r>
              <a:rPr lang="cs-CZ" dirty="0" smtClean="0"/>
              <a:t>1800 př.n.l.</a:t>
            </a:r>
          </a:p>
          <a:p>
            <a:r>
              <a:rPr lang="cs-CZ" dirty="0" smtClean="0"/>
              <a:t>Sluneční paprsky, </a:t>
            </a:r>
            <a:r>
              <a:rPr lang="cs-CZ" dirty="0"/>
              <a:t>beraní </a:t>
            </a:r>
            <a:r>
              <a:rPr lang="cs-CZ" dirty="0" smtClean="0"/>
              <a:t>rohy, gryfy.</a:t>
            </a:r>
            <a:endParaRPr lang="cs-CZ" dirty="0"/>
          </a:p>
        </p:txBody>
      </p:sp>
      <p:pic>
        <p:nvPicPr>
          <p:cNvPr id="10242" name="Picture 2" descr="Tarim Basin Mummy Tatto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7298" y="316423"/>
            <a:ext cx="2910001" cy="5701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bdélník 3"/>
          <p:cNvSpPr/>
          <p:nvPr/>
        </p:nvSpPr>
        <p:spPr>
          <a:xfrm>
            <a:off x="8783285" y="6110905"/>
            <a:ext cx="2924014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1100" dirty="0"/>
              <a:t>https://www.archaeology.org/issues/109-1311/features/1405-china-tarim-basin-mummy</a:t>
            </a:r>
          </a:p>
        </p:txBody>
      </p:sp>
      <p:pic>
        <p:nvPicPr>
          <p:cNvPr id="10244" name="Picture 4" descr="SouvisejÃ­cÃ­ obrÃ¡zek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66344" y="3719593"/>
            <a:ext cx="2432316" cy="28439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7757999" y="39294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476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8794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23627" y="406830"/>
            <a:ext cx="9601200" cy="1485900"/>
          </a:xfrm>
        </p:spPr>
        <p:txBody>
          <a:bodyPr/>
          <a:lstStyle/>
          <a:p>
            <a:r>
              <a:rPr lang="cs-CZ" dirty="0" smtClean="0"/>
              <a:t>Pazyrycká </a:t>
            </a:r>
            <a:r>
              <a:rPr lang="cs-CZ" dirty="0"/>
              <a:t>kultura</a:t>
            </a:r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308392" y="2031651"/>
            <a:ext cx="6466010" cy="4085024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1252279" y="1149780"/>
            <a:ext cx="180850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/>
              <a:t>5</a:t>
            </a:r>
            <a:r>
              <a:rPr lang="cs-CZ" sz="2000" dirty="0" smtClean="0"/>
              <a:t>.-4</a:t>
            </a:r>
            <a:r>
              <a:rPr lang="cs-CZ" sz="2000" dirty="0"/>
              <a:t>. </a:t>
            </a:r>
            <a:r>
              <a:rPr lang="cs-CZ" sz="2000" dirty="0" smtClean="0"/>
              <a:t>st. </a:t>
            </a:r>
            <a:r>
              <a:rPr lang="cs-CZ" sz="2000" dirty="0"/>
              <a:t>př. n. l</a:t>
            </a:r>
          </a:p>
        </p:txBody>
      </p:sp>
      <p:sp>
        <p:nvSpPr>
          <p:cNvPr id="5" name="Obdélník 4"/>
          <p:cNvSpPr/>
          <p:nvPr/>
        </p:nvSpPr>
        <p:spPr>
          <a:xfrm>
            <a:off x="4899502" y="6116675"/>
            <a:ext cx="3050835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https://cs.wikipedia.org/wiki/Sk%C3%BDtie</a:t>
            </a:r>
          </a:p>
        </p:txBody>
      </p:sp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319164" y="40683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3123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726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02325" y="351509"/>
            <a:ext cx="9601200" cy="1485900"/>
          </a:xfrm>
        </p:spPr>
        <p:txBody>
          <a:bodyPr/>
          <a:lstStyle/>
          <a:p>
            <a:r>
              <a:rPr lang="cs-CZ" dirty="0" smtClean="0"/>
              <a:t>Kurgany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060260" y="1349044"/>
            <a:ext cx="6292778" cy="4132384"/>
          </a:xfrm>
          <a:prstGeom prst="rect">
            <a:avLst/>
          </a:prstGeom>
        </p:spPr>
      </p:pic>
      <p:pic>
        <p:nvPicPr>
          <p:cNvPr id="5" name="Obrázek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541599" y="310478"/>
            <a:ext cx="3722678" cy="2760419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1599" y="3225649"/>
            <a:ext cx="3747724" cy="3261785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1002324" y="5481428"/>
            <a:ext cx="6423407" cy="4671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200" dirty="0"/>
              <a:t>https://</a:t>
            </a:r>
            <a:r>
              <a:rPr lang="en-GB" sz="1200" dirty="0" smtClean="0"/>
              <a:t>www.alamy.com/the-pazyryk-russian-burials-are-a-number-of-iron-age-tombs-found-in-the-pazyryk-valley-of-the-ukok-plateau-in-the-</a:t>
            </a:r>
            <a:endParaRPr lang="en-GB" sz="1200" dirty="0"/>
          </a:p>
        </p:txBody>
      </p:sp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193325" y="36463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986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377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4400" y="469142"/>
            <a:ext cx="10515600" cy="1325563"/>
          </a:xfrm>
        </p:spPr>
        <p:txBody>
          <a:bodyPr/>
          <a:lstStyle/>
          <a:p>
            <a:r>
              <a:rPr lang="cs-CZ" dirty="0" smtClean="0"/>
              <a:t>Mumie a tetování</a:t>
            </a:r>
            <a:endParaRPr lang="cs-CZ" dirty="0"/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338807" y="2612601"/>
            <a:ext cx="5612996" cy="3273321"/>
          </a:xfrm>
          <a:prstGeom prst="rect">
            <a:avLst/>
          </a:prstGeom>
        </p:spPr>
      </p:pic>
      <p:sp>
        <p:nvSpPr>
          <p:cNvPr id="7" name="Obdélník 6"/>
          <p:cNvSpPr/>
          <p:nvPr/>
        </p:nvSpPr>
        <p:spPr>
          <a:xfrm>
            <a:off x="914400" y="1573740"/>
            <a:ext cx="38658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dirty="0" smtClean="0"/>
              <a:t>Nalezeny na </a:t>
            </a:r>
            <a:r>
              <a:rPr lang="cs-CZ" sz="2000" dirty="0"/>
              <a:t>Altajské plošině </a:t>
            </a:r>
            <a:r>
              <a:rPr lang="cs-CZ" sz="2000" dirty="0" err="1" smtClean="0"/>
              <a:t>Ukok</a:t>
            </a:r>
            <a:endParaRPr lang="cs-CZ" sz="2000" dirty="0" smtClean="0"/>
          </a:p>
          <a:p>
            <a:r>
              <a:rPr lang="cs-CZ" sz="2000" dirty="0" smtClean="0"/>
              <a:t>Pohřebiště Ak-Alacha</a:t>
            </a:r>
            <a:endParaRPr lang="cs-CZ" sz="20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4400" y="2612601"/>
            <a:ext cx="5009930" cy="3273321"/>
          </a:xfrm>
          <a:prstGeom prst="rect">
            <a:avLst/>
          </a:prstGeom>
        </p:spPr>
      </p:pic>
      <p:sp>
        <p:nvSpPr>
          <p:cNvPr id="3" name="Obdélník 2"/>
          <p:cNvSpPr/>
          <p:nvPr/>
        </p:nvSpPr>
        <p:spPr>
          <a:xfrm>
            <a:off x="9262217" y="5957389"/>
            <a:ext cx="2790764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https://www.sarmaten-steppenkultur.de</a:t>
            </a: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06821" y="39767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5911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4521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8771" y="551737"/>
            <a:ext cx="10515600" cy="1325563"/>
          </a:xfrm>
        </p:spPr>
        <p:txBody>
          <a:bodyPr/>
          <a:lstStyle/>
          <a:p>
            <a:r>
              <a:rPr lang="cs-CZ" dirty="0" smtClean="0"/>
              <a:t>Altajská „princezna“</a:t>
            </a:r>
            <a:endParaRPr lang="cs-CZ" dirty="0"/>
          </a:p>
        </p:txBody>
      </p:sp>
      <p:pic>
        <p:nvPicPr>
          <p:cNvPr id="8" name="Zástupný symbol pro obsah 7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5257040" y="2260641"/>
            <a:ext cx="2968623" cy="2934204"/>
          </a:xfrm>
          <a:prstGeom prst="rect">
            <a:avLst/>
          </a:prstGeom>
        </p:spPr>
      </p:pic>
      <p:sp>
        <p:nvSpPr>
          <p:cNvPr id="6" name="Zástupný symbol pro obsah 2"/>
          <p:cNvSpPr txBox="1">
            <a:spLocks/>
          </p:cNvSpPr>
          <p:nvPr/>
        </p:nvSpPr>
        <p:spPr>
          <a:xfrm>
            <a:off x="796163" y="1834360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cs-CZ" sz="2000" dirty="0" smtClean="0"/>
              <a:t>Velký </a:t>
            </a:r>
            <a:r>
              <a:rPr lang="cs-CZ" sz="2000" dirty="0"/>
              <a:t>mystický jelen se zobákem supa a s rohy kozorožce</a:t>
            </a:r>
            <a:r>
              <a:rPr lang="cs-CZ" sz="2000" dirty="0" smtClean="0"/>
              <a:t>.</a:t>
            </a:r>
            <a:endParaRPr lang="cs-CZ" sz="2000" dirty="0"/>
          </a:p>
        </p:txBody>
      </p:sp>
      <p:pic>
        <p:nvPicPr>
          <p:cNvPr id="9" name="Obrázek 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3711" y="2260641"/>
            <a:ext cx="4165854" cy="2439161"/>
          </a:xfrm>
          <a:prstGeom prst="rect">
            <a:avLst/>
          </a:prstGeom>
        </p:spPr>
      </p:pic>
      <p:pic>
        <p:nvPicPr>
          <p:cNvPr id="1026" name="Picture 2" descr="VÃ½sledek obrÃ¡zku pro altai princess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43138" y="2277549"/>
            <a:ext cx="3681899" cy="2071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10532321" y="4470218"/>
            <a:ext cx="149271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www.pinterest.co.uk</a:t>
            </a:r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006963" y="58344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8214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062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30637" y="484322"/>
            <a:ext cx="9601200" cy="1485900"/>
          </a:xfrm>
        </p:spPr>
        <p:txBody>
          <a:bodyPr/>
          <a:lstStyle/>
          <a:p>
            <a:r>
              <a:rPr lang="cs-CZ" dirty="0" smtClean="0"/>
              <a:t>„Kníže z Pazyryku“</a:t>
            </a:r>
            <a:endParaRPr lang="cs-CZ" dirty="0"/>
          </a:p>
        </p:txBody>
      </p:sp>
      <p:pic>
        <p:nvPicPr>
          <p:cNvPr id="7" name="Picture 2" descr="VÃ½sledek obrÃ¡zku pro altajskÃ¡ princezna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462644" y="1874018"/>
            <a:ext cx="5419111" cy="3581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Obdélník 2"/>
          <p:cNvSpPr/>
          <p:nvPr/>
        </p:nvSpPr>
        <p:spPr>
          <a:xfrm>
            <a:off x="7224996" y="5455418"/>
            <a:ext cx="1767407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/>
              <a:t>https://cz.pinterest.com</a:t>
            </a:r>
          </a:p>
        </p:txBody>
      </p:sp>
    </p:spTree>
    <p:extLst>
      <p:ext uri="{BB962C8B-B14F-4D97-AF65-F5344CB8AC3E}">
        <p14:creationId xmlns:p14="http://schemas.microsoft.com/office/powerpoint/2010/main" val="4005901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886048" y="283730"/>
            <a:ext cx="10515600" cy="1325563"/>
          </a:xfrm>
        </p:spPr>
        <p:txBody>
          <a:bodyPr/>
          <a:lstStyle/>
          <a:p>
            <a:r>
              <a:rPr lang="cs-CZ" dirty="0" smtClean="0"/>
              <a:t>Antika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86048" y="1600136"/>
            <a:ext cx="7017994" cy="4351338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</a:pPr>
            <a:r>
              <a:rPr lang="cs-CZ" dirty="0" smtClean="0"/>
              <a:t>Hérodotos </a:t>
            </a:r>
            <a:r>
              <a:rPr lang="cs-CZ" dirty="0"/>
              <a:t>z Halikarnássu (</a:t>
            </a:r>
            <a:r>
              <a:rPr lang="cs-CZ" dirty="0" smtClean="0"/>
              <a:t>484—425 př.n.l</a:t>
            </a:r>
            <a:r>
              <a:rPr lang="cs-CZ" dirty="0"/>
              <a:t>.) se zmiňuje o kmeni Thráků, kteří žili na území Bulharska a Makedonie. </a:t>
            </a:r>
            <a:endParaRPr lang="cs-CZ" dirty="0" smtClean="0"/>
          </a:p>
          <a:p>
            <a:pPr algn="just">
              <a:lnSpc>
                <a:spcPct val="100000"/>
              </a:lnSpc>
            </a:pPr>
            <a:r>
              <a:rPr lang="cs-CZ" dirty="0" smtClean="0"/>
              <a:t>Tetováním </a:t>
            </a:r>
            <a:r>
              <a:rPr lang="cs-CZ" dirty="0"/>
              <a:t>se v jejich kmeni značil původ a urozenost. </a:t>
            </a:r>
            <a:endParaRPr lang="cs-CZ" dirty="0" smtClean="0"/>
          </a:p>
          <a:p>
            <a:pPr algn="just">
              <a:lnSpc>
                <a:spcPct val="100000"/>
              </a:lnSpc>
            </a:pPr>
            <a:r>
              <a:rPr lang="cs-CZ" dirty="0" smtClean="0"/>
              <a:t>Později se tetování </a:t>
            </a:r>
            <a:r>
              <a:rPr lang="cs-CZ" dirty="0"/>
              <a:t>u Řeků a Římanů využíváno k označení zločinců a </a:t>
            </a:r>
            <a:r>
              <a:rPr lang="cs-CZ" dirty="0" smtClean="0"/>
              <a:t>otroků.</a:t>
            </a:r>
          </a:p>
          <a:p>
            <a:pPr algn="just">
              <a:lnSpc>
                <a:spcPct val="100000"/>
              </a:lnSpc>
            </a:pPr>
            <a:r>
              <a:rPr lang="cs-CZ" i="1" dirty="0" smtClean="0"/>
              <a:t>Picti</a:t>
            </a:r>
            <a:r>
              <a:rPr lang="cs-CZ" dirty="0" smtClean="0"/>
              <a:t> = Vandalové, Keltové, Góti = pomalovaní.</a:t>
            </a:r>
            <a:endParaRPr lang="cs-CZ" dirty="0"/>
          </a:p>
        </p:txBody>
      </p:sp>
      <p:sp>
        <p:nvSpPr>
          <p:cNvPr id="4" name="Obdélník 3"/>
          <p:cNvSpPr/>
          <p:nvPr/>
        </p:nvSpPr>
        <p:spPr>
          <a:xfrm>
            <a:off x="7333678" y="5204967"/>
            <a:ext cx="466201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0"/>
              <a:t>Obraz piktské válečnice v představách Théodora de Bry z konce 16. století (Rychlík, 2005) </a:t>
            </a: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82841" y="635431"/>
            <a:ext cx="3007728" cy="4413639"/>
          </a:xfrm>
          <a:prstGeom prst="rect">
            <a:avLst/>
          </a:prstGeom>
        </p:spPr>
      </p:pic>
      <p:pic>
        <p:nvPicPr>
          <p:cNvPr id="6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172691" y="3369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2916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8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Křesťanství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32115" y="2171700"/>
            <a:ext cx="10515600" cy="3581400"/>
          </a:xfrm>
        </p:spPr>
        <p:txBody>
          <a:bodyPr/>
          <a:lstStyle/>
          <a:p>
            <a:r>
              <a:rPr lang="cs-CZ" dirty="0"/>
              <a:t>„</a:t>
            </a:r>
            <a:r>
              <a:rPr lang="cs-CZ" i="1" dirty="0"/>
              <a:t>Žádný muž ať si nenechá narůst dlouhé vlasy, ani se netetuje jako pohané, ti apoštolové Ďáblovi, kteří uvrhují sami sebe v opovržení, neboť si libují v oplzlých a chlípných myšlenkách. Nedružte se s těmi, kdož značkují sami sebe trny a jehlami, až jejich krev vtéká do země. Střežte se všech osob necudných, aby nebylo možno říci, že ve svém srdci líháte s nevěstkami</a:t>
            </a:r>
            <a:r>
              <a:rPr lang="cs-CZ" dirty="0"/>
              <a:t>“ </a:t>
            </a:r>
            <a:r>
              <a:rPr lang="cs-CZ" dirty="0" smtClean="0"/>
              <a:t>Basilej Veliký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0807485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4261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3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24179" y="337858"/>
            <a:ext cx="10515600" cy="1325563"/>
          </a:xfrm>
        </p:spPr>
        <p:txBody>
          <a:bodyPr/>
          <a:lstStyle/>
          <a:p>
            <a:r>
              <a:rPr lang="cs-CZ" dirty="0" smtClean="0"/>
              <a:t>Evropa 17. století (renesance tetování)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838199" y="1327942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/>
              <a:t>William Dampher (námořník), přivezl do Londýna </a:t>
            </a:r>
            <a:r>
              <a:rPr lang="cs-CZ" dirty="0" smtClean="0"/>
              <a:t>Polynésana: „</a:t>
            </a:r>
            <a:r>
              <a:rPr lang="cs-CZ" i="1" dirty="0" smtClean="0"/>
              <a:t>Pomalovaný princ“.</a:t>
            </a:r>
            <a:endParaRPr lang="cs-CZ" dirty="0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76823" y="1883449"/>
            <a:ext cx="2038350" cy="4200525"/>
          </a:xfrm>
          <a:prstGeom prst="rect">
            <a:avLst/>
          </a:prstGeom>
        </p:spPr>
      </p:pic>
      <p:sp>
        <p:nvSpPr>
          <p:cNvPr id="5" name="Obdélník 4"/>
          <p:cNvSpPr/>
          <p:nvPr/>
        </p:nvSpPr>
        <p:spPr>
          <a:xfrm>
            <a:off x="4331540" y="6119336"/>
            <a:ext cx="411426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Betty Broadbentová (Rychlík, 2005) </a:t>
            </a:r>
          </a:p>
        </p:txBody>
      </p:sp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837189" y="2043905"/>
            <a:ext cx="609600" cy="609600"/>
          </a:xfrm>
          <a:prstGeom prst="rect">
            <a:avLst/>
          </a:prstGeom>
        </p:spPr>
      </p:pic>
      <p:pic>
        <p:nvPicPr>
          <p:cNvPr id="8" name="Nahraný zvuk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0790694" y="30617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5920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16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3182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46288" y="365147"/>
            <a:ext cx="10515600" cy="1325563"/>
          </a:xfrm>
        </p:spPr>
        <p:txBody>
          <a:bodyPr/>
          <a:lstStyle/>
          <a:p>
            <a:r>
              <a:rPr lang="cs-CZ" dirty="0" smtClean="0"/>
              <a:t>Vývoj technik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31135" y="1348494"/>
            <a:ext cx="10960865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Prosté vpichování.</a:t>
            </a:r>
          </a:p>
          <a:p>
            <a:r>
              <a:rPr lang="cs-CZ" dirty="0" smtClean="0"/>
              <a:t>Později do vpichů přidávali (kalifornští indiáni) barvivo.</a:t>
            </a:r>
          </a:p>
          <a:p>
            <a:r>
              <a:rPr lang="cs-CZ" dirty="0"/>
              <a:t>U Aztéků a evropských Thráků zase bylo známé používání speciálních razítek z </a:t>
            </a:r>
            <a:r>
              <a:rPr lang="cs-CZ" dirty="0" smtClean="0"/>
              <a:t>hlíny.</a:t>
            </a:r>
          </a:p>
          <a:p>
            <a:r>
              <a:rPr lang="cs-CZ" dirty="0" smtClean="0"/>
              <a:t>Inutié a </a:t>
            </a:r>
            <a:r>
              <a:rPr lang="cs-CZ" dirty="0"/>
              <a:t>východosibiřské národy </a:t>
            </a:r>
            <a:r>
              <a:rPr lang="cs-CZ" dirty="0" smtClean="0"/>
              <a:t>protahovali nitě (barvivo </a:t>
            </a:r>
            <a:r>
              <a:rPr lang="cs-CZ" dirty="0"/>
              <a:t>vyráběli ze sazí s příměsí </a:t>
            </a:r>
            <a:r>
              <a:rPr lang="cs-CZ" dirty="0" smtClean="0"/>
              <a:t>oleje).</a:t>
            </a:r>
            <a:endParaRPr lang="cs-CZ" dirty="0"/>
          </a:p>
          <a:p>
            <a:endParaRPr lang="cs-CZ" dirty="0"/>
          </a:p>
        </p:txBody>
      </p:sp>
      <p:pic>
        <p:nvPicPr>
          <p:cNvPr id="1026" name="Picture 2" descr="SouvisejÃ­cÃ­ obrÃ¡ze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135" y="3524163"/>
            <a:ext cx="3573907" cy="30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83065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Uctívání </a:t>
            </a:r>
            <a:r>
              <a:rPr lang="cs-CZ" dirty="0" smtClean="0"/>
              <a:t>předků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941163"/>
            <a:ext cx="10438108" cy="3700220"/>
          </a:xfrm>
        </p:spPr>
        <p:txBody>
          <a:bodyPr>
            <a:normAutofit/>
          </a:bodyPr>
          <a:lstStyle/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Většina pohřebních rituálů představuje </a:t>
            </a:r>
            <a:r>
              <a:rPr lang="cs-CZ" dirty="0"/>
              <a:t>(</a:t>
            </a:r>
            <a:r>
              <a:rPr lang="cs-CZ" dirty="0" smtClean="0"/>
              <a:t>symbolizuje) oddělení duše a těla, přechod do posmrtného života a odloučení mrtvých od živých (pozůstalých) = vytvoření hranice.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Tělo není pouze fyzický objekt, je spojovacím článkem mezi světem mrtvých a světem živých. </a:t>
            </a:r>
          </a:p>
          <a:p>
            <a:pPr algn="just">
              <a:lnSpc>
                <a:spcPct val="100000"/>
              </a:lnSpc>
              <a:spcAft>
                <a:spcPts val="1200"/>
              </a:spcAft>
            </a:pPr>
            <a:r>
              <a:rPr lang="cs-CZ" dirty="0" smtClean="0"/>
              <a:t>Proto se část těla může jednoduše stát „přirozeným symbolem“. 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04908" y="3810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18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91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12643" y="371959"/>
            <a:ext cx="10515600" cy="1325563"/>
          </a:xfrm>
        </p:spPr>
        <p:txBody>
          <a:bodyPr/>
          <a:lstStyle/>
          <a:p>
            <a:r>
              <a:rPr lang="cs-CZ" dirty="0" smtClean="0"/>
              <a:t>Archeologický záznam</a:t>
            </a:r>
            <a:endParaRPr lang="cs-CZ" dirty="0"/>
          </a:p>
        </p:txBody>
      </p:sp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30925" y="1325563"/>
            <a:ext cx="9513276" cy="539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4395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49571" y="1514566"/>
            <a:ext cx="5378904" cy="3569856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949571" y="5699975"/>
            <a:ext cx="3788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Robb et al. (2015); Scaloria Cave; neolit (Itálie)</a:t>
            </a:r>
            <a:endParaRPr lang="cs-CZ" sz="20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2942" y="1920172"/>
            <a:ext cx="5314270" cy="2758644"/>
          </a:xfrm>
          <a:prstGeom prst="rect">
            <a:avLst/>
          </a:prstGeom>
        </p:spPr>
      </p:pic>
      <p:sp>
        <p:nvSpPr>
          <p:cNvPr id="2" name="TextovéPole 1"/>
          <p:cNvSpPr txBox="1"/>
          <p:nvPr/>
        </p:nvSpPr>
        <p:spPr>
          <a:xfrm>
            <a:off x="6092855" y="5288339"/>
            <a:ext cx="25179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dirty="0" smtClean="0">
                <a:solidFill>
                  <a:srgbClr val="FF0000"/>
                </a:solidFill>
              </a:rPr>
              <a:t>Úkol: přečtěte si článek</a:t>
            </a: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Obdélník 2"/>
          <p:cNvSpPr/>
          <p:nvPr/>
        </p:nvSpPr>
        <p:spPr>
          <a:xfrm>
            <a:off x="6092855" y="5657671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sz="1200" dirty="0"/>
              <a:t>https://www.cambridge.org/core/journals/antiquity/article/cleaning-the-dead-neolithic-ritual-processing-of-human-bone-at-scaloria-cave-italy/6C30FD0EDEBDDFC94E5ACEC09917ED20</a:t>
            </a:r>
          </a:p>
        </p:txBody>
      </p:sp>
    </p:spTree>
    <p:extLst>
      <p:ext uri="{BB962C8B-B14F-4D97-AF65-F5344CB8AC3E}">
        <p14:creationId xmlns:p14="http://schemas.microsoft.com/office/powerpoint/2010/main" val="2487861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1228868" y="2085799"/>
            <a:ext cx="2354168" cy="3518115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1564935" y="5603914"/>
            <a:ext cx="378822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Pérez et al. (2008); </a:t>
            </a:r>
            <a:r>
              <a:rPr lang="cs-CZ" sz="2000" dirty="0"/>
              <a:t>La Quemada, </a:t>
            </a:r>
            <a:r>
              <a:rPr lang="cs-CZ" sz="2000" dirty="0" smtClean="0"/>
              <a:t>Mexiko</a:t>
            </a:r>
            <a:endParaRPr lang="cs-CZ" sz="2000" dirty="0"/>
          </a:p>
        </p:txBody>
      </p:sp>
      <p:sp>
        <p:nvSpPr>
          <p:cNvPr id="6" name="TextovéPole 5"/>
          <p:cNvSpPr txBox="1"/>
          <p:nvPr/>
        </p:nvSpPr>
        <p:spPr>
          <a:xfrm>
            <a:off x="6013342" y="2262753"/>
            <a:ext cx="58138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cs-CZ" sz="2000" dirty="0" smtClean="0"/>
              <a:t>Nelezeny deposity kostí se stopami modifikace (zářezy, tlučení, pálení atd.).</a:t>
            </a:r>
          </a:p>
          <a:p>
            <a:pPr algn="just"/>
            <a:r>
              <a:rPr lang="cs-CZ" sz="2000" dirty="0" smtClean="0"/>
              <a:t>= </a:t>
            </a:r>
            <a:r>
              <a:rPr lang="cs-CZ" sz="2000" dirty="0" smtClean="0">
                <a:solidFill>
                  <a:srgbClr val="FF0000"/>
                </a:solidFill>
              </a:rPr>
              <a:t>disartikulace a stopy po odstranění měkkých tkání</a:t>
            </a:r>
            <a:r>
              <a:rPr lang="cs-CZ" sz="2000" dirty="0" smtClean="0"/>
              <a:t>.</a:t>
            </a:r>
          </a:p>
          <a:p>
            <a:pPr algn="just"/>
            <a:endParaRPr lang="cs-CZ" sz="2000" dirty="0"/>
          </a:p>
          <a:p>
            <a:pPr algn="just"/>
            <a:r>
              <a:rPr lang="cs-CZ" sz="2000" dirty="0" smtClean="0"/>
              <a:t>Huicholové, mýtus o Tacutsi Nakawé, jejíž tělo bylo rozsekáno na kousky a z jednotlivých kousků se narodila zvířata a vyrostly rostliny = zrození říše Aztéků (Sánchez, 1975).</a:t>
            </a:r>
            <a:endParaRPr lang="cs-CZ" sz="2000" dirty="0"/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91510" y="2090172"/>
            <a:ext cx="2290822" cy="3513742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1228867" y="455211"/>
            <a:ext cx="996338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sz="2400" b="1" dirty="0"/>
              <a:t>La Quemada, </a:t>
            </a:r>
            <a:r>
              <a:rPr lang="cs-CZ" sz="2400" b="1" dirty="0" smtClean="0"/>
              <a:t>Mexiko: opevněné </a:t>
            </a:r>
            <a:r>
              <a:rPr lang="cs-CZ" sz="2400" b="1" dirty="0"/>
              <a:t>velké město (pueblo</a:t>
            </a:r>
            <a:r>
              <a:rPr lang="cs-CZ" sz="2400" b="1" dirty="0" smtClean="0"/>
              <a:t>): Huicholové (Wixáritari)</a:t>
            </a:r>
            <a:endParaRPr lang="cs-CZ" sz="2400" b="1" dirty="0"/>
          </a:p>
        </p:txBody>
      </p:sp>
      <p:pic>
        <p:nvPicPr>
          <p:cNvPr id="7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17559" y="45521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8168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3067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4294967295"/>
          </p:nvPr>
        </p:nvPicPr>
        <p:blipFill>
          <a:blip r:embed="rId3"/>
          <a:stretch>
            <a:fillRect/>
          </a:stretch>
        </p:blipFill>
        <p:spPr>
          <a:xfrm>
            <a:off x="1100379" y="425585"/>
            <a:ext cx="2649538" cy="5494337"/>
          </a:xfrm>
          <a:prstGeom prst="rect">
            <a:avLst/>
          </a:prstGeom>
        </p:spPr>
      </p:pic>
      <p:sp>
        <p:nvSpPr>
          <p:cNvPr id="6" name="TextovéPole 5"/>
          <p:cNvSpPr txBox="1"/>
          <p:nvPr/>
        </p:nvSpPr>
        <p:spPr>
          <a:xfrm>
            <a:off x="4105469" y="1716833"/>
            <a:ext cx="699795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/>
              <a:t>Tokákami: huicholský bůh (nebo démon) smrti s opaskem z kostí (Lumholtz (1900).</a:t>
            </a: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3852765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Etnografický záznam</a:t>
            </a:r>
            <a:endParaRPr lang="cs-CZ" dirty="0"/>
          </a:p>
        </p:txBody>
      </p:sp>
      <p:pic>
        <p:nvPicPr>
          <p:cNvPr id="1026" name="Picture 2" descr="VÃ½sledek obrÃ¡zku pro Towers of Silence"/>
          <p:cNvPicPr>
            <a:picLocks noGrp="1" noChangeAspect="1" noChangeArrowheads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65240" y="2214954"/>
            <a:ext cx="2681226" cy="31757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VÃ½sledek obrÃ¡zku pro sky burial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2214954"/>
            <a:ext cx="4443465" cy="33251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7418559" y="5613957"/>
            <a:ext cx="24003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 smtClean="0"/>
              <a:t>Sky Burial (Tibet)</a:t>
            </a:r>
            <a:endParaRPr lang="cs-CZ" sz="2000" b="1" dirty="0"/>
          </a:p>
        </p:txBody>
      </p:sp>
      <p:sp>
        <p:nvSpPr>
          <p:cNvPr id="5" name="Obdélník 4"/>
          <p:cNvSpPr/>
          <p:nvPr/>
        </p:nvSpPr>
        <p:spPr>
          <a:xfrm>
            <a:off x="1659610" y="5586531"/>
            <a:ext cx="445827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000" b="1" dirty="0">
                <a:solidFill>
                  <a:srgbClr val="222222"/>
                </a:solidFill>
              </a:rPr>
              <a:t>Věže </a:t>
            </a:r>
            <a:r>
              <a:rPr lang="cs-CZ" sz="2000" b="1" dirty="0" smtClean="0">
                <a:solidFill>
                  <a:srgbClr val="222222"/>
                </a:solidFill>
              </a:rPr>
              <a:t>mlčení; zoroastrismus (Irán)</a:t>
            </a:r>
            <a:endParaRPr lang="cs-CZ" sz="2000" dirty="0"/>
          </a:p>
        </p:txBody>
      </p:sp>
      <p:pic>
        <p:nvPicPr>
          <p:cNvPr id="3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264348" y="16896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490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8518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76768" y="258163"/>
            <a:ext cx="6780999" cy="3003664"/>
          </a:xfrm>
          <a:prstGeom prst="rect">
            <a:avLst/>
          </a:prstGeom>
        </p:spPr>
      </p:pic>
      <p:sp>
        <p:nvSpPr>
          <p:cNvPr id="5" name="TextovéPole 4"/>
          <p:cNvSpPr txBox="1"/>
          <p:nvPr/>
        </p:nvSpPr>
        <p:spPr>
          <a:xfrm>
            <a:off x="949461" y="3391599"/>
            <a:ext cx="479128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 smtClean="0"/>
              <a:t>Sbírání kostí v Japonsku</a:t>
            </a:r>
            <a:endParaRPr lang="cs-CZ" sz="2000" dirty="0"/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25324" y="3261827"/>
            <a:ext cx="3356852" cy="2541814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36698" y="2308546"/>
            <a:ext cx="2590800" cy="3495675"/>
          </a:xfrm>
          <a:prstGeom prst="rect">
            <a:avLst/>
          </a:prstGeom>
        </p:spPr>
      </p:pic>
      <p:pic>
        <p:nvPicPr>
          <p:cNvPr id="2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11224591" y="25816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3478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4955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139125" y="437827"/>
            <a:ext cx="9601200" cy="1485900"/>
          </a:xfrm>
        </p:spPr>
        <p:txBody>
          <a:bodyPr/>
          <a:lstStyle/>
          <a:p>
            <a:r>
              <a:rPr lang="cs-CZ" dirty="0" smtClean="0"/>
              <a:t>Historický záznam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247613" y="1743560"/>
            <a:ext cx="10794569" cy="4130298"/>
          </a:xfrm>
        </p:spPr>
        <p:txBody>
          <a:bodyPr>
            <a:normAutofit/>
          </a:bodyPr>
          <a:lstStyle/>
          <a:p>
            <a:r>
              <a:rPr lang="cs-CZ" dirty="0" smtClean="0"/>
              <a:t>Problém s pohřbíváním padlých válečníků, panovníků mimo jejich domov.</a:t>
            </a:r>
          </a:p>
          <a:p>
            <a:r>
              <a:rPr lang="cs-CZ" dirty="0" smtClean="0"/>
              <a:t>Odstranění měkkých tkání, převoz kostí.</a:t>
            </a:r>
          </a:p>
          <a:p>
            <a:endParaRPr lang="cs-CZ" dirty="0" smtClean="0"/>
          </a:p>
          <a:p>
            <a:r>
              <a:rPr lang="cs-CZ" dirty="0" smtClean="0"/>
              <a:t>Př. Lothar III., Fridrich I. Barbarosa, kníže </a:t>
            </a:r>
            <a:r>
              <a:rPr lang="cs-CZ" dirty="0" smtClean="0">
                <a:solidFill>
                  <a:schemeClr val="tx1"/>
                </a:solidFill>
              </a:rPr>
              <a:t>Konrád Ota Znojemský</a:t>
            </a:r>
            <a:r>
              <a:rPr lang="cs-CZ" dirty="0" smtClean="0"/>
              <a:t>.</a:t>
            </a:r>
            <a:endParaRPr lang="cs-CZ" dirty="0"/>
          </a:p>
        </p:txBody>
      </p:sp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264348" y="3412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6516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9747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smtClean="0"/>
              <a:t>Relikvie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71600" y="1883044"/>
            <a:ext cx="10205634" cy="3990814"/>
          </a:xfrm>
        </p:spPr>
        <p:txBody>
          <a:bodyPr>
            <a:normAutofit/>
          </a:bodyPr>
          <a:lstStyle/>
          <a:p>
            <a:r>
              <a:rPr lang="cs-CZ" dirty="0"/>
              <a:t>U</a:t>
            </a:r>
            <a:r>
              <a:rPr lang="cs-CZ" dirty="0" smtClean="0"/>
              <a:t>ctívané </a:t>
            </a:r>
            <a:r>
              <a:rPr lang="cs-CZ" dirty="0"/>
              <a:t>ostatky světců, osob blahoslavených, ctihodných nebo svatých proroků</a:t>
            </a:r>
            <a:r>
              <a:rPr lang="cs-CZ" dirty="0" smtClean="0"/>
              <a:t>.</a:t>
            </a:r>
          </a:p>
          <a:p>
            <a:r>
              <a:rPr lang="cs-CZ" dirty="0" smtClean="0"/>
              <a:t>V řadě náboženstvích.</a:t>
            </a:r>
          </a:p>
          <a:p>
            <a:r>
              <a:rPr lang="cs-CZ" dirty="0" smtClean="0"/>
              <a:t>Islám</a:t>
            </a:r>
          </a:p>
          <a:p>
            <a:r>
              <a:rPr lang="cs-CZ" dirty="0" smtClean="0"/>
              <a:t>Budhismus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099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70674" y="240273"/>
            <a:ext cx="10515600" cy="1325563"/>
          </a:xfrm>
        </p:spPr>
        <p:txBody>
          <a:bodyPr/>
          <a:lstStyle/>
          <a:p>
            <a:r>
              <a:rPr lang="cs-CZ" i="1" dirty="0"/>
              <a:t>Trophy </a:t>
            </a:r>
            <a:r>
              <a:rPr lang="cs-CZ" i="1" dirty="0" smtClean="0"/>
              <a:t>taking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070674" y="1389623"/>
            <a:ext cx="10515600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Rituální sbírání částí lidských těl a jejich mutilace jako trofej (Pérez 2012).</a:t>
            </a:r>
          </a:p>
          <a:p>
            <a:r>
              <a:rPr lang="cs-CZ" dirty="0" smtClean="0"/>
              <a:t>Většinou se jedná o tělo nepřítele.</a:t>
            </a:r>
          </a:p>
          <a:p>
            <a:r>
              <a:rPr lang="cs-CZ" dirty="0" smtClean="0"/>
              <a:t>Důvody: úspěch v boji nebo prezentace síly a moci (velmi variabilní).</a:t>
            </a:r>
          </a:p>
          <a:p>
            <a:pPr marL="0" indent="0">
              <a:buNone/>
            </a:pPr>
            <a:endParaRPr lang="cs-CZ" dirty="0"/>
          </a:p>
        </p:txBody>
      </p:sp>
      <p:pic>
        <p:nvPicPr>
          <p:cNvPr id="1026" name="Picture 2" descr="https://upload.wikimedia.org/wikipedia/commons/thumb/6/6d/WakouLandingColor.jpg/200px-WakouLandingColor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1971" y="3091675"/>
            <a:ext cx="1905000" cy="2895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ovéPole 3"/>
          <p:cNvSpPr txBox="1"/>
          <p:nvPr/>
        </p:nvSpPr>
        <p:spPr>
          <a:xfrm>
            <a:off x="8160275" y="6102964"/>
            <a:ext cx="32283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 smtClean="0"/>
              <a:t>Nose tombs, ear mound</a:t>
            </a:r>
            <a:endParaRPr lang="cs-CZ" sz="2000" dirty="0"/>
          </a:p>
        </p:txBody>
      </p:sp>
      <p:pic>
        <p:nvPicPr>
          <p:cNvPr id="5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1083867" y="4173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35793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8113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53146" y="339725"/>
            <a:ext cx="9601200" cy="1485900"/>
          </a:xfrm>
        </p:spPr>
        <p:txBody>
          <a:bodyPr/>
          <a:lstStyle/>
          <a:p>
            <a:r>
              <a:rPr lang="cs-CZ" dirty="0" smtClean="0"/>
              <a:t>Lovci lebek</a:t>
            </a: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05678" y="1593150"/>
            <a:ext cx="11086322" cy="4351338"/>
          </a:xfrm>
        </p:spPr>
        <p:txBody>
          <a:bodyPr>
            <a:normAutofit/>
          </a:bodyPr>
          <a:lstStyle/>
          <a:p>
            <a:r>
              <a:rPr lang="cs-CZ" dirty="0" smtClean="0"/>
              <a:t>Lidé</a:t>
            </a:r>
            <a:r>
              <a:rPr lang="cs-CZ" dirty="0"/>
              <a:t>, kteří zabitým nepřátelům usekávají hlavy a odnášejí je </a:t>
            </a:r>
            <a:r>
              <a:rPr lang="cs-CZ" dirty="0" smtClean="0"/>
              <a:t>jako</a:t>
            </a:r>
            <a:r>
              <a:rPr lang="cs-CZ" dirty="0"/>
              <a:t> </a:t>
            </a:r>
            <a:r>
              <a:rPr lang="cs-CZ" dirty="0" smtClean="0"/>
              <a:t>trofej nebo rituální předmět.</a:t>
            </a:r>
            <a:r>
              <a:rPr lang="cs-CZ" dirty="0"/>
              <a:t> </a:t>
            </a:r>
            <a:endParaRPr lang="cs-CZ" dirty="0" smtClean="0"/>
          </a:p>
          <a:p>
            <a:r>
              <a:rPr lang="cs-CZ" dirty="0" smtClean="0"/>
              <a:t>Rozšířeno po celém světě.</a:t>
            </a:r>
          </a:p>
          <a:p>
            <a:r>
              <a:rPr lang="cs-CZ" dirty="0" smtClean="0"/>
              <a:t>Evropa (Keltové, Skythové)</a:t>
            </a:r>
          </a:p>
          <a:p>
            <a:r>
              <a:rPr lang="cs-CZ" dirty="0" smtClean="0"/>
              <a:t>Amazónie (</a:t>
            </a:r>
            <a:r>
              <a:rPr lang="cs-CZ" i="1" dirty="0" smtClean="0"/>
              <a:t>Tzan-Tzas</a:t>
            </a:r>
            <a:r>
              <a:rPr lang="cs-CZ" dirty="0" smtClean="0"/>
              <a:t>, kmen Jívaro)</a:t>
            </a:r>
            <a:endParaRPr lang="cs-CZ" dirty="0"/>
          </a:p>
        </p:txBody>
      </p:sp>
      <p:pic>
        <p:nvPicPr>
          <p:cNvPr id="2050" name="Picture 2" descr="https://upload.wikimedia.org/wikipedia/commons/thumb/a/a8/The_pagan_tribes_of_Borneo%3B_a_description_of_their_physical%2C_moral_and_intellectual_condition%2C_with_some_discussion_of_their_ethnic_relations_%281912%29_%2814598073888%29.jpg/800px-thumbnail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29869" y="3116484"/>
            <a:ext cx="2523931" cy="34009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FOTO: TSANTSA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9497" y="4400088"/>
            <a:ext cx="3758684" cy="2117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Nahraný zvuk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1353800" y="2218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78011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971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Crop">
  <a:themeElements>
    <a:clrScheme name="Crop">
      <a:dk1>
        <a:sysClr val="windowText" lastClr="000000"/>
      </a:dk1>
      <a:lt1>
        <a:sysClr val="window" lastClr="FFFFFF"/>
      </a:lt1>
      <a:dk2>
        <a:srgbClr val="191B0E"/>
      </a:dk2>
      <a:lt2>
        <a:srgbClr val="EFEDE3"/>
      </a:lt2>
      <a:accent1>
        <a:srgbClr val="8C8D86"/>
      </a:accent1>
      <a:accent2>
        <a:srgbClr val="E6C069"/>
      </a:accent2>
      <a:accent3>
        <a:srgbClr val="897B61"/>
      </a:accent3>
      <a:accent4>
        <a:srgbClr val="8DAB8E"/>
      </a:accent4>
      <a:accent5>
        <a:srgbClr val="77A2BB"/>
      </a:accent5>
      <a:accent6>
        <a:srgbClr val="E28394"/>
      </a:accent6>
      <a:hlink>
        <a:srgbClr val="77A2BB"/>
      </a:hlink>
      <a:folHlink>
        <a:srgbClr val="957A99"/>
      </a:folHlink>
    </a:clrScheme>
    <a:fontScheme name="Crop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Crop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ppt/theme/theme2.xml><?xml version="1.0" encoding="utf-8"?>
<a:theme xmlns:a="http://schemas.openxmlformats.org/drawingml/2006/main" name="Motiv Office">
  <a:themeElements>
    <a:clrScheme name="Kancelář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celář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Oříznutí</Template>
  <TotalTime>21139</TotalTime>
  <Words>1142</Words>
  <Application>Microsoft Office PowerPoint</Application>
  <PresentationFormat>Širokoúhlá obrazovka</PresentationFormat>
  <Paragraphs>194</Paragraphs>
  <Slides>45</Slides>
  <Notes>40</Notes>
  <HiddenSlides>0</HiddenSlides>
  <MMClips>21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45</vt:i4>
      </vt:variant>
    </vt:vector>
  </HeadingPairs>
  <TitlesOfParts>
    <vt:vector size="49" baseType="lpstr">
      <vt:lpstr>Arial</vt:lpstr>
      <vt:lpstr>Calibri</vt:lpstr>
      <vt:lpstr>Franklin Gothic Book</vt:lpstr>
      <vt:lpstr>Crop</vt:lpstr>
      <vt:lpstr>Prezentace aplikace PowerPoint</vt:lpstr>
      <vt:lpstr>Mutilace zubů</vt:lpstr>
      <vt:lpstr>Prezentace aplikace PowerPoint</vt:lpstr>
      <vt:lpstr>Prezentace aplikace PowerPoint</vt:lpstr>
      <vt:lpstr>Typy mutilací (Romero, 1970)</vt:lpstr>
      <vt:lpstr>Způsoby úpravy</vt:lpstr>
      <vt:lpstr>Pilování</vt:lpstr>
      <vt:lpstr>Prezentace aplikace PowerPoint</vt:lpstr>
      <vt:lpstr>Žlábkování a inkrustace</vt:lpstr>
      <vt:lpstr>Prezentace aplikace PowerPoint</vt:lpstr>
      <vt:lpstr>Důvody</vt:lpstr>
      <vt:lpstr>Zdravotní problémy</vt:lpstr>
      <vt:lpstr>Nálezy na území ČR</vt:lpstr>
      <vt:lpstr>Léčebné praktiky (náhrady, chirurgie)</vt:lpstr>
      <vt:lpstr>Prezentace aplikace PowerPoint</vt:lpstr>
      <vt:lpstr>Deformace chodidel, Čína</vt:lpstr>
      <vt:lpstr>Prezentace aplikace PowerPoint</vt:lpstr>
      <vt:lpstr>Procedura</vt:lpstr>
      <vt:lpstr>Důvody</vt:lpstr>
      <vt:lpstr>Kosterní evidence</vt:lpstr>
      <vt:lpstr>Prezentace aplikace PowerPoint</vt:lpstr>
      <vt:lpstr>Tetování</vt:lpstr>
      <vt:lpstr>Ötzi</vt:lpstr>
      <vt:lpstr>Imenet</vt:lpstr>
      <vt:lpstr>Muž z Čerčenu</vt:lpstr>
      <vt:lpstr>Pazyrycká kultura</vt:lpstr>
      <vt:lpstr>Kurgany</vt:lpstr>
      <vt:lpstr>Mumie a tetování</vt:lpstr>
      <vt:lpstr>Altajská „princezna“</vt:lpstr>
      <vt:lpstr>„Kníže z Pazyryku“</vt:lpstr>
      <vt:lpstr>Antika</vt:lpstr>
      <vt:lpstr>Křesťanství</vt:lpstr>
      <vt:lpstr>Evropa 17. století (renesance tetování)</vt:lpstr>
      <vt:lpstr>Vývoj technik</vt:lpstr>
      <vt:lpstr>Uctívání předků</vt:lpstr>
      <vt:lpstr>Archeologický záznam</vt:lpstr>
      <vt:lpstr>Prezentace aplikace PowerPoint</vt:lpstr>
      <vt:lpstr>Prezentace aplikace PowerPoint</vt:lpstr>
      <vt:lpstr>Prezentace aplikace PowerPoint</vt:lpstr>
      <vt:lpstr>Etnografický záznam</vt:lpstr>
      <vt:lpstr>Prezentace aplikace PowerPoint</vt:lpstr>
      <vt:lpstr>Historický záznam</vt:lpstr>
      <vt:lpstr>Relikvie</vt:lpstr>
      <vt:lpstr>Trophy taking</vt:lpstr>
      <vt:lpstr>Lovci lebek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Úvod do paleogeografie</dc:title>
  <dc:creator>Anna Pankowska</dc:creator>
  <cp:lastModifiedBy>martin.buk@tiscali.cz</cp:lastModifiedBy>
  <cp:revision>297</cp:revision>
  <dcterms:created xsi:type="dcterms:W3CDTF">2016-06-14T10:55:37Z</dcterms:created>
  <dcterms:modified xsi:type="dcterms:W3CDTF">2023-02-16T14:44:56Z</dcterms:modified>
</cp:coreProperties>
</file>