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0"/>
  </p:notesMasterIdLst>
  <p:sldIdLst>
    <p:sldId id="256" r:id="rId2"/>
    <p:sldId id="299" r:id="rId3"/>
    <p:sldId id="298" r:id="rId4"/>
    <p:sldId id="345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312" r:id="rId17"/>
    <p:sldId id="313" r:id="rId18"/>
    <p:sldId id="314" r:id="rId19"/>
    <p:sldId id="315" r:id="rId20"/>
    <p:sldId id="316" r:id="rId21"/>
    <p:sldId id="317" r:id="rId22"/>
    <p:sldId id="318" r:id="rId23"/>
    <p:sldId id="319" r:id="rId24"/>
    <p:sldId id="320" r:id="rId25"/>
    <p:sldId id="321" r:id="rId26"/>
    <p:sldId id="322" r:id="rId27"/>
    <p:sldId id="323" r:id="rId28"/>
    <p:sldId id="324" r:id="rId29"/>
    <p:sldId id="325" r:id="rId30"/>
    <p:sldId id="326" r:id="rId31"/>
    <p:sldId id="327" r:id="rId32"/>
    <p:sldId id="328" r:id="rId33"/>
    <p:sldId id="329" r:id="rId34"/>
    <p:sldId id="330" r:id="rId35"/>
    <p:sldId id="331" r:id="rId36"/>
    <p:sldId id="332" r:id="rId37"/>
    <p:sldId id="333" r:id="rId38"/>
    <p:sldId id="334" r:id="rId39"/>
    <p:sldId id="335" r:id="rId40"/>
    <p:sldId id="336" r:id="rId41"/>
    <p:sldId id="337" r:id="rId42"/>
    <p:sldId id="338" r:id="rId43"/>
    <p:sldId id="339" r:id="rId44"/>
    <p:sldId id="340" r:id="rId45"/>
    <p:sldId id="341" r:id="rId46"/>
    <p:sldId id="342" r:id="rId47"/>
    <p:sldId id="343" r:id="rId48"/>
    <p:sldId id="344" r:id="rId49"/>
  </p:sldIdLst>
  <p:sldSz cx="10693400" cy="7562850"/>
  <p:notesSz cx="10693400" cy="75628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0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8091D5-1670-4F5C-9882-1AEC6D709FE4}" type="datetimeFigureOut">
              <a:rPr lang="cs-CZ" smtClean="0"/>
              <a:t>20.05.2020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A2F85A-81C1-488C-9312-F24CB52F3BA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7234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 smtClean="0"/>
          </a:p>
        </p:txBody>
      </p:sp>
      <p:sp>
        <p:nvSpPr>
          <p:cNvPr id="5222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6A3F6403-9832-468D-8ED5-33A9EF2256CF}" type="slidenum">
              <a:rPr lang="cs-CZ" altLang="cs-CZ"/>
              <a:pPr/>
              <a:t>37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7427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901" y="-9338"/>
            <a:ext cx="10725345" cy="7581526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169" y="2651667"/>
            <a:ext cx="6814024" cy="1815505"/>
          </a:xfrm>
        </p:spPr>
        <p:txBody>
          <a:bodyPr anchor="b">
            <a:noAutofit/>
          </a:bodyPr>
          <a:lstStyle>
            <a:lvl1pPr algn="r">
              <a:defRPr sz="5955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169" y="4467170"/>
            <a:ext cx="6814024" cy="1209636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2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6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210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52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0648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97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9319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978458"/>
            <a:ext cx="7423300" cy="2014313"/>
          </a:xfrm>
        </p:spPr>
        <p:txBody>
          <a:bodyPr anchor="b"/>
          <a:lstStyle>
            <a:lvl1pPr algn="l">
              <a:defRPr sz="4411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948830"/>
          </a:xfrm>
        </p:spPr>
        <p:txBody>
          <a:bodyPr anchor="t"/>
          <a:lstStyle>
            <a:lvl1pPr marL="0" indent="0" algn="l">
              <a:buNone/>
              <a:defRPr sz="2206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6252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2894" y="2382650"/>
            <a:ext cx="3611372" cy="4279629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4819" y="2382651"/>
            <a:ext cx="3611373" cy="4279630"/>
          </a:xfrm>
        </p:spPr>
        <p:txBody>
          <a:bodyPr>
            <a:normAutofit/>
          </a:bodyPr>
          <a:lstStyle>
            <a:lvl1pPr>
              <a:defRPr sz="1985"/>
            </a:lvl1pPr>
            <a:lvl2pPr>
              <a:defRPr sz="1764"/>
            </a:lvl2pPr>
            <a:lvl3pPr>
              <a:defRPr sz="1544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6563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892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21821" y="2383084"/>
            <a:ext cx="3614369" cy="635489"/>
          </a:xfrm>
        </p:spPr>
        <p:txBody>
          <a:bodyPr anchor="b">
            <a:noAutofit/>
          </a:bodyPr>
          <a:lstStyle>
            <a:lvl1pPr marL="0" indent="0">
              <a:buNone/>
              <a:defRPr sz="2647" b="0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21821" y="3018575"/>
            <a:ext cx="3614369" cy="364370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0377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672253"/>
            <a:ext cx="7423299" cy="145654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8003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13677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1652627"/>
            <a:ext cx="3262963" cy="1409864"/>
          </a:xfrm>
        </p:spPr>
        <p:txBody>
          <a:bodyPr anchor="b">
            <a:normAutofit/>
          </a:bodyPr>
          <a:lstStyle>
            <a:lvl1pPr>
              <a:defRPr sz="2206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76408" y="567848"/>
            <a:ext cx="3959782" cy="6094432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3062490"/>
            <a:ext cx="3262963" cy="2850073"/>
          </a:xfrm>
        </p:spPr>
        <p:txBody>
          <a:bodyPr>
            <a:normAutofit/>
          </a:bodyPr>
          <a:lstStyle>
            <a:lvl1pPr marL="0" indent="0">
              <a:buNone/>
              <a:defRPr sz="1544"/>
            </a:lvl1pPr>
            <a:lvl2pPr marL="378150" indent="0">
              <a:buNone/>
              <a:defRPr sz="1158"/>
            </a:lvl2pPr>
            <a:lvl3pPr marL="756300" indent="0">
              <a:buNone/>
              <a:defRPr sz="993"/>
            </a:lvl3pPr>
            <a:lvl4pPr marL="1134450" indent="0">
              <a:buNone/>
              <a:defRPr sz="827"/>
            </a:lvl4pPr>
            <a:lvl5pPr marL="1512600" indent="0">
              <a:buNone/>
              <a:defRPr sz="827"/>
            </a:lvl5pPr>
            <a:lvl6pPr marL="1890751" indent="0">
              <a:buNone/>
              <a:defRPr sz="827"/>
            </a:lvl6pPr>
            <a:lvl7pPr marL="2268901" indent="0">
              <a:buNone/>
              <a:defRPr sz="827"/>
            </a:lvl7pPr>
            <a:lvl8pPr marL="2647051" indent="0">
              <a:buNone/>
              <a:defRPr sz="827"/>
            </a:lvl8pPr>
            <a:lvl9pPr marL="3025201" indent="0">
              <a:buNone/>
              <a:defRPr sz="827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6076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5293995"/>
            <a:ext cx="7423299" cy="624986"/>
          </a:xfrm>
        </p:spPr>
        <p:txBody>
          <a:bodyPr anchor="b">
            <a:normAutofit/>
          </a:bodyPr>
          <a:lstStyle>
            <a:lvl1pPr algn="l">
              <a:defRPr sz="2647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12892" y="672254"/>
            <a:ext cx="7423299" cy="4240972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4200" indent="0">
              <a:buNone/>
              <a:defRPr sz="1764"/>
            </a:lvl2pPr>
            <a:lvl3pPr marL="1008400" indent="0">
              <a:buNone/>
              <a:defRPr sz="1764"/>
            </a:lvl3pPr>
            <a:lvl4pPr marL="1512600" indent="0">
              <a:buNone/>
              <a:defRPr sz="1764"/>
            </a:lvl4pPr>
            <a:lvl5pPr marL="2016801" indent="0">
              <a:buNone/>
              <a:defRPr sz="1764"/>
            </a:lvl5pPr>
            <a:lvl6pPr marL="2521001" indent="0">
              <a:buNone/>
              <a:defRPr sz="1764"/>
            </a:lvl6pPr>
            <a:lvl7pPr marL="3025201" indent="0">
              <a:buNone/>
              <a:defRPr sz="1764"/>
            </a:lvl7pPr>
            <a:lvl8pPr marL="3529401" indent="0">
              <a:buNone/>
              <a:defRPr sz="1764"/>
            </a:lvl8pPr>
            <a:lvl9pPr marL="4033601" indent="0">
              <a:buNone/>
              <a:defRPr sz="1764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2892" y="5918981"/>
            <a:ext cx="7423299" cy="743299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4200" indent="0">
              <a:buNone/>
              <a:defRPr sz="1323"/>
            </a:lvl2pPr>
            <a:lvl3pPr marL="1008400" indent="0">
              <a:buNone/>
              <a:defRPr sz="1103"/>
            </a:lvl3pPr>
            <a:lvl4pPr marL="1512600" indent="0">
              <a:buNone/>
              <a:defRPr sz="993"/>
            </a:lvl4pPr>
            <a:lvl5pPr marL="2016801" indent="0">
              <a:buNone/>
              <a:defRPr sz="993"/>
            </a:lvl5pPr>
            <a:lvl6pPr marL="2521001" indent="0">
              <a:buNone/>
              <a:defRPr sz="993"/>
            </a:lvl6pPr>
            <a:lvl7pPr marL="3025201" indent="0">
              <a:buNone/>
              <a:defRPr sz="993"/>
            </a:lvl7pPr>
            <a:lvl8pPr marL="3529401" indent="0">
              <a:buNone/>
              <a:defRPr sz="993"/>
            </a:lvl8pPr>
            <a:lvl9pPr marL="4033601" indent="0">
              <a:buNone/>
              <a:defRPr sz="993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2899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3" y="672254"/>
            <a:ext cx="7423299" cy="3753414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3" y="4929858"/>
            <a:ext cx="7423299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9849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87645" y="4005510"/>
            <a:ext cx="6338160" cy="420158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29858"/>
            <a:ext cx="7423300" cy="1732422"/>
          </a:xfrm>
        </p:spPr>
        <p:txBody>
          <a:bodyPr anchor="ctr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20085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892" y="2130553"/>
            <a:ext cx="7423300" cy="2862216"/>
          </a:xfrm>
        </p:spPr>
        <p:txBody>
          <a:bodyPr anchor="b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75184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185" y="672253"/>
            <a:ext cx="7101080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  <p:sp>
        <p:nvSpPr>
          <p:cNvPr id="24" name="TextBox 23"/>
          <p:cNvSpPr txBox="1"/>
          <p:nvPr/>
        </p:nvSpPr>
        <p:spPr>
          <a:xfrm>
            <a:off x="564504" y="871611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91060" y="3183230"/>
            <a:ext cx="534809" cy="644878"/>
          </a:xfrm>
          <a:prstGeom prst="rect">
            <a:avLst/>
          </a:prstGeom>
        </p:spPr>
        <p:txBody>
          <a:bodyPr vert="horz" lIns="100838" tIns="50419" rIns="100838" bIns="50419" rtlCol="0" anchor="ctr">
            <a:noAutofit/>
          </a:bodyPr>
          <a:lstStyle/>
          <a:p>
            <a:pPr lvl="0"/>
            <a:r>
              <a:rPr lang="en-US" sz="8822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0215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0201" y="672253"/>
            <a:ext cx="7415991" cy="3333256"/>
          </a:xfrm>
        </p:spPr>
        <p:txBody>
          <a:bodyPr anchor="ctr">
            <a:normAutofit/>
          </a:bodyPr>
          <a:lstStyle>
            <a:lvl1pPr algn="l">
              <a:defRPr sz="4852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712890" y="4425668"/>
            <a:ext cx="7423301" cy="56710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7">
                <a:solidFill>
                  <a:schemeClr val="accent1"/>
                </a:solidFill>
              </a:defRPr>
            </a:lvl1pPr>
            <a:lvl2pPr marL="504200" indent="0">
              <a:buFontTx/>
              <a:buNone/>
              <a:defRPr/>
            </a:lvl2pPr>
            <a:lvl3pPr marL="1008400" indent="0">
              <a:buFontTx/>
              <a:buNone/>
              <a:defRPr/>
            </a:lvl3pPr>
            <a:lvl4pPr marL="1512600" indent="0">
              <a:buFontTx/>
              <a:buNone/>
              <a:defRPr/>
            </a:lvl4pPr>
            <a:lvl5pPr marL="2016801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4992769"/>
            <a:ext cx="7423300" cy="1669511"/>
          </a:xfrm>
        </p:spPr>
        <p:txBody>
          <a:bodyPr anchor="t">
            <a:normAutofit/>
          </a:bodyPr>
          <a:lstStyle>
            <a:lvl1pPr marL="0" indent="0" algn="l">
              <a:buNone/>
              <a:defRPr sz="198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42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54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34137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2378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0134" y="672254"/>
            <a:ext cx="1144666" cy="5791183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892" y="672254"/>
            <a:ext cx="6075294" cy="5791183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904932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9962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901" y="-9338"/>
            <a:ext cx="10725346" cy="7581526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893" y="672253"/>
            <a:ext cx="7423298" cy="14565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892" y="2382651"/>
            <a:ext cx="7423299" cy="42796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21149" y="6662281"/>
            <a:ext cx="800054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2893" y="6662281"/>
            <a:ext cx="5406310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36690" y="6662281"/>
            <a:ext cx="599502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3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0844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txStyles>
    <p:titleStyle>
      <a:lvl1pPr algn="l" defTabSz="504200" rtl="0" eaLnBrk="1" latinLnBrk="0" hangingPunct="1">
        <a:spcBef>
          <a:spcPct val="0"/>
        </a:spcBef>
        <a:buNone/>
        <a:defRPr sz="397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8150" indent="-37815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5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9325" indent="-315125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60500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4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89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31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73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815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5701" indent="-252100" algn="l" defTabSz="504200" rtl="0" eaLnBrk="1" latinLnBrk="0" hangingPunct="1">
        <a:spcBef>
          <a:spcPts val="1103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5042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5543" y="2319254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cs-CZ" altLang="cs-CZ" smtClean="0">
              <a:effectLst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cs-CZ" altLang="cs-CZ" smtClean="0">
              <a:effectLst/>
            </a:endParaRPr>
          </a:p>
        </p:txBody>
      </p:sp>
      <p:pic>
        <p:nvPicPr>
          <p:cNvPr id="3076" name="Picture 5" descr="thmb-200-200-341303e447e0a576e6d66628e1b2bc6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693400" cy="7583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WordArt 7"/>
          <p:cNvSpPr>
            <a:spLocks noChangeArrowheads="1" noChangeShapeType="1" noTextEdit="1"/>
          </p:cNvSpPr>
          <p:nvPr/>
        </p:nvSpPr>
        <p:spPr bwMode="auto">
          <a:xfrm rot="5400000">
            <a:off x="-273792" y="4557843"/>
            <a:ext cx="3459304" cy="143028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wordArtVert"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/>
            <a:endParaRPr lang="cs-CZ" sz="3529" b="1" kern="10">
              <a:solidFill>
                <a:srgbClr val="FF0066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Obdélník 1"/>
          <p:cNvSpPr/>
          <p:nvPr/>
        </p:nvSpPr>
        <p:spPr>
          <a:xfrm>
            <a:off x="-3111500" y="4045412"/>
            <a:ext cx="9448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cs-CZ" sz="28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BAN 8</a:t>
            </a:r>
            <a:endParaRPr lang="cs-CZ" sz="2800" b="1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cs-CZ" sz="2800" b="1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Jana Šturcová</a:t>
            </a:r>
          </a:p>
        </p:txBody>
      </p:sp>
    </p:spTree>
    <p:extLst>
      <p:ext uri="{BB962C8B-B14F-4D97-AF65-F5344CB8AC3E}">
        <p14:creationId xmlns:p14="http://schemas.microsoft.com/office/powerpoint/2010/main" val="9992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cs-CZ" sz="4000" b="1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cs-CZ" sz="4000" b="1" dirty="0" smtClean="0">
                <a:solidFill>
                  <a:srgbClr val="00B0F0"/>
                </a:solidFill>
              </a:rPr>
              <a:t>Platebně zúčtovací produkty</a:t>
            </a:r>
          </a:p>
          <a:p>
            <a:pPr marL="0" indent="0" algn="ctr">
              <a:buNone/>
            </a:pPr>
            <a:endParaRPr lang="cs-CZ" sz="4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9906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Literatura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>
              <a:buNone/>
            </a:pPr>
            <a:r>
              <a:rPr lang="cs-CZ" sz="2000" dirty="0">
                <a:cs typeface="Tahoma" pitchFamily="34" charset="0"/>
              </a:rPr>
              <a:t>Lochmanová, Alena: </a:t>
            </a:r>
            <a:r>
              <a:rPr lang="cs-CZ" sz="2000" i="1" dirty="0">
                <a:cs typeface="Tahoma" pitchFamily="34" charset="0"/>
              </a:rPr>
              <a:t>Bankovnictví. Základy bankovnictví. </a:t>
            </a:r>
          </a:p>
          <a:p>
            <a:pPr>
              <a:buNone/>
            </a:pPr>
            <a:r>
              <a:rPr lang="cs-CZ" sz="2000" dirty="0">
                <a:cs typeface="Tahoma" pitchFamily="34" charset="0"/>
              </a:rPr>
              <a:t>1. vydání. 2018. ISBN 978-80-7402-305-7.</a:t>
            </a:r>
          </a:p>
          <a:p>
            <a:pPr>
              <a:buNone/>
            </a:pPr>
            <a:endParaRPr lang="cs-CZ" sz="2000" dirty="0">
              <a:cs typeface="Tahoma" pitchFamily="34" charset="0"/>
            </a:endParaRPr>
          </a:p>
          <a:p>
            <a:pPr>
              <a:buNone/>
            </a:pPr>
            <a:r>
              <a:rPr lang="cs-CZ" sz="2000" dirty="0" err="1">
                <a:cs typeface="Tahoma" pitchFamily="34" charset="0"/>
              </a:rPr>
              <a:t>Kantnerová</a:t>
            </a:r>
            <a:r>
              <a:rPr lang="cs-CZ" sz="2000" dirty="0">
                <a:cs typeface="Tahoma" pitchFamily="34" charset="0"/>
              </a:rPr>
              <a:t>, </a:t>
            </a:r>
            <a:r>
              <a:rPr lang="cs-CZ" sz="2000" dirty="0" err="1">
                <a:cs typeface="Tahoma" pitchFamily="34" charset="0"/>
              </a:rPr>
              <a:t>Liběna:</a:t>
            </a:r>
            <a:r>
              <a:rPr lang="cs-CZ" sz="2000" i="1" dirty="0" err="1">
                <a:cs typeface="Tahoma" pitchFamily="34" charset="0"/>
              </a:rPr>
              <a:t>Základy</a:t>
            </a:r>
            <a:r>
              <a:rPr lang="cs-CZ" sz="2000" i="1" dirty="0">
                <a:cs typeface="Tahoma" pitchFamily="34" charset="0"/>
              </a:rPr>
              <a:t> bankovnictví. Teorie a praxe.</a:t>
            </a:r>
          </a:p>
          <a:p>
            <a:pPr>
              <a:buNone/>
            </a:pPr>
            <a:r>
              <a:rPr lang="cs-CZ" sz="2000" dirty="0">
                <a:cs typeface="Tahoma" pitchFamily="34" charset="0"/>
              </a:rPr>
              <a:t>1. vydání. 2016. ISBN 978-80-7400-595-4.</a:t>
            </a:r>
          </a:p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1951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mtClean="0">
                <a:effectLst/>
              </a:rPr>
              <a:t>Platební systémy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cs-CZ" altLang="cs-CZ" sz="2647" dirty="0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3088" u="sng" dirty="0"/>
              <a:t>Platební systémy – členění z hlediska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3088" u="sng" dirty="0"/>
              <a:t>organizace bezhotovostního </a:t>
            </a:r>
            <a:r>
              <a:rPr lang="cs-CZ" altLang="cs-CZ" sz="3088" u="sng" dirty="0" smtClean="0"/>
              <a:t>platebního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3088" u="sng" dirty="0" smtClean="0"/>
              <a:t>styku</a:t>
            </a:r>
            <a:r>
              <a:rPr lang="cs-CZ" altLang="cs-CZ" sz="3088" u="sng" dirty="0"/>
              <a:t>: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3088" u="sng" dirty="0"/>
          </a:p>
          <a:p>
            <a:pPr>
              <a:buFontTx/>
              <a:buChar char="•"/>
            </a:pPr>
            <a:r>
              <a:rPr lang="cs-CZ" altLang="cs-CZ" sz="3088" dirty="0"/>
              <a:t>vnitrobankovní platební systémy</a:t>
            </a:r>
          </a:p>
          <a:p>
            <a:pPr>
              <a:buFontTx/>
              <a:buChar char="•"/>
            </a:pPr>
            <a:r>
              <a:rPr lang="cs-CZ" altLang="cs-CZ" sz="3088" dirty="0"/>
              <a:t>mezibankovní platební systémy</a:t>
            </a:r>
          </a:p>
        </p:txBody>
      </p:sp>
    </p:spTree>
    <p:extLst>
      <p:ext uri="{BB962C8B-B14F-4D97-AF65-F5344CB8AC3E}">
        <p14:creationId xmlns:p14="http://schemas.microsoft.com/office/powerpoint/2010/main" val="2454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/>
              <a:t>Mezibankovní platební systémy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Zúčtování platby mezi 2 bankami:</a:t>
            </a:r>
          </a:p>
          <a:p>
            <a:pPr>
              <a:buFontTx/>
              <a:buChar char="•"/>
            </a:pPr>
            <a:r>
              <a:rPr lang="cs-CZ" altLang="cs-CZ" sz="2647"/>
              <a:t>přímým spojením (korespondentské účty)</a:t>
            </a:r>
          </a:p>
          <a:p>
            <a:pPr>
              <a:buFontTx/>
              <a:buChar char="•"/>
            </a:pPr>
            <a:r>
              <a:rPr lang="cs-CZ" altLang="cs-CZ" sz="2647"/>
              <a:t>zúčtovací (clearingová) banka</a:t>
            </a:r>
          </a:p>
          <a:p>
            <a:pPr>
              <a:buFontTx/>
              <a:buNone/>
            </a:pPr>
            <a:endParaRPr lang="cs-CZ" altLang="cs-CZ" sz="2647"/>
          </a:p>
          <a:p>
            <a:pPr>
              <a:buFontTx/>
              <a:buNone/>
            </a:pPr>
            <a:r>
              <a:rPr lang="cs-CZ" altLang="cs-CZ" sz="2647" u="sng"/>
              <a:t>Korespondentský platební systém</a:t>
            </a:r>
          </a:p>
          <a:p>
            <a:pPr>
              <a:buFontTx/>
              <a:buChar char="•"/>
            </a:pPr>
            <a:r>
              <a:rPr lang="cs-CZ" altLang="cs-CZ" sz="2647" u="sng"/>
              <a:t>Koresp. banka</a:t>
            </a:r>
            <a:r>
              <a:rPr lang="cs-CZ" altLang="cs-CZ" sz="2647"/>
              <a:t> = banka, která pro danou banku vede účet nebo daná banka vede účet pro tuto banku</a:t>
            </a:r>
          </a:p>
          <a:p>
            <a:pPr>
              <a:buFontTx/>
              <a:buChar char="•"/>
            </a:pPr>
            <a:r>
              <a:rPr lang="cs-CZ" altLang="cs-CZ" sz="2647" u="sng"/>
              <a:t>Použití</a:t>
            </a:r>
            <a:r>
              <a:rPr lang="cs-CZ" altLang="cs-CZ" sz="2647"/>
              <a:t> – zejména v zahraničním platebním styku</a:t>
            </a:r>
          </a:p>
          <a:p>
            <a:pPr>
              <a:buFontTx/>
              <a:buNone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255130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/>
              <a:t>Clearingový platební systém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 dirty="0"/>
              <a:t>Jednotlivé banky zapojené do systému </a:t>
            </a:r>
            <a:r>
              <a:rPr lang="cs-CZ" altLang="cs-CZ" sz="2647" dirty="0" smtClean="0"/>
              <a:t>mají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dirty="0" smtClean="0"/>
              <a:t>otevřený svůj </a:t>
            </a:r>
            <a:r>
              <a:rPr lang="cs-CZ" altLang="cs-CZ" sz="2647" dirty="0"/>
              <a:t>účet u zúčtovací banky, </a:t>
            </a:r>
            <a:endParaRPr lang="cs-CZ" altLang="cs-CZ" sz="2647" dirty="0" smtClean="0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dirty="0" smtClean="0"/>
              <a:t>přes </a:t>
            </a:r>
            <a:r>
              <a:rPr lang="cs-CZ" altLang="cs-CZ" sz="2647" dirty="0"/>
              <a:t>který </a:t>
            </a:r>
            <a:r>
              <a:rPr lang="cs-CZ" altLang="cs-CZ" sz="2647" dirty="0" smtClean="0"/>
              <a:t>provádějí platby </a:t>
            </a:r>
            <a:r>
              <a:rPr lang="cs-CZ" altLang="cs-CZ" sz="2647" dirty="0"/>
              <a:t>se všemi </a:t>
            </a:r>
            <a:endParaRPr lang="cs-CZ" altLang="cs-CZ" sz="2647" dirty="0" smtClean="0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dirty="0" smtClean="0"/>
              <a:t>napojenými </a:t>
            </a:r>
            <a:r>
              <a:rPr lang="cs-CZ" altLang="cs-CZ" sz="2647" dirty="0"/>
              <a:t>bankami.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 dirty="0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dirty="0"/>
              <a:t>Jednotlivé zúčastněné banky neprovádějí </a:t>
            </a:r>
            <a:endParaRPr lang="cs-CZ" altLang="cs-CZ" sz="2647" dirty="0" smtClean="0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dirty="0" smtClean="0"/>
              <a:t>platební styk mezi </a:t>
            </a:r>
            <a:r>
              <a:rPr lang="cs-CZ" altLang="cs-CZ" sz="2647" dirty="0"/>
              <a:t>sebou navzájem.</a:t>
            </a:r>
          </a:p>
        </p:txBody>
      </p:sp>
    </p:spTree>
    <p:extLst>
      <p:ext uri="{BB962C8B-B14F-4D97-AF65-F5344CB8AC3E}">
        <p14:creationId xmlns:p14="http://schemas.microsoft.com/office/powerpoint/2010/main" val="387006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Clearingový systém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Podstata</a:t>
            </a:r>
            <a:r>
              <a:rPr lang="cs-CZ" sz="2647" dirty="0"/>
              <a:t> – jednotlivé banky zapojené do systému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mají otevřený </a:t>
            </a:r>
            <a:r>
              <a:rPr lang="cs-CZ" sz="2647" dirty="0"/>
              <a:t>svůj nostro účet u zúčtovací banky,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který provádějí platby se všemi napojenými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bankami</a:t>
            </a:r>
            <a:r>
              <a:rPr lang="cs-CZ" sz="2647" dirty="0"/>
              <a:t>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Varianty clearingových platebních systémů: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platební systémy založené na netto principu,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platební systémy založené na brutto principu,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platební systémy hybridní.</a:t>
            </a:r>
          </a:p>
          <a:p>
            <a:pPr marL="0" indent="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202993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Netto princip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endParaRPr lang="cs-CZ" sz="3088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Zúčtovací banka provádí vzájemné </a:t>
            </a:r>
            <a:endParaRPr lang="cs-CZ" sz="3088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 smtClean="0"/>
              <a:t>zúčtování veškerých </a:t>
            </a:r>
            <a:r>
              <a:rPr lang="cs-CZ" sz="3088" dirty="0"/>
              <a:t>plateb za určité </a:t>
            </a:r>
            <a:endParaRPr lang="cs-CZ" sz="3088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 smtClean="0"/>
              <a:t>období</a:t>
            </a:r>
            <a:r>
              <a:rPr lang="cs-CZ" sz="3088" dirty="0"/>
              <a:t>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Pro každou banku je </a:t>
            </a:r>
            <a:r>
              <a:rPr lang="cs-CZ" sz="3088" dirty="0">
                <a:solidFill>
                  <a:srgbClr val="00B0F0"/>
                </a:solidFill>
              </a:rPr>
              <a:t>čistá zúčtovací pozice </a:t>
            </a:r>
            <a:endParaRPr lang="cs-CZ" sz="3088" dirty="0" smtClean="0">
              <a:solidFill>
                <a:srgbClr val="00B0F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 smtClean="0"/>
              <a:t>– buď </a:t>
            </a:r>
            <a:r>
              <a:rPr lang="cs-CZ" sz="3088" dirty="0"/>
              <a:t>kladná (více došlých plateb než </a:t>
            </a:r>
            <a:endParaRPr lang="cs-CZ" sz="3088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 smtClean="0"/>
              <a:t>odešlých) nebo </a:t>
            </a:r>
            <a:r>
              <a:rPr lang="cs-CZ" sz="3088" dirty="0"/>
              <a:t>záporná. </a:t>
            </a:r>
          </a:p>
          <a:p>
            <a:pPr marL="0" indent="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372138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Brutto princip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400" dirty="0"/>
              <a:t>Zúčtování se provádí transakce </a:t>
            </a:r>
            <a:r>
              <a:rPr lang="cs-CZ" sz="2400" dirty="0" smtClean="0"/>
              <a:t>po </a:t>
            </a:r>
            <a:r>
              <a:rPr lang="cs-CZ" sz="2400" dirty="0"/>
              <a:t>transakci </a:t>
            </a:r>
            <a:endParaRPr lang="cs-CZ" sz="2400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400" dirty="0" smtClean="0"/>
              <a:t>bez vzájemného kompenzování </a:t>
            </a:r>
            <a:r>
              <a:rPr lang="cs-CZ" sz="2400" dirty="0"/>
              <a:t>došlých a </a:t>
            </a:r>
            <a:r>
              <a:rPr lang="cs-CZ" sz="2400" dirty="0" smtClean="0"/>
              <a:t>odešlých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400" dirty="0" smtClean="0"/>
              <a:t>plateb</a:t>
            </a:r>
            <a:r>
              <a:rPr lang="cs-CZ" sz="2400" dirty="0"/>
              <a:t>.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4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400" dirty="0"/>
              <a:t>Pokud platba není kryta dostatečným </a:t>
            </a:r>
            <a:r>
              <a:rPr lang="cs-CZ" sz="2400" dirty="0" smtClean="0"/>
              <a:t>objemem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400" dirty="0" smtClean="0"/>
              <a:t>prostředků</a:t>
            </a:r>
            <a:r>
              <a:rPr lang="cs-CZ" sz="2400" dirty="0"/>
              <a:t>, neprovede se.</a:t>
            </a:r>
          </a:p>
          <a:p>
            <a:pPr marL="0" indent="0">
              <a:buNone/>
              <a:defRPr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64306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Hybridní systém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  <a:defRPr/>
            </a:pPr>
            <a:endParaRPr lang="cs-CZ" dirty="0" smtClean="0"/>
          </a:p>
          <a:p>
            <a:pPr marL="0" indent="0">
              <a:buNone/>
              <a:defRPr/>
            </a:pPr>
            <a:r>
              <a:rPr lang="cs-CZ" sz="3600" dirty="0" smtClean="0"/>
              <a:t>Kombinace obou předchozích způsobů.</a:t>
            </a:r>
          </a:p>
          <a:p>
            <a:pPr marL="0" indent="0">
              <a:buNone/>
              <a:defRPr/>
            </a:pPr>
            <a:endParaRPr lang="cs-CZ" sz="3600" dirty="0"/>
          </a:p>
        </p:txBody>
      </p:sp>
    </p:spTree>
    <p:extLst>
      <p:ext uri="{BB962C8B-B14F-4D97-AF65-F5344CB8AC3E}">
        <p14:creationId xmlns:p14="http://schemas.microsoft.com/office/powerpoint/2010/main" val="4138495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3529" dirty="0"/>
              <a:t>Clearingový platební systém ČR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800" dirty="0">
                <a:solidFill>
                  <a:srgbClr val="00B0F0"/>
                </a:solidFill>
                <a:cs typeface="Tahoma" pitchFamily="34" charset="0"/>
              </a:rPr>
              <a:t>ČNB</a:t>
            </a:r>
            <a:r>
              <a:rPr lang="cs-CZ" sz="2800" dirty="0">
                <a:cs typeface="Tahoma" pitchFamily="34" charset="0"/>
              </a:rPr>
              <a:t> – zúčtovací banka (clearingové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800" dirty="0">
                <a:cs typeface="Tahoma" pitchFamily="34" charset="0"/>
              </a:rPr>
              <a:t>          centrum).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sz="2800" dirty="0">
              <a:cs typeface="Tahoma" pitchFamily="34" charset="0"/>
            </a:endParaRP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800" dirty="0">
                <a:cs typeface="Tahoma" pitchFamily="34" charset="0"/>
              </a:rPr>
              <a:t>Přes ČNB probíhají veškeré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sz="2800" dirty="0">
                <a:cs typeface="Tahoma" pitchFamily="34" charset="0"/>
              </a:rPr>
              <a:t>bezhotovostní převody mezi bankami.</a:t>
            </a:r>
          </a:p>
          <a:p>
            <a:pPr marL="0" indent="0">
              <a:buNone/>
              <a:defRPr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17742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Systém CERTIS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Jediným systémem mezibankovního platebního styku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 ČR, který zpracovává mezibankovní platby v CZK, je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systém </a:t>
            </a:r>
            <a:r>
              <a:rPr lang="cs-CZ" sz="2647" dirty="0">
                <a:solidFill>
                  <a:srgbClr val="00B0F0"/>
                </a:solidFill>
              </a:rPr>
              <a:t>CERTIS</a:t>
            </a:r>
            <a:r>
              <a:rPr lang="cs-CZ" sz="2647" dirty="0">
                <a:solidFill>
                  <a:srgbClr val="FF0000"/>
                </a:solidFill>
              </a:rPr>
              <a:t> </a:t>
            </a:r>
            <a:r>
              <a:rPr lang="cs-CZ" sz="2647" dirty="0"/>
              <a:t>(</a:t>
            </a:r>
            <a:r>
              <a:rPr lang="cs-CZ" sz="2647" dirty="0">
                <a:solidFill>
                  <a:srgbClr val="00B0F0"/>
                </a:solidFill>
              </a:rPr>
              <a:t>C</a:t>
            </a:r>
            <a:r>
              <a:rPr lang="cs-CZ" sz="2647" dirty="0"/>
              <a:t>zech </a:t>
            </a:r>
            <a:r>
              <a:rPr lang="cs-CZ" sz="2647" dirty="0">
                <a:solidFill>
                  <a:srgbClr val="00B0F0"/>
                </a:solidFill>
              </a:rPr>
              <a:t>E</a:t>
            </a:r>
            <a:r>
              <a:rPr lang="cs-CZ" sz="2647" dirty="0"/>
              <a:t>xpress </a:t>
            </a:r>
            <a:r>
              <a:rPr lang="cs-CZ" sz="2647" dirty="0">
                <a:solidFill>
                  <a:srgbClr val="00B0F0"/>
                </a:solidFill>
              </a:rPr>
              <a:t>R</a:t>
            </a:r>
            <a:r>
              <a:rPr lang="cs-CZ" sz="2647" dirty="0"/>
              <a:t>eal </a:t>
            </a:r>
            <a:r>
              <a:rPr lang="cs-CZ" sz="2647" dirty="0" err="1">
                <a:solidFill>
                  <a:srgbClr val="00B0F0"/>
                </a:solidFill>
              </a:rPr>
              <a:t>T</a:t>
            </a:r>
            <a:r>
              <a:rPr lang="cs-CZ" sz="2647" dirty="0" err="1"/>
              <a:t>ime</a:t>
            </a:r>
            <a:r>
              <a:rPr lang="cs-CZ" sz="2647" dirty="0"/>
              <a:t> </a:t>
            </a:r>
            <a:r>
              <a:rPr lang="cs-CZ" sz="2647" dirty="0">
                <a:solidFill>
                  <a:srgbClr val="00B0F0"/>
                </a:solidFill>
              </a:rPr>
              <a:t>I</a:t>
            </a:r>
            <a:r>
              <a:rPr lang="cs-CZ" sz="2647" dirty="0"/>
              <a:t>nterbank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Gross </a:t>
            </a:r>
            <a:r>
              <a:rPr lang="cs-CZ" sz="2647" dirty="0">
                <a:solidFill>
                  <a:srgbClr val="00B0F0"/>
                </a:solidFill>
              </a:rPr>
              <a:t>S</a:t>
            </a:r>
            <a:r>
              <a:rPr lang="cs-CZ" sz="2647" dirty="0"/>
              <a:t>ettlement systém).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Zahájil provoz 8. března 1992.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Vznik a provozování systému, stejně tak i práva a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povinnosti účastníků, upravuje </a:t>
            </a:r>
            <a:r>
              <a:rPr lang="cs-CZ" sz="2647" dirty="0">
                <a:solidFill>
                  <a:srgbClr val="00B0F0"/>
                </a:solidFill>
              </a:rPr>
              <a:t>z. o platebním styku.</a:t>
            </a:r>
          </a:p>
          <a:p>
            <a:pPr marL="0" indent="0">
              <a:buNone/>
              <a:defRPr/>
            </a:pPr>
            <a:endParaRPr lang="cs-CZ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047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/>
              <a:t>Základní principy systému CERTIS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Char char="-"/>
              <a:defRPr/>
            </a:pPr>
            <a:r>
              <a:rPr lang="cs-CZ" sz="2647" dirty="0"/>
              <a:t>brutto vypořádání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vypořádání </a:t>
            </a:r>
            <a:r>
              <a:rPr lang="cs-CZ" sz="2647" dirty="0" err="1"/>
              <a:t>mezibank</a:t>
            </a:r>
            <a:r>
              <a:rPr lang="cs-CZ" sz="2647" dirty="0"/>
              <a:t>. plateb v CZK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vypořádání probíhá na účtech </a:t>
            </a:r>
            <a:r>
              <a:rPr lang="cs-CZ" sz="2647" dirty="0" err="1"/>
              <a:t>mezibank</a:t>
            </a:r>
            <a:r>
              <a:rPr lang="cs-CZ" sz="2647" dirty="0"/>
              <a:t>. plat. styku vedených v ČNB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přímá účast bank a spořitelních družstev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nekryté platby nejsou ani realizovány ani odmítnuty, ale jsou drženy ve frontě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ČNB poskytuje bankám bezúročný vnitrodenní úvěr</a:t>
            </a:r>
          </a:p>
          <a:p>
            <a:pPr marL="0" indent="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3028957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Přímí účastníci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Banky, které mají povolení působit jako banka.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Pobočky zahraničních bank.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Spořitelní a úvěrní družstva.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Pro každou banku vede ČNB pouze jeden účet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mezibankovního platebního styku.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cs-CZ" sz="2647" b="1" dirty="0">
              <a:solidFill>
                <a:srgbClr val="FFFF00"/>
              </a:solidFill>
            </a:endParaRP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Přidružené systémy (tzv. třetí strany) – např. finanční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instituce, které nejsou bankami, ale hrají významnou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roli na trhu (clearingová střediska pro PK).</a:t>
            </a:r>
          </a:p>
          <a:p>
            <a:pPr marL="0" indent="0">
              <a:buNone/>
              <a:defRPr/>
            </a:pPr>
            <a:endParaRPr lang="cs-CZ" sz="3088" dirty="0"/>
          </a:p>
        </p:txBody>
      </p:sp>
    </p:spTree>
    <p:extLst>
      <p:ext uri="{BB962C8B-B14F-4D97-AF65-F5344CB8AC3E}">
        <p14:creationId xmlns:p14="http://schemas.microsoft.com/office/powerpoint/2010/main" val="85988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Typy transakcí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None/>
              <a:defRPr/>
            </a:pPr>
            <a:endParaRPr lang="cs-CZ" dirty="0" smtClean="0"/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800" dirty="0" smtClean="0"/>
              <a:t>Úhrady</a:t>
            </a:r>
            <a:endParaRPr lang="cs-CZ" sz="2800" dirty="0"/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800" dirty="0"/>
              <a:t>Inkasa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800" dirty="0"/>
              <a:t>Storna úhrad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800" dirty="0"/>
              <a:t>Transakce přidružených systémů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800" dirty="0"/>
              <a:t>Informační a kontrolní položky</a:t>
            </a:r>
          </a:p>
          <a:p>
            <a:pPr marL="0" indent="0">
              <a:buNone/>
              <a:defRPr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87089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Zúčtovací centrum ČNB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endParaRPr lang="cs-CZ" sz="3088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Zůstatky na účtech mezibankovního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platebního styku jsou součástí PMR, které jsou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ČR povinné. Tyto rezervy jsou stanoveny jako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určité procento (2 % k 22. 3. 2015) z depozit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a mohou být používány k mezibankovním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platbám.</a:t>
            </a:r>
          </a:p>
          <a:p>
            <a:pPr marL="0" indent="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257089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Způsob vypořádání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Provoz účetního dne začíná cca v 17 h předchozího pracovního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dne a končí v 16 h následujícího pracovního dne.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206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Účastníci předávají do CERTIS data v průběhu dne v elektronické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podobě podle závazných pravidel určených ČNB.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206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CERTIS přijme platební příkaz v okamžiku, kdy kontrolní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programy ověří, že všechna data splňují kvalitativní požadavky.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Poté je zahájeno vypořádání. V průběhu toho se kontroluje, zda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je na účtu banky plátce dostatek peněz na krytí každé jednotlivé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položky. Pokud ano, je platba okamžitě vyrovnána – účet banky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plátce je debetován a účet banky příjemce kreditován.</a:t>
            </a:r>
          </a:p>
          <a:p>
            <a:pPr marL="0" indent="0">
              <a:buNone/>
              <a:defRPr/>
            </a:pPr>
            <a:endParaRPr lang="cs-CZ" sz="2206" dirty="0"/>
          </a:p>
        </p:txBody>
      </p:sp>
    </p:spTree>
    <p:extLst>
      <p:ext uri="{BB962C8B-B14F-4D97-AF65-F5344CB8AC3E}">
        <p14:creationId xmlns:p14="http://schemas.microsoft.com/office/powerpoint/2010/main" val="21025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Způsob vypořádání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800" dirty="0"/>
              <a:t>Propustnost systému je cca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800" dirty="0">
                <a:solidFill>
                  <a:srgbClr val="00B0F0"/>
                </a:solidFill>
              </a:rPr>
              <a:t>1 500 000 </a:t>
            </a:r>
            <a:r>
              <a:rPr lang="cs-CZ" sz="2800" dirty="0"/>
              <a:t>transakcí/hod.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800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800" dirty="0"/>
              <a:t>Zpracované transakce jsou předávány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800" dirty="0"/>
              <a:t>účastníkům elektronickou formou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800" dirty="0"/>
              <a:t>prostřednictvím komunikační sítě.</a:t>
            </a:r>
          </a:p>
          <a:p>
            <a:pPr marL="0" indent="0">
              <a:buNone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7569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/>
              <a:t>Kontrola </a:t>
            </a:r>
            <a:br>
              <a:rPr lang="cs-CZ" dirty="0"/>
            </a:br>
            <a:r>
              <a:rPr lang="cs-CZ" dirty="0"/>
              <a:t>úvěrového a likviditního rizika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CERTIS provádí platby pouze v případě dostatečného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krytí na účtu banky plátce (není povoleno debetní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saldo).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Pokud banka nemá dostatek peněz, je platba umístěna do tzv.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/>
              <a:t>„zadržené fronty“. Banka je o tom informována systémem AMOS.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206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206" dirty="0">
                <a:solidFill>
                  <a:srgbClr val="00B0F0"/>
                </a:solidFill>
              </a:rPr>
              <a:t>Dostatečné krytí mohou banky získat:</a:t>
            </a:r>
          </a:p>
          <a:p>
            <a:pPr>
              <a:buFontTx/>
              <a:buChar char="-"/>
              <a:defRPr/>
            </a:pPr>
            <a:r>
              <a:rPr lang="cs-CZ" sz="2206" dirty="0"/>
              <a:t>prostřednictvím platby z jiné banky,</a:t>
            </a:r>
          </a:p>
          <a:p>
            <a:pPr>
              <a:buFontTx/>
              <a:buChar char="-"/>
              <a:defRPr/>
            </a:pPr>
            <a:r>
              <a:rPr lang="cs-CZ" sz="2206" dirty="0"/>
              <a:t>půjčkou na peněžím trhu,</a:t>
            </a:r>
          </a:p>
          <a:p>
            <a:pPr>
              <a:buFontTx/>
              <a:buChar char="-"/>
              <a:defRPr/>
            </a:pPr>
            <a:r>
              <a:rPr lang="cs-CZ" sz="2206" dirty="0"/>
              <a:t>formou vnitrodenního úvěru od ČNB,</a:t>
            </a:r>
          </a:p>
          <a:p>
            <a:pPr>
              <a:buFontTx/>
              <a:buChar char="-"/>
              <a:defRPr/>
            </a:pPr>
            <a:r>
              <a:rPr lang="cs-CZ" sz="2206" dirty="0"/>
              <a:t>formou úvěru přes noc ze strany ČNB.</a:t>
            </a:r>
          </a:p>
          <a:p>
            <a:pPr marL="0" indent="0">
              <a:buNone/>
              <a:defRPr/>
            </a:pPr>
            <a:endParaRPr lang="cs-CZ" sz="2206" dirty="0"/>
          </a:p>
        </p:txBody>
      </p:sp>
    </p:spTree>
    <p:extLst>
      <p:ext uri="{BB962C8B-B14F-4D97-AF65-F5344CB8AC3E}">
        <p14:creationId xmlns:p14="http://schemas.microsoft.com/office/powerpoint/2010/main" val="258718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  <a:defRPr/>
            </a:pPr>
            <a:endParaRPr lang="cs-CZ" b="1" dirty="0" smtClean="0"/>
          </a:p>
          <a:p>
            <a:pPr marL="0" indent="0" algn="ctr">
              <a:buNone/>
              <a:defRPr/>
            </a:pPr>
            <a:endParaRPr lang="cs-CZ" b="1" dirty="0"/>
          </a:p>
          <a:p>
            <a:pPr marL="0" indent="0" algn="ctr">
              <a:buNone/>
              <a:defRPr/>
            </a:pPr>
            <a:r>
              <a:rPr lang="cs-CZ" sz="4411" b="1" dirty="0">
                <a:solidFill>
                  <a:schemeClr val="tx1"/>
                </a:solidFill>
              </a:rPr>
              <a:t>PLATEBNÍ SYSTÉMY V EU</a:t>
            </a:r>
          </a:p>
          <a:p>
            <a:pPr marL="0" indent="0" algn="ctr">
              <a:buNone/>
              <a:defRPr/>
            </a:pPr>
            <a:endParaRPr lang="cs-CZ" sz="441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3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Platební systémy EU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Zejména v souvislosti se zavedením EURA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začal v Evropě narůstat význam platebních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systémů, přes které probíhá i mezinárodní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platební styk.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3088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Platební styk v EU je prováděn pomocí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3088" dirty="0"/>
              <a:t>několika platebních systémů.  </a:t>
            </a:r>
          </a:p>
          <a:p>
            <a:pPr marL="0" indent="0">
              <a:buNone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6383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TARGET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Byl uveden do provozu k 1. 1. 1999.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Provozuje jej ECB.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= decentralizovaný evropský mezibankovní zúčtovací systém, byl vytvořen k podpoře </a:t>
            </a:r>
            <a:r>
              <a:rPr lang="cs-CZ" sz="2647" dirty="0" err="1"/>
              <a:t>eurosystému</a:t>
            </a:r>
            <a:r>
              <a:rPr lang="cs-CZ" sz="2647" dirty="0"/>
              <a:t>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    v oblasti implementace měnové politiky eurozóny a k podpoře hladkého průběhu platebního styku</a:t>
            </a:r>
          </a:p>
          <a:p>
            <a:pPr marL="0" indent="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284175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TARGET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Založen na propojení jednotlivých národních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platebních systémů v členských zemích EHP.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Pro členy Eurozóny účast v TARGET povinná.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Pro národní platební systémy musí platit následující: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systémy pracující na principu RTGS (brutto </a:t>
            </a:r>
            <a:r>
              <a:rPr lang="cs-CZ" sz="2647" dirty="0" err="1"/>
              <a:t>syst</a:t>
            </a:r>
            <a:r>
              <a:rPr lang="cs-CZ" sz="2647" dirty="0"/>
              <a:t>.)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národní systémy provozovány CEB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musí pracovat v eurech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přímými účastníky mohou být pouze banky</a:t>
            </a:r>
          </a:p>
          <a:p>
            <a:pPr marL="0" indent="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3633958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TARGET 2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Uveden do provozu počátkem roku 2007.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Důvody: </a:t>
            </a:r>
            <a:r>
              <a:rPr lang="cs-CZ" sz="2647" dirty="0"/>
              <a:t>rozšiřování EU, rostoucí požadavky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             účastníků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Provedené transakce musí být kryté „vlastními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zdroji“, úvěr na jejich provedení není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poskytován.</a:t>
            </a:r>
          </a:p>
          <a:p>
            <a:pPr marL="0" indent="0">
              <a:buNone/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656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dirty="0" smtClean="0"/>
              <a:t>Další platební systémy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EURO 1 </a:t>
            </a:r>
            <a:r>
              <a:rPr lang="cs-CZ" sz="2647" dirty="0"/>
              <a:t>– soukromoprávní platební systém, určený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pro domácí a přeshraniční jednotlivé platby v eurech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mezi bankami v rámci EU (netto princip).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STEP 1 </a:t>
            </a:r>
            <a:r>
              <a:rPr lang="cs-CZ" sz="2647" dirty="0"/>
              <a:t>– soukromý </a:t>
            </a:r>
            <a:r>
              <a:rPr lang="cs-CZ" sz="2647" dirty="0" err="1"/>
              <a:t>euroclearingový</a:t>
            </a:r>
            <a:r>
              <a:rPr lang="cs-CZ" sz="2647" dirty="0"/>
              <a:t> systém, jeho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je zpracovávat zejména obchodní přeshraniční platby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malého objemu.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STEP 2 </a:t>
            </a:r>
            <a:r>
              <a:rPr lang="cs-CZ" sz="2647" dirty="0"/>
              <a:t>– celoevropský automatizovaný zúčtovací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systém, určený pro provádění přeshraničních převodů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a domácích plateb velkého objemu.</a:t>
            </a:r>
          </a:p>
          <a:p>
            <a:pPr marL="0" indent="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1008986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Struktura platebního styku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>
              <a:buFontTx/>
              <a:buChar char="•"/>
            </a:pPr>
            <a:r>
              <a:rPr lang="cs-CZ" altLang="cs-CZ" smtClean="0">
                <a:effectLst/>
              </a:rPr>
              <a:t>hotovostní x bezhotovostní</a:t>
            </a:r>
          </a:p>
          <a:p>
            <a:pPr algn="ctr">
              <a:buFontTx/>
              <a:buChar char="•"/>
            </a:pPr>
            <a:endParaRPr lang="cs-CZ" altLang="cs-CZ" smtClean="0">
              <a:effectLst/>
            </a:endParaRPr>
          </a:p>
          <a:p>
            <a:pPr algn="ctr">
              <a:buFontTx/>
              <a:buChar char="•"/>
            </a:pPr>
            <a:r>
              <a:rPr lang="cs-CZ" altLang="cs-CZ" smtClean="0">
                <a:effectLst/>
              </a:rPr>
              <a:t>tuzemský x zahraniční</a:t>
            </a:r>
          </a:p>
          <a:p>
            <a:pPr algn="ctr">
              <a:buFontTx/>
              <a:buChar char="•"/>
            </a:pPr>
            <a:endParaRPr lang="cs-CZ" altLang="cs-CZ" smtClean="0">
              <a:effectLst/>
            </a:endParaRPr>
          </a:p>
          <a:p>
            <a:pPr algn="ctr">
              <a:buFontTx/>
              <a:buChar char="•"/>
            </a:pPr>
            <a:r>
              <a:rPr lang="cs-CZ" altLang="cs-CZ" smtClean="0">
                <a:effectLst/>
              </a:rPr>
              <a:t>retailový </a:t>
            </a:r>
            <a:r>
              <a:rPr lang="cs-CZ" altLang="cs-CZ"/>
              <a:t>(hodně položek v malých množstvích) </a:t>
            </a:r>
            <a:r>
              <a:rPr lang="cs-CZ" altLang="cs-CZ" smtClean="0">
                <a:effectLst/>
              </a:rPr>
              <a:t>x wholesalový </a:t>
            </a:r>
            <a:br>
              <a:rPr lang="cs-CZ" altLang="cs-CZ" smtClean="0">
                <a:effectLst/>
              </a:rPr>
            </a:br>
            <a:r>
              <a:rPr lang="cs-CZ" altLang="cs-CZ"/>
              <a:t>(pro velké finanční objemy, málo položek)</a:t>
            </a:r>
          </a:p>
          <a:p>
            <a:pPr>
              <a:buFontTx/>
              <a:buChar char="•"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4623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Hotovostní platební styk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cs-CZ" altLang="cs-CZ" sz="2647" b="1"/>
              <a:t>Bankovky a mince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 b="1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Formy</a:t>
            </a:r>
          </a:p>
          <a:p>
            <a:pPr>
              <a:buFontTx/>
              <a:buChar char="-"/>
            </a:pPr>
            <a:r>
              <a:rPr lang="cs-CZ" altLang="cs-CZ" sz="2647"/>
              <a:t>složení hotovosti ve prospěch účtu příjemce</a:t>
            </a:r>
          </a:p>
          <a:p>
            <a:pPr>
              <a:buFontTx/>
              <a:buChar char="-"/>
            </a:pPr>
            <a:r>
              <a:rPr lang="cs-CZ" altLang="cs-CZ" sz="2647"/>
              <a:t>šek – určen k výplatě hotovosti</a:t>
            </a:r>
          </a:p>
          <a:p>
            <a:pPr>
              <a:buFontTx/>
              <a:buChar char="-"/>
            </a:pPr>
            <a:r>
              <a:rPr lang="cs-CZ" altLang="cs-CZ" sz="2647"/>
              <a:t>výběr hotovosti</a:t>
            </a:r>
          </a:p>
          <a:p>
            <a:pPr>
              <a:buFontTx/>
              <a:buChar char="-"/>
            </a:pPr>
            <a:r>
              <a:rPr lang="cs-CZ" altLang="cs-CZ" sz="2647"/>
              <a:t>platební karta</a:t>
            </a:r>
          </a:p>
          <a:p>
            <a:pPr>
              <a:buFontTx/>
              <a:buChar char="-"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113941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/>
              <a:t> Bezhotovostní </a:t>
            </a:r>
            <a:r>
              <a:rPr lang="cs-CZ" sz="4411"/>
              <a:t>platební styk -  běžný </a:t>
            </a:r>
            <a:r>
              <a:rPr lang="cs-CZ" sz="4411" dirty="0"/>
              <a:t>účet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Založení – smlouva o zřízení BÚ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Dokumenty ke zřízení BÚ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/>
              <a:t>Zrušení BÚ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Zdaňování výnosů (úroků)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Pojištění vkladů</a:t>
            </a:r>
          </a:p>
        </p:txBody>
      </p:sp>
    </p:spTree>
    <p:extLst>
      <p:ext uri="{BB962C8B-B14F-4D97-AF65-F5344CB8AC3E}">
        <p14:creationId xmlns:p14="http://schemas.microsoft.com/office/powerpoint/2010/main" val="221954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Bankovní převody – hladké platby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 dirty="0"/>
              <a:t>Nejrozšířenější platební instrument.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 dirty="0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dirty="0">
                <a:solidFill>
                  <a:srgbClr val="00B0F0"/>
                </a:solidFill>
              </a:rPr>
              <a:t>Příkaz k úhradě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dirty="0"/>
              <a:t>Příkaz majitele účtu bance, aby k tíži jeho účtu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dirty="0"/>
              <a:t>provedla určitou platbu ve prospěch účtu 3. osoby.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dirty="0"/>
              <a:t>Klasická forma – bankovní formulář.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dirty="0"/>
              <a:t>Různé formy elektronického bankovnictví.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 dirty="0"/>
          </a:p>
        </p:txBody>
      </p:sp>
    </p:spTree>
    <p:extLst>
      <p:ext uri="{BB962C8B-B14F-4D97-AF65-F5344CB8AC3E}">
        <p14:creationId xmlns:p14="http://schemas.microsoft.com/office/powerpoint/2010/main" val="2598799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cs-CZ" altLang="cs-CZ" smtClean="0">
              <a:effectLst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cs-CZ" altLang="cs-CZ" smtClean="0">
              <a:effectLst/>
            </a:endParaRPr>
          </a:p>
        </p:txBody>
      </p:sp>
      <p:pic>
        <p:nvPicPr>
          <p:cNvPr id="31748" name="Picture 5" descr="prikaz_k_uhrade_vz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0"/>
            <a:ext cx="10083800" cy="756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334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Příkaz k úhradě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3088"/>
              <a:t>1. Jednotlivé příkazy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3088"/>
              <a:t>    Hromadné příkazy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3088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3088"/>
              <a:t>2. Jednorázové příkazy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3088"/>
              <a:t>    Trvalé příkazy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3088"/>
          </a:p>
          <a:p>
            <a:pPr>
              <a:buFont typeface="Wingdings" panose="05000000000000000000" pitchFamily="2" charset="2"/>
              <a:buNone/>
            </a:pPr>
            <a:endParaRPr lang="cs-CZ" altLang="cs-CZ" sz="3088"/>
          </a:p>
        </p:txBody>
      </p:sp>
    </p:spTree>
    <p:extLst>
      <p:ext uri="{BB962C8B-B14F-4D97-AF65-F5344CB8AC3E}">
        <p14:creationId xmlns:p14="http://schemas.microsoft.com/office/powerpoint/2010/main" val="57152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Příkaz k inkasu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400" dirty="0"/>
              <a:t>Vychází z podnětu příjemce platby – ten 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400" dirty="0"/>
              <a:t>zadává příkaz k převodu peněz na jeho účet.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3088" dirty="0"/>
          </a:p>
          <a:p>
            <a:pPr>
              <a:buFont typeface="Wingdings" panose="05000000000000000000" pitchFamily="2" charset="2"/>
              <a:buNone/>
            </a:pPr>
            <a:endParaRPr lang="cs-CZ" altLang="cs-CZ" sz="3088" dirty="0"/>
          </a:p>
        </p:txBody>
      </p:sp>
      <p:pic>
        <p:nvPicPr>
          <p:cNvPr id="33796" name="Picture 5" descr="prikaz_k_inkas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49" y="3400425"/>
            <a:ext cx="8445183" cy="401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734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 err="1"/>
              <a:t>Přeshraniční</a:t>
            </a:r>
            <a:r>
              <a:rPr lang="cs-CZ" sz="4411" dirty="0"/>
              <a:t> převody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Platební příkaz </a:t>
            </a:r>
            <a:r>
              <a:rPr lang="cs-CZ" sz="2647" dirty="0"/>
              <a:t>(</a:t>
            </a:r>
            <a:r>
              <a:rPr lang="cs-CZ" sz="2647" dirty="0" err="1"/>
              <a:t>Payment</a:t>
            </a:r>
            <a:r>
              <a:rPr lang="cs-CZ" sz="2647" dirty="0"/>
              <a:t> </a:t>
            </a:r>
            <a:r>
              <a:rPr lang="cs-CZ" sz="2647" dirty="0" err="1"/>
              <a:t>Order</a:t>
            </a:r>
            <a:r>
              <a:rPr lang="cs-CZ" sz="2647" dirty="0"/>
              <a:t>) –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nejrozšířenější platební </a:t>
            </a:r>
            <a:r>
              <a:rPr lang="cs-CZ" sz="2647" dirty="0"/>
              <a:t>instrument </a:t>
            </a:r>
            <a:endParaRPr lang="cs-CZ" sz="2647" dirty="0" smtClean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 smtClean="0"/>
              <a:t>v </a:t>
            </a:r>
            <a:r>
              <a:rPr lang="cs-CZ" sz="2647" dirty="0"/>
              <a:t>zahraničním styku.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Náležitosti – viz formulář</a:t>
            </a:r>
          </a:p>
        </p:txBody>
      </p:sp>
    </p:spTree>
    <p:extLst>
      <p:ext uri="{BB962C8B-B14F-4D97-AF65-F5344CB8AC3E}">
        <p14:creationId xmlns:p14="http://schemas.microsoft.com/office/powerpoint/2010/main" val="383087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Přeshraniční převody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cs-CZ" altLang="cs-CZ" dirty="0" smtClean="0">
              <a:effectLst/>
            </a:endParaRPr>
          </a:p>
        </p:txBody>
      </p:sp>
      <p:pic>
        <p:nvPicPr>
          <p:cNvPr id="35844" name="Picture 5" descr="b24_cs_hlp_preshranicni_prevod_EUR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691" y="1647825"/>
            <a:ext cx="7699401" cy="5322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40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Šeky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3700" y="2502937"/>
            <a:ext cx="7423299" cy="427963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cs-CZ" altLang="cs-CZ" dirty="0" smtClean="0">
              <a:effectLst/>
            </a:endParaRPr>
          </a:p>
        </p:txBody>
      </p:sp>
      <p:pic>
        <p:nvPicPr>
          <p:cNvPr id="36868" name="Picture 5" descr="SOUKROMY%20SEK%20C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718" y="1647825"/>
            <a:ext cx="8135316" cy="4520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928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Platební karty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cs-CZ" altLang="cs-CZ" smtClean="0">
              <a:effectLst/>
            </a:endParaRPr>
          </a:p>
        </p:txBody>
      </p:sp>
      <p:pic>
        <p:nvPicPr>
          <p:cNvPr id="37892" name="Picture 5" descr="Car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65" y="1571625"/>
            <a:ext cx="7174204" cy="484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330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Elektronický platební styk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cs-CZ" altLang="cs-CZ" sz="2647" u="sng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Zákon o platebním styku </a:t>
            </a:r>
            <a:r>
              <a:rPr lang="cs-CZ" altLang="cs-CZ" sz="2647"/>
              <a:t>– vymezuje 2 varianty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elektronických platebních prostředků: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Tx/>
              <a:buChar char="-"/>
            </a:pPr>
            <a:r>
              <a:rPr lang="cs-CZ" altLang="cs-CZ" sz="2647"/>
              <a:t>prostředek vzdáleného přístupu k peněžní hodnotě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Tx/>
              <a:buChar char="-"/>
            </a:pPr>
            <a:r>
              <a:rPr lang="cs-CZ" altLang="cs-CZ" sz="2647"/>
              <a:t>elektronické peníze</a:t>
            </a:r>
          </a:p>
          <a:p>
            <a:pPr>
              <a:buFontTx/>
              <a:buChar char="-"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218990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/>
              <a:t>Elektronické bankovnictví - služby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647" b="1" dirty="0"/>
              <a:t>Fax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cs-CZ" sz="2647" b="1" dirty="0"/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647" b="1" dirty="0"/>
              <a:t>Telefon</a:t>
            </a:r>
          </a:p>
          <a:p>
            <a:pPr algn="ctr">
              <a:buFont typeface="Wingdings" panose="05000000000000000000" pitchFamily="2" charset="2"/>
              <a:buNone/>
              <a:defRPr/>
            </a:pPr>
            <a:endParaRPr lang="cs-CZ" sz="2647" b="1" dirty="0"/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647" b="1" dirty="0"/>
              <a:t>GSM </a:t>
            </a:r>
            <a:r>
              <a:rPr lang="cs-CZ" sz="2647" b="1" dirty="0" err="1"/>
              <a:t>banking</a:t>
            </a:r>
            <a:endParaRPr lang="cs-CZ" sz="2647" b="1" dirty="0"/>
          </a:p>
          <a:p>
            <a:pPr algn="ctr">
              <a:buFont typeface="Wingdings" panose="05000000000000000000" pitchFamily="2" charset="2"/>
              <a:buNone/>
              <a:defRPr/>
            </a:pPr>
            <a:endParaRPr lang="cs-CZ" sz="2647" b="1" dirty="0"/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647" b="1" dirty="0"/>
              <a:t>WAP </a:t>
            </a:r>
            <a:r>
              <a:rPr lang="cs-CZ" sz="2647" b="1" dirty="0" err="1"/>
              <a:t>banking</a:t>
            </a:r>
            <a:endParaRPr lang="cs-CZ" sz="2647" b="1" dirty="0"/>
          </a:p>
          <a:p>
            <a:pPr algn="ctr">
              <a:buFont typeface="Wingdings" panose="05000000000000000000" pitchFamily="2" charset="2"/>
              <a:buNone/>
              <a:defRPr/>
            </a:pPr>
            <a:endParaRPr lang="cs-CZ" sz="2647" b="1" dirty="0"/>
          </a:p>
          <a:p>
            <a:pPr algn="ctr">
              <a:buFont typeface="Wingdings" panose="05000000000000000000" pitchFamily="2" charset="2"/>
              <a:buNone/>
              <a:defRPr/>
            </a:pPr>
            <a:r>
              <a:rPr lang="cs-CZ" sz="2647" b="1" dirty="0"/>
              <a:t>Internet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98446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Dokumentární platby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K jejich provedení nutné předložit určité požadované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dokumenty.</a:t>
            </a:r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Druhy dokumentů</a:t>
            </a:r>
          </a:p>
          <a:p>
            <a:pPr>
              <a:buFontTx/>
              <a:buChar char="•"/>
            </a:pPr>
            <a:r>
              <a:rPr lang="cs-CZ" altLang="cs-CZ" sz="2647"/>
              <a:t>Dopravní dokumenty</a:t>
            </a:r>
          </a:p>
          <a:p>
            <a:pPr>
              <a:buFontTx/>
              <a:buChar char="•"/>
            </a:pPr>
            <a:r>
              <a:rPr lang="cs-CZ" altLang="cs-CZ" sz="2647"/>
              <a:t>Inkasní dokumenty</a:t>
            </a:r>
          </a:p>
          <a:p>
            <a:pPr>
              <a:buFontTx/>
              <a:buChar char="•"/>
            </a:pPr>
            <a:r>
              <a:rPr lang="cs-CZ" altLang="cs-CZ" sz="2647"/>
              <a:t>Pojišťovací dokumenty</a:t>
            </a:r>
          </a:p>
          <a:p>
            <a:pPr>
              <a:buFontTx/>
              <a:buChar char="•"/>
            </a:pPr>
            <a:r>
              <a:rPr lang="cs-CZ" altLang="cs-CZ" sz="2647"/>
              <a:t>Skladovací dokumenty</a:t>
            </a:r>
          </a:p>
          <a:p>
            <a:pPr>
              <a:buFontTx/>
              <a:buChar char="•"/>
            </a:pPr>
            <a:r>
              <a:rPr lang="cs-CZ" altLang="cs-CZ" sz="2647"/>
              <a:t>Dispoziční dokumenty</a:t>
            </a:r>
          </a:p>
          <a:p>
            <a:pPr>
              <a:buFontTx/>
              <a:buChar char="•"/>
            </a:pPr>
            <a:r>
              <a:rPr lang="cs-CZ" altLang="cs-CZ" sz="2647"/>
              <a:t>Legitimační dokumenty</a:t>
            </a:r>
          </a:p>
          <a:p>
            <a:pPr>
              <a:buFontTx/>
              <a:buNone/>
            </a:pPr>
            <a:endParaRPr lang="cs-CZ" altLang="cs-CZ" sz="2647"/>
          </a:p>
          <a:p>
            <a:pPr>
              <a:buFontTx/>
              <a:buChar char="•"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2865050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Dokumentární platby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cs-CZ" altLang="cs-CZ" smtClean="0">
              <a:effectLst/>
            </a:endParaRPr>
          </a:p>
          <a:p>
            <a:pPr algn="ctr">
              <a:buFont typeface="Wingdings" panose="05000000000000000000" pitchFamily="2" charset="2"/>
              <a:buNone/>
            </a:pPr>
            <a:r>
              <a:rPr lang="cs-CZ" altLang="cs-CZ" sz="3970" b="1"/>
              <a:t>Dokumentární inkaso</a:t>
            </a:r>
          </a:p>
          <a:p>
            <a:pPr algn="ctr">
              <a:buFont typeface="Wingdings" panose="05000000000000000000" pitchFamily="2" charset="2"/>
              <a:buNone/>
            </a:pPr>
            <a:endParaRPr lang="cs-CZ" altLang="cs-CZ" sz="3970" b="1"/>
          </a:p>
          <a:p>
            <a:pPr algn="ctr">
              <a:buFont typeface="Wingdings" panose="05000000000000000000" pitchFamily="2" charset="2"/>
              <a:buNone/>
            </a:pPr>
            <a:r>
              <a:rPr lang="cs-CZ" altLang="cs-CZ" sz="3970" b="1"/>
              <a:t>Dokumentární akreditiv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3970" b="1"/>
          </a:p>
          <a:p>
            <a:pPr>
              <a:buFont typeface="Wingdings" panose="05000000000000000000" pitchFamily="2" charset="2"/>
              <a:buNone/>
            </a:pPr>
            <a:endParaRPr lang="cs-CZ" altLang="cs-CZ" smtClean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3653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/>
              <a:t>Dokumentární inkaso - podstata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= platební instrument, v rámci kterého příkazce (prodávající) dává příkaz své bance (vysílající banka), aby pro něj sama či prostřednictvím své </a:t>
            </a:r>
            <a:r>
              <a:rPr lang="cs-CZ" sz="2647" dirty="0" err="1"/>
              <a:t>korespondentské</a:t>
            </a:r>
            <a:r>
              <a:rPr lang="cs-CZ" sz="2647" dirty="0"/>
              <a:t> banky (inkasní banka) inkasovala od kupujícího určitou peněžní částku proti předání stanovených dokumentů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Právní úprava </a:t>
            </a:r>
            <a:r>
              <a:rPr lang="cs-CZ" sz="2647" dirty="0"/>
              <a:t>– obchodní zákoník, zákon o bankách</a:t>
            </a:r>
          </a:p>
        </p:txBody>
      </p:sp>
    </p:spTree>
    <p:extLst>
      <p:ext uri="{BB962C8B-B14F-4D97-AF65-F5344CB8AC3E}">
        <p14:creationId xmlns:p14="http://schemas.microsoft.com/office/powerpoint/2010/main" val="82444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/>
              <a:t>Dokumentární inkaso - průběh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504200" indent="-504200"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1. Sjednání inkasních podmínek</a:t>
            </a:r>
          </a:p>
          <a:p>
            <a:pPr marL="504200" indent="-504200">
              <a:buNone/>
              <a:defRPr/>
            </a:pPr>
            <a:r>
              <a:rPr lang="cs-CZ" sz="2647" dirty="0"/>
              <a:t>     - dohodnuto v platebních podmínkách kontraktu</a:t>
            </a:r>
          </a:p>
          <a:p>
            <a:pPr marL="504200" indent="-504200">
              <a:buNone/>
              <a:defRPr/>
            </a:pPr>
            <a:endParaRPr lang="cs-CZ" sz="2647" dirty="0">
              <a:solidFill>
                <a:srgbClr val="FFFF00"/>
              </a:solidFill>
            </a:endParaRPr>
          </a:p>
          <a:p>
            <a:pPr marL="504200" indent="-504200"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2. Vystavení inkasního příkazu</a:t>
            </a:r>
          </a:p>
          <a:p>
            <a:pPr marL="504200" indent="-504200">
              <a:buNone/>
              <a:defRPr/>
            </a:pPr>
            <a:r>
              <a:rPr lang="cs-CZ" sz="2647" dirty="0"/>
              <a:t>    - prodávající expeduje zboží a současně předává </a:t>
            </a:r>
          </a:p>
          <a:p>
            <a:pPr marL="504200" indent="-504200">
              <a:buNone/>
              <a:defRPr/>
            </a:pPr>
            <a:r>
              <a:rPr lang="cs-CZ" sz="2647" dirty="0"/>
              <a:t>      bance sjednanou dokumentaci, dává jí příkaz </a:t>
            </a:r>
          </a:p>
          <a:p>
            <a:pPr marL="504200" indent="-504200">
              <a:buNone/>
              <a:defRPr/>
            </a:pPr>
            <a:r>
              <a:rPr lang="cs-CZ" sz="2647" dirty="0"/>
              <a:t>      k provedení inkasa</a:t>
            </a:r>
          </a:p>
          <a:p>
            <a:pPr marL="504200" indent="-504200">
              <a:buNone/>
              <a:defRPr/>
            </a:pPr>
            <a:endParaRPr lang="cs-CZ" sz="2647" dirty="0">
              <a:solidFill>
                <a:srgbClr val="FFFF00"/>
              </a:solidFill>
            </a:endParaRPr>
          </a:p>
          <a:p>
            <a:pPr marL="504200" indent="-504200"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3. Předložení dokumentů a zaplacení</a:t>
            </a:r>
          </a:p>
          <a:p>
            <a:pPr marL="504200" indent="-504200">
              <a:buNone/>
              <a:defRPr/>
            </a:pPr>
            <a:endParaRPr lang="cs-CZ" sz="2647" dirty="0"/>
          </a:p>
          <a:p>
            <a:pPr marL="504200" indent="-504200">
              <a:buNone/>
              <a:defRPr/>
            </a:pPr>
            <a:endParaRPr lang="cs-CZ" sz="2647" dirty="0"/>
          </a:p>
          <a:p>
            <a:pPr marL="504200" indent="-504200">
              <a:buNone/>
              <a:defRPr/>
            </a:pPr>
            <a:r>
              <a:rPr lang="cs-CZ" sz="2647" dirty="0"/>
              <a:t>     </a:t>
            </a:r>
          </a:p>
          <a:p>
            <a:pPr marL="504200" indent="-50420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2180329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Dokumentární inkaso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cs-CZ" altLang="cs-CZ" smtClean="0">
              <a:effectLst/>
            </a:endParaRPr>
          </a:p>
        </p:txBody>
      </p:sp>
      <p:pic>
        <p:nvPicPr>
          <p:cNvPr id="45060" name="Picture 7" descr="inkaso-sche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892" y="2136826"/>
            <a:ext cx="8159824" cy="4525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129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/>
              <a:t>Výhody x nevýhody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Dok. inkaso nezajišťuje dodavateli, že bude 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odběratelem zaplacena inkasní částka nebo zboží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převzato. 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Výhody spíše z hlediska odběratele – umožňuje mu</a:t>
            </a:r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platit až po převzetí dokumentů.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r>
              <a:rPr lang="cs-CZ" sz="2647" dirty="0"/>
              <a:t>Levnější než dok. akreditiv.</a:t>
            </a:r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  <a:p>
            <a:pPr>
              <a:buFont typeface="Wingdings" panose="05000000000000000000" pitchFamily="2" charset="2"/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99805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algn="ctr"/>
            <a:r>
              <a:rPr lang="cs-CZ" altLang="cs-CZ" sz="4411"/>
              <a:t>Dokumentární akreditiv - podstata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cs-CZ" altLang="cs-CZ" sz="2647"/>
              <a:t>= platební instrument, v rámci kterého se banka na základě žádosti klienta (příkazce, kupujícího, odběratele) a na jeho účet písemně zavazuje zaplatit příjemci akreditivu (beneficientovi, prodávajícímu, dodavateli) stanovenou částku, pokud v určené lhůtě řádně předloží bance požadované dokumenty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  <a:p>
            <a:pPr>
              <a:buFont typeface="Wingdings" panose="05000000000000000000" pitchFamily="2" charset="2"/>
              <a:buNone/>
            </a:pPr>
            <a:r>
              <a:rPr lang="cs-CZ" altLang="cs-CZ" sz="2647" u="sng"/>
              <a:t>Právní úprava </a:t>
            </a:r>
            <a:r>
              <a:rPr lang="cs-CZ" altLang="cs-CZ" sz="2647"/>
              <a:t>– obchodní zákoník</a:t>
            </a:r>
          </a:p>
          <a:p>
            <a:pPr>
              <a:buFont typeface="Wingdings" panose="05000000000000000000" pitchFamily="2" charset="2"/>
              <a:buNone/>
            </a:pPr>
            <a:endParaRPr lang="cs-CZ" altLang="cs-CZ" sz="2647"/>
          </a:p>
        </p:txBody>
      </p:sp>
    </p:spTree>
    <p:extLst>
      <p:ext uri="{BB962C8B-B14F-4D97-AF65-F5344CB8AC3E}">
        <p14:creationId xmlns:p14="http://schemas.microsoft.com/office/powerpoint/2010/main" val="183425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/>
              <a:t>Dokumentární akreditiv - průběh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None/>
              <a:defRPr/>
            </a:pPr>
            <a:r>
              <a:rPr lang="cs-CZ" sz="2647" u="sng" dirty="0"/>
              <a:t>Účastníci: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příkazce (obvykle kupující, dává příkaz k otevření)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banka otevírající akreditiv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beneficient (obvykle prodávající)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potvrzující (</a:t>
            </a:r>
            <a:r>
              <a:rPr lang="cs-CZ" sz="2647" dirty="0" err="1"/>
              <a:t>avizující</a:t>
            </a:r>
            <a:r>
              <a:rPr lang="cs-CZ" sz="2647" dirty="0"/>
              <a:t>) banka – v místě beneficienta</a:t>
            </a:r>
          </a:p>
          <a:p>
            <a:pPr>
              <a:buFontTx/>
              <a:buChar char="-"/>
              <a:defRPr/>
            </a:pPr>
            <a:r>
              <a:rPr lang="cs-CZ" sz="2647" dirty="0"/>
              <a:t>remboursní banka (v případě, že banka otevírající akr. a banka potvrzující akr. nemají přímé spojení, zajišťuje provedení platby)</a:t>
            </a:r>
          </a:p>
        </p:txBody>
      </p:sp>
    </p:spTree>
    <p:extLst>
      <p:ext uri="{BB962C8B-B14F-4D97-AF65-F5344CB8AC3E}">
        <p14:creationId xmlns:p14="http://schemas.microsoft.com/office/powerpoint/2010/main" val="3555538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cs-CZ" sz="4411" dirty="0"/>
              <a:t>Dokumentární akreditiv - průběh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04200" indent="-504200"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1. Sjednání podmínek akreditivu</a:t>
            </a:r>
          </a:p>
          <a:p>
            <a:pPr marL="504200" indent="-504200">
              <a:buNone/>
              <a:defRPr/>
            </a:pPr>
            <a:r>
              <a:rPr lang="cs-CZ" sz="2647" dirty="0"/>
              <a:t>     - výsledkem je souhlas kupujícího, prodávajícího </a:t>
            </a:r>
          </a:p>
          <a:p>
            <a:pPr marL="504200" indent="-504200">
              <a:buNone/>
              <a:defRPr/>
            </a:pPr>
            <a:r>
              <a:rPr lang="cs-CZ" sz="2647" dirty="0"/>
              <a:t>       a banky s podmínkami akreditivu</a:t>
            </a:r>
          </a:p>
          <a:p>
            <a:pPr marL="504200" indent="-504200">
              <a:buNone/>
              <a:defRPr/>
            </a:pPr>
            <a:endParaRPr lang="cs-CZ" sz="2647" dirty="0"/>
          </a:p>
          <a:p>
            <a:pPr marL="504200" indent="-504200"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2. Otevření akreditivu</a:t>
            </a:r>
          </a:p>
          <a:p>
            <a:pPr marL="504200" indent="-504200">
              <a:buNone/>
              <a:defRPr/>
            </a:pPr>
            <a:r>
              <a:rPr lang="cs-CZ" sz="2647" dirty="0">
                <a:solidFill>
                  <a:srgbClr val="FF0000"/>
                </a:solidFill>
              </a:rPr>
              <a:t>    </a:t>
            </a:r>
          </a:p>
          <a:p>
            <a:pPr marL="504200" indent="-504200">
              <a:buNone/>
              <a:defRPr/>
            </a:pPr>
            <a:r>
              <a:rPr lang="cs-CZ" sz="2647" dirty="0">
                <a:solidFill>
                  <a:srgbClr val="00B0F0"/>
                </a:solidFill>
              </a:rPr>
              <a:t>3. Převzetí (likvidace) akreditivu</a:t>
            </a:r>
          </a:p>
          <a:p>
            <a:pPr marL="504200" indent="-504200">
              <a:buNone/>
              <a:defRPr/>
            </a:pPr>
            <a:endParaRPr lang="cs-CZ" sz="2647" dirty="0">
              <a:solidFill>
                <a:srgbClr val="FFFF00"/>
              </a:solidFill>
            </a:endParaRPr>
          </a:p>
          <a:p>
            <a:pPr marL="504200" indent="-504200">
              <a:buNone/>
              <a:defRPr/>
            </a:pPr>
            <a:endParaRPr lang="cs-CZ" sz="2647" dirty="0">
              <a:solidFill>
                <a:srgbClr val="FFFF00"/>
              </a:solidFill>
            </a:endParaRPr>
          </a:p>
          <a:p>
            <a:pPr marL="504200" indent="-504200">
              <a:buNone/>
              <a:defRPr/>
            </a:pPr>
            <a:endParaRPr lang="cs-CZ" sz="2647" dirty="0"/>
          </a:p>
          <a:p>
            <a:pPr marL="504200" indent="-504200">
              <a:buNone/>
              <a:defRPr/>
            </a:pPr>
            <a:endParaRPr lang="cs-CZ" sz="2647" dirty="0"/>
          </a:p>
        </p:txBody>
      </p:sp>
    </p:spTree>
    <p:extLst>
      <p:ext uri="{BB962C8B-B14F-4D97-AF65-F5344CB8AC3E}">
        <p14:creationId xmlns:p14="http://schemas.microsoft.com/office/powerpoint/2010/main" val="219471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zeta">
  <a:themeElements>
    <a:clrScheme name="Faz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z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z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</TotalTime>
  <Words>1500</Words>
  <Application>Microsoft Office PowerPoint</Application>
  <PresentationFormat>Vlastní</PresentationFormat>
  <Paragraphs>328</Paragraphs>
  <Slides>48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7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48</vt:i4>
      </vt:variant>
    </vt:vector>
  </HeadingPairs>
  <TitlesOfParts>
    <vt:vector size="56" baseType="lpstr">
      <vt:lpstr>Arial</vt:lpstr>
      <vt:lpstr>Arial Black</vt:lpstr>
      <vt:lpstr>Calibri</vt:lpstr>
      <vt:lpstr>Tahoma</vt:lpstr>
      <vt:lpstr>Trebuchet MS</vt:lpstr>
      <vt:lpstr>Wingdings</vt:lpstr>
      <vt:lpstr>Wingdings 3</vt:lpstr>
      <vt:lpstr>Fazeta</vt:lpstr>
      <vt:lpstr>Prezentace aplikace PowerPoint</vt:lpstr>
      <vt:lpstr>Prezentace aplikace PowerPoint</vt:lpstr>
      <vt:lpstr>Prezentace aplikace PowerPoint</vt:lpstr>
      <vt:lpstr>Literatura</vt:lpstr>
      <vt:lpstr>Platební systémy</vt:lpstr>
      <vt:lpstr>Mezibankovní platební systémy</vt:lpstr>
      <vt:lpstr>Clearingový platební systém</vt:lpstr>
      <vt:lpstr>Clearingový systém</vt:lpstr>
      <vt:lpstr>Netto princip</vt:lpstr>
      <vt:lpstr>Brutto princip</vt:lpstr>
      <vt:lpstr>Hybridní systém</vt:lpstr>
      <vt:lpstr>Clearingový platební systém ČR</vt:lpstr>
      <vt:lpstr>Systém CERTIS</vt:lpstr>
      <vt:lpstr>Základní principy systému CERTIS</vt:lpstr>
      <vt:lpstr>Přímí účastníci</vt:lpstr>
      <vt:lpstr>Typy transakcí</vt:lpstr>
      <vt:lpstr>Zúčtovací centrum ČNB</vt:lpstr>
      <vt:lpstr>Způsob vypořádání</vt:lpstr>
      <vt:lpstr>Způsob vypořádání</vt:lpstr>
      <vt:lpstr>Kontrola  úvěrového a likviditního rizika</vt:lpstr>
      <vt:lpstr>Prezentace aplikace PowerPoint</vt:lpstr>
      <vt:lpstr>Platební systémy EU</vt:lpstr>
      <vt:lpstr>TARGET</vt:lpstr>
      <vt:lpstr>TARGET</vt:lpstr>
      <vt:lpstr>TARGET 2</vt:lpstr>
      <vt:lpstr>Další platební systémy</vt:lpstr>
      <vt:lpstr>Struktura platebního styku</vt:lpstr>
      <vt:lpstr>Hotovostní platební styk</vt:lpstr>
      <vt:lpstr> Bezhotovostní platební styk -  běžný účet</vt:lpstr>
      <vt:lpstr>Bankovní převody – hladké platby</vt:lpstr>
      <vt:lpstr>Prezentace aplikace PowerPoint</vt:lpstr>
      <vt:lpstr>Příkaz k úhradě</vt:lpstr>
      <vt:lpstr>Příkaz k inkasu</vt:lpstr>
      <vt:lpstr>Přeshraniční převody</vt:lpstr>
      <vt:lpstr>Přeshraniční převody</vt:lpstr>
      <vt:lpstr>Šeky</vt:lpstr>
      <vt:lpstr>Platební karty</vt:lpstr>
      <vt:lpstr>Elektronický platební styk</vt:lpstr>
      <vt:lpstr>Elektronické bankovnictví - služby</vt:lpstr>
      <vt:lpstr>Dokumentární platby</vt:lpstr>
      <vt:lpstr>Dokumentární platby</vt:lpstr>
      <vt:lpstr>Dokumentární inkaso - podstata</vt:lpstr>
      <vt:lpstr>Dokumentární inkaso - průběh</vt:lpstr>
      <vt:lpstr>Dokumentární inkaso</vt:lpstr>
      <vt:lpstr>Výhody x nevýhody</vt:lpstr>
      <vt:lpstr>Dokumentární akreditiv - podstata</vt:lpstr>
      <vt:lpstr>Dokumentární akreditiv - průběh</vt:lpstr>
      <vt:lpstr>Dokumentární akreditiv - průběh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Uživatel systému Windows</cp:lastModifiedBy>
  <cp:revision>14</cp:revision>
  <dcterms:created xsi:type="dcterms:W3CDTF">2017-03-15T11:07:40Z</dcterms:created>
  <dcterms:modified xsi:type="dcterms:W3CDTF">2020-05-20T15:46:07Z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