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0680700" cy="7556500"/>
  <p:notesSz cx="10680700" cy="75565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LJPASP+Times New Roman" panose="020B0604020202020204" charset="0"/>
      <p:regular r:id="rId51"/>
    </p:embeddedFont>
    <p:embeddedFont>
      <p:font typeface="LORCDJ+Times New Roman Bold" panose="020B0604020202020204" charset="0"/>
      <p:regular r:id="rId52"/>
      <p:bold r:id="rId53"/>
    </p:embeddedFont>
    <p:embeddedFont>
      <p:font typeface="OHTKPN+Wingdings" panose="020B0604020202020204" charset="2"/>
      <p:regular r:id="rId54"/>
    </p:embeddedFont>
    <p:embeddedFont>
      <p:font typeface="PBWBHO+Arial" panose="020B0604020202020204" charset="0"/>
      <p:regular r:id="rId55"/>
    </p:embeddedFont>
    <p:embeddedFont>
      <p:font typeface="Times New Roman" panose="02020603050405020304" pitchFamily="18" charset="0"/>
      <p:regular r:id="rId5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86" d="100"/>
          <a:sy n="86" d="100"/>
        </p:scale>
        <p:origin x="972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6B67A9B-A4B1-E7B3-415A-17A59F46C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073719" y="496230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67168" y="1253415"/>
            <a:ext cx="490826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FFFF00"/>
                </a:solidFill>
                <a:latin typeface="LORCDJ+Times New Roman Bold"/>
                <a:cs typeface="LORCDJ+Times New Roman Bold"/>
              </a:rPr>
              <a:t>Propedeutika</a:t>
            </a:r>
            <a:r>
              <a:rPr sz="3200" b="1" spc="-26" dirty="0">
                <a:solidFill>
                  <a:srgbClr val="FFFF00"/>
                </a:solidFill>
                <a:latin typeface="LORCDJ+Times New Roman Bold"/>
                <a:cs typeface="LORCDJ+Times New Roman Bold"/>
              </a:rPr>
              <a:t> </a:t>
            </a:r>
            <a:r>
              <a:rPr sz="3200" b="1" dirty="0">
                <a:solidFill>
                  <a:srgbClr val="FFFF00"/>
                </a:solidFill>
                <a:latin typeface="LORCDJ+Times New Roman Bold"/>
                <a:cs typeface="LORCDJ+Times New Roman Bold"/>
              </a:rPr>
              <a:t>výuky</a:t>
            </a:r>
            <a:r>
              <a:rPr sz="3200" b="1" spc="-29" dirty="0">
                <a:solidFill>
                  <a:srgbClr val="FFFF00"/>
                </a:solidFill>
                <a:latin typeface="LORCDJ+Times New Roman Bold"/>
                <a:cs typeface="LORCDJ+Times New Roman Bold"/>
              </a:rPr>
              <a:t> </a:t>
            </a:r>
            <a:r>
              <a:rPr sz="3200" b="1" dirty="0">
                <a:solidFill>
                  <a:srgbClr val="FFFF00"/>
                </a:solidFill>
                <a:latin typeface="LORCDJ+Times New Roman Bold"/>
                <a:cs typeface="LORCDJ+Times New Roman Bold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2329" y="2282835"/>
            <a:ext cx="457200" cy="713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>
                <a:solidFill>
                  <a:srgbClr val="FFFFFF"/>
                </a:solidFill>
                <a:latin typeface="LORCDJ+Times New Roman Bold"/>
                <a:cs typeface="LORCDJ+Times New Roman Bold"/>
              </a:rPr>
              <a:t>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65246" y="3160625"/>
            <a:ext cx="5114557" cy="713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800" b="1" dirty="0">
                <a:solidFill>
                  <a:srgbClr val="FFFFFF"/>
                </a:solidFill>
                <a:latin typeface="LORCDJ+Times New Roman Bold"/>
                <a:cs typeface="LORCDJ+Times New Roman Bold"/>
              </a:rPr>
              <a:t>Organizační</a:t>
            </a:r>
            <a:r>
              <a:rPr sz="4800" b="1" spc="10" dirty="0">
                <a:solidFill>
                  <a:srgbClr val="FFFFFF"/>
                </a:solidFill>
                <a:latin typeface="LORCDJ+Times New Roman Bold"/>
                <a:cs typeface="LORCDJ+Times New Roman Bold"/>
              </a:rPr>
              <a:t> </a:t>
            </a:r>
            <a:r>
              <a:rPr sz="4800" b="1" dirty="0">
                <a:solidFill>
                  <a:srgbClr val="FFFFFF"/>
                </a:solidFill>
                <a:latin typeface="LORCDJ+Times New Roman Bold"/>
                <a:cs typeface="LORCDJ+Times New Roman Bold"/>
              </a:rPr>
              <a:t>formy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69881" y="4038416"/>
            <a:ext cx="7103693" cy="1444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3756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(pojetí, </a:t>
            </a:r>
            <a:r>
              <a:rPr sz="48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metody,</a:t>
            </a:r>
            <a:r>
              <a:rPr sz="4800" spc="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4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postupy</a:t>
            </a:r>
          </a:p>
          <a:p>
            <a:pPr marL="0" marR="0">
              <a:lnSpc>
                <a:spcPts val="5315"/>
              </a:lnSpc>
              <a:spcBef>
                <a:spcPts val="495"/>
              </a:spcBef>
              <a:spcAft>
                <a:spcPts val="0"/>
              </a:spcAft>
            </a:pPr>
            <a:r>
              <a:rPr sz="48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výuky,</a:t>
            </a:r>
            <a:r>
              <a:rPr sz="4800" spc="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4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vyučovací</a:t>
            </a:r>
            <a:r>
              <a:rPr sz="48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4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principy?)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66287" y="6146391"/>
            <a:ext cx="5310775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Jiří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Rychtera,</a:t>
            </a:r>
            <a:r>
              <a:rPr sz="24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e-mail: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rychterj@kch.zcu.cz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 / 44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7D1E207-00E3-2E6E-9EC2-898DA09C90CF}"/>
              </a:ext>
            </a:extLst>
          </p:cNvPr>
          <p:cNvSpPr txBox="1"/>
          <p:nvPr/>
        </p:nvSpPr>
        <p:spPr>
          <a:xfrm>
            <a:off x="875854" y="687668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73676"/>
            <a:ext cx="4248212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1. Pojetí</a:t>
            </a:r>
            <a:r>
              <a:rPr sz="4400" spc="-3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výuky</a:t>
            </a:r>
            <a:r>
              <a:rPr sz="4400" spc="-5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-1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(I)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7660048" cy="3414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A) instruktivistické</a:t>
            </a:r>
            <a:r>
              <a:rPr sz="32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 charakterizováno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dominantním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postavením</a:t>
            </a:r>
            <a:r>
              <a:rPr sz="3200" spc="-5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učitele, receptivní</a:t>
            </a:r>
          </a:p>
          <a:p>
            <a:pPr marL="342886" marR="0">
              <a:lnSpc>
                <a:spcPts val="3548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pasivitou</a:t>
            </a:r>
            <a:r>
              <a:rPr sz="32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žáků.</a:t>
            </a:r>
            <a:r>
              <a:rPr sz="32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 neumějí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své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znalosti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použít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konkrétních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situacích,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protože</a:t>
            </a:r>
          </a:p>
          <a:p>
            <a:pPr marL="342886" marR="0">
              <a:lnSpc>
                <a:spcPts val="3548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nedovedou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rozpoznat</a:t>
            </a:r>
            <a:r>
              <a:rPr sz="32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jejich vztah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ke</a:t>
            </a:r>
          </a:p>
          <a:p>
            <a:pPr marL="342886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skutečnosti.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Nedokáží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své</a:t>
            </a:r>
            <a:r>
              <a:rPr sz="32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abstraktní</a:t>
            </a:r>
          </a:p>
          <a:p>
            <a:pPr marL="342886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poznatky</a:t>
            </a:r>
            <a:r>
              <a:rPr sz="3200" spc="-7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přenést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 reálné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5575420"/>
            <a:ext cx="5060792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Významný</a:t>
            </a:r>
            <a:r>
              <a:rPr sz="32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vliv herbartismu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 / 44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51477" y="768533"/>
            <a:ext cx="3166596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Herbartismus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54" y="1413979"/>
            <a:ext cx="475003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https://cs.wikipedia.org/wiki/Johann_Friedrich_Herbart)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082" y="1972219"/>
            <a:ext cx="7742762" cy="4399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Herbart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rozpracoval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řadu důležitých</a:t>
            </a:r>
            <a:r>
              <a:rPr sz="24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didaktických</a:t>
            </a:r>
            <a:r>
              <a:rPr sz="2400" spc="-4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otázek</a:t>
            </a:r>
          </a:p>
          <a:p>
            <a:pPr marL="342899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platných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dodnes. K</a:t>
            </a:r>
            <a:r>
              <a:rPr sz="2400" spc="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rozšíření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jeho</a:t>
            </a:r>
            <a:r>
              <a:rPr sz="24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názorů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 celé</a:t>
            </a:r>
            <a:r>
              <a:rPr sz="24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Evropě</a:t>
            </a:r>
            <a:r>
              <a:rPr sz="24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</a:t>
            </a:r>
          </a:p>
          <a:p>
            <a:pPr marL="342899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</a:t>
            </a:r>
            <a:r>
              <a:rPr sz="2400" u="sng" spc="-10" dirty="0">
                <a:solidFill>
                  <a:srgbClr val="FF4568"/>
                </a:solidFill>
                <a:latin typeface="LJPASP+Times New Roman"/>
                <a:cs typeface="LJPASP+Times New Roman"/>
              </a:rPr>
              <a:t>USA</a:t>
            </a:r>
            <a:r>
              <a:rPr sz="2400" spc="-91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došlo až po jeho smrti</a:t>
            </a:r>
            <a:r>
              <a:rPr sz="24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(herbartismus).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Jeho</a:t>
            </a:r>
          </a:p>
          <a:p>
            <a:pPr marL="342899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vykladači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jednostranně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vyložili</a:t>
            </a:r>
            <a:r>
              <a:rPr sz="24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jeho</a:t>
            </a:r>
            <a:r>
              <a:rPr sz="24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záměry a vnesli</a:t>
            </a:r>
            <a:r>
              <a:rPr sz="24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</a:t>
            </a:r>
          </a:p>
          <a:p>
            <a:pPr marL="342899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vyučování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nepříznivé</a:t>
            </a:r>
            <a:r>
              <a:rPr sz="24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změny (nebezpečí</a:t>
            </a:r>
            <a:r>
              <a:rPr sz="24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formalismu</a:t>
            </a:r>
            <a:r>
              <a:rPr sz="2400" spc="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učinili</a:t>
            </a:r>
          </a:p>
          <a:p>
            <a:pPr marL="342899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jistotou</a:t>
            </a:r>
            <a:r>
              <a:rPr sz="24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formalismu, osnovy naplňovali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přemíro</a:t>
            </a:r>
          </a:p>
          <a:p>
            <a:pPr marL="342899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apod.).</a:t>
            </a:r>
            <a:r>
              <a:rPr sz="2400" spc="-4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7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To</a:t>
            </a:r>
            <a:r>
              <a:rPr sz="2400" spc="1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vedlo k potlačování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iniciativy</a:t>
            </a:r>
            <a:r>
              <a:rPr sz="2400" spc="-4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dětí,</a:t>
            </a:r>
            <a:r>
              <a:rPr sz="24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</a:t>
            </a:r>
          </a:p>
          <a:p>
            <a:pPr marL="342899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jednostrannému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zdůrazňování</a:t>
            </a:r>
            <a:r>
              <a:rPr sz="24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klasického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huma</a:t>
            </a:r>
          </a:p>
          <a:p>
            <a:pPr marL="342899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vzdělání.</a:t>
            </a:r>
            <a:r>
              <a:rPr sz="24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Řada autorů (</a:t>
            </a:r>
            <a:r>
              <a:rPr sz="24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Lev Nikolajevič</a:t>
            </a:r>
            <a:r>
              <a:rPr sz="2400" u="sng" spc="-58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2400" u="sng" spc="-23" dirty="0">
                <a:solidFill>
                  <a:srgbClr val="FF4568"/>
                </a:solidFill>
                <a:latin typeface="LJPASP+Times New Roman"/>
                <a:cs typeface="LJPASP+Times New Roman"/>
              </a:rPr>
              <a:t>Tolstoj</a:t>
            </a:r>
          </a:p>
          <a:p>
            <a:pPr marL="342899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Zweig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) popisuje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atmosféru strnulosti</a:t>
            </a:r>
            <a:r>
              <a:rPr sz="24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strachu</a:t>
            </a:r>
          </a:p>
          <a:p>
            <a:pPr marL="342899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škole,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tuhou kázeň spojenou s </a:t>
            </a:r>
            <a:r>
              <a:rPr sz="24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příkazy,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zákazy</a:t>
            </a:r>
          </a:p>
          <a:p>
            <a:pPr marL="342899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tresty.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 / 44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FACBA8B-41F7-4E5B-A43E-186D0C4D8B44}"/>
              </a:ext>
            </a:extLst>
          </p:cNvPr>
          <p:cNvSpPr txBox="1"/>
          <p:nvPr/>
        </p:nvSpPr>
        <p:spPr>
          <a:xfrm>
            <a:off x="8004646" y="7099857"/>
            <a:ext cx="171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Volné dílo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4438376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1. Pojetí</a:t>
            </a:r>
            <a:r>
              <a:rPr sz="4400" spc="-3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výuky</a:t>
            </a:r>
            <a:r>
              <a:rPr sz="4400" spc="-5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(II)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92" y="1686617"/>
            <a:ext cx="713556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B)</a:t>
            </a:r>
            <a:r>
              <a:rPr sz="28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konstruktivistické</a:t>
            </a:r>
            <a:r>
              <a:rPr sz="28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znalosti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jsou vytvářeny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409" y="2113319"/>
            <a:ext cx="6188218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studentem</a:t>
            </a:r>
            <a:r>
              <a:rPr sz="28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nejsou</a:t>
            </a:r>
            <a:r>
              <a:rPr sz="28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poskytovány učitelem;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53" y="2625326"/>
            <a:ext cx="7158047" cy="1711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426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</a:t>
            </a:r>
            <a:r>
              <a:rPr sz="2800" spc="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osobnostní</a:t>
            </a:r>
            <a:r>
              <a:rPr sz="28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konstruktivismus</a:t>
            </a:r>
            <a:r>
              <a:rPr sz="28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</a:t>
            </a:r>
            <a:r>
              <a:rPr sz="2800" spc="68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pojetí</a:t>
            </a:r>
            <a:r>
              <a:rPr sz="28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</a:t>
            </a:r>
            <a:r>
              <a:rPr sz="2800" spc="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</a:p>
          <a:p>
            <a:pPr marL="0" marR="0">
              <a:lnSpc>
                <a:spcPts val="3096"/>
              </a:lnSpc>
              <a:spcBef>
                <a:spcPts val="264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osobnosti,</a:t>
            </a:r>
            <a:r>
              <a:rPr sz="28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která</a:t>
            </a:r>
            <a:r>
              <a:rPr sz="28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 utváří znalosti</a:t>
            </a:r>
            <a:r>
              <a:rPr sz="28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převážně</a:t>
            </a:r>
          </a:p>
          <a:p>
            <a:pPr marL="0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individuálním</a:t>
            </a:r>
            <a:r>
              <a:rPr sz="2800" spc="-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způsobem</a:t>
            </a:r>
            <a:r>
              <a:rPr sz="28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(preferuje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individualizace</a:t>
            </a:r>
            <a:r>
              <a:rPr sz="28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poznání)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453" y="4417612"/>
            <a:ext cx="7610727" cy="1284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426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</a:t>
            </a:r>
            <a:r>
              <a:rPr sz="2800" spc="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sociální</a:t>
            </a:r>
            <a:r>
              <a:rPr sz="28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kontextuální</a:t>
            </a:r>
            <a:r>
              <a:rPr sz="28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konstruktivismus</a:t>
            </a:r>
            <a:r>
              <a:rPr sz="28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klade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důraz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2800" spc="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kontext</a:t>
            </a:r>
            <a:r>
              <a:rPr sz="2800" spc="-5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 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význam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prostředí pro</a:t>
            </a:r>
            <a:r>
              <a:rPr sz="2800" spc="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</a:t>
            </a:r>
          </a:p>
          <a:p>
            <a:pPr marL="0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včetně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sociálních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interakcí při</a:t>
            </a:r>
            <a:r>
              <a:rPr sz="28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</a:t>
            </a:r>
            <a:r>
              <a:rPr sz="28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(Mašek, 2004)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92" y="5783196"/>
            <a:ext cx="576982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Společný</a:t>
            </a:r>
            <a:r>
              <a:rPr sz="28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znak – vlastní</a:t>
            </a:r>
            <a:r>
              <a:rPr sz="28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aktivita</a:t>
            </a:r>
            <a:r>
              <a:rPr sz="28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5 / 44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912604" cy="7092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533" y="394645"/>
            <a:ext cx="7387940" cy="2253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995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1. Komponenty konstruktivistického</a:t>
            </a:r>
          </a:p>
          <a:p>
            <a:pPr marL="217995" marR="0">
              <a:lnSpc>
                <a:spcPts val="3986"/>
              </a:lnSpc>
              <a:spcBef>
                <a:spcPts val="333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učebního</a:t>
            </a:r>
            <a:r>
              <a:rPr sz="3600" spc="3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prostředí</a:t>
            </a:r>
            <a:r>
              <a:rPr sz="3600" spc="1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(Perkins, 1991):</a:t>
            </a:r>
          </a:p>
          <a:p>
            <a:pPr marL="0" marR="0">
              <a:lnSpc>
                <a:spcPts val="2657"/>
              </a:lnSpc>
              <a:spcBef>
                <a:spcPts val="718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Kontext reprezentace</a:t>
            </a:r>
            <a:r>
              <a:rPr sz="24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ovládání</a:t>
            </a:r>
            <a:r>
              <a:rPr sz="24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problému (reprezentace</a:t>
            </a:r>
          </a:p>
          <a:p>
            <a:pPr marL="342861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problému musí</a:t>
            </a:r>
            <a:r>
              <a:rPr sz="24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být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zajímavá, působivá,</a:t>
            </a:r>
            <a:r>
              <a:rPr sz="24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musí žáka</a:t>
            </a:r>
          </a:p>
          <a:p>
            <a:pPr marL="342861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zangažovat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např. videopořadem</a:t>
            </a:r>
            <a:r>
              <a:rPr sz="24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</a:t>
            </a:r>
            <a:r>
              <a:rPr sz="24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virtuálním</a:t>
            </a:r>
            <a:r>
              <a:rPr sz="2400" spc="-7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světem)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33" y="2711298"/>
            <a:ext cx="660461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Související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případové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studie</a:t>
            </a:r>
            <a:r>
              <a:rPr sz="24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(způsob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reprezentace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76395" y="3077116"/>
            <a:ext cx="140493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příběhem)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33" y="3516009"/>
            <a:ext cx="710025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Informační zdroje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základní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komponenta k. učebního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76395" y="3881828"/>
            <a:ext cx="123987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33533" y="4320721"/>
            <a:ext cx="7383720" cy="110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Kognitivní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nástroje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intelektuální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prostředky,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které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jsou</a:t>
            </a:r>
          </a:p>
          <a:p>
            <a:pPr marL="342861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používány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 reprezentaci,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strukturaci,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automatizaci</a:t>
            </a:r>
            <a:r>
              <a:rPr sz="24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</a:t>
            </a:r>
          </a:p>
          <a:p>
            <a:pPr marL="342861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procesu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zpracování</a:t>
            </a:r>
            <a:r>
              <a:rPr sz="24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33533" y="5491102"/>
            <a:ext cx="7370868" cy="1472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Nástroje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 spolupráci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verbální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komunikaci</a:t>
            </a:r>
            <a:r>
              <a:rPr sz="24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zásadní</a:t>
            </a:r>
          </a:p>
          <a:p>
            <a:pPr marL="342861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vlastnost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spolupráce</a:t>
            </a:r>
            <a:r>
              <a:rPr sz="24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týmová práce,</a:t>
            </a:r>
            <a:r>
              <a:rPr sz="24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která</a:t>
            </a:r>
            <a:r>
              <a:rPr sz="24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vyžaduje</a:t>
            </a:r>
          </a:p>
          <a:p>
            <a:pPr marL="342861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sdílení</a:t>
            </a:r>
            <a:r>
              <a:rPr sz="24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nástrojů podporujících</a:t>
            </a:r>
            <a:r>
              <a:rPr sz="2400" spc="-4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(popis</a:t>
            </a:r>
          </a:p>
          <a:p>
            <a:pPr marL="342861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myšlenek pro</a:t>
            </a:r>
            <a:r>
              <a:rPr sz="24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spolužáky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 učitele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6 / 44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7255134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2. Osobnostní</a:t>
            </a:r>
            <a:r>
              <a:rPr sz="44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konstruktivismus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7180780" cy="1951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3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Vyučování</a:t>
            </a:r>
            <a:r>
              <a:rPr sz="3200" spc="-21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0000"/>
                </a:solidFill>
                <a:latin typeface="LJPASP+Times New Roman"/>
                <a:cs typeface="LJPASP+Times New Roman"/>
              </a:rPr>
              <a:t>jako</a:t>
            </a:r>
            <a:r>
              <a:rPr sz="3200" spc="-4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dialog</a:t>
            </a:r>
            <a:r>
              <a:rPr sz="3200" spc="-3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(KOLÁŘ,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2007)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(heuristický</a:t>
            </a:r>
            <a:r>
              <a:rPr sz="32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rozhovor)</a:t>
            </a:r>
            <a:r>
              <a:rPr sz="32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nechápeme</a:t>
            </a:r>
            <a:r>
              <a:rPr sz="32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</a:p>
          <a:p>
            <a:pPr marL="342886" marR="0">
              <a:lnSpc>
                <a:spcPts val="3548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metodu</a:t>
            </a:r>
            <a:r>
              <a:rPr sz="32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instruktivistické</a:t>
            </a:r>
            <a:r>
              <a:rPr sz="32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výuky,</a:t>
            </a:r>
            <a:r>
              <a:rPr sz="3200" spc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ale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princip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dialogu ve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vyučování;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4112300"/>
            <a:ext cx="7468801" cy="1951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 osvojením</a:t>
            </a:r>
            <a:r>
              <a:rPr sz="32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vědomostí</a:t>
            </a:r>
            <a:r>
              <a:rPr sz="3200" spc="-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dovedností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chápe</a:t>
            </a:r>
            <a:r>
              <a:rPr sz="32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</a:t>
            </a:r>
            <a:r>
              <a:rPr sz="3200" spc="-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vztahy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</a:t>
            </a:r>
            <a:r>
              <a:rPr sz="32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poznatky,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získal</a:t>
            </a:r>
          </a:p>
          <a:p>
            <a:pPr marL="342886" marR="0">
              <a:lnSpc>
                <a:spcPts val="3548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dovednosti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</a:t>
            </a:r>
            <a:r>
              <a:rPr sz="32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nových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úkolů, získal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dovednosti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další</a:t>
            </a:r>
            <a:r>
              <a:rPr sz="32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sebevzdělávání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7 / 44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1" y="613451"/>
            <a:ext cx="7596435" cy="253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Podmínky realizace</a:t>
            </a:r>
            <a:r>
              <a:rPr sz="4000" spc="-1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dialogu ve</a:t>
            </a:r>
          </a:p>
          <a:p>
            <a:pPr marL="0" marR="0">
              <a:lnSpc>
                <a:spcPts val="4425"/>
              </a:lnSpc>
              <a:spcBef>
                <a:spcPts val="374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vyučování</a:t>
            </a:r>
          </a:p>
          <a:p>
            <a:pPr marL="20" marR="0">
              <a:lnSpc>
                <a:spcPts val="3096"/>
              </a:lnSpc>
              <a:spcBef>
                <a:spcPts val="69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Vytváření</a:t>
            </a:r>
            <a:r>
              <a:rPr sz="2800" spc="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vhodné</a:t>
            </a:r>
            <a:r>
              <a:rPr sz="28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atmosféry pro</a:t>
            </a:r>
            <a:r>
              <a:rPr sz="2800" spc="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dialog (budování</a:t>
            </a:r>
          </a:p>
          <a:p>
            <a:pPr marL="342938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důvěry,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neformální autorita,</a:t>
            </a:r>
            <a:r>
              <a:rPr sz="28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otevřená</a:t>
            </a:r>
            <a:r>
              <a:rPr sz="28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efektivní</a:t>
            </a:r>
          </a:p>
          <a:p>
            <a:pPr marL="342938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komunikace)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92" y="3232002"/>
            <a:ext cx="7630080" cy="1711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Připravenost</a:t>
            </a:r>
            <a:r>
              <a:rPr sz="28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učitele</a:t>
            </a:r>
            <a:r>
              <a:rPr sz="28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 na</a:t>
            </a:r>
            <a:r>
              <a:rPr sz="28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vedení 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využití</a:t>
            </a:r>
          </a:p>
          <a:p>
            <a:pPr marL="342917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dialogu</a:t>
            </a:r>
            <a:r>
              <a:rPr sz="28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(volba</a:t>
            </a:r>
            <a:r>
              <a:rPr sz="28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vhodného stylu</a:t>
            </a:r>
            <a:r>
              <a:rPr sz="28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vedení</a:t>
            </a:r>
            <a:r>
              <a:rPr sz="28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výuky,</a:t>
            </a:r>
          </a:p>
          <a:p>
            <a:pPr marL="342917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přístup</a:t>
            </a:r>
            <a:r>
              <a:rPr sz="2800" spc="-3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k žákovi!!!,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 aktivnímu aktéru procesu</a:t>
            </a:r>
          </a:p>
          <a:p>
            <a:pPr marL="342917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učení…)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92" y="5024115"/>
            <a:ext cx="7700163" cy="17116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Existence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vhodných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zajímavých témat pro</a:t>
            </a:r>
          </a:p>
          <a:p>
            <a:pPr marL="342917" marR="0">
              <a:lnSpc>
                <a:spcPts val="3096"/>
              </a:lnSpc>
              <a:spcBef>
                <a:spcPts val="264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dialog (nejde</a:t>
            </a:r>
            <a:r>
              <a:rPr sz="28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jen o problémy související</a:t>
            </a:r>
            <a:r>
              <a:rPr sz="28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</a:t>
            </a:r>
          </a:p>
          <a:p>
            <a:pPr marL="342917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obsahem</a:t>
            </a:r>
            <a:r>
              <a:rPr sz="28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výuky,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ale</a:t>
            </a:r>
            <a:r>
              <a:rPr sz="28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 o problémy týkající se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zájmu</a:t>
            </a:r>
          </a:p>
          <a:p>
            <a:pPr marL="342917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potřeb žáků)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8 / 44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46589" y="346202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728934"/>
            <a:ext cx="3989249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Učitelovy</a:t>
            </a:r>
            <a:r>
              <a:rPr sz="4400" spc="-4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otázky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9 / 44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10 / 44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8428039-2C69-4851-93BA-ED78DC85E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67" y="221090"/>
            <a:ext cx="9162824" cy="698477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53D8C3E-4F33-4155-B44B-21FC4B7F5C5A}"/>
              </a:ext>
            </a:extLst>
          </p:cNvPr>
          <p:cNvSpPr txBox="1"/>
          <p:nvPr/>
        </p:nvSpPr>
        <p:spPr>
          <a:xfrm>
            <a:off x="587822" y="219453"/>
            <a:ext cx="3314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https://wiki.rvp.cz/Knihovna/1.Pedagogicky_lexikon/B/Bloomova_taxonomie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1" y="613451"/>
            <a:ext cx="5348030" cy="1209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3. Sociální</a:t>
            </a:r>
            <a:r>
              <a:rPr sz="4000" spc="-3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</a:t>
            </a:r>
            <a:r>
              <a:rPr sz="4000" spc="2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kontextuální</a:t>
            </a:r>
          </a:p>
          <a:p>
            <a:pPr marL="0" marR="0">
              <a:lnSpc>
                <a:spcPts val="4425"/>
              </a:lnSpc>
              <a:spcBef>
                <a:spcPts val="374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konstruktivismus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8403" y="1870532"/>
            <a:ext cx="2990850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Hraní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rolí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8403" y="2455859"/>
            <a:ext cx="6370146" cy="1658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případů</a:t>
            </a:r>
            <a:r>
              <a:rPr sz="3200" spc="-7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případových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studií</a:t>
            </a:r>
          </a:p>
          <a:p>
            <a:pPr marL="0" marR="0">
              <a:lnSpc>
                <a:spcPts val="3548"/>
              </a:lnSpc>
              <a:spcBef>
                <a:spcPts val="1109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Stavění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</a:t>
            </a:r>
            <a:r>
              <a:rPr sz="32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 role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učitele</a:t>
            </a:r>
          </a:p>
          <a:p>
            <a:pPr marL="0" marR="0">
              <a:lnSpc>
                <a:spcPts val="3548"/>
              </a:lnSpc>
              <a:spcBef>
                <a:spcPts val="1059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Skupinové</a:t>
            </a:r>
            <a:r>
              <a:rPr sz="3200" spc="-46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vyučování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48403" y="4211444"/>
            <a:ext cx="3739903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Kooperativní</a:t>
            </a:r>
            <a:r>
              <a:rPr sz="3200" spc="-2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výuka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48403" y="4796572"/>
            <a:ext cx="4258297" cy="107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Problémové</a:t>
            </a:r>
            <a:r>
              <a:rPr sz="3200" spc="-4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vyučování</a:t>
            </a:r>
          </a:p>
          <a:p>
            <a:pPr marL="0" marR="0">
              <a:lnSpc>
                <a:spcPts val="3548"/>
              </a:lnSpc>
              <a:spcBef>
                <a:spcPts val="111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Projektové</a:t>
            </a:r>
            <a:r>
              <a:rPr sz="3200" spc="-12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vyučování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8403" y="5967029"/>
            <a:ext cx="6710383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111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IBSE (badatelsky</a:t>
            </a:r>
            <a:r>
              <a:rPr sz="3200" spc="-3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orientovaná</a:t>
            </a:r>
            <a:r>
              <a:rPr sz="3200" spc="-4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spc="12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výuka)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11 / 44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6647" y="581187"/>
            <a:ext cx="5324781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Problémové</a:t>
            </a:r>
            <a:r>
              <a:rPr sz="4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vyučování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1552" y="1362040"/>
            <a:ext cx="603257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Někdy se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hovoří o problémové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metodě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21552" y="1874047"/>
            <a:ext cx="6696603" cy="1284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Podstata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vychází z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myšlenek pragmatické</a:t>
            </a:r>
          </a:p>
          <a:p>
            <a:pPr marL="342904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pedagogiky</a:t>
            </a:r>
            <a:r>
              <a:rPr sz="28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(J. Dewey);</a:t>
            </a:r>
            <a:r>
              <a:rPr sz="2800" spc="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další</a:t>
            </a:r>
            <a:r>
              <a:rPr sz="28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protagonisté</a:t>
            </a:r>
          </a:p>
          <a:p>
            <a:pPr marL="342904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W.Okoň,</a:t>
            </a:r>
            <a:r>
              <a:rPr sz="2800" spc="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M.I.Machmutov</a:t>
            </a:r>
            <a:r>
              <a:rPr sz="2800" spc="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apod.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21552" y="3239631"/>
            <a:ext cx="7644701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Výchozím stavem je</a:t>
            </a:r>
            <a:r>
              <a:rPr sz="28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navození problémové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21552" y="3751638"/>
            <a:ext cx="7631491" cy="1711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Problémová</a:t>
            </a:r>
            <a:r>
              <a:rPr sz="2800" spc="-1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situace</a:t>
            </a:r>
            <a:r>
              <a:rPr sz="2800" spc="-11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–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situace,</a:t>
            </a:r>
            <a:r>
              <a:rPr sz="28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 jejímž řešení 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</a:p>
          <a:p>
            <a:pPr marL="342904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poznávající</a:t>
            </a:r>
            <a:r>
              <a:rPr sz="28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subjekt intelektuální</a:t>
            </a:r>
            <a:r>
              <a:rPr sz="28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těžkosti</a:t>
            </a:r>
          </a:p>
          <a:p>
            <a:pPr marL="342904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projevující</a:t>
            </a:r>
            <a:r>
              <a:rPr sz="28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tom, 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že</a:t>
            </a:r>
            <a:r>
              <a:rPr sz="2800" spc="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nemůže</a:t>
            </a:r>
            <a:r>
              <a:rPr sz="2800" spc="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28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základě</a:t>
            </a:r>
          </a:p>
          <a:p>
            <a:pPr marL="342904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poznatků, které</a:t>
            </a:r>
            <a:r>
              <a:rPr sz="28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již</a:t>
            </a:r>
            <a:r>
              <a:rPr sz="28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osvojil,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splnit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21552" y="5543925"/>
            <a:ext cx="7477808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Podněcuje</a:t>
            </a:r>
            <a:r>
              <a:rPr sz="2800" spc="-1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žáka</a:t>
            </a:r>
            <a:r>
              <a:rPr sz="2800" spc="23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k překonávání</a:t>
            </a:r>
            <a:r>
              <a:rPr sz="2800" spc="-2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těžkostí,</a:t>
            </a:r>
            <a:r>
              <a:rPr sz="2800" spc="-32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vzbuzuje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64457" y="5970626"/>
            <a:ext cx="6458089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touhu</a:t>
            </a:r>
            <a:r>
              <a:rPr sz="2800" spc="-3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po poznání, aktivuje</a:t>
            </a:r>
            <a:r>
              <a:rPr sz="2800" spc="-13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myšlení</a:t>
            </a:r>
            <a:r>
              <a:rPr sz="2800" spc="-23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konání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12 / 44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368060" y="496230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2932157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John Dewey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53996" y="2111534"/>
            <a:ext cx="7379749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Dítě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(žák)</a:t>
            </a:r>
            <a:r>
              <a:rPr sz="20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stává</a:t>
            </a:r>
            <a:r>
              <a:rPr sz="20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centrem, kolem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kterého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krouží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veškerá</a:t>
            </a:r>
            <a:r>
              <a:rPr sz="20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výchova,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96902" y="2416372"/>
            <a:ext cx="7075999" cy="1539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učební</a:t>
            </a:r>
            <a:r>
              <a:rPr sz="20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prostředky,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atd.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Tuto</a:t>
            </a:r>
            <a:r>
              <a:rPr sz="2000" spc="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tendenci</a:t>
            </a:r>
            <a:r>
              <a:rPr sz="20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pragmatické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pedagogiky</a:t>
            </a:r>
            <a:r>
              <a:rPr sz="20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nelze</a:t>
            </a:r>
          </a:p>
          <a:p>
            <a:pPr marL="0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chápat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  <a:r>
              <a:rPr sz="20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krajní</a:t>
            </a:r>
            <a:r>
              <a:rPr sz="20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pedocentrismus,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ale v tom</a:t>
            </a:r>
            <a:r>
              <a:rPr sz="20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smyslu, že žák </a:t>
            </a:r>
            <a:r>
              <a:rPr sz="20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</a:p>
          <a:p>
            <a:pPr marL="0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aktivně</a:t>
            </a:r>
            <a:r>
              <a:rPr sz="20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pracovat,</a:t>
            </a:r>
            <a:r>
              <a:rPr sz="20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žít</a:t>
            </a:r>
            <a:r>
              <a:rPr sz="20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vlastním</a:t>
            </a:r>
            <a:r>
              <a:rPr sz="2000" spc="-5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životem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zmocňovat</a:t>
            </a:r>
            <a:r>
              <a:rPr sz="20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aktivně</a:t>
            </a:r>
          </a:p>
          <a:p>
            <a:pPr marL="0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životních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zkušeností.</a:t>
            </a:r>
            <a:r>
              <a:rPr sz="2000" spc="-8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Tak</a:t>
            </a:r>
            <a:r>
              <a:rPr sz="2000" spc="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  <a:r>
              <a:rPr sz="20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reformní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pedagogiky</a:t>
            </a:r>
            <a:r>
              <a:rPr sz="20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0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základním</a:t>
            </a:r>
          </a:p>
          <a:p>
            <a:pPr marL="0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východiskem</a:t>
            </a:r>
            <a:r>
              <a:rPr sz="2000" spc="-5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hluboké</a:t>
            </a:r>
            <a:r>
              <a:rPr sz="2000" spc="-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studium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psychologie</a:t>
            </a:r>
            <a:r>
              <a:rPr sz="20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dítěte.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53996" y="4001331"/>
            <a:ext cx="7663760" cy="2453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Vyučovací</a:t>
            </a:r>
            <a:r>
              <a:rPr sz="20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proces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pragmatická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škola</a:t>
            </a:r>
            <a:r>
              <a:rPr sz="20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nechápe</a:t>
            </a:r>
            <a:r>
              <a:rPr sz="20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  <a:r>
              <a:rPr sz="20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předávání</a:t>
            </a:r>
          </a:p>
          <a:p>
            <a:pPr marL="342906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systematicky</a:t>
            </a:r>
            <a:r>
              <a:rPr sz="2000" spc="-1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uspořádaných</a:t>
            </a:r>
            <a:r>
              <a:rPr sz="2000" spc="-4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vědomostí,</a:t>
            </a:r>
            <a:r>
              <a:rPr sz="2000" spc="-41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ale jako</a:t>
            </a:r>
            <a:r>
              <a:rPr sz="2000" spc="-2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rozvíjení</a:t>
            </a:r>
            <a:r>
              <a:rPr sz="2000" spc="-3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dětské</a:t>
            </a:r>
          </a:p>
          <a:p>
            <a:pPr marL="342906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zkušenosti.</a:t>
            </a:r>
            <a:r>
              <a:rPr sz="2000" spc="-3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Dítě proto</a:t>
            </a:r>
            <a:r>
              <a:rPr sz="20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  <a:r>
              <a:rPr sz="2000" spc="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mít</a:t>
            </a:r>
            <a:r>
              <a:rPr sz="20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kontakt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společenskou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</a:t>
            </a:r>
            <a:r>
              <a:rPr sz="20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fyzickou</a:t>
            </a:r>
          </a:p>
          <a:p>
            <a:pPr marL="342906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zkušeností,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  <a:r>
              <a:rPr sz="2000" spc="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znát.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Tato</a:t>
            </a:r>
            <a:r>
              <a:rPr sz="2000" spc="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zkušenost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nemá </a:t>
            </a:r>
            <a:r>
              <a:rPr sz="20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být</a:t>
            </a:r>
            <a:r>
              <a:rPr sz="20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náhradou,</a:t>
            </a:r>
            <a:r>
              <a:rPr sz="20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</a:t>
            </a:r>
          </a:p>
          <a:p>
            <a:pPr marL="342906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prezentovala</a:t>
            </a:r>
            <a:r>
              <a:rPr sz="20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stará škola.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Dítě</a:t>
            </a:r>
            <a:r>
              <a:rPr sz="2000" spc="-2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spc="-13" dirty="0">
                <a:solidFill>
                  <a:srgbClr val="FF0000"/>
                </a:solidFill>
                <a:latin typeface="LJPASP+Times New Roman"/>
                <a:cs typeface="LJPASP+Times New Roman"/>
              </a:rPr>
              <a:t>má</a:t>
            </a:r>
            <a:r>
              <a:rPr sz="2000" spc="2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získávat</a:t>
            </a:r>
            <a:r>
              <a:rPr sz="2000" spc="-16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vlastní</a:t>
            </a:r>
            <a:r>
              <a:rPr sz="2000" spc="-56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aktivitou</a:t>
            </a:r>
            <a:r>
              <a:rPr sz="2000" spc="-4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zkušenosti,</a:t>
            </a:r>
          </a:p>
          <a:p>
            <a:pPr marL="342906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tato činnost</a:t>
            </a:r>
            <a:r>
              <a:rPr sz="2000" spc="-5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spc="22" dirty="0">
                <a:solidFill>
                  <a:srgbClr val="FF0000"/>
                </a:solidFill>
                <a:latin typeface="LJPASP+Times New Roman"/>
                <a:cs typeface="LJPASP+Times New Roman"/>
              </a:rPr>
              <a:t>ho</a:t>
            </a:r>
            <a:r>
              <a:rPr sz="2000" spc="-39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výrazně</a:t>
            </a:r>
            <a:r>
              <a:rPr sz="2000" spc="-3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motivuje,</a:t>
            </a:r>
            <a:r>
              <a:rPr sz="2000" spc="-19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vzbuzuje</a:t>
            </a:r>
            <a:r>
              <a:rPr sz="2000" spc="-48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zájem</a:t>
            </a:r>
            <a:r>
              <a:rPr sz="2000" spc="-14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a vyvolává</a:t>
            </a:r>
          </a:p>
          <a:p>
            <a:pPr marL="342906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spc="-16" dirty="0">
                <a:solidFill>
                  <a:srgbClr val="FF0000"/>
                </a:solidFill>
                <a:latin typeface="LJPASP+Times New Roman"/>
                <a:cs typeface="LJPASP+Times New Roman"/>
              </a:rPr>
              <a:t>problémy.</a:t>
            </a:r>
            <a:r>
              <a:rPr sz="2000" spc="-35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20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Toto</a:t>
            </a:r>
            <a:r>
              <a:rPr sz="2000" spc="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mu</a:t>
            </a:r>
            <a:r>
              <a:rPr sz="2000" spc="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nemůže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poskytnout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tradiční</a:t>
            </a:r>
            <a:r>
              <a:rPr sz="20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škola,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ani</a:t>
            </a:r>
            <a:r>
              <a:rPr sz="20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tradiční</a:t>
            </a:r>
          </a:p>
          <a:p>
            <a:pPr marL="342906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knihy.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Zkušenosti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</a:t>
            </a:r>
            <a:r>
              <a:rPr sz="20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získávají</a:t>
            </a:r>
            <a:r>
              <a:rPr sz="2000" spc="-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osobní</a:t>
            </a:r>
            <a:r>
              <a:rPr sz="20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13 / 44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110DC4A-66AD-4C18-BF82-E3808AD855E6}"/>
              </a:ext>
            </a:extLst>
          </p:cNvPr>
          <p:cNvSpPr txBox="1"/>
          <p:nvPr/>
        </p:nvSpPr>
        <p:spPr>
          <a:xfrm>
            <a:off x="1370072" y="6648321"/>
            <a:ext cx="411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(Zdroj obrázku: https://cs.wikiquote.org/, volné dílo)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6200196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Problémové</a:t>
            </a:r>
            <a:r>
              <a:rPr sz="4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vyučování</a:t>
            </a:r>
            <a:r>
              <a:rPr sz="4400" spc="-3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-1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(II)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6497652" cy="1659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FFFFFF"/>
                </a:solidFill>
                <a:latin typeface="LJPASP+Times New Roman"/>
                <a:cs typeface="LJPASP+Times New Roman"/>
              </a:rPr>
              <a:t>Fáze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 problémové</a:t>
            </a:r>
            <a:r>
              <a:rPr sz="32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situace:</a:t>
            </a:r>
          </a:p>
          <a:p>
            <a:pPr marL="0" marR="0">
              <a:lnSpc>
                <a:spcPts val="3548"/>
              </a:lnSpc>
              <a:spcBef>
                <a:spcPts val="1110"/>
              </a:spcBef>
              <a:spcAft>
                <a:spcPts val="0"/>
              </a:spcAft>
            </a:pPr>
            <a:r>
              <a:rPr sz="3600" baseline="1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1.</a:t>
            </a:r>
            <a:r>
              <a:rPr sz="3600" spc="1356" baseline="1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Definice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problému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jeho</a:t>
            </a:r>
            <a:r>
              <a:rPr sz="32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vymezení</a:t>
            </a:r>
          </a:p>
          <a:p>
            <a:pPr marL="0" marR="0">
              <a:lnSpc>
                <a:spcPts val="3548"/>
              </a:lnSpc>
              <a:spcBef>
                <a:spcPts val="1059"/>
              </a:spcBef>
              <a:spcAft>
                <a:spcPts val="0"/>
              </a:spcAft>
            </a:pPr>
            <a:r>
              <a:rPr sz="3600" baseline="-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2.</a:t>
            </a:r>
            <a:r>
              <a:rPr sz="3600" spc="1356" baseline="-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Vytvoření</a:t>
            </a:r>
            <a:r>
              <a:rPr sz="3200" spc="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hypotézy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3819835"/>
            <a:ext cx="6937994" cy="1073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600" baseline="4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3.</a:t>
            </a:r>
            <a:r>
              <a:rPr sz="3600" spc="1356" baseline="4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Sběr informací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poznatků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 problému</a:t>
            </a:r>
          </a:p>
          <a:p>
            <a:pPr marL="0" marR="0">
              <a:lnSpc>
                <a:spcPts val="3548"/>
              </a:lnSpc>
              <a:spcBef>
                <a:spcPts val="1109"/>
              </a:spcBef>
              <a:spcAft>
                <a:spcPts val="0"/>
              </a:spcAft>
            </a:pPr>
            <a:r>
              <a:rPr sz="3600" baseline="2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4.</a:t>
            </a:r>
            <a:r>
              <a:rPr sz="3600" spc="1356" baseline="2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Návrh řešení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4990092"/>
            <a:ext cx="3323773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600" baseline="-4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5.</a:t>
            </a:r>
            <a:r>
              <a:rPr sz="3600" spc="1356" baseline="-4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Realizace</a:t>
            </a:r>
            <a:r>
              <a:rPr sz="32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5575420"/>
            <a:ext cx="385363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600" baseline="-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6.</a:t>
            </a:r>
            <a:r>
              <a:rPr sz="3600" spc="1356" baseline="-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Zobecnění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závěry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14 / 44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6178291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Zásady</a:t>
            </a:r>
            <a:r>
              <a:rPr sz="4400" spc="-4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tvorby</a:t>
            </a:r>
            <a:r>
              <a:rPr sz="4400" spc="-5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„Problému“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7392371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Logická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návaznost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3200" spc="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dosavadní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66" y="2551825"/>
            <a:ext cx="92145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3136953"/>
            <a:ext cx="5916863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Přiměřenost</a:t>
            </a:r>
            <a:r>
              <a:rPr sz="32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věku,</a:t>
            </a:r>
            <a:r>
              <a:rPr sz="32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vědomostem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4266" y="3624726"/>
            <a:ext cx="3192001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dovednostem</a:t>
            </a:r>
            <a:r>
              <a:rPr sz="3200" spc="-6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380" y="4209854"/>
            <a:ext cx="714008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Mít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problémový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obsah,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který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  <a:r>
              <a:rPr sz="32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povahu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4266" y="4697627"/>
            <a:ext cx="2947857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nového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poznatku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51380" y="5282756"/>
            <a:ext cx="6554142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Upoutat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žáky,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vzbudit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nich zájem</a:t>
            </a:r>
            <a:r>
              <a:rPr sz="32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94266" y="5770529"/>
            <a:ext cx="182797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poznávání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15 / 44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4540" y="346202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422" y="832199"/>
            <a:ext cx="5259310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66"/>
                </a:solidFill>
                <a:latin typeface="LJPASP+Times New Roman"/>
                <a:cs typeface="LJPASP+Times New Roman"/>
              </a:rPr>
              <a:t>Ukázky problémových</a:t>
            </a:r>
            <a:r>
              <a:rPr sz="3600" spc="38" dirty="0">
                <a:solidFill>
                  <a:srgbClr val="FFFF66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66"/>
                </a:solidFill>
                <a:latin typeface="LJPASP+Times New Roman"/>
                <a:cs typeface="LJPASP+Times New Roman"/>
              </a:rPr>
              <a:t>úloh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16 / 44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B22C511-F016-EA6D-325C-DC5DBBD4A552}"/>
              </a:ext>
            </a:extLst>
          </p:cNvPr>
          <p:cNvSpPr txBox="1"/>
          <p:nvPr/>
        </p:nvSpPr>
        <p:spPr>
          <a:xfrm>
            <a:off x="1667942" y="6878079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17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7764935-7AB8-F5CC-F371-7B5698D7C460}"/>
              </a:ext>
            </a:extLst>
          </p:cNvPr>
          <p:cNvSpPr txBox="1"/>
          <p:nvPr/>
        </p:nvSpPr>
        <p:spPr>
          <a:xfrm>
            <a:off x="1019870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18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22863AD-C371-AC77-40E9-6C4431EAC6E0}"/>
              </a:ext>
            </a:extLst>
          </p:cNvPr>
          <p:cNvSpPr txBox="1"/>
          <p:nvPr/>
        </p:nvSpPr>
        <p:spPr>
          <a:xfrm>
            <a:off x="768096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19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673536F-699D-BCE0-0AB7-7D60EE13DB00}"/>
              </a:ext>
            </a:extLst>
          </p:cNvPr>
          <p:cNvSpPr txBox="1"/>
          <p:nvPr/>
        </p:nvSpPr>
        <p:spPr>
          <a:xfrm>
            <a:off x="1091878" y="680333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20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790628C-B09A-500E-2E7E-569A1A9B1D6C}"/>
              </a:ext>
            </a:extLst>
          </p:cNvPr>
          <p:cNvSpPr txBox="1"/>
          <p:nvPr/>
        </p:nvSpPr>
        <p:spPr>
          <a:xfrm>
            <a:off x="1955974" y="690664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21 / 44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22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2AEA31B-C9D0-CA70-46B3-80BFCA812F02}"/>
              </a:ext>
            </a:extLst>
          </p:cNvPr>
          <p:cNvSpPr txBox="1"/>
          <p:nvPr/>
        </p:nvSpPr>
        <p:spPr>
          <a:xfrm>
            <a:off x="1451918" y="669201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890336"/>
            <a:ext cx="7403176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Skupinová</a:t>
            </a:r>
            <a:r>
              <a:rPr sz="4400" spc="-6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</a:t>
            </a:r>
            <a:r>
              <a:rPr sz="4400" spc="3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kooperativní</a:t>
            </a:r>
            <a:r>
              <a:rPr sz="4400" spc="-3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9176" y="1690722"/>
            <a:ext cx="6812142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Skupinová</a:t>
            </a:r>
            <a:r>
              <a:rPr sz="32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versus kooperativní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výuka?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39176" y="2275851"/>
            <a:ext cx="7644737" cy="1464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Skupinová</a:t>
            </a:r>
            <a:r>
              <a:rPr sz="3200" spc="-46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0000"/>
                </a:solidFill>
                <a:latin typeface="LJPASP+Times New Roman"/>
                <a:cs typeface="LJPASP+Times New Roman"/>
              </a:rPr>
              <a:t>výuka</a:t>
            </a:r>
            <a:r>
              <a:rPr sz="3200" spc="-41" dirty="0">
                <a:solidFill>
                  <a:srgbClr val="FF00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práce</a:t>
            </a:r>
            <a:r>
              <a:rPr sz="32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menších</a:t>
            </a:r>
          </a:p>
          <a:p>
            <a:pPr marL="342970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skupinách,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nichž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 společně</a:t>
            </a:r>
            <a:r>
              <a:rPr sz="32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pracují</a:t>
            </a:r>
            <a:r>
              <a:rPr sz="32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</a:p>
          <a:p>
            <a:pPr marL="342970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náročnějším</a:t>
            </a:r>
            <a:r>
              <a:rPr sz="32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(problémovém)</a:t>
            </a:r>
            <a:r>
              <a:rPr sz="32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učebním</a:t>
            </a:r>
            <a:r>
              <a:rPr sz="3200" spc="-5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9176" y="3836525"/>
            <a:ext cx="6594576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Skupina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3–5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žáků; homogenní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versus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82147" y="4324297"/>
            <a:ext cx="346462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heterogenní</a:t>
            </a:r>
            <a:r>
              <a:rPr sz="32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39176" y="4909426"/>
            <a:ext cx="6509125" cy="1464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Doporučuje</a:t>
            </a:r>
            <a:r>
              <a:rPr sz="32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  <a:r>
              <a:rPr sz="32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kombinovat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skup.</a:t>
            </a:r>
            <a:r>
              <a:rPr sz="32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9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v.</a:t>
            </a:r>
            <a:r>
              <a:rPr sz="3200" spc="16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</a:t>
            </a:r>
          </a:p>
          <a:p>
            <a:pPr marL="342970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ostatními</a:t>
            </a:r>
            <a:r>
              <a:rPr sz="32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aktivizačními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metodami</a:t>
            </a:r>
          </a:p>
          <a:p>
            <a:pPr marL="342970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(problémovou)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23 / 44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3681629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Tvorba</a:t>
            </a:r>
            <a:r>
              <a:rPr sz="4400" spc="-6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3397762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3-5</a:t>
            </a:r>
            <a:r>
              <a:rPr sz="32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členů (max 8)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2649379"/>
            <a:ext cx="6231803" cy="1951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Zastoupení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co</a:t>
            </a:r>
            <a:r>
              <a:rPr sz="32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největšího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počtu</a:t>
            </a:r>
            <a:r>
              <a:rPr sz="32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rolí</a:t>
            </a:r>
          </a:p>
          <a:p>
            <a:pPr marL="342886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(myslitel,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vyhledávač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informací,</a:t>
            </a:r>
          </a:p>
          <a:p>
            <a:pPr marL="342886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koordinátor,</a:t>
            </a:r>
            <a:r>
              <a:rPr sz="32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kontrolor,</a:t>
            </a:r>
            <a:r>
              <a:rPr sz="32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realizátor,</a:t>
            </a:r>
          </a:p>
          <a:p>
            <a:pPr marL="342886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specialista)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4697627"/>
            <a:ext cx="699109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Nezbytná</a:t>
            </a:r>
            <a:r>
              <a:rPr sz="3200" spc="-4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podpora</a:t>
            </a:r>
            <a:r>
              <a:rPr sz="32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atmosféry</a:t>
            </a:r>
            <a:r>
              <a:rPr sz="32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kooperace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24 / 44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529" y="746697"/>
            <a:ext cx="7110963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Výhody a</a:t>
            </a:r>
            <a:r>
              <a:rPr sz="3600" spc="2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nevýhody skupinové</a:t>
            </a:r>
            <a:r>
              <a:rPr sz="3600" spc="-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6" y="2052132"/>
            <a:ext cx="2694184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Zvýšení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aktivity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3788" y="2052132"/>
            <a:ext cx="3692027" cy="685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Často nerovnoměrné</a:t>
            </a:r>
            <a:r>
              <a:rPr sz="20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zatížení</a:t>
            </a:r>
            <a:r>
              <a:rPr sz="20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ž.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Chybí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systematičnost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36" y="2417864"/>
            <a:ext cx="3520782" cy="1051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Zapojí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více ž. (i pomalejší)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Ž. přizná</a:t>
            </a:r>
            <a:r>
              <a:rPr sz="20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před</a:t>
            </a:r>
            <a:r>
              <a:rPr sz="20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spoluž.</a:t>
            </a:r>
            <a:r>
              <a:rPr sz="20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co neví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Vyjadřování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0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přirozenější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3788" y="2783595"/>
            <a:ext cx="3255037" cy="1051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Nedovedou</a:t>
            </a:r>
            <a:r>
              <a:rPr sz="20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organizovat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Skupiny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jsou</a:t>
            </a:r>
            <a:r>
              <a:rPr sz="20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hlučné</a:t>
            </a:r>
            <a:r>
              <a:rPr sz="20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(ruch)</a:t>
            </a:r>
          </a:p>
          <a:p>
            <a:pPr marL="0" marR="0">
              <a:lnSpc>
                <a:spcPts val="2219"/>
              </a:lnSpc>
              <a:spcBef>
                <a:spcPts val="661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Probere</a:t>
            </a:r>
            <a:r>
              <a:rPr sz="2000" spc="-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méně</a:t>
            </a:r>
            <a:r>
              <a:rPr sz="2000" spc="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učiva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36" y="3515181"/>
            <a:ext cx="3395061" cy="929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Ž. přebírají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 vyučování</a:t>
            </a:r>
          </a:p>
          <a:p>
            <a:pPr marL="342834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odpovědnost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učení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(včetně</a:t>
            </a:r>
          </a:p>
          <a:p>
            <a:pPr marL="342834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chyb)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13788" y="3880912"/>
            <a:ext cx="3628400" cy="105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Někteří</a:t>
            </a:r>
            <a:r>
              <a:rPr sz="20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ž. odbíhají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od sk.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Náročná</a:t>
            </a:r>
            <a:r>
              <a:rPr sz="20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příprava</a:t>
            </a:r>
            <a:r>
              <a:rPr sz="20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</a:t>
            </a:r>
            <a:r>
              <a:rPr sz="20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učitele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Obtížné hodnocení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jednotlivců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51436" y="4490464"/>
            <a:ext cx="3300892" cy="1051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Mohou</a:t>
            </a:r>
            <a:r>
              <a:rPr sz="20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volit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tempo práce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Porovnávají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postupy</a:t>
            </a:r>
            <a:r>
              <a:rPr sz="20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</a:p>
          <a:p>
            <a:pPr marL="0" marR="0">
              <a:lnSpc>
                <a:spcPts val="2219"/>
              </a:lnSpc>
              <a:spcBef>
                <a:spcPts val="661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Učí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komunikovat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13788" y="4978230"/>
            <a:ext cx="3217075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Vzniklé chyby při</a:t>
            </a:r>
            <a:r>
              <a:rPr sz="20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856793" y="5282944"/>
            <a:ext cx="1979215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odstraňují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později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51436" y="5587782"/>
            <a:ext cx="3455163" cy="685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Učí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organizovat</a:t>
            </a:r>
            <a:r>
              <a:rPr sz="20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práci</a:t>
            </a:r>
          </a:p>
          <a:p>
            <a:pPr marL="0" marR="0">
              <a:lnSpc>
                <a:spcPts val="2219"/>
              </a:lnSpc>
              <a:spcBef>
                <a:spcPts val="66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Zvyšuje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samostatnost</a:t>
            </a:r>
            <a:r>
              <a:rPr sz="20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apd.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25 / 44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7498255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Uspořádání</a:t>
            </a:r>
            <a:r>
              <a:rPr sz="4400" spc="-3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třídy </a:t>
            </a:r>
            <a:r>
              <a:rPr sz="4400" spc="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při</a:t>
            </a:r>
            <a:r>
              <a:rPr sz="4400" spc="-4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skup.</a:t>
            </a:r>
            <a:r>
              <a:rPr sz="4400" spc="-5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26 / 44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D1FE51C-288E-C76E-FC3E-15D0B4285F1E}"/>
              </a:ext>
            </a:extLst>
          </p:cNvPr>
          <p:cNvSpPr txBox="1"/>
          <p:nvPr/>
        </p:nvSpPr>
        <p:spPr>
          <a:xfrm>
            <a:off x="1551477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4612232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Kooperativní</a:t>
            </a:r>
            <a:r>
              <a:rPr sz="44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1690722"/>
            <a:ext cx="517472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Nezaměňovat</a:t>
            </a:r>
            <a:r>
              <a:rPr sz="3200" spc="-2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spc="-2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se</a:t>
            </a:r>
            <a:r>
              <a:rPr sz="3200" spc="5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skupinovou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2275851"/>
            <a:ext cx="7126998" cy="1951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K.v.</a:t>
            </a:r>
            <a:r>
              <a:rPr sz="3200" spc="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= princip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spolupráce</a:t>
            </a:r>
            <a:r>
              <a:rPr sz="32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dosahování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cílů, výsledky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jedince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jsou podporovány</a:t>
            </a:r>
          </a:p>
          <a:p>
            <a:pPr marL="342886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činností</a:t>
            </a:r>
            <a:r>
              <a:rPr sz="3200" spc="-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celé</a:t>
            </a:r>
            <a:r>
              <a:rPr sz="32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třídy 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celá</a:t>
            </a:r>
            <a:r>
              <a:rPr sz="32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skupina</a:t>
            </a:r>
            <a:r>
              <a:rPr sz="3200" spc="-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</a:p>
          <a:p>
            <a:pPr marL="342886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prospěch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činností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jednotlivce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4324297"/>
            <a:ext cx="7619356" cy="1464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K.v.</a:t>
            </a:r>
            <a:r>
              <a:rPr sz="3200" spc="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3200" spc="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založena</a:t>
            </a:r>
            <a:r>
              <a:rPr sz="32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nejen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3200" spc="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spolupráci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</a:t>
            </a:r>
          </a:p>
          <a:p>
            <a:pPr marL="342886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sebou při</a:t>
            </a:r>
            <a:r>
              <a:rPr sz="32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úloh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problémů,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ale i</a:t>
            </a:r>
          </a:p>
          <a:p>
            <a:pPr marL="342886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spolupráci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třídy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 učitelem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5884773"/>
            <a:ext cx="6440445" cy="488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Formulace</a:t>
            </a:r>
            <a:r>
              <a:rPr sz="32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cílů věcných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sociálních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27 / 44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5440" y="890336"/>
            <a:ext cx="8206790" cy="1096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6036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Kooperativní</a:t>
            </a:r>
            <a:r>
              <a:rPr sz="44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výuka</a:t>
            </a:r>
          </a:p>
          <a:p>
            <a:pPr marL="0" marR="0">
              <a:lnSpc>
                <a:spcPts val="2657"/>
              </a:lnSpc>
              <a:spcBef>
                <a:spcPts val="747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Třída 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rozdělena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 malých různorodých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 (obvykle 3-5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8413" y="1976833"/>
            <a:ext cx="6391638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žáků) tak, aby žáci</a:t>
            </a:r>
            <a:r>
              <a:rPr sz="24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mohli komunikovat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tváří</a:t>
            </a:r>
            <a:r>
              <a:rPr sz="24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tvář.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45440" y="2415726"/>
            <a:ext cx="8737141" cy="110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Základní</a:t>
            </a:r>
            <a:r>
              <a:rPr sz="2400" spc="-4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vztah mezi</a:t>
            </a:r>
            <a:r>
              <a:rPr sz="2400" spc="1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žáky ve skupině</a:t>
            </a:r>
            <a:r>
              <a:rPr sz="2400" spc="-3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při</a:t>
            </a:r>
            <a:r>
              <a:rPr sz="2400" spc="-2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plnění</a:t>
            </a:r>
            <a:r>
              <a:rPr sz="2400" spc="-2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úkolu</a:t>
            </a:r>
            <a:r>
              <a:rPr sz="2400" spc="-2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kooperace,</a:t>
            </a:r>
          </a:p>
          <a:p>
            <a:pPr marL="342973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tj.</a:t>
            </a:r>
            <a:r>
              <a:rPr sz="2400" spc="-2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úspěch jednotlivce</a:t>
            </a:r>
            <a:r>
              <a:rPr sz="2400" spc="-3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 dosažení</a:t>
            </a:r>
            <a:r>
              <a:rPr sz="2400" spc="-1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cíle</a:t>
            </a:r>
            <a:r>
              <a:rPr sz="2400" spc="-4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úkolu je</a:t>
            </a:r>
            <a:r>
              <a:rPr sz="2400" spc="-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vázán</a:t>
            </a:r>
            <a:r>
              <a:rPr sz="2400" spc="-2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na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úspěch</a:t>
            </a:r>
          </a:p>
          <a:p>
            <a:pPr marL="342973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dalších</a:t>
            </a:r>
            <a:r>
              <a:rPr sz="2400" spc="-2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členů</a:t>
            </a:r>
            <a:r>
              <a:rPr sz="2400" spc="-2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45440" y="3586107"/>
            <a:ext cx="859388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Součástí</a:t>
            </a:r>
            <a:r>
              <a:rPr sz="2400" spc="-1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učení</a:t>
            </a:r>
            <a:r>
              <a:rPr sz="2400" spc="-2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využívání</a:t>
            </a:r>
            <a:r>
              <a:rPr sz="24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formování</a:t>
            </a:r>
            <a:r>
              <a:rPr sz="2400" spc="1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sociálních</a:t>
            </a:r>
            <a:r>
              <a:rPr sz="2400" spc="-5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dovedností</a:t>
            </a:r>
            <a:r>
              <a:rPr sz="2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88413" y="3951925"/>
            <a:ext cx="2225035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práci</a:t>
            </a:r>
            <a:r>
              <a:rPr sz="2400" spc="-18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ve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skupině.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5440" y="4390819"/>
            <a:ext cx="8520733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Sleduje</a:t>
            </a:r>
            <a:r>
              <a:rPr sz="24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se</a:t>
            </a:r>
            <a:r>
              <a:rPr sz="2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také to,</a:t>
            </a:r>
            <a:r>
              <a:rPr sz="2400" spc="-2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spc="1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jak</a:t>
            </a:r>
            <a:r>
              <a:rPr sz="2400" spc="-3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jednotlivci</a:t>
            </a:r>
            <a:r>
              <a:rPr sz="2400" spc="-4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příspívají</a:t>
            </a:r>
            <a:r>
              <a:rPr sz="2400" spc="-4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ke skupinovému úsilí,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88413" y="4756488"/>
            <a:ext cx="622399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co a </a:t>
            </a:r>
            <a:r>
              <a:rPr sz="2400" spc="1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jak</a:t>
            </a:r>
            <a:r>
              <a:rPr sz="2400" spc="-3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se</a:t>
            </a:r>
            <a:r>
              <a:rPr sz="2400" spc="1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jednotlivý</a:t>
            </a:r>
            <a:r>
              <a:rPr sz="2400" spc="-4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žák</a:t>
            </a:r>
            <a:r>
              <a:rPr sz="2400" spc="-3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učil</a:t>
            </a:r>
            <a:r>
              <a:rPr sz="2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ve skupinové</a:t>
            </a:r>
            <a:r>
              <a:rPr sz="2400" spc="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práci.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45440" y="5195530"/>
            <a:ext cx="8453018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Učení</a:t>
            </a:r>
            <a:r>
              <a:rPr sz="2400" spc="-1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ve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skupinách</a:t>
            </a:r>
            <a:r>
              <a:rPr sz="2400" spc="-2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se</a:t>
            </a:r>
            <a:r>
              <a:rPr sz="2400" spc="-1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podrobuje</a:t>
            </a:r>
            <a:r>
              <a:rPr sz="2400" spc="-3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reflexi</a:t>
            </a:r>
            <a:r>
              <a:rPr sz="2400" spc="-2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– nejen</a:t>
            </a:r>
            <a:r>
              <a:rPr sz="2400" spc="-2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 tom, </a:t>
            </a:r>
            <a:r>
              <a:rPr sz="2400" spc="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co</a:t>
            </a:r>
            <a:r>
              <a:rPr sz="2400" spc="-3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spc="2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se</a:t>
            </a:r>
            <a:r>
              <a:rPr sz="2400" spc="-3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děti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88413" y="5561200"/>
            <a:ext cx="816251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učily,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ale také </a:t>
            </a:r>
            <a:r>
              <a:rPr sz="2400" spc="1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jak</a:t>
            </a:r>
            <a:r>
              <a:rPr sz="2400" spc="-3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fungovaly sociální</a:t>
            </a:r>
            <a:r>
              <a:rPr sz="2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vztahy</a:t>
            </a:r>
            <a:r>
              <a:rPr sz="2400" spc="-2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 dovednosti</a:t>
            </a:r>
            <a:r>
              <a:rPr sz="2400" spc="-1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 učení.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45440" y="6261401"/>
            <a:ext cx="3370076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7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200" spc="150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6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Kooperativní</a:t>
            </a:r>
            <a:r>
              <a:rPr sz="1600" u="sng" spc="16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16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výuka</a:t>
            </a:r>
            <a:r>
              <a:rPr sz="1600" u="sng" spc="-11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16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-</a:t>
            </a:r>
            <a:r>
              <a:rPr sz="1600" u="sng" spc="-23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1600" u="sng" spc="-24" dirty="0">
                <a:solidFill>
                  <a:srgbClr val="FF4568"/>
                </a:solidFill>
                <a:latin typeface="LJPASP+Times New Roman"/>
                <a:cs typeface="LJPASP+Times New Roman"/>
              </a:rPr>
              <a:t>Wiki</a:t>
            </a:r>
            <a:r>
              <a:rPr sz="1600" u="sng" spc="26" dirty="0">
                <a:solidFill>
                  <a:srgbClr val="FF4568"/>
                </a:solidFill>
                <a:latin typeface="LJPASP+Times New Roman"/>
                <a:cs typeface="LJPASP+Times New Roman"/>
              </a:rPr>
              <a:t> </a:t>
            </a:r>
            <a:r>
              <a:rPr sz="1600" u="sng" dirty="0">
                <a:solidFill>
                  <a:srgbClr val="FF4568"/>
                </a:solidFill>
                <a:latin typeface="LJPASP+Times New Roman"/>
                <a:cs typeface="LJPASP+Times New Roman"/>
              </a:rPr>
              <a:t>(rvp.cz)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28 / 44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5082" y="891730"/>
            <a:ext cx="144104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Literatura: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5082" y="1257400"/>
            <a:ext cx="7642233" cy="3667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1.</a:t>
            </a:r>
            <a:r>
              <a:rPr sz="2400" spc="1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MAŠEK,</a:t>
            </a:r>
            <a:r>
              <a:rPr sz="2400" spc="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J. et.al.</a:t>
            </a:r>
            <a:r>
              <a:rPr sz="2400" spc="-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(2004):</a:t>
            </a:r>
            <a:r>
              <a:rPr sz="24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Otevřené</a:t>
            </a:r>
            <a:r>
              <a:rPr sz="24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technologie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 výuce;</a:t>
            </a:r>
          </a:p>
          <a:p>
            <a:pPr marL="45719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ZČU</a:t>
            </a:r>
            <a:r>
              <a:rPr sz="2400" spc="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Plzeň,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116</a:t>
            </a:r>
            <a:r>
              <a:rPr sz="24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s. ISBN 80-7043-254-3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2.</a:t>
            </a:r>
            <a:r>
              <a:rPr sz="2400" spc="1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PERKINS,</a:t>
            </a:r>
            <a:r>
              <a:rPr sz="2400" spc="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D.</a:t>
            </a:r>
            <a:r>
              <a:rPr sz="2400" spc="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N. (1991):</a:t>
            </a:r>
            <a:r>
              <a:rPr sz="2400" spc="-6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Technology</a:t>
            </a:r>
            <a:r>
              <a:rPr sz="24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meets</a:t>
            </a:r>
          </a:p>
          <a:p>
            <a:pPr marL="457198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Constructivism: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 they make</a:t>
            </a:r>
            <a:r>
              <a:rPr sz="2400" spc="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marriage? Educational</a:t>
            </a:r>
          </a:p>
          <a:p>
            <a:pPr marL="457198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Technology,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40(5), 5-18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3.</a:t>
            </a:r>
            <a:r>
              <a:rPr sz="2400" spc="1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KOLÁŘ,</a:t>
            </a:r>
            <a:r>
              <a:rPr sz="2400" spc="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Z., ŠIKULOVÁ,</a:t>
            </a:r>
            <a:r>
              <a:rPr sz="2400" spc="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R.</a:t>
            </a:r>
            <a:r>
              <a:rPr sz="2400" spc="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(2007):</a:t>
            </a:r>
            <a:r>
              <a:rPr sz="2400" spc="-6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Vyučování</a:t>
            </a:r>
            <a:r>
              <a:rPr sz="24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jako</a:t>
            </a:r>
          </a:p>
          <a:p>
            <a:pPr marL="45719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dialog;</a:t>
            </a:r>
            <a:r>
              <a:rPr sz="24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Grada, Praha,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132 s. ISBN 978-80-247-1541-4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4.</a:t>
            </a:r>
            <a:r>
              <a:rPr sz="2400" spc="1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KAŠPAR,</a:t>
            </a:r>
            <a:r>
              <a:rPr sz="2400" spc="5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E. et.al.(1982):</a:t>
            </a:r>
            <a:r>
              <a:rPr sz="24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Problémové</a:t>
            </a:r>
            <a:r>
              <a:rPr sz="24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vyučování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</a:p>
          <a:p>
            <a:pPr marL="457198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problémové úlohy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fyzice;</a:t>
            </a:r>
            <a:r>
              <a:rPr sz="24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SPN</a:t>
            </a:r>
            <a:r>
              <a:rPr sz="2400" spc="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Praha, 364 s. ISBN 14-</a:t>
            </a:r>
          </a:p>
          <a:p>
            <a:pPr marL="457198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572-82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5082" y="4914990"/>
            <a:ext cx="7092677" cy="74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5.</a:t>
            </a:r>
            <a:r>
              <a:rPr sz="2400" spc="1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ZORMANOVÁ,</a:t>
            </a:r>
            <a:r>
              <a:rPr sz="2400" spc="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L.(2014):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Obecná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didaktika,</a:t>
            </a:r>
            <a:r>
              <a:rPr sz="2400" spc="-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Grada,</a:t>
            </a:r>
          </a:p>
          <a:p>
            <a:pPr marL="45719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Praha,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240 </a:t>
            </a:r>
            <a:r>
              <a:rPr sz="2400" spc="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s.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ISBN</a:t>
            </a:r>
            <a:r>
              <a:rPr sz="2400" spc="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978-80-247-4590-9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29 / 44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41415" y="890336"/>
            <a:ext cx="4360545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Projektová</a:t>
            </a:r>
            <a:r>
              <a:rPr sz="4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metoda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7180778" cy="976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Projekt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specifický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typ učebního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úkolu,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kdy mají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možnost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volby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tématu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66" y="3039398"/>
            <a:ext cx="683911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navrhují</a:t>
            </a:r>
            <a:r>
              <a:rPr sz="3200" spc="-6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</a:t>
            </a:r>
            <a:r>
              <a:rPr sz="32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jeho řešení.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(Skalková)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3624726"/>
            <a:ext cx="561133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Projekt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podnik</a:t>
            </a:r>
            <a:r>
              <a:rPr sz="32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žáků. 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(Vrána)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4209854"/>
            <a:ext cx="7668185" cy="1951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PM</a:t>
            </a:r>
            <a:r>
              <a:rPr sz="3200" spc="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metoda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vysokého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stupně</a:t>
            </a:r>
            <a:r>
              <a:rPr sz="32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integrace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učiva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jednotlivých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předmětů</a:t>
            </a:r>
            <a:r>
              <a:rPr sz="3200" spc="-6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jedné</a:t>
            </a:r>
          </a:p>
          <a:p>
            <a:pPr marL="342886" marR="0">
              <a:lnSpc>
                <a:spcPts val="3548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</a:t>
            </a:r>
            <a:r>
              <a:rPr sz="3200" spc="-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maximální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přiblížení</a:t>
            </a:r>
            <a:r>
              <a:rPr sz="32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této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</a:t>
            </a:r>
          </a:p>
          <a:p>
            <a:pPr marL="342886" marR="0">
              <a:lnSpc>
                <a:spcPts val="3548"/>
              </a:lnSpc>
              <a:spcBef>
                <a:spcPts val="342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reálnému</a:t>
            </a:r>
            <a:r>
              <a:rPr sz="32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životu.</a:t>
            </a:r>
            <a:r>
              <a:rPr sz="32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(Houška)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30 / 44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09555" y="890336"/>
            <a:ext cx="6019534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Historie</a:t>
            </a:r>
            <a:r>
              <a:rPr sz="4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projektové</a:t>
            </a:r>
            <a:r>
              <a:rPr sz="4400" spc="-6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92" y="2017263"/>
            <a:ext cx="773922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pedagogický</a:t>
            </a:r>
            <a:r>
              <a:rPr sz="2800" spc="120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pragmatismus</a:t>
            </a:r>
            <a:r>
              <a:rPr sz="2800" spc="120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přelomu</a:t>
            </a:r>
            <a:r>
              <a:rPr sz="2800" spc="120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19.</a:t>
            </a:r>
            <a:r>
              <a:rPr sz="2800" spc="118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18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20.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409" y="2401312"/>
            <a:ext cx="1111152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století,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92" y="2870840"/>
            <a:ext cx="7742775" cy="1284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J.</a:t>
            </a:r>
            <a:r>
              <a:rPr sz="2800" spc="16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Dewey</a:t>
            </a:r>
            <a:r>
              <a:rPr sz="2800" spc="19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(1859</a:t>
            </a:r>
            <a:r>
              <a:rPr sz="2800" spc="19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</a:t>
            </a:r>
            <a:r>
              <a:rPr sz="2800" spc="16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1952)</a:t>
            </a:r>
            <a:r>
              <a:rPr sz="2800" spc="18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5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W.</a:t>
            </a:r>
            <a:r>
              <a:rPr sz="2800" spc="40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H.</a:t>
            </a:r>
            <a:r>
              <a:rPr sz="2800" spc="20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Kilpatrick</a:t>
            </a:r>
            <a:r>
              <a:rPr sz="2800" spc="16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(1871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1965)</a:t>
            </a:r>
            <a:r>
              <a:rPr sz="28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 ČR:</a:t>
            </a:r>
            <a:r>
              <a:rPr sz="28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37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V.</a:t>
            </a:r>
            <a:r>
              <a:rPr sz="2800" spc="39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Příhoda,</a:t>
            </a:r>
            <a:r>
              <a:rPr sz="28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S.</a:t>
            </a:r>
            <a:r>
              <a:rPr sz="28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Vrána</a:t>
            </a:r>
          </a:p>
          <a:p>
            <a:pPr marL="0" marR="0">
              <a:lnSpc>
                <a:spcPts val="3096"/>
              </a:lnSpc>
              <a:spcBef>
                <a:spcPts val="599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předmětem</a:t>
            </a:r>
            <a:r>
              <a:rPr sz="2800" spc="59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poznání</a:t>
            </a:r>
            <a:r>
              <a:rPr sz="2800" spc="6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  <a:r>
              <a:rPr sz="2800" spc="6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být</a:t>
            </a:r>
            <a:r>
              <a:rPr sz="2800" spc="57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to,</a:t>
            </a:r>
            <a:r>
              <a:rPr sz="2800" spc="57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co</a:t>
            </a:r>
            <a:r>
              <a:rPr sz="2800" spc="6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má</a:t>
            </a:r>
            <a:r>
              <a:rPr sz="2800" spc="59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prakticky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4409" y="4108292"/>
            <a:ext cx="2698420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využitelný</a:t>
            </a:r>
            <a:r>
              <a:rPr sz="28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dopad,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92" y="4577647"/>
            <a:ext cx="7742005" cy="119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učení</a:t>
            </a:r>
            <a:r>
              <a:rPr sz="2800" spc="8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prostřednictvím</a:t>
            </a:r>
            <a:r>
              <a:rPr sz="2800" spc="8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2800" spc="8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problémových</a:t>
            </a:r>
            <a:r>
              <a:rPr sz="2800" spc="1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situací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spojených</a:t>
            </a:r>
            <a:r>
              <a:rPr sz="2800" spc="69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</a:t>
            </a:r>
            <a:r>
              <a:rPr sz="2800" spc="69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vyhledáváním</a:t>
            </a:r>
            <a:r>
              <a:rPr sz="2800" spc="70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</a:t>
            </a:r>
            <a:r>
              <a:rPr sz="2800" spc="70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7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vlastním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sebevzděláváním,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51492" y="5815099"/>
            <a:ext cx="6025190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“learning</a:t>
            </a:r>
            <a:r>
              <a:rPr sz="28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by doing”</a:t>
            </a:r>
            <a:r>
              <a:rPr sz="28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(učení</a:t>
            </a:r>
            <a:r>
              <a:rPr sz="28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děláním)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31 / 44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76328" y="699985"/>
            <a:ext cx="6644745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Cíle</a:t>
            </a:r>
            <a:r>
              <a:rPr sz="4400" spc="3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projektového vyučování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98999" y="1518954"/>
            <a:ext cx="8197381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základem</a:t>
            </a:r>
            <a:r>
              <a:rPr sz="2800" spc="10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poznávání</a:t>
            </a:r>
            <a:r>
              <a:rPr sz="2800" spc="10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800" spc="10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osobní</a:t>
            </a:r>
            <a:r>
              <a:rPr sz="2800" spc="100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zkušenost</a:t>
            </a:r>
            <a:r>
              <a:rPr sz="2800" spc="10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každého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42004" y="1903002"/>
            <a:ext cx="901425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98999" y="2372357"/>
            <a:ext cx="8200164" cy="1199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praktické</a:t>
            </a:r>
            <a:r>
              <a:rPr sz="2800" spc="2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</a:t>
            </a:r>
            <a:r>
              <a:rPr sz="2800" spc="20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žáků,</a:t>
            </a:r>
            <a:r>
              <a:rPr sz="2800" spc="19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vyhledávání</a:t>
            </a:r>
            <a:r>
              <a:rPr sz="2800" spc="19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pramenů,</a:t>
            </a:r>
            <a:r>
              <a:rPr sz="2800" spc="2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</a:p>
          <a:p>
            <a:pPr marL="343004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problémů,</a:t>
            </a:r>
            <a:r>
              <a:rPr sz="2800" spc="175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pozorování,</a:t>
            </a:r>
            <a:r>
              <a:rPr sz="2800" spc="17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experimentování,</a:t>
            </a:r>
            <a:r>
              <a:rPr sz="2800" spc="178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výklady</a:t>
            </a:r>
          </a:p>
          <a:p>
            <a:pPr marL="343004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interpretace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pramenů 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podkladů;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98999" y="3609983"/>
            <a:ext cx="8196609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schopnost</a:t>
            </a:r>
            <a:r>
              <a:rPr sz="2800" spc="117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rozhodovat,</a:t>
            </a:r>
            <a:r>
              <a:rPr sz="2800" spc="119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podnikat,</a:t>
            </a:r>
            <a:r>
              <a:rPr sz="2800" spc="119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kriticky</a:t>
            </a:r>
            <a:r>
              <a:rPr sz="2800" spc="120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hodnotit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42004" y="3994031"/>
            <a:ext cx="1690329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informace;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98999" y="4463386"/>
            <a:ext cx="8197382" cy="900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bezprostřední</a:t>
            </a:r>
            <a:r>
              <a:rPr sz="28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spojení</a:t>
            </a:r>
            <a:r>
              <a:rPr sz="28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 aktuální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praxí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běžného života;</a:t>
            </a:r>
          </a:p>
          <a:p>
            <a:pPr marL="0" marR="0">
              <a:lnSpc>
                <a:spcPts val="3096"/>
              </a:lnSpc>
              <a:spcBef>
                <a:spcPts val="599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navrhování</a:t>
            </a:r>
            <a:r>
              <a:rPr sz="2800" spc="45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dílčích</a:t>
            </a:r>
            <a:r>
              <a:rPr sz="2800" spc="4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postupů</a:t>
            </a:r>
            <a:r>
              <a:rPr sz="2800" spc="4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4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celkového</a:t>
            </a:r>
            <a:r>
              <a:rPr sz="2800" spc="4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2800" spc="45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2004" y="5316790"/>
            <a:ext cx="5549050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praktické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provedení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vlastního</a:t>
            </a:r>
            <a:r>
              <a:rPr sz="28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návrhu;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98999" y="5786144"/>
            <a:ext cx="8197382" cy="1199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propojení</a:t>
            </a:r>
            <a:r>
              <a:rPr sz="2800" spc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</a:t>
            </a:r>
            <a:r>
              <a:rPr sz="2800" spc="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životní</a:t>
            </a:r>
            <a:r>
              <a:rPr sz="2800" spc="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realitou</a:t>
            </a:r>
            <a:r>
              <a:rPr sz="2800" spc="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obce,</a:t>
            </a:r>
            <a:r>
              <a:rPr sz="2800" spc="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města</a:t>
            </a:r>
            <a:r>
              <a:rPr sz="2800" spc="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</a:t>
            </a:r>
            <a:r>
              <a:rPr sz="2800" spc="7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školy,</a:t>
            </a:r>
            <a:r>
              <a:rPr sz="2800" spc="5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</a:p>
          <a:p>
            <a:pPr marL="343004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praktické</a:t>
            </a:r>
            <a:r>
              <a:rPr sz="2800" spc="8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</a:t>
            </a:r>
            <a:r>
              <a:rPr sz="2800" spc="8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</a:t>
            </a:r>
            <a:r>
              <a:rPr sz="2800" spc="8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účelem</a:t>
            </a:r>
            <a:r>
              <a:rPr sz="2800" spc="8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vytvoření</a:t>
            </a:r>
            <a:r>
              <a:rPr sz="2800" spc="8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slovesného</a:t>
            </a:r>
          </a:p>
          <a:p>
            <a:pPr marL="343004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  <a:r>
              <a:rPr sz="28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výtvarného díla</a:t>
            </a:r>
            <a:r>
              <a:rPr sz="28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 určitého výrobku.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32 / 44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72668" y="346455"/>
            <a:ext cx="9144000" cy="685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33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8C26B4F-6870-D155-5AB3-CC76721A75AA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31357" y="555243"/>
            <a:ext cx="5781183" cy="1327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spc="-7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Typy</a:t>
            </a:r>
            <a:r>
              <a:rPr sz="4400" spc="7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projektů</a:t>
            </a:r>
            <a:r>
              <a:rPr sz="44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dle</a:t>
            </a:r>
            <a:r>
              <a:rPr sz="4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časové</a:t>
            </a:r>
          </a:p>
          <a:p>
            <a:pPr marL="1647334" marR="0">
              <a:lnSpc>
                <a:spcPts val="4877"/>
              </a:lnSpc>
              <a:spcBef>
                <a:spcPts val="402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náročnosti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6764851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dlouhodobý</a:t>
            </a:r>
            <a:r>
              <a:rPr sz="32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 dílčím</a:t>
            </a:r>
            <a:r>
              <a:rPr sz="32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vyhodnocováním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66" y="2551825"/>
            <a:ext cx="3692496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spc="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během</a:t>
            </a:r>
            <a:r>
              <a:rPr sz="3200" spc="-6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školního</a:t>
            </a:r>
            <a:r>
              <a:rPr sz="32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roku,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3136953"/>
            <a:ext cx="182180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týdenní,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3722281"/>
            <a:ext cx="1504417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denní,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380" y="4307409"/>
            <a:ext cx="5195070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rozmezí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vyučovací</a:t>
            </a:r>
            <a:r>
              <a:rPr sz="32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hodiny.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34 / 44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8A38AF1-60F7-A31E-8FF0-D5FBE8672C4A}"/>
              </a:ext>
            </a:extLst>
          </p:cNvPr>
          <p:cNvSpPr txBox="1"/>
          <p:nvPr/>
        </p:nvSpPr>
        <p:spPr>
          <a:xfrm>
            <a:off x="1325953" y="676967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24803" y="555243"/>
            <a:ext cx="6992730" cy="1327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spc="-7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Typy</a:t>
            </a:r>
            <a:r>
              <a:rPr sz="4400" spc="7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projektů</a:t>
            </a:r>
            <a:r>
              <a:rPr sz="44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dle</a:t>
            </a:r>
            <a:r>
              <a:rPr sz="4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tematického</a:t>
            </a:r>
          </a:p>
          <a:p>
            <a:pPr marL="2395626" marR="0">
              <a:lnSpc>
                <a:spcPts val="4877"/>
              </a:lnSpc>
              <a:spcBef>
                <a:spcPts val="402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zaměření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313204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monotematický,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2649379"/>
            <a:ext cx="561418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interdisciplinární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</a:t>
            </a:r>
            <a:r>
              <a:rPr sz="32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4266" y="3136953"/>
            <a:ext cx="395291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vyučovacích</a:t>
            </a:r>
            <a:r>
              <a:rPr sz="3200" spc="-6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předmětů,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3722281"/>
            <a:ext cx="722553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komplexní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 v </a:t>
            </a:r>
            <a:r>
              <a:rPr sz="3200" spc="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rámci</a:t>
            </a:r>
            <a:r>
              <a:rPr sz="3200" spc="-6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výuky</a:t>
            </a:r>
            <a:r>
              <a:rPr sz="32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</a:t>
            </a:r>
            <a:r>
              <a:rPr sz="32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celé</a:t>
            </a:r>
            <a:r>
              <a:rPr sz="32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35 / 44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976B89E-F6BD-D7F8-B6AA-5A8A8A8EF945}"/>
              </a:ext>
            </a:extLst>
          </p:cNvPr>
          <p:cNvSpPr txBox="1"/>
          <p:nvPr/>
        </p:nvSpPr>
        <p:spPr>
          <a:xfrm>
            <a:off x="2591360" y="691160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27443" y="890336"/>
            <a:ext cx="6588815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spc="-7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Typy</a:t>
            </a:r>
            <a:r>
              <a:rPr sz="4400" spc="7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projektů</a:t>
            </a:r>
            <a:r>
              <a:rPr sz="44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dle</a:t>
            </a:r>
            <a:r>
              <a:rPr sz="4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náročnosti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6783576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problémový</a:t>
            </a:r>
            <a:r>
              <a:rPr sz="32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 řešící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nějaký problém</a:t>
            </a:r>
            <a:r>
              <a:rPr sz="32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66" y="2551825"/>
            <a:ext cx="1251051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života,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3136953"/>
            <a:ext cx="6647730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tvořivý</a:t>
            </a:r>
            <a:r>
              <a:rPr sz="32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</a:t>
            </a:r>
            <a:r>
              <a:rPr sz="3200" spc="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vytvářející</a:t>
            </a:r>
            <a:r>
              <a:rPr sz="32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2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navrhující</a:t>
            </a:r>
            <a:r>
              <a:rPr sz="3200" spc="-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něco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4266" y="3624726"/>
            <a:ext cx="145450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nového,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380" y="4209854"/>
            <a:ext cx="4746590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hodnotící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zadaný</a:t>
            </a:r>
            <a:r>
              <a:rPr sz="32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51380" y="4795181"/>
            <a:ext cx="6608606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nácvikový</a:t>
            </a:r>
            <a:r>
              <a:rPr sz="32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- vede</a:t>
            </a:r>
            <a:r>
              <a:rPr sz="32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 osvojení</a:t>
            </a:r>
            <a:r>
              <a:rPr sz="32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potřebné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94266" y="5282756"/>
            <a:ext cx="4233685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vědomosti</a:t>
            </a:r>
            <a:r>
              <a:rPr sz="3200" spc="-6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spc="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</a:t>
            </a:r>
            <a:r>
              <a:rPr sz="32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dovednosti.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36 / 44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45104" y="555243"/>
            <a:ext cx="7350684" cy="1327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4987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spc="-7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Typy</a:t>
            </a:r>
            <a:r>
              <a:rPr sz="4400" spc="79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projektů</a:t>
            </a:r>
            <a:r>
              <a:rPr sz="4400" spc="-4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dle</a:t>
            </a:r>
            <a:r>
              <a:rPr sz="4400" spc="-2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počtu</a:t>
            </a:r>
          </a:p>
          <a:p>
            <a:pPr marL="0" marR="0">
              <a:lnSpc>
                <a:spcPts val="4877"/>
              </a:lnSpc>
              <a:spcBef>
                <a:spcPts val="402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zúčastněných</a:t>
            </a:r>
            <a:r>
              <a:rPr sz="4400" spc="-4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žáků</a:t>
            </a:r>
            <a:r>
              <a:rPr sz="4400" spc="-4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a</a:t>
            </a:r>
            <a:r>
              <a:rPr sz="4400" spc="-1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jejich</a:t>
            </a:r>
            <a:r>
              <a:rPr sz="4400" spc="-5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spc="11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věku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380" y="2064052"/>
            <a:ext cx="2566447" cy="1074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individuální,</a:t>
            </a:r>
          </a:p>
          <a:p>
            <a:pPr marL="0" marR="0">
              <a:lnSpc>
                <a:spcPts val="3548"/>
              </a:lnSpc>
              <a:spcBef>
                <a:spcPts val="111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skupinové,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380" y="3234508"/>
            <a:ext cx="1480003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třídní,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380" y="3819835"/>
            <a:ext cx="1593937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školní,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380" y="4404964"/>
            <a:ext cx="4283599" cy="1659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</a:t>
            </a:r>
            <a:r>
              <a:rPr sz="32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několika</a:t>
            </a:r>
            <a:r>
              <a:rPr sz="3200" spc="-4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školami,</a:t>
            </a:r>
          </a:p>
          <a:p>
            <a:pPr marL="0" marR="0">
              <a:lnSpc>
                <a:spcPts val="3548"/>
              </a:lnSpc>
              <a:spcBef>
                <a:spcPts val="1109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celorepublikové,</a:t>
            </a:r>
          </a:p>
          <a:p>
            <a:pPr marL="0" marR="0">
              <a:lnSpc>
                <a:spcPts val="3548"/>
              </a:lnSpc>
              <a:spcBef>
                <a:spcPts val="106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3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mezinárodní.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37 / 44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DAB76D1-FAB1-5D58-CB08-91413A0E0082}"/>
              </a:ext>
            </a:extLst>
          </p:cNvPr>
          <p:cNvSpPr txBox="1"/>
          <p:nvPr/>
        </p:nvSpPr>
        <p:spPr>
          <a:xfrm>
            <a:off x="6492478" y="622652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77374" y="891974"/>
            <a:ext cx="5091084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Inspirace</a:t>
            </a:r>
            <a:r>
              <a:rPr sz="4400" spc="-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 projekty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929" y="2058529"/>
            <a:ext cx="1208287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9929" y="2570537"/>
            <a:ext cx="2834616" cy="1455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životní</a:t>
            </a:r>
            <a:r>
              <a:rPr sz="28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prostředí</a:t>
            </a:r>
          </a:p>
          <a:p>
            <a:pPr marL="0" marR="0">
              <a:lnSpc>
                <a:spcPts val="3096"/>
              </a:lnSpc>
              <a:spcBef>
                <a:spcPts val="935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reklama</a:t>
            </a:r>
          </a:p>
          <a:p>
            <a:pPr marL="0" marR="0">
              <a:lnSpc>
                <a:spcPts val="3096"/>
              </a:lnSpc>
              <a:spcBef>
                <a:spcPts val="986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49929" y="4106732"/>
            <a:ext cx="1565517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historie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49929" y="4618739"/>
            <a:ext cx="158113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internet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9929" y="5132481"/>
            <a:ext cx="2093240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průmysl aj.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38 / 44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FDFF5A4-C825-BD9C-A3D2-EA793E8FF2A3}"/>
              </a:ext>
            </a:extLst>
          </p:cNvPr>
          <p:cNvSpPr txBox="1"/>
          <p:nvPr/>
        </p:nvSpPr>
        <p:spPr>
          <a:xfrm>
            <a:off x="6492478" y="61545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65813" y="555243"/>
            <a:ext cx="5915417" cy="1327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Krátkodobé</a:t>
            </a:r>
            <a:r>
              <a:rPr sz="4400" spc="-62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přírodovědné</a:t>
            </a:r>
          </a:p>
          <a:p>
            <a:pPr marL="1946105" marR="0">
              <a:lnSpc>
                <a:spcPts val="4877"/>
              </a:lnSpc>
              <a:spcBef>
                <a:spcPts val="402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92" y="2017263"/>
            <a:ext cx="7744141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motivační</a:t>
            </a:r>
            <a:r>
              <a:rPr sz="2800" spc="109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úvod,</a:t>
            </a:r>
            <a:r>
              <a:rPr sz="2800" spc="108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srozumitelné</a:t>
            </a:r>
            <a:r>
              <a:rPr sz="2800" spc="107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stanovení</a:t>
            </a:r>
            <a:r>
              <a:rPr sz="2800" spc="109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cílů</a:t>
            </a:r>
            <a:r>
              <a:rPr sz="2800" spc="11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409" y="2401312"/>
            <a:ext cx="2473941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rozdělení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úkolů;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92" y="2870840"/>
            <a:ext cx="7742774" cy="40583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rozbor</a:t>
            </a:r>
            <a:r>
              <a:rPr sz="2800" spc="19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úkolu,</a:t>
            </a:r>
            <a:r>
              <a:rPr sz="2800" spc="19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návrhy</a:t>
            </a:r>
            <a:r>
              <a:rPr sz="2800" spc="19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řešení,</a:t>
            </a:r>
            <a:r>
              <a:rPr sz="2800" spc="19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plán</a:t>
            </a:r>
            <a:r>
              <a:rPr sz="2800" spc="19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činnosti,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vyhledávání</a:t>
            </a:r>
            <a:r>
              <a:rPr sz="2800" spc="9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informací,</a:t>
            </a:r>
            <a:r>
              <a:rPr sz="2800" spc="9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výměna</a:t>
            </a:r>
            <a:r>
              <a:rPr sz="2800" spc="9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</a:t>
            </a:r>
            <a:r>
              <a:rPr sz="2800" spc="95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řešiteli;</a:t>
            </a:r>
          </a:p>
          <a:p>
            <a:pPr marL="0" marR="0">
              <a:lnSpc>
                <a:spcPts val="3096"/>
              </a:lnSpc>
              <a:spcBef>
                <a:spcPts val="599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prezentace</a:t>
            </a:r>
            <a:r>
              <a:rPr sz="2800" spc="158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výsledků</a:t>
            </a:r>
            <a:r>
              <a:rPr sz="2800" spc="158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2800" spc="159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projektu,</a:t>
            </a:r>
            <a:r>
              <a:rPr sz="2800" spc="159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diskuse,</a:t>
            </a:r>
          </a:p>
          <a:p>
            <a:pPr marL="342917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výměna</a:t>
            </a:r>
            <a:r>
              <a:rPr sz="2800" spc="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zkušeností</a:t>
            </a:r>
            <a:r>
              <a:rPr sz="2800" spc="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návrhy</a:t>
            </a:r>
            <a:r>
              <a:rPr sz="2800" spc="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dílčích</a:t>
            </a:r>
            <a:r>
              <a:rPr sz="2800" spc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postupů řešení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obdobných</a:t>
            </a:r>
            <a:r>
              <a:rPr sz="2800" spc="24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úkolů</a:t>
            </a:r>
            <a:r>
              <a:rPr sz="2800" spc="240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(postery,</a:t>
            </a:r>
            <a:r>
              <a:rPr sz="2800" spc="24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výstavy,</a:t>
            </a:r>
            <a:r>
              <a:rPr sz="2800" spc="24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školní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publikace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aj.);</a:t>
            </a:r>
          </a:p>
          <a:p>
            <a:pPr marL="0" marR="0">
              <a:lnSpc>
                <a:spcPts val="3096"/>
              </a:lnSpc>
              <a:spcBef>
                <a:spcPts val="599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závěry</a:t>
            </a:r>
            <a:r>
              <a:rPr sz="2800" spc="16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60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jejich</a:t>
            </a:r>
            <a:r>
              <a:rPr sz="2800" spc="164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praktické</a:t>
            </a:r>
            <a:r>
              <a:rPr sz="2800" spc="160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využití,</a:t>
            </a:r>
            <a:r>
              <a:rPr sz="2800" spc="16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zveřejnění</a:t>
            </a:r>
          </a:p>
          <a:p>
            <a:pPr marL="342917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výsledků</a:t>
            </a:r>
            <a:r>
              <a:rPr sz="2800" spc="8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90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jejich</a:t>
            </a:r>
            <a:r>
              <a:rPr sz="2800" spc="89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archivace</a:t>
            </a:r>
            <a:r>
              <a:rPr sz="2800" spc="88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(včetně</a:t>
            </a:r>
            <a:r>
              <a:rPr sz="2800" spc="9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případných</a:t>
            </a:r>
          </a:p>
          <a:p>
            <a:pPr marL="342917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fotografií</a:t>
            </a:r>
            <a:r>
              <a:rPr sz="28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videozáznamů)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39 / 44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6119" y="890336"/>
            <a:ext cx="7731013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Příklady</a:t>
            </a:r>
            <a:r>
              <a:rPr sz="4400" spc="-44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přírodovědných</a:t>
            </a:r>
            <a:r>
              <a:rPr sz="4400" spc="-46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projektů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92" y="2060090"/>
            <a:ext cx="7744141" cy="1284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„Zelení</a:t>
            </a:r>
            <a:r>
              <a:rPr sz="2800" spc="13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vetřelci“,</a:t>
            </a:r>
            <a:r>
              <a:rPr sz="2800" spc="13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„Vánoční</a:t>
            </a:r>
            <a:r>
              <a:rPr sz="2800" spc="13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tradice</a:t>
            </a:r>
            <a:r>
              <a:rPr sz="2800" spc="130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130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zvyky“,</a:t>
            </a:r>
          </a:p>
          <a:p>
            <a:pPr marL="342917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„Chemie</a:t>
            </a:r>
            <a:r>
              <a:rPr sz="2800" spc="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79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automobily“,</a:t>
            </a:r>
            <a:r>
              <a:rPr sz="2800" spc="78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„Detergenty“,</a:t>
            </a:r>
            <a:r>
              <a:rPr sz="2800" spc="78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„Krajina</a:t>
            </a:r>
          </a:p>
          <a:p>
            <a:pPr marL="342917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mého domova“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92" y="3425501"/>
            <a:ext cx="7739224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„Kovy“,</a:t>
            </a:r>
            <a:r>
              <a:rPr sz="2800" spc="290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„Sůl“,</a:t>
            </a:r>
            <a:r>
              <a:rPr sz="2800" spc="290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„Prima</a:t>
            </a:r>
            <a:r>
              <a:rPr sz="2800" spc="289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klima“,</a:t>
            </a:r>
            <a:r>
              <a:rPr sz="2800" spc="29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„Barvy“,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4409" y="3852202"/>
            <a:ext cx="1571733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„Energie“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492" y="4364383"/>
            <a:ext cx="7744141" cy="1284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6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„Jak</a:t>
            </a:r>
            <a:r>
              <a:rPr sz="2800" spc="19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chemici</a:t>
            </a:r>
            <a:r>
              <a:rPr sz="2800" spc="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poznávali</a:t>
            </a:r>
            <a:r>
              <a:rPr sz="2800" spc="20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svět“,</a:t>
            </a:r>
            <a:r>
              <a:rPr sz="2800" spc="19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„Odpady“,</a:t>
            </a:r>
            <a:r>
              <a:rPr sz="2800" spc="2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„Tuky</a:t>
            </a:r>
            <a:r>
              <a:rPr sz="2800" spc="2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–</a:t>
            </a:r>
          </a:p>
          <a:p>
            <a:pPr marL="342917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součást</a:t>
            </a:r>
            <a:r>
              <a:rPr sz="2800" spc="2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každodenního</a:t>
            </a:r>
            <a:r>
              <a:rPr sz="2800" spc="2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života“,</a:t>
            </a:r>
            <a:r>
              <a:rPr sz="2800" spc="27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„Vitamíny</a:t>
            </a:r>
            <a:r>
              <a:rPr sz="2800" spc="26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2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lidské</a:t>
            </a:r>
          </a:p>
          <a:p>
            <a:pPr marL="342917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zdraví“,</a:t>
            </a:r>
            <a:r>
              <a:rPr sz="28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„Čtyři</a:t>
            </a:r>
            <a:r>
              <a:rPr sz="28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živly</a:t>
            </a:r>
            <a:r>
              <a:rPr sz="28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pátý element“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92" y="5729794"/>
            <a:ext cx="749860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100" spc="130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„Papír“,</a:t>
            </a:r>
            <a:r>
              <a:rPr sz="28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„Včelí produkty“,</a:t>
            </a:r>
            <a:r>
              <a:rPr sz="2800" spc="-3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„Barvy stokrát</a:t>
            </a:r>
            <a:r>
              <a:rPr sz="28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jinak“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40 / 44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529" y="670572"/>
            <a:ext cx="5901147" cy="1093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IBSE – Badatelsky orientovaná</a:t>
            </a:r>
          </a:p>
          <a:p>
            <a:pPr marL="0" marR="0">
              <a:lnSpc>
                <a:spcPts val="3986"/>
              </a:lnSpc>
              <a:spcBef>
                <a:spcPts val="333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přírodovědná</a:t>
            </a:r>
            <a:r>
              <a:rPr sz="3600" spc="-15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výuka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7" y="2056009"/>
            <a:ext cx="5516221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IBSE (Inquiry-Based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Science</a:t>
            </a:r>
            <a:r>
              <a:rPr sz="24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Education)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17" y="2494902"/>
            <a:ext cx="645951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Badatelsky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orientované</a:t>
            </a:r>
            <a:r>
              <a:rPr sz="24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přírodovědné</a:t>
            </a:r>
            <a:r>
              <a:rPr sz="24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vzdělávání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17" y="2933795"/>
            <a:ext cx="7664137" cy="1107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založené</a:t>
            </a:r>
            <a:r>
              <a:rPr sz="24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 konstruktivistickém</a:t>
            </a:r>
            <a:r>
              <a:rPr sz="24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přístupu,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 který</a:t>
            </a:r>
            <a:r>
              <a:rPr sz="24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</a:p>
          <a:p>
            <a:pPr marL="342861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charakteristické</a:t>
            </a:r>
            <a:r>
              <a:rPr sz="2400" spc="-3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aktivní</a:t>
            </a:r>
            <a:r>
              <a:rPr sz="24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zapojení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žáka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 konstrukce</a:t>
            </a:r>
            <a:r>
              <a:rPr sz="24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svých</a:t>
            </a:r>
          </a:p>
          <a:p>
            <a:pPr marL="342861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znalostí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417" y="4104325"/>
            <a:ext cx="6989870" cy="74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15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„Bádání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(Inquiry)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cílevědomý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proces formulování</a:t>
            </a:r>
          </a:p>
          <a:p>
            <a:pPr marL="342861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problémů nebo</a:t>
            </a:r>
            <a:r>
              <a:rPr sz="24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otázek,</a:t>
            </a:r>
            <a:r>
              <a:rPr sz="24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kritického</a:t>
            </a:r>
            <a:r>
              <a:rPr sz="2400" spc="-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pozorování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či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94279" y="4835814"/>
            <a:ext cx="7272254" cy="1594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experimentování,</a:t>
            </a:r>
            <a:r>
              <a:rPr sz="2400" spc="-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posuzování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alternativ,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plánování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zkoumání a ověřování,</a:t>
            </a:r>
            <a:r>
              <a:rPr sz="24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vyvozování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závěrů,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vyhledávání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informací,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vytváření</a:t>
            </a:r>
            <a:r>
              <a:rPr sz="2400" spc="-4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modelů studovaných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dějů,</a:t>
            </a:r>
            <a:r>
              <a:rPr sz="24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rozpravy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</a:t>
            </a:r>
          </a:p>
          <a:p>
            <a:pPr marL="0" marR="0">
              <a:lnSpc>
                <a:spcPts val="3548"/>
              </a:lnSpc>
              <a:spcBef>
                <a:spcPts val="336"/>
              </a:spcBef>
              <a:spcAft>
                <a:spcPts val="0"/>
              </a:spcAft>
            </a:pPr>
            <a:r>
              <a:rPr sz="360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ostatními</a:t>
            </a:r>
            <a:r>
              <a:rPr sz="3600" spc="-32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60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3600" spc="-309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60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formování</a:t>
            </a:r>
            <a:r>
              <a:rPr sz="3600" spc="-292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60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koherentních</a:t>
            </a:r>
            <a:r>
              <a:rPr sz="3600" spc="-324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3600" baseline="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argumentů</a:t>
            </a:r>
            <a:r>
              <a:rPr sz="32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“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41 / 44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1366567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IBSE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6972" y="1779338"/>
            <a:ext cx="7033450" cy="37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2400" spc="111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Vyučovat</a:t>
            </a:r>
            <a:r>
              <a:rPr sz="20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žáky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prostřednictvím</a:t>
            </a:r>
            <a:r>
              <a:rPr sz="20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badatelských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postupů</a:t>
            </a:r>
            <a:r>
              <a:rPr sz="2000" spc="-4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zahrnuje: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27065" y="2227355"/>
            <a:ext cx="7051196" cy="929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7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angažovat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žáky,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aby kladli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výzkumné</a:t>
            </a:r>
            <a:r>
              <a:rPr sz="20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otázky,</a:t>
            </a:r>
            <a:r>
              <a:rPr sz="2000" spc="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navrhovali</a:t>
            </a:r>
            <a:r>
              <a:rPr sz="2000" spc="-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0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vedli</a:t>
            </a:r>
          </a:p>
          <a:p>
            <a:pPr marL="342848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výzkum</a:t>
            </a:r>
            <a:r>
              <a:rPr sz="2000" spc="-6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(zkoumání,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vyšetřování,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pátrání),</a:t>
            </a:r>
            <a:r>
              <a:rPr sz="20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sbírali,</a:t>
            </a:r>
            <a:r>
              <a:rPr sz="20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zpracovávali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</a:p>
          <a:p>
            <a:pPr marL="342848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interpretovali</a:t>
            </a:r>
            <a:r>
              <a:rPr sz="2000" spc="-5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data,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27065" y="3202762"/>
            <a:ext cx="5743203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vytvářeli</a:t>
            </a:r>
            <a:r>
              <a:rPr sz="2000" spc="-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modely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0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formulovali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závěry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 vysvětlení,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27065" y="3568494"/>
            <a:ext cx="6934671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7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prezentovali</a:t>
            </a:r>
            <a:r>
              <a:rPr sz="2000" spc="-5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1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výsledky,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argumentovali</a:t>
            </a:r>
            <a:r>
              <a:rPr sz="20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obhajovali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svá zjištění.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27065" y="3934225"/>
            <a:ext cx="7575662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procesu</a:t>
            </a:r>
            <a:r>
              <a:rPr sz="20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hledání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řešení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výzkumné</a:t>
            </a:r>
            <a:r>
              <a:rPr sz="20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otázky,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kterou</a:t>
            </a:r>
            <a:r>
              <a:rPr sz="20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položil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</a:t>
            </a:r>
            <a:r>
              <a:rPr sz="20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69913" y="4239063"/>
            <a:ext cx="5069494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žáci, je</a:t>
            </a:r>
            <a:r>
              <a:rPr sz="2000" spc="-1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učitelovou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hlavní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úlohou</a:t>
            </a:r>
            <a:r>
              <a:rPr sz="20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expertní</a:t>
            </a:r>
            <a:r>
              <a:rPr sz="2000" spc="-5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řízení.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27065" y="4604794"/>
            <a:ext cx="7404590" cy="929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Žáci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tomto procesu</a:t>
            </a:r>
            <a:r>
              <a:rPr sz="2000" spc="-4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pozorují,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analyzují</a:t>
            </a:r>
            <a:r>
              <a:rPr sz="20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text, 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obrazy,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schémata,</a:t>
            </a:r>
          </a:p>
          <a:p>
            <a:pPr marL="342848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diagramy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tištěné</a:t>
            </a:r>
            <a:r>
              <a:rPr sz="2000" spc="-2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  <a:r>
              <a:rPr sz="20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elektronické</a:t>
            </a:r>
            <a:r>
              <a:rPr sz="2000" spc="-4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podobě,</a:t>
            </a:r>
            <a:r>
              <a:rPr sz="20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analyzují</a:t>
            </a:r>
            <a:r>
              <a:rPr sz="2000" spc="-3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naměřená či</a:t>
            </a:r>
          </a:p>
          <a:p>
            <a:pPr marL="342848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jinak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získaná</a:t>
            </a:r>
            <a:r>
              <a:rPr sz="2000" spc="-2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data.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527065" y="5580201"/>
            <a:ext cx="7704910" cy="1234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15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500" spc="1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Samostatně</a:t>
            </a:r>
            <a:r>
              <a:rPr sz="20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dojdou</a:t>
            </a:r>
            <a:r>
              <a:rPr sz="2000" spc="-4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 novému</a:t>
            </a:r>
            <a:r>
              <a:rPr sz="20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poznatku,</a:t>
            </a:r>
            <a:r>
              <a:rPr sz="2000" spc="-4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který</a:t>
            </a:r>
            <a:r>
              <a:rPr sz="20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snaží</a:t>
            </a:r>
            <a:r>
              <a:rPr sz="20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navázat</a:t>
            </a:r>
            <a:r>
              <a:rPr sz="2000" spc="-1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na již</a:t>
            </a:r>
          </a:p>
          <a:p>
            <a:pPr marL="342848" marR="0">
              <a:lnSpc>
                <a:spcPts val="2219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známá vědecká</a:t>
            </a:r>
            <a:r>
              <a:rPr sz="2000" spc="-3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fakta.</a:t>
            </a:r>
            <a:r>
              <a:rPr sz="20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Řízenou</a:t>
            </a:r>
            <a:r>
              <a:rPr sz="2000" spc="-1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diskuzí</a:t>
            </a:r>
            <a:r>
              <a:rPr sz="2000" spc="-38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badatelském</a:t>
            </a:r>
            <a:r>
              <a:rPr sz="2000" spc="-5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kolektivu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(školní</a:t>
            </a:r>
          </a:p>
          <a:p>
            <a:pPr marL="342848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třídě</a:t>
            </a:r>
            <a:r>
              <a:rPr sz="2000" spc="-2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nebo</a:t>
            </a:r>
            <a:r>
              <a:rPr sz="2000" spc="-23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zájmové skupině)</a:t>
            </a:r>
            <a:r>
              <a:rPr sz="20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se pak výsledky</a:t>
            </a:r>
            <a:r>
              <a:rPr sz="2000" spc="-3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bádání</a:t>
            </a:r>
            <a:r>
              <a:rPr sz="2000" spc="-4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vyhodnocují</a:t>
            </a:r>
            <a:r>
              <a:rPr sz="20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</a:t>
            </a:r>
          </a:p>
          <a:p>
            <a:pPr marL="342848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hodnotí.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42 / 44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890336"/>
            <a:ext cx="5193911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Proč</a:t>
            </a:r>
            <a:r>
              <a:rPr sz="4400" spc="-17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zařazovat</a:t>
            </a:r>
            <a:r>
              <a:rPr sz="4400" spc="-33" dirty="0">
                <a:solidFill>
                  <a:srgbClr val="FFFF00"/>
                </a:solidFill>
                <a:latin typeface="LJPASP+Times New Roman"/>
                <a:cs typeface="LJPASP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LJPASP+Times New Roman"/>
                <a:cs typeface="LJPASP+Times New Roman"/>
              </a:rPr>
              <a:t>IBSE 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7" y="2056009"/>
            <a:ext cx="7253831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a)</a:t>
            </a:r>
            <a:r>
              <a:rPr sz="24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bádání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 souladu s tím, jak se</a:t>
            </a:r>
            <a:r>
              <a:rPr sz="24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lidé</a:t>
            </a:r>
            <a:r>
              <a:rPr sz="2400" spc="-37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učí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od pradávna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94279" y="2421828"/>
            <a:ext cx="185927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přírodní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vědy,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17" y="2860721"/>
            <a:ext cx="725199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b) </a:t>
            </a:r>
            <a:r>
              <a:rPr sz="2400" spc="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6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potřeba</a:t>
            </a:r>
            <a:r>
              <a:rPr sz="2400" spc="-3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vychovávat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občany s kritickým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vědeckým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94279" y="3226539"/>
            <a:ext cx="357834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úsudkem a také</a:t>
            </a:r>
            <a:r>
              <a:rPr sz="24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nové vědce,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17" y="3665432"/>
            <a:ext cx="7144103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c)</a:t>
            </a:r>
            <a:r>
              <a:rPr sz="24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bádání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prostředkem</a:t>
            </a:r>
            <a:r>
              <a:rPr sz="2400" spc="-4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 pochopení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toho,</a:t>
            </a:r>
            <a:r>
              <a:rPr sz="2400" spc="-3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jak se</a:t>
            </a:r>
            <a:r>
              <a:rPr sz="2400" spc="-1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dělá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94279" y="4031102"/>
            <a:ext cx="80467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věda,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51417" y="4469995"/>
            <a:ext cx="684356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d) bádání</a:t>
            </a:r>
            <a:r>
              <a:rPr sz="2400" spc="-2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prostředek</a:t>
            </a:r>
            <a:r>
              <a:rPr sz="2400" spc="-5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k rozvoji</a:t>
            </a:r>
            <a:r>
              <a:rPr sz="2400" spc="-2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zájmu o vědu</a:t>
            </a:r>
            <a:r>
              <a:rPr sz="2400" spc="-2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mezi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94279" y="4835814"/>
            <a:ext cx="202996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mladými</a:t>
            </a:r>
            <a:r>
              <a:rPr sz="2400" spc="-1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lidmi,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51417" y="5274706"/>
            <a:ext cx="761349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00"/>
                </a:solidFill>
                <a:latin typeface="OHTKPN+Wingdings"/>
                <a:cs typeface="OHTKPN+Wingdings"/>
              </a:rPr>
              <a:t></a:t>
            </a:r>
            <a:r>
              <a:rPr sz="1800" spc="9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LJPASP+Times New Roman"/>
                <a:cs typeface="LJPASP+Times New Roman"/>
              </a:rPr>
              <a:t>e)</a:t>
            </a:r>
            <a:r>
              <a:rPr sz="2400" spc="-2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bádání</a:t>
            </a:r>
            <a:r>
              <a:rPr sz="2400" spc="-2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je</a:t>
            </a:r>
            <a:r>
              <a:rPr sz="2400" spc="-14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důležitý</a:t>
            </a:r>
            <a:r>
              <a:rPr sz="2400" spc="-51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prostředek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pro</a:t>
            </a:r>
            <a:r>
              <a:rPr sz="2400" spc="-3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pochopení</a:t>
            </a:r>
            <a:r>
              <a:rPr sz="2400" spc="-19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faktu, že se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94279" y="5640525"/>
            <a:ext cx="450188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vědecké poznatky</a:t>
            </a:r>
            <a:r>
              <a:rPr sz="2400" spc="-26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neustále</a:t>
            </a:r>
            <a:r>
              <a:rPr sz="2400" spc="-12" dirty="0">
                <a:solidFill>
                  <a:srgbClr val="FFFFFF"/>
                </a:solidFill>
                <a:latin typeface="LJPASP+Times New Roman"/>
                <a:cs typeface="LJPAS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LJPASP+Times New Roman"/>
                <a:cs typeface="LJPASP+Times New Roman"/>
              </a:rPr>
              <a:t>vyvíjejí,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43 / 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7"/>
            <a:ext cx="9151620" cy="6864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PBWBHO+Arial"/>
                <a:cs typeface="PBWBHO+Arial"/>
              </a:rPr>
              <a:t>44 / 44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004A5D2-0157-D3D2-CAB7-D13BCBF7AAC3}"/>
              </a:ext>
            </a:extLst>
          </p:cNvPr>
          <p:cNvSpPr txBox="1"/>
          <p:nvPr/>
        </p:nvSpPr>
        <p:spPr>
          <a:xfrm>
            <a:off x="2027982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2504</Words>
  <Application>Microsoft Office PowerPoint</Application>
  <PresentationFormat>Vlastní</PresentationFormat>
  <Paragraphs>408</Paragraphs>
  <Slides>45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52" baseType="lpstr">
      <vt:lpstr>Calibri</vt:lpstr>
      <vt:lpstr>LJPASP+Times New Roman</vt:lpstr>
      <vt:lpstr>PBWBHO+Arial</vt:lpstr>
      <vt:lpstr>Times New Roman</vt:lpstr>
      <vt:lpstr>OHTKPN+Wingdings</vt:lpstr>
      <vt:lpstr>LORCDJ+Times New Roman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6</cp:revision>
  <dcterms:modified xsi:type="dcterms:W3CDTF">2023-05-02T11:20:06Z</dcterms:modified>
</cp:coreProperties>
</file>