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9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08" r:id="rId23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277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BD8FA-3B4A-444E-BF01-129CD4556852}" type="datetimeFigureOut">
              <a:rPr lang="en-US"/>
              <a:pPr>
                <a:defRPr/>
              </a:pPr>
              <a:t>10/31/2021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D84F2F-FD6D-4FE6-8E9C-8E1449FE34A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894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hyperlink" Target="http://www.zbynekmlcoch.cz/informace/images/stories/medicina/neurologie/pupilarni-zornicovy-reflex-vysetreni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zbynekmlcoch.cz/informace/images/stories/medicina/neurologie/vestibulookularni-reflex-vysetreni.jpg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://www.zbynekmlcoch.cz/informace/images/stories/medicina/neurologie/korenealni-reflex-vysetreni.jpg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5048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879364"/>
            <a:ext cx="8902065" cy="1237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5400" b="1" spc="-20" dirty="0" smtClean="0">
                <a:solidFill>
                  <a:srgbClr val="428F9B"/>
                </a:solidFill>
                <a:cs typeface="Calibri"/>
              </a:rPr>
              <a:t>Péče o dárce orgánů po smrti mozku</a:t>
            </a:r>
            <a:endParaRPr sz="54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774700" y="52292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4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313" y="2037768"/>
            <a:ext cx="4310777" cy="3487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Nadpis 1"/>
          <p:cNvSpPr txBox="1">
            <a:spLocks/>
          </p:cNvSpPr>
          <p:nvPr/>
        </p:nvSpPr>
        <p:spPr>
          <a:xfrm>
            <a:off x="5041900" y="5931668"/>
            <a:ext cx="6078397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kern="0" dirty="0" smtClean="0">
                <a:solidFill>
                  <a:schemeClr val="tx1"/>
                </a:solidFill>
              </a:rPr>
              <a:t>Zdroj</a:t>
            </a:r>
            <a:r>
              <a:rPr lang="cs-CZ" sz="1800" kern="0" dirty="0">
                <a:solidFill>
                  <a:schemeClr val="tx1"/>
                </a:solidFill>
              </a:rPr>
              <a:t>: https://www.coe.int/en/web/human-rights-channel/organ-donation</a:t>
            </a:r>
          </a:p>
        </p:txBody>
      </p:sp>
    </p:spTree>
    <p:extLst>
      <p:ext uri="{BB962C8B-B14F-4D97-AF65-F5344CB8AC3E}">
        <p14:creationId xmlns:p14="http://schemas.microsoft.com/office/powerpoint/2010/main" val="42854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696141" y="733425"/>
            <a:ext cx="9278797" cy="707886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4600" dirty="0">
                <a:latin typeface="Calibri" pitchFamily="34" charset="0"/>
              </a:rPr>
              <a:t>Kdo je dárce?</a:t>
            </a:r>
          </a:p>
        </p:txBody>
      </p:sp>
      <p:sp>
        <p:nvSpPr>
          <p:cNvPr id="24578" name="Rectangle 3"/>
          <p:cNvSpPr>
            <a:spLocks noGrp="1"/>
          </p:cNvSpPr>
          <p:nvPr>
            <p:ph type="body" idx="4294967295"/>
          </p:nvPr>
        </p:nvSpPr>
        <p:spPr>
          <a:xfrm>
            <a:off x="625861" y="1893933"/>
            <a:ext cx="9624060" cy="3447098"/>
          </a:xfrm>
        </p:spPr>
        <p:txBody>
          <a:bodyPr/>
          <a:lstStyle/>
          <a:p>
            <a:r>
              <a:rPr lang="cs-CZ" sz="3200" dirty="0">
                <a:latin typeface="Calibri" pitchFamily="34" charset="0"/>
              </a:rPr>
              <a:t>Osoba, která daruje orgán nebo tkáň, ať už k darování dojde během života této osoby nebo po její smrti </a:t>
            </a:r>
          </a:p>
          <a:p>
            <a:r>
              <a:rPr lang="cs-CZ" sz="3200" dirty="0">
                <a:latin typeface="Calibri" pitchFamily="34" charset="0"/>
              </a:rPr>
              <a:t>Počet dárců orgánů v ČR </a:t>
            </a:r>
          </a:p>
          <a:p>
            <a:r>
              <a:rPr lang="cs-CZ" sz="3200" dirty="0">
                <a:solidFill>
                  <a:schemeClr val="accent2"/>
                </a:solidFill>
                <a:latin typeface="Calibri" pitchFamily="34" charset="0"/>
              </a:rPr>
              <a:t>Péče o dárce orgánů</a:t>
            </a:r>
            <a:r>
              <a:rPr lang="cs-CZ" sz="3200" dirty="0">
                <a:latin typeface="Calibri" pitchFamily="34" charset="0"/>
              </a:rPr>
              <a:t> začíná v okamžiku stanovení mozkové smrti</a:t>
            </a:r>
          </a:p>
          <a:p>
            <a:r>
              <a:rPr lang="cs-CZ" sz="3200" dirty="0">
                <a:latin typeface="Calibri" pitchFamily="34" charset="0"/>
              </a:rPr>
              <a:t>Většina odběrů – </a:t>
            </a:r>
            <a:r>
              <a:rPr lang="cs-CZ" sz="3200" b="1" dirty="0">
                <a:latin typeface="Calibri" pitchFamily="34" charset="0"/>
              </a:rPr>
              <a:t>vzdálené odběry</a:t>
            </a:r>
            <a:endParaRPr lang="cs-CZ" sz="3200" dirty="0">
              <a:latin typeface="Calibri" pitchFamily="34" charset="0"/>
            </a:endParaRPr>
          </a:p>
          <a:p>
            <a:endParaRPr lang="cs-CZ" sz="3200" dirty="0">
              <a:latin typeface="Calibri" pitchFamily="34" charset="0"/>
            </a:endParaRPr>
          </a:p>
        </p:txBody>
      </p:sp>
      <p:pic>
        <p:nvPicPr>
          <p:cNvPr id="24579" name="Picture 9" descr="Foto hlavní budov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65900" y="4848225"/>
            <a:ext cx="3048000" cy="117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5816600" y="6143625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kern="0" dirty="0" smtClean="0">
                <a:solidFill>
                  <a:schemeClr val="tx1"/>
                </a:solidFill>
              </a:rPr>
              <a:t>Zdroj: ikem.cz</a:t>
            </a:r>
            <a:endParaRPr lang="cs-CZ" sz="18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59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698500" y="1038225"/>
            <a:ext cx="9278797" cy="707886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4600" dirty="0">
                <a:latin typeface="Calibri" pitchFamily="34" charset="0"/>
              </a:rPr>
              <a:t>Dárci orgánů</a:t>
            </a:r>
          </a:p>
        </p:txBody>
      </p:sp>
      <p:sp>
        <p:nvSpPr>
          <p:cNvPr id="25602" name="Rectangle 3"/>
          <p:cNvSpPr>
            <a:spLocks noGrp="1"/>
          </p:cNvSpPr>
          <p:nvPr>
            <p:ph type="body" idx="4294967295"/>
          </p:nvPr>
        </p:nvSpPr>
        <p:spPr>
          <a:xfrm>
            <a:off x="927100" y="2486025"/>
            <a:ext cx="9624060" cy="3724096"/>
          </a:xfrm>
        </p:spPr>
        <p:txBody>
          <a:bodyPr/>
          <a:lstStyle/>
          <a:p>
            <a:r>
              <a:rPr lang="cs-CZ" sz="2800" dirty="0" smtClean="0">
                <a:latin typeface="Calibri" pitchFamily="34" charset="0"/>
              </a:rPr>
              <a:t>Živí dárci</a:t>
            </a:r>
          </a:p>
          <a:p>
            <a:r>
              <a:rPr lang="cs-CZ" sz="2800" dirty="0" smtClean="0">
                <a:latin typeface="Calibri" pitchFamily="34" charset="0"/>
              </a:rPr>
              <a:t>Dárci s nebijícím srdcem</a:t>
            </a:r>
          </a:p>
          <a:p>
            <a:r>
              <a:rPr lang="cs-CZ" sz="2800" dirty="0" smtClean="0">
                <a:solidFill>
                  <a:schemeClr val="accent2"/>
                </a:solidFill>
                <a:latin typeface="Calibri" pitchFamily="34" charset="0"/>
              </a:rPr>
              <a:t>Dárci se smrtí mozku a bijícím srdcem</a:t>
            </a:r>
          </a:p>
          <a:p>
            <a:endParaRPr lang="cs-CZ" sz="2800" dirty="0" smtClean="0">
              <a:solidFill>
                <a:schemeClr val="accent2"/>
              </a:solidFill>
              <a:latin typeface="Calibri" pitchFamily="34" charset="0"/>
            </a:endParaRPr>
          </a:p>
          <a:p>
            <a:endParaRPr lang="cs-CZ" sz="2800" dirty="0" smtClean="0">
              <a:solidFill>
                <a:schemeClr val="accent2"/>
              </a:solidFill>
              <a:latin typeface="Calibri" pitchFamily="34" charset="0"/>
            </a:endParaRPr>
          </a:p>
          <a:p>
            <a:r>
              <a:rPr lang="cs-CZ" sz="2800" dirty="0" smtClean="0">
                <a:solidFill>
                  <a:srgbClr val="6C92CA"/>
                </a:solidFill>
                <a:latin typeface="Calibri" pitchFamily="34" charset="0"/>
              </a:rPr>
              <a:t>Ideální dárce</a:t>
            </a:r>
          </a:p>
          <a:p>
            <a:r>
              <a:rPr lang="cs-CZ" sz="2800" dirty="0" smtClean="0">
                <a:solidFill>
                  <a:srgbClr val="6C92CA"/>
                </a:solidFill>
                <a:latin typeface="Calibri" pitchFamily="34" charset="0"/>
              </a:rPr>
              <a:t>Marginální dárce</a:t>
            </a:r>
          </a:p>
          <a:p>
            <a:r>
              <a:rPr lang="cs-CZ" sz="2800" dirty="0" smtClean="0">
                <a:solidFill>
                  <a:srgbClr val="6C92CA"/>
                </a:solidFill>
                <a:latin typeface="Calibri" pitchFamily="34" charset="0"/>
              </a:rPr>
              <a:t>Nepřijatelný dárce</a:t>
            </a:r>
          </a:p>
          <a:p>
            <a:endParaRPr lang="cs-CZ" dirty="0" smtClean="0">
              <a:solidFill>
                <a:srgbClr val="6C92C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88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/>
          </p:nvPr>
        </p:nvSpPr>
        <p:spPr bwMode="auto">
          <a:xfrm>
            <a:off x="698500" y="1038225"/>
            <a:ext cx="9278797" cy="70788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4600" dirty="0">
                <a:latin typeface="Calibri" pitchFamily="34" charset="0"/>
              </a:rPr>
              <a:t>Smrt mozku</a:t>
            </a:r>
          </a:p>
        </p:txBody>
      </p:sp>
      <p:sp>
        <p:nvSpPr>
          <p:cNvPr id="26626" name="Date Place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154436"/>
          </a:xfrm>
        </p:spPr>
        <p:txBody>
          <a:bodyPr/>
          <a:lstStyle/>
          <a:p>
            <a:r>
              <a:rPr lang="cs-CZ" sz="2800" dirty="0" smtClean="0">
                <a:latin typeface="Calibri" pitchFamily="34" charset="0"/>
              </a:rPr>
              <a:t>Smrt jedince = smrt mozku</a:t>
            </a:r>
          </a:p>
          <a:p>
            <a:r>
              <a:rPr lang="cs-CZ" sz="2800" dirty="0" smtClean="0">
                <a:latin typeface="Calibri" pitchFamily="34" charset="0"/>
              </a:rPr>
              <a:t>Nevratná ztráta </a:t>
            </a:r>
            <a:r>
              <a:rPr lang="cs-CZ" sz="2800" dirty="0" err="1" smtClean="0">
                <a:latin typeface="Calibri" pitchFamily="34" charset="0"/>
              </a:rPr>
              <a:t>fce</a:t>
            </a:r>
            <a:r>
              <a:rPr lang="cs-CZ" sz="2800" dirty="0" smtClean="0">
                <a:latin typeface="Calibri" pitchFamily="34" charset="0"/>
              </a:rPr>
              <a:t>. celého mozku včetně mozkového kmene nebo nezvratná zástava krevního oběhu</a:t>
            </a:r>
          </a:p>
          <a:p>
            <a:r>
              <a:rPr lang="cs-CZ" sz="2800" dirty="0" smtClean="0">
                <a:latin typeface="Calibri" pitchFamily="34" charset="0"/>
              </a:rPr>
              <a:t>Přesná, striktní pravidla</a:t>
            </a:r>
          </a:p>
          <a:p>
            <a:r>
              <a:rPr lang="cs-CZ" sz="2800" dirty="0" smtClean="0">
                <a:latin typeface="Calibri" pitchFamily="34" charset="0"/>
              </a:rPr>
              <a:t>Zákon č. 285/2002 Sb., </a:t>
            </a:r>
            <a:r>
              <a:rPr lang="cs-CZ" sz="2800" dirty="0" smtClean="0">
                <a:solidFill>
                  <a:srgbClr val="FF0000"/>
                </a:solidFill>
                <a:latin typeface="Calibri" pitchFamily="34" charset="0"/>
              </a:rPr>
              <a:t>novelizace</a:t>
            </a:r>
            <a:endParaRPr lang="en-GB" sz="2800" dirty="0" smtClean="0">
              <a:solidFill>
                <a:srgbClr val="FF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89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 bwMode="auto">
          <a:xfrm>
            <a:off x="698500" y="962025"/>
            <a:ext cx="9278797" cy="70788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4600" dirty="0">
                <a:latin typeface="Calibri" pitchFamily="34" charset="0"/>
              </a:rPr>
              <a:t>Následky smrti mozku</a:t>
            </a:r>
          </a:p>
        </p:txBody>
      </p:sp>
      <p:sp>
        <p:nvSpPr>
          <p:cNvPr id="27650" name="Rectangle 3"/>
          <p:cNvSpPr>
            <a:spLocks noGrp="1"/>
          </p:cNvSpPr>
          <p:nvPr>
            <p:ph type="body" idx="1"/>
          </p:nvPr>
        </p:nvSpPr>
        <p:spPr>
          <a:xfrm>
            <a:off x="534670" y="1932728"/>
            <a:ext cx="9624060" cy="4308872"/>
          </a:xfrm>
        </p:spPr>
        <p:txBody>
          <a:bodyPr/>
          <a:lstStyle/>
          <a:p>
            <a:r>
              <a:rPr lang="cs-CZ" sz="2800" dirty="0" smtClean="0">
                <a:solidFill>
                  <a:srgbClr val="FF0000"/>
                </a:solidFill>
                <a:latin typeface="+mj-lt"/>
              </a:rPr>
              <a:t>PATOFYZIOLOGIE SMRTI MOZKU</a:t>
            </a:r>
          </a:p>
          <a:p>
            <a:r>
              <a:rPr lang="cs-CZ" sz="2800" dirty="0" err="1" smtClean="0">
                <a:latin typeface="+mj-lt"/>
              </a:rPr>
              <a:t>Hemodynamické</a:t>
            </a:r>
            <a:r>
              <a:rPr lang="cs-CZ" sz="2800" dirty="0" smtClean="0">
                <a:latin typeface="+mj-lt"/>
              </a:rPr>
              <a:t> (autonomní bouře)</a:t>
            </a:r>
          </a:p>
          <a:p>
            <a:r>
              <a:rPr lang="cs-CZ" sz="2800" dirty="0" smtClean="0">
                <a:latin typeface="+mj-lt"/>
              </a:rPr>
              <a:t>Endokrinní abnormality</a:t>
            </a:r>
          </a:p>
          <a:p>
            <a:r>
              <a:rPr lang="cs-CZ" sz="2800" dirty="0" smtClean="0">
                <a:latin typeface="+mj-lt"/>
              </a:rPr>
              <a:t>Hypotermie </a:t>
            </a:r>
          </a:p>
          <a:p>
            <a:r>
              <a:rPr lang="cs-CZ" sz="2800" dirty="0" err="1" smtClean="0">
                <a:latin typeface="+mj-lt"/>
              </a:rPr>
              <a:t>Koagulopatie</a:t>
            </a:r>
            <a:endParaRPr lang="cs-CZ" sz="2800" dirty="0" smtClean="0">
              <a:latin typeface="+mj-lt"/>
            </a:endParaRPr>
          </a:p>
          <a:p>
            <a:r>
              <a:rPr lang="cs-CZ" sz="2800" dirty="0" smtClean="0">
                <a:latin typeface="+mj-lt"/>
              </a:rPr>
              <a:t>Anémie</a:t>
            </a:r>
          </a:p>
          <a:p>
            <a:r>
              <a:rPr lang="cs-CZ" sz="2800" dirty="0" err="1" smtClean="0">
                <a:latin typeface="+mj-lt"/>
              </a:rPr>
              <a:t>Hypoxemie</a:t>
            </a:r>
            <a:endParaRPr lang="cs-CZ" sz="2800" dirty="0" smtClean="0">
              <a:latin typeface="+mj-lt"/>
            </a:endParaRPr>
          </a:p>
          <a:p>
            <a:r>
              <a:rPr lang="cs-CZ" sz="2800" dirty="0" smtClean="0">
                <a:latin typeface="+mj-lt"/>
              </a:rPr>
              <a:t>Míšní reflexy a automatizmy</a:t>
            </a:r>
          </a:p>
          <a:p>
            <a:pPr marL="978773" lvl="1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+mj-lt"/>
              </a:rPr>
              <a:t>Lazarův fenomén</a:t>
            </a:r>
          </a:p>
          <a:p>
            <a:pPr>
              <a:buFont typeface="Arial" charset="0"/>
              <a:buNone/>
            </a:pPr>
            <a:r>
              <a:rPr lang="cs-CZ" sz="2800" dirty="0">
                <a:latin typeface="+mj-lt"/>
              </a:rPr>
              <a:t>				</a:t>
            </a:r>
            <a:r>
              <a:rPr lang="cs-CZ" sz="2800" dirty="0">
                <a:solidFill>
                  <a:schemeClr val="accent2"/>
                </a:solidFill>
                <a:latin typeface="+mj-lt"/>
              </a:rPr>
              <a:t>Řešení → relaxace</a:t>
            </a:r>
          </a:p>
        </p:txBody>
      </p:sp>
    </p:spTree>
    <p:extLst>
      <p:ext uri="{BB962C8B-B14F-4D97-AF65-F5344CB8AC3E}">
        <p14:creationId xmlns:p14="http://schemas.microsoft.com/office/powerpoint/2010/main" val="171167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 bwMode="auto">
          <a:xfrm>
            <a:off x="668293" y="962025"/>
            <a:ext cx="9278797" cy="70788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4600" dirty="0">
                <a:latin typeface="Calibri" pitchFamily="34" charset="0"/>
              </a:rPr>
              <a:t>Klinické známky smrti mozku</a:t>
            </a:r>
          </a:p>
        </p:txBody>
      </p:sp>
      <p:sp>
        <p:nvSpPr>
          <p:cNvPr id="28674" name="Rectangle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308872"/>
          </a:xfrm>
        </p:spPr>
        <p:txBody>
          <a:bodyPr/>
          <a:lstStyle/>
          <a:p>
            <a:r>
              <a:rPr lang="cs-CZ" sz="2800" dirty="0" smtClean="0">
                <a:latin typeface="+mj-lt"/>
              </a:rPr>
              <a:t>hluboké bezvědomí bez reakcí </a:t>
            </a:r>
          </a:p>
          <a:p>
            <a:r>
              <a:rPr lang="cs-CZ" sz="2800" dirty="0" smtClean="0">
                <a:latin typeface="+mj-lt"/>
              </a:rPr>
              <a:t>svalová atonie (bez relaxace)</a:t>
            </a:r>
          </a:p>
          <a:p>
            <a:r>
              <a:rPr lang="cs-CZ" sz="2800" dirty="0" smtClean="0">
                <a:latin typeface="+mj-lt"/>
              </a:rPr>
              <a:t>areflexie nad úrovní C1</a:t>
            </a:r>
          </a:p>
          <a:p>
            <a:r>
              <a:rPr lang="cs-CZ" sz="2800" dirty="0" smtClean="0">
                <a:latin typeface="+mj-lt"/>
              </a:rPr>
              <a:t>zornicová areflexie</a:t>
            </a:r>
          </a:p>
          <a:p>
            <a:r>
              <a:rPr lang="cs-CZ" sz="2800" dirty="0" smtClean="0">
                <a:latin typeface="+mj-lt"/>
              </a:rPr>
              <a:t>korneální areflexie</a:t>
            </a:r>
          </a:p>
          <a:p>
            <a:r>
              <a:rPr lang="cs-CZ" sz="2800" dirty="0" err="1" smtClean="0">
                <a:latin typeface="+mj-lt"/>
              </a:rPr>
              <a:t>vestibulo</a:t>
            </a:r>
            <a:r>
              <a:rPr lang="cs-CZ" sz="2800" dirty="0" smtClean="0">
                <a:latin typeface="+mj-lt"/>
              </a:rPr>
              <a:t> – okulární areflexie</a:t>
            </a:r>
          </a:p>
          <a:p>
            <a:r>
              <a:rPr lang="cs-CZ" sz="2800" dirty="0" smtClean="0">
                <a:latin typeface="+mj-lt"/>
              </a:rPr>
              <a:t>absence </a:t>
            </a:r>
            <a:r>
              <a:rPr lang="cs-CZ" sz="2800" dirty="0" err="1" smtClean="0">
                <a:latin typeface="+mj-lt"/>
              </a:rPr>
              <a:t>kašlacího</a:t>
            </a:r>
            <a:r>
              <a:rPr lang="cs-CZ" sz="2800" dirty="0" smtClean="0">
                <a:latin typeface="+mj-lt"/>
              </a:rPr>
              <a:t> reflexu při odsávání z dolních DC</a:t>
            </a:r>
          </a:p>
          <a:p>
            <a:r>
              <a:rPr lang="cs-CZ" sz="2800" dirty="0" smtClean="0">
                <a:latin typeface="+mj-lt"/>
              </a:rPr>
              <a:t>pozitivní apnoický test</a:t>
            </a:r>
          </a:p>
          <a:p>
            <a:endParaRPr lang="cs-CZ" sz="2800" dirty="0" smtClean="0">
              <a:latin typeface="+mj-lt"/>
            </a:endParaRPr>
          </a:p>
          <a:p>
            <a:pPr>
              <a:buFont typeface="Arial" charset="0"/>
              <a:buNone/>
            </a:pPr>
            <a:r>
              <a:rPr lang="cs-CZ" sz="2800" dirty="0" smtClean="0">
                <a:latin typeface="+mj-lt"/>
              </a:rPr>
              <a:t>→ </a:t>
            </a:r>
            <a:r>
              <a:rPr lang="cs-CZ" sz="2800" dirty="0" smtClean="0">
                <a:solidFill>
                  <a:schemeClr val="accent2"/>
                </a:solidFill>
                <a:latin typeface="+mj-lt"/>
              </a:rPr>
              <a:t>Protokol o stanovení klinické smrti mozku</a:t>
            </a:r>
          </a:p>
        </p:txBody>
      </p:sp>
      <p:pic>
        <p:nvPicPr>
          <p:cNvPr id="28675" name="Picture 4" descr="pupilarni-zornicovy-reflex-vysetreni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69378" y="2134055"/>
            <a:ext cx="1670844" cy="1249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5" descr="korenealni-reflex-vysetreni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76246" y="3384026"/>
            <a:ext cx="1670844" cy="1249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6" descr="vestibulookularni-reflex-vysetreni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76246" y="5505826"/>
            <a:ext cx="1670844" cy="1249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352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/>
          </p:nvPr>
        </p:nvSpPr>
        <p:spPr bwMode="auto">
          <a:xfrm>
            <a:off x="698500" y="962025"/>
            <a:ext cx="9278797" cy="70788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4600" dirty="0">
                <a:latin typeface="Calibri" pitchFamily="34" charset="0"/>
              </a:rPr>
              <a:t>Apnoický test</a:t>
            </a:r>
          </a:p>
        </p:txBody>
      </p:sp>
      <p:sp>
        <p:nvSpPr>
          <p:cNvPr id="29698" name="Rectangle 3"/>
          <p:cNvSpPr>
            <a:spLocks noGrp="1"/>
          </p:cNvSpPr>
          <p:nvPr>
            <p:ph type="body" idx="1"/>
          </p:nvPr>
        </p:nvSpPr>
        <p:spPr>
          <a:xfrm>
            <a:off x="497541" y="2015011"/>
            <a:ext cx="9657477" cy="3877985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+mj-lt"/>
              </a:rPr>
              <a:t>zjišťuje absenci </a:t>
            </a:r>
            <a:r>
              <a:rPr lang="cs-CZ" sz="2800" dirty="0" err="1" smtClean="0">
                <a:latin typeface="+mj-lt"/>
              </a:rPr>
              <a:t>spont</a:t>
            </a:r>
            <a:r>
              <a:rPr lang="cs-CZ" sz="2800" dirty="0" smtClean="0">
                <a:latin typeface="+mj-lt"/>
              </a:rPr>
              <a:t>. D po cíleném ↑ pCO</a:t>
            </a:r>
            <a:r>
              <a:rPr lang="cs-CZ" sz="2800" baseline="-25000" dirty="0" smtClean="0">
                <a:latin typeface="+mj-lt"/>
              </a:rPr>
              <a:t>2</a:t>
            </a:r>
            <a:r>
              <a:rPr lang="cs-CZ" sz="2800" dirty="0" smtClean="0">
                <a:latin typeface="+mj-lt"/>
              </a:rPr>
              <a:t> v art. krvi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+mj-lt"/>
              </a:rPr>
              <a:t>na 10 min – FiO</a:t>
            </a:r>
            <a:r>
              <a:rPr lang="cs-CZ" sz="2800" baseline="-25000" dirty="0" smtClean="0">
                <a:latin typeface="+mj-lt"/>
              </a:rPr>
              <a:t>2</a:t>
            </a:r>
            <a:r>
              <a:rPr lang="cs-CZ" sz="2800" dirty="0" smtClean="0">
                <a:latin typeface="+mj-lt"/>
              </a:rPr>
              <a:t> 100 % na ventilátoru → ASTRUP 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+mj-lt"/>
              </a:rPr>
              <a:t>odpojit od UPV do dolní části trachey nad </a:t>
            </a:r>
            <a:r>
              <a:rPr lang="cs-CZ" sz="2800" dirty="0" err="1" smtClean="0">
                <a:latin typeface="+mj-lt"/>
              </a:rPr>
              <a:t>carinu</a:t>
            </a:r>
            <a:r>
              <a:rPr lang="cs-CZ" sz="2800" dirty="0" smtClean="0">
                <a:latin typeface="+mj-lt"/>
              </a:rPr>
              <a:t> zavést odsávací cévku, která je napojena na O</a:t>
            </a:r>
            <a:r>
              <a:rPr lang="cs-CZ" sz="2800" baseline="-25000" dirty="0" smtClean="0">
                <a:latin typeface="+mj-lt"/>
              </a:rPr>
              <a:t>2</a:t>
            </a:r>
            <a:r>
              <a:rPr lang="cs-CZ" sz="2800" dirty="0" smtClean="0">
                <a:latin typeface="+mj-lt"/>
              </a:rPr>
              <a:t> max. 10 l/min cca 10 min → ASTRUP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+mj-lt"/>
              </a:rPr>
              <a:t>zachovaná </a:t>
            </a:r>
            <a:r>
              <a:rPr lang="cs-CZ" sz="2800" dirty="0" err="1" smtClean="0">
                <a:latin typeface="+mj-lt"/>
              </a:rPr>
              <a:t>oxygenace</a:t>
            </a:r>
            <a:r>
              <a:rPr lang="cs-CZ" sz="2800" dirty="0" smtClean="0">
                <a:latin typeface="+mj-lt"/>
              </a:rPr>
              <a:t> = při </a:t>
            </a:r>
            <a:r>
              <a:rPr lang="cs-CZ" sz="2800" dirty="0" err="1" smtClean="0">
                <a:latin typeface="+mj-lt"/>
              </a:rPr>
              <a:t>normokapnii</a:t>
            </a:r>
            <a:r>
              <a:rPr lang="cs-CZ" sz="2800" dirty="0" smtClean="0">
                <a:latin typeface="+mj-lt"/>
              </a:rPr>
              <a:t> → pCO</a:t>
            </a:r>
            <a:r>
              <a:rPr lang="cs-CZ" sz="2800" baseline="-25000" dirty="0" smtClean="0">
                <a:latin typeface="+mj-lt"/>
              </a:rPr>
              <a:t>2</a:t>
            </a:r>
            <a:r>
              <a:rPr lang="cs-CZ" sz="2800" dirty="0" smtClean="0">
                <a:latin typeface="+mj-lt"/>
              </a:rPr>
              <a:t> 6,65 </a:t>
            </a:r>
            <a:r>
              <a:rPr lang="cs-CZ" sz="2800" dirty="0" err="1" smtClean="0">
                <a:latin typeface="+mj-lt"/>
              </a:rPr>
              <a:t>kPa</a:t>
            </a:r>
            <a:endParaRPr lang="cs-CZ" sz="2800" dirty="0" smtClean="0">
              <a:latin typeface="+mj-lt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+mj-lt"/>
              </a:rPr>
              <a:t>předčasné ukončení – SpO</a:t>
            </a:r>
            <a:r>
              <a:rPr lang="cs-CZ" sz="2800" baseline="-25000" dirty="0" smtClean="0">
                <a:latin typeface="+mj-lt"/>
              </a:rPr>
              <a:t>2 </a:t>
            </a:r>
            <a:r>
              <a:rPr lang="cs-CZ" sz="2800" dirty="0" smtClean="0">
                <a:latin typeface="+mj-lt"/>
              </a:rPr>
              <a:t>pod 85 %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+mj-lt"/>
              </a:rPr>
              <a:t>→ stimulace D centra → neobjeví-li se </a:t>
            </a:r>
            <a:r>
              <a:rPr lang="cs-CZ" sz="2800" dirty="0" err="1" smtClean="0">
                <a:latin typeface="+mj-lt"/>
              </a:rPr>
              <a:t>spont</a:t>
            </a:r>
            <a:r>
              <a:rPr lang="cs-CZ" sz="2800" dirty="0" smtClean="0">
                <a:latin typeface="+mj-lt"/>
              </a:rPr>
              <a:t>. dechová aktivita test je pozitivní = smrt mozkového kmene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cs-CZ" sz="2800" dirty="0" smtClean="0">
                <a:latin typeface="+mj-lt"/>
              </a:rPr>
              <a:t>! CAVE ! CHRI (COPD) → adaptace na </a:t>
            </a:r>
            <a:r>
              <a:rPr lang="cs-CZ" sz="2800" dirty="0" err="1" smtClean="0">
                <a:latin typeface="+mj-lt"/>
              </a:rPr>
              <a:t>hyperkapnii</a:t>
            </a:r>
            <a:endParaRPr lang="cs-CZ" sz="28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096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/>
          </p:cNvSpPr>
          <p:nvPr>
            <p:ph type="title"/>
          </p:nvPr>
        </p:nvSpPr>
        <p:spPr bwMode="auto">
          <a:xfrm>
            <a:off x="698500" y="1038225"/>
            <a:ext cx="9278797" cy="70788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4600" dirty="0">
                <a:latin typeface="Calibri" pitchFamily="34" charset="0"/>
              </a:rPr>
              <a:t>Diagnostika smrti mozku</a:t>
            </a:r>
          </a:p>
        </p:txBody>
      </p:sp>
      <p:sp>
        <p:nvSpPr>
          <p:cNvPr id="30722" name="Rectangle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363630"/>
          </a:xfrm>
        </p:spPr>
        <p:txBody>
          <a:bodyPr/>
          <a:lstStyle/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+mj-lt"/>
              </a:rPr>
              <a:t>vyšetření </a:t>
            </a:r>
          </a:p>
          <a:p>
            <a:pPr marL="847557" lvl="1" indent="-325984">
              <a:lnSpc>
                <a:spcPct val="80000"/>
              </a:lnSpc>
            </a:pPr>
            <a:r>
              <a:rPr lang="cs-CZ" sz="2800" dirty="0" smtClean="0">
                <a:latin typeface="+mj-lt"/>
              </a:rPr>
              <a:t>lékař </a:t>
            </a:r>
            <a:r>
              <a:rPr lang="cs-CZ" sz="2800" dirty="0" smtClean="0">
                <a:solidFill>
                  <a:schemeClr val="accent2"/>
                </a:solidFill>
                <a:latin typeface="+mj-lt"/>
              </a:rPr>
              <a:t>A</a:t>
            </a:r>
            <a:r>
              <a:rPr lang="cs-CZ" sz="2800" dirty="0" smtClean="0">
                <a:latin typeface="+mj-lt"/>
              </a:rPr>
              <a:t> (ARO lékař)</a:t>
            </a:r>
          </a:p>
          <a:p>
            <a:pPr marL="847557" lvl="1" indent="-325984">
              <a:lnSpc>
                <a:spcPct val="80000"/>
              </a:lnSpc>
            </a:pPr>
            <a:r>
              <a:rPr lang="cs-CZ" sz="2800" dirty="0" smtClean="0">
                <a:latin typeface="+mj-lt"/>
              </a:rPr>
              <a:t>lékař </a:t>
            </a:r>
            <a:r>
              <a:rPr lang="cs-CZ" sz="2800" dirty="0" smtClean="0">
                <a:solidFill>
                  <a:schemeClr val="hlink"/>
                </a:solidFill>
                <a:latin typeface="+mj-lt"/>
              </a:rPr>
              <a:t>B</a:t>
            </a:r>
            <a:r>
              <a:rPr lang="cs-CZ" sz="2800" dirty="0" smtClean="0">
                <a:latin typeface="+mj-lt"/>
              </a:rPr>
              <a:t> (neurolog)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cs-CZ" sz="2800" dirty="0" smtClean="0">
                <a:latin typeface="+mj-lt"/>
              </a:rPr>
              <a:t>→ tito lékaři se nesmí účastnit odběru orgánů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cs-CZ" sz="2800" dirty="0" smtClean="0">
                <a:latin typeface="+mj-lt"/>
              </a:rPr>
              <a:t> za </a:t>
            </a:r>
            <a:r>
              <a:rPr lang="cs-CZ" sz="2800" dirty="0" smtClean="0">
                <a:latin typeface="+mj-lt"/>
              </a:rPr>
              <a:t>4 hod znovu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cs-CZ" sz="2800" dirty="0" smtClean="0">
              <a:latin typeface="+mj-lt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cs-CZ" sz="2800" dirty="0" smtClean="0">
                <a:solidFill>
                  <a:schemeClr val="accent2"/>
                </a:solidFill>
                <a:latin typeface="+mj-lt"/>
              </a:rPr>
              <a:t>Instrumentální dg.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+mj-lt"/>
              </a:rPr>
              <a:t>Mozková AG (stačí 1x) </a:t>
            </a:r>
          </a:p>
          <a:p>
            <a:pPr marL="847557" lvl="1" indent="-325984">
              <a:lnSpc>
                <a:spcPct val="80000"/>
              </a:lnSpc>
            </a:pPr>
            <a:r>
              <a:rPr lang="cs-CZ" sz="2800" dirty="0" smtClean="0">
                <a:latin typeface="+mj-lt"/>
              </a:rPr>
              <a:t>kontrastní látka nesmí proniknout k </a:t>
            </a:r>
            <a:r>
              <a:rPr lang="cs-CZ" sz="2800" dirty="0" err="1" smtClean="0">
                <a:latin typeface="+mj-lt"/>
              </a:rPr>
              <a:t>bazi</a:t>
            </a:r>
            <a:r>
              <a:rPr lang="cs-CZ" sz="2800" dirty="0" smtClean="0">
                <a:latin typeface="+mj-lt"/>
              </a:rPr>
              <a:t> lební</a:t>
            </a:r>
          </a:p>
          <a:p>
            <a:pPr>
              <a:lnSpc>
                <a:spcPct val="80000"/>
              </a:lnSpc>
            </a:pPr>
            <a:endParaRPr lang="cs-CZ" sz="2800" dirty="0" smtClean="0">
              <a:latin typeface="+mj-lt"/>
            </a:endParaRP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+mj-lt"/>
              </a:rPr>
              <a:t>Alternativy ???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cs-CZ" sz="2800" dirty="0" smtClean="0">
              <a:latin typeface="+mj-lt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cs-CZ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05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3" name="Rectangle 5"/>
          <p:cNvSpPr>
            <a:spLocks noGrp="1"/>
          </p:cNvSpPr>
          <p:nvPr>
            <p:ph type="title"/>
          </p:nvPr>
        </p:nvSpPr>
        <p:spPr bwMode="auto">
          <a:xfrm>
            <a:off x="653834" y="885825"/>
            <a:ext cx="9278797" cy="70788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4600" dirty="0">
                <a:latin typeface="Calibri" pitchFamily="34" charset="0"/>
              </a:rPr>
              <a:t>Mozková angiografie</a:t>
            </a:r>
          </a:p>
        </p:txBody>
      </p:sp>
      <p:graphicFrame>
        <p:nvGraphicFramePr>
          <p:cNvPr id="48132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3469787" y="2144559"/>
          <a:ext cx="3880070" cy="471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Fotografie" r:id="rId3" imgW="2553056" imgH="3285714" progId="">
                  <p:embed/>
                </p:oleObj>
              </mc:Choice>
              <mc:Fallback>
                <p:oleObj name="Fotografie" r:id="rId3" imgW="2553056" imgH="328571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9787" y="2144559"/>
                        <a:ext cx="3880070" cy="471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41" name="Picture 13" descr="E:\ARIP 2019\PŘEDNÁŠKY\1\XA_1_3_12_2_1107_5_4_5_109483_30000019012716350078900000023_4_W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331" y="1915922"/>
            <a:ext cx="7121804" cy="5450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6565900" y="1678042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kern="0" dirty="0" smtClean="0">
                <a:solidFill>
                  <a:schemeClr val="tx1"/>
                </a:solidFill>
              </a:rPr>
              <a:t>Zdroj: autorka</a:t>
            </a:r>
            <a:endParaRPr lang="cs-CZ" sz="18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7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/>
          </p:cNvSpPr>
          <p:nvPr>
            <p:ph type="title"/>
          </p:nvPr>
        </p:nvSpPr>
        <p:spPr bwMode="auto">
          <a:xfrm>
            <a:off x="1231900" y="809625"/>
            <a:ext cx="8552863" cy="70788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4600" dirty="0">
                <a:latin typeface="Calibri" pitchFamily="34" charset="0"/>
              </a:rPr>
              <a:t>!!!</a:t>
            </a:r>
          </a:p>
        </p:txBody>
      </p:sp>
      <p:sp>
        <p:nvSpPr>
          <p:cNvPr id="49154" name="Rectangle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723549"/>
          </a:xfrm>
        </p:spPr>
        <p:txBody>
          <a:bodyPr/>
          <a:lstStyle/>
          <a:p>
            <a:r>
              <a:rPr lang="cs-CZ" sz="2800" dirty="0" smtClean="0">
                <a:latin typeface="Calibri" pitchFamily="34" charset="0"/>
              </a:rPr>
              <a:t>Intoxikace jakékoli etiologie</a:t>
            </a:r>
          </a:p>
          <a:p>
            <a:r>
              <a:rPr lang="cs-CZ" sz="2800" dirty="0" smtClean="0">
                <a:latin typeface="Calibri" pitchFamily="34" charset="0"/>
              </a:rPr>
              <a:t>Hluboká </a:t>
            </a:r>
            <a:r>
              <a:rPr lang="cs-CZ" sz="2800" dirty="0" err="1" smtClean="0">
                <a:latin typeface="Calibri" pitchFamily="34" charset="0"/>
              </a:rPr>
              <a:t>analgosedace</a:t>
            </a:r>
            <a:r>
              <a:rPr lang="cs-CZ" sz="2800" dirty="0" smtClean="0">
                <a:latin typeface="Calibri" pitchFamily="34" charset="0"/>
              </a:rPr>
              <a:t> + relaxace</a:t>
            </a:r>
          </a:p>
          <a:p>
            <a:r>
              <a:rPr lang="cs-CZ" sz="2800" dirty="0" smtClean="0">
                <a:latin typeface="Calibri" pitchFamily="34" charset="0"/>
              </a:rPr>
              <a:t>Metabolický či endokrinní rozvrat</a:t>
            </a:r>
          </a:p>
          <a:p>
            <a:r>
              <a:rPr lang="cs-CZ" sz="2800" dirty="0" smtClean="0">
                <a:latin typeface="Calibri" pitchFamily="34" charset="0"/>
              </a:rPr>
              <a:t>Podchlazení</a:t>
            </a:r>
          </a:p>
        </p:txBody>
      </p:sp>
    </p:spTree>
    <p:extLst>
      <p:ext uri="{BB962C8B-B14F-4D97-AF65-F5344CB8AC3E}">
        <p14:creationId xmlns:p14="http://schemas.microsoft.com/office/powerpoint/2010/main" val="403108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698500" y="962025"/>
            <a:ext cx="9278797" cy="707886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4600" dirty="0">
                <a:latin typeface="Calibri" pitchFamily="34" charset="0"/>
              </a:rPr>
              <a:t>Obecná kritéria</a:t>
            </a:r>
          </a:p>
        </p:txBody>
      </p:sp>
      <p:sp>
        <p:nvSpPr>
          <p:cNvPr id="50178" name="Rectangle 3"/>
          <p:cNvSpPr>
            <a:spLocks noGrp="1"/>
          </p:cNvSpPr>
          <p:nvPr>
            <p:ph type="body" idx="4294967295"/>
          </p:nvPr>
        </p:nvSpPr>
        <p:spPr>
          <a:xfrm>
            <a:off x="462267" y="2193578"/>
            <a:ext cx="9624060" cy="4216539"/>
          </a:xfrm>
        </p:spPr>
        <p:txBody>
          <a:bodyPr/>
          <a:lstStyle/>
          <a:p>
            <a:r>
              <a:rPr lang="cs-CZ" sz="3200" dirty="0">
                <a:latin typeface="Calibri" pitchFamily="34" charset="0"/>
              </a:rPr>
              <a:t>věková hranice</a:t>
            </a:r>
          </a:p>
          <a:p>
            <a:r>
              <a:rPr lang="cs-CZ" sz="3200" dirty="0">
                <a:latin typeface="Calibri" pitchFamily="34" charset="0"/>
              </a:rPr>
              <a:t>bez přítomnosti generalizované aterosklerózy </a:t>
            </a:r>
          </a:p>
          <a:p>
            <a:r>
              <a:rPr lang="cs-CZ" sz="3200" dirty="0">
                <a:latin typeface="Calibri" pitchFamily="34" charset="0"/>
              </a:rPr>
              <a:t>bez neléčitelné či neléčené systémové infekce</a:t>
            </a:r>
          </a:p>
          <a:p>
            <a:r>
              <a:rPr lang="cs-CZ" sz="3200" dirty="0">
                <a:latin typeface="Calibri" pitchFamily="34" charset="0"/>
              </a:rPr>
              <a:t>bez přenosné choroby</a:t>
            </a:r>
          </a:p>
          <a:p>
            <a:r>
              <a:rPr lang="cs-CZ" sz="3200" dirty="0">
                <a:latin typeface="Calibri" pitchFamily="34" charset="0"/>
              </a:rPr>
              <a:t>bez orgánové malignity</a:t>
            </a:r>
          </a:p>
          <a:p>
            <a:r>
              <a:rPr lang="cs-CZ" sz="3200" dirty="0">
                <a:latin typeface="Calibri" pitchFamily="34" charset="0"/>
              </a:rPr>
              <a:t>bez známého traumatu, choroby či dysfunkce uvažovaného orgánu</a:t>
            </a:r>
          </a:p>
          <a:p>
            <a:r>
              <a:rPr lang="cs-CZ" sz="3200" dirty="0">
                <a:solidFill>
                  <a:schemeClr val="accent2"/>
                </a:solidFill>
                <a:latin typeface="Calibri" pitchFamily="34" charset="0"/>
              </a:rPr>
              <a:t>ireverzibilní poškození mozku známé etiologie</a:t>
            </a:r>
          </a:p>
          <a:p>
            <a:pPr>
              <a:buFont typeface="Arial" charset="0"/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86920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/>
          </p:cNvSpPr>
          <p:nvPr>
            <p:ph type="title"/>
          </p:nvPr>
        </p:nvSpPr>
        <p:spPr bwMode="auto">
          <a:xfrm>
            <a:off x="698500" y="1038225"/>
            <a:ext cx="9278797" cy="533400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cs-CZ" sz="4600" dirty="0">
                <a:latin typeface="Calibri" pitchFamily="34" charset="0"/>
              </a:rPr>
              <a:t>Zásady péče o </a:t>
            </a:r>
            <a:r>
              <a:rPr lang="cs-CZ" sz="4600" dirty="0" smtClean="0">
                <a:latin typeface="Calibri" pitchFamily="34" charset="0"/>
              </a:rPr>
              <a:t>dárce orgánů</a:t>
            </a:r>
            <a:endParaRPr lang="cs-CZ" sz="4600" dirty="0">
              <a:latin typeface="Calibri" pitchFamily="34" charset="0"/>
            </a:endParaRPr>
          </a:p>
        </p:txBody>
      </p:sp>
      <p:sp>
        <p:nvSpPr>
          <p:cNvPr id="56322" name="Rectangle 3"/>
          <p:cNvSpPr>
            <a:spLocks noGrp="1"/>
          </p:cNvSpPr>
          <p:nvPr>
            <p:ph type="body" idx="1"/>
          </p:nvPr>
        </p:nvSpPr>
        <p:spPr>
          <a:xfrm>
            <a:off x="698500" y="2028825"/>
            <a:ext cx="9278797" cy="3570208"/>
          </a:xfrm>
        </p:spPr>
        <p:txBody>
          <a:bodyPr/>
          <a:lstStyle/>
          <a:p>
            <a:r>
              <a:rPr lang="cs-CZ" sz="2800" b="1" dirty="0" smtClean="0">
                <a:solidFill>
                  <a:schemeClr val="accent2"/>
                </a:solidFill>
                <a:latin typeface="Calibri" pitchFamily="34" charset="0"/>
              </a:rPr>
              <a:t>Cíl</a:t>
            </a:r>
          </a:p>
          <a:p>
            <a:r>
              <a:rPr lang="cs-CZ" sz="2800" dirty="0" smtClean="0">
                <a:latin typeface="Calibri" pitchFamily="34" charset="0"/>
              </a:rPr>
              <a:t>udržet správné funkce orgánů, které budou odebrány a transplantovány</a:t>
            </a:r>
          </a:p>
          <a:p>
            <a:r>
              <a:rPr lang="cs-CZ" sz="2800" dirty="0" smtClean="0">
                <a:latin typeface="Calibri" pitchFamily="34" charset="0"/>
              </a:rPr>
              <a:t>dostatečná </a:t>
            </a:r>
            <a:r>
              <a:rPr lang="cs-CZ" sz="2800" dirty="0" err="1" smtClean="0">
                <a:latin typeface="Calibri" pitchFamily="34" charset="0"/>
              </a:rPr>
              <a:t>perfúze</a:t>
            </a:r>
            <a:r>
              <a:rPr lang="cs-CZ" sz="2800" dirty="0" smtClean="0">
                <a:latin typeface="Calibri" pitchFamily="34" charset="0"/>
              </a:rPr>
              <a:t> orgánů</a:t>
            </a:r>
          </a:p>
          <a:p>
            <a:r>
              <a:rPr lang="cs-CZ" sz="2800" dirty="0" smtClean="0">
                <a:latin typeface="Calibri" pitchFamily="34" charset="0"/>
              </a:rPr>
              <a:t>udržení </a:t>
            </a:r>
            <a:r>
              <a:rPr lang="cs-CZ" sz="2800" dirty="0" err="1" smtClean="0">
                <a:latin typeface="Calibri" pitchFamily="34" charset="0"/>
              </a:rPr>
              <a:t>hemodynamické</a:t>
            </a:r>
            <a:r>
              <a:rPr lang="cs-CZ" sz="2800" dirty="0" smtClean="0">
                <a:latin typeface="Calibri" pitchFamily="34" charset="0"/>
              </a:rPr>
              <a:t> stability</a:t>
            </a:r>
          </a:p>
          <a:p>
            <a:r>
              <a:rPr lang="cs-CZ" sz="2800" dirty="0" smtClean="0">
                <a:latin typeface="Calibri" pitchFamily="34" charset="0"/>
              </a:rPr>
              <a:t>správná ventilace a </a:t>
            </a:r>
            <a:r>
              <a:rPr lang="cs-CZ" sz="2800" dirty="0" err="1" smtClean="0">
                <a:latin typeface="Calibri" pitchFamily="34" charset="0"/>
              </a:rPr>
              <a:t>oxygenace</a:t>
            </a:r>
            <a:endParaRPr lang="cs-CZ" sz="2800" dirty="0" smtClean="0">
              <a:latin typeface="Calibri" pitchFamily="34" charset="0"/>
            </a:endParaRPr>
          </a:p>
          <a:p>
            <a:r>
              <a:rPr lang="cs-CZ" sz="2800" dirty="0" smtClean="0">
                <a:latin typeface="Calibri" pitchFamily="34" charset="0"/>
              </a:rPr>
              <a:t>kontinuální sledování změn vnitřního prostředí a jejich léčba</a:t>
            </a:r>
          </a:p>
          <a:p>
            <a:endParaRPr lang="cs-CZ" dirty="0" smtClean="0">
              <a:latin typeface="Calibri" pitchFamily="34" charset="0"/>
            </a:endParaRPr>
          </a:p>
          <a:p>
            <a:endParaRPr lang="cs-CZ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05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698500" y="1038225"/>
            <a:ext cx="9278797" cy="533400"/>
          </a:xfrm>
          <a:noFill/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cs-CZ" sz="4600" dirty="0">
                <a:latin typeface="Calibri" pitchFamily="34" charset="0"/>
              </a:rPr>
              <a:t>Zásady péče o </a:t>
            </a:r>
            <a:r>
              <a:rPr lang="cs-CZ" sz="4600" dirty="0" smtClean="0">
                <a:latin typeface="Calibri" pitchFamily="34" charset="0"/>
              </a:rPr>
              <a:t>dárce orgánů</a:t>
            </a:r>
            <a:endParaRPr lang="cs-CZ" sz="4600" dirty="0">
              <a:latin typeface="Calibri" pitchFamily="34" charset="0"/>
            </a:endParaRPr>
          </a:p>
        </p:txBody>
      </p:sp>
      <p:sp>
        <p:nvSpPr>
          <p:cNvPr id="57346" name="Rectangle 3"/>
          <p:cNvSpPr>
            <a:spLocks noGrp="1"/>
          </p:cNvSpPr>
          <p:nvPr>
            <p:ph type="body" idx="4294967295"/>
          </p:nvPr>
        </p:nvSpPr>
        <p:spPr>
          <a:xfrm>
            <a:off x="393700" y="1800225"/>
            <a:ext cx="9780005" cy="4339650"/>
          </a:xfrm>
        </p:spPr>
        <p:txBody>
          <a:bodyPr/>
          <a:lstStyle/>
          <a:p>
            <a:r>
              <a:rPr lang="cs-CZ" sz="2400" dirty="0" smtClean="0">
                <a:latin typeface="+mj-lt"/>
              </a:rPr>
              <a:t>Pokračování v monitoraci vitálních funkcí</a:t>
            </a:r>
          </a:p>
          <a:p>
            <a:r>
              <a:rPr lang="cs-CZ" sz="2400" dirty="0" smtClean="0">
                <a:latin typeface="+mj-lt"/>
              </a:rPr>
              <a:t>Úprava předchozích ordinací</a:t>
            </a:r>
          </a:p>
          <a:p>
            <a:r>
              <a:rPr lang="cs-CZ" sz="2400" dirty="0" smtClean="0">
                <a:latin typeface="+mj-lt"/>
              </a:rPr>
              <a:t>UPV + péče o DC</a:t>
            </a:r>
          </a:p>
          <a:p>
            <a:r>
              <a:rPr lang="cs-CZ" sz="2400" dirty="0" smtClean="0">
                <a:latin typeface="+mj-lt"/>
              </a:rPr>
              <a:t>Zahřívání na teplotu nad 36,0°C</a:t>
            </a:r>
          </a:p>
          <a:p>
            <a:r>
              <a:rPr lang="cs-CZ" sz="2400" dirty="0" smtClean="0">
                <a:latin typeface="+mj-lt"/>
              </a:rPr>
              <a:t>ATB terapie</a:t>
            </a:r>
          </a:p>
          <a:p>
            <a:r>
              <a:rPr lang="cs-CZ" sz="2400" dirty="0" smtClean="0">
                <a:latin typeface="+mj-lt"/>
              </a:rPr>
              <a:t>Podání </a:t>
            </a:r>
            <a:r>
              <a:rPr lang="cs-CZ" sz="2400" dirty="0" err="1" smtClean="0">
                <a:latin typeface="+mj-lt"/>
              </a:rPr>
              <a:t>vazoaktivních</a:t>
            </a:r>
            <a:r>
              <a:rPr lang="cs-CZ" sz="2400" dirty="0" smtClean="0">
                <a:latin typeface="+mj-lt"/>
              </a:rPr>
              <a:t> látek</a:t>
            </a:r>
          </a:p>
          <a:p>
            <a:r>
              <a:rPr lang="cs-CZ" sz="2400" dirty="0" smtClean="0">
                <a:latin typeface="+mj-lt"/>
              </a:rPr>
              <a:t>Kontroly </a:t>
            </a:r>
            <a:r>
              <a:rPr lang="cs-CZ" sz="2400" dirty="0" err="1" smtClean="0">
                <a:latin typeface="+mj-lt"/>
              </a:rPr>
              <a:t>lab</a:t>
            </a:r>
            <a:r>
              <a:rPr lang="cs-CZ" sz="2400" dirty="0" smtClean="0">
                <a:latin typeface="+mj-lt"/>
              </a:rPr>
              <a:t>. hodnot – biochemie, KO, koagulace, KS</a:t>
            </a:r>
          </a:p>
          <a:p>
            <a:r>
              <a:rPr lang="cs-CZ" sz="2400" dirty="0" smtClean="0">
                <a:latin typeface="+mj-lt"/>
              </a:rPr>
              <a:t>Endokrinní podpora</a:t>
            </a:r>
          </a:p>
          <a:p>
            <a:r>
              <a:rPr lang="cs-CZ" sz="2400" dirty="0" smtClean="0">
                <a:latin typeface="+mj-lt"/>
              </a:rPr>
              <a:t>EKG, RTG S+P</a:t>
            </a:r>
          </a:p>
          <a:p>
            <a:r>
              <a:rPr lang="cs-CZ" sz="2400" dirty="0" smtClean="0">
                <a:solidFill>
                  <a:schemeClr val="accent2"/>
                </a:solidFill>
                <a:latin typeface="+mj-lt"/>
              </a:rPr>
              <a:t>! etický přístup </a:t>
            </a:r>
          </a:p>
          <a:p>
            <a:pPr marL="130393"/>
            <a:r>
              <a:rPr lang="cs-CZ" sz="2400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cs-CZ" sz="2400" dirty="0" smtClean="0">
                <a:solidFill>
                  <a:schemeClr val="accent2"/>
                </a:solidFill>
                <a:latin typeface="+mj-lt"/>
              </a:rPr>
              <a:t>  k dárci !</a:t>
            </a:r>
            <a:endParaRPr lang="cs-CZ" sz="2400" dirty="0" smtClean="0">
              <a:latin typeface="+mj-lt"/>
            </a:endParaRPr>
          </a:p>
          <a:p>
            <a:endParaRPr lang="cs-CZ" dirty="0" smtClean="0">
              <a:latin typeface="Calibri" pitchFamily="34" charset="0"/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700" y="4391025"/>
            <a:ext cx="6811696" cy="220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-63500" y="6143625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kern="0" dirty="0" smtClean="0">
                <a:solidFill>
                  <a:schemeClr val="tx1"/>
                </a:solidFill>
              </a:rPr>
              <a:t>Zdroj: clsjep.cz</a:t>
            </a:r>
            <a:endParaRPr lang="cs-CZ" sz="18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35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/>
          </p:cNvSpPr>
          <p:nvPr>
            <p:ph type="title"/>
          </p:nvPr>
        </p:nvSpPr>
        <p:spPr bwMode="auto">
          <a:xfrm>
            <a:off x="698500" y="1038225"/>
            <a:ext cx="9278797" cy="533400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cs-CZ" sz="4600" dirty="0">
                <a:latin typeface="Calibri" pitchFamily="34" charset="0"/>
              </a:rPr>
              <a:t>Zásady péče o </a:t>
            </a:r>
            <a:r>
              <a:rPr lang="cs-CZ" sz="4600" dirty="0" smtClean="0">
                <a:latin typeface="Calibri" pitchFamily="34" charset="0"/>
              </a:rPr>
              <a:t>dárce orgánů</a:t>
            </a:r>
            <a:endParaRPr lang="cs-CZ" sz="4600" dirty="0">
              <a:latin typeface="Calibri" pitchFamily="34" charset="0"/>
            </a:endParaRPr>
          </a:p>
        </p:txBody>
      </p:sp>
      <p:sp>
        <p:nvSpPr>
          <p:cNvPr id="58370" name="Rectangle 3"/>
          <p:cNvSpPr>
            <a:spLocks noGrp="1"/>
          </p:cNvSpPr>
          <p:nvPr>
            <p:ph type="body" idx="1"/>
          </p:nvPr>
        </p:nvSpPr>
        <p:spPr>
          <a:xfrm>
            <a:off x="698500" y="1800225"/>
            <a:ext cx="9278797" cy="498598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sz="2400" dirty="0">
                <a:solidFill>
                  <a:schemeClr val="accent2"/>
                </a:solidFill>
                <a:latin typeface="Calibri" pitchFamily="34" charset="0"/>
              </a:rPr>
              <a:t>Monitoring</a:t>
            </a:r>
          </a:p>
          <a:p>
            <a:pPr marL="847557" lvl="1" indent="-325984">
              <a:lnSpc>
                <a:spcPct val="90000"/>
              </a:lnSpc>
            </a:pPr>
            <a:r>
              <a:rPr lang="cs-CZ" sz="2400" dirty="0">
                <a:latin typeface="Calibri" pitchFamily="34" charset="0"/>
              </a:rPr>
              <a:t>monitorace CVP</a:t>
            </a:r>
          </a:p>
          <a:p>
            <a:pPr marL="847557" lvl="1" indent="-325984">
              <a:lnSpc>
                <a:spcPct val="90000"/>
              </a:lnSpc>
            </a:pPr>
            <a:r>
              <a:rPr lang="cs-CZ" sz="2400" dirty="0">
                <a:latin typeface="Calibri" pitchFamily="34" charset="0"/>
              </a:rPr>
              <a:t>arteriální katétr pro monitoraci MAP</a:t>
            </a:r>
          </a:p>
          <a:p>
            <a:pPr marL="847557" lvl="1" indent="-325984">
              <a:lnSpc>
                <a:spcPct val="90000"/>
              </a:lnSpc>
            </a:pPr>
            <a:r>
              <a:rPr lang="cs-CZ" sz="2400" dirty="0">
                <a:latin typeface="Calibri" pitchFamily="34" charset="0"/>
              </a:rPr>
              <a:t>teplota → aktivní ohřev dárce</a:t>
            </a:r>
          </a:p>
          <a:p>
            <a:pPr marL="847557" lvl="1" indent="-325984">
              <a:lnSpc>
                <a:spcPct val="90000"/>
              </a:lnSpc>
            </a:pPr>
            <a:r>
              <a:rPr lang="cs-CZ" sz="2400" dirty="0">
                <a:latin typeface="Calibri" pitchFamily="34" charset="0"/>
              </a:rPr>
              <a:t>diuréza a bilance</a:t>
            </a:r>
          </a:p>
          <a:p>
            <a:pPr marL="847557" lvl="1" indent="-325984">
              <a:lnSpc>
                <a:spcPct val="90000"/>
              </a:lnSpc>
            </a:pPr>
            <a:r>
              <a:rPr lang="cs-CZ" sz="2400" dirty="0">
                <a:latin typeface="Calibri" pitchFamily="34" charset="0"/>
              </a:rPr>
              <a:t>ASTRUP, ventilační parametry</a:t>
            </a:r>
          </a:p>
          <a:p>
            <a:pPr marL="847557" lvl="1" indent="-325984">
              <a:lnSpc>
                <a:spcPct val="90000"/>
              </a:lnSpc>
            </a:pPr>
            <a:r>
              <a:rPr lang="cs-CZ" sz="2400" dirty="0">
                <a:latin typeface="Calibri" pitchFamily="34" charset="0"/>
              </a:rPr>
              <a:t>iontová </a:t>
            </a:r>
            <a:r>
              <a:rPr lang="cs-CZ" sz="2400" dirty="0" err="1">
                <a:latin typeface="Calibri" pitchFamily="34" charset="0"/>
              </a:rPr>
              <a:t>dysbalance</a:t>
            </a:r>
            <a:endParaRPr lang="cs-CZ" sz="2400" dirty="0">
              <a:latin typeface="Calibri" pitchFamily="34" charset="0"/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endParaRPr lang="cs-CZ" sz="2400" dirty="0">
              <a:latin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cs-CZ" sz="2400" dirty="0">
                <a:solidFill>
                  <a:schemeClr val="accent2"/>
                </a:solidFill>
                <a:latin typeface="Calibri" pitchFamily="34" charset="0"/>
              </a:rPr>
              <a:t>Zaměření na jednotlivé orgány</a:t>
            </a:r>
          </a:p>
          <a:p>
            <a:pPr marL="847557" lvl="1" indent="-325984">
              <a:lnSpc>
                <a:spcPct val="90000"/>
              </a:lnSpc>
            </a:pPr>
            <a:r>
              <a:rPr lang="cs-CZ" sz="2400" dirty="0">
                <a:latin typeface="Calibri" pitchFamily="34" charset="0"/>
              </a:rPr>
              <a:t>Srdce</a:t>
            </a:r>
          </a:p>
          <a:p>
            <a:pPr marL="847557" lvl="1" indent="-325984">
              <a:lnSpc>
                <a:spcPct val="90000"/>
              </a:lnSpc>
            </a:pPr>
            <a:r>
              <a:rPr lang="cs-CZ" sz="2400" dirty="0">
                <a:latin typeface="Calibri" pitchFamily="34" charset="0"/>
              </a:rPr>
              <a:t>Plíce</a:t>
            </a:r>
          </a:p>
          <a:p>
            <a:pPr marL="847557" lvl="1" indent="-325984">
              <a:lnSpc>
                <a:spcPct val="90000"/>
              </a:lnSpc>
            </a:pPr>
            <a:r>
              <a:rPr lang="cs-CZ" sz="2400" dirty="0">
                <a:latin typeface="Calibri" pitchFamily="34" charset="0"/>
              </a:rPr>
              <a:t>Ledviny</a:t>
            </a:r>
          </a:p>
          <a:p>
            <a:pPr marL="847557" lvl="1" indent="-325984">
              <a:lnSpc>
                <a:spcPct val="90000"/>
              </a:lnSpc>
            </a:pPr>
            <a:r>
              <a:rPr lang="cs-CZ" sz="2400" dirty="0">
                <a:latin typeface="Calibri" pitchFamily="34" charset="0"/>
              </a:rPr>
              <a:t>Játra</a:t>
            </a:r>
          </a:p>
          <a:p>
            <a:pPr marL="847557" lvl="1" indent="-325984">
              <a:lnSpc>
                <a:spcPct val="90000"/>
              </a:lnSpc>
            </a:pPr>
            <a:r>
              <a:rPr lang="cs-CZ" sz="2400" dirty="0">
                <a:latin typeface="Calibri" pitchFamily="34" charset="0"/>
              </a:rPr>
              <a:t>Slinivka</a:t>
            </a:r>
          </a:p>
          <a:p>
            <a:pPr marL="847557" lvl="1" indent="-325984">
              <a:lnSpc>
                <a:spcPct val="90000"/>
              </a:lnSpc>
            </a:pPr>
            <a:r>
              <a:rPr lang="cs-CZ" sz="2400" dirty="0">
                <a:latin typeface="Calibri" pitchFamily="34" charset="0"/>
              </a:rPr>
              <a:t>Tenké střevo</a:t>
            </a:r>
          </a:p>
        </p:txBody>
      </p:sp>
    </p:spTree>
    <p:extLst>
      <p:ext uri="{BB962C8B-B14F-4D97-AF65-F5344CB8AC3E}">
        <p14:creationId xmlns:p14="http://schemas.microsoft.com/office/powerpoint/2010/main" val="194188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698500" y="1114425"/>
            <a:ext cx="9278797" cy="707886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4600" dirty="0">
                <a:latin typeface="Calibri" pitchFamily="34" charset="0"/>
              </a:rPr>
              <a:t>Pravidla stovek</a:t>
            </a:r>
          </a:p>
        </p:txBody>
      </p:sp>
      <p:sp>
        <p:nvSpPr>
          <p:cNvPr id="59394" name="Rectangle 3"/>
          <p:cNvSpPr>
            <a:spLocks noGrp="1"/>
          </p:cNvSpPr>
          <p:nvPr>
            <p:ph type="body" idx="4294967295"/>
          </p:nvPr>
        </p:nvSpPr>
        <p:spPr>
          <a:xfrm>
            <a:off x="707301" y="2069865"/>
            <a:ext cx="9278797" cy="3447098"/>
          </a:xfrm>
        </p:spPr>
        <p:txBody>
          <a:bodyPr/>
          <a:lstStyle/>
          <a:p>
            <a:r>
              <a:rPr lang="cs-CZ" sz="3200" dirty="0">
                <a:latin typeface="Calibri" pitchFamily="34" charset="0"/>
              </a:rPr>
              <a:t>Systolický TK			&gt;  100 </a:t>
            </a:r>
            <a:r>
              <a:rPr lang="cs-CZ" sz="3200" dirty="0" err="1">
                <a:latin typeface="Calibri" pitchFamily="34" charset="0"/>
              </a:rPr>
              <a:t>mmHg</a:t>
            </a:r>
            <a:endParaRPr lang="cs-CZ" sz="3200" dirty="0">
              <a:latin typeface="Calibri" pitchFamily="34" charset="0"/>
            </a:endParaRPr>
          </a:p>
          <a:p>
            <a:r>
              <a:rPr lang="cs-CZ" sz="3200" dirty="0">
                <a:latin typeface="Calibri" pitchFamily="34" charset="0"/>
              </a:rPr>
              <a:t>Tepová frekvence		&lt;  100/min</a:t>
            </a:r>
          </a:p>
          <a:p>
            <a:r>
              <a:rPr lang="cs-CZ" sz="3200" baseline="-25000" dirty="0">
                <a:latin typeface="Calibri" pitchFamily="34" charset="0"/>
              </a:rPr>
              <a:t>P</a:t>
            </a:r>
            <a:r>
              <a:rPr lang="cs-CZ" sz="3200" dirty="0">
                <a:latin typeface="Calibri" pitchFamily="34" charset="0"/>
              </a:rPr>
              <a:t>O</a:t>
            </a:r>
            <a:r>
              <a:rPr lang="cs-CZ" sz="3200" baseline="-25000" dirty="0">
                <a:latin typeface="Calibri" pitchFamily="34" charset="0"/>
              </a:rPr>
              <a:t>2					</a:t>
            </a:r>
            <a:r>
              <a:rPr lang="cs-CZ" sz="3200" dirty="0">
                <a:latin typeface="Calibri" pitchFamily="34" charset="0"/>
              </a:rPr>
              <a:t>&gt;  100 </a:t>
            </a:r>
            <a:r>
              <a:rPr lang="cs-CZ" sz="3200" dirty="0" err="1">
                <a:latin typeface="Calibri" pitchFamily="34" charset="0"/>
              </a:rPr>
              <a:t>mmHg</a:t>
            </a:r>
            <a:endParaRPr lang="cs-CZ" sz="3200" dirty="0">
              <a:latin typeface="Calibri" pitchFamily="34" charset="0"/>
            </a:endParaRPr>
          </a:p>
          <a:p>
            <a:r>
              <a:rPr lang="cs-CZ" sz="3200" dirty="0">
                <a:latin typeface="Calibri" pitchFamily="34" charset="0"/>
              </a:rPr>
              <a:t>Diuréza                           	</a:t>
            </a:r>
            <a:r>
              <a:rPr lang="cs-CZ" sz="3200" dirty="0" smtClean="0">
                <a:latin typeface="Calibri" pitchFamily="34" charset="0"/>
              </a:rPr>
              <a:t>&gt;  </a:t>
            </a:r>
            <a:r>
              <a:rPr lang="cs-CZ" sz="3200" dirty="0">
                <a:latin typeface="Calibri" pitchFamily="34" charset="0"/>
              </a:rPr>
              <a:t>100 ml/hod</a:t>
            </a:r>
          </a:p>
          <a:p>
            <a:r>
              <a:rPr lang="cs-CZ" sz="3200" dirty="0" err="1">
                <a:latin typeface="Calibri" pitchFamily="34" charset="0"/>
              </a:rPr>
              <a:t>Hb</a:t>
            </a:r>
            <a:r>
              <a:rPr lang="cs-CZ" sz="3200" dirty="0">
                <a:latin typeface="Calibri" pitchFamily="34" charset="0"/>
              </a:rPr>
              <a:t>                                       	    100 g/l</a:t>
            </a:r>
          </a:p>
          <a:p>
            <a:r>
              <a:rPr lang="cs-CZ" sz="3200" dirty="0">
                <a:latin typeface="Calibri" pitchFamily="34" charset="0"/>
              </a:rPr>
              <a:t>Teplota                                 	    100 F (nad 35°C) </a:t>
            </a:r>
          </a:p>
          <a:p>
            <a:r>
              <a:rPr lang="cs-CZ" sz="3200" dirty="0">
                <a:latin typeface="Calibri" pitchFamily="34" charset="0"/>
              </a:rPr>
              <a:t>CVP 				</a:t>
            </a:r>
            <a:r>
              <a:rPr lang="cs-CZ" sz="3200" dirty="0" smtClean="0">
                <a:latin typeface="Calibri" pitchFamily="34" charset="0"/>
              </a:rPr>
              <a:t>	&lt;  </a:t>
            </a:r>
            <a:r>
              <a:rPr lang="cs-CZ" sz="3200" dirty="0">
                <a:latin typeface="Calibri" pitchFamily="34" charset="0"/>
              </a:rPr>
              <a:t>10 </a:t>
            </a:r>
            <a:r>
              <a:rPr lang="cs-CZ" sz="3200" dirty="0" err="1">
                <a:latin typeface="Calibri" pitchFamily="34" charset="0"/>
              </a:rPr>
              <a:t>mmHg</a:t>
            </a:r>
            <a:endParaRPr lang="cs-CZ" sz="3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72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698500" y="962025"/>
            <a:ext cx="9278797" cy="707886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4600" dirty="0">
                <a:latin typeface="Calibri" pitchFamily="34" charset="0"/>
              </a:rPr>
              <a:t>Převoz dárce na OS</a:t>
            </a:r>
          </a:p>
        </p:txBody>
      </p:sp>
      <p:sp>
        <p:nvSpPr>
          <p:cNvPr id="60418" name="Rectangle 3"/>
          <p:cNvSpPr>
            <a:spLocks noGrp="1"/>
          </p:cNvSpPr>
          <p:nvPr>
            <p:ph type="body" idx="4294967295"/>
          </p:nvPr>
        </p:nvSpPr>
        <p:spPr>
          <a:xfrm>
            <a:off x="707301" y="2069865"/>
            <a:ext cx="9278797" cy="3493264"/>
          </a:xfrm>
        </p:spPr>
        <p:txBody>
          <a:bodyPr/>
          <a:lstStyle/>
          <a:p>
            <a:r>
              <a:rPr lang="cs-CZ" sz="2800" b="1" dirty="0" smtClean="0">
                <a:latin typeface="Calibri" pitchFamily="34" charset="0"/>
              </a:rPr>
              <a:t>Zvýšené riziko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Calibri" pitchFamily="34" charset="0"/>
              </a:rPr>
              <a:t>převoz v období maximální stability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Calibri" pitchFamily="34" charset="0"/>
              </a:rPr>
              <a:t>monitorace během převozu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Calibri" pitchFamily="34" charset="0"/>
              </a:rPr>
              <a:t>UPV převozním ventilátorem, podpora oběhu, prevence hypotermie</a:t>
            </a:r>
          </a:p>
          <a:p>
            <a:endParaRPr lang="cs-CZ" sz="2800" dirty="0" smtClean="0">
              <a:latin typeface="Calibri" pitchFamily="34" charset="0"/>
            </a:endParaRPr>
          </a:p>
          <a:p>
            <a:endParaRPr lang="cs-CZ" dirty="0" smtClean="0">
              <a:solidFill>
                <a:schemeClr val="accent2"/>
              </a:solidFill>
              <a:latin typeface="Calibri" pitchFamily="34" charset="0"/>
            </a:endParaRPr>
          </a:p>
          <a:p>
            <a:pPr>
              <a:buFont typeface="Arial" charset="0"/>
              <a:buNone/>
            </a:pPr>
            <a:endParaRPr lang="cs-CZ" b="1" dirty="0" smtClean="0">
              <a:solidFill>
                <a:schemeClr val="folHlink"/>
              </a:solidFill>
              <a:latin typeface="Calibri" pitchFamily="34" charset="0"/>
              <a:sym typeface="Wingdings" pitchFamily="2" charset="2"/>
            </a:endParaRPr>
          </a:p>
          <a:p>
            <a:pPr>
              <a:buFont typeface="Arial" charset="0"/>
              <a:buNone/>
            </a:pPr>
            <a:r>
              <a:rPr lang="cs-CZ" sz="2300" dirty="0">
                <a:solidFill>
                  <a:schemeClr val="folHlin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258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Nadpis 1"/>
          <p:cNvSpPr>
            <a:spLocks noGrp="1"/>
          </p:cNvSpPr>
          <p:nvPr>
            <p:ph type="title"/>
          </p:nvPr>
        </p:nvSpPr>
        <p:spPr bwMode="auto">
          <a:xfrm>
            <a:off x="722132" y="962025"/>
            <a:ext cx="9278797" cy="70788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cs-CZ" sz="4600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Závěr</a:t>
            </a:r>
            <a:endParaRPr lang="en-US" sz="4600" dirty="0">
              <a:solidFill>
                <a:schemeClr val="accent5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62466" name="Rectangle 4"/>
          <p:cNvSpPr>
            <a:spLocks noGrp="1"/>
          </p:cNvSpPr>
          <p:nvPr>
            <p:ph type="body" sz="half" idx="4294967295"/>
          </p:nvPr>
        </p:nvSpPr>
        <p:spPr>
          <a:xfrm>
            <a:off x="534670" y="1932729"/>
            <a:ext cx="4888230" cy="387798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Calibri" pitchFamily="34" charset="0"/>
              </a:rPr>
              <a:t>stále více pacientů na </a:t>
            </a:r>
            <a:r>
              <a:rPr lang="cs-CZ" sz="2800" dirty="0" err="1" smtClean="0">
                <a:latin typeface="Calibri" pitchFamily="34" charset="0"/>
              </a:rPr>
              <a:t>waiting</a:t>
            </a:r>
            <a:r>
              <a:rPr lang="cs-CZ" sz="2800" dirty="0" smtClean="0">
                <a:latin typeface="Calibri" pitchFamily="34" charset="0"/>
              </a:rPr>
              <a:t> list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Calibri" pitchFamily="34" charset="0"/>
              </a:rPr>
              <a:t>méně dárců orgánů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Calibri" pitchFamily="34" charset="0"/>
              </a:rPr>
              <a:t>perfektní </a:t>
            </a:r>
            <a:r>
              <a:rPr lang="cs-CZ" sz="2800" dirty="0" smtClean="0">
                <a:latin typeface="Calibri" pitchFamily="34" charset="0"/>
              </a:rPr>
              <a:t>připravenost na péči o dárce orgánů znamená lepší kvalitu života potencionálních příjemců → lepší přežití</a:t>
            </a:r>
          </a:p>
          <a:p>
            <a:endParaRPr lang="cs-CZ" sz="2800" dirty="0" smtClean="0">
              <a:latin typeface="Calibri" pitchFamily="34" charset="0"/>
            </a:endParaRPr>
          </a:p>
        </p:txBody>
      </p:sp>
      <p:pic>
        <p:nvPicPr>
          <p:cNvPr id="62467" name="Picture 4" descr="orgán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9343" y="1932728"/>
            <a:ext cx="4041586" cy="444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5575300" y="6397386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kern="0" dirty="0" smtClean="0">
                <a:solidFill>
                  <a:schemeClr val="tx1"/>
                </a:solidFill>
              </a:rPr>
              <a:t>Zdroj: kst.cz</a:t>
            </a:r>
            <a:endParaRPr lang="cs-CZ" sz="18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65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sz="4000" dirty="0" smtClean="0"/>
              <a:t>???</a:t>
            </a:r>
            <a:endParaRPr lang="cs-CZ" sz="4000" dirty="0"/>
          </a:p>
        </p:txBody>
      </p:sp>
      <p:pic>
        <p:nvPicPr>
          <p:cNvPr id="49156" name="Picture 4" descr="D:\Users\pfeffe\Desktop\mozk sm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38602"/>
            <a:ext cx="10559733" cy="273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/>
          <p:cNvSpPr txBox="1">
            <a:spLocks/>
          </p:cNvSpPr>
          <p:nvPr/>
        </p:nvSpPr>
        <p:spPr>
          <a:xfrm>
            <a:off x="5803900" y="5243125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kern="0" dirty="0" smtClean="0">
                <a:solidFill>
                  <a:schemeClr val="tx1"/>
                </a:solidFill>
              </a:rPr>
              <a:t>Zdroj: iROZHLAS.cz</a:t>
            </a:r>
            <a:endParaRPr lang="cs-CZ" sz="18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13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809625"/>
            <a:ext cx="9106890" cy="5709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4615003" y="1038225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kern="0" dirty="0" smtClean="0">
                <a:solidFill>
                  <a:schemeClr val="tx1"/>
                </a:solidFill>
              </a:rPr>
              <a:t>Zdroj: autorka</a:t>
            </a:r>
            <a:endParaRPr lang="cs-CZ" sz="18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08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Users\pfeffe\Desktop\plavat organy.pn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94" y="1033428"/>
            <a:ext cx="7156288" cy="6218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Nadpis 1"/>
          <p:cNvSpPr txBox="1">
            <a:spLocks/>
          </p:cNvSpPr>
          <p:nvPr/>
        </p:nvSpPr>
        <p:spPr>
          <a:xfrm>
            <a:off x="4813300" y="7285851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kern="0" dirty="0" smtClean="0">
                <a:solidFill>
                  <a:schemeClr val="tx1"/>
                </a:solidFill>
              </a:rPr>
              <a:t>Zdroj: kst.cz</a:t>
            </a:r>
            <a:endParaRPr lang="cs-CZ" sz="18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55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469900" y="885825"/>
            <a:ext cx="9624060" cy="677108"/>
          </a:xfrm>
        </p:spPr>
        <p:txBody>
          <a:bodyPr/>
          <a:lstStyle/>
          <a:p>
            <a:pPr algn="ctr" eaLnBrk="1" hangingPunct="1"/>
            <a:r>
              <a:rPr lang="cs-CZ" altLang="cs-CZ" sz="4400" dirty="0" smtClean="0">
                <a:latin typeface="Arial" charset="0"/>
                <a:cs typeface="Arial" charset="0"/>
              </a:rPr>
              <a:t>Použité zdroje</a:t>
            </a:r>
            <a:endParaRPr lang="cs-CZ" altLang="cs-CZ" sz="4400" dirty="0">
              <a:latin typeface="Arial" charset="0"/>
              <a:cs typeface="Arial" charset="0"/>
            </a:endParaRPr>
          </a:p>
        </p:txBody>
      </p:sp>
      <p:sp>
        <p:nvSpPr>
          <p:cNvPr id="19459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800225"/>
            <a:ext cx="9624060" cy="4660426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/>
              <a:t>BARTŮNĚK, P. a kol. </a:t>
            </a:r>
            <a:r>
              <a:rPr lang="cs-CZ" sz="2400" i="1" dirty="0"/>
              <a:t>Vybrané kapitoly z intenzivní péče</a:t>
            </a:r>
            <a:r>
              <a:rPr lang="cs-CZ" sz="2400" dirty="0"/>
              <a:t>. 1. vyd. Praha: </a:t>
            </a:r>
            <a:r>
              <a:rPr lang="cs-CZ" sz="2400" dirty="0" err="1"/>
              <a:t>Grada</a:t>
            </a:r>
            <a:r>
              <a:rPr lang="cs-CZ" sz="2400" dirty="0"/>
              <a:t>, 2016. ISBN </a:t>
            </a:r>
            <a:r>
              <a:rPr lang="cs-CZ" sz="2400" dirty="0" smtClean="0"/>
              <a:t>978-80-247-4343-1.</a:t>
            </a:r>
            <a:endParaRPr lang="cs-CZ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/>
              <a:t>HAŠKOVCOVÁ, H. </a:t>
            </a:r>
            <a:r>
              <a:rPr lang="cs-CZ" sz="2400" i="1" dirty="0"/>
              <a:t>Lékařská etika</a:t>
            </a:r>
            <a:r>
              <a:rPr lang="cs-CZ" sz="2400" dirty="0"/>
              <a:t>. 4. vyd. Praha: </a:t>
            </a:r>
            <a:r>
              <a:rPr lang="cs-CZ" sz="2400" dirty="0" err="1"/>
              <a:t>Galén</a:t>
            </a:r>
            <a:r>
              <a:rPr lang="cs-CZ" sz="2400" dirty="0"/>
              <a:t>, 2015. ISBN 978-80-7492-204-6</a:t>
            </a:r>
            <a:r>
              <a:rPr lang="cs-CZ" sz="24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 smtClean="0"/>
              <a:t>KOORDINAČNÍ STŘEDISKO TRANSPLANTACÍ. Dostupné z: https</a:t>
            </a:r>
            <a:r>
              <a:rPr lang="cs-CZ" sz="2400" dirty="0"/>
              <a:t>://kst.cz/o-transplantacich/</a:t>
            </a:r>
            <a:endParaRPr lang="cs-CZ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/>
              <a:t>MALÁSKA, J., STAŠEK, J., a kol. </a:t>
            </a:r>
            <a:r>
              <a:rPr lang="cs-CZ" sz="2400" i="1" dirty="0"/>
              <a:t>Intenzivní medicína v praxi</a:t>
            </a:r>
            <a:r>
              <a:rPr lang="cs-CZ" sz="2400" dirty="0"/>
              <a:t>. 1. </a:t>
            </a:r>
            <a:r>
              <a:rPr lang="cs-CZ" sz="2400" dirty="0" smtClean="0"/>
              <a:t>vyd</a:t>
            </a:r>
            <a:r>
              <a:rPr lang="cs-CZ" sz="2400" dirty="0"/>
              <a:t>. Praha: </a:t>
            </a:r>
            <a:r>
              <a:rPr lang="cs-CZ" sz="2400" dirty="0" err="1"/>
              <a:t>Maxdorf</a:t>
            </a:r>
            <a:r>
              <a:rPr lang="cs-CZ" sz="2400" dirty="0"/>
              <a:t>, 2020. ISBN 978-80-7345-675-7</a:t>
            </a:r>
            <a:r>
              <a:rPr lang="cs-CZ" sz="2400" dirty="0" smtClean="0"/>
              <a:t>.</a:t>
            </a:r>
            <a:endParaRPr lang="cs-CZ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 smtClean="0"/>
              <a:t>PTÁČEK</a:t>
            </a:r>
            <a:r>
              <a:rPr lang="cs-CZ" sz="2400" dirty="0"/>
              <a:t>, </a:t>
            </a:r>
            <a:r>
              <a:rPr lang="cs-CZ" sz="2400" dirty="0" smtClean="0"/>
              <a:t>R.; </a:t>
            </a:r>
            <a:r>
              <a:rPr lang="cs-CZ" sz="2400" dirty="0"/>
              <a:t>BARTŮNĚK, </a:t>
            </a:r>
            <a:r>
              <a:rPr lang="cs-CZ" sz="2400" dirty="0" smtClean="0"/>
              <a:t>P. </a:t>
            </a:r>
            <a:r>
              <a:rPr lang="cs-CZ" sz="2400" i="1" dirty="0"/>
              <a:t>Etické problémy medicíny na prahu 21. století</a:t>
            </a:r>
            <a:r>
              <a:rPr lang="cs-CZ" sz="2400" dirty="0"/>
              <a:t>. 1. vyd. Praha: </a:t>
            </a:r>
            <a:r>
              <a:rPr lang="cs-CZ" sz="2400" dirty="0" err="1"/>
              <a:t>Grada</a:t>
            </a:r>
            <a:r>
              <a:rPr lang="cs-CZ" sz="2400" dirty="0"/>
              <a:t>, 2014. </a:t>
            </a:r>
            <a:r>
              <a:rPr lang="cs-CZ" sz="2400" dirty="0" smtClean="0"/>
              <a:t>ISBN </a:t>
            </a:r>
            <a:r>
              <a:rPr lang="cs-CZ" sz="2400" dirty="0"/>
              <a:t>978-80-247-5471-0</a:t>
            </a:r>
            <a:r>
              <a:rPr lang="cs-CZ" sz="24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975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3679</TotalTime>
  <Words>515</Words>
  <Application>Microsoft Office PowerPoint</Application>
  <PresentationFormat>Vlastní</PresentationFormat>
  <Paragraphs>150</Paragraphs>
  <Slides>22</Slides>
  <Notes>0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4" baseType="lpstr">
      <vt:lpstr>Office Theme</vt:lpstr>
      <vt:lpstr>Fotografie</vt:lpstr>
      <vt:lpstr>Prezentace aplikace PowerPoint</vt:lpstr>
      <vt:lpstr>Prezentace aplikace PowerPoint</vt:lpstr>
      <vt:lpstr>Kdo je dárce?</vt:lpstr>
      <vt:lpstr>Dárci orgánů</vt:lpstr>
      <vt:lpstr>Smrt mozku</vt:lpstr>
      <vt:lpstr>Následky smrti mozku</vt:lpstr>
      <vt:lpstr>Klinické známky smrti mozku</vt:lpstr>
      <vt:lpstr>Apnoický test</vt:lpstr>
      <vt:lpstr>Diagnostika smrti mozku</vt:lpstr>
      <vt:lpstr>Mozková angiografie</vt:lpstr>
      <vt:lpstr>!!!</vt:lpstr>
      <vt:lpstr>Obecná kritéria</vt:lpstr>
      <vt:lpstr>Zásady péče o dárce orgánů</vt:lpstr>
      <vt:lpstr>Zásady péče o dárce orgánů</vt:lpstr>
      <vt:lpstr>Zásady péče o dárce orgánů</vt:lpstr>
      <vt:lpstr>Pravidla stovek</vt:lpstr>
      <vt:lpstr>Převoz dárce na OS</vt:lpstr>
      <vt:lpstr>Závěr</vt:lpstr>
      <vt:lpstr>???</vt:lpstr>
      <vt:lpstr>Prezentace aplikace PowerPoint</vt:lpstr>
      <vt:lpstr>Prezentace aplikace PowerPoint</vt:lpstr>
      <vt:lpstr>Použité 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Eva PFEFFEROVÁ</cp:lastModifiedBy>
  <cp:revision>22</cp:revision>
  <dcterms:created xsi:type="dcterms:W3CDTF">2017-03-15T11:07:40Z</dcterms:created>
  <dcterms:modified xsi:type="dcterms:W3CDTF">2021-11-02T20:16:45Z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