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358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munispace.muni.cz/library/$$$call$$$/submission/cover/cover?submissionId=144&amp;random=144632700c86ce5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53998"/>
          </a:xfrm>
        </p:spPr>
        <p:txBody>
          <a:bodyPr/>
          <a:lstStyle/>
          <a:p>
            <a:pPr algn="ctr"/>
            <a:r>
              <a:rPr lang="cs-CZ" sz="3600" dirty="0"/>
              <a:t>Energetická politika EU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/>
          <a:srcRect l="10729" t="29747" r="37664" b="11933"/>
          <a:stretch/>
        </p:blipFill>
        <p:spPr>
          <a:xfrm>
            <a:off x="1765300" y="1882877"/>
            <a:ext cx="7667683" cy="4603264"/>
          </a:xfrm>
          <a:prstGeom prst="rect">
            <a:avLst/>
          </a:prstGeom>
        </p:spPr>
      </p:pic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t="17899" r="57351" b="30252"/>
          <a:stretch/>
        </p:blipFill>
        <p:spPr>
          <a:xfrm>
            <a:off x="522236" y="388925"/>
            <a:ext cx="5931573" cy="3830895"/>
          </a:xfrm>
          <a:prstGeom prst="rect">
            <a:avLst/>
          </a:prstGeom>
        </p:spPr>
      </p:pic>
      <p:sp>
        <p:nvSpPr>
          <p:cNvPr id="5" name="Zástupný symbol pro text 4"/>
          <p:cNvSpPr txBox="1">
            <a:spLocks noGrp="1"/>
          </p:cNvSpPr>
          <p:nvPr>
            <p:ph type="body" idx="1"/>
          </p:nvPr>
        </p:nvSpPr>
        <p:spPr>
          <a:xfrm>
            <a:off x="622300" y="4772025"/>
            <a:ext cx="92789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Prvotním cílem evropské </a:t>
            </a:r>
            <a:r>
              <a:rPr lang="cs-CZ" sz="1400" b="1" dirty="0"/>
              <a:t>energetické politiky</a:t>
            </a:r>
            <a:r>
              <a:rPr lang="cs-CZ" sz="1400" dirty="0"/>
              <a:t> je zajistit stabilní dodávky energie a současně spotřebitelům poskytnout možnost nakupovat elektrickou energii, plyn či pohonné hmoty, apod. za dostupné ceny, a to vše při respektování ochrany životního prostředí.</a:t>
            </a:r>
          </a:p>
          <a:p>
            <a:endParaRPr lang="cs-CZ" sz="1400" dirty="0"/>
          </a:p>
          <a:p>
            <a:r>
              <a:rPr lang="cs-CZ" sz="1400" dirty="0"/>
              <a:t>15. 6. 2009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507227" y="4246663"/>
            <a:ext cx="1494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 smtClean="0"/>
              <a:t>18. 9. 2022</a:t>
            </a:r>
            <a:endParaRPr lang="cs-CZ" sz="1400" b="1" dirty="0"/>
          </a:p>
        </p:txBody>
      </p:sp>
    </p:spTree>
    <p:extLst>
      <p:ext uri="{BB962C8B-B14F-4D97-AF65-F5344CB8AC3E}">
        <p14:creationId xmlns:p14="http://schemas.microsoft.com/office/powerpoint/2010/main" val="1839658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 descr="Obálka pro Energetická politika Evropské uni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352425"/>
            <a:ext cx="4338472" cy="614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239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pPr algn="ctr"/>
            <a:r>
              <a:rPr lang="cs-CZ" sz="3200" dirty="0"/>
              <a:t>Výzvy, jimž EU čelí v oblasti energetiky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0098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rostoucí závislost na dovozu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nízká míra diverzifikace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vysoké a kolísavé ceny energie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rostoucí celosvětová poptávka po energii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bezpečnostní rizika postihující producentské a tranzitní země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rostoucí hrozby související se změnou klimatu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dekarbonizace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pomalý pokrok v oblasti energetické účinnosti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výzvy spojené s rostoucím podílem obnovitelných zdrojů energie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potřeba větší transparentnosti, integrace a propojenosti energetických trhů </a:t>
            </a:r>
          </a:p>
          <a:p>
            <a:endParaRPr lang="cs-CZ" dirty="0"/>
          </a:p>
          <a:p>
            <a:r>
              <a:rPr lang="cs-CZ" dirty="0"/>
              <a:t>Vlastní jádro energetické politiky EU tvoří různá opatření zaměřená na vytvoření integrovaného trhu s energií, zabezpečení dodávek energie a udržitelnost odvětví energetiky.</a:t>
            </a:r>
          </a:p>
        </p:txBody>
      </p:sp>
    </p:spTree>
    <p:extLst>
      <p:ext uri="{BB962C8B-B14F-4D97-AF65-F5344CB8AC3E}">
        <p14:creationId xmlns:p14="http://schemas.microsoft.com/office/powerpoint/2010/main" val="2634196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pPr algn="ctr"/>
            <a:r>
              <a:rPr lang="cs-CZ" sz="3200" dirty="0"/>
              <a:t>Cíle energetické politiky EU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877985"/>
          </a:xfrm>
        </p:spPr>
        <p:txBody>
          <a:bodyPr/>
          <a:lstStyle/>
          <a:p>
            <a:r>
              <a:rPr lang="cs-CZ" dirty="0"/>
              <a:t>Podle energetické unie (2015) má energetická politika EU pět hlavních cílů:</a:t>
            </a:r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diverzifikovat evropské zdroje energie a zajistit energetickou bezpečnost prostřednictvím solidarity a spolupráce mezi zeměmi EU,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zajistit fungování plně integrovaného vnitřního trhu s energií, který umožní volný tok energie v rámci celé EU prostřednictvím odpovídající infrastruktury a bez technických či regulačních překážek,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zlepšit energetickou účinnost a snížit závislost na dovozu energie, omezit emise a stimulovat vznik pracovních míst a růst,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dekarbonizovat ekonomiku a posunout se směrem k nízkouhlíkovému hospodářství v souladu s Pařížskou dohodou,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podporovat výzkum v oblasti nízkouhlíkových technologií a technologií čisté energie a klást předně důraz na výzkum a inovace v zájmu transformace energetiky a zvýšení konkurenceschopnosti.</a:t>
            </a:r>
          </a:p>
        </p:txBody>
      </p:sp>
    </p:spTree>
    <p:extLst>
      <p:ext uri="{BB962C8B-B14F-4D97-AF65-F5344CB8AC3E}">
        <p14:creationId xmlns:p14="http://schemas.microsoft.com/office/powerpoint/2010/main" val="2385704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pPr algn="ctr"/>
            <a:r>
              <a:rPr lang="cs-CZ" sz="3200" dirty="0"/>
              <a:t>Obecný politický rámec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215991"/>
          </a:xfrm>
        </p:spPr>
        <p:txBody>
          <a:bodyPr/>
          <a:lstStyle/>
          <a:p>
            <a:r>
              <a:rPr lang="cs-CZ" dirty="0"/>
              <a:t>Stávající politický program se řídí komplexní integrovanou politikou v oblasti klimatu a energetiky, kterou dne 24. října 2014 přijala Evropská rada, jež byla v prosinci 2018 revidována a v níž se Rada zavázala splnit do roku 2030 následující cíle:</a:t>
            </a:r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snížit emise skleníkových plynů oproti stavu v roce 1990 přinejmenším o 40 %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zvýšit podíl energie z obnovitelných zdrojů na 32 % celkové spotřeby energie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zvýšit energetickou účinnost o 32,5 %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propojit alespoň 15 % elektrorozvodných soustav EU</a:t>
            </a:r>
          </a:p>
        </p:txBody>
      </p:sp>
    </p:spTree>
    <p:extLst>
      <p:ext uri="{BB962C8B-B14F-4D97-AF65-F5344CB8AC3E}">
        <p14:creationId xmlns:p14="http://schemas.microsoft.com/office/powerpoint/2010/main" val="1983489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pPr algn="ctr"/>
            <a:r>
              <a:rPr lang="cs-CZ" sz="3200" dirty="0"/>
              <a:t>Strategie energetické unie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530960"/>
          </a:xfrm>
        </p:spPr>
        <p:txBody>
          <a:bodyPr/>
          <a:lstStyle/>
          <a:p>
            <a:r>
              <a:rPr lang="cs-CZ" dirty="0"/>
              <a:t>Dne 25. února 2015 zveřejnila Komise strategii energetické unie, jejímž cílem je vytvořit energetickou unii, která domácnostem a podnikům v EU zajistí bezpečné, udržitelné, konkurenceschopné a cenově dostupné dodávky energie. </a:t>
            </a:r>
            <a:endParaRPr lang="cs-CZ" dirty="0" smtClean="0"/>
          </a:p>
          <a:p>
            <a:endParaRPr lang="cs-CZ" dirty="0"/>
          </a:p>
          <a:p>
            <a:r>
              <a:rPr lang="cs-CZ" dirty="0"/>
              <a:t>Dne 30. listopadu 2016 předložila Komise balíček návrhů „Čistá energie pro všechny Evropany“.</a:t>
            </a:r>
          </a:p>
          <a:p>
            <a:endParaRPr lang="cs-CZ" dirty="0"/>
          </a:p>
          <a:p>
            <a:r>
              <a:rPr lang="cs-CZ" dirty="0"/>
              <a:t>Dne 14. července 2021 přijala Komise balíček návrhů nazvaný „Dosahování cílů Zelené dohody pro Evropu“, s cílem snížit do roku 2030 emise nejméně o 55 % ve srovnání s úrovněmi z roku 1990 a učinit EU uhlíkově neutrální do roku 2050.</a:t>
            </a:r>
          </a:p>
        </p:txBody>
      </p:sp>
    </p:spTree>
    <p:extLst>
      <p:ext uri="{BB962C8B-B14F-4D97-AF65-F5344CB8AC3E}">
        <p14:creationId xmlns:p14="http://schemas.microsoft.com/office/powerpoint/2010/main" val="2688075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6100" y="224600"/>
            <a:ext cx="9278797" cy="553998"/>
          </a:xfrm>
        </p:spPr>
        <p:txBody>
          <a:bodyPr/>
          <a:lstStyle/>
          <a:p>
            <a:pPr fontAlgn="base"/>
            <a:r>
              <a:rPr lang="cs-CZ" i="1" dirty="0"/>
              <a:t>Hlavní směry TEN-E do roku 2020 (zdroj: prezentace předsedy Evropské komise José Manuela </a:t>
            </a:r>
            <a:r>
              <a:rPr lang="cs-CZ" i="1" dirty="0" err="1"/>
              <a:t>Barrosa</a:t>
            </a:r>
            <a:r>
              <a:rPr lang="cs-CZ" i="1" dirty="0"/>
              <a:t> z února </a:t>
            </a:r>
            <a:r>
              <a:rPr lang="cs-CZ" i="1" dirty="0" smtClean="0"/>
              <a:t>2011)</a:t>
            </a:r>
            <a:endParaRPr lang="cs-CZ" dirty="0"/>
          </a:p>
        </p:txBody>
      </p:sp>
      <p:pic>
        <p:nvPicPr>
          <p:cNvPr id="4" name="Picture 6" descr="energetika T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962025"/>
            <a:ext cx="7819734" cy="576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556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4700" y="581025"/>
            <a:ext cx="9278797" cy="492443"/>
          </a:xfr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cs-CZ" altLang="cs-CZ" sz="3200" dirty="0"/>
              <a:t>Struktura výroby elektřiny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0" t="17735" r="9174" b="3896"/>
          <a:stretch>
            <a:fillRect/>
          </a:stretch>
        </p:blipFill>
        <p:spPr>
          <a:xfrm>
            <a:off x="241300" y="1076066"/>
            <a:ext cx="10048639" cy="5175737"/>
          </a:xfrm>
          <a:prstGeom prst="rect">
            <a:avLst/>
          </a:prstGeom>
        </p:spPr>
      </p:pic>
      <p:sp>
        <p:nvSpPr>
          <p:cNvPr id="5" name="TextovéPole 1"/>
          <p:cNvSpPr txBox="1">
            <a:spLocks noChangeArrowheads="1"/>
          </p:cNvSpPr>
          <p:nvPr/>
        </p:nvSpPr>
        <p:spPr bwMode="auto">
          <a:xfrm>
            <a:off x="8089900" y="6524625"/>
            <a:ext cx="2305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/>
              <a:t>Dle </a:t>
            </a:r>
            <a:r>
              <a:rPr lang="cs-CZ" altLang="cs-CZ" sz="1400" dirty="0" err="1"/>
              <a:t>Eurostatu</a:t>
            </a:r>
            <a:r>
              <a:rPr lang="cs-CZ" altLang="cs-CZ" sz="1400" dirty="0"/>
              <a:t>, 2018, 2019</a:t>
            </a:r>
          </a:p>
        </p:txBody>
      </p:sp>
    </p:spTree>
    <p:extLst>
      <p:ext uri="{BB962C8B-B14F-4D97-AF65-F5344CB8AC3E}">
        <p14:creationId xmlns:p14="http://schemas.microsoft.com/office/powerpoint/2010/main" val="1080835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pPr algn="ctr"/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Těžba ropy a zemního plynu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16560"/>
          </a:xfrm>
        </p:spPr>
        <p:txBody>
          <a:bodyPr/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Naleziště ropy jsou vázaná na pórovité horniny mezi nepropustnými vrstvami nejčastěji v písčitých (85 %) a vápencových (15 %) vrstvách.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Použití: 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energetika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chemický průmysl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Způsob těžby: pomocí vrtů, které jsou i několik km hluboké (průměrná výtěžnost je jen 35 %).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Největší zásoby ropy jsou na Blízkém Východě (61,5 % sv. zásob – Saudská Arábie, Irán, Irák, Kuvajt, SAE); Rusko a Venezuela.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Téměř polovina vytěžené ropy je předmětem mezinárodního obchodu.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Hlavní oblasti těžby se nekryjí s oblastmi její spotřeby → významné změny i ve světové dopravě → přeprava ropy vytváří objem nejdůležitějších tahů v mezikontinentální dopravě a formuje hlavní tahy potrubní dopravy na pevnině.</a:t>
            </a:r>
          </a:p>
          <a:p>
            <a:pPr marL="285750" indent="-28575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Podmořská těžba je daleko dražší, dříve se nepoužívala </a:t>
            </a:r>
            <a:r>
              <a:rPr lang="cs-CZ" altLang="ja-JP" dirty="0">
                <a:latin typeface="Arial" panose="020B0604020202020204" pitchFamily="34" charset="0"/>
                <a:cs typeface="Arial" panose="020B0604020202020204" pitchFamily="34" charset="0"/>
              </a:rPr>
              <a:t>→ rozvinula se až po zdražení ropy (např. těžba v Severním moři).</a:t>
            </a:r>
          </a:p>
        </p:txBody>
      </p:sp>
    </p:spTree>
    <p:extLst>
      <p:ext uri="{BB962C8B-B14F-4D97-AF65-F5344CB8AC3E}">
        <p14:creationId xmlns:p14="http://schemas.microsoft.com/office/powerpoint/2010/main" val="4164829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pPr algn="ctr"/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Těžba a zpracování zemního plynu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495794"/>
          </a:xfrm>
        </p:spPr>
        <p:txBody>
          <a:bodyPr/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naleziště jsou vázaná na ložiska černého uhlí a ropy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použití: 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energetika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způsob přepravy: pomocí plynovodů a ve zkapalněném stavu i           v tankerech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největší zásoby  zemního plynu jsou vázány na oblast Kaspického moře, Západosibiřské nížiny a Perského zálivu (Írán a Katar) + USA, Venezuela, Alžírsko, Nigérie apod.</a:t>
            </a:r>
          </a:p>
        </p:txBody>
      </p:sp>
    </p:spTree>
    <p:extLst>
      <p:ext uri="{BB962C8B-B14F-4D97-AF65-F5344CB8AC3E}">
        <p14:creationId xmlns:p14="http://schemas.microsoft.com/office/powerpoint/2010/main" val="1553290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 rotWithShape="1">
          <a:blip r:embed="rId2"/>
          <a:srcRect l="12617" t="10555" r="40537" b="-75"/>
          <a:stretch/>
        </p:blipFill>
        <p:spPr>
          <a:xfrm>
            <a:off x="2451100" y="37234"/>
            <a:ext cx="5904656" cy="669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887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22235" r="41731" b="20695"/>
          <a:stretch>
            <a:fillRect/>
          </a:stretch>
        </p:blipFill>
        <p:spPr bwMode="auto">
          <a:xfrm>
            <a:off x="317500" y="317508"/>
            <a:ext cx="4824413" cy="317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974" y="3500156"/>
            <a:ext cx="5165725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1" descr="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" t="6255"/>
          <a:stretch/>
        </p:blipFill>
        <p:spPr bwMode="auto">
          <a:xfrm>
            <a:off x="5502850" y="391837"/>
            <a:ext cx="4759743" cy="620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153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32150" t="23544" r="32114" b="6686"/>
          <a:stretch/>
        </p:blipFill>
        <p:spPr>
          <a:xfrm>
            <a:off x="675151" y="214685"/>
            <a:ext cx="6237514" cy="647009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7099300" y="2226970"/>
            <a:ext cx="3252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rgbClr val="0070C0"/>
                </a:solidFill>
              </a:rPr>
              <a:t>Jaderné elektrárny v EU vyrobily v roce 2020 téměř čtvrtinu elektrické energie</a:t>
            </a:r>
            <a:endParaRPr lang="cs-CZ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39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A9D36071-D3DC-484D-B34B-28F6613221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22" t="-132" r="6393"/>
          <a:stretch/>
        </p:blipFill>
        <p:spPr>
          <a:xfrm>
            <a:off x="416890" y="352425"/>
            <a:ext cx="9859618" cy="631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46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" t="10178" r="9380" b="2316"/>
          <a:stretch>
            <a:fillRect/>
          </a:stretch>
        </p:blipFill>
        <p:spPr>
          <a:xfrm>
            <a:off x="290973" y="352425"/>
            <a:ext cx="10111452" cy="597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91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9" t="15906" r="10091" b="5057"/>
          <a:stretch>
            <a:fillRect/>
          </a:stretch>
        </p:blipFill>
        <p:spPr>
          <a:xfrm>
            <a:off x="-8082" y="809625"/>
            <a:ext cx="10597429" cy="563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21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14033" t="27059" r="16146" b="6806"/>
          <a:stretch/>
        </p:blipFill>
        <p:spPr>
          <a:xfrm>
            <a:off x="63951" y="962025"/>
            <a:ext cx="10565495" cy="531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91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19122" t="24874" r="29851" b="1177"/>
          <a:stretch/>
        </p:blipFill>
        <p:spPr>
          <a:xfrm>
            <a:off x="393700" y="123825"/>
            <a:ext cx="8405367" cy="647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25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22336" t="18798" r="26012" b="4189"/>
          <a:stretch/>
        </p:blipFill>
        <p:spPr>
          <a:xfrm>
            <a:off x="927100" y="200025"/>
            <a:ext cx="8331822" cy="65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067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informací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00986"/>
          </a:xfrm>
        </p:spPr>
        <p:txBody>
          <a:bodyPr/>
          <a:lstStyle/>
          <a:p>
            <a:r>
              <a:rPr lang="cs-CZ" dirty="0"/>
              <a:t>Vláda ČR. (15.6.2009). </a:t>
            </a:r>
            <a:r>
              <a:rPr lang="cs-CZ" i="1" dirty="0"/>
              <a:t>Cílem evropské energetické politiky. https://www.idnes.cz. </a:t>
            </a:r>
          </a:p>
          <a:p>
            <a:r>
              <a:rPr lang="cs-CZ" dirty="0"/>
              <a:t>Vláda ČR. (18.9.2022). </a:t>
            </a:r>
            <a:r>
              <a:rPr lang="cs-CZ" i="1" dirty="0"/>
              <a:t>Vláda </a:t>
            </a:r>
            <a:r>
              <a:rPr lang="cs-CZ" i="1" dirty="0" err="1"/>
              <a:t>zastropovala</a:t>
            </a:r>
            <a:r>
              <a:rPr lang="cs-CZ" i="1" dirty="0"/>
              <a:t> cenu elektřiny na 6 korun za kWh, plynu na 3 koruny</a:t>
            </a:r>
            <a:r>
              <a:rPr lang="cs-CZ" dirty="0"/>
              <a:t>.</a:t>
            </a:r>
            <a:r>
              <a:rPr lang="cs-CZ" i="1" dirty="0"/>
              <a:t> </a:t>
            </a:r>
            <a:r>
              <a:rPr lang="cs-CZ" dirty="0"/>
              <a:t>https://www.idnes.cz.</a:t>
            </a:r>
          </a:p>
          <a:p>
            <a:r>
              <a:rPr lang="cs-CZ" dirty="0"/>
              <a:t>Největší producenti ropy. (2019). Hospodářské noviny.</a:t>
            </a:r>
          </a:p>
          <a:p>
            <a:r>
              <a:rPr lang="cs-CZ" dirty="0"/>
              <a:t>Evropské země s největším podílem jádra na výrobě elektřiny (rok 2020, v %). (2020). Hospodářské noviny.</a:t>
            </a:r>
          </a:p>
          <a:p>
            <a:r>
              <a:rPr lang="cs-CZ" dirty="0"/>
              <a:t>Časopis EKONOM.</a:t>
            </a:r>
          </a:p>
          <a:p>
            <a:r>
              <a:rPr lang="cs-CZ" dirty="0"/>
              <a:t>Prezentace předsedy Evropské komise José Manuela </a:t>
            </a:r>
            <a:r>
              <a:rPr lang="cs-CZ" dirty="0" err="1"/>
              <a:t>Barrosa</a:t>
            </a:r>
            <a:r>
              <a:rPr lang="cs-CZ" dirty="0"/>
              <a:t> z února 2011.</a:t>
            </a:r>
          </a:p>
          <a:p>
            <a:r>
              <a:rPr lang="cs-CZ" dirty="0" err="1"/>
              <a:t>Eurostat</a:t>
            </a:r>
            <a:r>
              <a:rPr lang="cs-CZ" dirty="0"/>
              <a:t> 2018, 2019, 2020.</a:t>
            </a:r>
          </a:p>
          <a:p>
            <a:r>
              <a:rPr lang="cs-CZ" dirty="0" err="1"/>
              <a:t>European</a:t>
            </a:r>
            <a:r>
              <a:rPr lang="cs-CZ" dirty="0"/>
              <a:t> </a:t>
            </a:r>
            <a:r>
              <a:rPr lang="cs-CZ" dirty="0" err="1"/>
              <a:t>Commission</a:t>
            </a:r>
            <a:r>
              <a:rPr lang="cs-CZ" dirty="0"/>
              <a:t>. (2018). </a:t>
            </a:r>
            <a:r>
              <a:rPr lang="cs-CZ" i="1" dirty="0"/>
              <a:t>EU </a:t>
            </a:r>
            <a:r>
              <a:rPr lang="cs-CZ" i="1" dirty="0" err="1"/>
              <a:t>coals</a:t>
            </a:r>
            <a:r>
              <a:rPr lang="cs-CZ" i="1" dirty="0"/>
              <a:t> </a:t>
            </a:r>
            <a:r>
              <a:rPr lang="cs-CZ" i="1" dirty="0" err="1"/>
              <a:t>regions</a:t>
            </a:r>
            <a:r>
              <a:rPr lang="cs-CZ" i="1" dirty="0"/>
              <a:t>: </a:t>
            </a:r>
            <a:r>
              <a:rPr lang="cs-CZ" i="1" dirty="0" err="1"/>
              <a:t>opportunities</a:t>
            </a:r>
            <a:r>
              <a:rPr lang="cs-CZ" i="1" dirty="0"/>
              <a:t> and </a:t>
            </a:r>
            <a:r>
              <a:rPr lang="cs-CZ" i="1" dirty="0" err="1"/>
              <a:t>challenges</a:t>
            </a:r>
            <a:r>
              <a:rPr lang="cs-CZ" i="1" dirty="0"/>
              <a:t> </a:t>
            </a:r>
            <a:r>
              <a:rPr lang="cs-CZ" i="1" dirty="0" err="1"/>
              <a:t>ahead</a:t>
            </a:r>
            <a:r>
              <a:rPr lang="cs-CZ" i="1" dirty="0"/>
              <a:t>.</a:t>
            </a:r>
            <a:endParaRPr lang="cs-CZ" dirty="0"/>
          </a:p>
          <a:p>
            <a:r>
              <a:rPr lang="cs-CZ" dirty="0"/>
              <a:t>Institute </a:t>
            </a:r>
            <a:r>
              <a:rPr lang="cs-CZ" dirty="0" err="1"/>
              <a:t>The</a:t>
            </a:r>
            <a:r>
              <a:rPr lang="cs-CZ" dirty="0"/>
              <a:t> Study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War</a:t>
            </a:r>
            <a:r>
              <a:rPr lang="cs-CZ" dirty="0"/>
              <a:t>. (2020). </a:t>
            </a:r>
            <a:r>
              <a:rPr lang="cs-CZ" i="1" dirty="0"/>
              <a:t>Situace na jihu Ukrajiny. </a:t>
            </a:r>
            <a:r>
              <a:rPr lang="cs-CZ" dirty="0"/>
              <a:t>https://www.understandingwar.org/</a:t>
            </a:r>
            <a:r>
              <a:rPr lang="cs-CZ" dirty="0" err="1"/>
              <a:t>ukraine-crisis-coverage</a:t>
            </a:r>
            <a:r>
              <a:rPr lang="cs-CZ"/>
              <a:t>.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4658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287</Words>
  <Application>Microsoft Office PowerPoint</Application>
  <PresentationFormat>Vlastní</PresentationFormat>
  <Paragraphs>69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6" baseType="lpstr">
      <vt:lpstr>ＭＳ Ｐゴシック</vt:lpstr>
      <vt:lpstr>Arial</vt:lpstr>
      <vt:lpstr>Calibri</vt:lpstr>
      <vt:lpstr>Office Theme</vt:lpstr>
      <vt:lpstr>Prezentace aplikace PowerPoint</vt:lpstr>
      <vt:lpstr>Energetická politika EU</vt:lpstr>
      <vt:lpstr>Prezentace aplikace PowerPoint</vt:lpstr>
      <vt:lpstr>Prezentace aplikace PowerPoint</vt:lpstr>
      <vt:lpstr>Výzvy, jimž EU čelí v oblasti energetiky</vt:lpstr>
      <vt:lpstr>Cíle energetické politiky EU</vt:lpstr>
      <vt:lpstr>Obecný politický rámec</vt:lpstr>
      <vt:lpstr>Strategie energetické unie</vt:lpstr>
      <vt:lpstr>Prezentace aplikace PowerPoint</vt:lpstr>
      <vt:lpstr>Struktura výroby elektřiny</vt:lpstr>
      <vt:lpstr>Těžba ropy a zemního plynu</vt:lpstr>
      <vt:lpstr>Těžba a zpracování zemního plynu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Zdroje informací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astankov</cp:lastModifiedBy>
  <cp:revision>13</cp:revision>
  <dcterms:created xsi:type="dcterms:W3CDTF">2017-03-15T11:07:40Z</dcterms:created>
  <dcterms:modified xsi:type="dcterms:W3CDTF">2022-11-21T09:39:44Z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