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6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80EAC7-0D6B-438F-B07D-FAB554D92F72}" type="doc">
      <dgm:prSet loTypeId="urn:microsoft.com/office/officeart/2005/8/layout/hierarchy2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E4C39AF-A8F5-4551-A9D0-4E2F8A3AB92F}">
      <dgm:prSet phldrT="[Text]"/>
      <dgm:spPr/>
      <dgm:t>
        <a:bodyPr/>
        <a:lstStyle/>
        <a:p>
          <a:r>
            <a:rPr lang="cs-CZ" dirty="0" smtClean="0"/>
            <a:t>Parametry ABR</a:t>
          </a:r>
          <a:endParaRPr lang="cs-CZ" dirty="0"/>
        </a:p>
      </dgm:t>
    </dgm:pt>
    <dgm:pt modelId="{804D80EC-28DC-47B0-B374-92FBDB34AA88}" type="parTrans" cxnId="{244CF944-4075-40D9-B050-0AFAE72FDB52}">
      <dgm:prSet/>
      <dgm:spPr/>
      <dgm:t>
        <a:bodyPr/>
        <a:lstStyle/>
        <a:p>
          <a:endParaRPr lang="cs-CZ"/>
        </a:p>
      </dgm:t>
    </dgm:pt>
    <dgm:pt modelId="{BA983DD1-2D8E-42BE-ABC9-59DC785D37A1}" type="sibTrans" cxnId="{244CF944-4075-40D9-B050-0AFAE72FDB52}">
      <dgm:prSet/>
      <dgm:spPr/>
      <dgm:t>
        <a:bodyPr/>
        <a:lstStyle/>
        <a:p>
          <a:endParaRPr lang="cs-CZ"/>
        </a:p>
      </dgm:t>
    </dgm:pt>
    <dgm:pt modelId="{A2774804-BBE4-48EB-AC75-981A27F2D727}">
      <dgm:prSet phldrT="[Text]"/>
      <dgm:spPr/>
      <dgm:t>
        <a:bodyPr/>
        <a:lstStyle/>
        <a:p>
          <a:r>
            <a:rPr lang="cs-CZ" dirty="0" smtClean="0"/>
            <a:t>měřené</a:t>
          </a:r>
          <a:endParaRPr lang="cs-CZ" dirty="0"/>
        </a:p>
      </dgm:t>
    </dgm:pt>
    <dgm:pt modelId="{5E4614C7-C496-4625-821A-CF2B0E51003A}" type="parTrans" cxnId="{4A964FED-2862-44C8-8A15-DAB02642B1AA}">
      <dgm:prSet/>
      <dgm:spPr/>
      <dgm:t>
        <a:bodyPr/>
        <a:lstStyle/>
        <a:p>
          <a:endParaRPr lang="cs-CZ"/>
        </a:p>
      </dgm:t>
    </dgm:pt>
    <dgm:pt modelId="{98F96EC9-4D47-4752-9EDA-3062D1E7E874}" type="sibTrans" cxnId="{4A964FED-2862-44C8-8A15-DAB02642B1AA}">
      <dgm:prSet/>
      <dgm:spPr/>
      <dgm:t>
        <a:bodyPr/>
        <a:lstStyle/>
        <a:p>
          <a:endParaRPr lang="cs-CZ"/>
        </a:p>
      </dgm:t>
    </dgm:pt>
    <dgm:pt modelId="{DBF6B5D4-E5E4-4AEF-9AD2-257DB222FAF7}">
      <dgm:prSet phldrT="[Text]"/>
      <dgm:spPr/>
      <dgm:t>
        <a:bodyPr/>
        <a:lstStyle/>
        <a:p>
          <a:r>
            <a:rPr lang="cs-CZ" dirty="0" smtClean="0"/>
            <a:t>vypočtené</a:t>
          </a:r>
          <a:endParaRPr lang="cs-CZ" dirty="0"/>
        </a:p>
      </dgm:t>
    </dgm:pt>
    <dgm:pt modelId="{430557E3-DD81-409C-9A88-F88DADEC9D5F}" type="parTrans" cxnId="{E511CC47-BBBF-4830-8765-D8689BA855A3}">
      <dgm:prSet/>
      <dgm:spPr/>
      <dgm:t>
        <a:bodyPr/>
        <a:lstStyle/>
        <a:p>
          <a:endParaRPr lang="cs-CZ"/>
        </a:p>
      </dgm:t>
    </dgm:pt>
    <dgm:pt modelId="{6F316D4E-52DD-44AD-85F3-2269700F15CA}" type="sibTrans" cxnId="{E511CC47-BBBF-4830-8765-D8689BA855A3}">
      <dgm:prSet/>
      <dgm:spPr/>
      <dgm:t>
        <a:bodyPr/>
        <a:lstStyle/>
        <a:p>
          <a:endParaRPr lang="cs-CZ"/>
        </a:p>
      </dgm:t>
    </dgm:pt>
    <dgm:pt modelId="{05C2E04A-6E78-4BF0-8AB0-8307B29D4C3B}" type="pres">
      <dgm:prSet presAssocID="{CD80EAC7-0D6B-438F-B07D-FAB554D92F7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9EAA0E84-2AFB-4F60-874E-EFBF6FF22849}" type="pres">
      <dgm:prSet presAssocID="{DE4C39AF-A8F5-4551-A9D0-4E2F8A3AB92F}" presName="root1" presStyleCnt="0"/>
      <dgm:spPr/>
    </dgm:pt>
    <dgm:pt modelId="{B50CE893-2D1A-404E-BD3E-D4FE8C21C2A0}" type="pres">
      <dgm:prSet presAssocID="{DE4C39AF-A8F5-4551-A9D0-4E2F8A3AB92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F33AE82-DE01-4A75-A4A1-1A57E6610176}" type="pres">
      <dgm:prSet presAssocID="{DE4C39AF-A8F5-4551-A9D0-4E2F8A3AB92F}" presName="level2hierChild" presStyleCnt="0"/>
      <dgm:spPr/>
    </dgm:pt>
    <dgm:pt modelId="{5B5D5219-B049-48E9-B8A7-A12F18EE42AA}" type="pres">
      <dgm:prSet presAssocID="{5E4614C7-C496-4625-821A-CF2B0E51003A}" presName="conn2-1" presStyleLbl="parChTrans1D2" presStyleIdx="0" presStyleCnt="2"/>
      <dgm:spPr/>
      <dgm:t>
        <a:bodyPr/>
        <a:lstStyle/>
        <a:p>
          <a:endParaRPr lang="cs-CZ"/>
        </a:p>
      </dgm:t>
    </dgm:pt>
    <dgm:pt modelId="{DF06BA0A-1467-4A1A-8BE2-2F391B4CFA92}" type="pres">
      <dgm:prSet presAssocID="{5E4614C7-C496-4625-821A-CF2B0E51003A}" presName="connTx" presStyleLbl="parChTrans1D2" presStyleIdx="0" presStyleCnt="2"/>
      <dgm:spPr/>
      <dgm:t>
        <a:bodyPr/>
        <a:lstStyle/>
        <a:p>
          <a:endParaRPr lang="cs-CZ"/>
        </a:p>
      </dgm:t>
    </dgm:pt>
    <dgm:pt modelId="{66093585-E968-4DAF-9EB8-CCAC53D41D72}" type="pres">
      <dgm:prSet presAssocID="{A2774804-BBE4-48EB-AC75-981A27F2D727}" presName="root2" presStyleCnt="0"/>
      <dgm:spPr/>
    </dgm:pt>
    <dgm:pt modelId="{97A1E0C5-8D95-41DE-91CA-3504EFDB9B00}" type="pres">
      <dgm:prSet presAssocID="{A2774804-BBE4-48EB-AC75-981A27F2D72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F9B9964F-A591-408A-BBA5-5BC4D4E97179}" type="pres">
      <dgm:prSet presAssocID="{A2774804-BBE4-48EB-AC75-981A27F2D727}" presName="level3hierChild" presStyleCnt="0"/>
      <dgm:spPr/>
    </dgm:pt>
    <dgm:pt modelId="{4990AA90-445A-48F4-8039-9A9B92FB3357}" type="pres">
      <dgm:prSet presAssocID="{430557E3-DD81-409C-9A88-F88DADEC9D5F}" presName="conn2-1" presStyleLbl="parChTrans1D2" presStyleIdx="1" presStyleCnt="2"/>
      <dgm:spPr/>
      <dgm:t>
        <a:bodyPr/>
        <a:lstStyle/>
        <a:p>
          <a:endParaRPr lang="cs-CZ"/>
        </a:p>
      </dgm:t>
    </dgm:pt>
    <dgm:pt modelId="{1D024786-EBE3-4C7F-9532-AF6D742771D5}" type="pres">
      <dgm:prSet presAssocID="{430557E3-DD81-409C-9A88-F88DADEC9D5F}" presName="connTx" presStyleLbl="parChTrans1D2" presStyleIdx="1" presStyleCnt="2"/>
      <dgm:spPr/>
      <dgm:t>
        <a:bodyPr/>
        <a:lstStyle/>
        <a:p>
          <a:endParaRPr lang="cs-CZ"/>
        </a:p>
      </dgm:t>
    </dgm:pt>
    <dgm:pt modelId="{63BC9FF8-3E55-4EFF-8DC0-E262DFDF26A4}" type="pres">
      <dgm:prSet presAssocID="{DBF6B5D4-E5E4-4AEF-9AD2-257DB222FAF7}" presName="root2" presStyleCnt="0"/>
      <dgm:spPr/>
    </dgm:pt>
    <dgm:pt modelId="{53B9FDDE-919E-4D82-A6E0-20816E9469FA}" type="pres">
      <dgm:prSet presAssocID="{DBF6B5D4-E5E4-4AEF-9AD2-257DB222FAF7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11460381-D1E7-4882-B29B-DC0DEC0285EC}" type="pres">
      <dgm:prSet presAssocID="{DBF6B5D4-E5E4-4AEF-9AD2-257DB222FAF7}" presName="level3hierChild" presStyleCnt="0"/>
      <dgm:spPr/>
    </dgm:pt>
  </dgm:ptLst>
  <dgm:cxnLst>
    <dgm:cxn modelId="{AA99934D-2E0F-4542-B722-B20B713D9115}" type="presOf" srcId="{CD80EAC7-0D6B-438F-B07D-FAB554D92F72}" destId="{05C2E04A-6E78-4BF0-8AB0-8307B29D4C3B}" srcOrd="0" destOrd="0" presId="urn:microsoft.com/office/officeart/2005/8/layout/hierarchy2"/>
    <dgm:cxn modelId="{25EFFC87-8C70-40B7-BDC3-EAE8FDA39D79}" type="presOf" srcId="{430557E3-DD81-409C-9A88-F88DADEC9D5F}" destId="{1D024786-EBE3-4C7F-9532-AF6D742771D5}" srcOrd="1" destOrd="0" presId="urn:microsoft.com/office/officeart/2005/8/layout/hierarchy2"/>
    <dgm:cxn modelId="{2FD4373B-2385-463B-B832-9D68D8872FFF}" type="presOf" srcId="{A2774804-BBE4-48EB-AC75-981A27F2D727}" destId="{97A1E0C5-8D95-41DE-91CA-3504EFDB9B00}" srcOrd="0" destOrd="0" presId="urn:microsoft.com/office/officeart/2005/8/layout/hierarchy2"/>
    <dgm:cxn modelId="{DD1BB5C1-CA9E-479F-81ED-96DD06A9E37B}" type="presOf" srcId="{DE4C39AF-A8F5-4551-A9D0-4E2F8A3AB92F}" destId="{B50CE893-2D1A-404E-BD3E-D4FE8C21C2A0}" srcOrd="0" destOrd="0" presId="urn:microsoft.com/office/officeart/2005/8/layout/hierarchy2"/>
    <dgm:cxn modelId="{4A964FED-2862-44C8-8A15-DAB02642B1AA}" srcId="{DE4C39AF-A8F5-4551-A9D0-4E2F8A3AB92F}" destId="{A2774804-BBE4-48EB-AC75-981A27F2D727}" srcOrd="0" destOrd="0" parTransId="{5E4614C7-C496-4625-821A-CF2B0E51003A}" sibTransId="{98F96EC9-4D47-4752-9EDA-3062D1E7E874}"/>
    <dgm:cxn modelId="{5413AE85-7F94-438D-9AB9-BBA2EA363637}" type="presOf" srcId="{5E4614C7-C496-4625-821A-CF2B0E51003A}" destId="{5B5D5219-B049-48E9-B8A7-A12F18EE42AA}" srcOrd="0" destOrd="0" presId="urn:microsoft.com/office/officeart/2005/8/layout/hierarchy2"/>
    <dgm:cxn modelId="{0F424179-C26E-4F2F-93B4-8DE1FA97F2EF}" type="presOf" srcId="{DBF6B5D4-E5E4-4AEF-9AD2-257DB222FAF7}" destId="{53B9FDDE-919E-4D82-A6E0-20816E9469FA}" srcOrd="0" destOrd="0" presId="urn:microsoft.com/office/officeart/2005/8/layout/hierarchy2"/>
    <dgm:cxn modelId="{824D4E19-3C69-4D33-8CE3-EBB4761F8CC7}" type="presOf" srcId="{430557E3-DD81-409C-9A88-F88DADEC9D5F}" destId="{4990AA90-445A-48F4-8039-9A9B92FB3357}" srcOrd="0" destOrd="0" presId="urn:microsoft.com/office/officeart/2005/8/layout/hierarchy2"/>
    <dgm:cxn modelId="{E511CC47-BBBF-4830-8765-D8689BA855A3}" srcId="{DE4C39AF-A8F5-4551-A9D0-4E2F8A3AB92F}" destId="{DBF6B5D4-E5E4-4AEF-9AD2-257DB222FAF7}" srcOrd="1" destOrd="0" parTransId="{430557E3-DD81-409C-9A88-F88DADEC9D5F}" sibTransId="{6F316D4E-52DD-44AD-85F3-2269700F15CA}"/>
    <dgm:cxn modelId="{56A50839-098E-4E17-A344-78956E500DB4}" type="presOf" srcId="{5E4614C7-C496-4625-821A-CF2B0E51003A}" destId="{DF06BA0A-1467-4A1A-8BE2-2F391B4CFA92}" srcOrd="1" destOrd="0" presId="urn:microsoft.com/office/officeart/2005/8/layout/hierarchy2"/>
    <dgm:cxn modelId="{244CF944-4075-40D9-B050-0AFAE72FDB52}" srcId="{CD80EAC7-0D6B-438F-B07D-FAB554D92F72}" destId="{DE4C39AF-A8F5-4551-A9D0-4E2F8A3AB92F}" srcOrd="0" destOrd="0" parTransId="{804D80EC-28DC-47B0-B374-92FBDB34AA88}" sibTransId="{BA983DD1-2D8E-42BE-ABC9-59DC785D37A1}"/>
    <dgm:cxn modelId="{D330DE1E-7A63-4FF2-89A7-5622AEAB78AD}" type="presParOf" srcId="{05C2E04A-6E78-4BF0-8AB0-8307B29D4C3B}" destId="{9EAA0E84-2AFB-4F60-874E-EFBF6FF22849}" srcOrd="0" destOrd="0" presId="urn:microsoft.com/office/officeart/2005/8/layout/hierarchy2"/>
    <dgm:cxn modelId="{D48539FE-AA69-4F0E-B9F2-35FDC960CC12}" type="presParOf" srcId="{9EAA0E84-2AFB-4F60-874E-EFBF6FF22849}" destId="{B50CE893-2D1A-404E-BD3E-D4FE8C21C2A0}" srcOrd="0" destOrd="0" presId="urn:microsoft.com/office/officeart/2005/8/layout/hierarchy2"/>
    <dgm:cxn modelId="{64003A13-9AB5-4339-95D8-F4C7EAF61C5D}" type="presParOf" srcId="{9EAA0E84-2AFB-4F60-874E-EFBF6FF22849}" destId="{BF33AE82-DE01-4A75-A4A1-1A57E6610176}" srcOrd="1" destOrd="0" presId="urn:microsoft.com/office/officeart/2005/8/layout/hierarchy2"/>
    <dgm:cxn modelId="{820F9BA9-DBDE-44A5-94F9-785E115B842E}" type="presParOf" srcId="{BF33AE82-DE01-4A75-A4A1-1A57E6610176}" destId="{5B5D5219-B049-48E9-B8A7-A12F18EE42AA}" srcOrd="0" destOrd="0" presId="urn:microsoft.com/office/officeart/2005/8/layout/hierarchy2"/>
    <dgm:cxn modelId="{2ABD3D3E-7C8A-48AE-9354-3E094BFB6850}" type="presParOf" srcId="{5B5D5219-B049-48E9-B8A7-A12F18EE42AA}" destId="{DF06BA0A-1467-4A1A-8BE2-2F391B4CFA92}" srcOrd="0" destOrd="0" presId="urn:microsoft.com/office/officeart/2005/8/layout/hierarchy2"/>
    <dgm:cxn modelId="{E0DD9B11-4F3F-4602-BFC6-6992A55D5E21}" type="presParOf" srcId="{BF33AE82-DE01-4A75-A4A1-1A57E6610176}" destId="{66093585-E968-4DAF-9EB8-CCAC53D41D72}" srcOrd="1" destOrd="0" presId="urn:microsoft.com/office/officeart/2005/8/layout/hierarchy2"/>
    <dgm:cxn modelId="{C3155CDA-56A4-4116-A7E5-31E68E8A1C5A}" type="presParOf" srcId="{66093585-E968-4DAF-9EB8-CCAC53D41D72}" destId="{97A1E0C5-8D95-41DE-91CA-3504EFDB9B00}" srcOrd="0" destOrd="0" presId="urn:microsoft.com/office/officeart/2005/8/layout/hierarchy2"/>
    <dgm:cxn modelId="{BDC458D5-A314-4B78-A081-507C92FD3755}" type="presParOf" srcId="{66093585-E968-4DAF-9EB8-CCAC53D41D72}" destId="{F9B9964F-A591-408A-BBA5-5BC4D4E97179}" srcOrd="1" destOrd="0" presId="urn:microsoft.com/office/officeart/2005/8/layout/hierarchy2"/>
    <dgm:cxn modelId="{712F391F-FB7C-4410-935B-891B8685FB08}" type="presParOf" srcId="{BF33AE82-DE01-4A75-A4A1-1A57E6610176}" destId="{4990AA90-445A-48F4-8039-9A9B92FB3357}" srcOrd="2" destOrd="0" presId="urn:microsoft.com/office/officeart/2005/8/layout/hierarchy2"/>
    <dgm:cxn modelId="{AD097ABC-FB2F-42E6-8860-3710356A2E88}" type="presParOf" srcId="{4990AA90-445A-48F4-8039-9A9B92FB3357}" destId="{1D024786-EBE3-4C7F-9532-AF6D742771D5}" srcOrd="0" destOrd="0" presId="urn:microsoft.com/office/officeart/2005/8/layout/hierarchy2"/>
    <dgm:cxn modelId="{8519817B-84AE-4C0A-9A17-03B792096F06}" type="presParOf" srcId="{BF33AE82-DE01-4A75-A4A1-1A57E6610176}" destId="{63BC9FF8-3E55-4EFF-8DC0-E262DFDF26A4}" srcOrd="3" destOrd="0" presId="urn:microsoft.com/office/officeart/2005/8/layout/hierarchy2"/>
    <dgm:cxn modelId="{67C62666-38FF-4DDE-B64B-FADB4E7BD7CD}" type="presParOf" srcId="{63BC9FF8-3E55-4EFF-8DC0-E262DFDF26A4}" destId="{53B9FDDE-919E-4D82-A6E0-20816E9469FA}" srcOrd="0" destOrd="0" presId="urn:microsoft.com/office/officeart/2005/8/layout/hierarchy2"/>
    <dgm:cxn modelId="{E170DF8D-D14E-43EB-9E18-7B7492BACAB2}" type="presParOf" srcId="{63BC9FF8-3E55-4EFF-8DC0-E262DFDF26A4}" destId="{11460381-D1E7-4882-B29B-DC0DEC0285E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80EAC7-0D6B-438F-B07D-FAB554D92F72}" type="doc">
      <dgm:prSet loTypeId="urn:microsoft.com/office/officeart/2005/8/layout/hierarchy2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E4C39AF-A8F5-4551-A9D0-4E2F8A3AB92F}">
      <dgm:prSet phldrT="[Text]"/>
      <dgm:spPr/>
      <dgm:t>
        <a:bodyPr/>
        <a:lstStyle/>
        <a:p>
          <a:r>
            <a:rPr lang="cs-CZ" dirty="0" smtClean="0"/>
            <a:t>Poruchy ABR</a:t>
          </a:r>
          <a:endParaRPr lang="cs-CZ" dirty="0"/>
        </a:p>
      </dgm:t>
    </dgm:pt>
    <dgm:pt modelId="{804D80EC-28DC-47B0-B374-92FBDB34AA88}" type="parTrans" cxnId="{244CF944-4075-40D9-B050-0AFAE72FDB52}">
      <dgm:prSet/>
      <dgm:spPr/>
      <dgm:t>
        <a:bodyPr/>
        <a:lstStyle/>
        <a:p>
          <a:endParaRPr lang="cs-CZ"/>
        </a:p>
      </dgm:t>
    </dgm:pt>
    <dgm:pt modelId="{BA983DD1-2D8E-42BE-ABC9-59DC785D37A1}" type="sibTrans" cxnId="{244CF944-4075-40D9-B050-0AFAE72FDB52}">
      <dgm:prSet/>
      <dgm:spPr/>
      <dgm:t>
        <a:bodyPr/>
        <a:lstStyle/>
        <a:p>
          <a:endParaRPr lang="cs-CZ"/>
        </a:p>
      </dgm:t>
    </dgm:pt>
    <dgm:pt modelId="{A2774804-BBE4-48EB-AC75-981A27F2D727}">
      <dgm:prSet phldrT="[Text]"/>
      <dgm:spPr/>
      <dgm:t>
        <a:bodyPr/>
        <a:lstStyle/>
        <a:p>
          <a:r>
            <a:rPr lang="cs-CZ" dirty="0" smtClean="0"/>
            <a:t>respirační</a:t>
          </a:r>
          <a:endParaRPr lang="cs-CZ" dirty="0"/>
        </a:p>
      </dgm:t>
    </dgm:pt>
    <dgm:pt modelId="{5E4614C7-C496-4625-821A-CF2B0E51003A}" type="parTrans" cxnId="{4A964FED-2862-44C8-8A15-DAB02642B1AA}">
      <dgm:prSet/>
      <dgm:spPr/>
      <dgm:t>
        <a:bodyPr/>
        <a:lstStyle/>
        <a:p>
          <a:endParaRPr lang="cs-CZ"/>
        </a:p>
      </dgm:t>
    </dgm:pt>
    <dgm:pt modelId="{98F96EC9-4D47-4752-9EDA-3062D1E7E874}" type="sibTrans" cxnId="{4A964FED-2862-44C8-8A15-DAB02642B1AA}">
      <dgm:prSet/>
      <dgm:spPr/>
      <dgm:t>
        <a:bodyPr/>
        <a:lstStyle/>
        <a:p>
          <a:endParaRPr lang="cs-CZ"/>
        </a:p>
      </dgm:t>
    </dgm:pt>
    <dgm:pt modelId="{DBF6B5D4-E5E4-4AEF-9AD2-257DB222FAF7}">
      <dgm:prSet phldrT="[Text]"/>
      <dgm:spPr/>
      <dgm:t>
        <a:bodyPr/>
        <a:lstStyle/>
        <a:p>
          <a:r>
            <a:rPr lang="cs-CZ" dirty="0" smtClean="0"/>
            <a:t>metabolické</a:t>
          </a:r>
          <a:endParaRPr lang="cs-CZ" dirty="0"/>
        </a:p>
      </dgm:t>
    </dgm:pt>
    <dgm:pt modelId="{430557E3-DD81-409C-9A88-F88DADEC9D5F}" type="parTrans" cxnId="{E511CC47-BBBF-4830-8765-D8689BA855A3}">
      <dgm:prSet/>
      <dgm:spPr/>
      <dgm:t>
        <a:bodyPr/>
        <a:lstStyle/>
        <a:p>
          <a:endParaRPr lang="cs-CZ"/>
        </a:p>
      </dgm:t>
    </dgm:pt>
    <dgm:pt modelId="{6F316D4E-52DD-44AD-85F3-2269700F15CA}" type="sibTrans" cxnId="{E511CC47-BBBF-4830-8765-D8689BA855A3}">
      <dgm:prSet/>
      <dgm:spPr/>
      <dgm:t>
        <a:bodyPr/>
        <a:lstStyle/>
        <a:p>
          <a:endParaRPr lang="cs-CZ"/>
        </a:p>
      </dgm:t>
    </dgm:pt>
    <dgm:pt modelId="{05C2E04A-6E78-4BF0-8AB0-8307B29D4C3B}" type="pres">
      <dgm:prSet presAssocID="{CD80EAC7-0D6B-438F-B07D-FAB554D92F7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9EAA0E84-2AFB-4F60-874E-EFBF6FF22849}" type="pres">
      <dgm:prSet presAssocID="{DE4C39AF-A8F5-4551-A9D0-4E2F8A3AB92F}" presName="root1" presStyleCnt="0"/>
      <dgm:spPr/>
    </dgm:pt>
    <dgm:pt modelId="{B50CE893-2D1A-404E-BD3E-D4FE8C21C2A0}" type="pres">
      <dgm:prSet presAssocID="{DE4C39AF-A8F5-4551-A9D0-4E2F8A3AB92F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F33AE82-DE01-4A75-A4A1-1A57E6610176}" type="pres">
      <dgm:prSet presAssocID="{DE4C39AF-A8F5-4551-A9D0-4E2F8A3AB92F}" presName="level2hierChild" presStyleCnt="0"/>
      <dgm:spPr/>
    </dgm:pt>
    <dgm:pt modelId="{5B5D5219-B049-48E9-B8A7-A12F18EE42AA}" type="pres">
      <dgm:prSet presAssocID="{5E4614C7-C496-4625-821A-CF2B0E51003A}" presName="conn2-1" presStyleLbl="parChTrans1D2" presStyleIdx="0" presStyleCnt="2"/>
      <dgm:spPr/>
      <dgm:t>
        <a:bodyPr/>
        <a:lstStyle/>
        <a:p>
          <a:endParaRPr lang="cs-CZ"/>
        </a:p>
      </dgm:t>
    </dgm:pt>
    <dgm:pt modelId="{DF06BA0A-1467-4A1A-8BE2-2F391B4CFA92}" type="pres">
      <dgm:prSet presAssocID="{5E4614C7-C496-4625-821A-CF2B0E51003A}" presName="connTx" presStyleLbl="parChTrans1D2" presStyleIdx="0" presStyleCnt="2"/>
      <dgm:spPr/>
      <dgm:t>
        <a:bodyPr/>
        <a:lstStyle/>
        <a:p>
          <a:endParaRPr lang="cs-CZ"/>
        </a:p>
      </dgm:t>
    </dgm:pt>
    <dgm:pt modelId="{66093585-E968-4DAF-9EB8-CCAC53D41D72}" type="pres">
      <dgm:prSet presAssocID="{A2774804-BBE4-48EB-AC75-981A27F2D727}" presName="root2" presStyleCnt="0"/>
      <dgm:spPr/>
    </dgm:pt>
    <dgm:pt modelId="{97A1E0C5-8D95-41DE-91CA-3504EFDB9B00}" type="pres">
      <dgm:prSet presAssocID="{A2774804-BBE4-48EB-AC75-981A27F2D727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F9B9964F-A591-408A-BBA5-5BC4D4E97179}" type="pres">
      <dgm:prSet presAssocID="{A2774804-BBE4-48EB-AC75-981A27F2D727}" presName="level3hierChild" presStyleCnt="0"/>
      <dgm:spPr/>
    </dgm:pt>
    <dgm:pt modelId="{4990AA90-445A-48F4-8039-9A9B92FB3357}" type="pres">
      <dgm:prSet presAssocID="{430557E3-DD81-409C-9A88-F88DADEC9D5F}" presName="conn2-1" presStyleLbl="parChTrans1D2" presStyleIdx="1" presStyleCnt="2"/>
      <dgm:spPr/>
      <dgm:t>
        <a:bodyPr/>
        <a:lstStyle/>
        <a:p>
          <a:endParaRPr lang="cs-CZ"/>
        </a:p>
      </dgm:t>
    </dgm:pt>
    <dgm:pt modelId="{1D024786-EBE3-4C7F-9532-AF6D742771D5}" type="pres">
      <dgm:prSet presAssocID="{430557E3-DD81-409C-9A88-F88DADEC9D5F}" presName="connTx" presStyleLbl="parChTrans1D2" presStyleIdx="1" presStyleCnt="2"/>
      <dgm:spPr/>
      <dgm:t>
        <a:bodyPr/>
        <a:lstStyle/>
        <a:p>
          <a:endParaRPr lang="cs-CZ"/>
        </a:p>
      </dgm:t>
    </dgm:pt>
    <dgm:pt modelId="{63BC9FF8-3E55-4EFF-8DC0-E262DFDF26A4}" type="pres">
      <dgm:prSet presAssocID="{DBF6B5D4-E5E4-4AEF-9AD2-257DB222FAF7}" presName="root2" presStyleCnt="0"/>
      <dgm:spPr/>
    </dgm:pt>
    <dgm:pt modelId="{53B9FDDE-919E-4D82-A6E0-20816E9469FA}" type="pres">
      <dgm:prSet presAssocID="{DBF6B5D4-E5E4-4AEF-9AD2-257DB222FAF7}" presName="LevelTwoTextNode" presStyleLbl="node2" presStyleIdx="1" presStyleCnt="2" custLinFactNeighborX="3160" custLinFactNeighborY="17765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11460381-D1E7-4882-B29B-DC0DEC0285EC}" type="pres">
      <dgm:prSet presAssocID="{DBF6B5D4-E5E4-4AEF-9AD2-257DB222FAF7}" presName="level3hierChild" presStyleCnt="0"/>
      <dgm:spPr/>
    </dgm:pt>
  </dgm:ptLst>
  <dgm:cxnLst>
    <dgm:cxn modelId="{4A964FED-2862-44C8-8A15-DAB02642B1AA}" srcId="{DE4C39AF-A8F5-4551-A9D0-4E2F8A3AB92F}" destId="{A2774804-BBE4-48EB-AC75-981A27F2D727}" srcOrd="0" destOrd="0" parTransId="{5E4614C7-C496-4625-821A-CF2B0E51003A}" sibTransId="{98F96EC9-4D47-4752-9EDA-3062D1E7E874}"/>
    <dgm:cxn modelId="{E511CC47-BBBF-4830-8765-D8689BA855A3}" srcId="{DE4C39AF-A8F5-4551-A9D0-4E2F8A3AB92F}" destId="{DBF6B5D4-E5E4-4AEF-9AD2-257DB222FAF7}" srcOrd="1" destOrd="0" parTransId="{430557E3-DD81-409C-9A88-F88DADEC9D5F}" sibTransId="{6F316D4E-52DD-44AD-85F3-2269700F15CA}"/>
    <dgm:cxn modelId="{4CD556C8-805F-4812-894E-0613A8F80F54}" type="presOf" srcId="{5E4614C7-C496-4625-821A-CF2B0E51003A}" destId="{DF06BA0A-1467-4A1A-8BE2-2F391B4CFA92}" srcOrd="1" destOrd="0" presId="urn:microsoft.com/office/officeart/2005/8/layout/hierarchy2"/>
    <dgm:cxn modelId="{244CF944-4075-40D9-B050-0AFAE72FDB52}" srcId="{CD80EAC7-0D6B-438F-B07D-FAB554D92F72}" destId="{DE4C39AF-A8F5-4551-A9D0-4E2F8A3AB92F}" srcOrd="0" destOrd="0" parTransId="{804D80EC-28DC-47B0-B374-92FBDB34AA88}" sibTransId="{BA983DD1-2D8E-42BE-ABC9-59DC785D37A1}"/>
    <dgm:cxn modelId="{7E5D7750-10B6-4807-9DD7-49709BA8CB80}" type="presOf" srcId="{DE4C39AF-A8F5-4551-A9D0-4E2F8A3AB92F}" destId="{B50CE893-2D1A-404E-BD3E-D4FE8C21C2A0}" srcOrd="0" destOrd="0" presId="urn:microsoft.com/office/officeart/2005/8/layout/hierarchy2"/>
    <dgm:cxn modelId="{10704462-D48E-40F4-ACB8-12067CAB9008}" type="presOf" srcId="{DBF6B5D4-E5E4-4AEF-9AD2-257DB222FAF7}" destId="{53B9FDDE-919E-4D82-A6E0-20816E9469FA}" srcOrd="0" destOrd="0" presId="urn:microsoft.com/office/officeart/2005/8/layout/hierarchy2"/>
    <dgm:cxn modelId="{1E15AE92-08E7-4A61-9B8A-D695FCE3B518}" type="presOf" srcId="{430557E3-DD81-409C-9A88-F88DADEC9D5F}" destId="{4990AA90-445A-48F4-8039-9A9B92FB3357}" srcOrd="0" destOrd="0" presId="urn:microsoft.com/office/officeart/2005/8/layout/hierarchy2"/>
    <dgm:cxn modelId="{808FB06B-1266-4194-83C9-9BA3BB1D7DF4}" type="presOf" srcId="{430557E3-DD81-409C-9A88-F88DADEC9D5F}" destId="{1D024786-EBE3-4C7F-9532-AF6D742771D5}" srcOrd="1" destOrd="0" presId="urn:microsoft.com/office/officeart/2005/8/layout/hierarchy2"/>
    <dgm:cxn modelId="{E6205AF9-E689-433C-BC4E-5A8FF7583A61}" type="presOf" srcId="{CD80EAC7-0D6B-438F-B07D-FAB554D92F72}" destId="{05C2E04A-6E78-4BF0-8AB0-8307B29D4C3B}" srcOrd="0" destOrd="0" presId="urn:microsoft.com/office/officeart/2005/8/layout/hierarchy2"/>
    <dgm:cxn modelId="{634D7597-B556-449A-BA58-1FED9D2535E2}" type="presOf" srcId="{5E4614C7-C496-4625-821A-CF2B0E51003A}" destId="{5B5D5219-B049-48E9-B8A7-A12F18EE42AA}" srcOrd="0" destOrd="0" presId="urn:microsoft.com/office/officeart/2005/8/layout/hierarchy2"/>
    <dgm:cxn modelId="{FC7CE702-F5FA-46F4-B3F1-074664907B7D}" type="presOf" srcId="{A2774804-BBE4-48EB-AC75-981A27F2D727}" destId="{97A1E0C5-8D95-41DE-91CA-3504EFDB9B00}" srcOrd="0" destOrd="0" presId="urn:microsoft.com/office/officeart/2005/8/layout/hierarchy2"/>
    <dgm:cxn modelId="{DB0A49BA-63EA-4C5F-AB10-BF0CE91F853B}" type="presParOf" srcId="{05C2E04A-6E78-4BF0-8AB0-8307B29D4C3B}" destId="{9EAA0E84-2AFB-4F60-874E-EFBF6FF22849}" srcOrd="0" destOrd="0" presId="urn:microsoft.com/office/officeart/2005/8/layout/hierarchy2"/>
    <dgm:cxn modelId="{1C586FB8-F3E5-4A05-BE29-514489C36827}" type="presParOf" srcId="{9EAA0E84-2AFB-4F60-874E-EFBF6FF22849}" destId="{B50CE893-2D1A-404E-BD3E-D4FE8C21C2A0}" srcOrd="0" destOrd="0" presId="urn:microsoft.com/office/officeart/2005/8/layout/hierarchy2"/>
    <dgm:cxn modelId="{CA3E83C7-4E8B-409C-83D2-53A14384906F}" type="presParOf" srcId="{9EAA0E84-2AFB-4F60-874E-EFBF6FF22849}" destId="{BF33AE82-DE01-4A75-A4A1-1A57E6610176}" srcOrd="1" destOrd="0" presId="urn:microsoft.com/office/officeart/2005/8/layout/hierarchy2"/>
    <dgm:cxn modelId="{A6B55C74-6EC5-4A4D-952D-83B33EB229CC}" type="presParOf" srcId="{BF33AE82-DE01-4A75-A4A1-1A57E6610176}" destId="{5B5D5219-B049-48E9-B8A7-A12F18EE42AA}" srcOrd="0" destOrd="0" presId="urn:microsoft.com/office/officeart/2005/8/layout/hierarchy2"/>
    <dgm:cxn modelId="{1291EC46-E040-4C18-9A03-D10270218F1B}" type="presParOf" srcId="{5B5D5219-B049-48E9-B8A7-A12F18EE42AA}" destId="{DF06BA0A-1467-4A1A-8BE2-2F391B4CFA92}" srcOrd="0" destOrd="0" presId="urn:microsoft.com/office/officeart/2005/8/layout/hierarchy2"/>
    <dgm:cxn modelId="{629ED4B4-4785-491B-9CE6-EA192A64E888}" type="presParOf" srcId="{BF33AE82-DE01-4A75-A4A1-1A57E6610176}" destId="{66093585-E968-4DAF-9EB8-CCAC53D41D72}" srcOrd="1" destOrd="0" presId="urn:microsoft.com/office/officeart/2005/8/layout/hierarchy2"/>
    <dgm:cxn modelId="{44C8FADD-3D09-481E-91A6-4C7010AEDC79}" type="presParOf" srcId="{66093585-E968-4DAF-9EB8-CCAC53D41D72}" destId="{97A1E0C5-8D95-41DE-91CA-3504EFDB9B00}" srcOrd="0" destOrd="0" presId="urn:microsoft.com/office/officeart/2005/8/layout/hierarchy2"/>
    <dgm:cxn modelId="{4350DBD8-35B9-45D4-B147-327E15188A5A}" type="presParOf" srcId="{66093585-E968-4DAF-9EB8-CCAC53D41D72}" destId="{F9B9964F-A591-408A-BBA5-5BC4D4E97179}" srcOrd="1" destOrd="0" presId="urn:microsoft.com/office/officeart/2005/8/layout/hierarchy2"/>
    <dgm:cxn modelId="{E0B8153A-950E-4158-9907-F2F9B26894D6}" type="presParOf" srcId="{BF33AE82-DE01-4A75-A4A1-1A57E6610176}" destId="{4990AA90-445A-48F4-8039-9A9B92FB3357}" srcOrd="2" destOrd="0" presId="urn:microsoft.com/office/officeart/2005/8/layout/hierarchy2"/>
    <dgm:cxn modelId="{27430159-3AA2-4075-97F8-1285A8C31D0C}" type="presParOf" srcId="{4990AA90-445A-48F4-8039-9A9B92FB3357}" destId="{1D024786-EBE3-4C7F-9532-AF6D742771D5}" srcOrd="0" destOrd="0" presId="urn:microsoft.com/office/officeart/2005/8/layout/hierarchy2"/>
    <dgm:cxn modelId="{3943FB72-05CD-42F4-AEEA-9C7017CDB50A}" type="presParOf" srcId="{BF33AE82-DE01-4A75-A4A1-1A57E6610176}" destId="{63BC9FF8-3E55-4EFF-8DC0-E262DFDF26A4}" srcOrd="3" destOrd="0" presId="urn:microsoft.com/office/officeart/2005/8/layout/hierarchy2"/>
    <dgm:cxn modelId="{8F279E60-48D9-4C14-B029-66320794D96C}" type="presParOf" srcId="{63BC9FF8-3E55-4EFF-8DC0-E262DFDF26A4}" destId="{53B9FDDE-919E-4D82-A6E0-20816E9469FA}" srcOrd="0" destOrd="0" presId="urn:microsoft.com/office/officeart/2005/8/layout/hierarchy2"/>
    <dgm:cxn modelId="{9E32F40E-158B-40C8-BD63-527D2959AC50}" type="presParOf" srcId="{63BC9FF8-3E55-4EFF-8DC0-E262DFDF26A4}" destId="{11460381-D1E7-4882-B29B-DC0DEC0285E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0CE893-2D1A-404E-BD3E-D4FE8C21C2A0}">
      <dsp:nvSpPr>
        <dsp:cNvPr id="0" name=""/>
        <dsp:cNvSpPr/>
      </dsp:nvSpPr>
      <dsp:spPr>
        <a:xfrm>
          <a:off x="3842" y="1377535"/>
          <a:ext cx="2251048" cy="1125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dirty="0" smtClean="0"/>
            <a:t>Parametry ABR</a:t>
          </a:r>
          <a:endParaRPr lang="cs-CZ" sz="3600" kern="1200" dirty="0"/>
        </a:p>
      </dsp:txBody>
      <dsp:txXfrm>
        <a:off x="36807" y="1410500"/>
        <a:ext cx="2185118" cy="1059594"/>
      </dsp:txXfrm>
    </dsp:sp>
    <dsp:sp modelId="{5B5D5219-B049-48E9-B8A7-A12F18EE42AA}">
      <dsp:nvSpPr>
        <dsp:cNvPr id="0" name=""/>
        <dsp:cNvSpPr/>
      </dsp:nvSpPr>
      <dsp:spPr>
        <a:xfrm rot="19457599">
          <a:off x="2150665" y="1590605"/>
          <a:ext cx="1108869" cy="52207"/>
        </a:xfrm>
        <a:custGeom>
          <a:avLst/>
          <a:gdLst/>
          <a:ahLst/>
          <a:cxnLst/>
          <a:rect l="0" t="0" r="0" b="0"/>
          <a:pathLst>
            <a:path>
              <a:moveTo>
                <a:pt x="0" y="26103"/>
              </a:moveTo>
              <a:lnTo>
                <a:pt x="1108869" y="261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2677378" y="1588987"/>
        <a:ext cx="55443" cy="55443"/>
      </dsp:txXfrm>
    </dsp:sp>
    <dsp:sp modelId="{97A1E0C5-8D95-41DE-91CA-3504EFDB9B00}">
      <dsp:nvSpPr>
        <dsp:cNvPr id="0" name=""/>
        <dsp:cNvSpPr/>
      </dsp:nvSpPr>
      <dsp:spPr>
        <a:xfrm>
          <a:off x="3155309" y="730359"/>
          <a:ext cx="2251048" cy="1125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dirty="0" smtClean="0"/>
            <a:t>měřené</a:t>
          </a:r>
          <a:endParaRPr lang="cs-CZ" sz="3600" kern="1200" dirty="0"/>
        </a:p>
      </dsp:txBody>
      <dsp:txXfrm>
        <a:off x="3188274" y="763324"/>
        <a:ext cx="2185118" cy="1059594"/>
      </dsp:txXfrm>
    </dsp:sp>
    <dsp:sp modelId="{4990AA90-445A-48F4-8039-9A9B92FB3357}">
      <dsp:nvSpPr>
        <dsp:cNvPr id="0" name=""/>
        <dsp:cNvSpPr/>
      </dsp:nvSpPr>
      <dsp:spPr>
        <a:xfrm rot="2142401">
          <a:off x="2150665" y="2237782"/>
          <a:ext cx="1108869" cy="52207"/>
        </a:xfrm>
        <a:custGeom>
          <a:avLst/>
          <a:gdLst/>
          <a:ahLst/>
          <a:cxnLst/>
          <a:rect l="0" t="0" r="0" b="0"/>
          <a:pathLst>
            <a:path>
              <a:moveTo>
                <a:pt x="0" y="26103"/>
              </a:moveTo>
              <a:lnTo>
                <a:pt x="1108869" y="261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2677378" y="2236163"/>
        <a:ext cx="55443" cy="55443"/>
      </dsp:txXfrm>
    </dsp:sp>
    <dsp:sp modelId="{53B9FDDE-919E-4D82-A6E0-20816E9469FA}">
      <dsp:nvSpPr>
        <dsp:cNvPr id="0" name=""/>
        <dsp:cNvSpPr/>
      </dsp:nvSpPr>
      <dsp:spPr>
        <a:xfrm>
          <a:off x="3155309" y="2024711"/>
          <a:ext cx="2251048" cy="11255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600" kern="1200" dirty="0" smtClean="0"/>
            <a:t>vypočtené</a:t>
          </a:r>
          <a:endParaRPr lang="cs-CZ" sz="3600" kern="1200" dirty="0"/>
        </a:p>
      </dsp:txBody>
      <dsp:txXfrm>
        <a:off x="3188274" y="2057676"/>
        <a:ext cx="2185118" cy="10595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0CE893-2D1A-404E-BD3E-D4FE8C21C2A0}">
      <dsp:nvSpPr>
        <dsp:cNvPr id="0" name=""/>
        <dsp:cNvSpPr/>
      </dsp:nvSpPr>
      <dsp:spPr>
        <a:xfrm>
          <a:off x="185" y="1196134"/>
          <a:ext cx="1885804" cy="942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kern="1200" dirty="0" smtClean="0"/>
            <a:t>Poruchy ABR</a:t>
          </a:r>
          <a:endParaRPr lang="cs-CZ" sz="2800" kern="1200" dirty="0"/>
        </a:p>
      </dsp:txBody>
      <dsp:txXfrm>
        <a:off x="27802" y="1223751"/>
        <a:ext cx="1830570" cy="887668"/>
      </dsp:txXfrm>
    </dsp:sp>
    <dsp:sp modelId="{5B5D5219-B049-48E9-B8A7-A12F18EE42AA}">
      <dsp:nvSpPr>
        <dsp:cNvPr id="0" name=""/>
        <dsp:cNvSpPr/>
      </dsp:nvSpPr>
      <dsp:spPr>
        <a:xfrm rot="19457599">
          <a:off x="1798676" y="1371056"/>
          <a:ext cx="928950" cy="50888"/>
        </a:xfrm>
        <a:custGeom>
          <a:avLst/>
          <a:gdLst/>
          <a:ahLst/>
          <a:cxnLst/>
          <a:rect l="0" t="0" r="0" b="0"/>
          <a:pathLst>
            <a:path>
              <a:moveTo>
                <a:pt x="0" y="25444"/>
              </a:moveTo>
              <a:lnTo>
                <a:pt x="928950" y="254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2239927" y="1373277"/>
        <a:ext cx="46447" cy="46447"/>
      </dsp:txXfrm>
    </dsp:sp>
    <dsp:sp modelId="{97A1E0C5-8D95-41DE-91CA-3504EFDB9B00}">
      <dsp:nvSpPr>
        <dsp:cNvPr id="0" name=""/>
        <dsp:cNvSpPr/>
      </dsp:nvSpPr>
      <dsp:spPr>
        <a:xfrm>
          <a:off x="2640312" y="653965"/>
          <a:ext cx="1885804" cy="942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kern="1200" dirty="0" smtClean="0"/>
            <a:t>respirační</a:t>
          </a:r>
          <a:endParaRPr lang="cs-CZ" sz="2800" kern="1200" dirty="0"/>
        </a:p>
      </dsp:txBody>
      <dsp:txXfrm>
        <a:off x="2667929" y="681582"/>
        <a:ext cx="1830570" cy="887668"/>
      </dsp:txXfrm>
    </dsp:sp>
    <dsp:sp modelId="{4990AA90-445A-48F4-8039-9A9B92FB3357}">
      <dsp:nvSpPr>
        <dsp:cNvPr id="0" name=""/>
        <dsp:cNvSpPr/>
      </dsp:nvSpPr>
      <dsp:spPr>
        <a:xfrm rot="2594771">
          <a:off x="1745334" y="1996978"/>
          <a:ext cx="1035819" cy="50888"/>
        </a:xfrm>
        <a:custGeom>
          <a:avLst/>
          <a:gdLst/>
          <a:ahLst/>
          <a:cxnLst/>
          <a:rect l="0" t="0" r="0" b="0"/>
          <a:pathLst>
            <a:path>
              <a:moveTo>
                <a:pt x="0" y="25444"/>
              </a:moveTo>
              <a:lnTo>
                <a:pt x="1035819" y="254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2237348" y="1996527"/>
        <a:ext cx="51790" cy="51790"/>
      </dsp:txXfrm>
    </dsp:sp>
    <dsp:sp modelId="{53B9FDDE-919E-4D82-A6E0-20816E9469FA}">
      <dsp:nvSpPr>
        <dsp:cNvPr id="0" name=""/>
        <dsp:cNvSpPr/>
      </dsp:nvSpPr>
      <dsp:spPr>
        <a:xfrm>
          <a:off x="2640498" y="1905809"/>
          <a:ext cx="1885804" cy="942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800" kern="1200" dirty="0" smtClean="0"/>
            <a:t>metabolické</a:t>
          </a:r>
          <a:endParaRPr lang="cs-CZ" sz="2800" kern="1200" dirty="0"/>
        </a:p>
      </dsp:txBody>
      <dsp:txXfrm>
        <a:off x="2668115" y="1933426"/>
        <a:ext cx="1830570" cy="8876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9.jpe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/><Relationship Id="rId2" Type="http://schemas.microsoft.com/office/2007/relationships/media" Target="../media/media21.m4a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 smtClean="0"/>
              <a:t>Acidobazická rovnováha</a:t>
            </a:r>
            <a:endParaRPr lang="cs-CZ" sz="4400" b="1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MUDr. Pavel Brož, Ph.D.</a:t>
            </a:r>
            <a:endParaRPr lang="cs-CZ" sz="2400" dirty="0"/>
          </a:p>
        </p:txBody>
      </p:sp>
      <p:pic>
        <p:nvPicPr>
          <p:cNvPr id="22" name="Zvuk 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073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Acidobazická</a:t>
            </a:r>
            <a:r>
              <a:rPr lang="cs-CZ" dirty="0" smtClean="0"/>
              <a:t> rovnováha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4236" y="2201750"/>
            <a:ext cx="8571230" cy="5041900"/>
          </a:xfrm>
        </p:spPr>
        <p:txBody>
          <a:bodyPr>
            <a:normAutofit/>
          </a:bodyPr>
          <a:lstStyle/>
          <a:p>
            <a:r>
              <a:rPr lang="cs-CZ" sz="2200" dirty="0" smtClean="0"/>
              <a:t>Během metabolizmu vzniká </a:t>
            </a:r>
            <a:r>
              <a:rPr lang="cs-CZ" sz="2200" dirty="0" smtClean="0">
                <a:solidFill>
                  <a:srgbClr val="FF0000"/>
                </a:solidFill>
              </a:rPr>
              <a:t>množství látek zejména kyselé povahy </a:t>
            </a:r>
          </a:p>
          <a:p>
            <a:pPr lvl="1"/>
            <a:r>
              <a:rPr lang="cs-CZ" sz="2200" dirty="0" smtClean="0"/>
              <a:t>Laktát, organické kyseliny, ketolátky</a:t>
            </a:r>
          </a:p>
          <a:p>
            <a:r>
              <a:rPr lang="cs-CZ" sz="2200" dirty="0" smtClean="0"/>
              <a:t>Snaha udržet pH ve fyziologickém rozmezí </a:t>
            </a:r>
          </a:p>
          <a:p>
            <a:pPr lvl="1"/>
            <a:r>
              <a:rPr lang="cs-CZ" sz="2200" dirty="0" smtClean="0"/>
              <a:t>7,36-7,44</a:t>
            </a:r>
          </a:p>
          <a:p>
            <a:pPr lvl="1"/>
            <a:r>
              <a:rPr lang="cs-CZ" sz="2200" dirty="0" err="1" smtClean="0">
                <a:solidFill>
                  <a:srgbClr val="FF0000"/>
                </a:solidFill>
              </a:rPr>
              <a:t>Pufrovací</a:t>
            </a:r>
            <a:r>
              <a:rPr lang="cs-CZ" sz="2200" dirty="0" smtClean="0">
                <a:solidFill>
                  <a:srgbClr val="FF0000"/>
                </a:solidFill>
              </a:rPr>
              <a:t> systém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</a:rPr>
              <a:t>Ledviny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</a:rPr>
              <a:t>Plíce</a:t>
            </a:r>
          </a:p>
          <a:p>
            <a:pPr lvl="1"/>
            <a:r>
              <a:rPr lang="cs-CZ" sz="2200" dirty="0" smtClean="0"/>
              <a:t>Další orgány </a:t>
            </a:r>
          </a:p>
          <a:p>
            <a:pPr lvl="2"/>
            <a:r>
              <a:rPr lang="cs-CZ" sz="2200" dirty="0" smtClean="0"/>
              <a:t>(játra, myokard)</a:t>
            </a:r>
          </a:p>
          <a:p>
            <a:pPr lvl="1"/>
            <a:endParaRPr lang="cs-CZ" dirty="0" smtClean="0"/>
          </a:p>
          <a:p>
            <a:endParaRPr lang="cs-CZ" dirty="0"/>
          </a:p>
        </p:txBody>
      </p:sp>
      <p:pic>
        <p:nvPicPr>
          <p:cNvPr id="4" name="Obrázek 3" descr="rovnovah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02562" y="3940243"/>
            <a:ext cx="4129259" cy="3303407"/>
          </a:xfrm>
          <a:prstGeom prst="rect">
            <a:avLst/>
          </a:prstGeom>
        </p:spPr>
      </p:pic>
      <p:pic>
        <p:nvPicPr>
          <p:cNvPr id="6" name="Zvuk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0117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992"/>
    </mc:Choice>
    <mc:Fallback>
      <p:transition spd="slow" advTm="409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90625"/>
            <a:ext cx="10232451" cy="543097"/>
          </a:xfrm>
        </p:spPr>
        <p:txBody>
          <a:bodyPr/>
          <a:lstStyle/>
          <a:p>
            <a:r>
              <a:rPr lang="cs-CZ" sz="3529" dirty="0" err="1"/>
              <a:t>Acidobazická</a:t>
            </a:r>
            <a:r>
              <a:rPr lang="cs-CZ" sz="3529" dirty="0"/>
              <a:t> rovnováha – </a:t>
            </a:r>
            <a:r>
              <a:rPr lang="cs-CZ" sz="3529" dirty="0" err="1"/>
              <a:t>pufrovací</a:t>
            </a:r>
            <a:r>
              <a:rPr lang="cs-CZ" sz="3529" dirty="0"/>
              <a:t> systém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724096"/>
          </a:xfrm>
        </p:spPr>
        <p:txBody>
          <a:bodyPr/>
          <a:lstStyle/>
          <a:p>
            <a:r>
              <a:rPr lang="cs-CZ" sz="2200" dirty="0" smtClean="0"/>
              <a:t>Snaha o </a:t>
            </a:r>
            <a:r>
              <a:rPr lang="cs-CZ" sz="2200" dirty="0" smtClean="0">
                <a:solidFill>
                  <a:srgbClr val="FF0000"/>
                </a:solidFill>
              </a:rPr>
              <a:t>vyrovnání pH v řádu sekund</a:t>
            </a:r>
          </a:p>
          <a:p>
            <a:pPr lvl="1"/>
            <a:r>
              <a:rPr lang="cs-CZ" sz="2200" dirty="0" smtClean="0"/>
              <a:t>Pufr je látka schopna vázat nebo uvolňovat H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v roztoku a udržovat tak pH v určitém rozmezí</a:t>
            </a:r>
          </a:p>
          <a:p>
            <a:pPr lvl="1"/>
            <a:endParaRPr lang="cs-CZ" sz="2200" dirty="0" smtClean="0"/>
          </a:p>
          <a:p>
            <a:r>
              <a:rPr lang="cs-CZ" sz="2200" dirty="0" smtClean="0"/>
              <a:t>Extra- x intracelulární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</a:rPr>
              <a:t>Hydrogenuhličitanový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</a:rPr>
              <a:t>Bílkovinný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</a:rPr>
              <a:t>Fosfátový</a:t>
            </a:r>
          </a:p>
          <a:p>
            <a:pPr lvl="1"/>
            <a:endParaRPr lang="cs-CZ" sz="2200" dirty="0" smtClean="0">
              <a:solidFill>
                <a:schemeClr val="bg1"/>
              </a:solidFill>
            </a:endParaRPr>
          </a:p>
          <a:p>
            <a:endParaRPr lang="cs-CZ" sz="2200" dirty="0" smtClean="0"/>
          </a:p>
          <a:p>
            <a:pPr lvl="1"/>
            <a:endParaRPr lang="cs-CZ" sz="2200" dirty="0"/>
          </a:p>
        </p:txBody>
      </p:sp>
      <p:pic>
        <p:nvPicPr>
          <p:cNvPr id="4" name="Obrázek 3" descr="pufr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84900" y="3956092"/>
            <a:ext cx="3891032" cy="2538150"/>
          </a:xfrm>
          <a:prstGeom prst="rect">
            <a:avLst/>
          </a:prstGeom>
        </p:spPr>
      </p:pic>
      <p:pic>
        <p:nvPicPr>
          <p:cNvPr id="6" name="Zvuk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5163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296"/>
    </mc:Choice>
    <mc:Fallback>
      <p:transition spd="slow" advTm="27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4796" y="1465459"/>
            <a:ext cx="10232451" cy="543097"/>
          </a:xfrm>
        </p:spPr>
        <p:txBody>
          <a:bodyPr/>
          <a:lstStyle/>
          <a:p>
            <a:r>
              <a:rPr lang="cs-CZ" sz="3529" dirty="0" err="1"/>
              <a:t>Acidobazická</a:t>
            </a:r>
            <a:r>
              <a:rPr lang="cs-CZ" sz="3529" dirty="0"/>
              <a:t> rovnováha - poruchy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4243" y="2261975"/>
            <a:ext cx="8571230" cy="1429359"/>
          </a:xfrm>
        </p:spPr>
        <p:txBody>
          <a:bodyPr>
            <a:normAutofit/>
          </a:bodyPr>
          <a:lstStyle/>
          <a:p>
            <a:r>
              <a:rPr lang="cs-CZ" sz="2200" dirty="0" smtClean="0">
                <a:solidFill>
                  <a:srgbClr val="FF0000"/>
                </a:solidFill>
              </a:rPr>
              <a:t>Změny v </a:t>
            </a:r>
            <a:r>
              <a:rPr lang="cs-CZ" sz="2200" dirty="0" err="1" smtClean="0">
                <a:solidFill>
                  <a:srgbClr val="FF0000"/>
                </a:solidFill>
              </a:rPr>
              <a:t>HCO</a:t>
            </a:r>
            <a:r>
              <a:rPr lang="cs-CZ" sz="2200" baseline="-25000" dirty="0" err="1" smtClean="0">
                <a:solidFill>
                  <a:srgbClr val="FF0000"/>
                </a:solidFill>
              </a:rPr>
              <a:t>3</a:t>
            </a:r>
            <a:r>
              <a:rPr lang="cs-CZ" sz="2200" baseline="30000" dirty="0" smtClean="0">
                <a:solidFill>
                  <a:srgbClr val="FF0000"/>
                </a:solidFill>
              </a:rPr>
              <a:t>-</a:t>
            </a:r>
            <a:r>
              <a:rPr lang="cs-CZ" sz="2200" dirty="0" smtClean="0">
                <a:solidFill>
                  <a:srgbClr val="FF0000"/>
                </a:solidFill>
              </a:rPr>
              <a:t> - metabolické poruchy</a:t>
            </a:r>
          </a:p>
          <a:p>
            <a:r>
              <a:rPr lang="cs-CZ" sz="2200" dirty="0" smtClean="0">
                <a:solidFill>
                  <a:srgbClr val="FF0000"/>
                </a:solidFill>
              </a:rPr>
              <a:t>Změny v pCO</a:t>
            </a:r>
            <a:r>
              <a:rPr lang="cs-CZ" sz="2200" baseline="-25000" dirty="0" smtClean="0">
                <a:solidFill>
                  <a:srgbClr val="FF0000"/>
                </a:solidFill>
              </a:rPr>
              <a:t>2</a:t>
            </a:r>
            <a:r>
              <a:rPr lang="cs-CZ" sz="2200" dirty="0" smtClean="0">
                <a:solidFill>
                  <a:srgbClr val="FF0000"/>
                </a:solidFill>
              </a:rPr>
              <a:t> - respirační poruchy </a:t>
            </a:r>
          </a:p>
          <a:p>
            <a:endParaRPr lang="cs-CZ" sz="2200" dirty="0" smtClean="0">
              <a:solidFill>
                <a:srgbClr val="FF0000"/>
              </a:solidFill>
            </a:endParaRPr>
          </a:p>
          <a:p>
            <a:endParaRPr lang="cs-CZ" sz="22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3440888" y="3940243"/>
            <a:ext cx="43674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/>
              <a:t>H</a:t>
            </a:r>
            <a:r>
              <a:rPr lang="cs-CZ" sz="2200" baseline="-25000" dirty="0"/>
              <a:t>2</a:t>
            </a:r>
            <a:r>
              <a:rPr lang="cs-CZ" sz="2200" dirty="0"/>
              <a:t>O+CO</a:t>
            </a:r>
            <a:r>
              <a:rPr lang="cs-CZ" sz="2200" baseline="-25000" dirty="0"/>
              <a:t>2</a:t>
            </a:r>
            <a:r>
              <a:rPr lang="cs-CZ" sz="2200" dirty="0">
                <a:latin typeface="Calibri"/>
              </a:rPr>
              <a:t>↔ H</a:t>
            </a:r>
            <a:r>
              <a:rPr lang="cs-CZ" sz="2200" baseline="-25000" dirty="0">
                <a:latin typeface="Calibri"/>
              </a:rPr>
              <a:t>2</a:t>
            </a:r>
            <a:r>
              <a:rPr lang="cs-CZ" sz="2200" dirty="0">
                <a:latin typeface="Calibri"/>
              </a:rPr>
              <a:t>CO</a:t>
            </a:r>
            <a:r>
              <a:rPr lang="cs-CZ" sz="2200" baseline="-25000" dirty="0">
                <a:latin typeface="Calibri"/>
              </a:rPr>
              <a:t>3</a:t>
            </a:r>
            <a:r>
              <a:rPr lang="cs-CZ" sz="2200" baseline="30000" dirty="0">
                <a:latin typeface="Calibri"/>
              </a:rPr>
              <a:t> </a:t>
            </a:r>
            <a:r>
              <a:rPr lang="cs-CZ" sz="2200" dirty="0">
                <a:latin typeface="Calibri"/>
              </a:rPr>
              <a:t>↔ HCO</a:t>
            </a:r>
            <a:r>
              <a:rPr lang="cs-CZ" sz="2200" baseline="-25000" dirty="0">
                <a:latin typeface="Calibri"/>
              </a:rPr>
              <a:t>3</a:t>
            </a:r>
            <a:r>
              <a:rPr lang="cs-CZ" sz="2200" baseline="30000" dirty="0">
                <a:latin typeface="Calibri"/>
              </a:rPr>
              <a:t>-</a:t>
            </a:r>
            <a:r>
              <a:rPr lang="cs-CZ" sz="2200" dirty="0">
                <a:latin typeface="Calibri"/>
              </a:rPr>
              <a:t>+H</a:t>
            </a:r>
            <a:r>
              <a:rPr lang="cs-CZ" sz="2200" baseline="30000" dirty="0">
                <a:latin typeface="Calibri"/>
              </a:rPr>
              <a:t>+</a:t>
            </a:r>
            <a:endParaRPr lang="cs-CZ" sz="2200" baseline="30000" dirty="0"/>
          </a:p>
          <a:p>
            <a:endParaRPr lang="cs-CZ" sz="22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3917341" y="5171006"/>
            <a:ext cx="8337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/>
              <a:t>plíce</a:t>
            </a:r>
            <a:endParaRPr lang="cs-CZ" sz="2200" baseline="30000" dirty="0"/>
          </a:p>
          <a:p>
            <a:endParaRPr lang="cs-CZ" sz="22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5802484" y="5171005"/>
            <a:ext cx="11579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/>
              <a:t>ledviny</a:t>
            </a:r>
            <a:endParaRPr lang="cs-CZ" sz="2200" baseline="30000" dirty="0"/>
          </a:p>
          <a:p>
            <a:endParaRPr lang="cs-CZ" sz="2200" dirty="0"/>
          </a:p>
        </p:txBody>
      </p:sp>
      <p:cxnSp>
        <p:nvCxnSpPr>
          <p:cNvPr id="9" name="Přímá spojnice se šipkou 8"/>
          <p:cNvCxnSpPr/>
          <p:nvPr/>
        </p:nvCxnSpPr>
        <p:spPr>
          <a:xfrm flipV="1">
            <a:off x="6220197" y="4440114"/>
            <a:ext cx="0" cy="66269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 flipV="1">
            <a:off x="4234976" y="4440113"/>
            <a:ext cx="0" cy="641792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60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984"/>
    </mc:Choice>
    <mc:Fallback>
      <p:transition spd="slow" advTm="31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 smtClean="0">
                <a:solidFill>
                  <a:srgbClr val="FF0000"/>
                </a:solidFill>
              </a:rPr>
              <a:t>Acidóza</a:t>
            </a:r>
            <a:r>
              <a:rPr lang="cs-CZ" sz="2200" dirty="0" smtClean="0"/>
              <a:t> – nahromadění kyselých metabolitů či ztráta alkalických, stav organismu s tendencí k poklesu pH</a:t>
            </a:r>
          </a:p>
          <a:p>
            <a:r>
              <a:rPr lang="cs-CZ" sz="2200" dirty="0" smtClean="0">
                <a:solidFill>
                  <a:srgbClr val="FF0000"/>
                </a:solidFill>
              </a:rPr>
              <a:t>Alkalóza</a:t>
            </a:r>
            <a:r>
              <a:rPr lang="cs-CZ" sz="2200" dirty="0" smtClean="0"/>
              <a:t> – nahromadění alkalických metabolitů či ztráta kyselých, stav v organismu s tendencí k vzestupu pH</a:t>
            </a:r>
          </a:p>
          <a:p>
            <a:endParaRPr lang="cs-CZ" sz="2200" dirty="0" smtClean="0">
              <a:solidFill>
                <a:srgbClr val="FF0000"/>
              </a:solidFill>
            </a:endParaRPr>
          </a:p>
          <a:p>
            <a:r>
              <a:rPr lang="cs-CZ" sz="2200" dirty="0" err="1" smtClean="0">
                <a:solidFill>
                  <a:srgbClr val="FF0000"/>
                </a:solidFill>
              </a:rPr>
              <a:t>Alkalémie</a:t>
            </a:r>
            <a:r>
              <a:rPr lang="cs-CZ" sz="2200" dirty="0" smtClean="0"/>
              <a:t> – zvýšené pH krve nad 7,44 u člověka</a:t>
            </a:r>
          </a:p>
          <a:p>
            <a:r>
              <a:rPr lang="cs-CZ" sz="2200" dirty="0" err="1" smtClean="0">
                <a:solidFill>
                  <a:srgbClr val="FF0000"/>
                </a:solidFill>
              </a:rPr>
              <a:t>Acidémie</a:t>
            </a:r>
            <a:r>
              <a:rPr lang="cs-CZ" sz="2200" dirty="0" smtClean="0"/>
              <a:t> – snížené pH krve pod 7,36 u člověka</a:t>
            </a:r>
          </a:p>
          <a:p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41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431"/>
    </mc:Choice>
    <mc:Fallback>
      <p:transition spd="slow" advTm="60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184" y="657225"/>
            <a:ext cx="8571230" cy="543097"/>
          </a:xfrm>
        </p:spPr>
        <p:txBody>
          <a:bodyPr/>
          <a:lstStyle/>
          <a:p>
            <a:r>
              <a:rPr lang="cs-CZ" sz="3529" dirty="0"/>
              <a:t>Kompenzační mechanismy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4840" y="1647825"/>
            <a:ext cx="9278797" cy="1854200"/>
          </a:xfrm>
        </p:spPr>
        <p:txBody>
          <a:bodyPr>
            <a:noAutofit/>
          </a:bodyPr>
          <a:lstStyle/>
          <a:p>
            <a:r>
              <a:rPr lang="cs-CZ" sz="2200" dirty="0" smtClean="0">
                <a:solidFill>
                  <a:srgbClr val="FF0000"/>
                </a:solidFill>
              </a:rPr>
              <a:t>Plíce</a:t>
            </a:r>
          </a:p>
          <a:p>
            <a:pPr lvl="1"/>
            <a:r>
              <a:rPr lang="cs-CZ" sz="2200" dirty="0" smtClean="0"/>
              <a:t>CO</a:t>
            </a:r>
            <a:r>
              <a:rPr lang="cs-CZ" sz="2200" baseline="-25000" dirty="0" smtClean="0"/>
              <a:t>2</a:t>
            </a:r>
            <a:r>
              <a:rPr lang="cs-CZ" sz="2200" dirty="0" smtClean="0"/>
              <a:t> difunduje do plicních alveolů a je vydýchán</a:t>
            </a:r>
          </a:p>
          <a:p>
            <a:pPr lvl="1"/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</a:rPr>
              <a:t>Ledviny</a:t>
            </a:r>
          </a:p>
          <a:p>
            <a:pPr lvl="1"/>
            <a:r>
              <a:rPr lang="cs-CZ" sz="2200" dirty="0" smtClean="0"/>
              <a:t>Regulace na bázi vylučování/zadržení H</a:t>
            </a:r>
            <a:r>
              <a:rPr lang="cs-CZ" sz="2200" baseline="30000" dirty="0" smtClean="0"/>
              <a:t>+</a:t>
            </a:r>
          </a:p>
          <a:p>
            <a:pPr lvl="1"/>
            <a:r>
              <a:rPr lang="cs-CZ" sz="2200" dirty="0" smtClean="0"/>
              <a:t>Výměna H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za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, za vyloučený H</a:t>
            </a:r>
            <a:r>
              <a:rPr lang="cs-CZ" sz="2200" baseline="30000" dirty="0" smtClean="0"/>
              <a:t>+ </a:t>
            </a:r>
            <a:r>
              <a:rPr lang="cs-CZ" sz="2200" dirty="0" smtClean="0"/>
              <a:t>vznikne HCO</a:t>
            </a:r>
            <a:r>
              <a:rPr lang="cs-CZ" sz="2200" baseline="-25000" dirty="0" smtClean="0"/>
              <a:t>3</a:t>
            </a:r>
            <a:r>
              <a:rPr lang="cs-CZ" sz="2200" baseline="30000" dirty="0" smtClean="0"/>
              <a:t>-</a:t>
            </a:r>
          </a:p>
          <a:p>
            <a:pPr lvl="1"/>
            <a:r>
              <a:rPr lang="cs-CZ" sz="2200" dirty="0" smtClean="0"/>
              <a:t>Vyloučení H</a:t>
            </a:r>
            <a:r>
              <a:rPr lang="cs-CZ" sz="2200" baseline="30000" dirty="0" smtClean="0"/>
              <a:t>+</a:t>
            </a:r>
          </a:p>
          <a:p>
            <a:pPr lvl="2"/>
            <a:r>
              <a:rPr lang="cs-CZ" sz="2200" dirty="0" err="1" smtClean="0"/>
              <a:t>HPO</a:t>
            </a:r>
            <a:r>
              <a:rPr lang="cs-CZ" sz="2200" baseline="-25000" dirty="0" err="1" smtClean="0"/>
              <a:t>4</a:t>
            </a:r>
            <a:r>
              <a:rPr lang="cs-CZ" sz="2200" baseline="30000" dirty="0" smtClean="0"/>
              <a:t>-</a:t>
            </a:r>
            <a:r>
              <a:rPr lang="cs-CZ" sz="2200" dirty="0" smtClean="0"/>
              <a:t> …. </a:t>
            </a:r>
            <a:r>
              <a:rPr lang="cs-CZ" sz="2200" dirty="0" err="1" smtClean="0"/>
              <a:t>H</a:t>
            </a:r>
            <a:r>
              <a:rPr lang="cs-CZ" sz="2200" baseline="-25000" dirty="0" err="1" smtClean="0"/>
              <a:t>2</a:t>
            </a:r>
            <a:r>
              <a:rPr lang="cs-CZ" sz="2200" dirty="0" err="1" smtClean="0"/>
              <a:t>PO</a:t>
            </a:r>
            <a:r>
              <a:rPr lang="cs-CZ" sz="2200" baseline="-25000" dirty="0" err="1" smtClean="0"/>
              <a:t>4</a:t>
            </a:r>
            <a:r>
              <a:rPr lang="cs-CZ" sz="2200" baseline="30000" dirty="0" smtClean="0"/>
              <a:t>-</a:t>
            </a:r>
          </a:p>
          <a:p>
            <a:pPr lvl="2"/>
            <a:r>
              <a:rPr lang="cs-CZ" sz="2200" dirty="0" err="1" smtClean="0"/>
              <a:t>NH</a:t>
            </a:r>
            <a:r>
              <a:rPr lang="cs-CZ" sz="2200" baseline="-25000" dirty="0" err="1" smtClean="0"/>
              <a:t>3</a:t>
            </a:r>
            <a:r>
              <a:rPr lang="cs-CZ" sz="2200" baseline="-25000" dirty="0" smtClean="0"/>
              <a:t> </a:t>
            </a:r>
            <a:r>
              <a:rPr lang="cs-CZ" sz="2200" dirty="0" smtClean="0"/>
              <a:t>+ H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…. </a:t>
            </a:r>
            <a:r>
              <a:rPr lang="cs-CZ" sz="2200" dirty="0" err="1" smtClean="0"/>
              <a:t>NH</a:t>
            </a:r>
            <a:r>
              <a:rPr lang="cs-CZ" sz="2200" baseline="-25000" dirty="0" err="1" smtClean="0"/>
              <a:t>4</a:t>
            </a:r>
            <a:r>
              <a:rPr lang="cs-CZ" sz="2200" baseline="30000" dirty="0" smtClean="0"/>
              <a:t>+</a:t>
            </a:r>
          </a:p>
          <a:p>
            <a:pPr lvl="1"/>
            <a:r>
              <a:rPr lang="cs-CZ" sz="2200" dirty="0" smtClean="0"/>
              <a:t>Při </a:t>
            </a:r>
            <a:r>
              <a:rPr lang="cs-CZ" sz="2200" dirty="0" err="1" smtClean="0"/>
              <a:t>alkalémii</a:t>
            </a:r>
            <a:r>
              <a:rPr lang="cs-CZ" sz="2200" dirty="0" smtClean="0"/>
              <a:t> ztráty HCO</a:t>
            </a:r>
            <a:r>
              <a:rPr lang="cs-CZ" sz="2200" baseline="-25000" dirty="0" smtClean="0"/>
              <a:t>3</a:t>
            </a:r>
            <a:r>
              <a:rPr lang="cs-CZ" sz="2200" baseline="30000" dirty="0" smtClean="0"/>
              <a:t>-</a:t>
            </a:r>
            <a:r>
              <a:rPr lang="cs-CZ" sz="2200" dirty="0" smtClean="0"/>
              <a:t>,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směňovány za K</a:t>
            </a:r>
            <a:r>
              <a:rPr lang="cs-CZ" sz="2200" baseline="30000" dirty="0" smtClean="0"/>
              <a:t>+ </a:t>
            </a:r>
            <a:r>
              <a:rPr lang="cs-CZ" sz="2200" dirty="0" smtClean="0"/>
              <a:t>(ne H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)</a:t>
            </a:r>
          </a:p>
          <a:p>
            <a:pPr lvl="1"/>
            <a:endParaRPr lang="cs-CZ" sz="2200" dirty="0" smtClean="0"/>
          </a:p>
          <a:p>
            <a:r>
              <a:rPr lang="cs-CZ" sz="2200" dirty="0" smtClean="0"/>
              <a:t>Další orgány (myokard, játra)</a:t>
            </a:r>
          </a:p>
          <a:p>
            <a:pPr lvl="1"/>
            <a:endParaRPr lang="cs-CZ" sz="2200" dirty="0" smtClean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994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457"/>
    </mc:Choice>
    <mc:Fallback>
      <p:transition spd="slow" advTm="27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31900" y="1584921"/>
            <a:ext cx="8401005" cy="1020466"/>
          </a:xfrm>
        </p:spPr>
        <p:txBody>
          <a:bodyPr>
            <a:normAutofit/>
          </a:bodyPr>
          <a:lstStyle/>
          <a:p>
            <a:r>
              <a:rPr lang="cs-CZ" sz="2200" dirty="0" err="1" smtClean="0"/>
              <a:t>Henderson</a:t>
            </a:r>
            <a:r>
              <a:rPr lang="cs-CZ" sz="2200" dirty="0" smtClean="0"/>
              <a:t>-</a:t>
            </a:r>
            <a:r>
              <a:rPr lang="cs-CZ" sz="2200" dirty="0" err="1" smtClean="0"/>
              <a:t>Hasselbalchova</a:t>
            </a:r>
            <a:r>
              <a:rPr lang="cs-CZ" sz="2200" dirty="0" smtClean="0"/>
              <a:t> rovnice</a:t>
            </a:r>
          </a:p>
          <a:p>
            <a:pPr>
              <a:buNone/>
            </a:pPr>
            <a:r>
              <a:rPr lang="cs-CZ" sz="2200" dirty="0" smtClean="0"/>
              <a:t> </a:t>
            </a:r>
          </a:p>
        </p:txBody>
      </p:sp>
      <p:sp>
        <p:nvSpPr>
          <p:cNvPr id="6" name="Zaoblený obdélníkový popisek 5"/>
          <p:cNvSpPr/>
          <p:nvPr/>
        </p:nvSpPr>
        <p:spPr>
          <a:xfrm>
            <a:off x="7485995" y="2684796"/>
            <a:ext cx="1429359" cy="555862"/>
          </a:xfrm>
          <a:prstGeom prst="wedgeRoundRectCallout">
            <a:avLst>
              <a:gd name="adj1" fmla="val -144065"/>
              <a:gd name="adj2" fmla="val -685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985" dirty="0"/>
              <a:t>HCO</a:t>
            </a:r>
            <a:r>
              <a:rPr lang="cs-CZ" sz="1985" baseline="-25000" dirty="0"/>
              <a:t>3</a:t>
            </a:r>
            <a:r>
              <a:rPr lang="cs-CZ" sz="2647" baseline="30000" dirty="0"/>
              <a:t>-</a:t>
            </a:r>
            <a:endParaRPr lang="cs-CZ" sz="1985" baseline="30000" dirty="0"/>
          </a:p>
        </p:txBody>
      </p:sp>
      <p:sp>
        <p:nvSpPr>
          <p:cNvPr id="7" name="Zaoblený obdélníkový popisek 6"/>
          <p:cNvSpPr/>
          <p:nvPr/>
        </p:nvSpPr>
        <p:spPr>
          <a:xfrm>
            <a:off x="7287473" y="3753207"/>
            <a:ext cx="1826403" cy="794088"/>
          </a:xfrm>
          <a:prstGeom prst="wedgeRoundRectCallout">
            <a:avLst>
              <a:gd name="adj1" fmla="val -150479"/>
              <a:gd name="adj2" fmla="val -8197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985" dirty="0"/>
              <a:t>H</a:t>
            </a:r>
            <a:r>
              <a:rPr lang="cs-CZ" sz="1985" baseline="-25000" dirty="0"/>
              <a:t>2</a:t>
            </a:r>
            <a:r>
              <a:rPr lang="cs-CZ" sz="1985" dirty="0"/>
              <a:t>CO</a:t>
            </a:r>
            <a:r>
              <a:rPr lang="cs-CZ" sz="1985" baseline="-25000" dirty="0"/>
              <a:t>3</a:t>
            </a:r>
            <a:r>
              <a:rPr lang="cs-CZ" sz="1985" dirty="0"/>
              <a:t> (pCO</a:t>
            </a:r>
            <a:r>
              <a:rPr lang="cs-CZ" sz="1985" baseline="-25000" dirty="0"/>
              <a:t>2</a:t>
            </a:r>
            <a:r>
              <a:rPr lang="cs-CZ" sz="1985" dirty="0"/>
              <a:t>)</a:t>
            </a:r>
          </a:p>
        </p:txBody>
      </p:sp>
      <p:sp>
        <p:nvSpPr>
          <p:cNvPr id="8" name="Zaoblený obdélníkový popisek 7"/>
          <p:cNvSpPr/>
          <p:nvPr/>
        </p:nvSpPr>
        <p:spPr>
          <a:xfrm>
            <a:off x="3599706" y="4185493"/>
            <a:ext cx="1429359" cy="555862"/>
          </a:xfrm>
          <a:prstGeom prst="wedgeRoundRectCallout">
            <a:avLst>
              <a:gd name="adj1" fmla="val -61403"/>
              <a:gd name="adj2" fmla="val -15710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985" dirty="0"/>
              <a:t>6,1</a:t>
            </a:r>
          </a:p>
        </p:txBody>
      </p:sp>
      <p:cxnSp>
        <p:nvCxnSpPr>
          <p:cNvPr id="9" name="Přímá spojovací čára 8"/>
          <p:cNvCxnSpPr/>
          <p:nvPr/>
        </p:nvCxnSpPr>
        <p:spPr>
          <a:xfrm>
            <a:off x="4473203" y="3146154"/>
            <a:ext cx="150876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ovéPole 9"/>
          <p:cNvSpPr txBox="1"/>
          <p:nvPr/>
        </p:nvSpPr>
        <p:spPr>
          <a:xfrm>
            <a:off x="4711430" y="2669702"/>
            <a:ext cx="1191132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A</a:t>
            </a:r>
            <a:r>
              <a:rPr lang="cs-CZ" sz="1985" baseline="30000" dirty="0"/>
              <a:t>-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632020" y="3225564"/>
            <a:ext cx="635271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HA</a:t>
            </a:r>
            <a:endParaRPr lang="cs-CZ" sz="1985" baseline="-25000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2011530" y="2907929"/>
            <a:ext cx="2404761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pH = </a:t>
            </a:r>
            <a:r>
              <a:rPr lang="cs-CZ" sz="1985" dirty="0" err="1"/>
              <a:t>pK</a:t>
            </a:r>
            <a:r>
              <a:rPr lang="cs-CZ" sz="1985" baseline="-25000" dirty="0" err="1"/>
              <a:t>a</a:t>
            </a:r>
            <a:r>
              <a:rPr lang="cs-CZ" sz="1985" dirty="0"/>
              <a:t>(H</a:t>
            </a:r>
            <a:r>
              <a:rPr lang="cs-CZ" sz="1985" baseline="-25000" dirty="0"/>
              <a:t>2</a:t>
            </a:r>
            <a:r>
              <a:rPr lang="cs-CZ" sz="1985" dirty="0"/>
              <a:t>CO</a:t>
            </a:r>
            <a:r>
              <a:rPr lang="cs-CZ" sz="1985" baseline="-25000" dirty="0"/>
              <a:t>3</a:t>
            </a:r>
            <a:r>
              <a:rPr lang="cs-CZ" sz="1985" dirty="0"/>
              <a:t>) + log</a:t>
            </a:r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474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600"/>
    </mc:Choice>
    <mc:Fallback>
      <p:transition spd="slow" advTm="47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 smtClean="0"/>
              <a:t>Cílem je </a:t>
            </a:r>
            <a:r>
              <a:rPr lang="cs-CZ" sz="2200" dirty="0" smtClean="0">
                <a:solidFill>
                  <a:srgbClr val="FF0000"/>
                </a:solidFill>
              </a:rPr>
              <a:t>normalizace pH do fyziologických mezí.</a:t>
            </a:r>
            <a:endParaRPr lang="cs-CZ" sz="2200" dirty="0" smtClean="0"/>
          </a:p>
          <a:p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</a:rPr>
              <a:t>Kompenzační činností ledvin 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</a:rPr>
              <a:t>plné rozvinutí (ale i normalizace po odstranění poruchy) trvá 3-5 dní</a:t>
            </a:r>
          </a:p>
          <a:p>
            <a:pPr lvl="1"/>
            <a:r>
              <a:rPr lang="cs-CZ" sz="2200" dirty="0" smtClean="0"/>
              <a:t>Kompenzace respiračních a metabolických poruch (nejsou-li příčinou ledviny)</a:t>
            </a:r>
          </a:p>
          <a:p>
            <a:pPr lvl="1"/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</a:rPr>
              <a:t>Kompenzační činnost plic 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</a:rPr>
              <a:t>kompenzace metabolických poruch, rozvoj (i trvání po odstranění příčiny) 12-24 hodin</a:t>
            </a:r>
            <a:endParaRPr lang="cs-CZ" sz="2200" dirty="0">
              <a:solidFill>
                <a:srgbClr val="FF0000"/>
              </a:solidFill>
            </a:endParaRP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48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726"/>
    </mc:Choice>
    <mc:Fallback>
      <p:transition spd="slow" advTm="33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888073"/>
              </p:ext>
            </p:extLst>
          </p:nvPr>
        </p:nvGraphicFramePr>
        <p:xfrm>
          <a:off x="2146300" y="1647825"/>
          <a:ext cx="5410200" cy="3880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81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14"/>
    </mc:Choice>
    <mc:Fallback>
      <p:transition spd="slow" advTm="88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0900" y="581025"/>
            <a:ext cx="10232451" cy="610936"/>
          </a:xfrm>
        </p:spPr>
        <p:txBody>
          <a:bodyPr/>
          <a:lstStyle/>
          <a:p>
            <a:r>
              <a:rPr lang="cs-CZ" sz="3970" dirty="0"/>
              <a:t>Měřené parametry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27100" y="1343025"/>
            <a:ext cx="9278797" cy="1854200"/>
          </a:xfrm>
        </p:spPr>
        <p:txBody>
          <a:bodyPr>
            <a:noAutofit/>
          </a:bodyPr>
          <a:lstStyle/>
          <a:p>
            <a:r>
              <a:rPr lang="cs-CZ" sz="2200" dirty="0" smtClean="0">
                <a:solidFill>
                  <a:srgbClr val="FF0000"/>
                </a:solidFill>
              </a:rPr>
              <a:t>pH</a:t>
            </a:r>
            <a:r>
              <a:rPr lang="cs-CZ" sz="2200" dirty="0" smtClean="0"/>
              <a:t>  </a:t>
            </a:r>
          </a:p>
          <a:p>
            <a:pPr lvl="1"/>
            <a:r>
              <a:rPr lang="cs-CZ" sz="2200" dirty="0" err="1" smtClean="0"/>
              <a:t>potenciometrie</a:t>
            </a:r>
            <a:r>
              <a:rPr lang="cs-CZ" sz="2200" dirty="0" smtClean="0"/>
              <a:t>, skleněná elektroda</a:t>
            </a:r>
          </a:p>
          <a:p>
            <a:pPr lvl="1"/>
            <a:r>
              <a:rPr lang="cs-CZ" sz="2200" dirty="0" smtClean="0"/>
              <a:t>rozdíl potenciálů referenční a indikační elektrody, zaznamenáváno voltmetrem</a:t>
            </a:r>
          </a:p>
          <a:p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</a:rPr>
              <a:t>pCO</a:t>
            </a:r>
            <a:r>
              <a:rPr lang="cs-CZ" sz="2200" baseline="-25000" dirty="0" smtClean="0">
                <a:solidFill>
                  <a:srgbClr val="FF0000"/>
                </a:solidFill>
              </a:rPr>
              <a:t>2</a:t>
            </a:r>
            <a:r>
              <a:rPr lang="cs-CZ" sz="2200" dirty="0" smtClean="0"/>
              <a:t> </a:t>
            </a:r>
          </a:p>
          <a:p>
            <a:pPr lvl="1"/>
            <a:r>
              <a:rPr lang="cs-CZ" sz="2200" dirty="0" smtClean="0"/>
              <a:t>upravená skleněná elektroda s teflonovou membránou propouštějící CO</a:t>
            </a:r>
            <a:r>
              <a:rPr lang="cs-CZ" sz="2200" baseline="-25000" dirty="0" smtClean="0"/>
              <a:t>2</a:t>
            </a:r>
            <a:r>
              <a:rPr lang="cs-CZ" sz="2200" dirty="0" smtClean="0"/>
              <a:t>, nepropouští ionty</a:t>
            </a:r>
          </a:p>
          <a:p>
            <a:pPr lvl="1"/>
            <a:r>
              <a:rPr lang="cs-CZ" sz="2200" dirty="0" smtClean="0"/>
              <a:t>CO</a:t>
            </a:r>
            <a:r>
              <a:rPr lang="cs-CZ" sz="2200" baseline="-25000" dirty="0" smtClean="0"/>
              <a:t>2</a:t>
            </a:r>
            <a:r>
              <a:rPr lang="cs-CZ" sz="2200" dirty="0" smtClean="0"/>
              <a:t> + H</a:t>
            </a:r>
            <a:r>
              <a:rPr lang="cs-CZ" sz="2200" baseline="-25000" dirty="0" smtClean="0"/>
              <a:t>2</a:t>
            </a:r>
            <a:r>
              <a:rPr lang="cs-CZ" sz="2200" dirty="0" smtClean="0"/>
              <a:t>O </a:t>
            </a:r>
            <a:r>
              <a:rPr lang="cs-CZ" sz="2200" dirty="0" smtClean="0">
                <a:latin typeface="Calibri"/>
              </a:rPr>
              <a:t>→ HCO</a:t>
            </a:r>
            <a:r>
              <a:rPr lang="cs-CZ" sz="2200" baseline="-25000" dirty="0" smtClean="0">
                <a:latin typeface="Calibri"/>
              </a:rPr>
              <a:t>3</a:t>
            </a:r>
            <a:r>
              <a:rPr lang="cs-CZ" sz="2200" baseline="30000" dirty="0" smtClean="0">
                <a:latin typeface="Calibri"/>
              </a:rPr>
              <a:t>-</a:t>
            </a:r>
            <a:r>
              <a:rPr lang="cs-CZ" sz="2200" dirty="0" smtClean="0">
                <a:latin typeface="Calibri"/>
              </a:rPr>
              <a:t> +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 H</a:t>
            </a:r>
            <a:r>
              <a:rPr lang="cs-CZ" sz="2200" baseline="30000" dirty="0" smtClean="0">
                <a:solidFill>
                  <a:srgbClr val="FF0000"/>
                </a:solidFill>
                <a:latin typeface="Calibri"/>
              </a:rPr>
              <a:t>+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 </a:t>
            </a:r>
          </a:p>
          <a:p>
            <a:pPr lvl="1"/>
            <a:endParaRPr lang="cs-CZ" sz="2200" dirty="0" smtClean="0">
              <a:solidFill>
                <a:srgbClr val="FF0000"/>
              </a:solidFill>
            </a:endParaRPr>
          </a:p>
          <a:p>
            <a:r>
              <a:rPr lang="cs-CZ" sz="2200" dirty="0" smtClean="0">
                <a:solidFill>
                  <a:srgbClr val="FF0000"/>
                </a:solidFill>
              </a:rPr>
              <a:t>pO</a:t>
            </a:r>
            <a:r>
              <a:rPr lang="cs-CZ" sz="2200" baseline="-25000" dirty="0" smtClean="0">
                <a:solidFill>
                  <a:srgbClr val="FF0000"/>
                </a:solidFill>
              </a:rPr>
              <a:t>2</a:t>
            </a:r>
            <a:r>
              <a:rPr lang="cs-CZ" sz="2200" dirty="0" smtClean="0"/>
              <a:t> </a:t>
            </a:r>
          </a:p>
          <a:p>
            <a:pPr lvl="1"/>
            <a:r>
              <a:rPr lang="cs-CZ" sz="2200" dirty="0" err="1" smtClean="0"/>
              <a:t>Clarkova</a:t>
            </a:r>
            <a:r>
              <a:rPr lang="cs-CZ" sz="2200" dirty="0" smtClean="0"/>
              <a:t> elektroda pracující na principu polarografie</a:t>
            </a:r>
          </a:p>
          <a:p>
            <a:pPr lvl="1"/>
            <a:r>
              <a:rPr lang="cs-CZ" sz="2200" dirty="0" smtClean="0"/>
              <a:t>2 </a:t>
            </a:r>
            <a:r>
              <a:rPr lang="cs-CZ" sz="2200" dirty="0" err="1" smtClean="0"/>
              <a:t>eldy</a:t>
            </a:r>
            <a:r>
              <a:rPr lang="cs-CZ" sz="2200" dirty="0" smtClean="0"/>
              <a:t> – </a:t>
            </a:r>
            <a:r>
              <a:rPr lang="cs-CZ" sz="2200" dirty="0" err="1" smtClean="0"/>
              <a:t>Pt</a:t>
            </a:r>
            <a:r>
              <a:rPr lang="cs-CZ" sz="2200" dirty="0" smtClean="0"/>
              <a:t> a </a:t>
            </a:r>
            <a:r>
              <a:rPr lang="cs-CZ" sz="2200" dirty="0" err="1" smtClean="0"/>
              <a:t>AgCl</a:t>
            </a:r>
            <a:r>
              <a:rPr lang="cs-CZ" sz="2200" dirty="0" smtClean="0"/>
              <a:t>, elektrolyt </a:t>
            </a:r>
            <a:r>
              <a:rPr lang="cs-CZ" sz="2200" dirty="0" err="1" smtClean="0"/>
              <a:t>KCl</a:t>
            </a:r>
            <a:endParaRPr lang="cs-CZ" sz="2200" dirty="0" smtClean="0"/>
          </a:p>
          <a:p>
            <a:pPr lvl="1"/>
            <a:r>
              <a:rPr lang="cs-CZ" sz="2200" dirty="0" smtClean="0"/>
              <a:t>Redukce O2 na </a:t>
            </a:r>
            <a:r>
              <a:rPr lang="cs-CZ" sz="2200" dirty="0" err="1" smtClean="0"/>
              <a:t>Pt</a:t>
            </a:r>
            <a:r>
              <a:rPr lang="cs-CZ" sz="2200" dirty="0" smtClean="0"/>
              <a:t> elektrodě</a:t>
            </a:r>
          </a:p>
          <a:p>
            <a:pPr lvl="1"/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</a:rPr>
              <a:t>Koncentrace hemoglobinu a jeho derivátů</a:t>
            </a:r>
            <a:endParaRPr lang="cs-CZ" sz="22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61300" y="4010025"/>
            <a:ext cx="2184908" cy="2756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7124708"/>
      </p:ext>
    </p:extLst>
  </p:cSld>
  <p:clrMapOvr>
    <a:masterClrMapping/>
  </p:clrMapOvr>
  <p:transition advTm="467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682496"/>
            <a:ext cx="10232451" cy="543097"/>
          </a:xfrm>
        </p:spPr>
        <p:txBody>
          <a:bodyPr/>
          <a:lstStyle/>
          <a:p>
            <a:r>
              <a:rPr lang="cs-CZ" sz="3529" dirty="0"/>
              <a:t>Vypočtené hodnoty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0900" y="1495425"/>
            <a:ext cx="8571230" cy="5320391"/>
          </a:xfrm>
        </p:spPr>
        <p:txBody>
          <a:bodyPr>
            <a:normAutofit fontScale="92500" lnSpcReduction="20000"/>
          </a:bodyPr>
          <a:lstStyle/>
          <a:p>
            <a:r>
              <a:rPr lang="cs-CZ" sz="3088" dirty="0">
                <a:solidFill>
                  <a:srgbClr val="FF0000"/>
                </a:solidFill>
              </a:rPr>
              <a:t>Aktuální </a:t>
            </a:r>
            <a:r>
              <a:rPr lang="cs-CZ" sz="3088" dirty="0" err="1">
                <a:solidFill>
                  <a:srgbClr val="FF0000"/>
                </a:solidFill>
              </a:rPr>
              <a:t>hydrogenuhličitany</a:t>
            </a:r>
            <a:r>
              <a:rPr lang="cs-CZ" sz="3088" dirty="0">
                <a:solidFill>
                  <a:srgbClr val="FF0000"/>
                </a:solidFill>
              </a:rPr>
              <a:t> </a:t>
            </a:r>
            <a:endParaRPr lang="cs-CZ" sz="3088" dirty="0"/>
          </a:p>
          <a:p>
            <a:pPr lvl="1"/>
            <a:r>
              <a:rPr lang="cs-CZ" sz="2647" dirty="0"/>
              <a:t>koncentrace HCO</a:t>
            </a:r>
            <a:r>
              <a:rPr lang="cs-CZ" sz="2647" baseline="-25000" dirty="0"/>
              <a:t>3</a:t>
            </a:r>
            <a:r>
              <a:rPr lang="cs-CZ" sz="2647" baseline="30000" dirty="0"/>
              <a:t>-</a:t>
            </a:r>
            <a:r>
              <a:rPr lang="cs-CZ" sz="2647" dirty="0"/>
              <a:t> v 1 litru krve nasycené kyslíkem za aktuálních podmínek</a:t>
            </a:r>
          </a:p>
          <a:p>
            <a:endParaRPr lang="cs-CZ" sz="3088" dirty="0"/>
          </a:p>
          <a:p>
            <a:r>
              <a:rPr lang="cs-CZ" sz="3088" dirty="0" err="1"/>
              <a:t>Standartní</a:t>
            </a:r>
            <a:r>
              <a:rPr lang="cs-CZ" sz="3088" dirty="0"/>
              <a:t> </a:t>
            </a:r>
            <a:r>
              <a:rPr lang="cs-CZ" sz="3088" dirty="0" err="1"/>
              <a:t>hydrogenuhličitany</a:t>
            </a:r>
            <a:r>
              <a:rPr lang="cs-CZ" sz="3088" dirty="0"/>
              <a:t> </a:t>
            </a:r>
          </a:p>
          <a:p>
            <a:pPr lvl="1"/>
            <a:r>
              <a:rPr lang="cs-CZ" sz="2647" dirty="0"/>
              <a:t>koncentrace HCO</a:t>
            </a:r>
            <a:r>
              <a:rPr lang="cs-CZ" sz="2647" baseline="-25000" dirty="0"/>
              <a:t>3</a:t>
            </a:r>
            <a:r>
              <a:rPr lang="cs-CZ" sz="2647" baseline="30000" dirty="0"/>
              <a:t>-</a:t>
            </a:r>
            <a:r>
              <a:rPr lang="cs-CZ" sz="2647" dirty="0"/>
              <a:t> v 1 litru krve nasycené kyslíkem při paCO</a:t>
            </a:r>
            <a:r>
              <a:rPr lang="cs-CZ" sz="2647" baseline="-25000" dirty="0"/>
              <a:t>2</a:t>
            </a:r>
            <a:r>
              <a:rPr lang="cs-CZ" sz="2647" dirty="0"/>
              <a:t> 5,3kPa a  </a:t>
            </a:r>
            <a:r>
              <a:rPr lang="cs-CZ" sz="2647" dirty="0" err="1"/>
              <a:t>tt</a:t>
            </a:r>
            <a:r>
              <a:rPr lang="cs-CZ" sz="2647" dirty="0"/>
              <a:t> 37°C</a:t>
            </a:r>
          </a:p>
          <a:p>
            <a:endParaRPr lang="cs-CZ" sz="3088" dirty="0"/>
          </a:p>
          <a:p>
            <a:r>
              <a:rPr lang="cs-CZ" sz="3088" dirty="0">
                <a:solidFill>
                  <a:srgbClr val="FF0000"/>
                </a:solidFill>
              </a:rPr>
              <a:t>Base exces </a:t>
            </a:r>
            <a:endParaRPr lang="cs-CZ" sz="3088" dirty="0"/>
          </a:p>
          <a:p>
            <a:pPr lvl="1"/>
            <a:r>
              <a:rPr lang="cs-CZ" sz="2647" dirty="0"/>
              <a:t>množství </a:t>
            </a:r>
            <a:r>
              <a:rPr lang="cs-CZ" sz="2647" dirty="0" err="1"/>
              <a:t>bazí</a:t>
            </a:r>
            <a:r>
              <a:rPr lang="cs-CZ" sz="2647" dirty="0"/>
              <a:t>, které je nutné odebrat z 1 litru krve, aby pH = 7,4 (u acidózy může mít zápornou hodnotu)</a:t>
            </a:r>
          </a:p>
          <a:p>
            <a:pPr lvl="1"/>
            <a:endParaRPr lang="cs-CZ" sz="2647" dirty="0"/>
          </a:p>
          <a:p>
            <a:r>
              <a:rPr lang="cs-CZ" sz="3088" dirty="0">
                <a:solidFill>
                  <a:srgbClr val="FF0000"/>
                </a:solidFill>
              </a:rPr>
              <a:t>Anion gap</a:t>
            </a:r>
          </a:p>
          <a:p>
            <a:pPr lvl="1"/>
            <a:r>
              <a:rPr lang="cs-CZ" sz="2647" dirty="0"/>
              <a:t>AG = Na</a:t>
            </a:r>
            <a:r>
              <a:rPr lang="cs-CZ" sz="2647" baseline="30000" dirty="0"/>
              <a:t>+ </a:t>
            </a:r>
            <a:r>
              <a:rPr lang="cs-CZ" sz="2647" dirty="0"/>
              <a:t>+ K</a:t>
            </a:r>
            <a:r>
              <a:rPr lang="cs-CZ" sz="2647" baseline="30000" dirty="0"/>
              <a:t>+</a:t>
            </a:r>
            <a:r>
              <a:rPr lang="cs-CZ" sz="2647" dirty="0"/>
              <a:t> - Cl</a:t>
            </a:r>
            <a:r>
              <a:rPr lang="cs-CZ" sz="2647" baseline="30000" dirty="0"/>
              <a:t>-</a:t>
            </a:r>
            <a:r>
              <a:rPr lang="cs-CZ" sz="2647" dirty="0"/>
              <a:t> - HCO</a:t>
            </a:r>
            <a:r>
              <a:rPr lang="cs-CZ" sz="2647" baseline="-25000" dirty="0"/>
              <a:t>3</a:t>
            </a:r>
            <a:r>
              <a:rPr lang="cs-CZ" sz="2647" baseline="30000" dirty="0"/>
              <a:t>-</a:t>
            </a:r>
          </a:p>
          <a:p>
            <a:endParaRPr lang="cs-CZ" sz="3088" dirty="0">
              <a:solidFill>
                <a:srgbClr val="FF0000"/>
              </a:solidFill>
            </a:endParaRPr>
          </a:p>
          <a:p>
            <a:r>
              <a:rPr lang="cs-CZ" sz="3088" dirty="0">
                <a:solidFill>
                  <a:srgbClr val="FF0000"/>
                </a:solidFill>
              </a:rPr>
              <a:t>Diference silných iontů </a:t>
            </a:r>
          </a:p>
          <a:p>
            <a:pPr lvl="1"/>
            <a:endParaRPr lang="cs-CZ" sz="2647" dirty="0">
              <a:solidFill>
                <a:srgbClr val="FF0000"/>
              </a:solidFill>
            </a:endParaRPr>
          </a:p>
          <a:p>
            <a:endParaRPr lang="cs-CZ" sz="3088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7300" y="653744"/>
            <a:ext cx="3694522" cy="703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26004"/>
      </p:ext>
    </p:extLst>
  </p:cSld>
  <p:clrMapOvr>
    <a:masterClrMapping/>
  </p:clrMapOvr>
  <p:transition advTm="768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4796" y="1465458"/>
            <a:ext cx="10232451" cy="610936"/>
          </a:xfrm>
        </p:spPr>
        <p:txBody>
          <a:bodyPr/>
          <a:lstStyle/>
          <a:p>
            <a:r>
              <a:rPr lang="cs-CZ" sz="3970" dirty="0"/>
              <a:t>Vyšetření </a:t>
            </a:r>
            <a:r>
              <a:rPr lang="cs-CZ" sz="3970" dirty="0" err="1"/>
              <a:t>ABR</a:t>
            </a:r>
            <a:r>
              <a:rPr lang="cs-CZ" sz="3970" dirty="0"/>
              <a:t> – odběr krve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55701" y="2333625"/>
            <a:ext cx="8991600" cy="1854200"/>
          </a:xfrm>
        </p:spPr>
        <p:txBody>
          <a:bodyPr>
            <a:noAutofit/>
          </a:bodyPr>
          <a:lstStyle/>
          <a:p>
            <a:r>
              <a:rPr lang="cs-CZ" sz="2200" dirty="0" smtClean="0">
                <a:solidFill>
                  <a:srgbClr val="FF0000"/>
                </a:solidFill>
              </a:rPr>
              <a:t>Arteriální krev </a:t>
            </a:r>
            <a:r>
              <a:rPr lang="cs-CZ" sz="2200" dirty="0" smtClean="0"/>
              <a:t>– do </a:t>
            </a:r>
            <a:r>
              <a:rPr lang="cs-CZ" sz="2200" dirty="0" err="1" smtClean="0"/>
              <a:t>heparinizovaných</a:t>
            </a:r>
            <a:r>
              <a:rPr lang="cs-CZ" sz="2200" dirty="0" smtClean="0"/>
              <a:t> stříkaček, anaerobně, případně do kapilár</a:t>
            </a:r>
          </a:p>
          <a:p>
            <a:r>
              <a:rPr lang="cs-CZ" sz="2200" dirty="0" err="1" smtClean="0">
                <a:solidFill>
                  <a:srgbClr val="FF0000"/>
                </a:solidFill>
              </a:rPr>
              <a:t>Arterializovaná</a:t>
            </a:r>
            <a:r>
              <a:rPr lang="cs-CZ" sz="2200" dirty="0" smtClean="0">
                <a:solidFill>
                  <a:srgbClr val="FF0000"/>
                </a:solidFill>
              </a:rPr>
              <a:t> krev </a:t>
            </a:r>
            <a:r>
              <a:rPr lang="cs-CZ" sz="2200" dirty="0" smtClean="0"/>
              <a:t>– kapilární krev z periferie, dobře prokrvené místo, ušní lalůček, prst; </a:t>
            </a:r>
          </a:p>
          <a:p>
            <a:r>
              <a:rPr lang="cs-CZ" sz="2200" dirty="0" smtClean="0">
                <a:solidFill>
                  <a:srgbClr val="FF0000"/>
                </a:solidFill>
              </a:rPr>
              <a:t>Žilní krev </a:t>
            </a:r>
          </a:p>
          <a:p>
            <a:r>
              <a:rPr lang="cs-CZ" sz="2200" dirty="0" smtClean="0">
                <a:solidFill>
                  <a:srgbClr val="FF0000"/>
                </a:solidFill>
              </a:rPr>
              <a:t>V kapiláře ani ve stříkačce nesmějí být vzduchové bubliny</a:t>
            </a:r>
          </a:p>
          <a:p>
            <a:r>
              <a:rPr lang="cs-CZ" sz="2200" dirty="0" smtClean="0">
                <a:solidFill>
                  <a:srgbClr val="FF0000"/>
                </a:solidFill>
              </a:rPr>
              <a:t>Vyšetřit co nejdříve</a:t>
            </a:r>
            <a:r>
              <a:rPr lang="cs-CZ" sz="2200" dirty="0" smtClean="0"/>
              <a:t>, v chlazeném boxu max. do 1 hod.</a:t>
            </a:r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84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711"/>
    </mc:Choice>
    <mc:Fallback>
      <p:transition spd="slow" advTm="557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80283" y="492377"/>
            <a:ext cx="8571230" cy="4843938"/>
          </a:xfrm>
        </p:spPr>
        <p:txBody>
          <a:bodyPr>
            <a:normAutofit/>
          </a:bodyPr>
          <a:lstStyle/>
          <a:p>
            <a:r>
              <a:rPr lang="cs-CZ" sz="3529" dirty="0">
                <a:solidFill>
                  <a:srgbClr val="FF0000"/>
                </a:solidFill>
              </a:rPr>
              <a:t>Saturace hemoglobinu kyslíkem </a:t>
            </a:r>
            <a:endParaRPr lang="cs-CZ" sz="3529" dirty="0"/>
          </a:p>
          <a:p>
            <a:pPr lvl="1"/>
            <a:r>
              <a:rPr lang="cs-CZ" sz="3088" dirty="0"/>
              <a:t>podíl oxyhemoglobinu (HbO</a:t>
            </a:r>
            <a:r>
              <a:rPr lang="cs-CZ" sz="3088" baseline="-25000" dirty="0"/>
              <a:t>2</a:t>
            </a:r>
            <a:r>
              <a:rPr lang="cs-CZ" sz="3088" dirty="0"/>
              <a:t>) a efektivního hemoglobinu – </a:t>
            </a:r>
            <a:r>
              <a:rPr lang="cs-CZ" sz="3088" dirty="0" err="1"/>
              <a:t>hemoglobinu</a:t>
            </a:r>
            <a:r>
              <a:rPr lang="cs-CZ" sz="3088" dirty="0"/>
              <a:t> bez derivátů jako </a:t>
            </a:r>
            <a:r>
              <a:rPr lang="cs-CZ" sz="3088" dirty="0" err="1"/>
              <a:t>COHb</a:t>
            </a:r>
            <a:r>
              <a:rPr lang="cs-CZ" sz="3088" dirty="0"/>
              <a:t>, </a:t>
            </a:r>
            <a:r>
              <a:rPr lang="cs-CZ" sz="3088" dirty="0" err="1"/>
              <a:t>MetHb</a:t>
            </a:r>
            <a:r>
              <a:rPr lang="cs-CZ" sz="3088" dirty="0"/>
              <a:t>, </a:t>
            </a:r>
            <a:r>
              <a:rPr lang="cs-CZ" sz="3088" dirty="0" err="1"/>
              <a:t>SulfHb</a:t>
            </a:r>
            <a:r>
              <a:rPr lang="cs-CZ" sz="3088" dirty="0"/>
              <a:t>.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  <a:p>
            <a:pPr>
              <a:buNone/>
            </a:pPr>
            <a:endParaRPr lang="cs-CZ" dirty="0" smtClean="0"/>
          </a:p>
          <a:p>
            <a:pPr lvl="1"/>
            <a:r>
              <a:rPr lang="cs-CZ" dirty="0" smtClean="0"/>
              <a:t>Jsou-li deriváty </a:t>
            </a:r>
            <a:r>
              <a:rPr lang="cs-CZ" dirty="0" err="1" smtClean="0"/>
              <a:t>Hb</a:t>
            </a:r>
            <a:r>
              <a:rPr lang="cs-CZ" dirty="0" smtClean="0"/>
              <a:t> nepřítomny, funkční saturace je rovna frakční saturaci (poměr HbO</a:t>
            </a:r>
            <a:r>
              <a:rPr lang="cs-CZ" baseline="-25000" dirty="0" smtClean="0"/>
              <a:t>2</a:t>
            </a:r>
            <a:r>
              <a:rPr lang="cs-CZ" dirty="0" smtClean="0"/>
              <a:t> a celkového </a:t>
            </a:r>
            <a:r>
              <a:rPr lang="cs-CZ" dirty="0" err="1" smtClean="0"/>
              <a:t>Hb</a:t>
            </a:r>
            <a:r>
              <a:rPr lang="cs-CZ" dirty="0" smtClean="0"/>
              <a:t>).</a:t>
            </a:r>
          </a:p>
          <a:p>
            <a:endParaRPr lang="cs-CZ" sz="3529" dirty="0"/>
          </a:p>
          <a:p>
            <a:endParaRPr lang="cs-CZ" dirty="0"/>
          </a:p>
        </p:txBody>
      </p:sp>
      <p:cxnSp>
        <p:nvCxnSpPr>
          <p:cNvPr id="4" name="Přímá spojovací čára 3"/>
          <p:cNvCxnSpPr/>
          <p:nvPr/>
        </p:nvCxnSpPr>
        <p:spPr>
          <a:xfrm>
            <a:off x="8097302" y="2589515"/>
            <a:ext cx="150876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ovéPole 4"/>
          <p:cNvSpPr txBox="1"/>
          <p:nvPr/>
        </p:nvSpPr>
        <p:spPr>
          <a:xfrm>
            <a:off x="8256120" y="2033654"/>
            <a:ext cx="1191132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 err="1">
                <a:solidFill>
                  <a:srgbClr val="00B050"/>
                </a:solidFill>
              </a:rPr>
              <a:t>oxyHb</a:t>
            </a:r>
            <a:endParaRPr lang="cs-CZ" sz="1985" baseline="30000" dirty="0">
              <a:solidFill>
                <a:srgbClr val="00B05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7859076" y="2668924"/>
            <a:ext cx="2302856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 err="1">
                <a:solidFill>
                  <a:srgbClr val="00B050"/>
                </a:solidFill>
              </a:rPr>
              <a:t>oxygenovatelný</a:t>
            </a:r>
            <a:r>
              <a:rPr lang="cs-CZ" sz="1985" dirty="0">
                <a:solidFill>
                  <a:srgbClr val="00B050"/>
                </a:solidFill>
              </a:rPr>
              <a:t> </a:t>
            </a:r>
            <a:r>
              <a:rPr lang="cs-CZ" sz="1985" dirty="0" err="1">
                <a:solidFill>
                  <a:srgbClr val="00B050"/>
                </a:solidFill>
              </a:rPr>
              <a:t>Hb</a:t>
            </a:r>
            <a:endParaRPr lang="cs-CZ" sz="1985" baseline="-25000" dirty="0">
              <a:solidFill>
                <a:srgbClr val="00B050"/>
              </a:solidFill>
            </a:endParaRPr>
          </a:p>
        </p:txBody>
      </p:sp>
      <p:cxnSp>
        <p:nvCxnSpPr>
          <p:cNvPr id="7" name="Přímá spojovací čára 6"/>
          <p:cNvCxnSpPr/>
          <p:nvPr/>
        </p:nvCxnSpPr>
        <p:spPr>
          <a:xfrm>
            <a:off x="8126009" y="4575513"/>
            <a:ext cx="150876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8443644" y="4099061"/>
            <a:ext cx="1191132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 err="1">
                <a:solidFill>
                  <a:srgbClr val="00B050"/>
                </a:solidFill>
              </a:rPr>
              <a:t>oxyHb</a:t>
            </a:r>
            <a:endParaRPr lang="cs-CZ" sz="1985" baseline="30000" dirty="0">
              <a:solidFill>
                <a:srgbClr val="00B05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7967191" y="4654922"/>
            <a:ext cx="2302856" cy="703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>
                <a:solidFill>
                  <a:srgbClr val="00B050"/>
                </a:solidFill>
              </a:rPr>
              <a:t>celkový </a:t>
            </a:r>
            <a:r>
              <a:rPr lang="cs-CZ" sz="1985" dirty="0" err="1">
                <a:solidFill>
                  <a:srgbClr val="00B050"/>
                </a:solidFill>
              </a:rPr>
              <a:t>Hb</a:t>
            </a:r>
            <a:r>
              <a:rPr lang="cs-CZ" sz="1985" dirty="0">
                <a:solidFill>
                  <a:srgbClr val="00B050"/>
                </a:solidFill>
              </a:rPr>
              <a:t> (</a:t>
            </a:r>
            <a:r>
              <a:rPr lang="cs-CZ" sz="1985" dirty="0" err="1">
                <a:solidFill>
                  <a:srgbClr val="00B050"/>
                </a:solidFill>
              </a:rPr>
              <a:t>metHb</a:t>
            </a:r>
            <a:r>
              <a:rPr lang="cs-CZ" sz="1985" dirty="0">
                <a:solidFill>
                  <a:srgbClr val="00B050"/>
                </a:solidFill>
              </a:rPr>
              <a:t>, </a:t>
            </a:r>
            <a:r>
              <a:rPr lang="cs-CZ" sz="1985" dirty="0" err="1">
                <a:solidFill>
                  <a:srgbClr val="00B050"/>
                </a:solidFill>
              </a:rPr>
              <a:t>OHb</a:t>
            </a:r>
            <a:r>
              <a:rPr lang="cs-CZ" sz="1985" dirty="0">
                <a:solidFill>
                  <a:srgbClr val="00B050"/>
                </a:solidFill>
              </a:rPr>
              <a:t>, </a:t>
            </a:r>
            <a:r>
              <a:rPr lang="cs-CZ" sz="1985" dirty="0" err="1">
                <a:solidFill>
                  <a:srgbClr val="00B050"/>
                </a:solidFill>
              </a:rPr>
              <a:t>COHb</a:t>
            </a:r>
            <a:r>
              <a:rPr lang="cs-CZ" sz="1985" dirty="0">
                <a:solidFill>
                  <a:srgbClr val="00B050"/>
                </a:solidFill>
              </a:rPr>
              <a:t>...)</a:t>
            </a:r>
            <a:endParaRPr lang="cs-CZ" sz="1985" baseline="-25000" dirty="0">
              <a:solidFill>
                <a:srgbClr val="00B050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5953264" y="2351289"/>
            <a:ext cx="2223447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>
                <a:solidFill>
                  <a:srgbClr val="00B050"/>
                </a:solidFill>
              </a:rPr>
              <a:t>Funkční saturace = 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902562" y="4337287"/>
            <a:ext cx="2223447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>
                <a:solidFill>
                  <a:srgbClr val="00B050"/>
                </a:solidFill>
              </a:rPr>
              <a:t>Frakční saturace = </a:t>
            </a:r>
          </a:p>
        </p:txBody>
      </p:sp>
      <p:sp>
        <p:nvSpPr>
          <p:cNvPr id="12" name="Zástupný symbol pro obsah 2"/>
          <p:cNvSpPr txBox="1">
            <a:spLocks/>
          </p:cNvSpPr>
          <p:nvPr/>
        </p:nvSpPr>
        <p:spPr>
          <a:xfrm>
            <a:off x="684544" y="4087407"/>
            <a:ext cx="8666969" cy="2750892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453780" indent="-378150" defTabSz="1008400">
              <a:spcBef>
                <a:spcPts val="772"/>
              </a:spcBef>
              <a:buClr>
                <a:schemeClr val="tx2"/>
              </a:buClr>
              <a:buSzPct val="95000"/>
              <a:buFont typeface="Wingdings"/>
              <a:buChar char=""/>
              <a:defRPr/>
            </a:pPr>
            <a:endParaRPr lang="cs-CZ" sz="3308" dirty="0"/>
          </a:p>
          <a:p>
            <a:pPr marL="453780" indent="-378150" defTabSz="1008400">
              <a:spcBef>
                <a:spcPts val="772"/>
              </a:spcBef>
              <a:buClr>
                <a:schemeClr val="tx2"/>
              </a:buClr>
              <a:buSzPct val="95000"/>
              <a:buFont typeface="Wingdings"/>
              <a:buChar char=""/>
              <a:defRPr/>
            </a:pPr>
            <a:r>
              <a:rPr lang="cs-CZ" sz="3308" dirty="0"/>
              <a:t>Deriváty hemoglobinu</a:t>
            </a:r>
          </a:p>
          <a:p>
            <a:pPr marL="816804" lvl="1" indent="-315125" defTabSz="1008400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cs-CZ" sz="2867" dirty="0" err="1"/>
              <a:t>Methemoglobin</a:t>
            </a:r>
            <a:r>
              <a:rPr lang="cs-CZ" sz="2867" dirty="0"/>
              <a:t> – oxidace Fe</a:t>
            </a:r>
            <a:r>
              <a:rPr lang="cs-CZ" sz="2867" baseline="30000" dirty="0"/>
              <a:t>2+ </a:t>
            </a:r>
            <a:r>
              <a:rPr lang="cs-CZ" sz="2867" dirty="0"/>
              <a:t>na Fe</a:t>
            </a:r>
            <a:r>
              <a:rPr lang="cs-CZ" sz="2867" baseline="30000" dirty="0"/>
              <a:t>3+</a:t>
            </a:r>
          </a:p>
          <a:p>
            <a:pPr marL="816804" lvl="1" indent="-315125" defTabSz="1008400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cs-CZ" sz="2867" dirty="0" err="1"/>
              <a:t>Karbonylhemoglobin</a:t>
            </a:r>
            <a:r>
              <a:rPr lang="cs-CZ" sz="2867" dirty="0"/>
              <a:t> – </a:t>
            </a:r>
          </a:p>
          <a:p>
            <a:pPr marL="1321004" lvl="2" indent="-315125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</a:pPr>
            <a:r>
              <a:rPr lang="cs-CZ" sz="2867" dirty="0"/>
              <a:t>intoxikace CO (200x vyšší afinita k </a:t>
            </a:r>
            <a:r>
              <a:rPr lang="cs-CZ" sz="2867" dirty="0" err="1"/>
              <a:t>Hb</a:t>
            </a:r>
            <a:r>
              <a:rPr lang="cs-CZ" sz="2867" dirty="0"/>
              <a:t> než O</a:t>
            </a:r>
            <a:r>
              <a:rPr lang="cs-CZ" sz="2867" baseline="-25000" dirty="0"/>
              <a:t>2</a:t>
            </a:r>
            <a:r>
              <a:rPr lang="cs-CZ" sz="2867" dirty="0"/>
              <a:t>)</a:t>
            </a:r>
          </a:p>
          <a:p>
            <a:pPr marL="816804" lvl="1" indent="-315125" defTabSz="1008400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cs-CZ" sz="2867" dirty="0" err="1"/>
              <a:t>Sulfhemoglobin</a:t>
            </a:r>
            <a:r>
              <a:rPr lang="cs-CZ" sz="2867" dirty="0"/>
              <a:t> – při otravě H</a:t>
            </a:r>
            <a:r>
              <a:rPr lang="cs-CZ" sz="2867" baseline="-25000" dirty="0"/>
              <a:t>2</a:t>
            </a:r>
            <a:r>
              <a:rPr lang="cs-CZ" sz="2867" dirty="0"/>
              <a:t>S</a:t>
            </a:r>
          </a:p>
          <a:p>
            <a:pPr marL="453780" indent="-378150" defTabSz="1008400">
              <a:spcBef>
                <a:spcPts val="772"/>
              </a:spcBef>
              <a:buClr>
                <a:schemeClr val="tx2"/>
              </a:buClr>
              <a:buSzPct val="95000"/>
              <a:buFont typeface="Wingdings"/>
              <a:buChar char=""/>
              <a:defRPr/>
            </a:pPr>
            <a:endParaRPr lang="cs-CZ" sz="3308" dirty="0"/>
          </a:p>
          <a:p>
            <a:pPr marL="453780" indent="-378150" defTabSz="1008400">
              <a:spcBef>
                <a:spcPts val="772"/>
              </a:spcBef>
              <a:buClr>
                <a:schemeClr val="tx2"/>
              </a:buClr>
              <a:buSzPct val="95000"/>
              <a:buFont typeface="Wingdings"/>
              <a:buChar char=""/>
              <a:defRPr/>
            </a:pPr>
            <a:endParaRPr lang="cs-CZ" sz="3308" dirty="0"/>
          </a:p>
          <a:p>
            <a:pPr marL="816804" lvl="1" indent="-315125" defTabSz="1008400">
              <a:spcBef>
                <a:spcPct val="20000"/>
              </a:spcBef>
              <a:buClr>
                <a:schemeClr val="accent2"/>
              </a:buClr>
              <a:buSzPct val="90000"/>
              <a:defRPr/>
            </a:pPr>
            <a:endParaRPr lang="cs-CZ" sz="2867" dirty="0"/>
          </a:p>
        </p:txBody>
      </p:sp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82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104"/>
    </mc:Choice>
    <mc:Fallback>
      <p:transition spd="slow" advTm="95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4796" y="1465458"/>
            <a:ext cx="10232451" cy="610936"/>
          </a:xfrm>
        </p:spPr>
        <p:txBody>
          <a:bodyPr/>
          <a:lstStyle/>
          <a:p>
            <a:r>
              <a:rPr lang="cs-CZ" sz="3970" dirty="0"/>
              <a:t>Disociační křivka hemoglobinu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84796" y="2420374"/>
            <a:ext cx="8300504" cy="1854200"/>
          </a:xfrm>
        </p:spPr>
        <p:txBody>
          <a:bodyPr>
            <a:noAutofit/>
          </a:bodyPr>
          <a:lstStyle/>
          <a:p>
            <a:r>
              <a:rPr lang="cs-CZ" sz="2200" dirty="0" smtClean="0"/>
              <a:t>Grafické znázornění závislosti </a:t>
            </a:r>
            <a:r>
              <a:rPr lang="cs-CZ" sz="2200" dirty="0" err="1" smtClean="0"/>
              <a:t>pO</a:t>
            </a:r>
            <a:r>
              <a:rPr lang="cs-CZ" sz="2200" baseline="-25000" dirty="0" err="1" smtClean="0"/>
              <a:t>2</a:t>
            </a:r>
            <a:r>
              <a:rPr lang="cs-CZ" sz="2200" dirty="0" smtClean="0"/>
              <a:t> a nasycení hemoglobinu kyslíkem</a:t>
            </a:r>
          </a:p>
          <a:p>
            <a:endParaRPr lang="cs-CZ" sz="2200" dirty="0" smtClean="0"/>
          </a:p>
          <a:p>
            <a:r>
              <a:rPr lang="cs-CZ" sz="2200" dirty="0" smtClean="0"/>
              <a:t>Ovlivněno několika faktory</a:t>
            </a:r>
          </a:p>
          <a:p>
            <a:pPr lvl="1"/>
            <a:r>
              <a:rPr lang="cs-CZ" sz="2200" dirty="0" err="1" smtClean="0"/>
              <a:t>pCO</a:t>
            </a:r>
            <a:r>
              <a:rPr lang="cs-CZ" sz="2200" baseline="-25000" dirty="0" err="1" smtClean="0"/>
              <a:t>2</a:t>
            </a:r>
            <a:r>
              <a:rPr lang="cs-CZ" sz="2200" dirty="0" smtClean="0"/>
              <a:t> krve</a:t>
            </a:r>
          </a:p>
          <a:p>
            <a:pPr lvl="1"/>
            <a:r>
              <a:rPr lang="cs-CZ" sz="2200" dirty="0" smtClean="0"/>
              <a:t>pH</a:t>
            </a:r>
          </a:p>
          <a:p>
            <a:pPr lvl="1"/>
            <a:r>
              <a:rPr lang="cs-CZ" sz="2200" dirty="0" smtClean="0"/>
              <a:t>TT</a:t>
            </a:r>
          </a:p>
          <a:p>
            <a:pPr lvl="1"/>
            <a:r>
              <a:rPr lang="cs-CZ" sz="2200" dirty="0" smtClean="0"/>
              <a:t>2,3-BPG</a:t>
            </a:r>
          </a:p>
          <a:p>
            <a:pPr lvl="1"/>
            <a:r>
              <a:rPr lang="cs-CZ" sz="2200" dirty="0" err="1" smtClean="0"/>
              <a:t>pO2</a:t>
            </a:r>
            <a:endParaRPr lang="cs-CZ" sz="22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11330" y="2829039"/>
            <a:ext cx="2226069" cy="1913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ovéPole 4"/>
          <p:cNvSpPr txBox="1"/>
          <p:nvPr/>
        </p:nvSpPr>
        <p:spPr>
          <a:xfrm>
            <a:off x="7808373" y="7029419"/>
            <a:ext cx="2382265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/>
              <a:t>Periferní tkáně</a:t>
            </a:r>
          </a:p>
        </p:txBody>
      </p:sp>
      <p:cxnSp>
        <p:nvCxnSpPr>
          <p:cNvPr id="6" name="Přímá spojovací šipka 5"/>
          <p:cNvCxnSpPr/>
          <p:nvPr/>
        </p:nvCxnSpPr>
        <p:spPr>
          <a:xfrm>
            <a:off x="7965567" y="5265272"/>
            <a:ext cx="0" cy="8661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šipka 6"/>
          <p:cNvCxnSpPr/>
          <p:nvPr/>
        </p:nvCxnSpPr>
        <p:spPr>
          <a:xfrm flipV="1">
            <a:off x="8918473" y="5265271"/>
            <a:ext cx="0" cy="845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7330297" y="5488085"/>
            <a:ext cx="439544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O</a:t>
            </a:r>
            <a:r>
              <a:rPr lang="cs-CZ" sz="1985" baseline="-25000" dirty="0"/>
              <a:t>2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9156700" y="5488085"/>
            <a:ext cx="573555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/>
              <a:t>CO</a:t>
            </a:r>
            <a:r>
              <a:rPr lang="cs-CZ" sz="1985" baseline="-25000" dirty="0"/>
              <a:t>2</a:t>
            </a:r>
          </a:p>
        </p:txBody>
      </p:sp>
      <p:pic>
        <p:nvPicPr>
          <p:cNvPr id="11" name="Zvuk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53717"/>
      </p:ext>
    </p:extLst>
  </p:cSld>
  <p:clrMapOvr>
    <a:masterClrMapping/>
  </p:clrMapOvr>
  <p:transition advTm="583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0" y="1071081"/>
            <a:ext cx="9278797" cy="533400"/>
          </a:xfrm>
        </p:spPr>
        <p:txBody>
          <a:bodyPr/>
          <a:lstStyle/>
          <a:p>
            <a:r>
              <a:rPr lang="cs-CZ" dirty="0" smtClean="0"/>
              <a:t>Respirační insuficience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99903" y="1876425"/>
            <a:ext cx="9278797" cy="1854200"/>
          </a:xfrm>
        </p:spPr>
        <p:txBody>
          <a:bodyPr>
            <a:noAutofit/>
          </a:bodyPr>
          <a:lstStyle/>
          <a:p>
            <a:r>
              <a:rPr lang="cs-CZ" sz="2200" dirty="0" smtClean="0">
                <a:solidFill>
                  <a:srgbClr val="FF0000"/>
                </a:solidFill>
              </a:rPr>
              <a:t>Plíce nejsou schopny zajistit dostatečnou výměnu kyslíku a </a:t>
            </a:r>
            <a:r>
              <a:rPr lang="cs-CZ" sz="2200" dirty="0" err="1" smtClean="0">
                <a:solidFill>
                  <a:srgbClr val="FF0000"/>
                </a:solidFill>
              </a:rPr>
              <a:t>CO</a:t>
            </a:r>
            <a:r>
              <a:rPr lang="cs-CZ" sz="2200" baseline="-25000" dirty="0" err="1" smtClean="0">
                <a:solidFill>
                  <a:srgbClr val="FF0000"/>
                </a:solidFill>
              </a:rPr>
              <a:t>2</a:t>
            </a:r>
            <a:r>
              <a:rPr lang="cs-CZ" sz="2200" dirty="0" smtClean="0">
                <a:solidFill>
                  <a:srgbClr val="FF0000"/>
                </a:solidFill>
              </a:rPr>
              <a:t> mezi vzduchem a krví</a:t>
            </a:r>
          </a:p>
          <a:p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</a:rPr>
              <a:t>Parciální </a:t>
            </a:r>
            <a:r>
              <a:rPr lang="cs-CZ" sz="2200" dirty="0" smtClean="0"/>
              <a:t>– pokles </a:t>
            </a:r>
            <a:r>
              <a:rPr lang="cs-CZ" sz="2200" dirty="0" err="1" smtClean="0"/>
              <a:t>pO</a:t>
            </a:r>
            <a:r>
              <a:rPr lang="cs-CZ" sz="2200" baseline="-25000" dirty="0" err="1" smtClean="0"/>
              <a:t>2</a:t>
            </a:r>
            <a:r>
              <a:rPr lang="cs-CZ" sz="2200" dirty="0" smtClean="0"/>
              <a:t> a následně snížení </a:t>
            </a:r>
            <a:r>
              <a:rPr lang="cs-CZ" sz="2200" dirty="0" err="1" smtClean="0"/>
              <a:t>staruce</a:t>
            </a:r>
            <a:r>
              <a:rPr lang="cs-CZ" sz="2200" dirty="0" smtClean="0"/>
              <a:t> </a:t>
            </a:r>
            <a:r>
              <a:rPr lang="cs-CZ" sz="2200" dirty="0" err="1" smtClean="0"/>
              <a:t>Hb</a:t>
            </a:r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</a:rPr>
              <a:t>Globální</a:t>
            </a:r>
            <a:r>
              <a:rPr lang="cs-CZ" sz="2200" dirty="0" smtClean="0"/>
              <a:t> – kromě poklesu </a:t>
            </a:r>
            <a:r>
              <a:rPr lang="cs-CZ" sz="2200" dirty="0" err="1" smtClean="0"/>
              <a:t>pO</a:t>
            </a:r>
            <a:r>
              <a:rPr lang="cs-CZ" sz="2200" baseline="-25000" dirty="0" err="1" smtClean="0"/>
              <a:t>2</a:t>
            </a:r>
            <a:r>
              <a:rPr lang="cs-CZ" sz="2200" dirty="0" smtClean="0"/>
              <a:t> zvýšené </a:t>
            </a:r>
            <a:r>
              <a:rPr lang="cs-CZ" sz="2200" dirty="0" err="1" smtClean="0"/>
              <a:t>pCO</a:t>
            </a:r>
            <a:r>
              <a:rPr lang="cs-CZ" sz="2200" baseline="-25000" dirty="0" err="1" smtClean="0"/>
              <a:t>2</a:t>
            </a:r>
            <a:endParaRPr lang="cs-CZ" sz="2200" baseline="-25000" dirty="0" smtClean="0"/>
          </a:p>
          <a:p>
            <a:endParaRPr lang="cs-CZ" sz="2200" dirty="0" smtClean="0"/>
          </a:p>
          <a:p>
            <a:r>
              <a:rPr lang="cs-CZ" sz="2200" dirty="0" err="1" smtClean="0"/>
              <a:t>CO</a:t>
            </a:r>
            <a:r>
              <a:rPr lang="cs-CZ" sz="2200" baseline="-25000" dirty="0" err="1" smtClean="0"/>
              <a:t>2</a:t>
            </a:r>
            <a:r>
              <a:rPr lang="cs-CZ" sz="2200" dirty="0" smtClean="0"/>
              <a:t> difunduje cca </a:t>
            </a:r>
            <a:r>
              <a:rPr lang="cs-CZ" sz="2200" dirty="0" err="1" smtClean="0"/>
              <a:t>30x</a:t>
            </a:r>
            <a:r>
              <a:rPr lang="cs-CZ" sz="2200" dirty="0" smtClean="0"/>
              <a:t> rychleji než </a:t>
            </a:r>
            <a:r>
              <a:rPr lang="cs-CZ" sz="2200" dirty="0" err="1" smtClean="0"/>
              <a:t>O2</a:t>
            </a:r>
            <a:endParaRPr lang="cs-CZ" sz="2200" dirty="0" smtClean="0"/>
          </a:p>
          <a:p>
            <a:endParaRPr lang="cs-CZ" sz="2200" dirty="0" smtClean="0"/>
          </a:p>
          <a:p>
            <a:r>
              <a:rPr lang="cs-CZ" sz="2200" dirty="0" smtClean="0"/>
              <a:t>Postupně </a:t>
            </a:r>
            <a:r>
              <a:rPr lang="cs-CZ" sz="2200" dirty="0" smtClean="0">
                <a:latin typeface="Calibri"/>
              </a:rPr>
              <a:t>↓citlivosti dechového centra na </a:t>
            </a:r>
            <a:r>
              <a:rPr lang="cs-CZ" sz="2200" dirty="0" err="1" smtClean="0">
                <a:latin typeface="Calibri"/>
              </a:rPr>
              <a:t>CO</a:t>
            </a:r>
            <a:r>
              <a:rPr lang="cs-CZ" sz="2200" baseline="-25000" dirty="0" err="1" smtClean="0">
                <a:latin typeface="Calibri"/>
              </a:rPr>
              <a:t>2</a:t>
            </a:r>
            <a:r>
              <a:rPr lang="cs-CZ" sz="2200" dirty="0" smtClean="0">
                <a:latin typeface="Calibri"/>
              </a:rPr>
              <a:t> a H</a:t>
            </a:r>
            <a:r>
              <a:rPr lang="cs-CZ" sz="2200" baseline="30000" dirty="0" smtClean="0">
                <a:latin typeface="Calibri"/>
              </a:rPr>
              <a:t>+</a:t>
            </a:r>
          </a:p>
          <a:p>
            <a:endParaRPr lang="cs-CZ" sz="2200" dirty="0" smtClean="0">
              <a:latin typeface="Calibri"/>
            </a:endParaRPr>
          </a:p>
          <a:p>
            <a:r>
              <a:rPr lang="cs-CZ" sz="2200" dirty="0" smtClean="0">
                <a:latin typeface="Calibri"/>
              </a:rPr>
              <a:t>Hyperbarická </a:t>
            </a:r>
            <a:r>
              <a:rPr lang="cs-CZ" sz="2200" dirty="0" err="1" smtClean="0">
                <a:latin typeface="Calibri"/>
              </a:rPr>
              <a:t>oxygenoterapie</a:t>
            </a:r>
            <a:r>
              <a:rPr lang="cs-CZ" sz="2200" dirty="0" smtClean="0">
                <a:latin typeface="Calibri"/>
              </a:rPr>
              <a:t> </a:t>
            </a:r>
          </a:p>
          <a:p>
            <a:pPr lvl="1"/>
            <a:r>
              <a:rPr lang="cs-CZ" sz="2200" dirty="0" smtClean="0">
                <a:latin typeface="Calibri"/>
              </a:rPr>
              <a:t>u otrav CO</a:t>
            </a:r>
          </a:p>
          <a:p>
            <a:pPr lvl="1"/>
            <a:r>
              <a:rPr lang="cs-CZ" sz="2200" dirty="0" smtClean="0">
                <a:latin typeface="Calibri"/>
              </a:rPr>
              <a:t>Inhalace 100</a:t>
            </a:r>
            <a:r>
              <a:rPr lang="en-US" sz="2200" dirty="0" smtClean="0">
                <a:latin typeface="Calibri"/>
              </a:rPr>
              <a:t>%</a:t>
            </a:r>
            <a:r>
              <a:rPr lang="cs-CZ" sz="2200" dirty="0" smtClean="0">
                <a:latin typeface="Calibri"/>
              </a:rPr>
              <a:t> </a:t>
            </a:r>
            <a:r>
              <a:rPr lang="cs-CZ" sz="2200" dirty="0" err="1" smtClean="0">
                <a:latin typeface="Calibri"/>
              </a:rPr>
              <a:t>O</a:t>
            </a:r>
            <a:r>
              <a:rPr lang="cs-CZ" sz="2200" baseline="-25000" dirty="0" err="1" smtClean="0">
                <a:latin typeface="Calibri"/>
              </a:rPr>
              <a:t>2</a:t>
            </a:r>
            <a:r>
              <a:rPr lang="cs-CZ" sz="2200" dirty="0" smtClean="0">
                <a:latin typeface="Calibri"/>
              </a:rPr>
              <a:t> pod tlakem vyšším než 1 </a:t>
            </a:r>
            <a:r>
              <a:rPr lang="cs-CZ" sz="2200" dirty="0" err="1" smtClean="0">
                <a:latin typeface="Calibri"/>
              </a:rPr>
              <a:t>atm</a:t>
            </a:r>
            <a:endParaRPr lang="cs-CZ" sz="2200" dirty="0" smtClean="0"/>
          </a:p>
          <a:p>
            <a:endParaRPr lang="cs-CZ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90738" y="5369601"/>
            <a:ext cx="2581768" cy="1955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5518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951"/>
    </mc:Choice>
    <mc:Fallback>
      <p:transition spd="slow" advTm="45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2646800" y="2193248"/>
          <a:ext cx="4526303" cy="3335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93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895"/>
    </mc:Choice>
    <mc:Fallback>
      <p:transition spd="slow" advTm="268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257425"/>
            <a:ext cx="6925399" cy="1354217"/>
          </a:xfrm>
        </p:spPr>
        <p:txBody>
          <a:bodyPr/>
          <a:lstStyle/>
          <a:p>
            <a:r>
              <a:rPr lang="cs-CZ" sz="2200" dirty="0" smtClean="0"/>
              <a:t>Metabolická acidóza</a:t>
            </a:r>
          </a:p>
          <a:p>
            <a:r>
              <a:rPr lang="cs-CZ" sz="2200" dirty="0" smtClean="0"/>
              <a:t>Metabolická alkalóza</a:t>
            </a:r>
          </a:p>
          <a:p>
            <a:r>
              <a:rPr lang="cs-CZ" sz="2200" dirty="0" smtClean="0"/>
              <a:t>Respirační acidóza</a:t>
            </a:r>
          </a:p>
          <a:p>
            <a:r>
              <a:rPr lang="cs-CZ" sz="2200" dirty="0" smtClean="0"/>
              <a:t>Respirační alkalóza</a:t>
            </a:r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01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9"/>
    </mc:Choice>
    <mc:Fallback>
      <p:transition spd="slow" advTm="2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3100" y="2181225"/>
            <a:ext cx="5399800" cy="367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Zvu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36895"/>
      </p:ext>
    </p:extLst>
  </p:cSld>
  <p:clrMapOvr>
    <a:masterClrMapping/>
  </p:clrMapOvr>
  <p:transition advTm="578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Metabolická acidóza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369880"/>
          </a:xfrm>
        </p:spPr>
        <p:txBody>
          <a:bodyPr/>
          <a:lstStyle/>
          <a:p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Nahromadění kyselých metabolitů či ztráta HCO</a:t>
            </a:r>
            <a:r>
              <a:rPr lang="cs-CZ" sz="2200" baseline="-25000" dirty="0" smtClean="0">
                <a:solidFill>
                  <a:srgbClr val="FF0000"/>
                </a:solidFill>
                <a:latin typeface="Calibri"/>
              </a:rPr>
              <a:t>3</a:t>
            </a:r>
            <a:r>
              <a:rPr lang="cs-CZ" sz="2200" baseline="30000" dirty="0" smtClean="0">
                <a:solidFill>
                  <a:srgbClr val="FF0000"/>
                </a:solidFill>
                <a:latin typeface="Calibri"/>
              </a:rPr>
              <a:t>-</a:t>
            </a:r>
          </a:p>
          <a:p>
            <a:r>
              <a:rPr lang="cs-CZ" sz="2200" dirty="0" err="1" smtClean="0">
                <a:solidFill>
                  <a:srgbClr val="FF0000"/>
                </a:solidFill>
                <a:latin typeface="Calibri"/>
              </a:rPr>
              <a:t>Kussmaulovo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 dýchání v důsledku stimulace dech. centra H</a:t>
            </a:r>
            <a:r>
              <a:rPr lang="cs-CZ" sz="2200" baseline="30000" dirty="0" smtClean="0">
                <a:solidFill>
                  <a:srgbClr val="FF0000"/>
                </a:solidFill>
                <a:latin typeface="Calibri"/>
              </a:rPr>
              <a:t>+</a:t>
            </a:r>
            <a:r>
              <a:rPr lang="cs-CZ" sz="2200" dirty="0" smtClean="0">
                <a:latin typeface="Calibri"/>
              </a:rPr>
              <a:t>, poruchy vidění, zvracení, bolest hlavy, somnolence…koma</a:t>
            </a:r>
          </a:p>
          <a:p>
            <a:r>
              <a:rPr lang="cs-CZ" sz="2200" dirty="0" smtClean="0">
                <a:latin typeface="Calibri"/>
              </a:rPr>
              <a:t>Laboratoř</a:t>
            </a:r>
          </a:p>
          <a:p>
            <a:pPr lvl="1"/>
            <a:r>
              <a:rPr lang="cs-CZ" sz="2200" dirty="0" err="1" smtClean="0">
                <a:solidFill>
                  <a:srgbClr val="FF0000"/>
                </a:solidFill>
                <a:latin typeface="Calibri"/>
              </a:rPr>
              <a:t>BE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2200" dirty="0" smtClean="0">
                <a:solidFill>
                  <a:srgbClr val="FF0000"/>
                </a:solidFill>
                <a:latin typeface="Calibri"/>
              </a:rPr>
              <a:t>&lt;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 0, ↓ HCO</a:t>
            </a:r>
            <a:r>
              <a:rPr lang="cs-CZ" sz="2200" baseline="-25000" dirty="0" smtClean="0">
                <a:solidFill>
                  <a:srgbClr val="FF0000"/>
                </a:solidFill>
                <a:latin typeface="Calibri"/>
              </a:rPr>
              <a:t>3</a:t>
            </a:r>
            <a:r>
              <a:rPr lang="cs-CZ" sz="2200" baseline="30000" dirty="0" smtClean="0">
                <a:solidFill>
                  <a:srgbClr val="FF0000"/>
                </a:solidFill>
                <a:latin typeface="Calibri"/>
              </a:rPr>
              <a:t>-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, ↓pH, …. ↓ </a:t>
            </a:r>
            <a:r>
              <a:rPr lang="cs-CZ" sz="2200" dirty="0" err="1" smtClean="0">
                <a:solidFill>
                  <a:srgbClr val="FF0000"/>
                </a:solidFill>
                <a:latin typeface="Calibri"/>
              </a:rPr>
              <a:t>pCO</a:t>
            </a:r>
            <a:r>
              <a:rPr lang="cs-CZ" sz="2200" baseline="-25000" dirty="0" err="1" smtClean="0">
                <a:solidFill>
                  <a:srgbClr val="FF0000"/>
                </a:solidFill>
                <a:latin typeface="Calibri"/>
              </a:rPr>
              <a:t>2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 v důsledku kompenzace</a:t>
            </a:r>
          </a:p>
          <a:p>
            <a:pPr lvl="1"/>
            <a:r>
              <a:rPr lang="cs-CZ" sz="2200" dirty="0" smtClean="0">
                <a:latin typeface="Calibri"/>
              </a:rPr>
              <a:t>Acidifikace moče, snížení sekrece </a:t>
            </a:r>
            <a:r>
              <a:rPr lang="cs-CZ" sz="2200" dirty="0" err="1" smtClean="0">
                <a:latin typeface="Calibri"/>
              </a:rPr>
              <a:t>HCO</a:t>
            </a:r>
            <a:r>
              <a:rPr lang="cs-CZ" sz="2200" baseline="-25000" dirty="0" err="1" smtClean="0">
                <a:latin typeface="Calibri"/>
              </a:rPr>
              <a:t>3</a:t>
            </a:r>
            <a:r>
              <a:rPr lang="cs-CZ" sz="2200" baseline="30000" dirty="0" smtClean="0">
                <a:latin typeface="Calibri"/>
              </a:rPr>
              <a:t>-</a:t>
            </a:r>
          </a:p>
          <a:p>
            <a:endParaRPr lang="cs-CZ" sz="2200" dirty="0"/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4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872"/>
    </mc:Choice>
    <mc:Fallback>
      <p:transition spd="slow" advTm="338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Metabolická acidóza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 smtClean="0"/>
              <a:t>Zvýšená AG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</a:rPr>
              <a:t>Nahromadění kyselých metabolitů či příjem exogenních látek kyselé povahy, nebo látek, které se na kyseliny v organismu přeměňují</a:t>
            </a:r>
          </a:p>
          <a:p>
            <a:pPr lvl="2"/>
            <a:r>
              <a:rPr lang="cs-CZ" sz="2200" dirty="0" err="1" smtClean="0"/>
              <a:t>Ketoacidóza</a:t>
            </a:r>
            <a:r>
              <a:rPr lang="cs-CZ" sz="2200" dirty="0" smtClean="0"/>
              <a:t> – </a:t>
            </a:r>
            <a:r>
              <a:rPr lang="cs-CZ" sz="2200" dirty="0" smtClean="0">
                <a:solidFill>
                  <a:srgbClr val="FF0000"/>
                </a:solidFill>
              </a:rPr>
              <a:t>dekompenzace DM</a:t>
            </a:r>
            <a:r>
              <a:rPr lang="cs-CZ" sz="2200" dirty="0" smtClean="0"/>
              <a:t>,po fyzickém výkonu</a:t>
            </a:r>
          </a:p>
          <a:p>
            <a:pPr lvl="2"/>
            <a:r>
              <a:rPr lang="cs-CZ" sz="2200" dirty="0" smtClean="0"/>
              <a:t>Laktátová acidóza</a:t>
            </a:r>
          </a:p>
          <a:p>
            <a:pPr lvl="2"/>
            <a:r>
              <a:rPr lang="cs-CZ" sz="2200" dirty="0" smtClean="0">
                <a:solidFill>
                  <a:srgbClr val="FF0000"/>
                </a:solidFill>
              </a:rPr>
              <a:t>Renální acidóza </a:t>
            </a:r>
            <a:r>
              <a:rPr lang="cs-CZ" sz="2200" dirty="0" smtClean="0"/>
              <a:t>– hromadění sulfátů, fosfátů</a:t>
            </a:r>
          </a:p>
          <a:p>
            <a:pPr lvl="2"/>
            <a:r>
              <a:rPr lang="cs-CZ" sz="2200" dirty="0" smtClean="0"/>
              <a:t>intoxikace – </a:t>
            </a:r>
            <a:r>
              <a:rPr lang="cs-CZ" sz="2200" dirty="0" err="1" smtClean="0">
                <a:solidFill>
                  <a:srgbClr val="FF0000"/>
                </a:solidFill>
              </a:rPr>
              <a:t>kys</a:t>
            </a:r>
            <a:r>
              <a:rPr lang="cs-CZ" sz="2200" dirty="0" smtClean="0">
                <a:solidFill>
                  <a:srgbClr val="FF0000"/>
                </a:solidFill>
              </a:rPr>
              <a:t>. salicylová, </a:t>
            </a:r>
            <a:r>
              <a:rPr lang="cs-CZ" sz="2200" dirty="0" err="1" smtClean="0">
                <a:solidFill>
                  <a:srgbClr val="FF0000"/>
                </a:solidFill>
              </a:rPr>
              <a:t>kys</a:t>
            </a:r>
            <a:r>
              <a:rPr lang="cs-CZ" sz="2200" dirty="0" smtClean="0">
                <a:solidFill>
                  <a:srgbClr val="FF0000"/>
                </a:solidFill>
              </a:rPr>
              <a:t>. šťavelová a </a:t>
            </a:r>
            <a:r>
              <a:rPr lang="cs-CZ" sz="2200" dirty="0" err="1" smtClean="0">
                <a:solidFill>
                  <a:srgbClr val="FF0000"/>
                </a:solidFill>
              </a:rPr>
              <a:t>glyoxalová</a:t>
            </a:r>
            <a:r>
              <a:rPr lang="cs-CZ" sz="2200" dirty="0" smtClean="0">
                <a:solidFill>
                  <a:srgbClr val="FF0000"/>
                </a:solidFill>
              </a:rPr>
              <a:t> z </a:t>
            </a:r>
            <a:r>
              <a:rPr lang="cs-CZ" sz="2200" dirty="0" err="1" smtClean="0">
                <a:solidFill>
                  <a:srgbClr val="FF0000"/>
                </a:solidFill>
              </a:rPr>
              <a:t>ethylenglykolu</a:t>
            </a:r>
            <a:r>
              <a:rPr lang="cs-CZ" sz="2200" dirty="0" smtClean="0">
                <a:solidFill>
                  <a:srgbClr val="FF0000"/>
                </a:solidFill>
              </a:rPr>
              <a:t>, </a:t>
            </a:r>
            <a:r>
              <a:rPr lang="cs-CZ" sz="2200" dirty="0" err="1" smtClean="0">
                <a:solidFill>
                  <a:srgbClr val="FF0000"/>
                </a:solidFill>
              </a:rPr>
              <a:t>kys</a:t>
            </a:r>
            <a:r>
              <a:rPr lang="cs-CZ" sz="2200" dirty="0" smtClean="0">
                <a:solidFill>
                  <a:srgbClr val="FF0000"/>
                </a:solidFill>
              </a:rPr>
              <a:t>. mravenčí z metanolu</a:t>
            </a:r>
          </a:p>
          <a:p>
            <a:r>
              <a:rPr lang="cs-CZ" sz="2200" dirty="0"/>
              <a:t>Normální AG (RA)</a:t>
            </a:r>
          </a:p>
          <a:p>
            <a:pPr lvl="1"/>
            <a:r>
              <a:rPr lang="cs-CZ" sz="2200" dirty="0">
                <a:solidFill>
                  <a:srgbClr val="FF0000"/>
                </a:solidFill>
              </a:rPr>
              <a:t>Ztráty HCO</a:t>
            </a:r>
            <a:r>
              <a:rPr lang="cs-CZ" sz="2200" baseline="-25000" dirty="0">
                <a:solidFill>
                  <a:srgbClr val="FF0000"/>
                </a:solidFill>
              </a:rPr>
              <a:t>3</a:t>
            </a:r>
            <a:r>
              <a:rPr lang="cs-CZ" sz="2200" baseline="30000" dirty="0">
                <a:solidFill>
                  <a:srgbClr val="FF0000"/>
                </a:solidFill>
              </a:rPr>
              <a:t>-</a:t>
            </a:r>
            <a:r>
              <a:rPr lang="cs-CZ" sz="2200" dirty="0">
                <a:solidFill>
                  <a:srgbClr val="FF0000"/>
                </a:solidFill>
              </a:rPr>
              <a:t> - průjmy, </a:t>
            </a:r>
            <a:r>
              <a:rPr lang="cs-CZ" sz="2200" dirty="0" err="1">
                <a:solidFill>
                  <a:srgbClr val="FF0000"/>
                </a:solidFill>
              </a:rPr>
              <a:t>hypoaldostronismus</a:t>
            </a:r>
            <a:r>
              <a:rPr lang="cs-CZ" sz="2200" dirty="0">
                <a:solidFill>
                  <a:srgbClr val="FF0000"/>
                </a:solidFill>
              </a:rPr>
              <a:t>, </a:t>
            </a:r>
            <a:r>
              <a:rPr lang="cs-CZ" sz="2200" dirty="0" err="1">
                <a:solidFill>
                  <a:srgbClr val="FF0000"/>
                </a:solidFill>
              </a:rPr>
              <a:t>ureterosigmoideostomie</a:t>
            </a:r>
            <a:r>
              <a:rPr lang="cs-CZ" sz="2200" dirty="0">
                <a:solidFill>
                  <a:srgbClr val="FF0000"/>
                </a:solidFill>
              </a:rPr>
              <a:t> – vstřebávání Cl</a:t>
            </a:r>
            <a:r>
              <a:rPr lang="cs-CZ" sz="2200" baseline="30000" dirty="0">
                <a:solidFill>
                  <a:srgbClr val="FF0000"/>
                </a:solidFill>
              </a:rPr>
              <a:t>-</a:t>
            </a:r>
            <a:r>
              <a:rPr lang="cs-CZ" sz="2200" dirty="0"/>
              <a:t>, RTA </a:t>
            </a:r>
            <a:r>
              <a:rPr lang="cs-CZ" sz="2200" dirty="0" err="1"/>
              <a:t>prox</a:t>
            </a:r>
            <a:r>
              <a:rPr lang="cs-CZ" sz="2200" dirty="0"/>
              <a:t>. typu, </a:t>
            </a:r>
            <a:r>
              <a:rPr lang="cs-CZ" sz="2200" dirty="0" err="1">
                <a:solidFill>
                  <a:srgbClr val="FF0000"/>
                </a:solidFill>
              </a:rPr>
              <a:t>diluční</a:t>
            </a:r>
            <a:r>
              <a:rPr lang="cs-CZ" sz="2200" dirty="0">
                <a:solidFill>
                  <a:srgbClr val="FF0000"/>
                </a:solidFill>
              </a:rPr>
              <a:t> acidóza</a:t>
            </a:r>
          </a:p>
          <a:p>
            <a:pPr lvl="2">
              <a:buNone/>
            </a:pPr>
            <a:endParaRPr lang="cs-CZ" sz="2200" dirty="0" smtClean="0"/>
          </a:p>
        </p:txBody>
      </p:sp>
      <p:sp>
        <p:nvSpPr>
          <p:cNvPr id="4" name="TextovéPole 3"/>
          <p:cNvSpPr txBox="1"/>
          <p:nvPr/>
        </p:nvSpPr>
        <p:spPr>
          <a:xfrm>
            <a:off x="5499100" y="1328879"/>
            <a:ext cx="4288076" cy="46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26" dirty="0">
                <a:solidFill>
                  <a:srgbClr val="00B050"/>
                </a:solidFill>
              </a:rPr>
              <a:t>AG = (Na</a:t>
            </a:r>
            <a:r>
              <a:rPr lang="cs-CZ" sz="2426" baseline="30000" dirty="0">
                <a:solidFill>
                  <a:srgbClr val="00B050"/>
                </a:solidFill>
              </a:rPr>
              <a:t>+</a:t>
            </a:r>
            <a:r>
              <a:rPr lang="cs-CZ" sz="2426" dirty="0">
                <a:solidFill>
                  <a:srgbClr val="00B050"/>
                </a:solidFill>
              </a:rPr>
              <a:t> + K</a:t>
            </a:r>
            <a:r>
              <a:rPr lang="cs-CZ" sz="2426" baseline="30000" dirty="0">
                <a:solidFill>
                  <a:srgbClr val="00B050"/>
                </a:solidFill>
              </a:rPr>
              <a:t>+</a:t>
            </a:r>
            <a:r>
              <a:rPr lang="cs-CZ" sz="2426" dirty="0">
                <a:solidFill>
                  <a:srgbClr val="00B050"/>
                </a:solidFill>
              </a:rPr>
              <a:t>) – (Cl</a:t>
            </a:r>
            <a:r>
              <a:rPr lang="cs-CZ" sz="2426" baseline="30000" dirty="0">
                <a:solidFill>
                  <a:srgbClr val="00B050"/>
                </a:solidFill>
              </a:rPr>
              <a:t>- </a:t>
            </a:r>
            <a:r>
              <a:rPr lang="cs-CZ" sz="2426" dirty="0">
                <a:solidFill>
                  <a:srgbClr val="00B050"/>
                </a:solidFill>
              </a:rPr>
              <a:t>+ HCO</a:t>
            </a:r>
            <a:r>
              <a:rPr lang="cs-CZ" sz="2426" baseline="-25000" dirty="0">
                <a:solidFill>
                  <a:srgbClr val="00B050"/>
                </a:solidFill>
              </a:rPr>
              <a:t>3</a:t>
            </a:r>
            <a:r>
              <a:rPr lang="cs-CZ" sz="2426" baseline="30000" dirty="0">
                <a:solidFill>
                  <a:srgbClr val="00B050"/>
                </a:solidFill>
              </a:rPr>
              <a:t>-</a:t>
            </a:r>
            <a:r>
              <a:rPr lang="cs-CZ" sz="2426" dirty="0">
                <a:solidFill>
                  <a:srgbClr val="00B050"/>
                </a:solidFill>
              </a:rPr>
              <a:t>)</a:t>
            </a:r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989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416"/>
    </mc:Choice>
    <mc:Fallback>
      <p:transition spd="slow" advTm="30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828780"/>
            <a:ext cx="9278797" cy="533400"/>
          </a:xfrm>
        </p:spPr>
        <p:txBody>
          <a:bodyPr/>
          <a:lstStyle/>
          <a:p>
            <a:r>
              <a:rPr lang="cs-CZ" dirty="0" smtClean="0"/>
              <a:t>Metabolická alkalóza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74700" y="1495426"/>
            <a:ext cx="8718641" cy="6172200"/>
          </a:xfrm>
        </p:spPr>
        <p:txBody>
          <a:bodyPr>
            <a:normAutofit/>
          </a:bodyPr>
          <a:lstStyle/>
          <a:p>
            <a:r>
              <a:rPr lang="cs-CZ" sz="2200" dirty="0" smtClean="0">
                <a:solidFill>
                  <a:srgbClr val="FF0000"/>
                </a:solidFill>
              </a:rPr>
              <a:t>Nadměrné ztráty chloridů </a:t>
            </a:r>
          </a:p>
          <a:p>
            <a:pPr lvl="1"/>
            <a:r>
              <a:rPr lang="cs-CZ" sz="2200" dirty="0" smtClean="0"/>
              <a:t>Zvracení, odsávání žaludeční šťávy, průjmy, diuretika</a:t>
            </a:r>
          </a:p>
          <a:p>
            <a:pPr lvl="1"/>
            <a:endParaRPr lang="cs-CZ" sz="2200" dirty="0" smtClean="0"/>
          </a:p>
          <a:p>
            <a:pPr lvl="1"/>
            <a:r>
              <a:rPr lang="cs-CZ" sz="2200" dirty="0" err="1" smtClean="0"/>
              <a:t>Potenciace</a:t>
            </a:r>
            <a:r>
              <a:rPr lang="cs-CZ" sz="2200" dirty="0" smtClean="0"/>
              <a:t> v distálním tubulu – ztráty též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,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se v distálním tubulu resorbuje výměnou za K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a H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, </a:t>
            </a:r>
            <a:r>
              <a:rPr lang="cs-CZ" sz="2200" dirty="0" err="1" smtClean="0"/>
              <a:t>HCO</a:t>
            </a:r>
            <a:r>
              <a:rPr lang="cs-CZ" sz="2200" baseline="-25000" dirty="0" err="1" smtClean="0"/>
              <a:t>3</a:t>
            </a:r>
            <a:r>
              <a:rPr lang="cs-CZ" sz="2200" baseline="30000" dirty="0" smtClean="0"/>
              <a:t>-</a:t>
            </a:r>
            <a:r>
              <a:rPr lang="cs-CZ" sz="2200" dirty="0" smtClean="0"/>
              <a:t> nahrazuje Cl</a:t>
            </a:r>
            <a:r>
              <a:rPr lang="cs-CZ" sz="2200" baseline="30000" dirty="0" smtClean="0"/>
              <a:t>- </a:t>
            </a:r>
            <a:r>
              <a:rPr lang="cs-CZ" sz="2200" dirty="0" smtClean="0"/>
              <a:t>ve sloupci aniontů</a:t>
            </a:r>
          </a:p>
          <a:p>
            <a:pPr lvl="1"/>
            <a:endParaRPr lang="cs-CZ" sz="2200" dirty="0" smtClean="0"/>
          </a:p>
          <a:p>
            <a:pPr lvl="1"/>
            <a:r>
              <a:rPr lang="cs-CZ" sz="2200" dirty="0" smtClean="0"/>
              <a:t>Nízké chloridy v moči</a:t>
            </a:r>
          </a:p>
          <a:p>
            <a:pPr lvl="1">
              <a:buNone/>
            </a:pPr>
            <a:r>
              <a:rPr lang="cs-CZ" sz="2200" dirty="0" smtClean="0"/>
              <a:t> </a:t>
            </a:r>
          </a:p>
          <a:p>
            <a:r>
              <a:rPr lang="cs-CZ" sz="2200" dirty="0" smtClean="0">
                <a:solidFill>
                  <a:srgbClr val="FF0000"/>
                </a:solidFill>
              </a:rPr>
              <a:t>Alkalóza bez ztrát chloridů</a:t>
            </a:r>
          </a:p>
          <a:p>
            <a:pPr lvl="1"/>
            <a:r>
              <a:rPr lang="cs-CZ" sz="2200" dirty="0" err="1" smtClean="0"/>
              <a:t>Connův</a:t>
            </a:r>
            <a:r>
              <a:rPr lang="cs-CZ" sz="2200" dirty="0" smtClean="0"/>
              <a:t> syndrom, sekundární </a:t>
            </a:r>
            <a:r>
              <a:rPr lang="cs-CZ" sz="2200" dirty="0" err="1" smtClean="0"/>
              <a:t>hyperaldosteronimsus</a:t>
            </a:r>
            <a:r>
              <a:rPr lang="cs-CZ" sz="2200" dirty="0" smtClean="0"/>
              <a:t>, dlouhodobá terapie glukokortikoidy, rychlá úprava </a:t>
            </a:r>
            <a:r>
              <a:rPr lang="cs-CZ" sz="2200" dirty="0" err="1" smtClean="0"/>
              <a:t>ketoacidózy</a:t>
            </a:r>
            <a:r>
              <a:rPr lang="cs-CZ" sz="2200" dirty="0" smtClean="0"/>
              <a:t> – </a:t>
            </a:r>
            <a:r>
              <a:rPr lang="cs-CZ" sz="2200" dirty="0" err="1" smtClean="0"/>
              <a:t>metabolizace</a:t>
            </a:r>
            <a:r>
              <a:rPr lang="cs-CZ" sz="2200" dirty="0" smtClean="0"/>
              <a:t> ketolátek na </a:t>
            </a:r>
            <a:r>
              <a:rPr lang="cs-CZ" sz="2200" dirty="0" err="1" smtClean="0"/>
              <a:t>hydrogenuhličitany</a:t>
            </a:r>
            <a:r>
              <a:rPr lang="cs-CZ" sz="2200" dirty="0" smtClean="0"/>
              <a:t>, </a:t>
            </a:r>
            <a:r>
              <a:rPr lang="cs-CZ" sz="2200" dirty="0" err="1" smtClean="0"/>
              <a:t>hypalbuminémie</a:t>
            </a:r>
            <a:r>
              <a:rPr lang="cs-CZ" sz="2200" dirty="0" smtClean="0"/>
              <a:t> (spojena se </a:t>
            </a:r>
            <a:r>
              <a:rPr lang="cs-CZ" sz="2200" dirty="0" err="1" smtClean="0"/>
              <a:t>sekunárním</a:t>
            </a:r>
            <a:r>
              <a:rPr lang="cs-CZ" sz="2200" dirty="0" smtClean="0"/>
              <a:t> </a:t>
            </a:r>
            <a:r>
              <a:rPr lang="cs-CZ" sz="2200" dirty="0" err="1" smtClean="0"/>
              <a:t>hyperaldosteronismem</a:t>
            </a:r>
            <a:r>
              <a:rPr lang="cs-CZ" sz="2200" dirty="0" smtClean="0"/>
              <a:t>)</a:t>
            </a:r>
          </a:p>
          <a:p>
            <a:pPr lvl="1"/>
            <a:endParaRPr lang="cs-CZ" sz="2200" dirty="0" smtClean="0"/>
          </a:p>
          <a:p>
            <a:pPr lvl="1"/>
            <a:r>
              <a:rPr lang="cs-CZ" sz="2200" dirty="0" err="1" smtClean="0"/>
              <a:t>Hyperaldosteronimus</a:t>
            </a:r>
            <a:r>
              <a:rPr lang="cs-CZ" sz="2200" dirty="0" smtClean="0"/>
              <a:t> – vylučování více H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a K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, retence </a:t>
            </a:r>
            <a:r>
              <a:rPr lang="cs-CZ" sz="2200" dirty="0" err="1" smtClean="0"/>
              <a:t>HCO</a:t>
            </a:r>
            <a:r>
              <a:rPr lang="cs-CZ" sz="2200" baseline="-25000" dirty="0" err="1" smtClean="0"/>
              <a:t>3</a:t>
            </a:r>
            <a:r>
              <a:rPr lang="cs-CZ" sz="2200" baseline="30000" dirty="0" smtClean="0"/>
              <a:t>- </a:t>
            </a:r>
            <a:endParaRPr lang="cs-CZ" sz="2200" baseline="30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23300" y="450349"/>
            <a:ext cx="1522519" cy="182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Zvuk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4278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111"/>
    </mc:Choice>
    <mc:Fallback>
      <p:transition spd="slow" advTm="51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Metabolická alkalóza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8677999" cy="1854200"/>
          </a:xfrm>
        </p:spPr>
        <p:txBody>
          <a:bodyPr>
            <a:noAutofit/>
          </a:bodyPr>
          <a:lstStyle/>
          <a:p>
            <a:r>
              <a:rPr lang="cs-CZ" sz="2200" dirty="0" smtClean="0"/>
              <a:t>Klinika</a:t>
            </a:r>
          </a:p>
          <a:p>
            <a:pPr lvl="1"/>
            <a:r>
              <a:rPr lang="cs-CZ" sz="2200" dirty="0" smtClean="0">
                <a:latin typeface="Calibri"/>
              </a:rPr>
              <a:t>↑ neuromuskulární dráždivost </a:t>
            </a:r>
          </a:p>
          <a:p>
            <a:pPr lvl="1"/>
            <a:r>
              <a:rPr lang="cs-CZ" sz="2200" dirty="0" smtClean="0">
                <a:latin typeface="Calibri"/>
              </a:rPr>
              <a:t>↓ K</a:t>
            </a:r>
            <a:r>
              <a:rPr lang="cs-CZ" sz="2200" baseline="30000" dirty="0" smtClean="0">
                <a:latin typeface="Calibri"/>
              </a:rPr>
              <a:t>+</a:t>
            </a:r>
            <a:r>
              <a:rPr lang="cs-CZ" sz="2200" dirty="0" smtClean="0">
                <a:latin typeface="Calibri"/>
              </a:rPr>
              <a:t> v </a:t>
            </a:r>
            <a:r>
              <a:rPr lang="cs-CZ" sz="2200" dirty="0" err="1" smtClean="0">
                <a:latin typeface="Calibri"/>
              </a:rPr>
              <a:t>ECT</a:t>
            </a:r>
            <a:r>
              <a:rPr lang="cs-CZ" sz="2200" dirty="0" smtClean="0">
                <a:latin typeface="Calibri"/>
              </a:rPr>
              <a:t>…poruchy srdečního rytmu</a:t>
            </a:r>
          </a:p>
          <a:p>
            <a:pPr lvl="1"/>
            <a:r>
              <a:rPr lang="cs-CZ" sz="2200" dirty="0" smtClean="0">
                <a:latin typeface="Calibri"/>
              </a:rPr>
              <a:t>Zvracení, anoxie (posun disociační křivky </a:t>
            </a:r>
            <a:r>
              <a:rPr lang="cs-CZ" sz="2200" dirty="0" err="1" smtClean="0">
                <a:latin typeface="Calibri"/>
              </a:rPr>
              <a:t>Hb</a:t>
            </a:r>
            <a:r>
              <a:rPr lang="cs-CZ" sz="2200" dirty="0" smtClean="0">
                <a:latin typeface="Calibri"/>
              </a:rPr>
              <a:t> doleva), svalová slabost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Paradoxní </a:t>
            </a:r>
            <a:r>
              <a:rPr lang="cs-CZ" sz="2200" dirty="0" err="1" smtClean="0">
                <a:solidFill>
                  <a:srgbClr val="FF0000"/>
                </a:solidFill>
                <a:latin typeface="Calibri"/>
              </a:rPr>
              <a:t>acidurie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 </a:t>
            </a:r>
            <a:r>
              <a:rPr lang="cs-CZ" sz="2200" dirty="0" smtClean="0">
                <a:latin typeface="Calibri"/>
              </a:rPr>
              <a:t>– při </a:t>
            </a:r>
            <a:r>
              <a:rPr lang="cs-CZ" sz="2200" dirty="0" err="1" smtClean="0">
                <a:latin typeface="Calibri"/>
              </a:rPr>
              <a:t>hypokalemii</a:t>
            </a:r>
            <a:r>
              <a:rPr lang="cs-CZ" sz="2200" dirty="0" smtClean="0">
                <a:latin typeface="Calibri"/>
              </a:rPr>
              <a:t> se směňuje v </a:t>
            </a:r>
            <a:r>
              <a:rPr lang="cs-CZ" sz="2200" dirty="0" err="1" smtClean="0">
                <a:latin typeface="Calibri"/>
              </a:rPr>
              <a:t>dist</a:t>
            </a:r>
            <a:r>
              <a:rPr lang="cs-CZ" sz="2200" dirty="0" smtClean="0">
                <a:latin typeface="Calibri"/>
              </a:rPr>
              <a:t>. tubulu Na</a:t>
            </a:r>
            <a:r>
              <a:rPr lang="cs-CZ" sz="2200" baseline="30000" dirty="0" smtClean="0">
                <a:latin typeface="Calibri"/>
              </a:rPr>
              <a:t>+</a:t>
            </a:r>
            <a:r>
              <a:rPr lang="cs-CZ" sz="2200" dirty="0" smtClean="0">
                <a:latin typeface="Calibri"/>
              </a:rPr>
              <a:t> za H</a:t>
            </a:r>
            <a:r>
              <a:rPr lang="cs-CZ" sz="2200" baseline="30000" dirty="0" smtClean="0">
                <a:latin typeface="Calibri"/>
              </a:rPr>
              <a:t>+</a:t>
            </a:r>
            <a:r>
              <a:rPr lang="cs-CZ" sz="2200" dirty="0" smtClean="0">
                <a:latin typeface="Calibri"/>
              </a:rPr>
              <a:t> a ne K</a:t>
            </a:r>
            <a:r>
              <a:rPr lang="cs-CZ" sz="2200" baseline="30000" dirty="0" smtClean="0">
                <a:latin typeface="Calibri"/>
              </a:rPr>
              <a:t>+</a:t>
            </a:r>
            <a:r>
              <a:rPr lang="cs-CZ" sz="2200" dirty="0" smtClean="0">
                <a:latin typeface="Calibri"/>
              </a:rPr>
              <a:t>…kyselá moč; s Na</a:t>
            </a:r>
            <a:r>
              <a:rPr lang="cs-CZ" sz="2200" baseline="30000" dirty="0" smtClean="0">
                <a:latin typeface="Calibri"/>
              </a:rPr>
              <a:t>+</a:t>
            </a:r>
            <a:r>
              <a:rPr lang="cs-CZ" sz="2200" dirty="0" smtClean="0">
                <a:latin typeface="Calibri"/>
              </a:rPr>
              <a:t> se ještě resorbuje HCO</a:t>
            </a:r>
            <a:r>
              <a:rPr lang="cs-CZ" sz="2200" baseline="-25000" dirty="0" smtClean="0">
                <a:latin typeface="Calibri"/>
              </a:rPr>
              <a:t>3</a:t>
            </a:r>
            <a:r>
              <a:rPr lang="cs-CZ" sz="2200" baseline="30000" dirty="0" smtClean="0">
                <a:latin typeface="Calibri"/>
              </a:rPr>
              <a:t>-</a:t>
            </a:r>
            <a:r>
              <a:rPr lang="cs-CZ" sz="2200" dirty="0" smtClean="0">
                <a:latin typeface="Calibri"/>
              </a:rPr>
              <a:t> (terapie podání </a:t>
            </a:r>
            <a:r>
              <a:rPr lang="cs-CZ" sz="2200" dirty="0" err="1" smtClean="0">
                <a:latin typeface="Calibri"/>
              </a:rPr>
              <a:t>KCl</a:t>
            </a:r>
            <a:r>
              <a:rPr lang="cs-CZ" sz="2200" dirty="0" smtClean="0">
                <a:latin typeface="Calibri"/>
              </a:rPr>
              <a:t>)</a:t>
            </a:r>
          </a:p>
          <a:p>
            <a:pPr lvl="1"/>
            <a:r>
              <a:rPr lang="cs-CZ" sz="2200" dirty="0" smtClean="0">
                <a:latin typeface="Calibri"/>
              </a:rPr>
              <a:t>Hypoventilace – vzhledem k hypoxii a k </a:t>
            </a:r>
            <a:r>
              <a:rPr lang="cs-CZ" sz="2200" dirty="0" err="1" smtClean="0">
                <a:latin typeface="Calibri"/>
              </a:rPr>
              <a:t>hyperkapnii</a:t>
            </a:r>
            <a:r>
              <a:rPr lang="cs-CZ" sz="2200" dirty="0" smtClean="0">
                <a:latin typeface="Calibri"/>
              </a:rPr>
              <a:t> nedokonalá </a:t>
            </a:r>
            <a:endParaRPr lang="cs-CZ" sz="2200" dirty="0" smtClean="0"/>
          </a:p>
          <a:p>
            <a:r>
              <a:rPr lang="cs-CZ" sz="2200" dirty="0" smtClean="0"/>
              <a:t>Laboratoř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↑ HCO</a:t>
            </a:r>
            <a:r>
              <a:rPr lang="cs-CZ" sz="2200" baseline="-25000" dirty="0" smtClean="0">
                <a:solidFill>
                  <a:srgbClr val="FF0000"/>
                </a:solidFill>
                <a:latin typeface="Calibri"/>
              </a:rPr>
              <a:t>3</a:t>
            </a:r>
            <a:r>
              <a:rPr lang="cs-CZ" sz="2200" baseline="30000" dirty="0" smtClean="0">
                <a:solidFill>
                  <a:srgbClr val="FF0000"/>
                </a:solidFill>
                <a:latin typeface="Calibri"/>
              </a:rPr>
              <a:t>-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, ↑ BE, ↑pH, …↑pCO</a:t>
            </a:r>
            <a:r>
              <a:rPr lang="cs-CZ" sz="2200" baseline="-25000" dirty="0" smtClean="0">
                <a:solidFill>
                  <a:srgbClr val="FF0000"/>
                </a:solidFill>
                <a:latin typeface="Calibri"/>
              </a:rPr>
              <a:t>2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 (kompenzace), Cl</a:t>
            </a:r>
            <a:r>
              <a:rPr lang="cs-CZ" sz="2200" baseline="30000" dirty="0" smtClean="0">
                <a:solidFill>
                  <a:srgbClr val="FF0000"/>
                </a:solidFill>
                <a:latin typeface="Calibri"/>
              </a:rPr>
              <a:t>-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 v moči dle příčiny </a:t>
            </a:r>
            <a:r>
              <a:rPr lang="cs-CZ" sz="2200" dirty="0" err="1" smtClean="0">
                <a:solidFill>
                  <a:srgbClr val="FF0000"/>
                </a:solidFill>
                <a:latin typeface="Calibri"/>
              </a:rPr>
              <a:t>MAl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, závislost K na pH!!!</a:t>
            </a:r>
            <a:endParaRPr lang="cs-CZ" sz="2200" dirty="0" smtClean="0">
              <a:solidFill>
                <a:srgbClr val="FF0000"/>
              </a:solidFill>
            </a:endParaRPr>
          </a:p>
          <a:p>
            <a:pPr lvl="1">
              <a:buNone/>
            </a:pPr>
            <a:endParaRPr lang="cs-CZ" sz="2200" dirty="0" smtClean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91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35"/>
    </mc:Choice>
    <mc:Fallback>
      <p:transition spd="slow" advTm="9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Respirační acidóza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 smtClean="0"/>
              <a:t>Příčiny</a:t>
            </a:r>
          </a:p>
          <a:p>
            <a:pPr marL="736132" lvl="2" indent="-378150">
              <a:spcBef>
                <a:spcPts val="772"/>
              </a:spcBef>
              <a:buClr>
                <a:schemeClr val="tx2"/>
              </a:buClr>
              <a:buSzPct val="95000"/>
              <a:buFont typeface="Wingdings"/>
              <a:buChar char=""/>
            </a:pPr>
            <a:r>
              <a:rPr lang="cs-CZ" sz="2200" dirty="0" smtClean="0"/>
              <a:t>Více etáží - dechové centrum…dýchací svaly…výměna plynů</a:t>
            </a:r>
          </a:p>
          <a:p>
            <a:r>
              <a:rPr lang="cs-CZ" sz="2200" dirty="0" smtClean="0"/>
              <a:t>Klinika</a:t>
            </a:r>
          </a:p>
          <a:p>
            <a:pPr lvl="1"/>
            <a:r>
              <a:rPr lang="cs-CZ" sz="2200" dirty="0" smtClean="0"/>
              <a:t>Bolest hlavy, křeče, psychické poruchy, spavost…koma</a:t>
            </a:r>
          </a:p>
          <a:p>
            <a:r>
              <a:rPr lang="cs-CZ" sz="2200" dirty="0" smtClean="0"/>
              <a:t>Laboratorně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↑</a:t>
            </a:r>
            <a:r>
              <a:rPr lang="cs-CZ" sz="2200" dirty="0" err="1" smtClean="0">
                <a:solidFill>
                  <a:srgbClr val="FF0000"/>
                </a:solidFill>
                <a:latin typeface="Calibri"/>
              </a:rPr>
              <a:t>pCO</a:t>
            </a:r>
            <a:r>
              <a:rPr lang="cs-CZ" sz="2200" baseline="-25000" dirty="0" err="1" smtClean="0">
                <a:solidFill>
                  <a:srgbClr val="FF0000"/>
                </a:solidFill>
                <a:latin typeface="Calibri"/>
              </a:rPr>
              <a:t>2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, ↓pH, někdy ↓</a:t>
            </a:r>
            <a:r>
              <a:rPr lang="cs-CZ" sz="2200" dirty="0" err="1" smtClean="0">
                <a:solidFill>
                  <a:srgbClr val="FF0000"/>
                </a:solidFill>
                <a:latin typeface="Calibri"/>
              </a:rPr>
              <a:t>O</a:t>
            </a:r>
            <a:r>
              <a:rPr lang="cs-CZ" sz="2200" baseline="-25000" dirty="0" err="1" smtClean="0">
                <a:solidFill>
                  <a:srgbClr val="FF0000"/>
                </a:solidFill>
                <a:latin typeface="Calibri"/>
              </a:rPr>
              <a:t>2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…Mac</a:t>
            </a:r>
          </a:p>
          <a:p>
            <a:pPr lvl="1"/>
            <a:r>
              <a:rPr lang="cs-CZ" sz="2200" dirty="0" smtClean="0">
                <a:latin typeface="Calibri"/>
              </a:rPr>
              <a:t>Kompenzace ledvinami – Na</a:t>
            </a:r>
            <a:r>
              <a:rPr lang="cs-CZ" sz="2200" baseline="30000" dirty="0" smtClean="0">
                <a:latin typeface="Calibri"/>
              </a:rPr>
              <a:t>+</a:t>
            </a:r>
            <a:r>
              <a:rPr lang="cs-CZ" sz="2200" dirty="0" smtClean="0">
                <a:latin typeface="Calibri"/>
              </a:rPr>
              <a:t> výměnou za H</a:t>
            </a:r>
            <a:r>
              <a:rPr lang="cs-CZ" sz="2200" baseline="30000" dirty="0" smtClean="0">
                <a:latin typeface="Calibri"/>
              </a:rPr>
              <a:t>+</a:t>
            </a:r>
            <a:r>
              <a:rPr lang="cs-CZ" sz="2200" dirty="0" smtClean="0">
                <a:latin typeface="Calibri"/>
              </a:rPr>
              <a:t>, dále též postupně retence </a:t>
            </a:r>
            <a:r>
              <a:rPr lang="cs-CZ" sz="2200" dirty="0" err="1" smtClean="0">
                <a:latin typeface="Calibri"/>
              </a:rPr>
              <a:t>HCO</a:t>
            </a:r>
            <a:r>
              <a:rPr lang="cs-CZ" sz="2200" baseline="-25000" dirty="0" err="1" smtClean="0">
                <a:latin typeface="Calibri"/>
              </a:rPr>
              <a:t>3</a:t>
            </a:r>
            <a:r>
              <a:rPr lang="cs-CZ" sz="2200" baseline="30000" dirty="0" smtClean="0">
                <a:latin typeface="Calibri"/>
              </a:rPr>
              <a:t>- </a:t>
            </a:r>
            <a:r>
              <a:rPr lang="cs-CZ" sz="2200" dirty="0" smtClean="0">
                <a:latin typeface="Calibri"/>
              </a:rPr>
              <a:t>(</a:t>
            </a:r>
            <a:r>
              <a:rPr lang="cs-CZ" sz="2200" dirty="0" err="1" smtClean="0">
                <a:latin typeface="Calibri"/>
              </a:rPr>
              <a:t>H</a:t>
            </a:r>
            <a:r>
              <a:rPr lang="cs-CZ" sz="2200" baseline="-25000" dirty="0" err="1" smtClean="0">
                <a:latin typeface="Calibri"/>
              </a:rPr>
              <a:t>2</a:t>
            </a:r>
            <a:r>
              <a:rPr lang="cs-CZ" sz="2200" dirty="0" err="1" smtClean="0">
                <a:latin typeface="Calibri"/>
              </a:rPr>
              <a:t>CO</a:t>
            </a:r>
            <a:r>
              <a:rPr lang="cs-CZ" sz="2200" baseline="-25000" dirty="0" err="1" smtClean="0">
                <a:latin typeface="Calibri"/>
              </a:rPr>
              <a:t>3</a:t>
            </a:r>
            <a:r>
              <a:rPr lang="cs-CZ" sz="2200" dirty="0" smtClean="0">
                <a:latin typeface="Calibri"/>
              </a:rPr>
              <a:t> → </a:t>
            </a:r>
            <a:r>
              <a:rPr lang="cs-CZ" sz="2200" dirty="0" err="1" smtClean="0">
                <a:latin typeface="Calibri"/>
              </a:rPr>
              <a:t>CO</a:t>
            </a:r>
            <a:r>
              <a:rPr lang="cs-CZ" sz="2200" baseline="-25000" dirty="0" err="1" smtClean="0">
                <a:latin typeface="Calibri"/>
              </a:rPr>
              <a:t>2</a:t>
            </a:r>
            <a:r>
              <a:rPr lang="cs-CZ" sz="2200" dirty="0" smtClean="0">
                <a:latin typeface="Calibri"/>
              </a:rPr>
              <a:t> a </a:t>
            </a:r>
            <a:r>
              <a:rPr lang="cs-CZ" sz="2200" dirty="0" err="1" smtClean="0">
                <a:latin typeface="Calibri"/>
              </a:rPr>
              <a:t>H</a:t>
            </a:r>
            <a:r>
              <a:rPr lang="cs-CZ" sz="2200" baseline="-25000" dirty="0" err="1" smtClean="0">
                <a:latin typeface="Calibri"/>
              </a:rPr>
              <a:t>2</a:t>
            </a:r>
            <a:r>
              <a:rPr lang="cs-CZ" sz="2200" dirty="0" err="1" smtClean="0">
                <a:latin typeface="Calibri"/>
              </a:rPr>
              <a:t>O</a:t>
            </a:r>
            <a:r>
              <a:rPr lang="cs-CZ" sz="2200" dirty="0" smtClean="0">
                <a:latin typeface="Calibri"/>
              </a:rPr>
              <a:t>)</a:t>
            </a:r>
            <a:endParaRPr lang="cs-CZ" sz="2200" dirty="0" smtClean="0"/>
          </a:p>
          <a:p>
            <a:r>
              <a:rPr lang="cs-CZ" sz="2200" dirty="0" smtClean="0"/>
              <a:t>Terapie – nutný postupný pokles </a:t>
            </a:r>
            <a:r>
              <a:rPr lang="cs-CZ" sz="2200" dirty="0" err="1" smtClean="0"/>
              <a:t>pCO</a:t>
            </a:r>
            <a:r>
              <a:rPr lang="cs-CZ" sz="2200" baseline="-25000" dirty="0" err="1" smtClean="0"/>
              <a:t>2</a:t>
            </a:r>
            <a:r>
              <a:rPr lang="cs-CZ" sz="2200" dirty="0" smtClean="0"/>
              <a:t>…renální kompenzace funkční ještě řadu dnů po korekci </a:t>
            </a:r>
          </a:p>
          <a:p>
            <a:endParaRPr lang="cs-CZ" sz="2200" dirty="0" smtClean="0"/>
          </a:p>
          <a:p>
            <a:pPr lvl="1"/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2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042"/>
    </mc:Choice>
    <mc:Fallback>
      <p:transition spd="slow" advTm="47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Respirační alkalóza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 smtClean="0"/>
              <a:t>Při </a:t>
            </a:r>
            <a:r>
              <a:rPr lang="cs-CZ" sz="2200" dirty="0" err="1" smtClean="0"/>
              <a:t>hyperventilaci</a:t>
            </a:r>
            <a:r>
              <a:rPr lang="cs-CZ" sz="2200" dirty="0" smtClean="0"/>
              <a:t> (u hysterických osob, poruchy dechového centra, horečky, jaterní encefalopatie)</a:t>
            </a:r>
          </a:p>
          <a:p>
            <a:r>
              <a:rPr lang="cs-CZ" sz="2200" dirty="0" smtClean="0"/>
              <a:t>Klinika</a:t>
            </a:r>
          </a:p>
          <a:p>
            <a:pPr lvl="1"/>
            <a:r>
              <a:rPr lang="cs-CZ" sz="2200" dirty="0" smtClean="0"/>
              <a:t>Parestézie, pocení, závratě, slabost, poruchy vědomí, při </a:t>
            </a:r>
            <a:r>
              <a:rPr lang="cs-CZ" sz="2200" dirty="0" err="1" smtClean="0"/>
              <a:t>pCO</a:t>
            </a:r>
            <a:r>
              <a:rPr lang="cs-CZ" sz="2200" baseline="-25000" dirty="0" err="1" smtClean="0"/>
              <a:t>2</a:t>
            </a:r>
            <a:r>
              <a:rPr lang="cs-CZ" sz="2200" dirty="0" smtClean="0"/>
              <a:t> </a:t>
            </a:r>
            <a:r>
              <a:rPr lang="en-US" sz="2200" dirty="0" smtClean="0"/>
              <a:t>&lt;</a:t>
            </a:r>
            <a:r>
              <a:rPr lang="cs-CZ" sz="2200" dirty="0" smtClean="0"/>
              <a:t> 3,</a:t>
            </a:r>
            <a:r>
              <a:rPr lang="cs-CZ" sz="2200" dirty="0" err="1" smtClean="0"/>
              <a:t>4kPa</a:t>
            </a:r>
            <a:r>
              <a:rPr lang="cs-CZ" sz="2200" dirty="0" smtClean="0"/>
              <a:t> je snížena cerebrální </a:t>
            </a:r>
            <a:r>
              <a:rPr lang="cs-CZ" sz="2200" dirty="0" err="1" smtClean="0"/>
              <a:t>perfúze</a:t>
            </a:r>
            <a:endParaRPr lang="cs-CZ" sz="2200" dirty="0" smtClean="0"/>
          </a:p>
          <a:p>
            <a:r>
              <a:rPr lang="cs-CZ" sz="2200" dirty="0" smtClean="0"/>
              <a:t>Laboratoř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↓</a:t>
            </a:r>
            <a:r>
              <a:rPr lang="cs-CZ" sz="2200" dirty="0" err="1" smtClean="0">
                <a:solidFill>
                  <a:srgbClr val="FF0000"/>
                </a:solidFill>
                <a:latin typeface="Calibri"/>
              </a:rPr>
              <a:t>pCO</a:t>
            </a:r>
            <a:r>
              <a:rPr lang="cs-CZ" sz="2200" baseline="-25000" dirty="0" err="1" smtClean="0">
                <a:solidFill>
                  <a:srgbClr val="FF0000"/>
                </a:solidFill>
                <a:latin typeface="Calibri"/>
              </a:rPr>
              <a:t>2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, ↑pH,…↓</a:t>
            </a:r>
            <a:r>
              <a:rPr lang="cs-CZ" sz="2200" dirty="0" err="1" smtClean="0">
                <a:solidFill>
                  <a:srgbClr val="FF0000"/>
                </a:solidFill>
                <a:latin typeface="Calibri"/>
              </a:rPr>
              <a:t>HCO</a:t>
            </a:r>
            <a:r>
              <a:rPr lang="cs-CZ" sz="2200" baseline="-25000" dirty="0" err="1" smtClean="0">
                <a:solidFill>
                  <a:srgbClr val="FF0000"/>
                </a:solidFill>
                <a:latin typeface="Calibri"/>
              </a:rPr>
              <a:t>3</a:t>
            </a:r>
            <a:r>
              <a:rPr lang="cs-CZ" sz="2200" baseline="30000" dirty="0" smtClean="0">
                <a:solidFill>
                  <a:srgbClr val="FF0000"/>
                </a:solidFill>
                <a:latin typeface="Calibri"/>
              </a:rPr>
              <a:t>-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, ↑Cl</a:t>
            </a:r>
            <a:r>
              <a:rPr lang="cs-CZ" sz="2200" baseline="30000" dirty="0" smtClean="0">
                <a:solidFill>
                  <a:srgbClr val="FF0000"/>
                </a:solidFill>
                <a:latin typeface="Calibri"/>
              </a:rPr>
              <a:t>-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 (kompenzace)</a:t>
            </a:r>
            <a:endParaRPr lang="cs-CZ" sz="2200" dirty="0" smtClean="0">
              <a:solidFill>
                <a:srgbClr val="FF0000"/>
              </a:solidFill>
            </a:endParaRPr>
          </a:p>
          <a:p>
            <a:pPr lvl="1"/>
            <a:r>
              <a:rPr lang="cs-CZ" sz="2200" dirty="0" smtClean="0"/>
              <a:t>Pokles ionizované frakce Ca - sklonem k tetanii</a:t>
            </a:r>
          </a:p>
          <a:p>
            <a:endParaRPr lang="cs-CZ" sz="2200" dirty="0" smtClean="0"/>
          </a:p>
          <a:p>
            <a:pPr>
              <a:buNone/>
            </a:pPr>
            <a:endParaRPr lang="cs-CZ" sz="2200" dirty="0" smtClean="0"/>
          </a:p>
        </p:txBody>
      </p:sp>
      <p:pic>
        <p:nvPicPr>
          <p:cNvPr id="7" name="Zvuk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15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911"/>
    </mc:Choice>
    <mc:Fallback>
      <p:transition spd="slow" advTm="269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endParaRPr lang="cs-CZ"/>
          </a:p>
        </p:txBody>
      </p:sp>
      <p:pic>
        <p:nvPicPr>
          <p:cNvPr id="35842" name="Picture 2" descr="C:\Klinická biochemie\Fotky\Kalendar\dub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693400" cy="7562850"/>
          </a:xfrm>
          <a:prstGeom prst="rect">
            <a:avLst/>
          </a:prstGeom>
          <a:noFill/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48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9"/>
    </mc:Choice>
    <mc:Fallback>
      <p:transition spd="slow" advTm="17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1141</Words>
  <Application>Microsoft Office PowerPoint</Application>
  <PresentationFormat>Vlastní</PresentationFormat>
  <Paragraphs>205</Paragraphs>
  <Slides>25</Slides>
  <Notes>0</Notes>
  <HiddenSlides>0</HiddenSlides>
  <MMClips>25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8" baseType="lpstr">
      <vt:lpstr>Calibri</vt:lpstr>
      <vt:lpstr>Wingdings</vt:lpstr>
      <vt:lpstr>Office Theme</vt:lpstr>
      <vt:lpstr>Prezentace aplikace PowerPoint</vt:lpstr>
      <vt:lpstr>Acidobazická rovnováha</vt:lpstr>
      <vt:lpstr>Acidobazická rovnováha – pufrovací systém</vt:lpstr>
      <vt:lpstr>Acidobazická rovnováha - poruchy</vt:lpstr>
      <vt:lpstr>Prezentace aplikace PowerPoint</vt:lpstr>
      <vt:lpstr>Kompenzační mechanismy</vt:lpstr>
      <vt:lpstr>Prezentace aplikace PowerPoint</vt:lpstr>
      <vt:lpstr>Prezentace aplikace PowerPoint</vt:lpstr>
      <vt:lpstr>Prezentace aplikace PowerPoint</vt:lpstr>
      <vt:lpstr>Měřené parametry</vt:lpstr>
      <vt:lpstr>Vypočtené hodnoty</vt:lpstr>
      <vt:lpstr>Vyšetření ABR – odběr krve</vt:lpstr>
      <vt:lpstr>Prezentace aplikace PowerPoint</vt:lpstr>
      <vt:lpstr>Disociační křivka hemoglobinu</vt:lpstr>
      <vt:lpstr>Respirační insuficience</vt:lpstr>
      <vt:lpstr>Prezentace aplikace PowerPoint</vt:lpstr>
      <vt:lpstr>Prezentace aplikace PowerPoint</vt:lpstr>
      <vt:lpstr>Prezentace aplikace PowerPoint</vt:lpstr>
      <vt:lpstr>Metabolická acidóza</vt:lpstr>
      <vt:lpstr>Metabolická acidóza</vt:lpstr>
      <vt:lpstr>Metabolická alkalóza</vt:lpstr>
      <vt:lpstr>Metabolická alkalóza</vt:lpstr>
      <vt:lpstr>Respirační acidóza</vt:lpstr>
      <vt:lpstr>Respirační alkalóza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Broz Pavel</cp:lastModifiedBy>
  <cp:revision>16</cp:revision>
  <dcterms:created xsi:type="dcterms:W3CDTF">2017-03-15T11:07:40Z</dcterms:created>
  <dcterms:modified xsi:type="dcterms:W3CDTF">2022-09-22T09:05:18Z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