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60" r:id="rId2"/>
    <p:sldId id="338" r:id="rId3"/>
    <p:sldId id="341" r:id="rId4"/>
    <p:sldId id="342" r:id="rId5"/>
    <p:sldId id="349" r:id="rId6"/>
    <p:sldId id="350" r:id="rId7"/>
    <p:sldId id="351" r:id="rId8"/>
    <p:sldId id="352" r:id="rId9"/>
    <p:sldId id="353" r:id="rId10"/>
    <p:sldId id="354" r:id="rId11"/>
    <p:sldId id="355" r:id="rId12"/>
    <p:sldId id="356" r:id="rId13"/>
    <p:sldId id="357" r:id="rId14"/>
    <p:sldId id="358" r:id="rId15"/>
    <p:sldId id="359" r:id="rId16"/>
    <p:sldId id="36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66" y="6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E8FF0-4220-4B87-9EA0-5B9EDED50A88}" type="datetimeFigureOut">
              <a:rPr lang="cs-CZ" smtClean="0"/>
              <a:t>13.07.2023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5651A920-7782-433E-8CC4-72FF381070C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082458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E8FF0-4220-4B87-9EA0-5B9EDED50A88}" type="datetimeFigureOut">
              <a:rPr lang="cs-CZ" smtClean="0"/>
              <a:t>13.07.2023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1A920-7782-433E-8CC4-72FF381070C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15247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E8FF0-4220-4B87-9EA0-5B9EDED50A88}" type="datetimeFigureOut">
              <a:rPr lang="cs-CZ" smtClean="0"/>
              <a:t>13.07.2023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651A920-7782-433E-8CC4-72FF381070C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69048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E8FF0-4220-4B87-9EA0-5B9EDED50A88}" type="datetimeFigureOut">
              <a:rPr lang="cs-CZ" smtClean="0"/>
              <a:t>13.07.2023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651A920-7782-433E-8CC4-72FF381070C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435449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E8FF0-4220-4B87-9EA0-5B9EDED50A88}" type="datetimeFigureOut">
              <a:rPr lang="cs-CZ" smtClean="0"/>
              <a:t>13.07.2023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651A920-7782-433E-8CC4-72FF381070C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8928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E8FF0-4220-4B87-9EA0-5B9EDED50A88}" type="datetimeFigureOut">
              <a:rPr lang="cs-CZ" smtClean="0"/>
              <a:t>13.07.2023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1A920-7782-433E-8CC4-72FF381070C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28549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E8FF0-4220-4B87-9EA0-5B9EDED50A88}" type="datetimeFigureOut">
              <a:rPr lang="cs-CZ" smtClean="0"/>
              <a:t>13.07.2023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1A920-7782-433E-8CC4-72FF381070C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38039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E8FF0-4220-4B87-9EA0-5B9EDED50A88}" type="datetimeFigureOut">
              <a:rPr lang="cs-CZ" smtClean="0"/>
              <a:t>13.07.2023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1A920-7782-433E-8CC4-72FF381070C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92231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E8FF0-4220-4B87-9EA0-5B9EDED50A88}" type="datetimeFigureOut">
              <a:rPr lang="cs-CZ" smtClean="0"/>
              <a:t>13.07.2023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651A920-7782-433E-8CC4-72FF381070C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698062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E8FF0-4220-4B87-9EA0-5B9EDED50A88}" type="datetimeFigureOut">
              <a:rPr lang="cs-CZ" smtClean="0"/>
              <a:t>13.07.2023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651A920-7782-433E-8CC4-72FF381070C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481035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E8FF0-4220-4B87-9EA0-5B9EDED50A88}" type="datetimeFigureOut">
              <a:rPr lang="cs-CZ" smtClean="0"/>
              <a:t>13.07.2023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651A920-7782-433E-8CC4-72FF381070C3}" type="slidenum">
              <a:rPr lang="cs-CZ" smtClean="0"/>
              <a:t>‹#›</a:t>
            </a:fld>
            <a:endParaRPr lang="cs-CZ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009610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E8FF0-4220-4B87-9EA0-5B9EDED50A88}" type="datetimeFigureOut">
              <a:rPr lang="cs-CZ" smtClean="0"/>
              <a:t>13.07.2023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651A920-7782-433E-8CC4-72FF381070C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863921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E8FF0-4220-4B87-9EA0-5B9EDED50A88}" type="datetimeFigureOut">
              <a:rPr lang="cs-CZ" smtClean="0"/>
              <a:t>13.07.2023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651A920-7782-433E-8CC4-72FF381070C3}" type="slidenum">
              <a:rPr lang="cs-CZ" smtClean="0"/>
              <a:t>‹#›</a:t>
            </a:fld>
            <a:endParaRPr lang="cs-CZ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430170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E8FF0-4220-4B87-9EA0-5B9EDED50A88}" type="datetimeFigureOut">
              <a:rPr lang="cs-CZ" smtClean="0"/>
              <a:t>13.07.2023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651A920-7782-433E-8CC4-72FF381070C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502150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E8FF0-4220-4B87-9EA0-5B9EDED50A88}" type="datetimeFigureOut">
              <a:rPr lang="cs-CZ" smtClean="0"/>
              <a:t>13.07.2023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1A920-7782-433E-8CC4-72FF381070C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052650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E8FF0-4220-4B87-9EA0-5B9EDED50A88}" type="datetimeFigureOut">
              <a:rPr lang="cs-CZ" smtClean="0"/>
              <a:t>13.07.2023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1A920-7782-433E-8CC4-72FF381070C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15604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AE8FF0-4220-4B87-9EA0-5B9EDED50A88}" type="datetimeFigureOut">
              <a:rPr lang="cs-CZ" smtClean="0"/>
              <a:t>13.07.2023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5651A920-7782-433E-8CC4-72FF381070C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47059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Obsah obrázku text, snímek obrazovky, Písmo&#10;&#10;Popis byl vytvořen automaticky">
            <a:extLst>
              <a:ext uri="{FF2B5EF4-FFF2-40B4-BE49-F238E27FC236}">
                <a16:creationId xmlns:a16="http://schemas.microsoft.com/office/drawing/2014/main" id="{C73A4F60-1186-56F3-12B1-B554D3B745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9316" y="250166"/>
            <a:ext cx="8702880" cy="6357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9254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Nadpis 1">
            <a:extLst>
              <a:ext uri="{FF2B5EF4-FFF2-40B4-BE49-F238E27FC236}">
                <a16:creationId xmlns:a16="http://schemas.microsoft.com/office/drawing/2014/main" id="{943B31F8-50F7-423B-87C8-80ACA07BCB0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020037" y="605271"/>
            <a:ext cx="7495562" cy="734002"/>
          </a:xfrm>
        </p:spPr>
        <p:txBody>
          <a:bodyPr>
            <a:normAutofit/>
          </a:bodyPr>
          <a:lstStyle/>
          <a:p>
            <a:r>
              <a:rPr lang="cs-CZ" altLang="cs-CZ" dirty="0">
                <a:latin typeface="Calibri" panose="020F0502020204030204" pitchFamily="34" charset="0"/>
                <a:cs typeface="Calibri" panose="020F0502020204030204" pitchFamily="34" charset="0"/>
              </a:rPr>
              <a:t>Pojetí hodnocení</a:t>
            </a:r>
          </a:p>
        </p:txBody>
      </p:sp>
      <p:sp>
        <p:nvSpPr>
          <p:cNvPr id="52227" name="Zástupný symbol pro obsah 2">
            <a:extLst>
              <a:ext uri="{FF2B5EF4-FFF2-40B4-BE49-F238E27FC236}">
                <a16:creationId xmlns:a16="http://schemas.microsoft.com/office/drawing/2014/main" id="{36F66CB0-9745-4F77-88E8-66F088EFF968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501629" y="1825625"/>
            <a:ext cx="9160778" cy="4351338"/>
          </a:xfrm>
        </p:spPr>
        <p:txBody>
          <a:bodyPr/>
          <a:lstStyle/>
          <a:p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Slavík považuje za školní hodnocení </a:t>
            </a:r>
            <a:r>
              <a:rPr lang="cs-CZ" altLang="cs-CZ" sz="2400" b="1" dirty="0">
                <a:latin typeface="Calibri" panose="020F0502020204030204" pitchFamily="34" charset="0"/>
                <a:cs typeface="Calibri" panose="020F0502020204030204" pitchFamily="34" charset="0"/>
              </a:rPr>
              <a:t>všechny hodnotící procesy a jejich projevy, které bezprostředně ovlivňují školní výuku nebo o ní vypovídají.</a:t>
            </a:r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indent="0">
              <a:buNone/>
            </a:pPr>
            <a:endParaRPr lang="cs-CZ" altLang="cs-CZ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cs-CZ" altLang="cs-CZ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Rogers</a:t>
            </a:r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 chápe hodnocení ve smyslu sebehodnocení: „</a:t>
            </a:r>
            <a:r>
              <a:rPr lang="cs-CZ" altLang="cs-CZ" sz="2400" b="1" dirty="0">
                <a:latin typeface="Calibri" panose="020F0502020204030204" pitchFamily="34" charset="0"/>
                <a:cs typeface="Calibri" panose="020F0502020204030204" pitchFamily="34" charset="0"/>
              </a:rPr>
              <a:t>Hodnocení </a:t>
            </a:r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rozsahu a významnosti učení každého z žáků </a:t>
            </a:r>
            <a:r>
              <a:rPr lang="cs-CZ" altLang="cs-CZ" sz="2400" b="1" dirty="0">
                <a:latin typeface="Calibri" panose="020F0502020204030204" pitchFamily="34" charset="0"/>
                <a:cs typeface="Calibri" panose="020F0502020204030204" pitchFamily="34" charset="0"/>
              </a:rPr>
              <a:t>je činěno především samotným žákem</a:t>
            </a:r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“, ale důležitá je i </a:t>
            </a:r>
            <a:r>
              <a:rPr lang="cs-CZ" altLang="cs-CZ" sz="2400" b="1" dirty="0">
                <a:latin typeface="Calibri" panose="020F0502020204030204" pitchFamily="34" charset="0"/>
                <a:cs typeface="Calibri" panose="020F0502020204030204" pitchFamily="34" charset="0"/>
              </a:rPr>
              <a:t>zpětná vazba </a:t>
            </a:r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od ostatních žáků a facilitátora.</a:t>
            </a:r>
          </a:p>
          <a:p>
            <a:endParaRPr lang="cs-CZ" altLang="cs-CZ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cs-CZ" altLang="cs-CZ" dirty="0"/>
          </a:p>
        </p:txBody>
      </p:sp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Nadpis 1">
            <a:extLst>
              <a:ext uri="{FF2B5EF4-FFF2-40B4-BE49-F238E27FC236}">
                <a16:creationId xmlns:a16="http://schemas.microsoft.com/office/drawing/2014/main" id="{1507D9F3-8ADB-4217-B48A-9EF71559620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374084" y="681037"/>
            <a:ext cx="8141516" cy="1009651"/>
          </a:xfrm>
        </p:spPr>
        <p:txBody>
          <a:bodyPr/>
          <a:lstStyle/>
          <a:p>
            <a:r>
              <a:rPr lang="cs-CZ" altLang="cs-CZ" dirty="0">
                <a:latin typeface="Calibri" panose="020F0502020204030204" pitchFamily="34" charset="0"/>
                <a:cs typeface="Calibri" panose="020F0502020204030204" pitchFamily="34" charset="0"/>
              </a:rPr>
              <a:t>Základní otázky k pojetí hodnocení</a:t>
            </a:r>
          </a:p>
        </p:txBody>
      </p:sp>
      <p:sp>
        <p:nvSpPr>
          <p:cNvPr id="55299" name="Zástupný symbol pro obsah 2">
            <a:extLst>
              <a:ext uri="{FF2B5EF4-FFF2-40B4-BE49-F238E27FC236}">
                <a16:creationId xmlns:a16="http://schemas.microsoft.com/office/drawing/2014/main" id="{CA580730-CBC1-4162-8365-270C16772D87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275126" y="1825625"/>
            <a:ext cx="9504727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altLang="cs-CZ" b="1" dirty="0"/>
              <a:t>1. </a:t>
            </a:r>
            <a:r>
              <a:rPr lang="cs-CZ" altLang="cs-CZ" sz="2400" b="1" dirty="0">
                <a:latin typeface="Calibri" panose="020F0502020204030204" pitchFamily="34" charset="0"/>
                <a:cs typeface="Calibri" panose="020F0502020204030204" pitchFamily="34" charset="0"/>
              </a:rPr>
              <a:t>Co máme hodnotit, jaký je obsah hodnocení?</a:t>
            </a:r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 Hodnotíme vědomosti, znalosti, kompetence – další osobnostní charakteristiky žáka, promítající se do jejich výkonu. </a:t>
            </a:r>
          </a:p>
          <a:p>
            <a:pPr marL="0" indent="0">
              <a:buNone/>
            </a:pPr>
            <a:r>
              <a:rPr lang="cs-CZ" altLang="cs-CZ" sz="2400" b="1" dirty="0">
                <a:latin typeface="Calibri" panose="020F0502020204030204" pitchFamily="34" charset="0"/>
                <a:cs typeface="Calibri" panose="020F0502020204030204" pitchFamily="34" charset="0"/>
              </a:rPr>
              <a:t>2. Jak, jakými formami a metodami</a:t>
            </a:r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 – aby odpovídaly žádoucímu pojetí výuky i hodnocení.</a:t>
            </a:r>
            <a:endParaRPr lang="cs-CZ" altLang="cs-CZ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cs-CZ" altLang="cs-CZ" sz="2400" b="1" dirty="0">
                <a:latin typeface="Calibri" panose="020F0502020204030204" pitchFamily="34" charset="0"/>
                <a:cs typeface="Calibri" panose="020F0502020204030204" pitchFamily="34" charset="0"/>
              </a:rPr>
              <a:t>3. Kdo je aktérem hodnocení?</a:t>
            </a:r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 – učitel i žák, kterého učíme autonomnímu procesu hodnocení, sebehodnocení.</a:t>
            </a:r>
          </a:p>
          <a:p>
            <a:pPr marL="0" indent="0">
              <a:buNone/>
            </a:pPr>
            <a:endParaRPr lang="cs-CZ" altLang="cs-CZ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cs-CZ" altLang="cs-CZ" sz="2400" b="1" dirty="0">
                <a:latin typeface="Calibri" panose="020F0502020204030204" pitchFamily="34" charset="0"/>
                <a:cs typeface="Calibri" panose="020F0502020204030204" pitchFamily="34" charset="0"/>
              </a:rPr>
              <a:t>Tento proces je spojen i s otázkou hodnotících kritérií</a:t>
            </a:r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, která by měl žák přijmout a ztotožnit se s nimi. </a:t>
            </a:r>
          </a:p>
        </p:txBody>
      </p:sp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Nadpis 1">
            <a:extLst>
              <a:ext uri="{FF2B5EF4-FFF2-40B4-BE49-F238E27FC236}">
                <a16:creationId xmlns:a16="http://schemas.microsoft.com/office/drawing/2014/main" id="{2BFD972A-CE44-4C98-A77F-4B4D4ED211D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608976" y="681038"/>
            <a:ext cx="7906623" cy="711534"/>
          </a:xfrm>
        </p:spPr>
        <p:txBody>
          <a:bodyPr/>
          <a:lstStyle/>
          <a:p>
            <a:r>
              <a:rPr lang="cs-CZ" altLang="cs-CZ" dirty="0">
                <a:latin typeface="Calibri" panose="020F0502020204030204" pitchFamily="34" charset="0"/>
                <a:cs typeface="Calibri" panose="020F0502020204030204" pitchFamily="34" charset="0"/>
              </a:rPr>
              <a:t>Funkce hodnocení</a:t>
            </a:r>
          </a:p>
        </p:txBody>
      </p:sp>
      <p:sp>
        <p:nvSpPr>
          <p:cNvPr id="56323" name="Zástupný symbol pro obsah 2">
            <a:extLst>
              <a:ext uri="{FF2B5EF4-FFF2-40B4-BE49-F238E27FC236}">
                <a16:creationId xmlns:a16="http://schemas.microsoft.com/office/drawing/2014/main" id="{0A190305-23ED-482B-B77C-7D86E619E28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417738" y="1825625"/>
            <a:ext cx="9097861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altLang="cs-CZ" sz="2400" b="1" dirty="0">
                <a:latin typeface="Calibri" panose="020F0502020204030204" pitchFamily="34" charset="0"/>
                <a:cs typeface="Calibri" panose="020F0502020204030204" pitchFamily="34" charset="0"/>
              </a:rPr>
              <a:t>Funkce informativní; Funkce regulativní</a:t>
            </a:r>
          </a:p>
          <a:p>
            <a:pPr marL="0" indent="0">
              <a:buNone/>
            </a:pPr>
            <a:r>
              <a:rPr lang="cs-CZ" altLang="cs-CZ" sz="2400" b="1" dirty="0">
                <a:latin typeface="Calibri" panose="020F0502020204030204" pitchFamily="34" charset="0"/>
                <a:cs typeface="Calibri" panose="020F0502020204030204" pitchFamily="34" charset="0"/>
              </a:rPr>
              <a:t>Funkce výchovná: </a:t>
            </a:r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princip priority pozitivního hodnocení; princip bezprostředního hodnocení; princip rozvíjení osobnosti žáka, princip vytváření prožitku úspěchu, radosti z dosaženého výkonu. </a:t>
            </a:r>
          </a:p>
          <a:p>
            <a:pPr marL="0" indent="0">
              <a:buNone/>
            </a:pPr>
            <a:r>
              <a:rPr lang="cs-CZ" altLang="cs-CZ" sz="2400" b="1" dirty="0">
                <a:latin typeface="Calibri" panose="020F0502020204030204" pitchFamily="34" charset="0"/>
                <a:cs typeface="Calibri" panose="020F0502020204030204" pitchFamily="34" charset="0"/>
              </a:rPr>
              <a:t>Funkce sociální</a:t>
            </a:r>
          </a:p>
          <a:p>
            <a:pPr marL="0" indent="0">
              <a:buNone/>
            </a:pPr>
            <a:r>
              <a:rPr lang="cs-CZ" altLang="cs-CZ" sz="2400" b="1" dirty="0">
                <a:latin typeface="Calibri" panose="020F0502020204030204" pitchFamily="34" charset="0"/>
                <a:cs typeface="Calibri" panose="020F0502020204030204" pitchFamily="34" charset="0"/>
              </a:rPr>
              <a:t>Funkce prognostická</a:t>
            </a:r>
          </a:p>
          <a:p>
            <a:pPr marL="0" indent="0">
              <a:buNone/>
            </a:pPr>
            <a:r>
              <a:rPr lang="cs-CZ" altLang="cs-CZ" sz="2400" b="1" dirty="0">
                <a:latin typeface="Calibri" panose="020F0502020204030204" pitchFamily="34" charset="0"/>
                <a:cs typeface="Calibri" panose="020F0502020204030204" pitchFamily="34" charset="0"/>
              </a:rPr>
              <a:t>Funkce motivační: </a:t>
            </a:r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princip pozitivního hodnocení  – </a:t>
            </a:r>
            <a:r>
              <a:rPr lang="cs-CZ" altLang="cs-CZ" sz="2400" b="1" dirty="0">
                <a:latin typeface="Calibri" panose="020F0502020204030204" pitchFamily="34" charset="0"/>
                <a:cs typeface="Calibri" panose="020F0502020204030204" pitchFamily="34" charset="0"/>
              </a:rPr>
              <a:t>potřeba uznání</a:t>
            </a:r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pPr marL="0" indent="0">
              <a:buNone/>
            </a:pPr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 aspirační úroveň, pozitivní vztah ke škole.</a:t>
            </a:r>
            <a:endParaRPr lang="cs-CZ" altLang="cs-CZ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cs-CZ" altLang="cs-CZ" sz="2400" b="1" dirty="0">
                <a:latin typeface="Calibri" panose="020F0502020204030204" pitchFamily="34" charset="0"/>
                <a:cs typeface="Calibri" panose="020F0502020204030204" pitchFamily="34" charset="0"/>
              </a:rPr>
              <a:t>Funkce diagnostická –</a:t>
            </a:r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altLang="cs-CZ" sz="2400" b="1" dirty="0">
                <a:latin typeface="Calibri" panose="020F0502020204030204" pitchFamily="34" charset="0"/>
                <a:cs typeface="Calibri" panose="020F0502020204030204" pitchFamily="34" charset="0"/>
              </a:rPr>
              <a:t>odhaluje příčiny jeho úspěšnosti či neúspěšnosti </a:t>
            </a:r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ve škole.</a:t>
            </a:r>
          </a:p>
          <a:p>
            <a:endParaRPr lang="cs-CZ" altLang="cs-CZ" dirty="0"/>
          </a:p>
        </p:txBody>
      </p:sp>
    </p:spTree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Nadpis 1">
            <a:extLst>
              <a:ext uri="{FF2B5EF4-FFF2-40B4-BE49-F238E27FC236}">
                <a16:creationId xmlns:a16="http://schemas.microsoft.com/office/drawing/2014/main" id="{ABAA7B40-1A91-4F55-9156-53F960CAAE3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122415" y="681037"/>
            <a:ext cx="7902429" cy="910002"/>
          </a:xfrm>
        </p:spPr>
        <p:txBody>
          <a:bodyPr/>
          <a:lstStyle/>
          <a:p>
            <a:r>
              <a:rPr lang="cs-CZ" altLang="cs-CZ" dirty="0">
                <a:latin typeface="Calibri" panose="020F0502020204030204" pitchFamily="34" charset="0"/>
                <a:cs typeface="Calibri" panose="020F0502020204030204" pitchFamily="34" charset="0"/>
              </a:rPr>
              <a:t>Spravedlivé, objektivní hodnocení</a:t>
            </a:r>
          </a:p>
        </p:txBody>
      </p:sp>
      <p:sp>
        <p:nvSpPr>
          <p:cNvPr id="13315" name="Zástupný symbol pro obsah 2">
            <a:extLst>
              <a:ext uri="{FF2B5EF4-FFF2-40B4-BE49-F238E27FC236}">
                <a16:creationId xmlns:a16="http://schemas.microsoft.com/office/drawing/2014/main" id="{DFDCD6DD-569C-4078-93FE-693A82CF9E90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359016" y="1825625"/>
            <a:ext cx="9156583" cy="4351338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cs-CZ" sz="2400" b="1" dirty="0">
                <a:latin typeface="Calibri" panose="020F0502020204030204" pitchFamily="34" charset="0"/>
                <a:cs typeface="Calibri" panose="020F0502020204030204" pitchFamily="34" charset="0"/>
              </a:rPr>
              <a:t>Různé typy standardizovaných zkoušek – výhrady:</a:t>
            </a:r>
          </a:p>
          <a:p>
            <a:pPr>
              <a:defRPr/>
            </a:pPr>
            <a: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Jsou zaměřené převážně na kvantitu omezují ústní projev.</a:t>
            </a:r>
          </a:p>
          <a:p>
            <a:pPr>
              <a:defRPr/>
            </a:pPr>
            <a: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Omezují komunikaci s učitelem.</a:t>
            </a:r>
          </a:p>
          <a:p>
            <a:pPr>
              <a:defRPr/>
            </a:pPr>
            <a: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Posilují </a:t>
            </a:r>
            <a:r>
              <a:rPr lang="cs-CZ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encyklopedizující</a:t>
            </a:r>
            <a: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 charakter výuky, testově orientované vyučování.</a:t>
            </a:r>
          </a:p>
          <a:p>
            <a:pPr>
              <a:defRPr/>
            </a:pPr>
            <a: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Silně potlačována individualita žáka. </a:t>
            </a:r>
          </a:p>
        </p:txBody>
      </p:sp>
      <p:sp>
        <p:nvSpPr>
          <p:cNvPr id="60420" name="Zástupný symbol pro datum 3">
            <a:extLst>
              <a:ext uri="{FF2B5EF4-FFF2-40B4-BE49-F238E27FC236}">
                <a16:creationId xmlns:a16="http://schemas.microsoft.com/office/drawing/2014/main" id="{E8498BA7-023E-4F2C-9869-2663CEB01356}"/>
              </a:ext>
            </a:extLst>
          </p:cNvPr>
          <p:cNvSpPr txBox="1">
            <a:spLocks noGrp="1"/>
          </p:cNvSpPr>
          <p:nvPr/>
        </p:nvSpPr>
        <p:spPr bwMode="auto">
          <a:xfrm>
            <a:off x="1981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cs-CZ" altLang="cs-CZ" sz="1400"/>
          </a:p>
        </p:txBody>
      </p:sp>
    </p:spTree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Nadpis 1">
            <a:extLst>
              <a:ext uri="{FF2B5EF4-FFF2-40B4-BE49-F238E27FC236}">
                <a16:creationId xmlns:a16="http://schemas.microsoft.com/office/drawing/2014/main" id="{2F87210F-97CA-4D1D-B8D1-DF36F89A0F4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753299" y="681037"/>
            <a:ext cx="8762301" cy="834501"/>
          </a:xfrm>
        </p:spPr>
        <p:txBody>
          <a:bodyPr>
            <a:normAutofit/>
          </a:bodyPr>
          <a:lstStyle/>
          <a:p>
            <a:r>
              <a:rPr lang="cs-CZ" altLang="cs-CZ" dirty="0">
                <a:latin typeface="Calibri" panose="020F0502020204030204" pitchFamily="34" charset="0"/>
                <a:cs typeface="Calibri" panose="020F0502020204030204" pitchFamily="34" charset="0"/>
              </a:rPr>
              <a:t>Jak zajistit objektivitu hodnocení?</a:t>
            </a:r>
          </a:p>
        </p:txBody>
      </p:sp>
      <p:sp>
        <p:nvSpPr>
          <p:cNvPr id="61443" name="Zástupný symbol pro obsah 2">
            <a:extLst>
              <a:ext uri="{FF2B5EF4-FFF2-40B4-BE49-F238E27FC236}">
                <a16:creationId xmlns:a16="http://schemas.microsoft.com/office/drawing/2014/main" id="{A8B29803-AD4D-46DC-885F-ED6D4ED12B81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476462" y="1825625"/>
            <a:ext cx="9039138" cy="4351338"/>
          </a:xfrm>
        </p:spPr>
        <p:txBody>
          <a:bodyPr>
            <a:normAutofit/>
          </a:bodyPr>
          <a:lstStyle/>
          <a:p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Rozlišení podstaty hodnocení od podstaty známky ve škole hodnotíme i klasifikujeme.</a:t>
            </a:r>
          </a:p>
          <a:p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Smysl hodnocení spočívá ve zpětné vazbě vůči činnosti žáka – posiluje jeho odpovědnost.</a:t>
            </a:r>
          </a:p>
          <a:p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Hodnocení může být vyjádřeno rozličnými způsoby a prostředky, které nemají normativní charakter.</a:t>
            </a:r>
          </a:p>
          <a:p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Klasifikace je vyjádřením míry žákových vědomostí a schopností v souladu s hodnotícím kritériem.</a:t>
            </a:r>
          </a:p>
        </p:txBody>
      </p:sp>
      <p:sp>
        <p:nvSpPr>
          <p:cNvPr id="61444" name="Zástupný symbol pro datum 3">
            <a:extLst>
              <a:ext uri="{FF2B5EF4-FFF2-40B4-BE49-F238E27FC236}">
                <a16:creationId xmlns:a16="http://schemas.microsoft.com/office/drawing/2014/main" id="{3CEF1B32-F816-4325-B51D-3113FA979C4C}"/>
              </a:ext>
            </a:extLst>
          </p:cNvPr>
          <p:cNvSpPr txBox="1">
            <a:spLocks noGrp="1"/>
          </p:cNvSpPr>
          <p:nvPr/>
        </p:nvSpPr>
        <p:spPr bwMode="auto">
          <a:xfrm>
            <a:off x="1981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cs-CZ" altLang="cs-CZ" sz="1400"/>
          </a:p>
        </p:txBody>
      </p:sp>
    </p:spTree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Nadpis 1">
            <a:extLst>
              <a:ext uri="{FF2B5EF4-FFF2-40B4-BE49-F238E27FC236}">
                <a16:creationId xmlns:a16="http://schemas.microsoft.com/office/drawing/2014/main" id="{8F09158E-2C44-4ADF-A37C-FDDD420425F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711354" y="681038"/>
            <a:ext cx="8804246" cy="736702"/>
          </a:xfrm>
        </p:spPr>
        <p:txBody>
          <a:bodyPr>
            <a:normAutofit/>
          </a:bodyPr>
          <a:lstStyle/>
          <a:p>
            <a:r>
              <a:rPr lang="cs-CZ" altLang="cs-CZ" dirty="0">
                <a:latin typeface="Calibri" panose="020F0502020204030204" pitchFamily="34" charset="0"/>
                <a:cs typeface="Calibri" panose="020F0502020204030204" pitchFamily="34" charset="0"/>
              </a:rPr>
              <a:t>Kritéria hodnocení – normy hodnocení</a:t>
            </a:r>
          </a:p>
        </p:txBody>
      </p:sp>
      <p:sp>
        <p:nvSpPr>
          <p:cNvPr id="62467" name="Zástupný symbol pro obsah 2">
            <a:extLst>
              <a:ext uri="{FF2B5EF4-FFF2-40B4-BE49-F238E27FC236}">
                <a16:creationId xmlns:a16="http://schemas.microsoft.com/office/drawing/2014/main" id="{62A8262E-C44B-425A-86F8-1882A5CE8CE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442906" y="1825625"/>
            <a:ext cx="9072694" cy="4351338"/>
          </a:xfrm>
        </p:spPr>
        <p:txBody>
          <a:bodyPr/>
          <a:lstStyle/>
          <a:p>
            <a:pPr marL="0" indent="0">
              <a:buNone/>
            </a:pPr>
            <a:r>
              <a:rPr lang="cs-CZ" altLang="cs-CZ" sz="2400" b="1" dirty="0">
                <a:latin typeface="Calibri" panose="020F0502020204030204" pitchFamily="34" charset="0"/>
                <a:cs typeface="Calibri" panose="020F0502020204030204" pitchFamily="34" charset="0"/>
              </a:rPr>
              <a:t>Cílová norma</a:t>
            </a:r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, související se zvládáním určitého výukového cíle, stanovená podle průměrného a zpravidla nejčetnějšího výsledku vzhledem k příslušné populaci žáků.</a:t>
            </a:r>
          </a:p>
          <a:p>
            <a:pPr marL="0" indent="0">
              <a:buNone/>
            </a:pPr>
            <a:r>
              <a:rPr lang="cs-CZ" altLang="cs-CZ" sz="2400" b="1" dirty="0">
                <a:latin typeface="Calibri" panose="020F0502020204030204" pitchFamily="34" charset="0"/>
                <a:cs typeface="Calibri" panose="020F0502020204030204" pitchFamily="34" charset="0"/>
              </a:rPr>
              <a:t>Sociálně vztahová norma</a:t>
            </a:r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 – poměřování výkonů hodnoceného s ostatními žáky ve skupině.</a:t>
            </a:r>
          </a:p>
          <a:p>
            <a:pPr marL="0" indent="0">
              <a:buNone/>
            </a:pPr>
            <a:r>
              <a:rPr lang="cs-CZ" altLang="cs-CZ" sz="2400" b="1" dirty="0">
                <a:latin typeface="Calibri" panose="020F0502020204030204" pitchFamily="34" charset="0"/>
                <a:cs typeface="Calibri" panose="020F0502020204030204" pitchFamily="34" charset="0"/>
              </a:rPr>
              <a:t>Individuálně vztahová norma</a:t>
            </a:r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 – žák je poměřován se sebou samým – vyjadřuje individuální pokroky žáka průběžně v čase.</a:t>
            </a:r>
          </a:p>
          <a:p>
            <a:pPr marL="0" indent="0">
              <a:buNone/>
            </a:pPr>
            <a:endParaRPr lang="cs-CZ" altLang="cs-CZ" dirty="0"/>
          </a:p>
        </p:txBody>
      </p:sp>
      <p:sp>
        <p:nvSpPr>
          <p:cNvPr id="62468" name="Zástupný symbol pro datum 3">
            <a:extLst>
              <a:ext uri="{FF2B5EF4-FFF2-40B4-BE49-F238E27FC236}">
                <a16:creationId xmlns:a16="http://schemas.microsoft.com/office/drawing/2014/main" id="{7B96C4F1-8648-4862-84F4-962F013C2B1D}"/>
              </a:ext>
            </a:extLst>
          </p:cNvPr>
          <p:cNvSpPr txBox="1">
            <a:spLocks noGrp="1"/>
          </p:cNvSpPr>
          <p:nvPr/>
        </p:nvSpPr>
        <p:spPr bwMode="auto">
          <a:xfrm>
            <a:off x="1981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cs-CZ" altLang="cs-CZ" sz="1400"/>
          </a:p>
        </p:txBody>
      </p:sp>
    </p:spTree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Nadpis 1">
            <a:extLst>
              <a:ext uri="{FF2B5EF4-FFF2-40B4-BE49-F238E27FC236}">
                <a16:creationId xmlns:a16="http://schemas.microsoft.com/office/drawing/2014/main" id="{3F5044CE-0A8D-4B92-A801-6D2B5F7B111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702964" y="696286"/>
            <a:ext cx="8812635" cy="805343"/>
          </a:xfrm>
        </p:spPr>
        <p:txBody>
          <a:bodyPr>
            <a:normAutofit/>
          </a:bodyPr>
          <a:lstStyle/>
          <a:p>
            <a:r>
              <a:rPr lang="cs-CZ" altLang="cs-CZ" dirty="0">
                <a:latin typeface="Calibri" panose="020F0502020204030204" pitchFamily="34" charset="0"/>
                <a:cs typeface="Calibri" panose="020F0502020204030204" pitchFamily="34" charset="0"/>
              </a:rPr>
              <a:t>Jak zajistit objektivitu hodnocení?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0373FE2B-F1E8-477D-8371-94B27EF7163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392572" y="1619075"/>
            <a:ext cx="10799428" cy="431976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Nutná znalost žáků požadavků na výkon.</a:t>
            </a:r>
          </a:p>
          <a:p>
            <a:pPr>
              <a:defRPr/>
            </a:pPr>
            <a: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Znalost hodnotících kritérií.</a:t>
            </a:r>
          </a:p>
          <a:p>
            <a:pPr>
              <a:defRPr/>
            </a:pPr>
            <a: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Identifikace žáků s hodnotícími kritérii.</a:t>
            </a:r>
          </a:p>
          <a:p>
            <a:pPr>
              <a:defRPr/>
            </a:pPr>
            <a: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Naplňovat žádoucí přístup k hodnocení.</a:t>
            </a:r>
          </a:p>
          <a:p>
            <a:pPr marL="0" indent="0">
              <a:buNone/>
              <a:defRPr/>
            </a:pPr>
            <a:endParaRPr lang="cs-CZ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  <a:defRPr/>
            </a:pPr>
            <a:r>
              <a:rPr lang="cs-CZ" sz="2400" b="1" dirty="0">
                <a:latin typeface="Calibri" panose="020F0502020204030204" pitchFamily="34" charset="0"/>
                <a:cs typeface="Calibri" panose="020F0502020204030204" pitchFamily="34" charset="0"/>
              </a:rPr>
              <a:t>Žákův výkon – žákova reflexe</a:t>
            </a:r>
            <a: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cs-CZ" sz="2400" b="1" dirty="0">
                <a:latin typeface="Calibri" panose="020F0502020204030204" pitchFamily="34" charset="0"/>
                <a:cs typeface="Calibri" panose="020F0502020204030204" pitchFamily="34" charset="0"/>
              </a:rPr>
              <a:t>učitelova </a:t>
            </a:r>
            <a:r>
              <a:rPr lang="cs-CZ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metareflexe</a:t>
            </a:r>
            <a:endParaRPr lang="cs-CZ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Nositelem hodnotící aktivity je žák.</a:t>
            </a:r>
          </a:p>
          <a:p>
            <a:pPr>
              <a:defRPr/>
            </a:pPr>
            <a: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Hodnocení je cestou </a:t>
            </a:r>
            <a:r>
              <a:rPr lang="cs-CZ" sz="2400" b="1" dirty="0">
                <a:latin typeface="Calibri" panose="020F0502020204030204" pitchFamily="34" charset="0"/>
                <a:cs typeface="Calibri" panose="020F0502020204030204" pitchFamily="34" charset="0"/>
              </a:rPr>
              <a:t>k žákově autonomii.</a:t>
            </a:r>
          </a:p>
        </p:txBody>
      </p:sp>
      <p:sp>
        <p:nvSpPr>
          <p:cNvPr id="63492" name="Zástupný symbol pro datum 3">
            <a:extLst>
              <a:ext uri="{FF2B5EF4-FFF2-40B4-BE49-F238E27FC236}">
                <a16:creationId xmlns:a16="http://schemas.microsoft.com/office/drawing/2014/main" id="{65A09175-3DBB-48BF-B6D1-F8015EC9C9B1}"/>
              </a:ext>
            </a:extLst>
          </p:cNvPr>
          <p:cNvSpPr txBox="1">
            <a:spLocks noGrp="1"/>
          </p:cNvSpPr>
          <p:nvPr/>
        </p:nvSpPr>
        <p:spPr bwMode="auto">
          <a:xfrm>
            <a:off x="1981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cs-CZ" altLang="cs-CZ" sz="1400"/>
          </a:p>
        </p:txBody>
      </p:sp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Nadpis 1">
            <a:extLst>
              <a:ext uri="{FF2B5EF4-FFF2-40B4-BE49-F238E27FC236}">
                <a16:creationId xmlns:a16="http://schemas.microsoft.com/office/drawing/2014/main" id="{F6536536-72F3-4D24-BFBC-18B1CEEE14B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239859" y="681037"/>
            <a:ext cx="10192625" cy="691888"/>
          </a:xfrm>
        </p:spPr>
        <p:txBody>
          <a:bodyPr/>
          <a:lstStyle/>
          <a:p>
            <a:r>
              <a:rPr lang="cs-CZ" altLang="cs-CZ" dirty="0">
                <a:latin typeface="Calibri" panose="020F0502020204030204" pitchFamily="34" charset="0"/>
                <a:cs typeface="Calibri" panose="020F0502020204030204" pitchFamily="34" charset="0"/>
              </a:rPr>
              <a:t>Autonomní hodnocení, sebehodnocení žáka</a:t>
            </a:r>
          </a:p>
        </p:txBody>
      </p:sp>
      <p:sp>
        <p:nvSpPr>
          <p:cNvPr id="64515" name="Zástupný symbol pro obsah 2">
            <a:extLst>
              <a:ext uri="{FF2B5EF4-FFF2-40B4-BE49-F238E27FC236}">
                <a16:creationId xmlns:a16="http://schemas.microsoft.com/office/drawing/2014/main" id="{D80C3B28-B075-48AE-A0C7-7A4758FB1108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459683" y="2035350"/>
            <a:ext cx="9030749" cy="4351338"/>
          </a:xfrm>
        </p:spPr>
        <p:txBody>
          <a:bodyPr/>
          <a:lstStyle/>
          <a:p>
            <a:r>
              <a:rPr lang="cs-CZ" altLang="cs-CZ" sz="2400" b="1" dirty="0">
                <a:latin typeface="Calibri" panose="020F0502020204030204" pitchFamily="34" charset="0"/>
                <a:cs typeface="Calibri" panose="020F0502020204030204" pitchFamily="34" charset="0"/>
              </a:rPr>
              <a:t>Zásada vnitřního přijetí hodnocení </a:t>
            </a:r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žákem – žák se identifikuje s hodnocením. </a:t>
            </a:r>
          </a:p>
          <a:p>
            <a:r>
              <a:rPr lang="cs-CZ" altLang="cs-CZ" sz="2400" b="1" dirty="0">
                <a:latin typeface="Calibri" panose="020F0502020204030204" pitchFamily="34" charset="0"/>
                <a:cs typeface="Calibri" panose="020F0502020204030204" pitchFamily="34" charset="0"/>
              </a:rPr>
              <a:t>Zásada přeměny hodnocení v sebehodnocení </a:t>
            </a:r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– žák přebírá odpovědnost za svou práci i za své výsledky.</a:t>
            </a:r>
          </a:p>
          <a:p>
            <a:r>
              <a:rPr lang="cs-CZ" altLang="cs-CZ" sz="2400" b="1" dirty="0">
                <a:latin typeface="Calibri" panose="020F0502020204030204" pitchFamily="34" charset="0"/>
                <a:cs typeface="Calibri" panose="020F0502020204030204" pitchFamily="34" charset="0"/>
              </a:rPr>
              <a:t>Zásada organického včleňování hodnocení a sebehodnocení do celého průběhu vyučování a učení </a:t>
            </a:r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– hodnocení se stává přirozenou součástí celého procesu, je důležitým prvkem sebeřízení.</a:t>
            </a:r>
          </a:p>
          <a:p>
            <a:pPr marL="0" indent="0">
              <a:buNone/>
            </a:pPr>
            <a:endParaRPr lang="cs-CZ" altLang="cs-CZ" dirty="0"/>
          </a:p>
        </p:txBody>
      </p:sp>
      <p:sp>
        <p:nvSpPr>
          <p:cNvPr id="64516" name="Zástupný symbol pro datum 3">
            <a:extLst>
              <a:ext uri="{FF2B5EF4-FFF2-40B4-BE49-F238E27FC236}">
                <a16:creationId xmlns:a16="http://schemas.microsoft.com/office/drawing/2014/main" id="{DAEEFECE-471B-4354-9772-C64F1B72DF55}"/>
              </a:ext>
            </a:extLst>
          </p:cNvPr>
          <p:cNvSpPr txBox="1">
            <a:spLocks noGrp="1"/>
          </p:cNvSpPr>
          <p:nvPr/>
        </p:nvSpPr>
        <p:spPr bwMode="auto">
          <a:xfrm>
            <a:off x="1981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cs-CZ" altLang="cs-CZ" sz="1400"/>
          </a:p>
        </p:txBody>
      </p:sp>
    </p:spTree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Nadpis 1">
            <a:extLst>
              <a:ext uri="{FF2B5EF4-FFF2-40B4-BE49-F238E27FC236}">
                <a16:creationId xmlns:a16="http://schemas.microsoft.com/office/drawing/2014/main" id="{985BFEBE-9F04-49E7-B09D-C199227F2CA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351714" y="614363"/>
            <a:ext cx="8229600" cy="794987"/>
          </a:xfrm>
        </p:spPr>
        <p:txBody>
          <a:bodyPr>
            <a:normAutofit/>
          </a:bodyPr>
          <a:lstStyle/>
          <a:p>
            <a:r>
              <a:rPr lang="cs-CZ" altLang="cs-CZ" dirty="0">
                <a:latin typeface="Calibri" panose="020F0502020204030204" pitchFamily="34" charset="0"/>
                <a:cs typeface="Calibri" panose="020F0502020204030204" pitchFamily="34" charset="0"/>
              </a:rPr>
              <a:t>Identifikace žáka s hodnocením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878597D5-60BD-4D99-805F-DA94D335CD75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350628" y="1825625"/>
            <a:ext cx="9164972" cy="4351338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cs-CZ" sz="2400" b="1" dirty="0">
                <a:latin typeface="Calibri" panose="020F0502020204030204" pitchFamily="34" charset="0"/>
                <a:cs typeface="Calibri" panose="020F0502020204030204" pitchFamily="34" charset="0"/>
              </a:rPr>
              <a:t>K vnitřním podmínkám patří :</a:t>
            </a:r>
            <a:endParaRPr lang="cs-CZ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cs-CZ" sz="2400" b="1" dirty="0">
                <a:latin typeface="Calibri" panose="020F0502020204030204" pitchFamily="34" charset="0"/>
                <a:cs typeface="Calibri" panose="020F0502020204030204" pitchFamily="34" charset="0"/>
              </a:rPr>
              <a:t>Aspirační úroveň žáka</a:t>
            </a:r>
            <a: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, která je zároveň východiskem jeho motivace.</a:t>
            </a:r>
          </a:p>
          <a:p>
            <a:pPr>
              <a:defRPr/>
            </a:pPr>
            <a: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Schopnost a úroveň sebehodnocení.</a:t>
            </a:r>
          </a:p>
          <a:p>
            <a:pPr>
              <a:defRPr/>
            </a:pPr>
            <a: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Charakterové vlastnosti.</a:t>
            </a:r>
          </a:p>
          <a:p>
            <a:pPr>
              <a:defRPr/>
            </a:pPr>
            <a: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Hodnotová orientace, touha po poznání, vzdělání.</a:t>
            </a:r>
          </a:p>
          <a:p>
            <a:pPr marL="0" indent="0">
              <a:buNone/>
              <a:defRPr/>
            </a:pPr>
            <a:endParaRPr lang="cs-CZ" dirty="0"/>
          </a:p>
        </p:txBody>
      </p:sp>
      <p:sp>
        <p:nvSpPr>
          <p:cNvPr id="65540" name="Zástupný symbol pro datum 3">
            <a:extLst>
              <a:ext uri="{FF2B5EF4-FFF2-40B4-BE49-F238E27FC236}">
                <a16:creationId xmlns:a16="http://schemas.microsoft.com/office/drawing/2014/main" id="{040DA361-591F-419B-9CBE-D8D58899F7EC}"/>
              </a:ext>
            </a:extLst>
          </p:cNvPr>
          <p:cNvSpPr txBox="1">
            <a:spLocks noGrp="1"/>
          </p:cNvSpPr>
          <p:nvPr/>
        </p:nvSpPr>
        <p:spPr bwMode="auto">
          <a:xfrm>
            <a:off x="1981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cs-CZ" altLang="cs-CZ" sz="1400"/>
          </a:p>
        </p:txBody>
      </p:sp>
    </p:spTree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Nadpis 1">
            <a:extLst>
              <a:ext uri="{FF2B5EF4-FFF2-40B4-BE49-F238E27FC236}">
                <a16:creationId xmlns:a16="http://schemas.microsoft.com/office/drawing/2014/main" id="{DE650AF6-7F48-4B18-B81A-D5426199822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728132" y="742629"/>
            <a:ext cx="8787468" cy="700277"/>
          </a:xfrm>
        </p:spPr>
        <p:txBody>
          <a:bodyPr/>
          <a:lstStyle/>
          <a:p>
            <a:r>
              <a:rPr lang="cs-CZ" altLang="cs-CZ" dirty="0">
                <a:latin typeface="Calibri" panose="020F0502020204030204" pitchFamily="34" charset="0"/>
                <a:cs typeface="Calibri" panose="020F0502020204030204" pitchFamily="34" charset="0"/>
              </a:rPr>
              <a:t>Identifikace žáka s hodnocením</a:t>
            </a:r>
          </a:p>
        </p:txBody>
      </p:sp>
      <p:sp>
        <p:nvSpPr>
          <p:cNvPr id="66563" name="Zástupný symbol pro obsah 2">
            <a:extLst>
              <a:ext uri="{FF2B5EF4-FFF2-40B4-BE49-F238E27FC236}">
                <a16:creationId xmlns:a16="http://schemas.microsoft.com/office/drawing/2014/main" id="{B31B28A4-E58C-4DD6-BB1C-6F765882799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434516" y="1825625"/>
            <a:ext cx="9081083" cy="4351338"/>
          </a:xfrm>
        </p:spPr>
        <p:txBody>
          <a:bodyPr/>
          <a:lstStyle/>
          <a:p>
            <a:pPr marL="0" indent="0">
              <a:buNone/>
            </a:pPr>
            <a:r>
              <a:rPr lang="cs-CZ" altLang="cs-CZ" sz="2400" b="1" dirty="0">
                <a:latin typeface="Calibri" panose="020F0502020204030204" pitchFamily="34" charset="0"/>
                <a:cs typeface="Calibri" panose="020F0502020204030204" pitchFamily="34" charset="0"/>
              </a:rPr>
              <a:t>K vnějším podmínkám patří:</a:t>
            </a:r>
            <a:endParaRPr lang="cs-CZ" altLang="cs-CZ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Postavení žáka ve třídě.</a:t>
            </a:r>
          </a:p>
          <a:p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Pozice rodičů ve vztahu ke škole, k žákovi, aspirace rodiny.</a:t>
            </a:r>
          </a:p>
          <a:p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Způsob provedení hodnocení učitelem.</a:t>
            </a:r>
          </a:p>
          <a:p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Vztah žáka k učiteli.</a:t>
            </a:r>
          </a:p>
          <a:p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Bezprostřední důsledky konkrétního hodnocení – zda bylo naplněno očekávání ze strany učitelů, rodičů i žáků.</a:t>
            </a:r>
          </a:p>
          <a:p>
            <a:endParaRPr lang="cs-CZ" altLang="cs-CZ" dirty="0"/>
          </a:p>
          <a:p>
            <a:endParaRPr lang="cs-CZ" altLang="cs-CZ" dirty="0"/>
          </a:p>
        </p:txBody>
      </p:sp>
      <p:sp>
        <p:nvSpPr>
          <p:cNvPr id="66564" name="Zástupný symbol pro datum 3">
            <a:extLst>
              <a:ext uri="{FF2B5EF4-FFF2-40B4-BE49-F238E27FC236}">
                <a16:creationId xmlns:a16="http://schemas.microsoft.com/office/drawing/2014/main" id="{5C4E16E0-D62E-4091-9B6B-86617FECE803}"/>
              </a:ext>
            </a:extLst>
          </p:cNvPr>
          <p:cNvSpPr txBox="1">
            <a:spLocks noGrp="1"/>
          </p:cNvSpPr>
          <p:nvPr/>
        </p:nvSpPr>
        <p:spPr bwMode="auto">
          <a:xfrm>
            <a:off x="1981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cs-CZ" altLang="cs-CZ" sz="1400"/>
          </a:p>
        </p:txBody>
      </p:sp>
    </p:spTree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Nadpis 1">
            <a:extLst>
              <a:ext uri="{FF2B5EF4-FFF2-40B4-BE49-F238E27FC236}">
                <a16:creationId xmlns:a16="http://schemas.microsoft.com/office/drawing/2014/main" id="{7810CF20-5C71-4B6A-B0D5-41DB7297CD6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94575" y="625183"/>
            <a:ext cx="9748007" cy="817723"/>
          </a:xfrm>
        </p:spPr>
        <p:txBody>
          <a:bodyPr/>
          <a:lstStyle/>
          <a:p>
            <a:r>
              <a:rPr lang="cs-CZ" altLang="cs-CZ" dirty="0">
                <a:latin typeface="Calibri" panose="020F0502020204030204" pitchFamily="34" charset="0"/>
                <a:cs typeface="Calibri" panose="020F0502020204030204" pitchFamily="34" charset="0"/>
              </a:rPr>
              <a:t>Psychologické aspekty zkoušení - pravidla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6C4A0C-0607-4DE1-8225-7B093A131033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359015" y="1587500"/>
            <a:ext cx="9085277" cy="489585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Je třeba seznámit žáky s významem a okolnostmi zkoušky.</a:t>
            </a:r>
          </a:p>
          <a:p>
            <a:pPr>
              <a:defRPr/>
            </a:pPr>
            <a: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Varování před nevhodnými zásahy učitele do průběhu zkoušky – např. ironickými poznámkami.</a:t>
            </a:r>
          </a:p>
          <a:p>
            <a:pPr>
              <a:defRPr/>
            </a:pPr>
            <a: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Povzbuzovat žáky při zkoušení.</a:t>
            </a:r>
          </a:p>
          <a:p>
            <a:pPr>
              <a:defRPr/>
            </a:pPr>
            <a: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Formulovat stručné a srozumitelné otázky.</a:t>
            </a:r>
          </a:p>
          <a:p>
            <a:pPr>
              <a:defRPr/>
            </a:pPr>
            <a: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Respektovat individuální přístup k žákům.</a:t>
            </a:r>
          </a:p>
          <a:p>
            <a:pPr>
              <a:defRPr/>
            </a:pPr>
            <a:r>
              <a:rPr lang="cs-CZ" sz="2400" b="1" dirty="0">
                <a:latin typeface="Calibri" panose="020F0502020204030204" pitchFamily="34" charset="0"/>
                <a:cs typeface="Calibri" panose="020F0502020204030204" pitchFamily="34" charset="0"/>
              </a:rPr>
              <a:t>Co nejvíce eliminovat trému a napětí žáka</a:t>
            </a:r>
            <a: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, neboť mnohdy zabraňuje objektivně zjistit úroveň vědomostí. </a:t>
            </a:r>
          </a:p>
          <a:p>
            <a:pPr>
              <a:defRPr/>
            </a:pPr>
            <a: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Znát faktory, které napětí zvyšují?	</a:t>
            </a:r>
          </a:p>
          <a:p>
            <a:pPr>
              <a:defRPr/>
            </a:pPr>
            <a:r>
              <a:rPr 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Vytvořit návyk na zkouškovou situaci.</a:t>
            </a:r>
          </a:p>
        </p:txBody>
      </p:sp>
      <p:sp>
        <p:nvSpPr>
          <p:cNvPr id="67588" name="Zástupný symbol pro datum 3">
            <a:extLst>
              <a:ext uri="{FF2B5EF4-FFF2-40B4-BE49-F238E27FC236}">
                <a16:creationId xmlns:a16="http://schemas.microsoft.com/office/drawing/2014/main" id="{D9BE7609-A76B-4C09-A63E-0C554D4D61D8}"/>
              </a:ext>
            </a:extLst>
          </p:cNvPr>
          <p:cNvSpPr txBox="1">
            <a:spLocks noGrp="1"/>
          </p:cNvSpPr>
          <p:nvPr/>
        </p:nvSpPr>
        <p:spPr bwMode="auto">
          <a:xfrm>
            <a:off x="1981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cs-CZ" altLang="cs-CZ" sz="1400"/>
          </a:p>
        </p:txBody>
      </p:sp>
    </p:spTree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Nadpis 1">
            <a:extLst>
              <a:ext uri="{FF2B5EF4-FFF2-40B4-BE49-F238E27FC236}">
                <a16:creationId xmlns:a16="http://schemas.microsoft.com/office/drawing/2014/main" id="{B1EEBEFB-791D-4377-B997-37E1B83A45D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711354" y="681037"/>
            <a:ext cx="8804246" cy="809334"/>
          </a:xfrm>
        </p:spPr>
        <p:txBody>
          <a:bodyPr/>
          <a:lstStyle/>
          <a:p>
            <a:r>
              <a:rPr lang="cs-CZ" altLang="cs-CZ" dirty="0">
                <a:latin typeface="Calibri" panose="020F0502020204030204" pitchFamily="34" charset="0"/>
                <a:cs typeface="Calibri" panose="020F0502020204030204" pitchFamily="34" charset="0"/>
              </a:rPr>
              <a:t>Psychologické aspekty zkoušení</a:t>
            </a:r>
          </a:p>
        </p:txBody>
      </p:sp>
      <p:sp>
        <p:nvSpPr>
          <p:cNvPr id="68611" name="Zástupný symbol pro obsah 2">
            <a:extLst>
              <a:ext uri="{FF2B5EF4-FFF2-40B4-BE49-F238E27FC236}">
                <a16:creationId xmlns:a16="http://schemas.microsoft.com/office/drawing/2014/main" id="{9B471D40-F919-48F0-AFAC-910B0FA3BC8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317072" y="1825625"/>
            <a:ext cx="9198528" cy="4351338"/>
          </a:xfrm>
        </p:spPr>
        <p:txBody>
          <a:bodyPr/>
          <a:lstStyle/>
          <a:p>
            <a:pPr marL="0" indent="0">
              <a:buNone/>
            </a:pPr>
            <a:r>
              <a:rPr lang="cs-CZ" altLang="cs-CZ" sz="2400" b="1" dirty="0">
                <a:latin typeface="Calibri" panose="020F0502020204030204" pitchFamily="34" charset="0"/>
                <a:cs typeface="Calibri" panose="020F0502020204030204" pitchFamily="34" charset="0"/>
              </a:rPr>
              <a:t>V situaci zkoušky</a:t>
            </a:r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 – při respektování pravidel:</a:t>
            </a:r>
          </a:p>
          <a:p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Je </a:t>
            </a:r>
            <a:r>
              <a:rPr lang="cs-CZ" altLang="cs-CZ" sz="2400" b="1" dirty="0">
                <a:latin typeface="Calibri" panose="020F0502020204030204" pitchFamily="34" charset="0"/>
                <a:cs typeface="Calibri" panose="020F0502020204030204" pitchFamily="34" charset="0"/>
              </a:rPr>
              <a:t>efektivní formování osobnosti žáka</a:t>
            </a:r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: Zkoušející může upozornit žáka na to, jak do budoucna zlepšit svůj verbální i neverbální výrazový projev, formu své komunikace.</a:t>
            </a:r>
          </a:p>
          <a:p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Jak reflektovat svůj výkon.</a:t>
            </a:r>
          </a:p>
        </p:txBody>
      </p:sp>
      <p:sp>
        <p:nvSpPr>
          <p:cNvPr id="68612" name="Zástupný symbol pro datum 3">
            <a:extLst>
              <a:ext uri="{FF2B5EF4-FFF2-40B4-BE49-F238E27FC236}">
                <a16:creationId xmlns:a16="http://schemas.microsoft.com/office/drawing/2014/main" id="{83B5EA49-F9A5-405E-B7D5-87C8E16D5B1C}"/>
              </a:ext>
            </a:extLst>
          </p:cNvPr>
          <p:cNvSpPr txBox="1">
            <a:spLocks noGrp="1"/>
          </p:cNvSpPr>
          <p:nvPr/>
        </p:nvSpPr>
        <p:spPr bwMode="auto">
          <a:xfrm>
            <a:off x="1981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cs-CZ" altLang="cs-CZ" sz="1400"/>
          </a:p>
        </p:txBody>
      </p:sp>
    </p:spTree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Nadpis 1">
            <a:extLst>
              <a:ext uri="{FF2B5EF4-FFF2-40B4-BE49-F238E27FC236}">
                <a16:creationId xmlns:a16="http://schemas.microsoft.com/office/drawing/2014/main" id="{84901D9D-5B5D-460A-8913-84789A86E9A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181138" y="553673"/>
            <a:ext cx="7129550" cy="778240"/>
          </a:xfrm>
        </p:spPr>
        <p:txBody>
          <a:bodyPr/>
          <a:lstStyle/>
          <a:p>
            <a:r>
              <a:rPr lang="cs-CZ" altLang="cs-CZ" dirty="0">
                <a:latin typeface="Calibri" panose="020F0502020204030204" pitchFamily="34" charset="0"/>
                <a:cs typeface="Calibri" panose="020F0502020204030204" pitchFamily="34" charset="0"/>
              </a:rPr>
              <a:t>Závěrečná doporučení</a:t>
            </a:r>
          </a:p>
        </p:txBody>
      </p:sp>
      <p:sp>
        <p:nvSpPr>
          <p:cNvPr id="69635" name="Zástupný symbol pro obsah 2">
            <a:extLst>
              <a:ext uri="{FF2B5EF4-FFF2-40B4-BE49-F238E27FC236}">
                <a16:creationId xmlns:a16="http://schemas.microsoft.com/office/drawing/2014/main" id="{7CA995DC-ED1C-462B-95CD-DA2DAAD83AC6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367406" y="1825625"/>
            <a:ext cx="9148194" cy="4351338"/>
          </a:xfrm>
        </p:spPr>
        <p:txBody>
          <a:bodyPr/>
          <a:lstStyle/>
          <a:p>
            <a:pPr>
              <a:buFont typeface="Wingdings 3" panose="05040102010807070707" pitchFamily="18" charset="2"/>
              <a:buChar char="´"/>
            </a:pPr>
            <a:r>
              <a:rPr lang="cs-CZ" altLang="cs-CZ" sz="2400" b="1" dirty="0">
                <a:latin typeface="Calibri" panose="020F0502020204030204" pitchFamily="34" charset="0"/>
                <a:cs typeface="Calibri" panose="020F0502020204030204" pitchFamily="34" charset="0"/>
              </a:rPr>
              <a:t>Optimistický postoj učitele k možnostem a perspektivám žáka.</a:t>
            </a:r>
          </a:p>
          <a:p>
            <a:pPr>
              <a:buFont typeface="Wingdings 3" panose="05040102010807070707" pitchFamily="18" charset="2"/>
              <a:buChar char="´"/>
            </a:pPr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Víra učitele probouzí v žákovi zpětnou důvěru ve vlastní síly.</a:t>
            </a:r>
          </a:p>
          <a:p>
            <a:pPr>
              <a:buFont typeface="Wingdings 3" panose="05040102010807070707" pitchFamily="18" charset="2"/>
              <a:buChar char="´"/>
            </a:pPr>
            <a:r>
              <a:rPr lang="cs-CZ" altLang="cs-CZ" sz="2400" b="1" dirty="0">
                <a:latin typeface="Calibri" panose="020F0502020204030204" pitchFamily="34" charset="0"/>
                <a:cs typeface="Calibri" panose="020F0502020204030204" pitchFamily="34" charset="0"/>
              </a:rPr>
              <a:t>Adekvátní očekávání pozitivně ovlivňuje vztah žáka k učiteli.</a:t>
            </a:r>
          </a:p>
          <a:p>
            <a:pPr>
              <a:buFont typeface="Wingdings 3" panose="05040102010807070707" pitchFamily="18" charset="2"/>
              <a:buChar char="´"/>
            </a:pPr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Způsob hodnocení </a:t>
            </a:r>
            <a:r>
              <a:rPr lang="cs-CZ" altLang="cs-CZ" sz="2400" b="1" dirty="0">
                <a:latin typeface="Calibri" panose="020F0502020204030204" pitchFamily="34" charset="0"/>
                <a:cs typeface="Calibri" panose="020F0502020204030204" pitchFamily="34" charset="0"/>
              </a:rPr>
              <a:t>nesmí žáka ponižovat.</a:t>
            </a:r>
          </a:p>
          <a:p>
            <a:pPr>
              <a:buFont typeface="Wingdings 3" panose="05040102010807070707" pitchFamily="18" charset="2"/>
              <a:buChar char="´"/>
            </a:pPr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Učitelovo hodnocení zohledňuje </a:t>
            </a:r>
            <a:r>
              <a:rPr lang="cs-CZ" altLang="cs-CZ" sz="2400" b="1" dirty="0">
                <a:latin typeface="Calibri" panose="020F0502020204030204" pitchFamily="34" charset="0"/>
                <a:cs typeface="Calibri" panose="020F0502020204030204" pitchFamily="34" charset="0"/>
              </a:rPr>
              <a:t>možnosti žáka.</a:t>
            </a:r>
          </a:p>
          <a:p>
            <a:endParaRPr lang="cs-CZ" altLang="cs-CZ" b="1" dirty="0"/>
          </a:p>
          <a:p>
            <a:pPr marL="0" indent="0">
              <a:buNone/>
            </a:pPr>
            <a:endParaRPr lang="cs-CZ" altLang="cs-CZ" dirty="0"/>
          </a:p>
        </p:txBody>
      </p:sp>
      <p:sp>
        <p:nvSpPr>
          <p:cNvPr id="69636" name="Zástupný symbol pro datum 3">
            <a:extLst>
              <a:ext uri="{FF2B5EF4-FFF2-40B4-BE49-F238E27FC236}">
                <a16:creationId xmlns:a16="http://schemas.microsoft.com/office/drawing/2014/main" id="{9A26B847-24F8-463D-9FCA-5B3461724F36}"/>
              </a:ext>
            </a:extLst>
          </p:cNvPr>
          <p:cNvSpPr txBox="1">
            <a:spLocks noGrp="1"/>
          </p:cNvSpPr>
          <p:nvPr/>
        </p:nvSpPr>
        <p:spPr bwMode="auto">
          <a:xfrm>
            <a:off x="1981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cs-CZ" altLang="cs-CZ" sz="1400"/>
          </a:p>
        </p:txBody>
      </p:sp>
    </p:spTree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Nadpis 1">
            <a:extLst>
              <a:ext uri="{FF2B5EF4-FFF2-40B4-BE49-F238E27FC236}">
                <a16:creationId xmlns:a16="http://schemas.microsoft.com/office/drawing/2014/main" id="{2CCA5521-0E52-4CAD-884E-3A60BE978FF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726421" y="616795"/>
            <a:ext cx="8787468" cy="725444"/>
          </a:xfrm>
        </p:spPr>
        <p:txBody>
          <a:bodyPr/>
          <a:lstStyle/>
          <a:p>
            <a:r>
              <a:rPr lang="cs-CZ" altLang="cs-CZ" dirty="0">
                <a:latin typeface="Calibri" panose="020F0502020204030204" pitchFamily="34" charset="0"/>
                <a:cs typeface="Calibri" panose="020F0502020204030204" pitchFamily="34" charset="0"/>
              </a:rPr>
              <a:t>Doporučení</a:t>
            </a:r>
          </a:p>
        </p:txBody>
      </p:sp>
      <p:sp>
        <p:nvSpPr>
          <p:cNvPr id="70659" name="Zástupný symbol pro obsah 2">
            <a:extLst>
              <a:ext uri="{FF2B5EF4-FFF2-40B4-BE49-F238E27FC236}">
                <a16:creationId xmlns:a16="http://schemas.microsoft.com/office/drawing/2014/main" id="{3ADF7D83-0287-4553-B462-7FE105D084F7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375794" y="1825625"/>
            <a:ext cx="9139806" cy="4351338"/>
          </a:xfrm>
        </p:spPr>
        <p:txBody>
          <a:bodyPr/>
          <a:lstStyle/>
          <a:p>
            <a:pPr>
              <a:buFont typeface="Wingdings 3" panose="05040102010807070707" pitchFamily="18" charset="2"/>
              <a:buChar char="´"/>
            </a:pPr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Učitelovo hodnocení by mělo nabídnout žákovi taková </a:t>
            </a:r>
            <a:r>
              <a:rPr lang="cs-CZ" altLang="cs-CZ" sz="2400" b="1" dirty="0">
                <a:latin typeface="Calibri" panose="020F0502020204030204" pitchFamily="34" charset="0"/>
                <a:cs typeface="Calibri" panose="020F0502020204030204" pitchFamily="34" charset="0"/>
              </a:rPr>
              <a:t>hodnotící kritéria, se kterými se žák může identifikovat.</a:t>
            </a:r>
            <a:endParaRPr lang="cs-CZ" altLang="cs-CZ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 3" panose="05040102010807070707" pitchFamily="18" charset="2"/>
              <a:buChar char="´"/>
            </a:pPr>
            <a:r>
              <a:rPr lang="cs-CZ" altLang="cs-CZ" sz="2400" b="1" dirty="0">
                <a:latin typeface="Calibri" panose="020F0502020204030204" pitchFamily="34" charset="0"/>
                <a:cs typeface="Calibri" panose="020F0502020204030204" pitchFamily="34" charset="0"/>
              </a:rPr>
              <a:t>Subjektem hodnotící činnosti</a:t>
            </a:r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 je vedle učitele i </a:t>
            </a:r>
            <a:r>
              <a:rPr lang="cs-CZ" altLang="cs-CZ" sz="2400" b="1" dirty="0">
                <a:latin typeface="Calibri" panose="020F0502020204030204" pitchFamily="34" charset="0"/>
                <a:cs typeface="Calibri" panose="020F0502020204030204" pitchFamily="34" charset="0"/>
              </a:rPr>
              <a:t>žák</a:t>
            </a:r>
            <a:endParaRPr lang="cs-CZ" altLang="cs-CZ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 3" panose="05040102010807070707" pitchFamily="18" charset="2"/>
              <a:buChar char="´"/>
            </a:pPr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Autonomní hodnocení posiluje </a:t>
            </a:r>
            <a:r>
              <a:rPr lang="cs-CZ" altLang="cs-CZ" sz="2400" b="1" dirty="0">
                <a:latin typeface="Calibri" panose="020F0502020204030204" pitchFamily="34" charset="0"/>
                <a:cs typeface="Calibri" panose="020F0502020204030204" pitchFamily="34" charset="0"/>
              </a:rPr>
              <a:t>odpovědnost žáků</a:t>
            </a:r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 za svůj výkon, za svou učební činnost</a:t>
            </a:r>
          </a:p>
          <a:p>
            <a:pPr>
              <a:buFont typeface="Wingdings 3" panose="05040102010807070707" pitchFamily="18" charset="2"/>
              <a:buChar char="´"/>
            </a:pPr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Nutnost </a:t>
            </a:r>
            <a:r>
              <a:rPr lang="cs-CZ" altLang="cs-CZ" sz="2400" b="1" dirty="0">
                <a:latin typeface="Calibri" panose="020F0502020204030204" pitchFamily="34" charset="0"/>
                <a:cs typeface="Calibri" panose="020F0502020204030204" pitchFamily="34" charset="0"/>
              </a:rPr>
              <a:t>odlišení podstaty hodnocení od podstaty známek</a:t>
            </a:r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 – vede k přirozenému začlenění hodnocení do výuky a učebního procesu žáka. </a:t>
            </a:r>
          </a:p>
          <a:p>
            <a:pPr marL="0" indent="0">
              <a:buNone/>
            </a:pPr>
            <a:r>
              <a:rPr lang="cs-CZ" altLang="cs-CZ" dirty="0"/>
              <a:t>  </a:t>
            </a:r>
            <a:r>
              <a:rPr lang="cs-CZ" altLang="cs-CZ" sz="1600" dirty="0">
                <a:latin typeface="Calibri" panose="020F0502020204030204" pitchFamily="34" charset="0"/>
                <a:cs typeface="Calibri" panose="020F0502020204030204" pitchFamily="34" charset="0"/>
              </a:rPr>
              <a:t>(Zdroj: Kosíková, 2011, s. 102-135)</a:t>
            </a:r>
          </a:p>
        </p:txBody>
      </p:sp>
      <p:sp>
        <p:nvSpPr>
          <p:cNvPr id="70660" name="Zástupný symbol pro datum 3">
            <a:extLst>
              <a:ext uri="{FF2B5EF4-FFF2-40B4-BE49-F238E27FC236}">
                <a16:creationId xmlns:a16="http://schemas.microsoft.com/office/drawing/2014/main" id="{C17BFF0B-4A4E-4CDA-A0E3-523CB7207E37}"/>
              </a:ext>
            </a:extLst>
          </p:cNvPr>
          <p:cNvSpPr txBox="1">
            <a:spLocks noGrp="1"/>
          </p:cNvSpPr>
          <p:nvPr/>
        </p:nvSpPr>
        <p:spPr bwMode="auto">
          <a:xfrm>
            <a:off x="1981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cs-CZ" altLang="cs-CZ" sz="1400"/>
          </a:p>
        </p:txBody>
      </p:sp>
    </p:spTree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F8A451B-720E-F4C8-466F-9F33EAFEE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Literatura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B1E7710-226A-307F-7621-4DF2EB8B3C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8642" y="1648496"/>
            <a:ext cx="10615970" cy="4262726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676275" algn="l"/>
              </a:tabLst>
            </a:pPr>
            <a:r>
              <a:rPr lang="cs-CZ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Slavík, J. </a:t>
            </a:r>
            <a:r>
              <a:rPr lang="cs-CZ" sz="20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Hodnocení v současné škole.</a:t>
            </a:r>
            <a:r>
              <a:rPr lang="cs-CZ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Praha: Portál, 1999. ISBN 80-7178-262-9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676275" algn="l"/>
              </a:tabLst>
            </a:pPr>
            <a:r>
              <a:rPr lang="cs-CZ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Rogers</a:t>
            </a:r>
            <a:r>
              <a:rPr lang="cs-CZ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cs-CZ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Freiberg</a:t>
            </a:r>
            <a:r>
              <a:rPr lang="cs-CZ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cs-CZ" sz="20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SLOBODA UČIŤ SA: Cesta k </a:t>
            </a:r>
            <a:r>
              <a:rPr lang="cs-CZ" sz="2000" i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inkluzívnemu</a:t>
            </a:r>
            <a:r>
              <a:rPr lang="cs-CZ" sz="20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2000" i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vzdelávaniu</a:t>
            </a:r>
            <a:r>
              <a:rPr lang="cs-CZ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Pedagogické </a:t>
            </a:r>
            <a:r>
              <a:rPr lang="cs-CZ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vydavateľstvo</a:t>
            </a:r>
            <a:r>
              <a:rPr lang="cs-CZ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Didaktis</a:t>
            </a:r>
            <a:r>
              <a:rPr lang="cs-CZ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2020, ISBN: 978-80-8166-019-1, Jazyk: slovenský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Kosíková, V. </a:t>
            </a:r>
            <a:r>
              <a:rPr lang="cs-CZ" sz="20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Psychologie ve vzdělávání a její </a:t>
            </a:r>
            <a:r>
              <a:rPr lang="cs-CZ" sz="2000" i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psychodidaktické</a:t>
            </a:r>
            <a:r>
              <a:rPr lang="cs-CZ" sz="20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aspekty, </a:t>
            </a:r>
            <a:r>
              <a:rPr lang="cs-CZ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Grada</a:t>
            </a:r>
            <a:r>
              <a:rPr lang="cs-CZ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2011. ISBN: 978-80-247-2433-1</a:t>
            </a:r>
            <a:endParaRPr lang="cs-CZ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74285799"/>
      </p:ext>
    </p:extLst>
  </p:cSld>
  <p:clrMapOvr>
    <a:masterClrMapping/>
  </p:clrMapOvr>
</p:sld>
</file>

<file path=ppt/theme/theme1.xml><?xml version="1.0" encoding="utf-8"?>
<a:theme xmlns:a="http://schemas.openxmlformats.org/drawingml/2006/main" name="Stébla">
  <a:themeElements>
    <a:clrScheme name="Stébla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Stébla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tébla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127</TotalTime>
  <Words>872</Words>
  <Application>Microsoft Office PowerPoint</Application>
  <PresentationFormat>Širokoúhlá obrazovka</PresentationFormat>
  <Paragraphs>88</Paragraphs>
  <Slides>16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16</vt:i4>
      </vt:variant>
    </vt:vector>
  </HeadingPairs>
  <TitlesOfParts>
    <vt:vector size="21" baseType="lpstr">
      <vt:lpstr>Arial</vt:lpstr>
      <vt:lpstr>Calibri</vt:lpstr>
      <vt:lpstr>Century Gothic</vt:lpstr>
      <vt:lpstr>Wingdings 3</vt:lpstr>
      <vt:lpstr>Stébla</vt:lpstr>
      <vt:lpstr>Prezentace aplikace PowerPoint</vt:lpstr>
      <vt:lpstr>Pojetí hodnocení</vt:lpstr>
      <vt:lpstr>Základní otázky k pojetí hodnocení</vt:lpstr>
      <vt:lpstr>Funkce hodnocení</vt:lpstr>
      <vt:lpstr>Spravedlivé, objektivní hodnocení</vt:lpstr>
      <vt:lpstr>Jak zajistit objektivitu hodnocení?</vt:lpstr>
      <vt:lpstr>Kritéria hodnocení – normy hodnocení</vt:lpstr>
      <vt:lpstr>Jak zajistit objektivitu hodnocení?</vt:lpstr>
      <vt:lpstr>Autonomní hodnocení, sebehodnocení žáka</vt:lpstr>
      <vt:lpstr>Identifikace žáka s hodnocením</vt:lpstr>
      <vt:lpstr>Identifikace žáka s hodnocením</vt:lpstr>
      <vt:lpstr>Psychologické aspekty zkoušení - pravidla</vt:lpstr>
      <vt:lpstr>Psychologické aspekty zkoušení</vt:lpstr>
      <vt:lpstr>Závěrečná doporučení</vt:lpstr>
      <vt:lpstr>Doporučení</vt:lpstr>
      <vt:lpstr>Literatura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Věra Kosíková</dc:creator>
  <cp:lastModifiedBy>Jan Topinka</cp:lastModifiedBy>
  <cp:revision>19</cp:revision>
  <dcterms:created xsi:type="dcterms:W3CDTF">2020-12-01T17:20:29Z</dcterms:created>
  <dcterms:modified xsi:type="dcterms:W3CDTF">2023-07-13T07:41:25Z</dcterms:modified>
</cp:coreProperties>
</file>