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20"/>
  </p:notesMasterIdLst>
  <p:sldIdLst>
    <p:sldId id="400" r:id="rId2"/>
    <p:sldId id="333" r:id="rId3"/>
    <p:sldId id="334" r:id="rId4"/>
    <p:sldId id="335" r:id="rId5"/>
    <p:sldId id="336" r:id="rId6"/>
    <p:sldId id="340" r:id="rId7"/>
    <p:sldId id="341" r:id="rId8"/>
    <p:sldId id="342" r:id="rId9"/>
    <p:sldId id="343" r:id="rId10"/>
    <p:sldId id="344" r:id="rId11"/>
    <p:sldId id="346" r:id="rId12"/>
    <p:sldId id="347" r:id="rId13"/>
    <p:sldId id="348" r:id="rId14"/>
    <p:sldId id="349" r:id="rId15"/>
    <p:sldId id="385" r:id="rId16"/>
    <p:sldId id="350" r:id="rId17"/>
    <p:sldId id="351" r:id="rId18"/>
    <p:sldId id="399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4758" autoAdjust="0"/>
  </p:normalViewPr>
  <p:slideViewPr>
    <p:cSldViewPr snapToGrid="0">
      <p:cViewPr varScale="1">
        <p:scale>
          <a:sx n="48" d="100"/>
          <a:sy n="48" d="100"/>
        </p:scale>
        <p:origin x="203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141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E4DFB-AC41-444C-8796-1E6B950A392D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7076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2179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92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4150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650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CCB01-7751-4CEA-9C57-D67F4B023822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3007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3170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286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7118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4431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54494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830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816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789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535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21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85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1143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96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16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12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7713487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Migrace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76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4766" y="320647"/>
            <a:ext cx="10515368" cy="1325563"/>
          </a:xfrm>
        </p:spPr>
        <p:txBody>
          <a:bodyPr>
            <a:normAutofit/>
          </a:bodyPr>
          <a:lstStyle/>
          <a:p>
            <a:r>
              <a:rPr lang="cs-CZ" sz="4000" dirty="0" smtClean="0"/>
              <a:t>Stroncium </a:t>
            </a:r>
            <a:r>
              <a:rPr lang="cs-CZ" sz="4000" dirty="0"/>
              <a:t>(</a:t>
            </a:r>
            <a:r>
              <a:rPr lang="cs-CZ" sz="4000" dirty="0" smtClean="0"/>
              <a:t>87-Sr/86-Sr</a:t>
            </a:r>
            <a:r>
              <a:rPr lang="cs-CZ" sz="4000" dirty="0"/>
              <a:t>)</a:t>
            </a:r>
            <a:endParaRPr lang="en-US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8591" y="1341410"/>
            <a:ext cx="10916667" cy="4979278"/>
          </a:xfrm>
        </p:spPr>
        <p:txBody>
          <a:bodyPr>
            <a:normAutofit/>
          </a:bodyPr>
          <a:lstStyle/>
          <a:p>
            <a:pPr>
              <a:spcAft>
                <a:spcPts val="1829"/>
              </a:spcAft>
            </a:pPr>
            <a:r>
              <a:rPr lang="cs-CZ" dirty="0"/>
              <a:t>Sr se vyskytuje ve čtyřech izotopech (</a:t>
            </a:r>
            <a:r>
              <a:rPr lang="en-US" dirty="0"/>
              <a:t>84</a:t>
            </a:r>
            <a:r>
              <a:rPr lang="cs-CZ" dirty="0"/>
              <a:t>-</a:t>
            </a:r>
            <a:r>
              <a:rPr lang="en-US" dirty="0"/>
              <a:t>Sr, </a:t>
            </a:r>
            <a:r>
              <a:rPr lang="en-US" b="1" dirty="0">
                <a:solidFill>
                  <a:srgbClr val="FF0000"/>
                </a:solidFill>
              </a:rPr>
              <a:t>86</a:t>
            </a:r>
            <a:r>
              <a:rPr lang="cs-CZ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FF0000"/>
                </a:solidFill>
              </a:rPr>
              <a:t>Sr, 87</a:t>
            </a:r>
            <a:r>
              <a:rPr lang="cs-CZ" b="1" dirty="0">
                <a:solidFill>
                  <a:srgbClr val="FF0000"/>
                </a:solidFill>
              </a:rPr>
              <a:t>-</a:t>
            </a:r>
            <a:r>
              <a:rPr lang="en-US" b="1" dirty="0">
                <a:solidFill>
                  <a:srgbClr val="FF0000"/>
                </a:solidFill>
              </a:rPr>
              <a:t>Sr</a:t>
            </a:r>
            <a:r>
              <a:rPr lang="en-US" dirty="0"/>
              <a:t>,</a:t>
            </a:r>
            <a:r>
              <a:rPr lang="cs-CZ" dirty="0"/>
              <a:t> </a:t>
            </a:r>
            <a:r>
              <a:rPr lang="en-US" dirty="0"/>
              <a:t>88</a:t>
            </a:r>
            <a:r>
              <a:rPr lang="cs-CZ" dirty="0"/>
              <a:t>-</a:t>
            </a:r>
            <a:r>
              <a:rPr lang="en-US" dirty="0"/>
              <a:t>Sr</a:t>
            </a:r>
            <a:r>
              <a:rPr lang="cs-CZ" dirty="0"/>
              <a:t>).</a:t>
            </a:r>
          </a:p>
          <a:p>
            <a:pPr>
              <a:spcAft>
                <a:spcPts val="1829"/>
              </a:spcAft>
            </a:pPr>
            <a:r>
              <a:rPr lang="cs-CZ" dirty="0"/>
              <a:t>Množství </a:t>
            </a:r>
            <a:r>
              <a:rPr lang="cs-CZ" b="1" dirty="0"/>
              <a:t>87-Sr</a:t>
            </a:r>
            <a:r>
              <a:rPr lang="cs-CZ" dirty="0"/>
              <a:t> v horninách závisí na: </a:t>
            </a:r>
            <a:r>
              <a:rPr lang="cs-CZ" u="sng" dirty="0"/>
              <a:t>stáří horniny</a:t>
            </a:r>
            <a:r>
              <a:rPr lang="cs-CZ" dirty="0"/>
              <a:t> = </a:t>
            </a:r>
            <a:r>
              <a:rPr lang="cs-CZ" u="sng" dirty="0"/>
              <a:t>poměru 87-Rb/87-Sr v hornině, minerálu.</a:t>
            </a:r>
          </a:p>
          <a:p>
            <a:pPr>
              <a:spcAft>
                <a:spcPts val="1829"/>
              </a:spcAft>
            </a:pPr>
            <a:r>
              <a:rPr lang="cs-CZ" dirty="0"/>
              <a:t>87-Sr se vytváří v zemi postupným rozpadem 87-Rb (v horninách je tolik 87-Sr, kolik tam bylo původně 87-Rb).</a:t>
            </a:r>
          </a:p>
          <a:p>
            <a:pPr>
              <a:spcAft>
                <a:spcPts val="1829"/>
              </a:spcAft>
            </a:pPr>
            <a:r>
              <a:rPr lang="cs-CZ" dirty="0"/>
              <a:t>Čím starší hornina, tím </a:t>
            </a:r>
            <a:r>
              <a:rPr lang="cs-CZ" b="1" dirty="0"/>
              <a:t>vyšší </a:t>
            </a:r>
            <a:r>
              <a:rPr lang="cs-CZ" b="1" dirty="0">
                <a:solidFill>
                  <a:srgbClr val="FF0000"/>
                </a:solidFill>
              </a:rPr>
              <a:t>87-Sr</a:t>
            </a:r>
            <a:r>
              <a:rPr lang="cs-CZ" b="1" dirty="0"/>
              <a:t>/</a:t>
            </a:r>
            <a:r>
              <a:rPr lang="cs-CZ" dirty="0"/>
              <a:t>86-Sr</a:t>
            </a:r>
            <a:r>
              <a:rPr lang="cs-CZ" b="1" dirty="0"/>
              <a:t> </a:t>
            </a:r>
            <a:r>
              <a:rPr lang="cs-CZ" dirty="0"/>
              <a:t>(výsledek rozpadu 87-Sr vůči Rb).</a:t>
            </a:r>
          </a:p>
          <a:p>
            <a:pPr>
              <a:spcAft>
                <a:spcPts val="1829"/>
              </a:spcAft>
            </a:pPr>
            <a:r>
              <a:rPr lang="cs-CZ" dirty="0"/>
              <a:t>Poměr 87-Sr/86-Sr koreluje se stářím horniny.</a:t>
            </a:r>
          </a:p>
          <a:p>
            <a:pPr>
              <a:spcAft>
                <a:spcPts val="1829"/>
              </a:spcAft>
            </a:pPr>
            <a:r>
              <a:rPr lang="cs-CZ" dirty="0"/>
              <a:t>Geologicky staré horniny mají poměr </a:t>
            </a:r>
            <a:r>
              <a:rPr lang="cs-CZ" dirty="0">
                <a:solidFill>
                  <a:srgbClr val="FF0000"/>
                </a:solidFill>
              </a:rPr>
              <a:t>(0,710) </a:t>
            </a:r>
            <a:r>
              <a:rPr lang="cs-CZ" dirty="0"/>
              <a:t>a mladé </a:t>
            </a:r>
            <a:r>
              <a:rPr lang="cs-CZ" dirty="0">
                <a:solidFill>
                  <a:srgbClr val="FF0000"/>
                </a:solidFill>
              </a:rPr>
              <a:t>(0,704).</a:t>
            </a:r>
          </a:p>
          <a:p>
            <a:pPr>
              <a:spcAft>
                <a:spcPts val="1829"/>
              </a:spcAft>
            </a:pPr>
            <a:r>
              <a:rPr lang="cs-CZ" dirty="0"/>
              <a:t>Ze země jde Sr do vody, rostlin a do živých organizmů.</a:t>
            </a:r>
            <a:endParaRPr lang="en-US" b="1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5658" y="320647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701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546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7867" y="395289"/>
            <a:ext cx="9601200" cy="1485900"/>
          </a:xfrm>
        </p:spPr>
        <p:txBody>
          <a:bodyPr/>
          <a:lstStyle/>
          <a:p>
            <a:r>
              <a:rPr lang="cs-CZ" dirty="0" smtClean="0"/>
              <a:t>Princip výzkumu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7867" y="1881189"/>
            <a:ext cx="10515368" cy="4351338"/>
          </a:xfrm>
        </p:spPr>
        <p:txBody>
          <a:bodyPr>
            <a:normAutofit/>
          </a:bodyPr>
          <a:lstStyle/>
          <a:p>
            <a:r>
              <a:rPr lang="cs-CZ" dirty="0"/>
              <a:t>Známý poměr geologického podloží v současnosti i minulosti (zvířecí kost).</a:t>
            </a:r>
          </a:p>
          <a:p>
            <a:r>
              <a:rPr lang="cs-CZ" dirty="0"/>
              <a:t>Známý poměr potencionálního místa, odkud jedinec přišel.</a:t>
            </a:r>
          </a:p>
          <a:p>
            <a:r>
              <a:rPr lang="cs-CZ" dirty="0"/>
              <a:t>Hodnotíme u každého jedince minimálně dva vzorky: </a:t>
            </a:r>
            <a:r>
              <a:rPr lang="cs-CZ" b="1" dirty="0">
                <a:solidFill>
                  <a:srgbClr val="FF0000"/>
                </a:solidFill>
              </a:rPr>
              <a:t>zub/y</a:t>
            </a:r>
            <a:r>
              <a:rPr lang="cs-CZ" dirty="0"/>
              <a:t> a </a:t>
            </a:r>
            <a:r>
              <a:rPr lang="cs-CZ" b="1" dirty="0">
                <a:solidFill>
                  <a:srgbClr val="FF0000"/>
                </a:solidFill>
              </a:rPr>
              <a:t>kost.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53635" y="3952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7275" y="371475"/>
            <a:ext cx="9601200" cy="1485900"/>
          </a:xfrm>
        </p:spPr>
        <p:txBody>
          <a:bodyPr/>
          <a:lstStyle/>
          <a:p>
            <a:r>
              <a:rPr lang="cs-CZ" dirty="0" smtClean="0"/>
              <a:t>Interpretace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7475" y="1466849"/>
            <a:ext cx="872175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79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Aktivita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492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7351" y="536980"/>
            <a:ext cx="10717449" cy="1325563"/>
          </a:xfrm>
        </p:spPr>
        <p:txBody>
          <a:bodyPr>
            <a:normAutofit/>
          </a:bodyPr>
          <a:lstStyle/>
          <a:p>
            <a:r>
              <a:rPr lang="cs-CZ" sz="4000" dirty="0" smtClean="0"/>
              <a:t>Rekonstrukce zátěže a aktivity z lidské kostry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7351" y="2185890"/>
            <a:ext cx="10873902" cy="3538635"/>
          </a:xfrm>
        </p:spPr>
        <p:txBody>
          <a:bodyPr>
            <a:normAutofit/>
          </a:bodyPr>
          <a:lstStyle/>
          <a:p>
            <a:r>
              <a:rPr lang="cs-CZ" dirty="0" smtClean="0"/>
              <a:t>Sledujeme </a:t>
            </a:r>
            <a:r>
              <a:rPr lang="cs-CZ" dirty="0" smtClean="0">
                <a:solidFill>
                  <a:srgbClr val="FF0000"/>
                </a:solidFill>
              </a:rPr>
              <a:t>plasticitu</a:t>
            </a:r>
            <a:r>
              <a:rPr lang="cs-CZ" dirty="0" smtClean="0"/>
              <a:t> kostí.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Jaké jsou mechanické vlastnosti kostí a jak jsou odolné vůči působení sil?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644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26215"/>
            <a:ext cx="10515600" cy="1325563"/>
          </a:xfrm>
        </p:spPr>
        <p:txBody>
          <a:bodyPr/>
          <a:lstStyle/>
          <a:p>
            <a:r>
              <a:rPr lang="cs-CZ" dirty="0" smtClean="0"/>
              <a:t>Rekonstruujeme: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133475" y="1524000"/>
            <a:ext cx="9601200" cy="3581400"/>
          </a:xfrm>
        </p:spPr>
        <p:txBody>
          <a:bodyPr>
            <a:normAutofit/>
          </a:bodyPr>
          <a:lstStyle/>
          <a:p>
            <a:r>
              <a:rPr lang="cs-CZ" b="1" dirty="0" smtClean="0"/>
              <a:t>Práce (obstarávání si potravy, živobytí), dlouhodobá činnost, nutnost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Volný čas (?)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673" y="3644072"/>
            <a:ext cx="3634350" cy="259377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288" y="3644072"/>
            <a:ext cx="2869712" cy="25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5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6642" y="318689"/>
            <a:ext cx="10154258" cy="1329135"/>
          </a:xfrm>
        </p:spPr>
        <p:txBody>
          <a:bodyPr>
            <a:normAutofit/>
          </a:bodyPr>
          <a:lstStyle/>
          <a:p>
            <a:r>
              <a:rPr lang="cs-CZ" dirty="0" smtClean="0"/>
              <a:t>Konkrétní otázky v bioarcheologii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3342" y="1827951"/>
            <a:ext cx="10735283" cy="4718722"/>
          </a:xfrm>
        </p:spPr>
        <p:txBody>
          <a:bodyPr>
            <a:normAutofit/>
          </a:bodyPr>
          <a:lstStyle/>
          <a:p>
            <a:pPr algn="just">
              <a:spcAft>
                <a:spcPts val="2400"/>
              </a:spcAft>
            </a:pPr>
            <a:r>
              <a:rPr lang="cs-CZ" dirty="0"/>
              <a:t>Jak se aktivita lidí měnila se změnou subsistenčního chování?</a:t>
            </a:r>
          </a:p>
          <a:p>
            <a:pPr algn="just">
              <a:spcAft>
                <a:spcPts val="2400"/>
              </a:spcAft>
            </a:pPr>
            <a:r>
              <a:rPr lang="cs-CZ" dirty="0"/>
              <a:t>Jaké byly rozdíly mezi pohlavím?</a:t>
            </a:r>
          </a:p>
          <a:p>
            <a:pPr algn="just">
              <a:spcAft>
                <a:spcPts val="2400"/>
              </a:spcAft>
            </a:pPr>
            <a:r>
              <a:rPr lang="cs-CZ" dirty="0"/>
              <a:t>Jak se lidská aktivita měnila v závislosti na kontaktu s jinými lidmi či s novými technologickými produkty?</a:t>
            </a:r>
          </a:p>
          <a:p>
            <a:pPr algn="just">
              <a:spcAft>
                <a:spcPts val="2400"/>
              </a:spcAft>
            </a:pPr>
            <a:r>
              <a:rPr lang="cs-CZ" dirty="0"/>
              <a:t>Jaké jsou evoluční trendy</a:t>
            </a:r>
            <a:r>
              <a:rPr lang="cs-CZ" dirty="0" smtClean="0"/>
              <a:t>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47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3475" y="2270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Principy výzkumu pracovní zátěže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3475" y="1853209"/>
            <a:ext cx="10179533" cy="4525963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cs-CZ" dirty="0"/>
              <a:t>Na základě reakce kosti ve formě </a:t>
            </a:r>
            <a:r>
              <a:rPr lang="cs-CZ" b="1" dirty="0"/>
              <a:t>kostní remodelace </a:t>
            </a:r>
            <a:r>
              <a:rPr lang="cs-CZ" dirty="0"/>
              <a:t>(fyziologická změna).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dirty="0"/>
              <a:t>Na základě reakce kosti ve formě </a:t>
            </a:r>
            <a:r>
              <a:rPr lang="cs-CZ" b="1" dirty="0" smtClean="0"/>
              <a:t>patologických </a:t>
            </a:r>
            <a:r>
              <a:rPr lang="cs-CZ" b="1" dirty="0"/>
              <a:t>změn.</a:t>
            </a:r>
          </a:p>
        </p:txBody>
      </p:sp>
      <p:pic>
        <p:nvPicPr>
          <p:cNvPr id="1026" name="Picture 2" descr="http://upload.wikimedia.org/wikipedia/en/thumb/5/54/Bonemetabolism.svg/300px-Bonemetabolism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52" y="3225687"/>
            <a:ext cx="3332262" cy="254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nna\Documents\antropologický materiál\medlov\medlovFoto\hu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316" y="3089500"/>
            <a:ext cx="3203547" cy="240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47120" y="2270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4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52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Zákon kostní </a:t>
            </a:r>
            <a:r>
              <a:rPr lang="cs-CZ" dirty="0" smtClean="0"/>
              <a:t>remodelace</a:t>
            </a:r>
            <a:br>
              <a:rPr lang="cs-CZ" dirty="0" smtClean="0"/>
            </a:br>
            <a:r>
              <a:rPr lang="cs-CZ" dirty="0" smtClean="0"/>
              <a:t>Modulus elasticity (Youngův modul)</a:t>
            </a:r>
            <a:endParaRPr lang="cs-CZ" dirty="0"/>
          </a:p>
        </p:txBody>
      </p:sp>
      <p:pic>
        <p:nvPicPr>
          <p:cNvPr id="6" name="Picture 3" descr="C:\Users\Anna\Downloads\Elastic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0936" y="2328102"/>
            <a:ext cx="5582528" cy="413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28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592" y="677004"/>
            <a:ext cx="1205987" cy="5179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98" y="669186"/>
            <a:ext cx="1857634" cy="5186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A) notable change to entheses on ulna with large exostosis at top B) ulna with less entheseal change and no exostosis, via Henderson et al. 2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552" y="1754999"/>
            <a:ext cx="4228784" cy="360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2075585" y="6050604"/>
            <a:ext cx="4088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CROSS SECTION GEOMETRY</a:t>
            </a:r>
            <a:endParaRPr lang="cs-CZ" sz="24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6813191" y="6050603"/>
            <a:ext cx="4088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/>
              <a:t>ANALÝZA SVALOVÝCH ÚPONŮ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0918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ewfrancefurtrade.weebly.com/uploads/2/1/1/2/21128202/282342578.jpg?1384629367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7" y="1335522"/>
            <a:ext cx="4518229" cy="228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TEhUUExQWFhUXGB0aGRgXGBgcHBccGR4bHhgcHhwcHSkiHx8lGx4dIjEhJSkrLi4uGiEzODQsNygtLisBCgoKDg0OGhAQFywcHBwsLCwsLCwsLCwsLCwsLCwsLCwsLCwsLCwsLCwsLCwsLCwsLCwsLCwsLCwsLCwsLCw3LP/AABEIALcBFAMBIgACEQEDEQH/xAAcAAACAgMBAQAAAAAAAAAAAAAFBgMEAAIHAQj/xABIEAACAQIEBAQCBAoJAgYDAAABAhEDIQAEEjEFIkFRBhNhcTKBQpGhsQcUIzRSVJLB0fAWJDNicnOCsuFTkxVDRKLC8WOD0v/EABcBAQEBAQAAAAAAAAAAAAAAAAEAAgP/xAAdEQEBAQADAQEBAQAAAAAAAAAAAREhMUESAlFh/9oADAMBAAIRAxEAPwBK8F5DL1aQD0g9TzPcle24EWMj1nvDyvhPKH/yKf7JH78I34P+LLRDymo78phzJGw+kBvG9zjpPBc0tSkGVSoPSNMe3fffGK1iqvhLJ/q9L9n/AJxIPCeS/VqX1H+OLuUrA+ZcEqx2abRb2sNtt8S5bMalQ7FhIF52v7YDigPCWS/VqX1H+OM/ojkv1al9R/jgvSeRIuPTEdapDKTte3Um0dY/kfMWB6+Ecj+q0vqP8cb/ANEMj+q0v2cGgMbDEcBP6H5H9Vpfs4weEMj+q0v2cHIxgGAYCf0QyP6rR/Zxg8I5H9Vo/sDBzHlOoGUMOoB+vEcBv6JZH9Uo/sDGDwjkf1Sj+wMGWaIn67R7b/zGIs3m1pozm8KzACJYKJIHfEMCz4PyXTK0f2BgbxHgnDaECrSy6s3wr5cs3siyx+rCtxf8JNdzGX0U0gcxXU0xcSSR89OF3IcUIq+bUrcysrktLFjG4JIvIEgdNtsa+aOHQauT4QpUVFy9MsJAqUyhj/VGJjw3hGkN/UdPeaf8ccn4nmzVcsTJ2nvHW4m/riPJ/Gt0XUY1PZVBIkk3IEdR0nD8p17h3COF1zFKnl36StO0i5AbYmJMA9MEV8IZO39Wo/OkuJOAcBTKJLVjUJIYatK0wY0gqo6lbSSSZ9cGvMHqfYHGKcB/6J5L9Uof9tceN4WyX6pl/wDtJ/DBTMwQDq06SDPT2I7QdvbEVfOqIWVDmYWQdjEmLxPz2GA4GjwpktzlKH/bH8Mejwrkh/6Sh/21/hgxrHcfWP5nA3K8Tmq1Ippioyi8FgBq1ARtNjti5WIj4Yyf6pl/+0n8MaP4WyZ/9LQHqKSf/wA4NEYiy1cVF1AGJIuI2MfuxbVgO/hTJH/0tH5U1/diP+iWTv8A1alf+4tvYgTg4HBJA3ESPeY+77MA08QUz5wnTonSWNmIJUR7lSYva+LlYqZTg+SepVpDK0Q1Er/5dM6lZeUmV7z+z64o8c8O0KRRkoU9GqWHkI8KQdXSbbiTA+zFfhfiNVM6CzvUKGtp5dJAKksu8WJBvHYYo+LjUqMSraqYWSA0FlFywmzAarEXuZw5dA7lvD+SII8uixAkxQUFhvKjqP8ADOJx4WynWhSvt+SA3xU4D4hVlUNUUOTDCoIaQBERuenQgRbuyLmVPUTsb7ExAg3vOCyrAg+E8p+r0v8Atr/DENbwllZB8inHUaALR3BEe+GC31b4Tv6R1KmYr0EXSwWE1n4WuCCIO8g7EQJ2OKarHKc0gDuBsGYD2BIGMxmakO4Jk6mk9zJk4zHZlYyjaQrdIIMepII94PrEjDl4ez7U6fK5anML0iBMXPRYkRA+vALh/Dw+UR4n8sVZryqxIiN1+Kex+yzw3NmmyoFnYFXE6hMagY5QQEkX+HqN6mC78bekDUU3ZoNxpbSDfm9f/cNriW/KcfUrqKgQQASQm5IiDcG3sehwrtw0CnOW2di0kkaREHUp5YCnpBgXW04ZuF54sxKaBCqdGygaZlSoupJIvcSe0YyRHJZ9Ffy2ZQ7Gy+ZJMgsTpaGAPpIxVzXGKYzK0jDVQeX4oXUYXbrG8SLTbFbifDjVp+YXAzFLUyvSRgQwEhWAOplKwDa+FbhufPmor+WoqAQajs6wAIGgAapJtO0mDGJa6Xl80NNnWoZiRYX6CJxZWqDpseYSDBj59sLdPjS000gOYAjy6JCgG1kMR39uuJBxAKUAXm0hZOnUdPQmII2st7nBh0w0VMvO2oR7aV/fONGzQVNTERa4EbmBYmeonA9aeqpJJAKhpgiCRptM2kDlIkdd8WJBYghmKieo+H0kA97CPngKf8aY/ClhaWlZ7QNJkev2YpNxBlYUgIJuIN1VRLW0mbyB3HbbFV8yBULoTemFKtMyCSswpaZ3vscVMn+MA86LZjpOtpCtzbFe4Fo74sAhns6TT+krNcMIiwmCC8bdCVn0MYH8Dr1KlMAOVIJEhnJIixKVJF+wMDvibitCm40Eq7CJXlUiNrOQI2GxO18UFp+VWQRVDMpHIKYVRtdi7FQekRiQP4y4NS/F61YpT1qRFSmhSW1KCGVTpaZiYMGL4o8L8EPqQ63podAerKr/AGoA0JeSSWAgqN4mcQ+O81+Uamrkar1FlYEaTTlrmRdt4+G2HPgnGGzWTp+ZXRK7/lFlRCiiy/EA4sWE3KzMbbvMg4UKf4PadI0wEFYEgVGquRpBmSiosSLRJ3IwqePuGpSzlVKYI1aaggCAH+Ieyssj/Ge1+p5fiAgl6tKqZBUIugTHwrqc6nN+vSLb45l4xzOvPBww/sAIbWJDqb3v8NUsJj4NrCadqwxfgz8UlwcrVIJQfkCdyoksnrpAmd49sPNDMBh8/wBKd/n9mPn/AIc9RGVkJDg6qZF4ZfTYiLfVjr3hfxVSzNMKJSqFlkNpn6aTAM72gicX6ilXuOVBpVmRGUNZXIDbbgzvf6j03xToZ2lIVdD1JM+WxYgC6giSWEN3ImYIgYpcb4pTelURhLbKgvqsAZVkWTuZAYCB6jAXw+7EumoBiw0LJQ9fMhpAIKxuZOq9sGI15/hFNqRVaKJUYBlGnywWFxtdTPQn54o+GqNXzKoIqKCwIZjJQRDCXmYKkAi17yInMxn2pAIi8wIApuy8ghp0soDAW2YYFcKzjCtWLl6YlbajpXVAsDeJN2AEWm1hYTZm/OZXFGtLEWkKCpixHKQR/pO+AvA807UFol3FYMzXgAgsbA6pgtMfS9sZwLipemJI1qGCM+4F1QE2LAlf5MYpVC+oqyMqu7F0J21HUYZTIBlp36bARixJMhx2pUqVGKyabLqUcrL5QYtYkysHcncjvhU4hnRWqySQTEcoAVlKDlEmDE79ieuLmbo664UkAaaSkAkBgxJF+hMsDI3JHvV45Tpgh7El5IBuovq1d4iNU9t7RqQCGRdGpvEs1XnWJBDlTKwNwGBMH9LFPj2Y8wauVdIYCXB1NpLkDsCQRHqBGNOG5lvL/IyzLuW20QJEAzZiRMdMR8QCtTK0ySSdUBdiZmSNgL/WdsSXuC8Op1qJr6mWopAUAkGRsvMYeQJtGmOm+JaXG3o1kZqVWdJUrq1h9R9Fn6J7/wAYuB1mQCm5YJTcVGvDOrLpI9RJm3pBwS4itERU8yoWYGFJ5o0sRMQDzbT/APYlyt4hFGiA1PTVaCwUr9Ich1dyABcAyNhhXq1UevUqpV8uvrplDUWzNphrwdIkEXkXFsGH4cK9N3cwXAZ9WmZWPsgGR/e6YX0yNJZqtWphuXTAL3YXBJhTE7k9J3xRE+sSWad5M+83+3GY8qtLE9yTb1OPcbYPnhrhjVMikOAGL8pYDVzENupGw2g4sZDw69QKBVpBlYsCsnmsLgHmiJm1/S2PfBWUU5RHYqJLiSs/SNt8M3DslTRzqem0gQI2JjaTse2BuLGW4EFVkWowBnoLSQdvrHscaZHgrU2e6OGi5BUyLbRaLQR2+okaThpDCL8vT0MwT8sTU6RMyZ9IUjb2nAVA0qjEqzJuIMkP6g8ok9iI6YHVvDB1HTURHLEyGbUyx8J+d9Qvhhp5IAGAstJPKYM9xq+3EOWyZGqBTWpfSwnrE6gGk33viQPlPBpDk1qpqKZ0gEhlO4AY7jff0+d+j4XQNqLPq6QyqP2QsA+vueuCeWWuBDNSJ7gOI+RY+vXFsLMagpjY/wDB2tgWKCcLAJM1AOoWqVB9YUD7N8WBw9CAT5kx/wBWpI+erFmWnZY9zP1R+/GIxMysX7gzgIbW4FSZSp80qf8A8rzvNjqkdcevwintrqqd+WoV+dvbBDzj0Qn5pb1PNjfzLxBxIMqeH1L+YKtYMYlg4kgTAup74B8XpZbz0oVc7Wp1LcpYBTPwqXCC53iRuO+HIiccU8V/lMzmapnSajrZog0gUUkHcSvoLHDORQ/jCO2YqNeQxN7lhLAtBF77drYNeCfE4yzBKwZqS7NGrydcawRPwmAZ3BU7iRi544oUaWaSuai6npqTSXmZG0yCU2KNuQet7zYNU4OWRWAFNK7EI0kKpnUi1BsLkqNQmfkTrxnqnriHjKkms02Wu7PGgCyaJ0tYEkFoPX0uRjmNKo9So1Z2LVBDFpAk7AE7AlVaPQWw2+F8tl2rrRzFDy2cBl/KEq7Jq5CCTCmdWgb2BkRInM8CqBqhRxUIALlPhR7kqYEEKJLEWG3XBOFVjhvEQ+X8sINYDJ54WNAJ5Q0AmCOUmPtuR2TyhL0XWTzKCNR1qy2qqdIEKykkMOhxeTgldapREZKhMhIYCI1TqgqVNwBvy3gbF+E8A8muprDkLqwamZQG66ZLAWBB9hA1dFGFPCwamlT4WnUFJeJuB1PQj4QAMar4ZqQRpox1JeuWJIAIhibREH54cQRJERHSCB6R0xpUj/6E/XbGNbwo5vw5WqaZdYV5hXfl/wAJVARefT3InEw8O1RV8zzS/UKXaZ2YB4sPlf0wfq55ASpZZChiFJZoY6VIUDYnEwUGNSib2MSADg1YUavhQxbSQbFWdiRDaoV2QmC14j7sUM/wnOgOFXLhYF2Y9Jn4uW3sMPAyVNW1aQG2mBJ9JjEjUViCBHURbFqxzmjwl0o6qwpEu4mWqFdMFmOoKYNgdQm03jFjiXhGoVpsoQskCPM5WUEm5KSbGL4eKmTQiNK7W5Vt7SMemiIjpG0CD8ow6Mc8y/Ca0OGooqg2CsosJMszRO4E2NpxeyfAQQT+TsQV8ure394LBmQMOIyabaF2vyrfvsMRHI0wZCAGI5bWG22LVhQzfh9iQCoVIu1SrqNQmW5QAAIJPQHriH8RzCVAaalkgJ5i6SSABDyNxbeflcnDvmMurfFJjpJg77iYPzxSyfD6dEHy00LMmXMHa8Sft7YNOOfZritRHK1kNKGJSBysZ6xEgm/QfuMLxakyw6KjttoVtTwYPMsaRsN4698EfEury3TQjE2UEkcp6yXufqxDwrLxTAXJopIjVTcNA3I1MJCm9p6xh8DkOdEVKlo52t25jbHmJOIj8tVtH5R7duY4zHRzdU/BzTByVI3kNU2Pdm3vfDeowh+AalT8UphRYl79Y1nV9K/1DD1SUwLn5iJ+WM10jcIe+NqNOP5/4xsMbgYi9XG5QevyJH3Y8UYQ/F3jgpyZXmgkPVjlBEjSDtM9T2tgGnupmkX4nVbTzMBbvc4zK5ynUnQ6tG+kgx9WOfeG+Iear1GbLzMww2Im7GJ1bXv6ATgfXyau1R6NRHqKS2qlU0OGNybGImTMT3thxa6yQZ6R85+/Gafb6sIfhHxBnKlKtTZRUZE5KpKgqxkDWBdoN7CemKnhjMtTzFXzKztl6HJoY6jUqsLMoWbkgkC9z1ODFroyr2AxjIdwonr/ADGB3C6tRfKSoOYqS8QFpl2mmncmDpt2ntgucBRgBZaADFz7fyccKytMV6hRINWvUO/RXJJYW6SZnocdg8T5w0srXY35Sqx3flUb9zjnPg6kRVerqEKwph2tAAuV0m1gbdsajNNvB/CGXQaan5SoTdi55rDSI3sFEA3+3EWe4WoqFbpRrAKxXSPKdBKNBEA+kXkz0xD4T4r5jeVDFvPqtqYzISNNz9KdM3Hvi1x7OimagEaHSoHB5Q1SKXlsZMDlkW6AemAgKeG6QKtXZgHYVkCD8oNcMRDGSSVgyDBbYCDhhp1ko0aIoaQFqBDTVpepVMHQziZgEu0aiSNyMeoqZfXWXXUZ5GtmV6lULCqEkbEXB2gD5AMgyjN1PJJvVZqJLEqsyG2uJfUNXRYHbEOjXS1J8enmUFiZux3Mgm5kqANtJ3ERcOUFRGpPLUyFnmOo9ZMgWkfODivWpqeW9ioDH6MgHT/eA7neYvBxPl6YWIIcITJm4cwYIA/QJjYbRvYIplyNMT8PKbnpa83vj3Tf/k41ylXUsxEwb+qg/wDHywP47Wrrlqr03QOqMwIUkWBNr7x9uAg7ZevUzNRw9OpTUhTQFjVNMfpQJ0lha6zvtjenXCANSFRlHmVaZaZQhorUWJ2UyTcmI9FlQy/HK1MjKvRFZFRHSGHmICghkfYw5vPr6424nxrNO9TLrlSrMGDfEAvmFdRAFtwRJNwcaxnXQslVDNVC6OUiWQlua5ZTb4h6fpYtB2HQsO+31gxiLgjBstSKgJKAkAAAH6VhA+Kcc88Y+L66Zh6VMlKSmDpgM5HxHXJi82tt64M0246LXziqCWYLH6fJPsW3+WPcvmFqCVZW/wALBvtGOEcSrK7a9ReTfXJIm5gsIj1+zDRwjwDV8vz6dZNYGpBSfVJG0sIAPXqOmHB9OpEY8K4BeDOMNmKJ1rpqoxVrQHK2LAdDO69D8sGyx7Sew7E73jGWmEY1YY2a2I1qSbA/MEffiKjxOlUKzTJn9EBDP7W2KbZa0s7KwXdUvtcHUrA3mCO+DDVIOxv1AmPfENTMCNmgg/RaR02i2/XEHz9xIHzqs7+Y8/tH0H3DHuN+M/nFf/Nqf72xmOrk6r+DdQchTkfTf/ecNgwofg01fiVP4dE1O+qdZ+UYbF6yQb2tH774zXSdJ1ONsVxlkJkosgzOkT74sA4iHeJM0aeVrMnxBDE9zbAz8HhQZFSSoDMzGYAkmY9ht8sW/Fq/1TMQTIpki3XpgF4Z4R+M5LLAsg06g8BWLU2kgcwMEyvbEPTpmM7SogGo9OmCNyQoPsThK/CXkqbU6eZpaSwOklTZlPRiu/Ud74ZKXDKVbKLReGXmCE3IALBSpmZC+uBniThlDLcPrIpMlVGpiWaUjQJO3WB64oq5xSZ2zGijfW6FdQkGLgsPvx07M+E6aA1vMFKqF/tFgBGANwSIgyQZHXpgP+DjglvxyqFUaSEFgAoJJYx1nv0jE/Fc7WzlQhFc5amdqcaqp26np3tF+onDREPhSvmM1VCNVUrRYFnUW0g7JsAXNiSCSoa9xhgHH2r5ryKA001nXV5JJB+grbrMyQDPSN8ReD8utOnXCUlpDz2ETMaAFub9p364SPCPiCnl6qsKT1HctT/JgcwLfFeWYgAQqxGBHHxzl6zUGDrrRZKmkGksbJrUGQACTIkExthT4OgXLhaiz8RcoQYBXUlhMNaPmZjDrmPH2RVS3msT+gEfX9RA++MUuJZ6jnMzQSlpYKvmVH5TCtZUM2kk7T3wRFbwbxdaVV2qFVYsNN5JNXTr5f8ASDNt57YbOJ0qbZapUZQ0VKVQiZBPJrsbKCo0x1j1gDl8O5c1+QRV+ICSdOoR1UrvMHpG4gY2z2RrVC1MVU0sF1JUUEuBogcjQCBFzEg++JB9XjGqiywTmDyoWUBKKsyCoEgwFEERu2kdMFvB+TpoXBJ80T8QFjynsNRErcm++BlbwlWRkZmFZFaIkqxBKk6CSASSJud7DpFvKUadcaWUQmtaiqKiVqR0kXBc6yBJi9trCCox5lZIWTpYy8MxDLpOqNiogpGkmZ23Yb16wNJhqguNCypBJYwg0xM2kdSF9Me5VgAoABVjZp+GBHXcAqtrmSegxXV1L0NemVLOYJs0aVmw+i5I9FO8TjLQ3kXJNQbaSFBI3hRc97nAzxpxKnQyzh4LVQaaJ1YsI2nYTJxY8MVCaBqNbzKlR59NRAPtCz88KWbpHiGZao2l8orrSVROtgAWZhawNxeNSkQTABgrVfCVbyEqiuGqUdPkus8wsAo6xNtJ6k97FPCWZZqlalm+TMEhYP0oEkqdjIvbscW/LkGhRNRtA1Le+tLp5moAzMXtPWYv5+EHgzPSGZoytajzcu7KtyPcbj598WpY4VnTQoVqdQjXQYhZtqFQzRmOpJ026jC/4e4JTenUr5mnSzDOzsxKEmQ0CP0QRzbX1b4sZnPLmcjTzioWekIqrPMQogmAb6Wh1n1xZ8AUCKbMreZSYIOiwy7mOttIuZ5cKCuD8OyGbqtSbJPRJXUhl1lZIDRbSfTA1vDCrUJyGaelWDEeVV1U2aJiDA1AwSJBBGH2txlVr6GVkVQRrKkKzHTEGIi5uTvGNaPDMu9YZhYLQCCLbC0j6XxTJuLYNWE78H2YzDcQrLXJDBGZ0IAluUTAtexkb46O+OU5XOunGm0sT5lYob9J+4RtjqzYv0YiSYuIPaZ+3GEY3bGjYC1ONH2PscbnGnQ4g+fON/nNf/Oqf72xmPeOj+s5j/Oqf72x5jrHJ1P8Gyg5CnI+lU/3HDaowp/g0/ME/wAb/wC44bF6dsZrpOkgGPdAPt/A41UYkBwEJ8WqBk65AElPbci8/b8sIfg7OtRy9VkR3YwihWsNU7/O9ri2wOGX8JGfjKmlt5jKJNpA5jE+1/fHPeGZ+siDypsQfRSDIYdBOxm0dcM6Zo3QzuYypo6abFkQgo7SgvcqA0LKzcE7npg1xTOJxF6dGmNJ0q9VSwAnqnqe57CfcPXpin55qUwVVE0tY3JgAf3tRaCbx8sNvhDhQy9AV6oHmVFDMSFXT+ip7wI7bTviUT+MM+MvlWpAgcmkQQDsTEERsJ9ZA64VvDvGTSGmpV8rXTBXTRZynrNgDB3IIuO+BPivj5r1Sy/ApOmwuREsReN+veOlhHD8/XU6EqsvLBuBpRb6Qx6QNpFwMMnA04cdJya1vxc6krUdwWLAsRqrVJ+Fj0sJva2FyrRGUSnWpmajI3NIin5ghQB+no1H037S48LpKuWKGo9QOraV2eNNtR3kbggG0dMJXizhaoweiD5cDUslvLaw5iBA1WP14oqAtUJNz6X6DoMXeH5xhpRZ5mEx9K/LYmCRffv0wP1YOcCyWmm2ZYAgELTWASxldbAH9FTv3Ixqge4F4kFKo1xVQD4hTIa09TcEnexuO2DPB+Np5oUqRpQJTYm7TCjzBIEhiw6e14xzdAQxIYhgTF7+m3WCbY2bMMxl+4mLNHpaBYdtxjOGV13MI/NeWiVO92Y6dLE8ulI2X6IiQYwU8tGqCojLqgDm1AwAYDXGr4hYxE98c44FxFacO1WqnOQwVS0jlkSJuTbVa0bwRhn4Tn1DWqGq9YRLnTY6gIvbmNzJMd4jGbCJ8S4roFKsvNTLk1LGQACoCjfVrEx77zgXV446tUDAlm0KoWYJYPKAgxIUr+0TF8W2ymuuo06KNDm0nSAzHmHLYpuzQb8o7mRXB80j5l69Rtfkguq9TAK0xp7qdQJ9AeoxIe8SO9NMvk6ILiVFaN/LEAgnprY36xI64J0WphnbQE0KpYqovAJ6bwB8O4+eK1LLmCdR165eIJZoJJ7rtbtFu+IeL1X8tqaHVVJCBWIEeZtHe3NvbTOAjHDpZnqAgqYVSNjHxN82MT/cGJ83SLoybA2n06/ZjzI5YUqSUluEULaOgiYxM3pgLl3hQVeHZpsrmQPLrKYIMggSAR2FzI3wy8Ayf4vWOU1MFpsalJRcPTbYmf0GkHfdT2xR/CjUoNQANRfxhGmmqmWuYYEDYae/bFmtmHzOSpZvL/nFCSB+kIh0I6hlgx3jD3yBatQqszJqDrv+WRSrQLrCAQCG3g9cWqjimj1CqghRKrBPKDAmBNoi2K+Q4hUekj6BUV1BD0zEz/cNxHv0wreJs3UfNfixLLSTSWKbkFfjcwbDa+0E4CAeH6zpnUrny9TltWsQWNS5g7C2xtufbHWdc/v+/ADLeEKKGkY/s2DxcgtEGzEwJgwsXAwfjFbqkanGpx41P1I9f/u2PFB2Jn5YCw40q7GN4OPWP8wca1Tyn2wh8/8AiD86zP8An1f97YzGeIPzrMf59T/e2Mx1cnUfwZfmCf43/wB2G0L2wo/gy/MU/wAb/wC7DeMZrpOki49GKudza0kZ3MKP39Mc94px3NZ5imX5KQkHSxltvieBAuLCOu+JWvfwi8QoF4R9dQCDEMqjtfZiSbjoBOwwoZDMshZgDcRI+ZAg2iQD/ptgxS8Juq8xWVYyvdQYkH4bQSYJgQYgiY24W4qaBPNyKtjDTJiPiCrJB+WNRgweE+C/jVUVXdvJoldWqwZwBEAWgCL+vfBLxbxirmKoymWgaoF/SdR9oH2R1wQy0ZbLJSC87CFH9471D3v1+rvhF4bQzBrqz1dKPUKAydzcAblZHX0vgaS0PCrNJpOtROZC0AAVFNw3MDEiQfWb7YreK/Df4tdXLoDGowDcTcb2t23wwcO4hSy/41SqRqpsXQKQWE8rFQImEAPqGta2E7jnETWqVGJCh6rECZsLAkE7wF+rFAbPBnEtY8qsXDaXNKoZFhBsxHNBuBJ9sScX4HrHlrUQK0Goqt/5m2xmAApuY+7Cn4Z4x5VQK7fk4IMmQNUCwaRH/OOg5yvTTTMzGhAAYqGQReJMahJncG+K9pzXhnBnqMQSBoZVY3IvJPrGkE+sYb+OcRpUsuyAibikqbGCoMx7kmYJJIm2KWZqihmWZoA8twCg2jUUG5HNcA/otEWwoVazVH1tzMd/YCw+oYu0I5PL06wXQ+jMSTDRpqGSQJPwmIjcGO5xBlapRgKikqWuI2IuY2BMjv19cVRRJ3H1D0t8sXMoKugrJCHm099KkkgbA6bzaRO+2NB7mOIajqTUINjbruCR07b4YuEeJEphXNLWQrBm5FO1yrbkmR8gcCuFUgjnVl/N6lS6izRECwa02k79xhiTxAqMVytJqYIUkmWIUgTJKm3MCAoEiJjGaWma4zmqjVNNN0FYqB5sg6VEBZMKAQSSZg/LFrwEHR35DVU0tOsEaFhmI3+IhpFsCszXrvQqtURggGoNMMZ+EEm+kBWYqALqO12vwfmVbL6A7aFbTSAUatK2JkWvJBJ3g95weGCA8T5XUUR/7M2gOVPeNIix+jtb3kZnfGtBKivD5lUJbUkAKz8qxqO+i0DuTj2plq7VEKr5FJWaESC7QdWrT01SwEEQGG2BeX8M0+fzCQGbU41atFzpWA1yqktJnTfeMGRaZ8j4raojvTyxIuVCsoLj1tuDYwTGJ89lzWRCtSpS1AFkRVMqZ3nmIHWD2+dTKv5VIKg0wYgrzBmjVcAdxPePq9yuXKPFV5kyrmQdK/Eo66QfpEmQbjrgIRn/AATSeXpu6N8SECRJAiSo2mb3J774k8F8RqUM1UytcAayIjZagX4FPUFAGG0ARGC+azy0UaoOZtQACG51GEU2EySOnXEPEOGPVplYVasiqrhSsVU6kzsbr7Ykhr5itRqjL0WWnSrszrUY3Uz+VooP0i0sJ2k9sSJkUHmZekjKrD8rVZpYzO7mSWm8HoOlsRVtOfypCytU86TZqdZO5GxPfrLYK8Jro2XpmAnLp0kmUcA+YDvJBn+TiT2pxN6EfjA1U/8Arp0ggc6CSP8AEJG8xgmlZWAKsGBEgqZBHodsDZKiJsRsYJgkKfcmRc2tsbnC3w1RRYtRfkJGqiPhJUc2kghVaBqkQItBjBh08HGhb7sQZTOCp0ZWgSrCDBuCOhF9x9mJXaNhP1fvxFpUbYAj+Ptjwt6HY49InpcbE3jHjL/PyxBwLxFH43mY/wCvU/3tjMe+JvzzM/5z/wC449x0c3S/wZfmK/5jx9eG9cJ34MSfxFf8x/vw0182E3B+QJH14K3OiR+FPipHlUEJB5mcDsRpUfUWwN8LOqmnSeUdgxpm4BZxeT7BQffrbAvxdmhmM85iFELv+iJPzmcT+IeILGWKWqUpMdLmQZFp5QY3E+ltMuirkWCkByN9RY2AEm0EBZmCRO3YAYH8AHnVnzQACDkp8twoHM9+rGSAO4naCscLr1s2y0l5dYPmEHamYuZ6sQbC8Th+4gyIhopCqiami0D5bd/cr64yVGvQaolWtsopsEGqTy3LbX1QRPvG+FPP54VaEox0VUOpW0syuCSRe4gEXi4GHmvSRKVZ1VRrRpgm2lIgG4WBO0bDHPs/k6lNX009D6yjEwS0wRaLTINrHt2oqX81mXLDzCS8C5mdMCD68uKSnf3k/WMS5poMdgL99oxW1bemNsrWTy5doUjUCIBjmn3t2sf3YZuD0qdIglqrVNDqaVwKfMBZh9h7HpIworUMHsf5/n3xYocQqKNKs0T8O4942nAl3jWfVgFCgkNq1XEACy9juSW6zgatUdheNxPX+RjZ8sYVv0pgXm23TriuvtPphS7TKyBvf2k7xY7GwxuKoDW2EDmEgCQSLj3+3EFHIVGIAUk/zE9ADgrkeB63TUVpoVDFnKkdzAU+kxMx6nEnmQqMFLNEiRcnnUQHWARIuIi8/Yz0dLF6kqJYCmVJUEK2kmd4WP8A24X+JcFq0lZqbBkB0sATYyYlWnp9LuDjKed1JuUkEc24sikKRcDSJaZJH25I8xprSdnW7jQSGAnUGCMYAhpMQR0be8VuC+IjTy6KQKbIdCt5Z0OvM2hm/uzO9+WSIuvpTbMVvKpIWDODAEE9BYGwAJ+Vz1x2TIZGllcouWOlyBzhhqDM12sel4HpGC8KckDJ+LXdoIUCQ0LrMhVgi3QECAQbMRg3S8WUCmtxpp6YKz8UyCFiCWn6gG2tiHNeH8mxaKJWb8jOoBAINgSO+A+c8HggLSLCTMuSVX5CZHym+Lg8r3B+K/jGcLNXijQ51VjBPNCySQTNmNyfTDTkq1pZjDN5hMgk64tEahaPo7EX3xz3w0cuK9J4IbzTTegWspgFHk3ZfMUyOlvn0XL1WY6jZtRAAHMyrIPxXA+uABfBTFbPc1anRIYC9UupkcohYkRGt52sUxfWsDQDOWtEloV9U6YO8S8enywFq0nZqpVoCOgpgAyg0BiTcH4mkg/VbFylmzVKI6rOrUXLR8MgCIBu3boNzEYEEZnMLlM2KwH5KuACymQrjZpvYiTHrNpwZzRFHMgqT5WaaImFWsB1sYFRf/co74g4zwo5qi1MNNzc8rBhyzEBZG2nYxvOIeG681lWy1bkqqOQgmVqUjEzvZwG9m7EYkvZmvKuJY8pjlgLp+kSDMbQIkkThTzHHGSp5SKhep1UElVhfTYc3Tva2CHFMy1fKq1IOlUBhUVSViokAyAJbbUOkAYUzqzubpsEM6V8zTzfCOYgDrPTDILXQeE5oKGquoVFJIImYPx6uhEAG1uXrhjaD69f3jCdWfyw2sagAQdUsWkVBBDGxi1rEPbvg34XzGvKU4JJQaCSIMrYSPaMFagpH1dcasY7n2xlVoEwT6D+E/ZjRaoIkBr91Ij5ETgTg/ij88zP+c/3nGY88UfnmY/zW+/HuOs6cnRvwbIDkVB/6j/fhgquKaMSRCqzXggwCd53kYXPwZk/iY2jzH9+mCHjmpoyVYzuAv7RC/ccFdPHMuGVtVXW5lmOoyN2Lfvn03OL/ivOpVYOqaWIIdP71yCBM/SPzte2BfDQILTzLBC3uPcevzie2GfwdwoVq4JUaaW8/SYtygnsOn/GFg0eEuGjJ5fzKgHnVLnUfhUCR7AC59PsvU6KVMvUIfUaslmT4rD5XG/uT0wveOOOAstENAYS5HRPoiNubf8Awj1xF4ZytemNQkoxJvbpB9QSuxnqPWMtD7eY+V5ipVqDAtqljUI0hgRbSV6bT9nviDIU6olm+je45WUAoesbkH0I98Q8S4i9N1WB5Za1RmIUM1hrBW4INom8XGFZanmK25Gs6g1iFXTYyTIIWJ7mD0OJAWbyuvWAOYMYMaZC3YRsPl19DgVUXqL/AFdsMvElqKuocwIBR05QkdDYQbjeDJBtNxNanEuGiHuhBXSRBFvpTE29NrDGmQxxGN8vV0sDEwdu+NazyZ74xB1IthS/QqICsty7wVMiOkx8t8Tugmo1Gm1RAoBaCAm4JMRPpt6zsc4Pw4OrVXgqJULPMW0k226CQe8YMeEqiIKlNgQ5U6WP6SxI09QdJHf1wIV8I8Lc06ldyig/RKiLKwEG0XI5ReQOuGqh5JeBoFIwQFBOp+4IMGDNxfr1nArL13oKzU1OlwSyG+tjI1SZCn1jmgzghwzN0dTqvKyto0+WNaG2kwBaIIk2MfXmtxLxLw6hcPpB5SBp7LLJtHoD3wucX8FCp+aeaswSrEhCTYjmhrRt/ePzcqtRvLF18xVJ0oWbaCgg836MjtPvitnSulfMY0zC35iDDbNJmSAeYz8U3AMkqwt8CpZjh9N6dSitMm5rBKlTzPTUhJWB0098Vst4moySMyBqgH84APW8rHz9fXD3T4roCioJkMbEHY/dH7sIP4QfCqwc5lV5ZmtTA2uZcDoP0h8++GcixcbjdEp/bZZYm01JIHS1P4jO2+KPE+PQoVK+WcMTMVKg7wSSgjba+4wgeYd/59cGOD0mPKB8elmkC1NDqLD3MfUI3w/I0d8OcEVswjK6PTpopY0m16mckKh1KIaZJ9Bh9y2WNhbUBKwxIIaeggNZgT09onAvwvklp187o1Ki14QdCdAkiB01HliAG9BgvTBPP8ECIMElbi7TCzpixM3m8Yza1FLK0Qyu9QVFPnlwy6hJHICALkFRsbWE4nWnTWoZ06wyqJAAg3IibXf5kxiwlI0yTr5WeVDxppkGTpImxv2+/Fepk1qPrIvMEqx2BlTIO8GZj7MCausNSVELILM9rWjqd+tx073wE8RoMpm6WZBOljDhRF7hXPS6gKTuYBwxLUkiwbowZj62JW0yT326WOF/M5uXfK1mBov+TtpHl1D1LESQSD6zHyoqs8Vqpk6/4xc0a559IJ0uRNKpAsQZZDO8jCN4VqVDm38mEaoXkNqKqpJLTETHSYvG04b+AVfOpVclmLuoNFz2C6gjCb9iD6YUeDVzlXr0nUitApllMSpZdRX3WCDIscagrpVbKhhUGwqjbVFwoDTy25bQJsPWMDfANbSKlFyfNhajAiBzWBB6iNNxba2+K/CuPjMyICsY0qWMOwBLaeoI+KB0xMkUuI0DAC1KT0zpgCSWqCY7naYxkmiuljJI9QcRmqCIALf4TB+uR0vicnGuvAXBfFQ/rmZ/zWxmM8VCM5mP81t98ZjrOnJ0P8GQnJbkflH+W22K34UM6dFKgv0iXa+4SwHrck/6cWPwZfmX/wC1/wD44X+JZg57PsaclEAUFYnSp5mE9JJP+Ee+D1vwBy4uFCNrYgLBkEkiJA+QjY2x02qq5HJkIASian6lmNt/bUJ7SfcD4E4OCzZmIVeWm287hmHy26X/ALuDvGsuXy+ZlG56Z0kbLpEgfZHy9cVUjmiZhq1Rne7sQwnYnULR1A7dhGHjhme8vSA3NZNLGBssEQIiALeh2ExznK1ip1LYjr93t74v5bPPzx9IrcwYNysdJkfZhsGmvi+aqVZlpdASULQkAgQJtIHcX29xtLM3UNzMbKQocMAI0EfpC/MT0vOK/Ca6tU8yoBrsAswOxJ23nv3GLvEnhwOUqSSuoLMWIIJ3MjbY32OBNxWEFXBUTJBMlgosCRZhJ/dcEHAHPURoDCLydQO56qVmfW9wDtgpnQUDIAPKgapkMD+j6HexPXfuFzdYyoMEBZG30r3I6ie53wxUOOCXDV0klpHLbrIO/eDFwT2wNaOmCVNdNMAFZ1XmdQ732G20fWRhBgy9YJQCQ0mmF5VAkMJgHTLG0wT9JiIAOKvDqMtUZ20aCSDTCsQ12U6bHRMepsBiplM4+h106gxkmbsbA2na9/8AF0xapAMwCgahKag1ptpUEGxO0z3k4yRpOZCWgC4m9SSdKhY3CQCe4n4pAwXzlJmRK1MAVUCqTpjzFAXSTF9M6lBhhboL4D5Ckxq6KjMw0kQQAIKmWhuoAuQDJEyZjFzh+dVE0aacghSz7nSW+J5hRM/QhWbbfATLwtiFWWOtiZLglyWbqh5oWSoO3NO1samKlQDSBT0DVqYc4kWKbE6tjbf5YhWnJfS4UPBRSSZOnSy7Tpsv+rUxEkYm4cCzWVNAVYYGxZgQynT1026XYAYCiThKagFcqE1wGaZBUHeSQBq7EyDc2nfiWQrlS9Ooq1E5SpclWDWOqQLiYE7wCIJjFmoCUbSuhysy4JCyCJHNykDeLjVjQIyMCHqEagQrC9l0EHuCeYkmxv8ASjAnIfxLyn/KK1NCxUPBIgHmKH6RAFiO+/dv4ckZTOZkrpd1Wms8oCSAEG+6ldUd/TDzxHh1LOUjTqEMrXBUCVPvFoII6ExGOd1eFVUqHKV3LflKbjYU3Vm0tUluqggBZktIg41ujMMfgXMIaddfMDP5zMWcRqjT8Mz1WY9feDnMignmqMBMnoIvIEA3ntMRG+OV+G84FzBpFgEepEvtEwAdviHKfcdsdCr8RNiyrZmA3iNXLcbtp7TPtgsMopqCzAJLGBYSIsbHoYN4iYuRiRKlggI+lpGqBCsB0EyD0Aj2wu5biRqFdDBoGo6lZhLtA9eUA7kgTsYwZoZhWJRdNtpB2uehEATb54yVmiYIHLef0pEAdIsIk9DcD3SPHnDFDCsgJR2IYAcqsottMSft9zhwWuQR1ZxaSQCOw6AiJjeDuevlahKtN0hpQrMiCDbVBiZkyL/MU4VJeZ4hoOWz1lcMKdZREuhadQA9QwjsRiLx3lA1OhnqcwyqjyI2kI/z2+rFLxOFeoyLp0pTBBAjVYmbCN5HrbBDwdxVa1JslXIh0ZEncn6AB6RJj2GN/wCsqvB+IUUo6fKGrnBrzEtpJGmIAYBoPpA62q8Ozvl1UZqpGiINyGVhIsNiD6+vQyE4llKuXc0aoMiGEzpIYWYDsR92NUy7NAWG5ZBVTJ69B/PXDg13mnUDqrjZlBHsRI+/FLMZlw+lVBnaWKnrMWIP1D54g8KZgPksuVvFJRuN1Glh8iDi9SqEsZBjofl1H8/djm24Z4sn8dzE7+Yf3e2Mxt4v/Pcx/mfuGPMdZ05DPDOL+Twsoph6tV1B7Ly6iD3i3z9Mb8E4eXpqlEOtWqSj35fKhdTEbiTKg9tXpgFwukaqhSYSmHabbNGqe8wB32A3x1DwlkBRo6mkM41NPRR8A+SxMdcFagllqC0FSmoJhTA3gDqY3JMb+vbEWdzmhWepPlqpGmIB9O0RbEuYrABmc+WAAzu0QoGwmdx2g3J7jHMPFPiRsy+lTFFbKOpA6n33j2wQ2gebphXIUyvQj7QL9DIBm4jGq1jt6RjfyZsL/wB20xcyvfrt9uJf/C3KB10lD1DCx6ggxBuPrHQ42y3p5zT8MX3M3+v3EziTiWfWoEI1SBzGB6bR03379d8UKuXZRJ+8H7jjPL7mLTfr2sPqxJeeoVMqVBsokwQCAQQOggm56HYYovAm8na2x73n2jvibL06cnW5FrECb+wBkfVM/PFdlja/rf7v44k0wTpVAy3mRe4EEmbR2k7+vbAvFjLOQDEmYt7XEnt6fXiS+tGVhCACAZJBIJ2Fu47dvTEWtlhwYYxsbzuLi/3RbriNnDWKgTtB2HbY/ZHWbbe0kJgTPbVt8vWZxIf4ZXPxaxPwmVJ2Mx1BnaIaLTON6Vc07KGbUDpsZUWYqVURGkSCCIDTfYB6KSwDypGlQQLgmZHQdzeNrTti/lK41U2dmUKCCynmnmDDpM6oIDC3c4zSKiu6JT8vSQEWnAWFpkki8rN2CliBsDETJLcP4ihYioxu0IyOGYKxlXLK0HmVQQfUEtbAXMVRqQiFJlqyoWA0qROqTBWwJPNq1WDC2KmVqUwwgAwSbsdJS+kXmDp5gQANUxEhsBPHDOIJ5aRMkCWImTK9SDygt6WEGCYxcr52SQ0Cmqlmg2IHSBM6kAGmZ5j6YQEs0sXDgLelJ1aIDkqJLPJKkkgSCY5YLDwqpTIJVokMHDlOUkS7EASxFvU29sZw6baGeQqYcst9iCbzbltPSCbdhgd40dFoJVqSNFRNWj6SlhqSexIBjuowu5XMwGWnr0F9M06gAbWJ1B2AN5YSTB09DfC94t4yHU0KcwrgmBa0wNzLBiQTMWAE74pOVaD8Y4ktXM1qyrpFRtQDXK/Vb1wxZnjPmhBdSKQ8wiLsCCYCgT9HTG8EXnCUBf1n54v5CnV3pajqtYb3EzNt4v0tjpjB2yWcAou9QhgDyXGnYEqNMGY1H7L7jXL54pBs5MoZMmDJYggbggbb6j7hXbMVaOulUXqGiRHSCFNj2sOmKtPiN7mGMyTH0jvYWt9x9sZxrXYctWMSYI3AktM6T2kmCI7z02xHTqKZKmCJEAi5k9b88DrFz6YQOHeL3QRpVohJO+gfRJ79ZA+2MX6XihlZ5amVYAfDcERpJkG4FpKgEAbHGfmnRTxdwsMgrAqjKulxsNMyJ2KgMCdR9fTCVksjWL1K6LHlKKpt0JiR3gyfZThp4rx7L+QUGtqrAMwCkjVTOrUT0n6gOgwweCeEeXlmZ9JqV7uNwBEaTPXckdyRh3IM0t+KaS5rKUcwBqqUk1PpI5qXLMnupadtg2AuR4glJTrpnS+rWqxfXdQQ24Agi8ixvg7wun+K5w5arZdOpI2KtNthMDUL7kYXsxkTQzXksuqmGUqCCZRiCgCXJ6iBfvHRn8VNHgbiXlVWy5/sqrM1KYBVuqxJ3Edd/fDnUy4Y66ZAcGJidrEGDt6YQKnDkpBq6KUq0x5iIxXmNNpuIJB/1EEQIw+8JqqyK6yVqAODqn47wPacYv8ATHE/GP57mJEHX79B1x5jbxmP69mP8f8A8RjMdZeGEvAM1lVVBX1girrbSJDqo5Ab9Gt7McN+Z8d5cldJcqLtyiCZEC8/4vdY64zGYs2nwueLfE34wdFMkUbGCAC7fpH22A+eFoVMZjMUCY1lI/veixtN5B9umCGS4lSWmVYNJ3AAKmNvUEXgiYk2ucZjMSim+ZSCBe9iVEx1Bubjv74hTMEbGMZjMKbJmRJLA36gwfXGV6qEmJEfDA3972MY9xmJKxqDHoqYzGYklWssDfe47/uxM2cW2kEATHeD7kxH8+uYzEktLiKhpCkAAQB3AgEkyTeT/DpbznGUMFA46kHuAQpBDSIB9Np64zGYMWvKXGlG+p+WIYQCYI+i3LymLA9DuMRf+MQ5ZNQ3iSS0EkRrnV8JAJBE+kCPcZhxat1PEKnS2k+YImoQuuJJ5YjTHLAuO4643y3iBAapqB21sDoCr5ZgbsNU6p995xmMxYtRnj6rTbRq1uZaVXTadJW8ggn7euBFPNyXLlueSSIktOoEyf0r4zGYMWoGrzczPfr9eNxUW0FgSIawv2G9xtv9uMxmFJBnm06Cx0/XvvYmP343oZ8gRrfSAYsDe0bta/UbdMZjMCW//H6hUoxUqe9Kmx62k7C5I7ECIxBRzVC2pKkAfQgEn1JY222AO+PcZhkQhlePU0pmkiNSDKVq1FCvUcGZALFQtrdflgv4f8cihY03ZZiBpuoEITJ/tFACk/SG9wDj3GYPmVa18VeLqGZ8t0pVUq0m5WbRBU/Ephj77H7cUvEPiOhmPJY06oZCNbDQpI2fSQTE2N7Ag9zjzGYPmLW3DfEWWp6y1KqS5JK8p1GR8TsxJsACIi7GL2KeH/HtOl5gqUnCs2pUpaSKci4BZgYJvG3tjMZiv5i2krjmdFavUqgEBiN4mwAvHW04zGYzCn//2Q=="/>
          <p:cNvSpPr>
            <a:spLocks noChangeAspect="1" noChangeArrowheads="1"/>
          </p:cNvSpPr>
          <p:nvPr/>
        </p:nvSpPr>
        <p:spPr bwMode="auto">
          <a:xfrm>
            <a:off x="1679575" y="71278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1030" name="Picture 6" descr="http://faculty.humanities.uci.edu/tcthorne/colonialhistory/voyageurfron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47" y="1335522"/>
            <a:ext cx="3439237" cy="228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3.amazonaws.com/classconnection/748/flashcards/6260748/jpg/pronator_teres220-148F3B8FD5E41279A6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549" y="3754610"/>
            <a:ext cx="1454041" cy="198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lassconnection.s3.amazonaws.com/17/flashcards/1175017/jpg/pronator_quadratus-1422B0ECA15351645B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104" y="3754610"/>
            <a:ext cx="1454041" cy="198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med.umich.edu/lrc/coursepages/m1/anatomy2010/html/images/muscles/trapezius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291" y="3754610"/>
            <a:ext cx="1407176" cy="20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medicina.ronnie.cz/img/data/clanky/normal/481_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982" y="3754610"/>
            <a:ext cx="2089177" cy="198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rad.washington.edu/wordpress/wp-content/uploads/2015/11/brachialis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792" y="3754610"/>
            <a:ext cx="1130918" cy="203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4096980" y="875255"/>
            <a:ext cx="45395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>
                <a:solidFill>
                  <a:srgbClr val="000000"/>
                </a:solidFill>
              </a:rPr>
              <a:t>Fort Edmonton (</a:t>
            </a:r>
            <a:r>
              <a:rPr lang="cs-CZ" sz="2000" dirty="0"/>
              <a:t>Lovell &amp; Dublenko 1999 )</a:t>
            </a:r>
            <a:r>
              <a:rPr lang="cs-CZ" sz="2000" dirty="0">
                <a:solidFill>
                  <a:srgbClr val="000000"/>
                </a:solidFill>
              </a:rPr>
              <a:t> </a:t>
            </a:r>
            <a:endParaRPr lang="cs-CZ" sz="20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70920" y="26565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121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899" y="354566"/>
            <a:ext cx="9729486" cy="957208"/>
          </a:xfrm>
        </p:spPr>
        <p:txBody>
          <a:bodyPr>
            <a:normAutofit/>
          </a:bodyPr>
          <a:lstStyle/>
          <a:p>
            <a:r>
              <a:rPr lang="cs-CZ" dirty="0" smtClean="0"/>
              <a:t>Patologické změny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92351" y="1833885"/>
            <a:ext cx="1068097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dirty="0"/>
              <a:t>Osteoartróza (OA)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Zátěžové zlomeniny</a:t>
            </a:r>
          </a:p>
        </p:txBody>
      </p:sp>
      <p:pic>
        <p:nvPicPr>
          <p:cNvPr id="4" name="Picture 2" descr="Výsledek obrázku pro klečící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90" y="335572"/>
            <a:ext cx="4014308" cy="302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231" y="3427202"/>
            <a:ext cx="2746667" cy="297378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201" y="3427202"/>
            <a:ext cx="3937271" cy="297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9588" y="1412544"/>
            <a:ext cx="9601200" cy="3581400"/>
          </a:xfrm>
        </p:spPr>
        <p:txBody>
          <a:bodyPr/>
          <a:lstStyle/>
          <a:p>
            <a:r>
              <a:rPr lang="en-US" dirty="0"/>
              <a:t>Tell Abraq, United Arab </a:t>
            </a:r>
            <a:r>
              <a:rPr lang="en-US" dirty="0" smtClean="0"/>
              <a:t>Emirates</a:t>
            </a:r>
            <a:endParaRPr lang="cs-CZ" dirty="0" smtClean="0"/>
          </a:p>
          <a:p>
            <a:r>
              <a:rPr lang="cs-CZ" dirty="0" smtClean="0"/>
              <a:t>Doba bronzová (2300 B.C.)</a:t>
            </a:r>
          </a:p>
          <a:p>
            <a:r>
              <a:rPr lang="cs-CZ" dirty="0" smtClean="0"/>
              <a:t>650 karpální a metakarpálních kostí</a:t>
            </a:r>
          </a:p>
          <a:p>
            <a:r>
              <a:rPr lang="cs-CZ" dirty="0" smtClean="0"/>
              <a:t>53 % OA na palcovém kloubu (MC1 a os trapezium)</a:t>
            </a:r>
          </a:p>
          <a:p>
            <a:r>
              <a:rPr lang="cs-CZ" dirty="0" smtClean="0"/>
              <a:t>Korelace s pohlavím a robusticitou (více u mužů)</a:t>
            </a:r>
          </a:p>
          <a:p>
            <a:r>
              <a:rPr lang="cs-CZ" dirty="0" smtClean="0"/>
              <a:t>Aktivita = pletení sítí, zpracování palem, stavba chat,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63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51117"/>
            <a:ext cx="10515600" cy="1325563"/>
          </a:xfrm>
        </p:spPr>
        <p:txBody>
          <a:bodyPr/>
          <a:lstStyle/>
          <a:p>
            <a:r>
              <a:rPr lang="cs-CZ" dirty="0" smtClean="0"/>
              <a:t>Nové trendy v bioarcheologii</a:t>
            </a:r>
            <a:endParaRPr lang="cs-CZ" dirty="0"/>
          </a:p>
        </p:txBody>
      </p:sp>
      <p:pic>
        <p:nvPicPr>
          <p:cNvPr id="4" name="Zástupný symbol pro obsah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74" y="1745408"/>
            <a:ext cx="3485989" cy="4525963"/>
          </a:xfrm>
          <a:prstGeom prst="rect">
            <a:avLst/>
          </a:prstGeom>
        </p:spPr>
      </p:pic>
      <p:pic>
        <p:nvPicPr>
          <p:cNvPr id="5" name="Zástupný symbol pro obsah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737" y="1367238"/>
            <a:ext cx="2776525" cy="517286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789" y="1458119"/>
            <a:ext cx="36576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564" y="527827"/>
            <a:ext cx="4391025" cy="572452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153" y="527827"/>
            <a:ext cx="40100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ages-na.ssl-images-amazon.com/images/I/51q5Af3ptEL._SX331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060" y="899852"/>
            <a:ext cx="3171825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Ã½sledek obrÃ¡zku pro The Bioarchaeology of Dissection and Autopsy in the United Sta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681" y="899852"/>
            <a:ext cx="3252268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4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14497</TotalTime>
  <Words>361</Words>
  <Application>Microsoft Office PowerPoint</Application>
  <PresentationFormat>Širokoúhlá obrazovka</PresentationFormat>
  <Paragraphs>57</Paragraphs>
  <Slides>18</Slides>
  <Notes>9</Notes>
  <HiddenSlides>0</HiddenSlides>
  <MMClips>4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1" baseType="lpstr">
      <vt:lpstr>Calibri</vt:lpstr>
      <vt:lpstr>Franklin Gothic Book</vt:lpstr>
      <vt:lpstr>Crop</vt:lpstr>
      <vt:lpstr>Prezentace aplikace PowerPoint</vt:lpstr>
      <vt:lpstr>Migrace</vt:lpstr>
      <vt:lpstr>Stroncium (87-Sr/86-Sr)</vt:lpstr>
      <vt:lpstr>Princip výzkumu</vt:lpstr>
      <vt:lpstr>Interpretace</vt:lpstr>
      <vt:lpstr>Aktivita</vt:lpstr>
      <vt:lpstr>Rekonstrukce zátěže a aktivity z lidské kostry</vt:lpstr>
      <vt:lpstr>Rekonstruujeme:</vt:lpstr>
      <vt:lpstr>Konkrétní otázky v bioarcheologii</vt:lpstr>
      <vt:lpstr>Principy výzkumu pracovní zátěže</vt:lpstr>
      <vt:lpstr>Zákon kostní remodelace Modulus elasticity (Youngův modul)</vt:lpstr>
      <vt:lpstr>Prezentace aplikace PowerPoint</vt:lpstr>
      <vt:lpstr>Prezentace aplikace PowerPoint</vt:lpstr>
      <vt:lpstr>Patologické změny</vt:lpstr>
      <vt:lpstr>Prezentace aplikace PowerPoint</vt:lpstr>
      <vt:lpstr>Nové trendy v bioarcheologii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101</cp:revision>
  <dcterms:created xsi:type="dcterms:W3CDTF">2016-06-14T10:55:37Z</dcterms:created>
  <dcterms:modified xsi:type="dcterms:W3CDTF">2023-02-16T14:35:00Z</dcterms:modified>
</cp:coreProperties>
</file>