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9.jpg" ContentType="image/jpeg"/>
  <Override PartName="/ppt/media/image12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9"/>
  </p:handoutMasterIdLst>
  <p:sldIdLst>
    <p:sldId id="367" r:id="rId2"/>
    <p:sldId id="256" r:id="rId3"/>
    <p:sldId id="316" r:id="rId4"/>
    <p:sldId id="341" r:id="rId5"/>
    <p:sldId id="342" r:id="rId6"/>
    <p:sldId id="343" r:id="rId7"/>
    <p:sldId id="344" r:id="rId8"/>
    <p:sldId id="345" r:id="rId9"/>
    <p:sldId id="346" r:id="rId10"/>
    <p:sldId id="364" r:id="rId11"/>
    <p:sldId id="347" r:id="rId12"/>
    <p:sldId id="363" r:id="rId13"/>
    <p:sldId id="349" r:id="rId14"/>
    <p:sldId id="365" r:id="rId15"/>
    <p:sldId id="350" r:id="rId16"/>
    <p:sldId id="351" r:id="rId17"/>
    <p:sldId id="352" r:id="rId18"/>
    <p:sldId id="353" r:id="rId19"/>
    <p:sldId id="354" r:id="rId20"/>
    <p:sldId id="355" r:id="rId21"/>
    <p:sldId id="356" r:id="rId22"/>
    <p:sldId id="357" r:id="rId23"/>
    <p:sldId id="358" r:id="rId24"/>
    <p:sldId id="359" r:id="rId25"/>
    <p:sldId id="366" r:id="rId26"/>
    <p:sldId id="360" r:id="rId27"/>
    <p:sldId id="362" r:id="rId28"/>
  </p:sldIdLst>
  <p:sldSz cx="12192000" cy="6858000"/>
  <p:notesSz cx="6811963" cy="994568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20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8" autoAdjust="0"/>
    <p:restoredTop sz="94628"/>
  </p:normalViewPr>
  <p:slideViewPr>
    <p:cSldViewPr snapToGrid="0">
      <p:cViewPr varScale="1">
        <p:scale>
          <a:sx n="119" d="100"/>
          <a:sy n="119" d="100"/>
        </p:scale>
        <p:origin x="28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851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8536" y="0"/>
            <a:ext cx="2951851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6738CD-4199-42C1-AF9F-AA914CADB78F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51851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8536" y="9446678"/>
            <a:ext cx="2951851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E869EC-E7B7-4314-A28C-44C601D0C1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02236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881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1062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9171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7050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392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3950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135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8677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662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6747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45478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4929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199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47607" y="0"/>
            <a:ext cx="9695518" cy="58760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" name="object 3"/>
          <p:cNvSpPr/>
          <p:nvPr/>
        </p:nvSpPr>
        <p:spPr>
          <a:xfrm>
            <a:off x="7308749" y="6120915"/>
            <a:ext cx="1013255" cy="4896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/>
          <p:nvPr/>
        </p:nvSpPr>
        <p:spPr>
          <a:xfrm>
            <a:off x="4680806" y="6192160"/>
            <a:ext cx="1884941" cy="3500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" name="object 5"/>
          <p:cNvSpPr/>
          <p:nvPr/>
        </p:nvSpPr>
        <p:spPr>
          <a:xfrm>
            <a:off x="3868733" y="6120918"/>
            <a:ext cx="734745" cy="490022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6" name="object 6"/>
          <p:cNvSpPr/>
          <p:nvPr/>
        </p:nvSpPr>
        <p:spPr>
          <a:xfrm>
            <a:off x="4210107" y="61753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7" name="object 7"/>
          <p:cNvSpPr/>
          <p:nvPr/>
        </p:nvSpPr>
        <p:spPr>
          <a:xfrm>
            <a:off x="4128495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8" name="object 8"/>
          <p:cNvSpPr/>
          <p:nvPr/>
        </p:nvSpPr>
        <p:spPr>
          <a:xfrm>
            <a:off x="4068750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9" name="object 9"/>
          <p:cNvSpPr/>
          <p:nvPr/>
        </p:nvSpPr>
        <p:spPr>
          <a:xfrm>
            <a:off x="4046883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0" name="object 10"/>
          <p:cNvSpPr/>
          <p:nvPr/>
        </p:nvSpPr>
        <p:spPr>
          <a:xfrm>
            <a:off x="4373331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1" name="object 11"/>
          <p:cNvSpPr/>
          <p:nvPr/>
        </p:nvSpPr>
        <p:spPr>
          <a:xfrm>
            <a:off x="4351463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2" name="object 12"/>
          <p:cNvSpPr/>
          <p:nvPr/>
        </p:nvSpPr>
        <p:spPr>
          <a:xfrm>
            <a:off x="4291719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3" name="object 13"/>
          <p:cNvSpPr/>
          <p:nvPr/>
        </p:nvSpPr>
        <p:spPr>
          <a:xfrm>
            <a:off x="4351463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4" name="object 14"/>
          <p:cNvSpPr/>
          <p:nvPr/>
        </p:nvSpPr>
        <p:spPr>
          <a:xfrm>
            <a:off x="4291719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5" name="object 15"/>
          <p:cNvSpPr/>
          <p:nvPr/>
        </p:nvSpPr>
        <p:spPr>
          <a:xfrm>
            <a:off x="4210107" y="650176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6" name="object 16"/>
          <p:cNvSpPr/>
          <p:nvPr/>
        </p:nvSpPr>
        <p:spPr>
          <a:xfrm>
            <a:off x="4128495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7" name="object 17"/>
          <p:cNvSpPr/>
          <p:nvPr/>
        </p:nvSpPr>
        <p:spPr>
          <a:xfrm>
            <a:off x="4068750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8" name="object 18"/>
          <p:cNvSpPr txBox="1"/>
          <p:nvPr/>
        </p:nvSpPr>
        <p:spPr>
          <a:xfrm>
            <a:off x="2059687" y="2103102"/>
            <a:ext cx="8072402" cy="1026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262"/>
              </a:lnSpc>
            </a:pPr>
            <a:r>
              <a:rPr lang="cs-CZ" sz="2902" b="1" spc="-18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262"/>
              </a:lnSpc>
            </a:pPr>
            <a:r>
              <a:rPr lang="cs-CZ" sz="1814" b="1" spc="-18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1814" b="1" spc="-18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3627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89934" y="540774"/>
            <a:ext cx="10962969" cy="2643762"/>
          </a:xfrm>
          <a:solidFill>
            <a:schemeClr val="accent6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45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Geografie zemědělství: </a:t>
            </a:r>
            <a:br>
              <a:rPr lang="cs-CZ" sz="45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</a:br>
            <a:r>
              <a:rPr lang="cs-CZ" sz="45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Udržitelný rozvoj v zemědělství</a:t>
            </a:r>
            <a:endParaRPr lang="en-GB" sz="45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AE80711D-1C5F-4615-A12A-FAFB40D6CCFC}"/>
              </a:ext>
            </a:extLst>
          </p:cNvPr>
          <p:cNvSpPr txBox="1">
            <a:spLocks/>
          </p:cNvSpPr>
          <p:nvPr/>
        </p:nvSpPr>
        <p:spPr>
          <a:xfrm>
            <a:off x="2304757" y="5069205"/>
            <a:ext cx="7582486" cy="1122447"/>
          </a:xfrm>
          <a:prstGeom prst="rect">
            <a:avLst/>
          </a:prstGeo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5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KGE EGA1/EG1</a:t>
            </a:r>
            <a:endParaRPr lang="en-GB" sz="35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094566" y="3553011"/>
            <a:ext cx="2002867" cy="114771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9220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7884" y="2504971"/>
            <a:ext cx="4264742" cy="4254707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Udržitelný rozvoj v zemědělství (1)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marR="44450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  <a:tab pos="3932554" algn="l"/>
              </a:tabLst>
            </a:pPr>
            <a:r>
              <a:rPr lang="cs-CZ" sz="2400" b="1" dirty="0">
                <a:cs typeface="Trebuchet MS"/>
              </a:rPr>
              <a:t>Trvale udržitelný rozvoj </a:t>
            </a:r>
            <a:r>
              <a:rPr lang="cs-CZ" sz="2400" dirty="0">
                <a:cs typeface="Trebuchet MS"/>
              </a:rPr>
              <a:t>(angl. </a:t>
            </a:r>
            <a:r>
              <a:rPr lang="cs-CZ" sz="2400" i="1" dirty="0" err="1">
                <a:cs typeface="Trebuchet MS"/>
              </a:rPr>
              <a:t>sustainable</a:t>
            </a:r>
            <a:r>
              <a:rPr lang="cs-CZ" sz="2400" i="1" dirty="0">
                <a:cs typeface="Trebuchet MS"/>
              </a:rPr>
              <a:t> </a:t>
            </a:r>
            <a:r>
              <a:rPr lang="cs-CZ" sz="2400" i="1" dirty="0" err="1">
                <a:cs typeface="Trebuchet MS"/>
              </a:rPr>
              <a:t>development</a:t>
            </a:r>
            <a:r>
              <a:rPr lang="cs-CZ" sz="2400" dirty="0">
                <a:cs typeface="Trebuchet MS"/>
              </a:rPr>
              <a:t>).</a:t>
            </a:r>
          </a:p>
          <a:p>
            <a:pPr marL="230400" marR="44450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  <a:tab pos="3932554" algn="l"/>
              </a:tabLst>
            </a:pPr>
            <a:r>
              <a:rPr lang="cs-CZ" sz="2400" dirty="0">
                <a:cs typeface="Trebuchet MS"/>
              </a:rPr>
              <a:t>Proces, který splňuje stávající potřeby lidské společnosti, aniž by se dotýkal schopnosti budoucích generací uspokojovat své potřeby </a:t>
            </a:r>
            <a:br>
              <a:rPr lang="cs-CZ" sz="2400" dirty="0">
                <a:cs typeface="Trebuchet MS"/>
              </a:rPr>
            </a:br>
            <a:r>
              <a:rPr lang="cs-CZ" sz="2400" i="1" dirty="0">
                <a:cs typeface="Trebuchet MS"/>
              </a:rPr>
              <a:t>(podle zákona ČR č.17/1992 Sb. o životním </a:t>
            </a:r>
            <a:br>
              <a:rPr lang="cs-CZ" sz="2400" i="1" dirty="0">
                <a:cs typeface="Trebuchet MS"/>
              </a:rPr>
            </a:br>
            <a:r>
              <a:rPr lang="cs-CZ" sz="2400" i="1" dirty="0">
                <a:cs typeface="Trebuchet MS"/>
              </a:rPr>
              <a:t>prostředí).</a:t>
            </a:r>
            <a:endParaRPr lang="cs-CZ" sz="2400" dirty="0">
              <a:cs typeface="Trebuchet MS"/>
            </a:endParaRPr>
          </a:p>
          <a:p>
            <a:pPr marL="230400" marR="5080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Cílem </a:t>
            </a:r>
            <a:r>
              <a:rPr lang="cs-CZ" sz="2400" b="1" dirty="0">
                <a:cs typeface="Trebuchet MS"/>
              </a:rPr>
              <a:t>trvale udržitelného rozvoje </a:t>
            </a:r>
            <a:r>
              <a:rPr lang="cs-CZ" sz="2400" dirty="0">
                <a:cs typeface="Trebuchet MS"/>
              </a:rPr>
              <a:t>je zvyšování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kvality lidského života při zachování přírodních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funkcí ekosystémů planety.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317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Udržitelný rozvoj v zemědělství (2)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marR="154940" indent="-230400">
              <a:lnSpc>
                <a:spcPct val="100000"/>
              </a:lnSpc>
              <a:spcBef>
                <a:spcPts val="18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Počátkem 60. let – varovné signály o prudkém zhoršování stavu životního prostředí a jeho limitujícím vlivu na socioekonomický rozvoj a růst lidské populace.</a:t>
            </a:r>
          </a:p>
          <a:p>
            <a:pPr marL="230400" indent="-230400">
              <a:lnSpc>
                <a:spcPct val="100000"/>
              </a:lnSpc>
              <a:spcBef>
                <a:spcPts val="1800"/>
              </a:spcBef>
              <a:tabLst>
                <a:tab pos="355600" algn="l"/>
                <a:tab pos="972819" algn="l"/>
              </a:tabLst>
            </a:pPr>
            <a:r>
              <a:rPr lang="cs-CZ" sz="2400" dirty="0">
                <a:cs typeface="Trebuchet MS"/>
              </a:rPr>
              <a:t>1972 – publikován dokument Římského klubu s názvem </a:t>
            </a:r>
            <a:r>
              <a:rPr lang="cs-CZ" sz="2400" b="1" dirty="0">
                <a:cs typeface="Trebuchet MS"/>
              </a:rPr>
              <a:t>Meze růstu </a:t>
            </a:r>
            <a:br>
              <a:rPr lang="cs-CZ" sz="2400" b="1" dirty="0">
                <a:cs typeface="Trebuchet MS"/>
              </a:rPr>
            </a:br>
            <a:r>
              <a:rPr lang="cs-CZ" sz="2400" dirty="0">
                <a:cs typeface="Trebuchet MS"/>
              </a:rPr>
              <a:t>(Meadows a kol.).</a:t>
            </a:r>
          </a:p>
          <a:p>
            <a:pPr marL="230400" indent="-230400">
              <a:lnSpc>
                <a:spcPct val="100000"/>
              </a:lnSpc>
              <a:spcBef>
                <a:spcPts val="1800"/>
              </a:spcBef>
              <a:tabLst>
                <a:tab pos="756285" algn="l"/>
              </a:tabLst>
            </a:pPr>
            <a:r>
              <a:rPr lang="cs-CZ" sz="2400" dirty="0">
                <a:cs typeface="Trebuchet MS"/>
              </a:rPr>
              <a:t>Upozorňuje na omezenost a vyčerpatelnost přírodních zdrojů.</a:t>
            </a:r>
          </a:p>
          <a:p>
            <a:pPr marL="230400" indent="-230400">
              <a:lnSpc>
                <a:spcPct val="100000"/>
              </a:lnSpc>
              <a:spcBef>
                <a:spcPts val="1800"/>
              </a:spcBef>
              <a:tabLst>
                <a:tab pos="756285" algn="l"/>
              </a:tabLst>
            </a:pPr>
            <a:r>
              <a:rPr lang="cs-CZ" sz="2400" dirty="0">
                <a:cs typeface="Trebuchet MS"/>
              </a:rPr>
              <a:t>Přežití lidstva má být řešeno drastickým omezením ekonomického a populačního růstu.</a:t>
            </a:r>
          </a:p>
          <a:p>
            <a:pPr marL="230400" marR="5080" indent="-230400">
              <a:lnSpc>
                <a:spcPct val="100000"/>
              </a:lnSpc>
              <a:spcBef>
                <a:spcPts val="1800"/>
              </a:spcBef>
              <a:tabLst>
                <a:tab pos="756285" algn="l"/>
              </a:tabLst>
            </a:pPr>
            <a:r>
              <a:rPr lang="cs-CZ" sz="2400" dirty="0">
                <a:cs typeface="Trebuchet MS"/>
              </a:rPr>
              <a:t>Definován „stav globální rovnováhy“ – počet obyvatel Země a kapitál je potřeba udržovat na konstantní úrovni.</a:t>
            </a:r>
          </a:p>
          <a:p>
            <a:pPr marL="230400" indent="-230400">
              <a:lnSpc>
                <a:spcPct val="100000"/>
              </a:lnSpc>
              <a:spcBef>
                <a:spcPts val="1800"/>
              </a:spcBef>
              <a:tabLst>
                <a:tab pos="756285" algn="l"/>
              </a:tabLst>
            </a:pPr>
            <a:r>
              <a:rPr lang="cs-CZ" sz="2400" dirty="0">
                <a:cs typeface="Trebuchet MS"/>
              </a:rPr>
              <a:t>Předpověď Římského klubu nebyla zcela naplněna.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578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Udržitelný rozvoj v zemědělství (3)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marR="153670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Koncem 80. let převládla ve vědeckých i v politických kruzích holistická koncepce </a:t>
            </a:r>
            <a:r>
              <a:rPr lang="cs-CZ" sz="2400" b="1" dirty="0">
                <a:cs typeface="Trebuchet MS"/>
              </a:rPr>
              <a:t>trvale udržitelného rozvoje</a:t>
            </a:r>
            <a:r>
              <a:rPr lang="cs-CZ" sz="2400" dirty="0">
                <a:cs typeface="Trebuchet MS"/>
              </a:rPr>
              <a:t>.</a:t>
            </a:r>
          </a:p>
          <a:p>
            <a:pPr marL="230400" marR="252729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Základní princip shrnut ve zprávě Světové komise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pro životní prostředí a rozvoj „Naše společná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budoucnost“ (zpracováno v roce 1987 pod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vedením </a:t>
            </a:r>
            <a:r>
              <a:rPr lang="cs-CZ" sz="2400" dirty="0" err="1">
                <a:cs typeface="Trebuchet MS"/>
              </a:rPr>
              <a:t>Gro</a:t>
            </a:r>
            <a:r>
              <a:rPr lang="cs-CZ" sz="2400" dirty="0">
                <a:cs typeface="Trebuchet MS"/>
              </a:rPr>
              <a:t> </a:t>
            </a:r>
            <a:r>
              <a:rPr lang="cs-CZ" sz="2400" dirty="0" err="1">
                <a:cs typeface="Trebuchet MS"/>
              </a:rPr>
              <a:t>Harlem</a:t>
            </a:r>
            <a:r>
              <a:rPr lang="cs-CZ" sz="2400" dirty="0">
                <a:cs typeface="Trebuchet MS"/>
              </a:rPr>
              <a:t> Brundtlandové).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4" name="object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01987" y="1960813"/>
            <a:ext cx="4051813" cy="461169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191432" y="6251909"/>
            <a:ext cx="3250214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spc="-15" dirty="0">
                <a:cs typeface="Arial MT"/>
              </a:rPr>
              <a:t>W.</a:t>
            </a:r>
            <a:r>
              <a:rPr sz="2000" spc="-45" dirty="0">
                <a:cs typeface="Arial MT"/>
              </a:rPr>
              <a:t> </a:t>
            </a:r>
            <a:r>
              <a:rPr sz="2000" dirty="0">
                <a:cs typeface="Arial MT"/>
              </a:rPr>
              <a:t>E.</a:t>
            </a:r>
            <a:r>
              <a:rPr sz="2000" spc="-25" dirty="0">
                <a:cs typeface="Arial MT"/>
              </a:rPr>
              <a:t> </a:t>
            </a:r>
            <a:r>
              <a:rPr sz="2000" dirty="0">
                <a:cs typeface="Arial MT"/>
              </a:rPr>
              <a:t>STEAD,</a:t>
            </a:r>
            <a:r>
              <a:rPr sz="2000" spc="-20" dirty="0">
                <a:cs typeface="Arial MT"/>
              </a:rPr>
              <a:t> </a:t>
            </a:r>
            <a:r>
              <a:rPr sz="2000" dirty="0">
                <a:cs typeface="Arial MT"/>
              </a:rPr>
              <a:t>J. G.</a:t>
            </a:r>
            <a:r>
              <a:rPr sz="2000" spc="5" dirty="0">
                <a:cs typeface="Arial MT"/>
              </a:rPr>
              <a:t> </a:t>
            </a:r>
            <a:r>
              <a:rPr sz="2000" dirty="0">
                <a:cs typeface="Arial MT"/>
              </a:rPr>
              <a:t>STEAD,</a:t>
            </a:r>
            <a:r>
              <a:rPr sz="2000" spc="-35" dirty="0">
                <a:cs typeface="Arial MT"/>
              </a:rPr>
              <a:t> </a:t>
            </a:r>
            <a:r>
              <a:rPr sz="2000" spc="-5" dirty="0">
                <a:cs typeface="Arial MT"/>
              </a:rPr>
              <a:t>1998</a:t>
            </a:r>
            <a:endParaRPr sz="2000" dirty="0"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568678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15549" y="3773825"/>
            <a:ext cx="5477326" cy="3001992"/>
          </a:xfrm>
          <a:prstGeom prst="rect">
            <a:avLst/>
          </a:prstGeom>
        </p:spPr>
      </p:pic>
      <p:pic>
        <p:nvPicPr>
          <p:cNvPr id="4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71706" y="1355516"/>
            <a:ext cx="5365013" cy="2559519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Udržitelný rozvoj v zemědělství (4)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413" y="1240179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Vstupy a výstupy v přírodních </a:t>
            </a:r>
            <a:r>
              <a:rPr lang="cs-CZ" sz="2400" b="1" dirty="0">
                <a:cs typeface="Trebuchet MS"/>
              </a:rPr>
              <a:t>(A)</a:t>
            </a:r>
            <a:r>
              <a:rPr lang="cs-CZ" sz="2400" dirty="0">
                <a:cs typeface="Trebuchet MS"/>
              </a:rPr>
              <a:t> a kulturních </a:t>
            </a:r>
            <a:r>
              <a:rPr lang="cs-CZ" sz="2400" b="1" dirty="0">
                <a:cs typeface="Trebuchet MS"/>
              </a:rPr>
              <a:t>(B)</a:t>
            </a:r>
            <a:r>
              <a:rPr lang="cs-CZ" sz="2400" dirty="0">
                <a:cs typeface="Trebuchet MS"/>
              </a:rPr>
              <a:t> ekosystémech (Hendrix 1987).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6777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Polyfunkční využívání krajiny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marR="530225" indent="-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Ochrana a revitalizace krajiny a jejích složek (vody, půdy, ovzduší, bioty).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Trvale udržitelné ekonomické využívání (zásobování společnosti potravinami, vodou, technickými plodinami, produkce a využívání obnovitelných zdrojů energie).</a:t>
            </a:r>
          </a:p>
          <a:p>
            <a:pPr marL="230400" marR="431800" indent="-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Mimoprodukční využívání krajiny, kulturní a sociální rozvoj venkova (bydlení, rekreace, sport, výchova, vzdělání a léčení).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7909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Agenda 21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22362"/>
            <a:ext cx="10852356" cy="5535638"/>
          </a:xfrm>
        </p:spPr>
        <p:txBody>
          <a:bodyPr>
            <a:noAutofit/>
          </a:bodyPr>
          <a:lstStyle/>
          <a:p>
            <a:pPr marL="230400" marR="5080" indent="-230400">
              <a:lnSpc>
                <a:spcPct val="100000"/>
              </a:lnSpc>
              <a:spcBef>
                <a:spcPts val="1800"/>
              </a:spcBef>
            </a:pPr>
            <a:r>
              <a:rPr lang="cs-CZ" sz="2400" b="1" dirty="0">
                <a:cs typeface="Trebuchet MS"/>
              </a:rPr>
              <a:t>Dokument z oblasti životního prostředí</a:t>
            </a:r>
            <a:r>
              <a:rPr lang="cs-CZ" sz="2400" dirty="0">
                <a:cs typeface="Trebuchet MS"/>
              </a:rPr>
              <a:t>, kde je popsán program péče o životní prostředí pro 21. století.</a:t>
            </a:r>
          </a:p>
          <a:p>
            <a:pPr marL="230400" indent="-230400">
              <a:lnSpc>
                <a:spcPct val="100000"/>
              </a:lnSpc>
              <a:spcBef>
                <a:spcPts val="1800"/>
              </a:spcBef>
            </a:pPr>
            <a:r>
              <a:rPr lang="cs-CZ" sz="2400" dirty="0">
                <a:cs typeface="Trebuchet MS"/>
              </a:rPr>
              <a:t>V oblasti zemědělství, které využívá zhruba 1/3 zemského povrchu, pracuje v něm velká část lidské populace, jsou zdůrazněny </a:t>
            </a:r>
            <a:r>
              <a:rPr lang="cs-CZ" sz="2400" u="sng" dirty="0">
                <a:cs typeface="Trebuchet MS"/>
              </a:rPr>
              <a:t>hlavní cíle</a:t>
            </a:r>
            <a:r>
              <a:rPr lang="cs-CZ" sz="2400" dirty="0">
                <a:cs typeface="Trebuchet MS"/>
              </a:rPr>
              <a:t>:</a:t>
            </a:r>
          </a:p>
          <a:p>
            <a:pPr marL="687600" marR="206375" lvl="1" indent="-230400">
              <a:lnSpc>
                <a:spcPct val="100000"/>
              </a:lnSpc>
              <a:spcBef>
                <a:spcPts val="1200"/>
              </a:spcBef>
              <a:tabLst>
                <a:tab pos="354965" algn="l"/>
              </a:tabLst>
            </a:pPr>
            <a:r>
              <a:rPr lang="cs-CZ" dirty="0">
                <a:cs typeface="Trebuchet MS"/>
              </a:rPr>
              <a:t>Vyvinout technologie hospodaření nenarušující přírodní prostředí, zvyšující přirozenou půdní úrodnost a ochraňující vodní zdroje a přirozený biologický potenciál území.</a:t>
            </a:r>
          </a:p>
          <a:p>
            <a:pPr marL="687600" marR="816610" lvl="1" indent="-230400">
              <a:lnSpc>
                <a:spcPct val="100000"/>
              </a:lnSpc>
              <a:spcBef>
                <a:spcPts val="1200"/>
              </a:spcBef>
              <a:tabLst>
                <a:tab pos="354965" algn="l"/>
              </a:tabLst>
            </a:pPr>
            <a:r>
              <a:rPr lang="cs-CZ" dirty="0">
                <a:cs typeface="Trebuchet MS"/>
              </a:rPr>
              <a:t>Upřednostňovat technologie s nízkými vstupy a nízkou spotřebou energie.</a:t>
            </a:r>
          </a:p>
          <a:p>
            <a:pPr marL="687600" marR="69215" lvl="1" indent="-230400">
              <a:lnSpc>
                <a:spcPct val="100000"/>
              </a:lnSpc>
              <a:spcBef>
                <a:spcPts val="1200"/>
              </a:spcBef>
              <a:tabLst>
                <a:tab pos="354965" algn="l"/>
              </a:tabLst>
            </a:pPr>
            <a:r>
              <a:rPr lang="cs-CZ" dirty="0">
                <a:cs typeface="Trebuchet MS"/>
              </a:rPr>
              <a:t>Zavádět technologie optimalizující vynakládání lidské práce i potenciál živých organizmů.</a:t>
            </a:r>
          </a:p>
          <a:p>
            <a:pPr marL="687600" marR="154940" lvl="1" indent="-230400">
              <a:lnSpc>
                <a:spcPct val="100000"/>
              </a:lnSpc>
              <a:spcBef>
                <a:spcPts val="1200"/>
              </a:spcBef>
              <a:tabLst>
                <a:tab pos="354965" algn="l"/>
              </a:tabLst>
            </a:pPr>
            <a:r>
              <a:rPr lang="cs-CZ" dirty="0">
                <a:cs typeface="Trebuchet MS"/>
              </a:rPr>
              <a:t>Poskytovat zemědělcům odborné poznatky v oblasti ochrany půdních, vodních a lesních zdrojů, při aplikaci chemických látek i využívání zemědělských odpadů.</a:t>
            </a:r>
            <a:endParaRPr lang="cs-CZ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172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Akutní problémy zemědělství (1)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u="sng" dirty="0">
                <a:cs typeface="Trebuchet MS"/>
              </a:rPr>
              <a:t>Úbytek půdy:</a:t>
            </a:r>
            <a:endParaRPr lang="cs-CZ" sz="2400" u="sng" dirty="0">
              <a:cs typeface="Trebuchet MS"/>
            </a:endParaRP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Zástavbou domů a dopravních sítí.</a:t>
            </a:r>
          </a:p>
          <a:p>
            <a:pPr marL="230400" marR="365760" indent="-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Nevhodné pěstitelské postupy podporující ztráty půdy vodní a větrnou erozí v citlivých oblastech.</a:t>
            </a:r>
          </a:p>
          <a:p>
            <a:pPr marL="230400" marR="365760" indent="-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endParaRPr lang="cs-CZ" sz="800" dirty="0">
              <a:cs typeface="Trebuchet MS"/>
            </a:endParaRP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u="sng" dirty="0">
                <a:cs typeface="Trebuchet MS"/>
              </a:rPr>
              <a:t>Zhutnění půdy:</a:t>
            </a:r>
            <a:endParaRPr lang="cs-CZ" sz="2400" u="sng" dirty="0">
              <a:cs typeface="Trebuchet MS"/>
            </a:endParaRPr>
          </a:p>
          <a:p>
            <a:pPr marL="230400" marR="5080" indent="-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Zvýšení používání těžkých mechanismů, doprava nebo obdělávání v podmínkách, když je půda vlhká, podporuje utlačení půdy, čímž klesá polnohospodářská produktivita.</a:t>
            </a:r>
          </a:p>
        </p:txBody>
      </p:sp>
    </p:spTree>
    <p:extLst>
      <p:ext uri="{BB962C8B-B14F-4D97-AF65-F5344CB8AC3E}">
        <p14:creationId xmlns:p14="http://schemas.microsoft.com/office/powerpoint/2010/main" val="1177749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Akutní problémy zemědělství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u="sng" dirty="0">
                <a:cs typeface="Trebuchet MS"/>
              </a:rPr>
              <a:t>Zátěž půdy:</a:t>
            </a:r>
            <a:endParaRPr lang="cs-CZ" sz="2400" u="sng" dirty="0">
              <a:cs typeface="Trebuchet MS"/>
            </a:endParaRPr>
          </a:p>
          <a:p>
            <a:pPr marL="230400" marR="434975" indent="-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Nadměrné hnojení a používání pesticidů má za následek dusičnany a fosfor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a další látky ve vodách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povrchových i podzemních.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406" y="2706328"/>
            <a:ext cx="5905910" cy="369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5062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Témata ke zkoušce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Udržitelný rozvoj v zemědělství</a:t>
            </a:r>
          </a:p>
          <a:p>
            <a:pPr marL="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Polyfunkční využívání krajiny</a:t>
            </a:r>
          </a:p>
          <a:p>
            <a:pPr marL="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Agenda 21</a:t>
            </a:r>
          </a:p>
          <a:p>
            <a:pPr marL="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Akutní problémy zemědělství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8279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89934" y="540774"/>
            <a:ext cx="10962969" cy="2643762"/>
          </a:xfrm>
          <a:solidFill>
            <a:schemeClr val="accent6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45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Geografie zemědělství: </a:t>
            </a:r>
            <a:br>
              <a:rPr lang="cs-CZ" sz="45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</a:br>
            <a:r>
              <a:rPr lang="cs-CZ" sz="45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Agrární politika EU a Česka (legislativní rámce a nástroje, evropské fondy, podpora zemědělcům)</a:t>
            </a:r>
            <a:endParaRPr lang="en-GB" sz="45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AE80711D-1C5F-4615-A12A-FAFB40D6CCFC}"/>
              </a:ext>
            </a:extLst>
          </p:cNvPr>
          <p:cNvSpPr txBox="1">
            <a:spLocks/>
          </p:cNvSpPr>
          <p:nvPr/>
        </p:nvSpPr>
        <p:spPr>
          <a:xfrm>
            <a:off x="2304757" y="3391012"/>
            <a:ext cx="7582486" cy="1122447"/>
          </a:xfrm>
          <a:prstGeom prst="rect">
            <a:avLst/>
          </a:prstGeo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5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KGE EGA1/EG1</a:t>
            </a:r>
            <a:endParaRPr lang="en-GB" sz="35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064831" y="4700262"/>
            <a:ext cx="3731107" cy="2138065"/>
          </a:xfrm>
          <a:prstGeom prst="rect">
            <a:avLst/>
          </a:prstGeom>
          <a:ln>
            <a:noFill/>
          </a:ln>
        </p:spPr>
      </p:pic>
      <p:sp>
        <p:nvSpPr>
          <p:cNvPr id="8" name="Podnadpis 2"/>
          <p:cNvSpPr txBox="1">
            <a:spLocks/>
          </p:cNvSpPr>
          <p:nvPr/>
        </p:nvSpPr>
        <p:spPr>
          <a:xfrm>
            <a:off x="786578" y="5081961"/>
            <a:ext cx="10569680" cy="13746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600"/>
              </a:spcBef>
            </a:pPr>
            <a:r>
              <a:rPr lang="cs-CZ" dirty="0">
                <a:cs typeface="Times New Roman" panose="02020603050405020304" pitchFamily="18" charset="0"/>
              </a:rPr>
              <a:t>Katedra geografie, FEK, ZČU v Plzni</a:t>
            </a:r>
          </a:p>
          <a:p>
            <a:pPr algn="l">
              <a:spcBef>
                <a:spcPts val="600"/>
              </a:spcBef>
            </a:pPr>
            <a:endParaRPr lang="cs-CZ" dirty="0">
              <a:cs typeface="Times New Roman" panose="02020603050405020304" pitchFamily="18" charset="0"/>
            </a:endParaRPr>
          </a:p>
          <a:p>
            <a:pPr algn="l">
              <a:spcBef>
                <a:spcPts val="600"/>
              </a:spcBef>
            </a:pPr>
            <a:r>
              <a:rPr lang="cs-CZ" sz="1600" spc="-20" dirty="0">
                <a:cs typeface="Calibri"/>
              </a:rPr>
              <a:t>ESF II projekt Západočeské univerzity v Plzni </a:t>
            </a:r>
            <a:br>
              <a:rPr lang="cs-CZ" sz="1600" spc="-20" dirty="0">
                <a:cs typeface="Calibri"/>
              </a:rPr>
            </a:br>
            <a:r>
              <a:rPr lang="cs-CZ" sz="1600" spc="-20" dirty="0">
                <a:cs typeface="Calibri"/>
              </a:rPr>
              <a:t>(CZ.02.2.69/0.0/0.0/18_056/0013239)</a:t>
            </a:r>
            <a:endParaRPr lang="en-GB" sz="1600" dirty="0">
              <a:cs typeface="Times New Roman" panose="02020603050405020304" pitchFamily="18" charset="0"/>
            </a:endParaRPr>
          </a:p>
        </p:txBody>
      </p:sp>
      <p:pic>
        <p:nvPicPr>
          <p:cNvPr id="9" name="Picture 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795938" y="4776952"/>
            <a:ext cx="3122113" cy="198468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40021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231" y="2851355"/>
            <a:ext cx="5342193" cy="4006645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Agrární politika EU (1)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rebuchet MS"/>
              </a:rPr>
              <a:t>Společná zemědělská politika </a:t>
            </a:r>
            <a:r>
              <a:rPr lang="cs-CZ" sz="2400" dirty="0">
                <a:cs typeface="Trebuchet MS"/>
              </a:rPr>
              <a:t>(</a:t>
            </a:r>
            <a:r>
              <a:rPr lang="cs-CZ" sz="2400" b="1" dirty="0">
                <a:cs typeface="Trebuchet MS"/>
              </a:rPr>
              <a:t>SZP) </a:t>
            </a:r>
            <a:r>
              <a:rPr lang="cs-CZ" sz="2400" dirty="0">
                <a:cs typeface="Trebuchet MS"/>
              </a:rPr>
              <a:t>(anglicky: </a:t>
            </a:r>
            <a:r>
              <a:rPr lang="cs-CZ" sz="2400" i="1" dirty="0" err="1">
                <a:cs typeface="Trebuchet MS"/>
              </a:rPr>
              <a:t>Common</a:t>
            </a:r>
            <a:r>
              <a:rPr lang="cs-CZ" sz="2400" i="1" dirty="0">
                <a:cs typeface="Trebuchet MS"/>
              </a:rPr>
              <a:t> </a:t>
            </a:r>
            <a:r>
              <a:rPr lang="cs-CZ" sz="2400" i="1" dirty="0" err="1">
                <a:cs typeface="Trebuchet MS"/>
              </a:rPr>
              <a:t>Agricultural</a:t>
            </a:r>
            <a:r>
              <a:rPr lang="cs-CZ" sz="2400" i="1" dirty="0">
                <a:cs typeface="Trebuchet MS"/>
              </a:rPr>
              <a:t> </a:t>
            </a:r>
            <a:r>
              <a:rPr lang="cs-CZ" sz="2400" i="1" dirty="0" err="1">
                <a:cs typeface="Trebuchet MS"/>
              </a:rPr>
              <a:t>Policy</a:t>
            </a:r>
            <a:r>
              <a:rPr lang="cs-CZ" sz="2400" i="1" dirty="0">
                <a:cs typeface="Trebuchet MS"/>
              </a:rPr>
              <a:t> </a:t>
            </a:r>
            <a:r>
              <a:rPr lang="cs-CZ" sz="2400" dirty="0">
                <a:cs typeface="Trebuchet MS"/>
              </a:rPr>
              <a:t>– </a:t>
            </a:r>
            <a:r>
              <a:rPr lang="cs-CZ" sz="2400" b="1" dirty="0">
                <a:cs typeface="Trebuchet MS"/>
              </a:rPr>
              <a:t>CAP</a:t>
            </a:r>
            <a:r>
              <a:rPr lang="cs-CZ" sz="2400" dirty="0">
                <a:cs typeface="Trebuchet MS"/>
              </a:rPr>
              <a:t>; francouzsky: </a:t>
            </a:r>
            <a:r>
              <a:rPr lang="cs-CZ" sz="2400" i="1" dirty="0" err="1">
                <a:cs typeface="Trebuchet MS"/>
              </a:rPr>
              <a:t>Politique</a:t>
            </a:r>
            <a:r>
              <a:rPr lang="cs-CZ" sz="2400" i="1" dirty="0">
                <a:cs typeface="Trebuchet MS"/>
              </a:rPr>
              <a:t> </a:t>
            </a:r>
            <a:r>
              <a:rPr lang="cs-CZ" sz="2400" i="1" dirty="0" err="1">
                <a:cs typeface="Trebuchet MS"/>
              </a:rPr>
              <a:t>agricole</a:t>
            </a:r>
            <a:r>
              <a:rPr lang="cs-CZ" sz="2400" i="1" dirty="0">
                <a:cs typeface="Trebuchet MS"/>
              </a:rPr>
              <a:t> </a:t>
            </a:r>
            <a:r>
              <a:rPr lang="cs-CZ" sz="2400" i="1" dirty="0" err="1">
                <a:cs typeface="Trebuchet MS"/>
              </a:rPr>
              <a:t>commune</a:t>
            </a:r>
            <a:r>
              <a:rPr lang="cs-CZ" sz="2400" i="1" dirty="0">
                <a:cs typeface="Trebuchet MS"/>
              </a:rPr>
              <a:t> </a:t>
            </a:r>
            <a:r>
              <a:rPr lang="cs-CZ" sz="2400" dirty="0">
                <a:cs typeface="Trebuchet MS"/>
              </a:rPr>
              <a:t>- </a:t>
            </a:r>
            <a:r>
              <a:rPr lang="cs-CZ" sz="2400" b="1" dirty="0">
                <a:cs typeface="Trebuchet MS"/>
              </a:rPr>
              <a:t>PAC</a:t>
            </a:r>
            <a:r>
              <a:rPr lang="cs-CZ" sz="2400" dirty="0">
                <a:cs typeface="Trebuchet MS"/>
              </a:rPr>
              <a:t>).</a:t>
            </a:r>
          </a:p>
          <a:p>
            <a:pPr marL="230400" marR="45720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Je zaměřena na zajištění produkce potravin, jejich export, rozvoj zemědělství a venkova a zabezpečení životní úrovně zemědělců.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Je definována ve </a:t>
            </a:r>
            <a:r>
              <a:rPr lang="cs-CZ" sz="2400" b="1" dirty="0">
                <a:cs typeface="Trebuchet MS"/>
              </a:rPr>
              <a:t>Smlouvě o fungování </a:t>
            </a:r>
            <a:br>
              <a:rPr lang="cs-CZ" sz="2400" b="1" dirty="0">
                <a:cs typeface="Trebuchet MS"/>
              </a:rPr>
            </a:br>
            <a:r>
              <a:rPr lang="cs-CZ" sz="2400" b="1" dirty="0">
                <a:cs typeface="Trebuchet MS"/>
              </a:rPr>
              <a:t>Evropské unie </a:t>
            </a:r>
            <a:r>
              <a:rPr lang="cs-CZ" sz="2400" dirty="0">
                <a:cs typeface="Trebuchet MS"/>
              </a:rPr>
              <a:t>(v článcích 38–44) a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v právních dokumentech, které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vycházejí ze smluv EU.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Jedna z nejstarších, ale také relativně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kontroverzních politik EU.</a:t>
            </a:r>
          </a:p>
        </p:txBody>
      </p:sp>
    </p:spTree>
    <p:extLst>
      <p:ext uri="{BB962C8B-B14F-4D97-AF65-F5344CB8AC3E}">
        <p14:creationId xmlns:p14="http://schemas.microsoft.com/office/powerpoint/2010/main" val="10431104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Agrární politika EU (2)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u="sng" dirty="0">
                <a:cs typeface="Trebuchet MS"/>
              </a:rPr>
              <a:t>Společné zemědělské politice EU se vytýká: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Významná finanční zátěž EU (dotace pro zajištění potravinové soběstačnosti).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Podpora nemoderních postupů.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Dotování vysokých standardů a produkce potravin s vysokými náklady.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Agrární politika EU představuje také ohnisko mezinárodních sporů – problematika „deformování“ světového trhu.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62047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Vývoj společné zemědělské politiky EU (1)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22362"/>
            <a:ext cx="10783530" cy="5535638"/>
          </a:xfrm>
        </p:spPr>
        <p:txBody>
          <a:bodyPr>
            <a:noAutofit/>
          </a:bodyPr>
          <a:lstStyle/>
          <a:p>
            <a:pPr marL="230400" marR="1376045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Byla základní politikou už v EHS (Evropském hospodářském společenství).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Na základě </a:t>
            </a:r>
            <a:r>
              <a:rPr lang="cs-CZ" sz="2400" b="1" dirty="0">
                <a:cs typeface="Trebuchet MS"/>
              </a:rPr>
              <a:t>Římské smlouvy z roku 1957 </a:t>
            </a:r>
            <a:r>
              <a:rPr lang="cs-CZ" sz="2400" dirty="0">
                <a:cs typeface="Trebuchet MS"/>
              </a:rPr>
              <a:t>byly vymezeny její </a:t>
            </a:r>
            <a:r>
              <a:rPr lang="cs-CZ" sz="2400" u="sng" dirty="0">
                <a:cs typeface="Trebuchet MS"/>
              </a:rPr>
              <a:t>hlavní zásady:</a:t>
            </a:r>
          </a:p>
          <a:p>
            <a:pPr marL="230400" marR="50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1) </a:t>
            </a:r>
            <a:r>
              <a:rPr lang="cs-CZ" sz="2400" b="1" dirty="0">
                <a:cs typeface="Trebuchet MS"/>
              </a:rPr>
              <a:t>Zvýšení produktivity zemědělství </a:t>
            </a:r>
            <a:r>
              <a:rPr lang="cs-CZ" sz="2400" dirty="0">
                <a:cs typeface="Trebuchet MS"/>
              </a:rPr>
              <a:t>pomocí technic­kého rozvoje a optimálního využití výrobních faktorů, zejména pracovní síly.</a:t>
            </a:r>
          </a:p>
          <a:p>
            <a:pPr marL="230400" marR="39751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2) </a:t>
            </a:r>
            <a:r>
              <a:rPr lang="cs-CZ" sz="2400" b="1" dirty="0">
                <a:cs typeface="Trebuchet MS"/>
              </a:rPr>
              <a:t>Zajištění spravedlivé životní úrovně zemědělského obyvatelstva </a:t>
            </a:r>
            <a:r>
              <a:rPr lang="cs-CZ" sz="2400" dirty="0">
                <a:cs typeface="Trebuchet MS"/>
              </a:rPr>
              <a:t>zvyšováním individuálních výdělků zemědělců.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3) </a:t>
            </a:r>
            <a:r>
              <a:rPr lang="cs-CZ" sz="2400" b="1" dirty="0">
                <a:cs typeface="Trebuchet MS"/>
              </a:rPr>
              <a:t>Stabilizace trhů</a:t>
            </a:r>
            <a:r>
              <a:rPr lang="cs-CZ" sz="2400" dirty="0">
                <a:cs typeface="Trebuchet MS"/>
              </a:rPr>
              <a:t>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4) </a:t>
            </a:r>
            <a:r>
              <a:rPr lang="cs-CZ" sz="2400" b="1" dirty="0">
                <a:cs typeface="Trebuchet MS"/>
              </a:rPr>
              <a:t>Pravidelné zásobování </a:t>
            </a:r>
            <a:r>
              <a:rPr lang="cs-CZ" sz="2400" dirty="0">
                <a:cs typeface="Trebuchet MS"/>
              </a:rPr>
              <a:t>zemědělskými výrobky.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5) </a:t>
            </a:r>
            <a:r>
              <a:rPr lang="cs-CZ" sz="2400" b="1" dirty="0">
                <a:cs typeface="Trebuchet MS"/>
              </a:rPr>
              <a:t>Zajištění přiměřené ceny </a:t>
            </a:r>
            <a:r>
              <a:rPr lang="cs-CZ" sz="2400" dirty="0">
                <a:cs typeface="Trebuchet MS"/>
              </a:rPr>
              <a:t>pro spotřebitele.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82331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Vývoj společné zemědělské politiky EU (2)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Hlavním nástrojem regulace byly </a:t>
            </a:r>
            <a:r>
              <a:rPr lang="cs-CZ" sz="2400" b="1" dirty="0">
                <a:cs typeface="Trebuchet MS"/>
              </a:rPr>
              <a:t>ceny</a:t>
            </a:r>
            <a:r>
              <a:rPr lang="cs-CZ" sz="2400" dirty="0">
                <a:cs typeface="Trebuchet MS"/>
              </a:rPr>
              <a:t> </a:t>
            </a:r>
            <a:r>
              <a:rPr lang="cs-CZ" sz="2400" b="1" dirty="0">
                <a:cs typeface="Trebuchet MS"/>
              </a:rPr>
              <a:t>zemědělských produktů</a:t>
            </a:r>
            <a:r>
              <a:rPr lang="cs-CZ" sz="2400" dirty="0">
                <a:cs typeface="Trebuchet MS"/>
              </a:rPr>
              <a:t>.</a:t>
            </a:r>
          </a:p>
          <a:p>
            <a:pPr marL="230400" marR="37465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Na konferenci ve Strese v roce 1958 byly </a:t>
            </a:r>
            <a:r>
              <a:rPr lang="cs-CZ" sz="2400" u="sng" dirty="0">
                <a:cs typeface="Trebuchet MS"/>
              </a:rPr>
              <a:t>deklarovány principy:</a:t>
            </a:r>
          </a:p>
          <a:p>
            <a:pPr marL="687600" lvl="1" indent="-230400">
              <a:lnSpc>
                <a:spcPct val="100000"/>
              </a:lnSpc>
              <a:spcBef>
                <a:spcPts val="2400"/>
              </a:spcBef>
            </a:pPr>
            <a:r>
              <a:rPr lang="cs-CZ" b="1" dirty="0">
                <a:cs typeface="Trebuchet MS"/>
              </a:rPr>
              <a:t>Jednota trhu </a:t>
            </a:r>
            <a:r>
              <a:rPr lang="cs-CZ" dirty="0">
                <a:cs typeface="Trebuchet MS"/>
              </a:rPr>
              <a:t>(společná zemědělská politika je součástí společného trhu).</a:t>
            </a:r>
          </a:p>
          <a:p>
            <a:pPr marL="687600" marR="512445" lvl="1" indent="-230400">
              <a:lnSpc>
                <a:spcPct val="100000"/>
              </a:lnSpc>
              <a:spcBef>
                <a:spcPts val="2400"/>
              </a:spcBef>
            </a:pPr>
            <a:r>
              <a:rPr lang="cs-CZ" b="1" dirty="0">
                <a:cs typeface="Trebuchet MS"/>
              </a:rPr>
              <a:t>Preference produktů Společenství </a:t>
            </a:r>
            <a:r>
              <a:rPr lang="cs-CZ" dirty="0">
                <a:cs typeface="Trebuchet MS"/>
              </a:rPr>
              <a:t>nad dovozem z jiných zemí (omezit externí import, upřednostnit vlastní zboží).</a:t>
            </a:r>
          </a:p>
          <a:p>
            <a:pPr marL="687600" marR="85725" lvl="1" indent="-230400">
              <a:lnSpc>
                <a:spcPct val="100000"/>
              </a:lnSpc>
              <a:spcBef>
                <a:spcPts val="2400"/>
              </a:spcBef>
            </a:pPr>
            <a:r>
              <a:rPr lang="cs-CZ" b="1" dirty="0">
                <a:cs typeface="Trebuchet MS"/>
              </a:rPr>
              <a:t>Určení zásad finanční solidarity </a:t>
            </a:r>
            <a:r>
              <a:rPr lang="cs-CZ" dirty="0">
                <a:cs typeface="Trebuchet MS"/>
              </a:rPr>
              <a:t>(rozložení nákladů politiky mezi členské státy).</a:t>
            </a:r>
            <a:endParaRPr lang="cs-CZ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3694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Vývoj společné zemědělské politiky EU (3)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Agrární politika (AP) EU byla budována na tzv. </a:t>
            </a:r>
            <a:r>
              <a:rPr lang="cs-CZ" sz="2400" b="1" dirty="0">
                <a:cs typeface="Trebuchet MS"/>
              </a:rPr>
              <a:t>kompenzačním principu</a:t>
            </a:r>
            <a:r>
              <a:rPr lang="cs-CZ" sz="2400" dirty="0">
                <a:cs typeface="Trebuchet MS"/>
              </a:rPr>
              <a:t>.</a:t>
            </a:r>
          </a:p>
          <a:p>
            <a:pPr marL="230400" marR="50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u="sng" dirty="0">
                <a:cs typeface="Trebuchet MS"/>
              </a:rPr>
              <a:t>Průmyslové státy</a:t>
            </a:r>
            <a:r>
              <a:rPr lang="cs-CZ" sz="2400" dirty="0">
                <a:cs typeface="Trebuchet MS"/>
              </a:rPr>
              <a:t> odebíraly potraviny od </a:t>
            </a:r>
            <a:r>
              <a:rPr lang="cs-CZ" sz="2400" u="sng" dirty="0">
                <a:cs typeface="Trebuchet MS"/>
              </a:rPr>
              <a:t>agrárních států</a:t>
            </a:r>
            <a:r>
              <a:rPr lang="cs-CZ" sz="2400" dirty="0">
                <a:cs typeface="Trebuchet MS"/>
              </a:rPr>
              <a:t>, což bylo kompenzováno volným pohybem (průmyslového) zboží v rámci společného trhu.</a:t>
            </a:r>
          </a:p>
          <a:p>
            <a:pPr marL="230400" marR="34925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Ceny zemědělských produktů ve Společenství postupně rostly.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Sporný dopad na průmyslové státy.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4811395" algn="l"/>
              </a:tabLst>
            </a:pPr>
            <a:r>
              <a:rPr lang="cs-CZ" sz="2400" dirty="0">
                <a:cs typeface="Trebuchet MS"/>
              </a:rPr>
              <a:t>Kladný dopad na zemědělské státy (rozvoj, sociální koheze).</a:t>
            </a:r>
          </a:p>
          <a:p>
            <a:pPr marL="342000" marR="238125" indent="-342000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Ø"/>
            </a:pPr>
            <a:r>
              <a:rPr lang="cs-CZ" sz="2400" dirty="0">
                <a:cs typeface="Trebuchet MS"/>
              </a:rPr>
              <a:t>Státy se přenesením odpovědnosti na evropské instituce mohly zbavit nevděčné role při rozhodování o mnoha kontroverzních otázkách spojených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s dotováním zajištění potravinové bezpečnosti a funkcí využití půdy na venkově.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0943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Vývoj společné zemědělské politiky EU (4)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1800"/>
              </a:spcBef>
              <a:tabLst>
                <a:tab pos="354965" algn="l"/>
                <a:tab pos="4184015" algn="l"/>
              </a:tabLst>
            </a:pPr>
            <a:r>
              <a:rPr lang="cs-CZ" sz="2400" dirty="0">
                <a:cs typeface="Trebuchet MS"/>
              </a:rPr>
              <a:t>80. léta 20. stol. – nutná reforma AP EU – tzv. </a:t>
            </a:r>
            <a:r>
              <a:rPr lang="cs-CZ" sz="2400" b="1" dirty="0">
                <a:cs typeface="Trebuchet MS"/>
              </a:rPr>
              <a:t>McSharryho reforma</a:t>
            </a:r>
            <a:r>
              <a:rPr lang="cs-CZ" sz="2400" dirty="0">
                <a:cs typeface="Trebuchet MS"/>
              </a:rPr>
              <a:t>.</a:t>
            </a:r>
          </a:p>
          <a:p>
            <a:pPr marL="230400" indent="-230400">
              <a:lnSpc>
                <a:spcPct val="100000"/>
              </a:lnSpc>
              <a:spcBef>
                <a:spcPts val="1800"/>
              </a:spcBef>
              <a:tabLst>
                <a:tab pos="354965" algn="l"/>
              </a:tabLst>
            </a:pPr>
            <a:r>
              <a:rPr lang="cs-CZ" sz="2400" b="1" dirty="0">
                <a:cs typeface="Trebuchet MS"/>
              </a:rPr>
              <a:t>Důvody:</a:t>
            </a:r>
            <a:endParaRPr lang="cs-CZ" sz="2400" dirty="0">
              <a:cs typeface="Trebuchet MS"/>
            </a:endParaRPr>
          </a:p>
          <a:p>
            <a:pPr marL="687600" lvl="1" indent="-230400">
              <a:lnSpc>
                <a:spcPct val="100000"/>
              </a:lnSpc>
              <a:spcBef>
                <a:spcPts val="1800"/>
              </a:spcBef>
            </a:pPr>
            <a:r>
              <a:rPr lang="cs-CZ" dirty="0">
                <a:cs typeface="Trebuchet MS"/>
              </a:rPr>
              <a:t>Zastaralost některých původních opatření.</a:t>
            </a:r>
          </a:p>
          <a:p>
            <a:pPr marL="687600" marR="212090" lvl="1" indent="-230400">
              <a:lnSpc>
                <a:spcPct val="100000"/>
              </a:lnSpc>
              <a:spcBef>
                <a:spcPts val="1800"/>
              </a:spcBef>
            </a:pPr>
            <a:r>
              <a:rPr lang="cs-CZ" dirty="0">
                <a:cs typeface="Trebuchet MS"/>
              </a:rPr>
              <a:t>Probíhající rozhovory o liberalizaci světového obchodu v rámci Uruguayského kola rozhovorů GATT (1986–1994).</a:t>
            </a:r>
          </a:p>
          <a:p>
            <a:pPr marL="230400" indent="-230400">
              <a:lnSpc>
                <a:spcPct val="100000"/>
              </a:lnSpc>
              <a:spcBef>
                <a:spcPts val="1800"/>
              </a:spcBef>
              <a:tabLst>
                <a:tab pos="354965" algn="l"/>
              </a:tabLst>
            </a:pPr>
            <a:r>
              <a:rPr lang="cs-CZ" sz="2400" b="1" dirty="0">
                <a:cs typeface="Trebuchet MS"/>
              </a:rPr>
              <a:t>1992 </a:t>
            </a:r>
            <a:r>
              <a:rPr lang="cs-CZ" sz="2400" dirty="0">
                <a:cs typeface="Trebuchet MS"/>
              </a:rPr>
              <a:t>– </a:t>
            </a:r>
            <a:r>
              <a:rPr lang="cs-CZ" sz="2400" b="1" dirty="0">
                <a:cs typeface="Trebuchet MS"/>
              </a:rPr>
              <a:t>reforma přijata</a:t>
            </a:r>
            <a:endParaRPr lang="cs-CZ" sz="2400" dirty="0">
              <a:cs typeface="Trebuchet MS"/>
            </a:endParaRPr>
          </a:p>
          <a:p>
            <a:pPr marL="230400" marR="339725" indent="-230400">
              <a:lnSpc>
                <a:spcPct val="100000"/>
              </a:lnSpc>
              <a:spcBef>
                <a:spcPts val="1800"/>
              </a:spcBef>
            </a:pPr>
            <a:r>
              <a:rPr lang="cs-CZ" sz="2400" dirty="0">
                <a:cs typeface="Trebuchet MS"/>
              </a:rPr>
              <a:t>Kompromis mezi snížením ceno­vých dotací a udržením přiměřených příjmů zemědělců (udržení zaměstnanosti v zemědělství).</a:t>
            </a:r>
          </a:p>
          <a:p>
            <a:pPr marL="230400" marR="5080" indent="-230400">
              <a:lnSpc>
                <a:spcPct val="100000"/>
              </a:lnSpc>
              <a:spcBef>
                <a:spcPts val="1800"/>
              </a:spcBef>
            </a:pPr>
            <a:r>
              <a:rPr lang="cs-CZ" sz="2400" dirty="0">
                <a:cs typeface="Trebuchet MS"/>
              </a:rPr>
              <a:t>Nový mechanismus omezil dotace vázané na velikost výroby a naopak posílil význam dotací a podpor, které se týkaly přímo výrobních faktorů, a tak nezávisle na objemu produkce směřovaly </a:t>
            </a:r>
            <a:r>
              <a:rPr lang="cs-CZ" sz="2400" u="sng" dirty="0">
                <a:cs typeface="Trebuchet MS"/>
              </a:rPr>
              <a:t>přímo k výrobci</a:t>
            </a:r>
            <a:r>
              <a:rPr lang="cs-CZ" sz="2400" dirty="0">
                <a:cs typeface="Trebuchet MS"/>
              </a:rPr>
              <a:t>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6034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Reforma AP EU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22362"/>
            <a:ext cx="10515601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b="1" dirty="0">
                <a:cs typeface="Trebuchet MS"/>
              </a:rPr>
              <a:t>Dotace:</a:t>
            </a:r>
            <a:endParaRPr lang="cs-CZ" sz="2400" dirty="0">
              <a:cs typeface="Trebuchet MS"/>
            </a:endParaRP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Poskytování podpor bylo zaměřeno na oblasti pěstování obilnin.</a:t>
            </a:r>
          </a:p>
          <a:p>
            <a:pPr marL="230400" marR="555625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Poskytování podpor bylo podmíněno povinným ponecháním části orné půdy dočasně ladem.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endParaRPr lang="cs-CZ" sz="800" dirty="0">
              <a:cs typeface="Trebuchet MS"/>
            </a:endParaRP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u="sng" dirty="0">
                <a:cs typeface="Trebuchet MS"/>
              </a:rPr>
              <a:t>Reforma </a:t>
            </a:r>
            <a:r>
              <a:rPr lang="cs-CZ" sz="2400" b="1" u="sng" dirty="0">
                <a:cs typeface="Trebuchet MS"/>
              </a:rPr>
              <a:t>zásadně ovlivnila dva sektory</a:t>
            </a:r>
            <a:r>
              <a:rPr lang="cs-CZ" sz="2400" u="sng" dirty="0">
                <a:cs typeface="Trebuchet MS"/>
              </a:rPr>
              <a:t>:</a:t>
            </a:r>
          </a:p>
          <a:p>
            <a:pPr marL="230400" marR="461009" indent="-230400">
              <a:lnSpc>
                <a:spcPct val="100000"/>
              </a:lnSpc>
              <a:spcBef>
                <a:spcPts val="2400"/>
              </a:spcBef>
              <a:tabLst>
                <a:tab pos="756285" algn="l"/>
              </a:tabLst>
            </a:pPr>
            <a:r>
              <a:rPr lang="cs-CZ" sz="2400" dirty="0">
                <a:cs typeface="Trebuchet MS"/>
              </a:rPr>
              <a:t>(a) </a:t>
            </a:r>
            <a:r>
              <a:rPr lang="cs-CZ" sz="2400" b="1" dirty="0">
                <a:cs typeface="Trebuchet MS"/>
              </a:rPr>
              <a:t>Pěstování obilnin</a:t>
            </a:r>
            <a:r>
              <a:rPr lang="cs-CZ" sz="2400" dirty="0">
                <a:cs typeface="Trebuchet MS"/>
              </a:rPr>
              <a:t> a (b) </a:t>
            </a:r>
            <a:r>
              <a:rPr lang="cs-CZ" sz="2400" b="1" dirty="0">
                <a:cs typeface="Trebuchet MS"/>
              </a:rPr>
              <a:t>produkci hovězího masa </a:t>
            </a:r>
            <a:r>
              <a:rPr lang="cs-CZ" sz="2400" dirty="0">
                <a:cs typeface="Trebuchet MS"/>
              </a:rPr>
              <a:t>– dříve vysoké náklady AP.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756285" algn="l"/>
              </a:tabLst>
            </a:pPr>
            <a:r>
              <a:rPr lang="cs-CZ" sz="2400" dirty="0">
                <a:cs typeface="Trebuchet MS"/>
              </a:rPr>
              <a:t>Vzrostl význam </a:t>
            </a:r>
            <a:r>
              <a:rPr lang="cs-CZ" sz="2400" b="1" dirty="0">
                <a:cs typeface="Trebuchet MS"/>
              </a:rPr>
              <a:t>kompenzací</a:t>
            </a:r>
            <a:r>
              <a:rPr lang="cs-CZ" sz="2400" dirty="0">
                <a:cs typeface="Trebuchet MS"/>
              </a:rPr>
              <a:t> a naopak cenové intervence a podpory ustoupily do pozadí.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1900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Agenda 2000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marR="50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V roce 1994 dosahovaly výdaje na Společnou zemědělskou politiku i přes McSharryho reformu výše 40 miliard EUR.</a:t>
            </a:r>
          </a:p>
          <a:p>
            <a:pPr marL="230400" marR="842010" indent="-230400">
              <a:lnSpc>
                <a:spcPct val="100000"/>
              </a:lnSpc>
              <a:spcBef>
                <a:spcPts val="2400"/>
              </a:spcBef>
              <a:tabLst>
                <a:tab pos="447675" algn="l"/>
                <a:tab pos="2708275" algn="l"/>
              </a:tabLst>
            </a:pPr>
            <a:r>
              <a:rPr lang="cs-CZ" sz="2400" b="1" dirty="0">
                <a:cs typeface="Trebuchet MS"/>
              </a:rPr>
              <a:t>1997 </a:t>
            </a:r>
            <a:r>
              <a:rPr lang="cs-CZ" sz="2400" dirty="0">
                <a:cs typeface="Trebuchet MS"/>
              </a:rPr>
              <a:t>vznikla </a:t>
            </a:r>
            <a:r>
              <a:rPr lang="cs-CZ" sz="2400" b="1" dirty="0">
                <a:cs typeface="Trebuchet MS"/>
              </a:rPr>
              <a:t>Agenda 2000 </a:t>
            </a:r>
            <a:br>
              <a:rPr lang="cs-CZ" sz="2400" b="1" dirty="0">
                <a:cs typeface="Trebuchet MS"/>
              </a:rPr>
            </a:br>
            <a:r>
              <a:rPr lang="cs-CZ" sz="2400" i="1" dirty="0">
                <a:cs typeface="Trebuchet MS"/>
              </a:rPr>
              <a:t>„Za silnější a širší Evropu“.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7755" y="2034196"/>
            <a:ext cx="3016045" cy="4262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0793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Oblasti změn v Agendě 2000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u="sng" dirty="0">
                <a:cs typeface="Trebuchet MS"/>
              </a:rPr>
              <a:t>Pět základních oblastí změn:</a:t>
            </a:r>
          </a:p>
          <a:p>
            <a:pPr marL="230400" marR="92075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b="1" dirty="0">
                <a:cs typeface="Trebuchet MS"/>
              </a:rPr>
              <a:t>1) Omezení intervence na trhu </a:t>
            </a:r>
            <a:r>
              <a:rPr lang="cs-CZ" sz="2400" dirty="0">
                <a:cs typeface="Trebuchet MS"/>
              </a:rPr>
              <a:t>pomocí snížení intervenčních cen, důležitost </a:t>
            </a:r>
            <a:r>
              <a:rPr lang="cs-CZ" sz="2400" b="1" dirty="0">
                <a:cs typeface="Trebuchet MS"/>
              </a:rPr>
              <a:t>rozvoje venkova</a:t>
            </a:r>
            <a:r>
              <a:rPr lang="cs-CZ" sz="2400" dirty="0">
                <a:cs typeface="Trebuchet MS"/>
              </a:rPr>
              <a:t>.</a:t>
            </a:r>
          </a:p>
          <a:p>
            <a:pPr marL="230400" marR="279400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b="1" dirty="0">
                <a:cs typeface="Trebuchet MS"/>
              </a:rPr>
              <a:t>2) Odstranění vazby na produkci </a:t>
            </a:r>
            <a:r>
              <a:rPr lang="cs-CZ" sz="2400" i="1" dirty="0">
                <a:cs typeface="Trebuchet MS"/>
              </a:rPr>
              <a:t>(decoupling)</a:t>
            </a:r>
            <a:r>
              <a:rPr lang="cs-CZ" sz="2400" dirty="0">
                <a:cs typeface="Trebuchet MS"/>
              </a:rPr>
              <a:t> – zavedením jednotné platby na farmu.</a:t>
            </a:r>
          </a:p>
          <a:p>
            <a:pPr marL="230400" marR="226060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b="1" dirty="0">
                <a:cs typeface="Trebuchet MS"/>
              </a:rPr>
              <a:t>3) Respektování standardů na úrovni farmy </a:t>
            </a:r>
            <a:r>
              <a:rPr lang="cs-CZ" sz="2400" i="1" dirty="0">
                <a:cs typeface="Trebuchet MS"/>
              </a:rPr>
              <a:t>(</a:t>
            </a:r>
            <a:r>
              <a:rPr lang="cs-CZ" sz="2400" i="1" dirty="0" err="1">
                <a:cs typeface="Trebuchet MS"/>
              </a:rPr>
              <a:t>cross</a:t>
            </a:r>
            <a:r>
              <a:rPr lang="cs-CZ" sz="2400" i="1" dirty="0">
                <a:cs typeface="Trebuchet MS"/>
              </a:rPr>
              <a:t>–</a:t>
            </a:r>
            <a:r>
              <a:rPr lang="cs-CZ" sz="2400" i="1" dirty="0" err="1">
                <a:cs typeface="Trebuchet MS"/>
              </a:rPr>
              <a:t>compliance</a:t>
            </a:r>
            <a:r>
              <a:rPr lang="cs-CZ" sz="2400" i="1" dirty="0">
                <a:cs typeface="Trebuchet MS"/>
              </a:rPr>
              <a:t>)</a:t>
            </a:r>
            <a:r>
              <a:rPr lang="cs-CZ" sz="2400" dirty="0">
                <a:cs typeface="Trebuchet MS"/>
              </a:rPr>
              <a:t> – požadavky na hospodaření (veřejné zdraví, zdraví zvířat a rostlin, životní prostředí, řádné zacházení se zvířaty) a dobré zemědělské a ekologické podmínky.</a:t>
            </a:r>
          </a:p>
          <a:p>
            <a:pPr marL="230400" marR="67945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b="1" dirty="0">
                <a:cs typeface="Trebuchet MS"/>
              </a:rPr>
              <a:t>4) Modulace – </a:t>
            </a:r>
            <a:r>
              <a:rPr lang="cs-CZ" sz="2400" dirty="0">
                <a:cs typeface="Trebuchet MS"/>
              </a:rPr>
              <a:t>místo přímých podpor zemědělcům podpora na rozvoj venkova.</a:t>
            </a:r>
          </a:p>
          <a:p>
            <a:pPr marL="230400" marR="182880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b="1" dirty="0">
                <a:cs typeface="Trebuchet MS"/>
              </a:rPr>
              <a:t>5) Finanční disciplína </a:t>
            </a:r>
            <a:r>
              <a:rPr lang="cs-CZ" sz="2400" i="1" dirty="0">
                <a:cs typeface="Trebuchet MS"/>
              </a:rPr>
              <a:t>(</a:t>
            </a:r>
            <a:r>
              <a:rPr lang="cs-CZ" sz="2400" i="1" dirty="0" err="1">
                <a:cs typeface="Trebuchet MS"/>
              </a:rPr>
              <a:t>degresivita</a:t>
            </a:r>
            <a:r>
              <a:rPr lang="cs-CZ" sz="2400" i="1" dirty="0">
                <a:cs typeface="Trebuchet MS"/>
              </a:rPr>
              <a:t>)</a:t>
            </a:r>
            <a:r>
              <a:rPr lang="cs-CZ" sz="2400" dirty="0">
                <a:cs typeface="Trebuchet MS"/>
              </a:rPr>
              <a:t> – u farem s platbami nad 5 000 EUR.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2263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Agenda 2000 – oblasti rozvoje venkova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u="sng" dirty="0">
                <a:cs typeface="Trebuchet MS"/>
              </a:rPr>
              <a:t>Podpora oblastí v rámci Agendy 2000: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Kvalita potravin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Welfare – sociální péče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Nové technologie pro zpracování potravin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Podpora mladých farmářů, malých zpracovatelů</a:t>
            </a:r>
          </a:p>
          <a:p>
            <a:pPr marL="230400" marR="28575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Programy kvality potravin, skupiny producentů (do 70 % nákladů)</a:t>
            </a:r>
          </a:p>
          <a:p>
            <a:pPr marL="230400" marR="38481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Podpory pro zavedení standardů na farmách a účast na tzv. poradenském systému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3330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Agenda 2000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marR="605155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b="1" dirty="0">
                <a:cs typeface="Trebuchet MS"/>
              </a:rPr>
              <a:t>Poradenský systém</a:t>
            </a:r>
            <a:r>
              <a:rPr lang="cs-CZ" sz="2400" dirty="0">
                <a:cs typeface="Trebuchet MS"/>
              </a:rPr>
              <a:t> (audit farem) – smyslem zavedení zemědělského poradenského systému je </a:t>
            </a:r>
            <a:r>
              <a:rPr lang="cs-CZ" sz="2400" b="1" dirty="0">
                <a:cs typeface="Trebuchet MS"/>
              </a:rPr>
              <a:t>pomáhat zemědělským producentům při aplikaci standardů</a:t>
            </a:r>
            <a:r>
              <a:rPr lang="cs-CZ" sz="2400" dirty="0">
                <a:cs typeface="Trebuchet MS"/>
              </a:rPr>
              <a:t> </a:t>
            </a:r>
            <a:r>
              <a:rPr lang="cs-CZ" sz="2400" b="1" dirty="0">
                <a:cs typeface="Trebuchet MS"/>
              </a:rPr>
              <a:t>v agro-environmentální oblasti, v oblasti kvality a</a:t>
            </a:r>
            <a:r>
              <a:rPr lang="cs-CZ" sz="2400" dirty="0">
                <a:cs typeface="Trebuchet MS"/>
              </a:rPr>
              <a:t> </a:t>
            </a:r>
            <a:r>
              <a:rPr lang="cs-CZ" sz="2400" b="1" dirty="0">
                <a:cs typeface="Trebuchet MS"/>
              </a:rPr>
              <a:t>bezpečnosti potravin a dobrého stavu zvířat </a:t>
            </a:r>
            <a:r>
              <a:rPr lang="cs-CZ" sz="2400" dirty="0">
                <a:cs typeface="Trebuchet MS"/>
              </a:rPr>
              <a:t>(</a:t>
            </a:r>
            <a:r>
              <a:rPr lang="cs-CZ" sz="2400" dirty="0" err="1">
                <a:cs typeface="Trebuchet MS"/>
              </a:rPr>
              <a:t>cross-compliance</a:t>
            </a:r>
            <a:r>
              <a:rPr lang="cs-CZ" sz="2400" dirty="0">
                <a:cs typeface="Trebuchet MS"/>
              </a:rPr>
              <a:t>).</a:t>
            </a:r>
          </a:p>
          <a:p>
            <a:pPr marL="230400" marR="991235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Rozdělení Evropského zemědělského orientačního a záručního fondu pro zemědělství (EAGGF) na:</a:t>
            </a:r>
          </a:p>
          <a:p>
            <a:pPr marL="687600" marR="233045" lvl="1" indent="-230400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rebuchet MS"/>
              </a:rPr>
              <a:t>1) Evropský zemědělský záruční fond (EAGRD – pro přímé platby).</a:t>
            </a:r>
          </a:p>
          <a:p>
            <a:pPr marL="687600" lvl="1" indent="-230400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rebuchet MS"/>
              </a:rPr>
              <a:t>2) Evropský zemědělský fond pro rozvoj venkova (EAFRD).</a:t>
            </a:r>
            <a:endParaRPr lang="cs-CZ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1618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Kontrola funkčnosti SZP (1)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u="sng" dirty="0">
                <a:cs typeface="Trebuchet MS"/>
              </a:rPr>
              <a:t>2008 </a:t>
            </a:r>
            <a:r>
              <a:rPr lang="cs-CZ" sz="2400" u="sng" dirty="0">
                <a:cs typeface="Trebuchet MS"/>
              </a:rPr>
              <a:t>– shoda členských států na:</a:t>
            </a:r>
          </a:p>
          <a:p>
            <a:pPr marL="230400" marR="215900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  <a:tab pos="6673215" algn="l"/>
              </a:tabLst>
            </a:pPr>
            <a:r>
              <a:rPr lang="cs-CZ" sz="2400" b="1" dirty="0">
                <a:cs typeface="Trebuchet MS"/>
              </a:rPr>
              <a:t>Sazbě povinné modulace </a:t>
            </a:r>
            <a:r>
              <a:rPr lang="cs-CZ" sz="2400" dirty="0">
                <a:cs typeface="Trebuchet MS"/>
              </a:rPr>
              <a:t>stanovené na 10 % (5 % + 5 %) od roku 2013.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b="1" dirty="0">
                <a:cs typeface="Trebuchet MS"/>
              </a:rPr>
              <a:t>Míře financování modulovaných prostředků ze zdrojů EU</a:t>
            </a:r>
            <a:r>
              <a:rPr lang="cs-CZ" sz="2400" dirty="0">
                <a:cs typeface="Trebuchet MS"/>
              </a:rPr>
              <a:t>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Příspěvku EU 75% u základní sazby.</a:t>
            </a:r>
          </a:p>
          <a:p>
            <a:pPr marL="230400" marR="23876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Příspěvku EU 90% </a:t>
            </a:r>
            <a:r>
              <a:rPr lang="cs-CZ" sz="2400" b="1" dirty="0">
                <a:cs typeface="Trebuchet MS"/>
              </a:rPr>
              <a:t>v regionech konvergence </a:t>
            </a:r>
            <a:r>
              <a:rPr lang="cs-CZ" sz="2400" dirty="0">
                <a:cs typeface="Trebuchet MS"/>
              </a:rPr>
              <a:t>(tj. dosud celé Česko mimo Prahu).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b="1" dirty="0">
                <a:cs typeface="Trebuchet MS"/>
              </a:rPr>
              <a:t>Rozšíření podpory citlivých oblastí zemědělství</a:t>
            </a:r>
            <a:r>
              <a:rPr lang="cs-CZ" sz="2400" dirty="0">
                <a:cs typeface="Trebuchet M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141548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Kontrola funkčnosti SZP (2)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Směry financování v rámci programu rozvoje venkova na </a:t>
            </a:r>
            <a:r>
              <a:rPr lang="cs-CZ" sz="2400" u="sng" dirty="0">
                <a:cs typeface="Trebuchet MS"/>
              </a:rPr>
              <a:t>opatření související s:</a:t>
            </a:r>
          </a:p>
          <a:p>
            <a:pPr marL="687600" lvl="1" indent="-230400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rebuchet MS"/>
              </a:rPr>
              <a:t>1) Adaptací na klimatickou změnu</a:t>
            </a:r>
          </a:p>
          <a:p>
            <a:pPr marL="687600" lvl="1" indent="-230400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rebuchet MS"/>
              </a:rPr>
              <a:t>2) Obnovitelnými zdroji</a:t>
            </a:r>
          </a:p>
          <a:p>
            <a:pPr marL="687600" lvl="1" indent="-230400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rebuchet MS"/>
              </a:rPr>
              <a:t>3) Managementem vodních zdrojů</a:t>
            </a:r>
          </a:p>
          <a:p>
            <a:pPr marL="687600" lvl="1" indent="-230400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rebuchet MS"/>
              </a:rPr>
              <a:t>4) Biodiverzitou</a:t>
            </a:r>
          </a:p>
          <a:p>
            <a:pPr marL="687600" lvl="1" indent="-230400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rebuchet MS"/>
              </a:rPr>
              <a:t>5) Inovativními přístupy</a:t>
            </a:r>
            <a:endParaRPr lang="cs-CZ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51572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Nové výzvy – poslední dekáda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344700" indent="-342900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Ø"/>
            </a:pPr>
            <a:r>
              <a:rPr lang="cs-CZ" sz="2400" dirty="0">
                <a:cs typeface="Trebuchet MS"/>
              </a:rPr>
              <a:t>Řízení rizik</a:t>
            </a:r>
          </a:p>
          <a:p>
            <a:pPr marL="344700" indent="-342900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Ø"/>
            </a:pPr>
            <a:r>
              <a:rPr lang="cs-CZ" sz="2400" dirty="0">
                <a:cs typeface="Trebuchet MS"/>
              </a:rPr>
              <a:t>Klimatická změna</a:t>
            </a:r>
          </a:p>
          <a:p>
            <a:pPr marL="344700" indent="-342900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Ø"/>
            </a:pPr>
            <a:r>
              <a:rPr lang="cs-CZ" sz="2400" dirty="0">
                <a:cs typeface="Trebuchet MS"/>
              </a:rPr>
              <a:t>Produkce biopaliv</a:t>
            </a:r>
          </a:p>
          <a:p>
            <a:pPr marL="344700" indent="-342900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Ø"/>
            </a:pPr>
            <a:r>
              <a:rPr lang="cs-CZ" sz="2400" dirty="0">
                <a:cs typeface="Trebuchet MS"/>
              </a:rPr>
              <a:t>Vodní hospodářství</a:t>
            </a:r>
          </a:p>
          <a:p>
            <a:pPr marL="344700" indent="-342900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Ø"/>
            </a:pPr>
            <a:r>
              <a:rPr lang="cs-CZ" sz="2400" dirty="0">
                <a:cs typeface="Trebuchet MS"/>
              </a:rPr>
              <a:t>Biologická rozmanitost</a:t>
            </a:r>
          </a:p>
          <a:p>
            <a:pPr marL="344700" indent="-342900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Ø"/>
            </a:pPr>
            <a:endParaRPr lang="cs-CZ" sz="800" dirty="0">
              <a:cs typeface="Trebuchet MS"/>
            </a:endParaRPr>
          </a:p>
          <a:p>
            <a:pPr marL="230400" marR="343535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uFill>
                  <a:solidFill>
                    <a:srgbClr val="99C93B"/>
                  </a:solidFill>
                </a:uFill>
                <a:cs typeface="Trebuchet MS"/>
              </a:rPr>
              <a:t>Společná zemědělská politika na období 2014–2020</a:t>
            </a:r>
            <a:r>
              <a:rPr lang="cs-CZ" sz="2400" dirty="0">
                <a:uFill>
                  <a:solidFill>
                    <a:srgbClr val="99C93B"/>
                  </a:solidFill>
                </a:uFill>
                <a:cs typeface="Trebuchet MS"/>
              </a:rPr>
              <a:t> na stránkách eAGRI:</a:t>
            </a:r>
            <a:endParaRPr lang="cs-CZ" sz="2400" dirty="0">
              <a:cs typeface="Trebuchet MS"/>
            </a:endParaRPr>
          </a:p>
          <a:p>
            <a:pPr marL="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uFill>
                  <a:solidFill>
                    <a:srgbClr val="99C93B"/>
                  </a:solidFill>
                </a:uFill>
                <a:cs typeface="Trebuchet MS"/>
              </a:rPr>
              <a:t>http://eagri.cz/public/web/mze/ministerstvo-zemedelstvi</a:t>
            </a:r>
            <a:endParaRPr lang="cs-CZ" sz="2200" dirty="0">
              <a:ea typeface="Calibri" panose="020F0502020204030204" pitchFamily="34" charset="0"/>
            </a:endParaRPr>
          </a:p>
          <a:p>
            <a:pPr marL="230400">
              <a:lnSpc>
                <a:spcPct val="100000"/>
              </a:lnSpc>
              <a:spcBef>
                <a:spcPts val="2400"/>
              </a:spcBef>
            </a:pP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6365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Témata ke zkoušce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Vývoj agrární politiky EU</a:t>
            </a:r>
          </a:p>
          <a:p>
            <a:pPr marL="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Současná agrární politika EU</a:t>
            </a:r>
          </a:p>
          <a:p>
            <a:pPr marL="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Agenda 2000</a:t>
            </a:r>
          </a:p>
          <a:p>
            <a:pPr marL="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Společná zemědělská politika EU na období 2014–2020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031267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5715</TotalTime>
  <Words>1600</Words>
  <Application>Microsoft Macintosh PowerPoint</Application>
  <PresentationFormat>Širokoúhlá obrazovka</PresentationFormat>
  <Paragraphs>151</Paragraphs>
  <Slides>27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Wingdings</vt:lpstr>
      <vt:lpstr>Motiv Office</vt:lpstr>
      <vt:lpstr>Prezentace aplikace PowerPoint</vt:lpstr>
      <vt:lpstr>Geografie zemědělství:  Udržitelný rozvoj v zemědělství</vt:lpstr>
      <vt:lpstr>Udržitelný rozvoj v zemědělství (1)</vt:lpstr>
      <vt:lpstr>Udržitelný rozvoj v zemědělství (2)</vt:lpstr>
      <vt:lpstr>Udržitelný rozvoj v zemědělství (3)</vt:lpstr>
      <vt:lpstr>Udržitelný rozvoj v zemědělství (4)</vt:lpstr>
      <vt:lpstr>Polyfunkční využívání krajiny</vt:lpstr>
      <vt:lpstr>Agenda 21</vt:lpstr>
      <vt:lpstr>Akutní problémy zemědělství (1)</vt:lpstr>
      <vt:lpstr>Akutní problémy zemědělství</vt:lpstr>
      <vt:lpstr>Témata ke zkoušce</vt:lpstr>
      <vt:lpstr>Geografie zemědělství:  Agrární politika EU a Česka (legislativní rámce a nástroje, evropské fondy, podpora zemědělcům)</vt:lpstr>
      <vt:lpstr>Agrární politika EU (1)</vt:lpstr>
      <vt:lpstr>Agrární politika EU (2)</vt:lpstr>
      <vt:lpstr>Vývoj společné zemědělské politiky EU (1)</vt:lpstr>
      <vt:lpstr>Vývoj společné zemědělské politiky EU (2)</vt:lpstr>
      <vt:lpstr>Vývoj společné zemědělské politiky EU (3)</vt:lpstr>
      <vt:lpstr>Vývoj společné zemědělské politiky EU (4)</vt:lpstr>
      <vt:lpstr>Reforma AP EU</vt:lpstr>
      <vt:lpstr>Agenda 2000</vt:lpstr>
      <vt:lpstr>Oblasti změn v Agendě 2000</vt:lpstr>
      <vt:lpstr>Agenda 2000 – oblasti rozvoje venkova</vt:lpstr>
      <vt:lpstr>Agenda 2000</vt:lpstr>
      <vt:lpstr>Kontrola funkčnosti SZP (1)</vt:lpstr>
      <vt:lpstr>Kontrola funkčnosti SZP (2)</vt:lpstr>
      <vt:lpstr>Nové výzvy – poslední dekáda</vt:lpstr>
      <vt:lpstr>Témata ke zkoušce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Geografie nacionalismu</dc:title>
  <dc:creator>Martin Lepič</dc:creator>
  <cp:lastModifiedBy>Jan Topinka</cp:lastModifiedBy>
  <cp:revision>568</cp:revision>
  <cp:lastPrinted>2018-05-03T10:32:36Z</cp:lastPrinted>
  <dcterms:created xsi:type="dcterms:W3CDTF">2018-02-21T15:06:23Z</dcterms:created>
  <dcterms:modified xsi:type="dcterms:W3CDTF">2022-03-21T14:46:28Z</dcterms:modified>
</cp:coreProperties>
</file>