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sldIdLst>
    <p:sldId id="256" r:id="rId2"/>
    <p:sldId id="295" r:id="rId3"/>
    <p:sldId id="297" r:id="rId4"/>
    <p:sldId id="274" r:id="rId5"/>
    <p:sldId id="282" r:id="rId6"/>
    <p:sldId id="291" r:id="rId7"/>
    <p:sldId id="287" r:id="rId8"/>
    <p:sldId id="258" r:id="rId9"/>
    <p:sldId id="288" r:id="rId10"/>
    <p:sldId id="289" r:id="rId11"/>
    <p:sldId id="292" r:id="rId12"/>
    <p:sldId id="300" r:id="rId13"/>
    <p:sldId id="293" r:id="rId14"/>
    <p:sldId id="301" r:id="rId15"/>
    <p:sldId id="302" r:id="rId16"/>
    <p:sldId id="303" r:id="rId17"/>
    <p:sldId id="304" r:id="rId18"/>
    <p:sldId id="306" r:id="rId19"/>
    <p:sldId id="311" r:id="rId20"/>
    <p:sldId id="313" r:id="rId21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6" autoAdjust="0"/>
    <p:restoredTop sz="94674"/>
  </p:normalViewPr>
  <p:slideViewPr>
    <p:cSldViewPr>
      <p:cViewPr varScale="1">
        <p:scale>
          <a:sx n="124" d="100"/>
          <a:sy n="124" d="100"/>
        </p:scale>
        <p:origin x="1832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Nadpis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22" name="Podnadpis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cs-CZ"/>
              <a:t>Klepnutím lze upravit styl předlohy podnadpisů.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20" name="Zástupný symbol pro zápatí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0" name="Zástupný symbol pro číslo snímku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Elipsa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Elipsa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Obdélník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Elipsa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Elipsa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6" name="Obdélník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Obdélník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cs-CZ"/>
              <a:t>Klepnutím na ikonu přidáte obrázek.</a:t>
            </a:r>
            <a:endParaRPr kumimoji="0" lang="en-US" dirty="0"/>
          </a:p>
        </p:txBody>
      </p:sp>
      <p:sp>
        <p:nvSpPr>
          <p:cNvPr id="9" name="Vývojový diagram: postup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Vývojový diagram: postup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ýseč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Elipsa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rstenec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élník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Zástupný symbol pro nadpis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9" name="Zástupný symbol pro text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cs-CZ"/>
              <a:t>Klepnutím lze upravit styly předlohy textu.</a:t>
            </a:r>
          </a:p>
          <a:p>
            <a:pPr lvl="1" eaLnBrk="1" latinLnBrk="0" hangingPunct="1"/>
            <a:r>
              <a:rPr kumimoji="0" lang="cs-CZ"/>
              <a:t>Druhá úroveň</a:t>
            </a:r>
          </a:p>
          <a:p>
            <a:pPr lvl="2" eaLnBrk="1" latinLnBrk="0" hangingPunct="1"/>
            <a:r>
              <a:rPr kumimoji="0" lang="cs-CZ"/>
              <a:t>Třetí úroveň</a:t>
            </a:r>
          </a:p>
          <a:p>
            <a:pPr lvl="3" eaLnBrk="1" latinLnBrk="0" hangingPunct="1"/>
            <a:r>
              <a:rPr kumimoji="0" lang="cs-CZ"/>
              <a:t>Čtvrtá úroveň</a:t>
            </a:r>
          </a:p>
          <a:p>
            <a:pPr lvl="4" eaLnBrk="1" latinLnBrk="0" hangingPunct="1"/>
            <a:r>
              <a:rPr kumimoji="0" lang="cs-CZ"/>
              <a:t>Pátá úroveň</a:t>
            </a:r>
            <a:endParaRPr kumimoji="0" lang="en-US"/>
          </a:p>
        </p:txBody>
      </p:sp>
      <p:sp>
        <p:nvSpPr>
          <p:cNvPr id="24" name="Zástupný symbol pro datum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829CB256-DD13-4E39-9669-903C3E911CC5}" type="datetimeFigureOut">
              <a:rPr lang="cs-CZ" smtClean="0"/>
              <a:pPr/>
              <a:t>18.05.2021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cs-CZ"/>
          </a:p>
        </p:txBody>
      </p:sp>
      <p:sp>
        <p:nvSpPr>
          <p:cNvPr id="22" name="Zástupný symbol pro číslo snímku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919CBCA-5DE2-43D1-B94C-D23F3E67F8F8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5" name="Obdélník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0" y="-357202"/>
            <a:ext cx="9144000" cy="7572404"/>
          </a:xfrm>
          <a:solidFill>
            <a:schemeClr val="bg2">
              <a:lumMod val="75000"/>
            </a:schemeClr>
          </a:solidFill>
        </p:spPr>
        <p:txBody>
          <a:bodyPr anchor="ctr">
            <a:normAutofit/>
          </a:bodyPr>
          <a:lstStyle/>
          <a:p>
            <a:pPr algn="ctr"/>
            <a:r>
              <a:rPr lang="cs-CZ" sz="4400" dirty="0">
                <a:latin typeface="Book Antiqua" pitchFamily="18" charset="0"/>
              </a:rPr>
              <a:t>LEHRWERKE-LEHRWERKANALYSE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49DCE68F-CE70-D841-86FB-E9DADA63CC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1112"/>
            <a:ext cx="7264400" cy="248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002767"/>
      </p:ext>
    </p:extLst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2000" u="sng" dirty="0">
                <a:solidFill>
                  <a:srgbClr val="4F271C">
                    <a:satMod val="130000"/>
                  </a:srgbClr>
                </a:solidFill>
                <a:latin typeface="Book Antiqua" panose="02040602050305030304" pitchFamily="18" charset="0"/>
              </a:rPr>
              <a:t>LEHRBUCH/LEHRWERK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lvl="0" indent="0">
              <a:buClr>
                <a:srgbClr val="3891A7"/>
              </a:buClr>
              <a:buNone/>
            </a:pP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-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das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400" b="1" dirty="0" err="1">
                <a:solidFill>
                  <a:prstClr val="black"/>
                </a:solidFill>
                <a:latin typeface="Book Antiqua" pitchFamily="18" charset="0"/>
              </a:rPr>
              <a:t>Lehrwerk</a:t>
            </a:r>
            <a:r>
              <a:rPr lang="cs-CZ" sz="1400" b="1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hat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eine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 „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erzieherische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Funktion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“,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die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Lehrer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finden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schneller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ihren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Eingang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 in den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Unterricht</a:t>
            </a:r>
            <a:endParaRPr lang="cs-CZ" sz="1400" dirty="0">
              <a:solidFill>
                <a:prstClr val="black"/>
              </a:solidFill>
              <a:latin typeface="Book Antiqua" pitchFamily="18" charset="0"/>
            </a:endParaRPr>
          </a:p>
          <a:p>
            <a:pPr marL="82296" lvl="0" indent="0">
              <a:buClr>
                <a:srgbClr val="3891A7"/>
              </a:buClr>
              <a:buNone/>
            </a:pPr>
            <a:endParaRPr lang="cs-CZ" sz="1400" dirty="0">
              <a:solidFill>
                <a:prstClr val="black"/>
              </a:solidFill>
              <a:latin typeface="Book Antiqua" pitchFamily="18" charset="0"/>
            </a:endParaRPr>
          </a:p>
          <a:p>
            <a:pPr marL="82296" lvl="0" indent="0">
              <a:buClr>
                <a:srgbClr val="3891A7"/>
              </a:buClr>
              <a:buNone/>
            </a:pP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-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neben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 dem „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klassischen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Lehrbuch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“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haben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wir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auch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weitere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Komponenten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,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wie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Übungs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-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und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Arbeitsbücher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,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Lehrerhandbücher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usw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.</a:t>
            </a:r>
          </a:p>
          <a:p>
            <a:pPr marL="82296" lvl="0" indent="0">
              <a:buClr>
                <a:srgbClr val="3891A7"/>
              </a:buClr>
              <a:buNone/>
            </a:pPr>
            <a:endParaRPr lang="cs-CZ" sz="1400" dirty="0">
              <a:solidFill>
                <a:prstClr val="black"/>
              </a:solidFill>
              <a:latin typeface="Book Antiqua" pitchFamily="18" charset="0"/>
            </a:endParaRPr>
          </a:p>
          <a:p>
            <a:pPr marL="82296" lvl="0" indent="0">
              <a:buClr>
                <a:srgbClr val="3891A7"/>
              </a:buClr>
              <a:buNone/>
            </a:pP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-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das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400" b="1" dirty="0" err="1">
                <a:solidFill>
                  <a:prstClr val="black"/>
                </a:solidFill>
                <a:latin typeface="Book Antiqua" pitchFamily="18" charset="0"/>
              </a:rPr>
              <a:t>Lehrbuch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wurde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 durch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weitere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Komponenten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ergänzt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 (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CDs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,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Arbeitsbücher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,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Kassetten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usw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.) – </a:t>
            </a:r>
            <a:r>
              <a:rPr lang="cs-CZ" sz="1400" b="1" u="sng" dirty="0">
                <a:solidFill>
                  <a:prstClr val="black"/>
                </a:solidFill>
                <a:latin typeface="Book Antiqua" pitchFamily="18" charset="0"/>
              </a:rPr>
              <a:t>LEHRWERK 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(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umfasst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alle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diesen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Komponenten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)</a:t>
            </a:r>
          </a:p>
          <a:p>
            <a:pPr marL="82296" lvl="0" indent="0">
              <a:buClr>
                <a:srgbClr val="3891A7"/>
              </a:buClr>
              <a:buNone/>
            </a:pPr>
            <a:endParaRPr lang="cs-CZ" sz="1400" dirty="0">
              <a:solidFill>
                <a:prstClr val="black"/>
              </a:solidFill>
              <a:latin typeface="Book Antiqua" pitchFamily="18" charset="0"/>
            </a:endParaRPr>
          </a:p>
          <a:p>
            <a:pPr marL="82296" lvl="0" indent="0">
              <a:buClr>
                <a:srgbClr val="3891A7"/>
              </a:buClr>
              <a:buNone/>
            </a:pP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-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das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Lehrwerk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steht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 in der Mitte des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Unterrichtsprozesses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. Es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verbindet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drei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Ebenen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 des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Unterrichts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. Es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sind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 der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Lehrplan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 (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fachdidaktische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und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fachmetodische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Konzeption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),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die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Lehrsituation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 (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institutionelle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Bedigungen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)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und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die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Lernenden</a:t>
            </a:r>
            <a:endParaRPr lang="cs-CZ" sz="1400" dirty="0">
              <a:solidFill>
                <a:prstClr val="black"/>
              </a:solidFill>
              <a:latin typeface="Book Antiqua" pitchFamily="18" charset="0"/>
            </a:endParaRPr>
          </a:p>
          <a:p>
            <a:pPr marL="82296" lvl="0" indent="0">
              <a:buClr>
                <a:srgbClr val="3891A7"/>
              </a:buClr>
              <a:buNone/>
            </a:pPr>
            <a:endParaRPr lang="cs-CZ" sz="1400" b="1" u="sng" dirty="0">
              <a:solidFill>
                <a:prstClr val="black"/>
              </a:solidFill>
              <a:latin typeface="Book Antiqua" pitchFamily="18" charset="0"/>
            </a:endParaRPr>
          </a:p>
          <a:p>
            <a:pPr lvl="0">
              <a:buClr>
                <a:srgbClr val="3891A7"/>
              </a:buClr>
              <a:buFontTx/>
              <a:buChar char="-"/>
            </a:pPr>
            <a:r>
              <a:rPr lang="cs-CZ" sz="1400" b="1" dirty="0">
                <a:solidFill>
                  <a:prstClr val="black"/>
                </a:solidFill>
                <a:latin typeface="Book Antiqua" pitchFamily="18" charset="0"/>
              </a:rPr>
              <a:t>WENN EIN LEHRBUCH EIN BESTANDTEIL EINES LERNKOMPLEXES IST, DESSEN TEILE ENG ZUSAMMENHÄNGEN, SPRECHEN WIR STATT DES LEHRBUCHS ÜBER DAS </a:t>
            </a:r>
            <a:r>
              <a:rPr lang="cs-CZ" sz="1400" b="1" u="sng" dirty="0">
                <a:solidFill>
                  <a:prstClr val="black"/>
                </a:solidFill>
                <a:latin typeface="Book Antiqua" pitchFamily="18" charset="0"/>
              </a:rPr>
              <a:t>LEHRWERK</a:t>
            </a:r>
            <a:r>
              <a:rPr lang="cs-CZ" sz="1400" b="1" dirty="0">
                <a:solidFill>
                  <a:prstClr val="black"/>
                </a:solidFill>
                <a:latin typeface="Book Antiqua" pitchFamily="18" charset="0"/>
              </a:rPr>
              <a:t>.</a:t>
            </a:r>
          </a:p>
          <a:p>
            <a:pPr lvl="0">
              <a:buClr>
                <a:srgbClr val="3891A7"/>
              </a:buClr>
              <a:buFontTx/>
              <a:buChar char="-"/>
            </a:pPr>
            <a:endParaRPr lang="cs-CZ" sz="1400" b="1" dirty="0">
              <a:solidFill>
                <a:prstClr val="black"/>
              </a:solidFill>
              <a:latin typeface="Book Antiqua" pitchFamily="18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58296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20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ok Antiqua" pitchFamily="18" charset="0"/>
              </a:rPr>
              <a:t>BESTANDTEILE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algn="just">
              <a:lnSpc>
                <a:spcPct val="150000"/>
              </a:lnSpc>
              <a:spcAft>
                <a:spcPts val="1000"/>
              </a:spcAft>
              <a:buClr>
                <a:srgbClr val="3891A7"/>
              </a:buClr>
              <a:buFont typeface="+mj-lt"/>
              <a:buAutoNum type="arabicParenR"/>
            </a:pPr>
            <a:endParaRPr lang="cs-CZ" sz="1400" dirty="0">
              <a:solidFill>
                <a:prstClr val="black"/>
              </a:solidFill>
              <a:latin typeface="Book Antiqua" panose="02040602050305030304" pitchFamily="18" charset="0"/>
              <a:ea typeface="Calibri"/>
              <a:cs typeface="Times New Roman"/>
            </a:endParaRPr>
          </a:p>
          <a:p>
            <a:pPr marL="82296" lvl="0" indent="0">
              <a:buClr>
                <a:srgbClr val="3891A7"/>
              </a:buClr>
              <a:buNone/>
            </a:pPr>
            <a:r>
              <a:rPr lang="cs-CZ" sz="1400" b="1" u="sng" dirty="0">
                <a:solidFill>
                  <a:prstClr val="black"/>
                </a:solidFill>
                <a:latin typeface="Book Antiqua" pitchFamily="18" charset="0"/>
              </a:rPr>
              <a:t>BESTANDTEILE DES LEHRWERKS</a:t>
            </a:r>
            <a:r>
              <a:rPr lang="cs-CZ" sz="1400" b="1" dirty="0">
                <a:solidFill>
                  <a:prstClr val="black"/>
                </a:solidFill>
                <a:latin typeface="Book Antiqua" pitchFamily="18" charset="0"/>
              </a:rPr>
              <a:t>:</a:t>
            </a:r>
          </a:p>
          <a:p>
            <a:pPr marL="82296" lvl="0" indent="0">
              <a:buClr>
                <a:srgbClr val="3891A7"/>
              </a:buClr>
              <a:buNone/>
            </a:pPr>
            <a:endParaRPr lang="cs-CZ" sz="1400" b="1" dirty="0">
              <a:solidFill>
                <a:prstClr val="black"/>
              </a:solidFill>
              <a:latin typeface="Book Antiqua" pitchFamily="18" charset="0"/>
            </a:endParaRPr>
          </a:p>
          <a:p>
            <a:pPr marL="82296" lvl="0" indent="0">
              <a:buClr>
                <a:srgbClr val="3891A7"/>
              </a:buClr>
              <a:buNone/>
            </a:pPr>
            <a:r>
              <a:rPr lang="cs-CZ" sz="1400" b="1" dirty="0">
                <a:solidFill>
                  <a:prstClr val="black"/>
                </a:solidFill>
                <a:latin typeface="Book Antiqua" pitchFamily="18" charset="0"/>
              </a:rPr>
              <a:t>A. BÜCHER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 –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Lehrwerk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,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Arbeitsheft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,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Glossar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,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Sprachenportfolio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usw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.</a:t>
            </a:r>
          </a:p>
          <a:p>
            <a:pPr marL="82296" lvl="0" indent="0">
              <a:buClr>
                <a:srgbClr val="3891A7"/>
              </a:buClr>
              <a:buNone/>
            </a:pPr>
            <a:r>
              <a:rPr lang="cs-CZ" sz="1400" b="1" dirty="0">
                <a:solidFill>
                  <a:prstClr val="black"/>
                </a:solidFill>
                <a:latin typeface="Book Antiqua" pitchFamily="18" charset="0"/>
              </a:rPr>
              <a:t>B. VISUELLE MEDIEN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 –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Landkarten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,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Abbildungen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usw</a:t>
            </a:r>
            <a:r>
              <a:rPr lang="cs-CZ" sz="1400" b="1" dirty="0">
                <a:solidFill>
                  <a:prstClr val="black"/>
                </a:solidFill>
                <a:latin typeface="Book Antiqua" pitchFamily="18" charset="0"/>
              </a:rPr>
              <a:t>.</a:t>
            </a:r>
          </a:p>
          <a:p>
            <a:pPr marL="82296" lvl="0" indent="0">
              <a:buClr>
                <a:srgbClr val="3891A7"/>
              </a:buClr>
              <a:buNone/>
            </a:pPr>
            <a:r>
              <a:rPr lang="cs-CZ" sz="1400" b="1" dirty="0">
                <a:solidFill>
                  <a:prstClr val="black"/>
                </a:solidFill>
                <a:latin typeface="Book Antiqua" pitchFamily="18" charset="0"/>
              </a:rPr>
              <a:t>C. AUDITIVE MEDIEN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 –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Tonbänder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,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Kassetten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,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CDs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usw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.</a:t>
            </a:r>
          </a:p>
          <a:p>
            <a:pPr marL="82296" lvl="0" indent="0">
              <a:buClr>
                <a:srgbClr val="3891A7"/>
              </a:buClr>
              <a:buNone/>
            </a:pPr>
            <a:r>
              <a:rPr lang="cs-CZ" sz="1400" b="1" dirty="0">
                <a:solidFill>
                  <a:prstClr val="black"/>
                </a:solidFill>
                <a:latin typeface="Book Antiqua" pitchFamily="18" charset="0"/>
              </a:rPr>
              <a:t>D. AUDIOVISUELLE MEDIEN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 –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Videos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usw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.</a:t>
            </a:r>
          </a:p>
          <a:p>
            <a:pPr marL="82296" lvl="0" indent="0">
              <a:buClr>
                <a:srgbClr val="3891A7"/>
              </a:buClr>
              <a:buNone/>
            </a:pPr>
            <a:r>
              <a:rPr lang="cs-CZ" sz="1400" b="1" dirty="0">
                <a:solidFill>
                  <a:prstClr val="black"/>
                </a:solidFill>
                <a:latin typeface="Book Antiqua" pitchFamily="18" charset="0"/>
              </a:rPr>
              <a:t>E. ELEKTRONISCHE MEDIEN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 – </a:t>
            </a:r>
            <a:r>
              <a:rPr lang="cs-CZ" sz="1400">
                <a:solidFill>
                  <a:prstClr val="black"/>
                </a:solidFill>
                <a:latin typeface="Book Antiqua" pitchFamily="18" charset="0"/>
              </a:rPr>
              <a:t>Computerprogramme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400" dirty="0" err="1">
                <a:solidFill>
                  <a:prstClr val="black"/>
                </a:solidFill>
                <a:latin typeface="Book Antiqua" pitchFamily="18" charset="0"/>
              </a:rPr>
              <a:t>usw</a:t>
            </a:r>
            <a:r>
              <a:rPr lang="cs-CZ" sz="1400" dirty="0">
                <a:solidFill>
                  <a:prstClr val="black"/>
                </a:solidFill>
                <a:latin typeface="Book Antiqua" pitchFamily="18" charset="0"/>
              </a:rPr>
              <a:t>.</a:t>
            </a:r>
            <a:endParaRPr lang="cs-CZ" sz="1400" b="1" dirty="0">
              <a:solidFill>
                <a:prstClr val="black"/>
              </a:solidFill>
              <a:latin typeface="Book Antiqua" pitchFamily="18" charset="0"/>
            </a:endParaRPr>
          </a:p>
          <a:p>
            <a:pPr marL="82296" lvl="0" indent="0">
              <a:buClr>
                <a:srgbClr val="3891A7"/>
              </a:buClr>
              <a:buNone/>
            </a:pPr>
            <a:endParaRPr lang="cs-CZ" sz="1400" b="1" dirty="0">
              <a:solidFill>
                <a:prstClr val="black"/>
              </a:solidFill>
              <a:latin typeface="Book Antiqua" pitchFamily="18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85390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0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LERNSTRATEGIEN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cs-CZ" sz="1600" dirty="0">
              <a:latin typeface="Book Antiqua" pitchFamily="18" charset="0"/>
            </a:endParaRPr>
          </a:p>
          <a:p>
            <a:pPr marL="82296" indent="0">
              <a:buNone/>
            </a:pPr>
            <a:r>
              <a:rPr lang="cs-CZ" sz="1600" b="1" u="sng" dirty="0" err="1">
                <a:latin typeface="Book Antiqua" pitchFamily="18" charset="0"/>
              </a:rPr>
              <a:t>Lernstrategien</a:t>
            </a:r>
            <a:r>
              <a:rPr lang="cs-CZ" sz="1600" b="1" u="sng" dirty="0">
                <a:latin typeface="Book Antiqua" pitchFamily="18" charset="0"/>
              </a:rPr>
              <a:t>:</a:t>
            </a:r>
          </a:p>
          <a:p>
            <a:pPr marL="82296" indent="0">
              <a:buNone/>
            </a:pPr>
            <a:endParaRPr lang="cs-CZ" sz="1600" b="1" u="sng" dirty="0">
              <a:latin typeface="Book Antiqua" pitchFamily="18" charset="0"/>
            </a:endParaRPr>
          </a:p>
          <a:p>
            <a:pPr marL="82296" indent="0">
              <a:buNone/>
            </a:pPr>
            <a:r>
              <a:rPr lang="cs-CZ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anose="02040602050305030304" pitchFamily="18" charset="0"/>
              </a:rPr>
              <a:t>- </a:t>
            </a:r>
            <a:r>
              <a:rPr lang="de-DE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anose="02040602050305030304" pitchFamily="18" charset="0"/>
              </a:rPr>
              <a:t>Lernstrategien</a:t>
            </a:r>
            <a:r>
              <a:rPr lang="de-DE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anose="02040602050305030304" pitchFamily="18" charset="0"/>
              </a:rPr>
              <a:t> sind Arbeitshilfen, um einen Lernstoff gezielter, besser und effektiver lernen, behalten wiedergeben zu können.</a:t>
            </a:r>
            <a:endParaRPr lang="cs-CZ" sz="1600" dirty="0">
              <a:solidFill>
                <a:schemeClr val="tx1">
                  <a:lumMod val="95000"/>
                  <a:lumOff val="5000"/>
                </a:schemeClr>
              </a:solidFill>
              <a:latin typeface="Book Antiqua" pitchFamily="18" charset="0"/>
            </a:endParaRPr>
          </a:p>
          <a:p>
            <a:pPr marL="82296" lvl="0" indent="0">
              <a:buClr>
                <a:srgbClr val="3891A7"/>
              </a:buClr>
              <a:buNone/>
            </a:pP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-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sie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bilden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einen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festen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Bestandteil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des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gegenwärtigen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Fremdsprachenlernens</a:t>
            </a:r>
            <a:endParaRPr lang="cs-CZ" sz="1600" dirty="0">
              <a:solidFill>
                <a:prstClr val="black"/>
              </a:solidFill>
              <a:latin typeface="Book Antiqua" pitchFamily="18" charset="0"/>
            </a:endParaRPr>
          </a:p>
          <a:p>
            <a:pPr marL="82296" lvl="0" indent="0">
              <a:buClr>
                <a:srgbClr val="3891A7"/>
              </a:buClr>
              <a:buNone/>
            </a:pP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-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jeder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hat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seine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eigenen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Kriterien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, nach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denen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er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das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Lehrwerk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analysiert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und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bewertet</a:t>
            </a:r>
            <a:endParaRPr lang="cs-CZ" sz="1600" dirty="0">
              <a:latin typeface="Book Antiqua" pitchFamily="18" charset="0"/>
            </a:endParaRPr>
          </a:p>
          <a:p>
            <a:pPr marL="82296" indent="0">
              <a:buNone/>
            </a:pPr>
            <a:r>
              <a:rPr lang="cs-CZ" sz="1600" dirty="0">
                <a:latin typeface="Book Antiqua" pitchFamily="18" charset="0"/>
              </a:rPr>
              <a:t>- um </a:t>
            </a:r>
            <a:r>
              <a:rPr lang="cs-CZ" sz="1600" dirty="0" err="1">
                <a:latin typeface="Book Antiqua" pitchFamily="18" charset="0"/>
              </a:rPr>
              <a:t>festzustellen</a:t>
            </a:r>
            <a:r>
              <a:rPr lang="cs-CZ" sz="1600" dirty="0">
                <a:latin typeface="Book Antiqua" pitchFamily="18" charset="0"/>
              </a:rPr>
              <a:t>, </a:t>
            </a:r>
            <a:r>
              <a:rPr lang="cs-CZ" sz="1600" dirty="0" err="1">
                <a:latin typeface="Book Antiqua" pitchFamily="18" charset="0"/>
              </a:rPr>
              <a:t>inwieweit</a:t>
            </a:r>
            <a:r>
              <a:rPr lang="cs-CZ" sz="1600" dirty="0">
                <a:latin typeface="Book Antiqua" pitchFamily="18" charset="0"/>
              </a:rPr>
              <a:t> </a:t>
            </a:r>
            <a:r>
              <a:rPr lang="cs-CZ" sz="1600" dirty="0" err="1">
                <a:latin typeface="Book Antiqua" pitchFamily="18" charset="0"/>
              </a:rPr>
              <a:t>die</a:t>
            </a:r>
            <a:r>
              <a:rPr lang="cs-CZ" sz="1600" dirty="0">
                <a:latin typeface="Book Antiqua" pitchFamily="18" charset="0"/>
              </a:rPr>
              <a:t> </a:t>
            </a:r>
            <a:r>
              <a:rPr lang="cs-CZ" sz="1600" dirty="0" err="1">
                <a:latin typeface="Book Antiqua" pitchFamily="18" charset="0"/>
              </a:rPr>
              <a:t>Lernstrategien</a:t>
            </a:r>
            <a:r>
              <a:rPr lang="cs-CZ" sz="1600" dirty="0">
                <a:latin typeface="Book Antiqua" pitchFamily="18" charset="0"/>
              </a:rPr>
              <a:t> in </a:t>
            </a:r>
            <a:r>
              <a:rPr lang="cs-CZ" sz="1600" dirty="0" err="1">
                <a:latin typeface="Book Antiqua" pitchFamily="18" charset="0"/>
              </a:rPr>
              <a:t>ausgewählten</a:t>
            </a:r>
            <a:r>
              <a:rPr lang="cs-CZ" sz="1600" dirty="0">
                <a:latin typeface="Book Antiqua" pitchFamily="18" charset="0"/>
              </a:rPr>
              <a:t> </a:t>
            </a:r>
            <a:r>
              <a:rPr lang="cs-CZ" sz="1600" dirty="0" err="1">
                <a:latin typeface="Book Antiqua" pitchFamily="18" charset="0"/>
              </a:rPr>
              <a:t>Lehrwerken</a:t>
            </a:r>
            <a:r>
              <a:rPr lang="cs-CZ" sz="1600" dirty="0">
                <a:latin typeface="Book Antiqua" pitchFamily="18" charset="0"/>
              </a:rPr>
              <a:t> </a:t>
            </a:r>
            <a:r>
              <a:rPr lang="cs-CZ" sz="1600" dirty="0" err="1">
                <a:latin typeface="Book Antiqua" pitchFamily="18" charset="0"/>
              </a:rPr>
              <a:t>intergriert</a:t>
            </a:r>
            <a:r>
              <a:rPr lang="cs-CZ" sz="1600" dirty="0">
                <a:latin typeface="Book Antiqua" pitchFamily="18" charset="0"/>
              </a:rPr>
              <a:t> </a:t>
            </a:r>
            <a:r>
              <a:rPr lang="cs-CZ" sz="1600" dirty="0" err="1">
                <a:latin typeface="Book Antiqua" pitchFamily="18" charset="0"/>
              </a:rPr>
              <a:t>wurden</a:t>
            </a:r>
            <a:r>
              <a:rPr lang="cs-CZ" sz="1600" dirty="0">
                <a:latin typeface="Book Antiqua" pitchFamily="18" charset="0"/>
              </a:rPr>
              <a:t>, </a:t>
            </a:r>
            <a:r>
              <a:rPr lang="cs-CZ" sz="1600" dirty="0" err="1">
                <a:latin typeface="Book Antiqua" pitchFamily="18" charset="0"/>
              </a:rPr>
              <a:t>habe</a:t>
            </a:r>
            <a:r>
              <a:rPr lang="cs-CZ" sz="1600" dirty="0">
                <a:latin typeface="Book Antiqua" pitchFamily="18" charset="0"/>
              </a:rPr>
              <a:t> </a:t>
            </a:r>
            <a:r>
              <a:rPr lang="cs-CZ" sz="1600" dirty="0" err="1">
                <a:latin typeface="Book Antiqua" pitchFamily="18" charset="0"/>
              </a:rPr>
              <a:t>ich</a:t>
            </a:r>
            <a:r>
              <a:rPr lang="cs-CZ" sz="1600" dirty="0">
                <a:latin typeface="Book Antiqua" pitchFamily="18" charset="0"/>
              </a:rPr>
              <a:t> </a:t>
            </a:r>
            <a:r>
              <a:rPr lang="cs-CZ" sz="1600" dirty="0" err="1">
                <a:latin typeface="Book Antiqua" pitchFamily="18" charset="0"/>
              </a:rPr>
              <a:t>folgende</a:t>
            </a:r>
            <a:r>
              <a:rPr lang="cs-CZ" sz="1600" dirty="0">
                <a:latin typeface="Book Antiqua" pitchFamily="18" charset="0"/>
              </a:rPr>
              <a:t> </a:t>
            </a:r>
            <a:r>
              <a:rPr lang="cs-CZ" sz="1600" dirty="0" err="1">
                <a:latin typeface="Book Antiqua" pitchFamily="18" charset="0"/>
              </a:rPr>
              <a:t>Kriterien</a:t>
            </a:r>
            <a:r>
              <a:rPr lang="cs-CZ" sz="1600" dirty="0">
                <a:latin typeface="Book Antiqua" pitchFamily="18" charset="0"/>
              </a:rPr>
              <a:t> </a:t>
            </a:r>
            <a:r>
              <a:rPr lang="cs-CZ" sz="1600" dirty="0" err="1">
                <a:latin typeface="Book Antiqua" pitchFamily="18" charset="0"/>
              </a:rPr>
              <a:t>festgelegt</a:t>
            </a:r>
            <a:r>
              <a:rPr lang="cs-CZ" sz="1600" dirty="0">
                <a:latin typeface="Book Antiqua" pitchFamily="18" charset="0"/>
              </a:rPr>
              <a:t>:</a:t>
            </a:r>
          </a:p>
          <a:p>
            <a:pPr>
              <a:buFontTx/>
              <a:buChar char="-"/>
            </a:pPr>
            <a:endParaRPr lang="cs-CZ" sz="1600" dirty="0">
              <a:latin typeface="Book Antiqua" pitchFamily="18" charset="0"/>
            </a:endParaRPr>
          </a:p>
          <a:p>
            <a:pPr marL="82296" indent="0">
              <a:buNone/>
            </a:pPr>
            <a:r>
              <a:rPr lang="cs-CZ" sz="1600" b="1" dirty="0" err="1">
                <a:latin typeface="Book Antiqua" pitchFamily="18" charset="0"/>
              </a:rPr>
              <a:t>Kriterium</a:t>
            </a:r>
            <a:r>
              <a:rPr lang="cs-CZ" sz="1600" b="1" dirty="0">
                <a:latin typeface="Book Antiqua" pitchFamily="18" charset="0"/>
              </a:rPr>
              <a:t> 1: GRAMMATISCHE REGELN ENTDECKEN</a:t>
            </a:r>
          </a:p>
          <a:p>
            <a:pPr marL="82296" indent="0">
              <a:buNone/>
            </a:pPr>
            <a:r>
              <a:rPr lang="cs-CZ" sz="1600" dirty="0">
                <a:latin typeface="Book Antiqua" pitchFamily="18" charset="0"/>
              </a:rPr>
              <a:t>- </a:t>
            </a:r>
            <a:r>
              <a:rPr lang="cs-CZ" sz="1600" dirty="0" err="1">
                <a:latin typeface="Book Antiqua" pitchFamily="18" charset="0"/>
              </a:rPr>
              <a:t>auf</a:t>
            </a:r>
            <a:r>
              <a:rPr lang="cs-CZ" sz="1600" dirty="0">
                <a:latin typeface="Book Antiqua" pitchFamily="18" charset="0"/>
              </a:rPr>
              <a:t> </a:t>
            </a:r>
            <a:r>
              <a:rPr lang="cs-CZ" sz="1600" dirty="0" err="1">
                <a:latin typeface="Book Antiqua" pitchFamily="18" charset="0"/>
              </a:rPr>
              <a:t>welcher</a:t>
            </a:r>
            <a:r>
              <a:rPr lang="cs-CZ" sz="1600" dirty="0">
                <a:latin typeface="Book Antiqua" pitchFamily="18" charset="0"/>
              </a:rPr>
              <a:t> Weise </a:t>
            </a:r>
            <a:r>
              <a:rPr lang="cs-CZ" sz="1600" dirty="0" err="1">
                <a:latin typeface="Book Antiqua" pitchFamily="18" charset="0"/>
              </a:rPr>
              <a:t>werden</a:t>
            </a:r>
            <a:r>
              <a:rPr lang="cs-CZ" sz="1600" dirty="0">
                <a:latin typeface="Book Antiqua" pitchFamily="18" charset="0"/>
              </a:rPr>
              <a:t> </a:t>
            </a:r>
            <a:r>
              <a:rPr lang="cs-CZ" sz="1600" dirty="0" err="1">
                <a:latin typeface="Book Antiqua" pitchFamily="18" charset="0"/>
              </a:rPr>
              <a:t>grammatische</a:t>
            </a:r>
            <a:r>
              <a:rPr lang="cs-CZ" sz="1600" dirty="0">
                <a:latin typeface="Book Antiqua" pitchFamily="18" charset="0"/>
              </a:rPr>
              <a:t> </a:t>
            </a:r>
            <a:r>
              <a:rPr lang="cs-CZ" sz="1600" dirty="0" err="1">
                <a:latin typeface="Book Antiqua" pitchFamily="18" charset="0"/>
              </a:rPr>
              <a:t>Strukturen</a:t>
            </a:r>
            <a:r>
              <a:rPr lang="cs-CZ" sz="1600" dirty="0">
                <a:latin typeface="Book Antiqua" pitchFamily="18" charset="0"/>
              </a:rPr>
              <a:t> in den </a:t>
            </a:r>
            <a:r>
              <a:rPr lang="cs-CZ" sz="1600" dirty="0" err="1">
                <a:latin typeface="Book Antiqua" pitchFamily="18" charset="0"/>
              </a:rPr>
              <a:t>Lehrwerken</a:t>
            </a:r>
            <a:r>
              <a:rPr lang="cs-CZ" sz="1600" dirty="0">
                <a:latin typeface="Book Antiqua" pitchFamily="18" charset="0"/>
              </a:rPr>
              <a:t> </a:t>
            </a:r>
            <a:r>
              <a:rPr lang="cs-CZ" sz="1600" dirty="0" err="1">
                <a:latin typeface="Book Antiqua" pitchFamily="18" charset="0"/>
              </a:rPr>
              <a:t>dargestellt</a:t>
            </a:r>
            <a:r>
              <a:rPr lang="cs-CZ" sz="1600" dirty="0">
                <a:latin typeface="Book Antiqua" pitchFamily="18" charset="0"/>
              </a:rPr>
              <a:t>?</a:t>
            </a:r>
          </a:p>
          <a:p>
            <a:pPr marL="82296" indent="0">
              <a:buNone/>
            </a:pPr>
            <a:r>
              <a:rPr lang="cs-CZ" sz="1600" dirty="0">
                <a:latin typeface="Book Antiqua" pitchFamily="18" charset="0"/>
              </a:rPr>
              <a:t>- </a:t>
            </a:r>
            <a:r>
              <a:rPr lang="cs-CZ" sz="1600" dirty="0" err="1">
                <a:latin typeface="Book Antiqua" pitchFamily="18" charset="0"/>
              </a:rPr>
              <a:t>werden</a:t>
            </a:r>
            <a:r>
              <a:rPr lang="cs-CZ" sz="1600" dirty="0">
                <a:latin typeface="Book Antiqua" pitchFamily="18" charset="0"/>
              </a:rPr>
              <a:t> </a:t>
            </a:r>
            <a:r>
              <a:rPr lang="cs-CZ" sz="1600" dirty="0" err="1">
                <a:latin typeface="Book Antiqua" pitchFamily="18" charset="0"/>
              </a:rPr>
              <a:t>grammatische</a:t>
            </a:r>
            <a:r>
              <a:rPr lang="cs-CZ" sz="1600" dirty="0">
                <a:latin typeface="Book Antiqua" pitchFamily="18" charset="0"/>
              </a:rPr>
              <a:t> </a:t>
            </a:r>
            <a:r>
              <a:rPr lang="cs-CZ" sz="1600" dirty="0" err="1">
                <a:latin typeface="Book Antiqua" pitchFamily="18" charset="0"/>
              </a:rPr>
              <a:t>Strukturen</a:t>
            </a:r>
            <a:r>
              <a:rPr lang="cs-CZ" sz="1600" dirty="0">
                <a:latin typeface="Book Antiqua" pitchFamily="18" charset="0"/>
              </a:rPr>
              <a:t> </a:t>
            </a:r>
            <a:r>
              <a:rPr lang="cs-CZ" sz="1600" dirty="0" err="1">
                <a:latin typeface="Book Antiqua" pitchFamily="18" charset="0"/>
              </a:rPr>
              <a:t>induktiv</a:t>
            </a:r>
            <a:r>
              <a:rPr lang="cs-CZ" sz="1600" dirty="0">
                <a:latin typeface="Book Antiqua" pitchFamily="18" charset="0"/>
              </a:rPr>
              <a:t>/</a:t>
            </a:r>
            <a:r>
              <a:rPr lang="cs-CZ" sz="1600" dirty="0" err="1">
                <a:latin typeface="Book Antiqua" pitchFamily="18" charset="0"/>
              </a:rPr>
              <a:t>deduktiv</a:t>
            </a:r>
            <a:r>
              <a:rPr lang="cs-CZ" sz="1600" dirty="0">
                <a:latin typeface="Book Antiqua" pitchFamily="18" charset="0"/>
              </a:rPr>
              <a:t> von den </a:t>
            </a:r>
            <a:r>
              <a:rPr lang="cs-CZ" sz="1600" dirty="0" err="1">
                <a:latin typeface="Book Antiqua" pitchFamily="18" charset="0"/>
              </a:rPr>
              <a:t>Lernenden</a:t>
            </a:r>
            <a:r>
              <a:rPr lang="cs-CZ" sz="1600" dirty="0">
                <a:latin typeface="Book Antiqua" pitchFamily="18" charset="0"/>
              </a:rPr>
              <a:t> </a:t>
            </a:r>
            <a:r>
              <a:rPr lang="cs-CZ" sz="1600" dirty="0" err="1">
                <a:latin typeface="Book Antiqua" pitchFamily="18" charset="0"/>
              </a:rPr>
              <a:t>erarbeitet</a:t>
            </a:r>
            <a:r>
              <a:rPr lang="cs-CZ" sz="1600" dirty="0">
                <a:latin typeface="Book Antiqua" pitchFamily="18" charset="0"/>
              </a:rPr>
              <a:t> ? (w</a:t>
            </a:r>
            <a:r>
              <a:rPr lang="de-DE" sz="1600" dirty="0" err="1">
                <a:latin typeface="Book Antiqua" panose="02040602050305030304" pitchFamily="18" charset="0"/>
                <a:ea typeface="MS Mincho"/>
              </a:rPr>
              <a:t>ird</a:t>
            </a:r>
            <a:r>
              <a:rPr lang="de-DE" sz="1600" dirty="0">
                <a:latin typeface="Book Antiqua" panose="02040602050305030304" pitchFamily="18" charset="0"/>
                <a:ea typeface="MS Mincho"/>
              </a:rPr>
              <a:t> in diesem Lehrwerk von einer bestimmten Grammatiktheorie ausgegangen</a:t>
            </a:r>
            <a:r>
              <a:rPr lang="cs-CZ" sz="1600" dirty="0">
                <a:latin typeface="Book Antiqua" pitchFamily="18" charset="0"/>
              </a:rPr>
              <a:t>?)</a:t>
            </a:r>
          </a:p>
          <a:p>
            <a:pPr>
              <a:buFontTx/>
              <a:buChar char="-"/>
            </a:pPr>
            <a:r>
              <a:rPr lang="cs-CZ" sz="1600" dirty="0" err="1">
                <a:latin typeface="Book Antiqua" pitchFamily="18" charset="0"/>
              </a:rPr>
              <a:t>welche</a:t>
            </a:r>
            <a:r>
              <a:rPr lang="cs-CZ" sz="1600" dirty="0">
                <a:latin typeface="Book Antiqua" pitchFamily="18" charset="0"/>
              </a:rPr>
              <a:t> </a:t>
            </a:r>
            <a:r>
              <a:rPr lang="cs-CZ" sz="1600" dirty="0" err="1">
                <a:latin typeface="Book Antiqua" pitchFamily="18" charset="0"/>
              </a:rPr>
              <a:t>Übungstypen</a:t>
            </a:r>
            <a:r>
              <a:rPr lang="cs-CZ" sz="1600" dirty="0">
                <a:latin typeface="Book Antiqua" pitchFamily="18" charset="0"/>
              </a:rPr>
              <a:t> </a:t>
            </a:r>
            <a:r>
              <a:rPr lang="cs-CZ" sz="1600" dirty="0" err="1">
                <a:latin typeface="Book Antiqua" pitchFamily="18" charset="0"/>
              </a:rPr>
              <a:t>enthält</a:t>
            </a:r>
            <a:r>
              <a:rPr lang="cs-CZ" sz="1600" dirty="0">
                <a:latin typeface="Book Antiqua" pitchFamily="18" charset="0"/>
              </a:rPr>
              <a:t> </a:t>
            </a:r>
            <a:r>
              <a:rPr lang="cs-CZ" sz="1600" dirty="0" err="1">
                <a:latin typeface="Book Antiqua" pitchFamily="18" charset="0"/>
              </a:rPr>
              <a:t>das</a:t>
            </a:r>
            <a:r>
              <a:rPr lang="cs-CZ" sz="1600" dirty="0">
                <a:latin typeface="Book Antiqua" pitchFamily="18" charset="0"/>
              </a:rPr>
              <a:t> </a:t>
            </a:r>
            <a:r>
              <a:rPr lang="cs-CZ" sz="1600" dirty="0" err="1">
                <a:latin typeface="Book Antiqua" pitchFamily="18" charset="0"/>
              </a:rPr>
              <a:t>Lehrwerk</a:t>
            </a:r>
            <a:r>
              <a:rPr lang="cs-CZ" sz="1600" dirty="0">
                <a:latin typeface="Book Antiqua" pitchFamily="18" charset="0"/>
              </a:rPr>
              <a:t>? (</a:t>
            </a:r>
            <a:r>
              <a:rPr lang="cs-CZ" sz="1600" dirty="0" err="1">
                <a:latin typeface="Book Antiqua" pitchFamily="18" charset="0"/>
              </a:rPr>
              <a:t>Ergänzungen</a:t>
            </a:r>
            <a:r>
              <a:rPr lang="cs-CZ" sz="1600" dirty="0">
                <a:latin typeface="Book Antiqua" pitchFamily="18" charset="0"/>
              </a:rPr>
              <a:t>, </a:t>
            </a:r>
            <a:r>
              <a:rPr lang="cs-CZ" sz="1600" dirty="0" err="1">
                <a:latin typeface="Book Antiqua" pitchFamily="18" charset="0"/>
              </a:rPr>
              <a:t>Satzverbindungen</a:t>
            </a:r>
            <a:r>
              <a:rPr lang="cs-CZ" sz="1600" dirty="0">
                <a:latin typeface="Book Antiqua" pitchFamily="18" charset="0"/>
              </a:rPr>
              <a:t> </a:t>
            </a:r>
            <a:r>
              <a:rPr lang="cs-CZ" sz="1600" dirty="0" err="1">
                <a:latin typeface="Book Antiqua" pitchFamily="18" charset="0"/>
              </a:rPr>
              <a:t>usw</a:t>
            </a:r>
            <a:r>
              <a:rPr lang="cs-CZ" sz="1600" dirty="0">
                <a:latin typeface="Book Antiqua" pitchFamily="18" charset="0"/>
              </a:rPr>
              <a:t>.)</a:t>
            </a:r>
          </a:p>
          <a:p>
            <a:pPr>
              <a:buFontTx/>
              <a:buChar char="-"/>
            </a:pPr>
            <a:endParaRPr lang="cs-CZ" sz="1600" b="1" dirty="0">
              <a:latin typeface="Book Antiqua" pitchFamily="18" charset="0"/>
            </a:endParaRPr>
          </a:p>
          <a:p>
            <a:pPr marL="82296" lvl="0" indent="0">
              <a:buClr>
                <a:srgbClr val="3891A7"/>
              </a:buClr>
              <a:buNone/>
            </a:pPr>
            <a:r>
              <a:rPr lang="cs-CZ" sz="1600" b="1" dirty="0" err="1">
                <a:solidFill>
                  <a:prstClr val="black"/>
                </a:solidFill>
                <a:latin typeface="Book Antiqua" pitchFamily="18" charset="0"/>
              </a:rPr>
              <a:t>Kriterium</a:t>
            </a:r>
            <a:r>
              <a:rPr lang="cs-CZ" sz="1600" b="1" dirty="0">
                <a:solidFill>
                  <a:prstClr val="black"/>
                </a:solidFill>
                <a:latin typeface="Book Antiqua" pitchFamily="18" charset="0"/>
              </a:rPr>
              <a:t> 2: WORTFELDER BILDEN</a:t>
            </a:r>
          </a:p>
          <a:p>
            <a:pPr marL="82296" lvl="0" indent="0">
              <a:buClr>
                <a:srgbClr val="3891A7"/>
              </a:buClr>
              <a:buNone/>
            </a:pP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-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auf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welcher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Weise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wird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der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neue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Wortschatz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präsentiert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?</a:t>
            </a:r>
          </a:p>
          <a:p>
            <a:pPr marL="82296" lvl="0" indent="0">
              <a:buClr>
                <a:srgbClr val="3891A7"/>
              </a:buClr>
              <a:buNone/>
            </a:pP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-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wird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der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Wortschatz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in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Wortfeldern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zusammengefasst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?</a:t>
            </a:r>
          </a:p>
          <a:p>
            <a:pPr lvl="0">
              <a:buClr>
                <a:srgbClr val="3891A7"/>
              </a:buClr>
              <a:buFontTx/>
              <a:buChar char="-"/>
            </a:pPr>
            <a:endParaRPr lang="cs-CZ" sz="1600" dirty="0">
              <a:solidFill>
                <a:prstClr val="black"/>
              </a:solidFill>
              <a:latin typeface="Book Antiqua" pitchFamily="18" charset="0"/>
            </a:endParaRPr>
          </a:p>
          <a:p>
            <a:pPr marL="82296" indent="0">
              <a:buNone/>
            </a:pPr>
            <a:endParaRPr lang="cs-CZ" sz="1600" b="1" dirty="0">
              <a:latin typeface="Book Antiqua" pitchFamily="18" charset="0"/>
            </a:endParaRPr>
          </a:p>
          <a:p>
            <a:pPr marL="82296" indent="0">
              <a:buNone/>
            </a:pPr>
            <a:endParaRPr lang="cs-CZ" sz="1600" b="1" dirty="0">
              <a:latin typeface="Book Antiqua" pitchFamily="18" charset="0"/>
            </a:endParaRPr>
          </a:p>
          <a:p>
            <a:pPr>
              <a:buNone/>
            </a:pPr>
            <a:endParaRPr lang="cs-CZ" sz="2000" dirty="0">
              <a:latin typeface="Algerian" pitchFamily="8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000" u="sng" dirty="0">
                <a:latin typeface="Book Antiqua" panose="02040602050305030304" pitchFamily="18" charset="0"/>
              </a:rPr>
              <a:t>LERNSTRATEGIEN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82296" lvl="0" indent="0">
              <a:buClr>
                <a:srgbClr val="3891A7"/>
              </a:buClr>
              <a:buNone/>
            </a:pPr>
            <a:r>
              <a:rPr lang="cs-CZ" sz="1900" b="1" dirty="0" err="1">
                <a:solidFill>
                  <a:prstClr val="black"/>
                </a:solidFill>
                <a:latin typeface="Book Antiqua" pitchFamily="18" charset="0"/>
              </a:rPr>
              <a:t>Kriterium</a:t>
            </a:r>
            <a:r>
              <a:rPr lang="cs-CZ" sz="1900" b="1" dirty="0">
                <a:solidFill>
                  <a:prstClr val="black"/>
                </a:solidFill>
                <a:latin typeface="Book Antiqua" pitchFamily="18" charset="0"/>
              </a:rPr>
              <a:t> 3: SELBSTEVALUATION</a:t>
            </a:r>
          </a:p>
          <a:p>
            <a:pPr marL="82296" lvl="0" indent="0">
              <a:buClr>
                <a:srgbClr val="3891A7"/>
              </a:buClr>
              <a:buNone/>
            </a:pPr>
            <a:r>
              <a:rPr lang="cs-CZ" sz="1900" dirty="0">
                <a:solidFill>
                  <a:prstClr val="black"/>
                </a:solidFill>
                <a:latin typeface="Book Antiqua" pitchFamily="18" charset="0"/>
              </a:rPr>
              <a:t>- </a:t>
            </a:r>
            <a:r>
              <a:rPr lang="cs-CZ" sz="1900" dirty="0" err="1">
                <a:solidFill>
                  <a:prstClr val="black"/>
                </a:solidFill>
                <a:latin typeface="Book Antiqua" pitchFamily="18" charset="0"/>
              </a:rPr>
              <a:t>hat</a:t>
            </a:r>
            <a:r>
              <a:rPr lang="cs-CZ" sz="19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900" dirty="0" err="1">
                <a:solidFill>
                  <a:prstClr val="black"/>
                </a:solidFill>
                <a:latin typeface="Book Antiqua" pitchFamily="18" charset="0"/>
              </a:rPr>
              <a:t>das</a:t>
            </a:r>
            <a:r>
              <a:rPr lang="cs-CZ" sz="19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900" dirty="0" err="1">
                <a:solidFill>
                  <a:prstClr val="black"/>
                </a:solidFill>
                <a:latin typeface="Book Antiqua" pitchFamily="18" charset="0"/>
              </a:rPr>
              <a:t>Lehrwerk</a:t>
            </a:r>
            <a:r>
              <a:rPr lang="cs-CZ" sz="19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900" dirty="0" err="1">
                <a:solidFill>
                  <a:prstClr val="black"/>
                </a:solidFill>
                <a:latin typeface="Book Antiqua" pitchFamily="18" charset="0"/>
              </a:rPr>
              <a:t>testvorbereitende</a:t>
            </a:r>
            <a:r>
              <a:rPr lang="cs-CZ" sz="19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900" dirty="0" err="1">
                <a:solidFill>
                  <a:prstClr val="black"/>
                </a:solidFill>
                <a:latin typeface="Book Antiqua" pitchFamily="18" charset="0"/>
              </a:rPr>
              <a:t>Trainingsmaterialien</a:t>
            </a:r>
            <a:r>
              <a:rPr lang="cs-CZ" sz="1900" dirty="0">
                <a:solidFill>
                  <a:prstClr val="black"/>
                </a:solidFill>
                <a:latin typeface="Book Antiqua" pitchFamily="18" charset="0"/>
              </a:rPr>
              <a:t>?</a:t>
            </a:r>
          </a:p>
          <a:p>
            <a:pPr marL="82296" lvl="0" indent="0">
              <a:buClr>
                <a:srgbClr val="3891A7"/>
              </a:buClr>
              <a:buNone/>
            </a:pPr>
            <a:endParaRPr lang="cs-CZ" sz="1900" b="1" dirty="0">
              <a:solidFill>
                <a:prstClr val="black"/>
              </a:solidFill>
              <a:latin typeface="Book Antiqua" pitchFamily="18" charset="0"/>
            </a:endParaRPr>
          </a:p>
          <a:p>
            <a:pPr marL="82296" lvl="0" indent="0">
              <a:buClr>
                <a:srgbClr val="3891A7"/>
              </a:buClr>
              <a:buNone/>
            </a:pPr>
            <a:r>
              <a:rPr lang="cs-CZ" sz="1900" b="1" dirty="0" err="1">
                <a:solidFill>
                  <a:prstClr val="black"/>
                </a:solidFill>
                <a:latin typeface="Book Antiqua" pitchFamily="18" charset="0"/>
              </a:rPr>
              <a:t>Kriterium</a:t>
            </a:r>
            <a:r>
              <a:rPr lang="cs-CZ" sz="1900" b="1" dirty="0">
                <a:solidFill>
                  <a:prstClr val="black"/>
                </a:solidFill>
                <a:latin typeface="Book Antiqua" pitchFamily="18" charset="0"/>
              </a:rPr>
              <a:t> 4: IDEEN VOR DEM SCHREIBEN/LESEN/SPRECHEN/HÖREN IN MIND-MAPS SAMMELN</a:t>
            </a:r>
          </a:p>
          <a:p>
            <a:pPr marL="82296" lvl="0" indent="0">
              <a:buClr>
                <a:srgbClr val="3891A7"/>
              </a:buClr>
              <a:buNone/>
            </a:pPr>
            <a:r>
              <a:rPr lang="cs-CZ" sz="1900" dirty="0">
                <a:solidFill>
                  <a:prstClr val="black"/>
                </a:solidFill>
                <a:latin typeface="Book Antiqua" pitchFamily="18" charset="0"/>
              </a:rPr>
              <a:t>- </a:t>
            </a:r>
            <a:r>
              <a:rPr lang="cs-CZ" sz="1900" dirty="0" err="1">
                <a:solidFill>
                  <a:prstClr val="black"/>
                </a:solidFill>
                <a:latin typeface="Book Antiqua" pitchFamily="18" charset="0"/>
              </a:rPr>
              <a:t>werden</a:t>
            </a:r>
            <a:r>
              <a:rPr lang="cs-CZ" sz="1900" dirty="0">
                <a:solidFill>
                  <a:prstClr val="black"/>
                </a:solidFill>
                <a:latin typeface="Book Antiqua" pitchFamily="18" charset="0"/>
              </a:rPr>
              <a:t> Mind-</a:t>
            </a:r>
            <a:r>
              <a:rPr lang="cs-CZ" sz="1900" dirty="0" err="1">
                <a:solidFill>
                  <a:prstClr val="black"/>
                </a:solidFill>
                <a:latin typeface="Book Antiqua" pitchFamily="18" charset="0"/>
              </a:rPr>
              <a:t>Maps</a:t>
            </a:r>
            <a:r>
              <a:rPr lang="cs-CZ" sz="19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900" dirty="0" err="1">
                <a:solidFill>
                  <a:prstClr val="black"/>
                </a:solidFill>
                <a:latin typeface="Book Antiqua" pitchFamily="18" charset="0"/>
              </a:rPr>
              <a:t>gebraucht</a:t>
            </a:r>
            <a:r>
              <a:rPr lang="cs-CZ" sz="1900" dirty="0">
                <a:solidFill>
                  <a:prstClr val="black"/>
                </a:solidFill>
                <a:latin typeface="Book Antiqua" pitchFamily="18" charset="0"/>
              </a:rPr>
              <a:t>?</a:t>
            </a:r>
          </a:p>
          <a:p>
            <a:pPr lvl="0">
              <a:buClr>
                <a:srgbClr val="3891A7"/>
              </a:buClr>
              <a:buFontTx/>
              <a:buChar char="-"/>
            </a:pPr>
            <a:endParaRPr lang="cs-CZ" sz="1900" dirty="0">
              <a:solidFill>
                <a:prstClr val="black"/>
              </a:solidFill>
              <a:latin typeface="Book Antiqua" pitchFamily="18" charset="0"/>
            </a:endParaRPr>
          </a:p>
          <a:p>
            <a:pPr marL="82296" lvl="0" indent="0">
              <a:buClr>
                <a:srgbClr val="3891A7"/>
              </a:buClr>
              <a:buNone/>
            </a:pPr>
            <a:r>
              <a:rPr lang="cs-CZ" sz="1900" b="1" dirty="0" err="1">
                <a:solidFill>
                  <a:prstClr val="black"/>
                </a:solidFill>
                <a:latin typeface="Book Antiqua" pitchFamily="18" charset="0"/>
              </a:rPr>
              <a:t>Kriterium</a:t>
            </a:r>
            <a:r>
              <a:rPr lang="cs-CZ" sz="1900" b="1" dirty="0">
                <a:solidFill>
                  <a:prstClr val="black"/>
                </a:solidFill>
                <a:latin typeface="Book Antiqua" pitchFamily="18" charset="0"/>
              </a:rPr>
              <a:t> 5: MEDIENVERBUND</a:t>
            </a:r>
          </a:p>
          <a:p>
            <a:pPr marL="82296" lvl="0" indent="0">
              <a:buClr>
                <a:srgbClr val="3891A7"/>
              </a:buClr>
              <a:buNone/>
            </a:pPr>
            <a:r>
              <a:rPr lang="cs-CZ" sz="1900" dirty="0">
                <a:solidFill>
                  <a:prstClr val="black"/>
                </a:solidFill>
                <a:latin typeface="Book Antiqua" pitchFamily="18" charset="0"/>
              </a:rPr>
              <a:t>- </a:t>
            </a:r>
            <a:r>
              <a:rPr lang="cs-CZ" sz="1900" dirty="0" err="1">
                <a:solidFill>
                  <a:prstClr val="black"/>
                </a:solidFill>
                <a:latin typeface="Book Antiqua" pitchFamily="18" charset="0"/>
              </a:rPr>
              <a:t>welchen</a:t>
            </a:r>
            <a:r>
              <a:rPr lang="cs-CZ" sz="19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900" dirty="0" err="1">
                <a:solidFill>
                  <a:prstClr val="black"/>
                </a:solidFill>
                <a:latin typeface="Book Antiqua" pitchFamily="18" charset="0"/>
              </a:rPr>
              <a:t>Stellenwert</a:t>
            </a:r>
            <a:r>
              <a:rPr lang="cs-CZ" sz="19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900" dirty="0" err="1">
                <a:solidFill>
                  <a:prstClr val="black"/>
                </a:solidFill>
                <a:latin typeface="Book Antiqua" pitchFamily="18" charset="0"/>
              </a:rPr>
              <a:t>haben</a:t>
            </a:r>
            <a:r>
              <a:rPr lang="cs-CZ" sz="19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900" dirty="0" err="1">
                <a:solidFill>
                  <a:prstClr val="black"/>
                </a:solidFill>
                <a:latin typeface="Book Antiqua" pitchFamily="18" charset="0"/>
              </a:rPr>
              <a:t>die</a:t>
            </a:r>
            <a:r>
              <a:rPr lang="cs-CZ" sz="19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900" dirty="0" err="1">
                <a:solidFill>
                  <a:prstClr val="black"/>
                </a:solidFill>
                <a:latin typeface="Book Antiqua" pitchFamily="18" charset="0"/>
              </a:rPr>
              <a:t>Medien</a:t>
            </a:r>
            <a:r>
              <a:rPr lang="cs-CZ" sz="19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900" dirty="0" err="1">
                <a:solidFill>
                  <a:prstClr val="black"/>
                </a:solidFill>
                <a:latin typeface="Book Antiqua" pitchFamily="18" charset="0"/>
              </a:rPr>
              <a:t>im</a:t>
            </a:r>
            <a:r>
              <a:rPr lang="cs-CZ" sz="19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900" dirty="0" err="1">
                <a:solidFill>
                  <a:prstClr val="black"/>
                </a:solidFill>
                <a:latin typeface="Book Antiqua" pitchFamily="18" charset="0"/>
              </a:rPr>
              <a:t>Gesamtkonzept</a:t>
            </a:r>
            <a:r>
              <a:rPr lang="cs-CZ" sz="1900" dirty="0">
                <a:solidFill>
                  <a:prstClr val="black"/>
                </a:solidFill>
                <a:latin typeface="Book Antiqua" pitchFamily="18" charset="0"/>
              </a:rPr>
              <a:t> des </a:t>
            </a:r>
            <a:r>
              <a:rPr lang="cs-CZ" sz="1900" dirty="0" err="1">
                <a:solidFill>
                  <a:prstClr val="black"/>
                </a:solidFill>
                <a:latin typeface="Book Antiqua" pitchFamily="18" charset="0"/>
              </a:rPr>
              <a:t>Lehrwerks</a:t>
            </a:r>
            <a:r>
              <a:rPr lang="cs-CZ" sz="1900" dirty="0">
                <a:solidFill>
                  <a:prstClr val="black"/>
                </a:solidFill>
                <a:latin typeface="Book Antiqua" pitchFamily="18" charset="0"/>
              </a:rPr>
              <a:t>?</a:t>
            </a:r>
          </a:p>
          <a:p>
            <a:pPr marL="82296" lvl="0" indent="0">
              <a:buClr>
                <a:srgbClr val="3891A7"/>
              </a:buClr>
              <a:buNone/>
            </a:pPr>
            <a:r>
              <a:rPr lang="cs-CZ" sz="1900" dirty="0">
                <a:solidFill>
                  <a:prstClr val="black"/>
                </a:solidFill>
                <a:latin typeface="Book Antiqua" pitchFamily="18" charset="0"/>
              </a:rPr>
              <a:t>- </a:t>
            </a:r>
            <a:r>
              <a:rPr lang="cs-CZ" sz="1900" dirty="0" err="1">
                <a:solidFill>
                  <a:prstClr val="black"/>
                </a:solidFill>
                <a:latin typeface="Book Antiqua" pitchFamily="18" charset="0"/>
              </a:rPr>
              <a:t>welchen</a:t>
            </a:r>
            <a:r>
              <a:rPr lang="cs-CZ" sz="19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900" dirty="0" err="1">
                <a:solidFill>
                  <a:prstClr val="black"/>
                </a:solidFill>
                <a:latin typeface="Book Antiqua" pitchFamily="18" charset="0"/>
              </a:rPr>
              <a:t>Stellenwert</a:t>
            </a:r>
            <a:r>
              <a:rPr lang="cs-CZ" sz="19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900" dirty="0" err="1">
                <a:solidFill>
                  <a:prstClr val="black"/>
                </a:solidFill>
                <a:latin typeface="Book Antiqua" pitchFamily="18" charset="0"/>
              </a:rPr>
              <a:t>haben</a:t>
            </a:r>
            <a:r>
              <a:rPr lang="cs-CZ" sz="19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900" dirty="0" err="1">
                <a:solidFill>
                  <a:prstClr val="black"/>
                </a:solidFill>
                <a:latin typeface="Book Antiqua" pitchFamily="18" charset="0"/>
              </a:rPr>
              <a:t>die</a:t>
            </a:r>
            <a:r>
              <a:rPr lang="cs-CZ" sz="19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900" dirty="0" err="1">
                <a:solidFill>
                  <a:prstClr val="black"/>
                </a:solidFill>
                <a:latin typeface="Book Antiqua" pitchFamily="18" charset="0"/>
              </a:rPr>
              <a:t>visualisierten</a:t>
            </a:r>
            <a:r>
              <a:rPr lang="cs-CZ" sz="19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900" dirty="0" err="1">
                <a:solidFill>
                  <a:prstClr val="black"/>
                </a:solidFill>
                <a:latin typeface="Book Antiqua" pitchFamily="18" charset="0"/>
              </a:rPr>
              <a:t>Medienteile</a:t>
            </a:r>
            <a:r>
              <a:rPr lang="cs-CZ" sz="1900" dirty="0">
                <a:solidFill>
                  <a:prstClr val="black"/>
                </a:solidFill>
                <a:latin typeface="Book Antiqua" pitchFamily="18" charset="0"/>
              </a:rPr>
              <a:t>? </a:t>
            </a:r>
          </a:p>
          <a:p>
            <a:pPr marL="82296" lvl="0" indent="0">
              <a:buClr>
                <a:srgbClr val="3891A7"/>
              </a:buClr>
              <a:buNone/>
            </a:pPr>
            <a:r>
              <a:rPr lang="cs-CZ" sz="1900" dirty="0">
                <a:solidFill>
                  <a:prstClr val="black"/>
                </a:solidFill>
                <a:latin typeface="Book Antiqua" pitchFamily="18" charset="0"/>
              </a:rPr>
              <a:t>- </a:t>
            </a:r>
            <a:r>
              <a:rPr lang="cs-CZ" sz="1900" dirty="0" err="1">
                <a:solidFill>
                  <a:prstClr val="black"/>
                </a:solidFill>
                <a:latin typeface="Book Antiqua" pitchFamily="18" charset="0"/>
              </a:rPr>
              <a:t>enthält</a:t>
            </a:r>
            <a:r>
              <a:rPr lang="cs-CZ" sz="19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900" dirty="0" err="1">
                <a:solidFill>
                  <a:prstClr val="black"/>
                </a:solidFill>
                <a:latin typeface="Book Antiqua" pitchFamily="18" charset="0"/>
              </a:rPr>
              <a:t>das</a:t>
            </a:r>
            <a:r>
              <a:rPr lang="cs-CZ" sz="19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900" dirty="0" err="1">
                <a:solidFill>
                  <a:prstClr val="black"/>
                </a:solidFill>
                <a:latin typeface="Book Antiqua" pitchFamily="18" charset="0"/>
              </a:rPr>
              <a:t>Lehrwerk</a:t>
            </a:r>
            <a:r>
              <a:rPr lang="cs-CZ" sz="19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900" dirty="0" err="1">
                <a:solidFill>
                  <a:prstClr val="black"/>
                </a:solidFill>
                <a:latin typeface="Book Antiqua" pitchFamily="18" charset="0"/>
              </a:rPr>
              <a:t>spielerische</a:t>
            </a:r>
            <a:r>
              <a:rPr lang="cs-CZ" sz="19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900" dirty="0" err="1">
                <a:solidFill>
                  <a:prstClr val="black"/>
                </a:solidFill>
                <a:latin typeface="Book Antiqua" pitchFamily="18" charset="0"/>
              </a:rPr>
              <a:t>Übungen</a:t>
            </a:r>
            <a:r>
              <a:rPr lang="cs-CZ" sz="1900" dirty="0">
                <a:solidFill>
                  <a:prstClr val="black"/>
                </a:solidFill>
                <a:latin typeface="Book Antiqua" pitchFamily="18" charset="0"/>
              </a:rPr>
              <a:t>?</a:t>
            </a:r>
          </a:p>
          <a:p>
            <a:pPr marL="82296" lvl="0" indent="0">
              <a:buClr>
                <a:srgbClr val="3891A7"/>
              </a:buClr>
              <a:buNone/>
            </a:pPr>
            <a:endParaRPr lang="cs-CZ" sz="1900" b="1" dirty="0">
              <a:solidFill>
                <a:prstClr val="black"/>
              </a:solidFill>
              <a:latin typeface="Book Antiqua" pitchFamily="18" charset="0"/>
            </a:endParaRPr>
          </a:p>
          <a:p>
            <a:pPr marL="82296" lvl="0" indent="0">
              <a:buClr>
                <a:srgbClr val="3891A7"/>
              </a:buClr>
              <a:buNone/>
            </a:pPr>
            <a:r>
              <a:rPr lang="cs-CZ" sz="1900" b="1" dirty="0" err="1">
                <a:solidFill>
                  <a:prstClr val="black"/>
                </a:solidFill>
                <a:latin typeface="Book Antiqua" pitchFamily="18" charset="0"/>
              </a:rPr>
              <a:t>Kriterium</a:t>
            </a:r>
            <a:r>
              <a:rPr lang="cs-CZ" sz="1900" b="1" dirty="0">
                <a:solidFill>
                  <a:prstClr val="black"/>
                </a:solidFill>
                <a:latin typeface="Book Antiqua" pitchFamily="18" charset="0"/>
              </a:rPr>
              <a:t> 6: BEIM LESEN DIE HAUPTINFORMATIONEN IM TEXT DURCH W-FRAGEN ERARBEITEN</a:t>
            </a:r>
          </a:p>
          <a:p>
            <a:pPr lvl="0">
              <a:buClr>
                <a:srgbClr val="3891A7"/>
              </a:buClr>
              <a:buFontTx/>
              <a:buChar char="-"/>
            </a:pPr>
            <a:r>
              <a:rPr lang="cs-CZ" sz="1900" dirty="0" err="1">
                <a:solidFill>
                  <a:prstClr val="black"/>
                </a:solidFill>
                <a:latin typeface="Book Antiqua" pitchFamily="18" charset="0"/>
              </a:rPr>
              <a:t>werden</a:t>
            </a:r>
            <a:r>
              <a:rPr lang="cs-CZ" sz="19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900" dirty="0" err="1">
                <a:solidFill>
                  <a:prstClr val="black"/>
                </a:solidFill>
                <a:latin typeface="Book Antiqua" pitchFamily="18" charset="0"/>
              </a:rPr>
              <a:t>die</a:t>
            </a:r>
            <a:r>
              <a:rPr lang="cs-CZ" sz="19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900" dirty="0" err="1">
                <a:solidFill>
                  <a:prstClr val="black"/>
                </a:solidFill>
                <a:latin typeface="Book Antiqua" pitchFamily="18" charset="0"/>
              </a:rPr>
              <a:t>Hauptinformationen</a:t>
            </a:r>
            <a:r>
              <a:rPr lang="cs-CZ" sz="1900" dirty="0">
                <a:solidFill>
                  <a:prstClr val="black"/>
                </a:solidFill>
                <a:latin typeface="Book Antiqua" pitchFamily="18" charset="0"/>
              </a:rPr>
              <a:t> den </a:t>
            </a:r>
            <a:r>
              <a:rPr lang="cs-CZ" sz="1900" dirty="0" err="1">
                <a:solidFill>
                  <a:prstClr val="black"/>
                </a:solidFill>
                <a:latin typeface="Book Antiqua" pitchFamily="18" charset="0"/>
              </a:rPr>
              <a:t>Lesetexten</a:t>
            </a:r>
            <a:r>
              <a:rPr lang="cs-CZ" sz="1900" dirty="0">
                <a:solidFill>
                  <a:prstClr val="black"/>
                </a:solidFill>
                <a:latin typeface="Book Antiqua" pitchFamily="18" charset="0"/>
              </a:rPr>
              <a:t> durch W-</a:t>
            </a:r>
            <a:r>
              <a:rPr lang="cs-CZ" sz="1900" dirty="0" err="1">
                <a:solidFill>
                  <a:prstClr val="black"/>
                </a:solidFill>
                <a:latin typeface="Book Antiqua" pitchFamily="18" charset="0"/>
              </a:rPr>
              <a:t>Fragen</a:t>
            </a:r>
            <a:r>
              <a:rPr lang="cs-CZ" sz="19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900" dirty="0" err="1">
                <a:solidFill>
                  <a:prstClr val="black"/>
                </a:solidFill>
                <a:latin typeface="Book Antiqua" pitchFamily="18" charset="0"/>
              </a:rPr>
              <a:t>entnommen</a:t>
            </a:r>
            <a:r>
              <a:rPr lang="cs-CZ" sz="1900" dirty="0">
                <a:solidFill>
                  <a:prstClr val="black"/>
                </a:solidFill>
                <a:latin typeface="Book Antiqua" pitchFamily="18" charset="0"/>
              </a:rPr>
              <a:t>?</a:t>
            </a:r>
          </a:p>
          <a:p>
            <a:pPr lvl="0">
              <a:buClr>
                <a:srgbClr val="3891A7"/>
              </a:buClr>
              <a:buFontTx/>
              <a:buChar char="-"/>
            </a:pPr>
            <a:endParaRPr lang="cs-CZ" sz="1900" dirty="0">
              <a:solidFill>
                <a:prstClr val="black"/>
              </a:solidFill>
              <a:latin typeface="Book Antiqua" pitchFamily="18" charset="0"/>
            </a:endParaRPr>
          </a:p>
          <a:p>
            <a:pPr lvl="0">
              <a:buClr>
                <a:srgbClr val="3891A7"/>
              </a:buClr>
              <a:buFontTx/>
              <a:buChar char="-"/>
            </a:pPr>
            <a:endParaRPr lang="cs-CZ" sz="16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375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82296" indent="0">
              <a:buNone/>
            </a:pPr>
            <a:r>
              <a:rPr lang="cs-CZ" sz="1600" dirty="0">
                <a:latin typeface="Book Antiqua" panose="02040602050305030304" pitchFamily="18" charset="0"/>
              </a:rPr>
              <a:t>- </a:t>
            </a:r>
            <a:r>
              <a:rPr lang="cs-CZ" sz="1600" dirty="0" err="1">
                <a:latin typeface="Book Antiqua" panose="02040602050305030304" pitchFamily="18" charset="0"/>
              </a:rPr>
              <a:t>das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Lehrwerk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sollte</a:t>
            </a:r>
            <a:r>
              <a:rPr lang="cs-CZ" sz="1600" dirty="0">
                <a:latin typeface="Book Antiqua" panose="02040602050305030304" pitchFamily="18" charset="0"/>
              </a:rPr>
              <a:t> den </a:t>
            </a:r>
            <a:r>
              <a:rPr lang="cs-CZ" sz="1600" dirty="0" err="1">
                <a:latin typeface="Book Antiqua" panose="02040602050305030304" pitchFamily="18" charset="0"/>
              </a:rPr>
              <a:t>Lehrern</a:t>
            </a:r>
            <a:r>
              <a:rPr lang="cs-CZ" sz="1600" dirty="0">
                <a:latin typeface="Book Antiqua" panose="02040602050305030304" pitchFamily="18" charset="0"/>
              </a:rPr>
              <a:t> den </a:t>
            </a:r>
            <a:r>
              <a:rPr lang="cs-CZ" sz="1600" dirty="0" err="1">
                <a:latin typeface="Book Antiqua" panose="02040602050305030304" pitchFamily="18" charset="0"/>
              </a:rPr>
              <a:t>richtigen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Weg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zeigen</a:t>
            </a:r>
            <a:endParaRPr lang="cs-CZ" sz="1600" dirty="0">
              <a:latin typeface="Book Antiqua" panose="02040602050305030304" pitchFamily="18" charset="0"/>
            </a:endParaRPr>
          </a:p>
          <a:p>
            <a:pPr marL="82296" indent="0">
              <a:buNone/>
            </a:pPr>
            <a:r>
              <a:rPr lang="cs-CZ" sz="1600" dirty="0">
                <a:latin typeface="Book Antiqua" panose="02040602050305030304" pitchFamily="18" charset="0"/>
              </a:rPr>
              <a:t>- es </a:t>
            </a:r>
            <a:r>
              <a:rPr lang="cs-CZ" sz="1600" dirty="0" err="1">
                <a:latin typeface="Book Antiqua" panose="02040602050305030304" pitchFamily="18" charset="0"/>
              </a:rPr>
              <a:t>sollte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die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Lehrer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nicht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beeinflussen</a:t>
            </a:r>
            <a:r>
              <a:rPr lang="cs-CZ" sz="1600" dirty="0">
                <a:latin typeface="Book Antiqua" panose="02040602050305030304" pitchFamily="18" charset="0"/>
              </a:rPr>
              <a:t> (</a:t>
            </a:r>
            <a:r>
              <a:rPr lang="cs-CZ" sz="1600" dirty="0" err="1">
                <a:latin typeface="Book Antiqua" panose="02040602050305030304" pitchFamily="18" charset="0"/>
              </a:rPr>
              <a:t>sie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sollten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auch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zusätliche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Materialien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benutzen</a:t>
            </a:r>
            <a:r>
              <a:rPr lang="cs-CZ" sz="1600" dirty="0">
                <a:latin typeface="Book Antiqua" panose="02040602050305030304" pitchFamily="18" charset="0"/>
              </a:rPr>
              <a:t>, um den </a:t>
            </a:r>
            <a:r>
              <a:rPr lang="cs-CZ" sz="1600" dirty="0" err="1">
                <a:latin typeface="Book Antiqua" panose="02040602050305030304" pitchFamily="18" charset="0"/>
              </a:rPr>
              <a:t>Deutschunterricht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zu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beleben</a:t>
            </a:r>
            <a:r>
              <a:rPr lang="cs-CZ" sz="1600" dirty="0">
                <a:latin typeface="Book Antiqua" panose="02040602050305030304" pitchFamily="18" charset="0"/>
              </a:rPr>
              <a:t>)</a:t>
            </a:r>
          </a:p>
          <a:p>
            <a:pPr>
              <a:buFontTx/>
              <a:buChar char="-"/>
            </a:pPr>
            <a:endParaRPr lang="cs-CZ" sz="1600" dirty="0">
              <a:latin typeface="Book Antiqua" panose="02040602050305030304" pitchFamily="18" charset="0"/>
            </a:endParaRPr>
          </a:p>
          <a:p>
            <a:pPr marL="82296" indent="0">
              <a:buNone/>
            </a:pPr>
            <a:r>
              <a:rPr lang="cs-CZ" sz="1600" b="1" u="sng" dirty="0" err="1">
                <a:latin typeface="Book Antiqua" panose="02040602050305030304" pitchFamily="18" charset="0"/>
              </a:rPr>
              <a:t>Medienverbund</a:t>
            </a:r>
            <a:r>
              <a:rPr lang="cs-CZ" sz="1600" b="1" dirty="0">
                <a:latin typeface="Book Antiqua" panose="02040602050305030304" pitchFamily="18" charset="0"/>
              </a:rPr>
              <a:t>: </a:t>
            </a:r>
          </a:p>
          <a:p>
            <a:pPr marL="82296" indent="0">
              <a:buNone/>
            </a:pPr>
            <a:r>
              <a:rPr lang="cs-CZ" sz="1600" dirty="0">
                <a:latin typeface="Book Antiqua" panose="02040602050305030304" pitchFamily="18" charset="0"/>
              </a:rPr>
              <a:t>- </a:t>
            </a:r>
            <a:r>
              <a:rPr lang="cs-CZ" sz="1600" dirty="0" err="1">
                <a:latin typeface="Book Antiqua" panose="02040602050305030304" pitchFamily="18" charset="0"/>
              </a:rPr>
              <a:t>die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Unterrichtsmittel</a:t>
            </a:r>
            <a:r>
              <a:rPr lang="cs-CZ" sz="1600" dirty="0">
                <a:latin typeface="Book Antiqua" panose="02040602050305030304" pitchFamily="18" charset="0"/>
              </a:rPr>
              <a:t>, </a:t>
            </a:r>
            <a:r>
              <a:rPr lang="cs-CZ" sz="1600" dirty="0" err="1">
                <a:latin typeface="Book Antiqua" panose="02040602050305030304" pitchFamily="18" charset="0"/>
              </a:rPr>
              <a:t>die</a:t>
            </a:r>
            <a:r>
              <a:rPr lang="cs-CZ" sz="1600" dirty="0">
                <a:latin typeface="Book Antiqua" panose="02040602050305030304" pitchFamily="18" charset="0"/>
              </a:rPr>
              <a:t> den </a:t>
            </a:r>
            <a:r>
              <a:rPr lang="cs-CZ" sz="1600" dirty="0" err="1">
                <a:latin typeface="Book Antiqua" panose="02040602050305030304" pitchFamily="18" charset="0"/>
              </a:rPr>
              <a:t>Lehrern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und</a:t>
            </a:r>
            <a:r>
              <a:rPr lang="cs-CZ" sz="1600" dirty="0">
                <a:latin typeface="Book Antiqua" panose="02040602050305030304" pitchFamily="18" charset="0"/>
              </a:rPr>
              <a:t> den </a:t>
            </a:r>
            <a:r>
              <a:rPr lang="cs-CZ" sz="1600" dirty="0" err="1">
                <a:latin typeface="Book Antiqua" panose="02040602050305030304" pitchFamily="18" charset="0"/>
              </a:rPr>
              <a:t>Schülern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dienen</a:t>
            </a:r>
            <a:r>
              <a:rPr lang="cs-CZ" sz="1600" dirty="0">
                <a:latin typeface="Book Antiqua" panose="02040602050305030304" pitchFamily="18" charset="0"/>
              </a:rPr>
              <a:t>, kann man </a:t>
            </a:r>
            <a:r>
              <a:rPr lang="cs-CZ" sz="1600" dirty="0" err="1">
                <a:latin typeface="Book Antiqua" panose="02040602050305030304" pitchFamily="18" charset="0"/>
              </a:rPr>
              <a:t>als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Medien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benennen</a:t>
            </a:r>
            <a:endParaRPr lang="cs-CZ" sz="1600" dirty="0">
              <a:latin typeface="Book Antiqua" panose="02040602050305030304" pitchFamily="18" charset="0"/>
            </a:endParaRPr>
          </a:p>
          <a:p>
            <a:pPr marL="82296" indent="0">
              <a:buNone/>
            </a:pPr>
            <a:r>
              <a:rPr lang="cs-CZ" sz="1600" dirty="0">
                <a:latin typeface="Book Antiqua" panose="02040602050305030304" pitchFamily="18" charset="0"/>
              </a:rPr>
              <a:t>- </a:t>
            </a:r>
            <a:r>
              <a:rPr lang="cs-CZ" sz="1600" dirty="0" err="1">
                <a:latin typeface="Book Antiqua" panose="02040602050305030304" pitchFamily="18" charset="0"/>
              </a:rPr>
              <a:t>die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Medien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vermitteln</a:t>
            </a:r>
            <a:r>
              <a:rPr lang="cs-CZ" sz="1600" dirty="0">
                <a:latin typeface="Book Antiqua" panose="02040602050305030304" pitchFamily="18" charset="0"/>
              </a:rPr>
              <a:t> den </a:t>
            </a:r>
            <a:r>
              <a:rPr lang="cs-CZ" sz="1600" dirty="0" err="1">
                <a:latin typeface="Book Antiqua" panose="02040602050305030304" pitchFamily="18" charset="0"/>
              </a:rPr>
              <a:t>Schülern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die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Informationen</a:t>
            </a:r>
            <a:r>
              <a:rPr lang="cs-CZ" sz="1600" dirty="0">
                <a:latin typeface="Book Antiqua" panose="02040602050305030304" pitchFamily="18" charset="0"/>
              </a:rPr>
              <a:t>, </a:t>
            </a:r>
            <a:r>
              <a:rPr lang="cs-CZ" sz="1600" dirty="0" err="1">
                <a:latin typeface="Book Antiqua" panose="02040602050305030304" pitchFamily="18" charset="0"/>
              </a:rPr>
              <a:t>aktivieren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die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Lehrer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und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können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die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Lernmotivation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erhöhen</a:t>
            </a:r>
            <a:endParaRPr lang="cs-CZ" sz="1600" dirty="0">
              <a:latin typeface="Book Antiqua" panose="02040602050305030304" pitchFamily="18" charset="0"/>
            </a:endParaRPr>
          </a:p>
          <a:p>
            <a:pPr marL="82296" indent="0">
              <a:buNone/>
            </a:pPr>
            <a:r>
              <a:rPr lang="cs-CZ" sz="1600" dirty="0">
                <a:latin typeface="Book Antiqua" panose="02040602050305030304" pitchFamily="18" charset="0"/>
              </a:rPr>
              <a:t>- </a:t>
            </a:r>
            <a:r>
              <a:rPr lang="cs-CZ" sz="1600" dirty="0" err="1">
                <a:latin typeface="Book Antiqua" panose="02040602050305030304" pitchFamily="18" charset="0"/>
              </a:rPr>
              <a:t>sie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nehmen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an</a:t>
            </a:r>
            <a:r>
              <a:rPr lang="cs-CZ" sz="1600" dirty="0">
                <a:latin typeface="Book Antiqua" panose="02040602050305030304" pitchFamily="18" charset="0"/>
              </a:rPr>
              <a:t> der </a:t>
            </a:r>
            <a:r>
              <a:rPr lang="cs-CZ" sz="1600" dirty="0" err="1">
                <a:latin typeface="Book Antiqua" panose="02040602050305030304" pitchFamily="18" charset="0"/>
              </a:rPr>
              <a:t>Präsentation</a:t>
            </a:r>
            <a:r>
              <a:rPr lang="cs-CZ" sz="1600" dirty="0">
                <a:latin typeface="Book Antiqua" panose="02040602050305030304" pitchFamily="18" charset="0"/>
              </a:rPr>
              <a:t> des </a:t>
            </a:r>
            <a:r>
              <a:rPr lang="cs-CZ" sz="1600" dirty="0" err="1">
                <a:latin typeface="Book Antiqua" panose="02040602050305030304" pitchFamily="18" charset="0"/>
              </a:rPr>
              <a:t>Stoffes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teil</a:t>
            </a:r>
            <a:r>
              <a:rPr lang="cs-CZ" sz="1600" dirty="0">
                <a:latin typeface="Book Antiqua" panose="02040602050305030304" pitchFamily="18" charset="0"/>
              </a:rPr>
              <a:t>, </a:t>
            </a:r>
            <a:r>
              <a:rPr lang="cs-CZ" sz="1600" dirty="0" err="1">
                <a:latin typeface="Book Antiqua" panose="02040602050305030304" pitchFamily="18" charset="0"/>
              </a:rPr>
              <a:t>sie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entwickeln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das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Denken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und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unterstützen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die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Kreativität</a:t>
            </a:r>
            <a:r>
              <a:rPr lang="cs-CZ" sz="1600" dirty="0">
                <a:latin typeface="Book Antiqua" panose="02040602050305030304" pitchFamily="18" charset="0"/>
              </a:rPr>
              <a:t> der </a:t>
            </a:r>
            <a:r>
              <a:rPr lang="cs-CZ" sz="1600" dirty="0" err="1">
                <a:latin typeface="Book Antiqua" panose="02040602050305030304" pitchFamily="18" charset="0"/>
              </a:rPr>
              <a:t>Schüler</a:t>
            </a:r>
            <a:endParaRPr lang="cs-CZ" sz="1600" dirty="0">
              <a:latin typeface="Book Antiqua" panose="02040602050305030304" pitchFamily="18" charset="0"/>
            </a:endParaRPr>
          </a:p>
          <a:p>
            <a:pPr marL="82296" indent="0">
              <a:buNone/>
            </a:pPr>
            <a:r>
              <a:rPr lang="cs-CZ" sz="1600" dirty="0">
                <a:latin typeface="Book Antiqua" panose="02040602050305030304" pitchFamily="18" charset="0"/>
              </a:rPr>
              <a:t>- man kann </a:t>
            </a:r>
            <a:r>
              <a:rPr lang="cs-CZ" sz="1600" dirty="0" err="1">
                <a:latin typeface="Book Antiqua" panose="02040602050305030304" pitchFamily="18" charset="0"/>
              </a:rPr>
              <a:t>die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Medien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auf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verschiedene</a:t>
            </a:r>
            <a:r>
              <a:rPr lang="cs-CZ" sz="1600" dirty="0">
                <a:latin typeface="Book Antiqua" panose="02040602050305030304" pitchFamily="18" charset="0"/>
              </a:rPr>
              <a:t> Weise </a:t>
            </a:r>
            <a:r>
              <a:rPr lang="cs-CZ" sz="1600" dirty="0" err="1">
                <a:latin typeface="Book Antiqua" panose="02040602050305030304" pitchFamily="18" charset="0"/>
              </a:rPr>
              <a:t>kombinieren</a:t>
            </a:r>
            <a:endParaRPr lang="cs-CZ" sz="1600" dirty="0">
              <a:latin typeface="Book Antiqua" panose="02040602050305030304" pitchFamily="18" charset="0"/>
            </a:endParaRPr>
          </a:p>
          <a:p>
            <a:pPr>
              <a:buFontTx/>
              <a:buChar char="-"/>
            </a:pPr>
            <a:endParaRPr lang="cs-CZ" sz="1600" b="1" dirty="0">
              <a:latin typeface="Book Antiqua" panose="02040602050305030304" pitchFamily="18" charset="0"/>
            </a:endParaRPr>
          </a:p>
          <a:p>
            <a:pPr marL="82296" indent="0">
              <a:buNone/>
            </a:pPr>
            <a:r>
              <a:rPr lang="cs-CZ" sz="1600" b="1" u="sng" dirty="0" err="1">
                <a:latin typeface="Book Antiqua" panose="02040602050305030304" pitchFamily="18" charset="0"/>
              </a:rPr>
              <a:t>Kriterienraster</a:t>
            </a:r>
            <a:r>
              <a:rPr lang="cs-CZ" sz="1600" b="1" dirty="0">
                <a:latin typeface="Book Antiqua" panose="02040602050305030304" pitchFamily="18" charset="0"/>
              </a:rPr>
              <a:t>:</a:t>
            </a:r>
          </a:p>
          <a:p>
            <a:pPr marL="82296" indent="0">
              <a:buNone/>
            </a:pPr>
            <a:r>
              <a:rPr lang="cs-CZ" sz="1600" dirty="0">
                <a:latin typeface="Book Antiqua" panose="02040602050305030304" pitchFamily="18" charset="0"/>
              </a:rPr>
              <a:t>- </a:t>
            </a:r>
            <a:r>
              <a:rPr lang="cs-CZ" sz="1600" dirty="0" err="1">
                <a:latin typeface="Book Antiqua" panose="02040602050305030304" pitchFamily="18" charset="0"/>
              </a:rPr>
              <a:t>dienen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zur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Bewertung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eines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Lehrwerks</a:t>
            </a:r>
            <a:endParaRPr lang="cs-CZ" sz="1600" dirty="0">
              <a:latin typeface="Book Antiqua" panose="02040602050305030304" pitchFamily="18" charset="0"/>
            </a:endParaRPr>
          </a:p>
          <a:p>
            <a:pPr marL="82296" indent="0">
              <a:buNone/>
            </a:pPr>
            <a:r>
              <a:rPr lang="cs-CZ" sz="1600" dirty="0">
                <a:latin typeface="Book Antiqua" panose="02040602050305030304" pitchFamily="18" charset="0"/>
              </a:rPr>
              <a:t>- </a:t>
            </a:r>
            <a:r>
              <a:rPr lang="cs-CZ" sz="1600" dirty="0" err="1">
                <a:latin typeface="Book Antiqua" panose="02040602050305030304" pitchFamily="18" charset="0"/>
              </a:rPr>
              <a:t>grenzt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die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bestimmten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Anforderungen</a:t>
            </a:r>
            <a:r>
              <a:rPr lang="cs-CZ" sz="1600" dirty="0">
                <a:latin typeface="Book Antiqua" panose="02040602050305030304" pitchFamily="18" charset="0"/>
              </a:rPr>
              <a:t> ab</a:t>
            </a:r>
          </a:p>
          <a:p>
            <a:pPr marL="82296" indent="0">
              <a:buNone/>
            </a:pPr>
            <a:r>
              <a:rPr lang="cs-CZ" sz="1600" b="1" dirty="0">
                <a:latin typeface="Book Antiqua" panose="02040602050305030304" pitchFamily="18" charset="0"/>
              </a:rPr>
              <a:t>- MANNHEIMER GUTACHTEN (</a:t>
            </a:r>
            <a:r>
              <a:rPr lang="cs-CZ" sz="1600" b="1" dirty="0" err="1">
                <a:latin typeface="Book Antiqua" panose="02040602050305030304" pitchFamily="18" charset="0"/>
              </a:rPr>
              <a:t>Fremsprachendidaktik</a:t>
            </a:r>
            <a:r>
              <a:rPr lang="cs-CZ" sz="1600" b="1" dirty="0">
                <a:latin typeface="Book Antiqua" panose="02040602050305030304" pitchFamily="18" charset="0"/>
              </a:rPr>
              <a:t>, </a:t>
            </a:r>
            <a:r>
              <a:rPr lang="cs-CZ" sz="1600" b="1" dirty="0" err="1">
                <a:latin typeface="Book Antiqua" panose="02040602050305030304" pitchFamily="18" charset="0"/>
              </a:rPr>
              <a:t>Linguistik</a:t>
            </a:r>
            <a:r>
              <a:rPr lang="cs-CZ" sz="1600" b="1" dirty="0">
                <a:latin typeface="Book Antiqua" panose="02040602050305030304" pitchFamily="18" charset="0"/>
              </a:rPr>
              <a:t>, </a:t>
            </a:r>
            <a:r>
              <a:rPr lang="cs-CZ" sz="1600" b="1" dirty="0" err="1">
                <a:latin typeface="Book Antiqua" panose="02040602050305030304" pitchFamily="18" charset="0"/>
              </a:rPr>
              <a:t>Deutschlandeskunde</a:t>
            </a:r>
            <a:r>
              <a:rPr lang="cs-CZ" sz="1600" b="1" dirty="0">
                <a:latin typeface="Book Antiqua" panose="02040602050305030304" pitchFamily="18" charset="0"/>
              </a:rPr>
              <a:t>), DER STOCKHOLMER KATALOG (</a:t>
            </a:r>
            <a:r>
              <a:rPr lang="cs-CZ" sz="1600" b="1" dirty="0" err="1">
                <a:latin typeface="Book Antiqua" panose="02040602050305030304" pitchFamily="18" charset="0"/>
              </a:rPr>
              <a:t>Aufbau</a:t>
            </a:r>
            <a:r>
              <a:rPr lang="cs-CZ" sz="1600" b="1" dirty="0">
                <a:latin typeface="Book Antiqua" panose="02040602050305030304" pitchFamily="18" charset="0"/>
              </a:rPr>
              <a:t>, </a:t>
            </a:r>
            <a:r>
              <a:rPr lang="cs-CZ" sz="1600" b="1" dirty="0" err="1">
                <a:latin typeface="Book Antiqua" panose="02040602050305030304" pitchFamily="18" charset="0"/>
              </a:rPr>
              <a:t>Fertigkeiten</a:t>
            </a:r>
            <a:r>
              <a:rPr lang="cs-CZ" sz="1600" b="1" dirty="0">
                <a:latin typeface="Book Antiqua" panose="02040602050305030304" pitchFamily="18" charset="0"/>
              </a:rPr>
              <a:t>, </a:t>
            </a:r>
            <a:r>
              <a:rPr lang="cs-CZ" sz="1600" b="1" dirty="0" err="1">
                <a:latin typeface="Book Antiqua" panose="02040602050305030304" pitchFamily="18" charset="0"/>
              </a:rPr>
              <a:t>usw</a:t>
            </a:r>
            <a:r>
              <a:rPr lang="cs-CZ" sz="1600" b="1" dirty="0">
                <a:latin typeface="Book Antiqua" panose="02040602050305030304" pitchFamily="18" charset="0"/>
              </a:rPr>
              <a:t>.)</a:t>
            </a:r>
          </a:p>
          <a:p>
            <a:pPr marL="82296" indent="0">
              <a:buNone/>
            </a:pPr>
            <a:endParaRPr lang="cs-CZ" sz="1600" b="1" dirty="0">
              <a:latin typeface="Book Antiqua" panose="02040602050305030304" pitchFamily="18" charset="0"/>
            </a:endParaRPr>
          </a:p>
          <a:p>
            <a:pPr marL="82296" indent="0">
              <a:buNone/>
            </a:pPr>
            <a:endParaRPr lang="cs-CZ" sz="1600" b="1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2026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20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ok Antiqua" pitchFamily="18" charset="0"/>
              </a:rPr>
              <a:t>FUNKTIONEN DES LEHRWERKS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lvl="0" indent="0">
              <a:buClr>
                <a:srgbClr val="3891A7"/>
              </a:buClr>
              <a:buNone/>
            </a:pP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-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unter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b="1" u="sng" dirty="0" err="1">
                <a:solidFill>
                  <a:prstClr val="black"/>
                </a:solidFill>
                <a:latin typeface="Book Antiqua" pitchFamily="18" charset="0"/>
              </a:rPr>
              <a:t>Funktion</a:t>
            </a:r>
            <a:r>
              <a:rPr lang="cs-CZ" sz="1600" b="1" u="sng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des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Lehrwerks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versteht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man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einen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vorausgesetzten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Zweck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, den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dieses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didaktische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Mittel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im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realen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Edukationsprozess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erfüllt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hat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.</a:t>
            </a:r>
          </a:p>
          <a:p>
            <a:pPr marL="82296" lvl="0" indent="0">
              <a:buClr>
                <a:srgbClr val="3891A7"/>
              </a:buClr>
              <a:buNone/>
            </a:pP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- es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ist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nötig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, von </a:t>
            </a:r>
            <a:r>
              <a:rPr lang="cs-CZ" sz="1600" u="sng" dirty="0" err="1">
                <a:solidFill>
                  <a:prstClr val="black"/>
                </a:solidFill>
                <a:latin typeface="Book Antiqua" pitchFamily="18" charset="0"/>
              </a:rPr>
              <a:t>zwei</a:t>
            </a:r>
            <a:r>
              <a:rPr lang="cs-CZ" sz="1600" u="sng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u="sng" dirty="0" err="1">
                <a:solidFill>
                  <a:prstClr val="black"/>
                </a:solidFill>
                <a:latin typeface="Book Antiqua" pitchFamily="18" charset="0"/>
              </a:rPr>
              <a:t>Ansichten</a:t>
            </a:r>
            <a:r>
              <a:rPr lang="cs-CZ" sz="1600" u="sng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auszugehen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:</a:t>
            </a:r>
          </a:p>
          <a:p>
            <a:pPr marL="82296" lvl="0" indent="0">
              <a:buClr>
                <a:srgbClr val="3891A7"/>
              </a:buClr>
              <a:buNone/>
            </a:pP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- </a:t>
            </a:r>
            <a:r>
              <a:rPr lang="cs-CZ" sz="1600" i="1" u="sng" dirty="0" err="1">
                <a:solidFill>
                  <a:prstClr val="black"/>
                </a:solidFill>
                <a:latin typeface="Book Antiqua" pitchFamily="18" charset="0"/>
              </a:rPr>
              <a:t>die</a:t>
            </a:r>
            <a:r>
              <a:rPr lang="cs-CZ" sz="1600" i="1" u="sng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i="1" u="sng" dirty="0" err="1">
                <a:solidFill>
                  <a:prstClr val="black"/>
                </a:solidFill>
                <a:latin typeface="Book Antiqua" pitchFamily="18" charset="0"/>
              </a:rPr>
              <a:t>Funktion</a:t>
            </a:r>
            <a:r>
              <a:rPr lang="cs-CZ" sz="1600" i="1" u="sng" dirty="0">
                <a:solidFill>
                  <a:prstClr val="black"/>
                </a:solidFill>
                <a:latin typeface="Book Antiqua" pitchFamily="18" charset="0"/>
              </a:rPr>
              <a:t> des </a:t>
            </a:r>
            <a:r>
              <a:rPr lang="cs-CZ" sz="1600" i="1" u="sng" dirty="0" err="1">
                <a:solidFill>
                  <a:prstClr val="black"/>
                </a:solidFill>
                <a:latin typeface="Book Antiqua" pitchFamily="18" charset="0"/>
              </a:rPr>
              <a:t>Lehrwerks</a:t>
            </a:r>
            <a:r>
              <a:rPr lang="cs-CZ" sz="1600" i="1" u="sng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i="1" u="sng" dirty="0" err="1">
                <a:solidFill>
                  <a:prstClr val="black"/>
                </a:solidFill>
                <a:latin typeface="Book Antiqua" pitchFamily="18" charset="0"/>
              </a:rPr>
              <a:t>für</a:t>
            </a:r>
            <a:r>
              <a:rPr lang="cs-CZ" sz="1600" i="1" u="sng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i="1" u="sng" dirty="0" err="1">
                <a:solidFill>
                  <a:prstClr val="black"/>
                </a:solidFill>
                <a:latin typeface="Book Antiqua" pitchFamily="18" charset="0"/>
              </a:rPr>
              <a:t>die</a:t>
            </a:r>
            <a:r>
              <a:rPr lang="cs-CZ" sz="1600" i="1" u="sng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i="1" u="sng" dirty="0" err="1">
                <a:solidFill>
                  <a:prstClr val="black"/>
                </a:solidFill>
                <a:latin typeface="Book Antiqua" pitchFamily="18" charset="0"/>
              </a:rPr>
              <a:t>Schüler</a:t>
            </a:r>
            <a:r>
              <a:rPr lang="cs-CZ" sz="1600" i="1" u="sng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bedeutet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,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dass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sie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sich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nicht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nur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die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Erkenntnisse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sondern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auch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andere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Teile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der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Bildung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aneignen</a:t>
            </a:r>
            <a:endParaRPr lang="cs-CZ" sz="1600" dirty="0">
              <a:solidFill>
                <a:prstClr val="black"/>
              </a:solidFill>
              <a:latin typeface="Book Antiqua" pitchFamily="18" charset="0"/>
            </a:endParaRPr>
          </a:p>
          <a:p>
            <a:pPr marL="82296" lvl="0" indent="0">
              <a:buClr>
                <a:srgbClr val="3891A7"/>
              </a:buClr>
              <a:buNone/>
            </a:pP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- </a:t>
            </a:r>
            <a:r>
              <a:rPr lang="cs-CZ" sz="1600" i="1" u="sng" dirty="0" err="1">
                <a:solidFill>
                  <a:prstClr val="black"/>
                </a:solidFill>
                <a:latin typeface="Book Antiqua" pitchFamily="18" charset="0"/>
              </a:rPr>
              <a:t>unter</a:t>
            </a:r>
            <a:r>
              <a:rPr lang="cs-CZ" sz="1600" i="1" u="sng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i="1" u="sng" dirty="0" err="1">
                <a:solidFill>
                  <a:prstClr val="black"/>
                </a:solidFill>
                <a:latin typeface="Book Antiqua" pitchFamily="18" charset="0"/>
              </a:rPr>
              <a:t>Funktion</a:t>
            </a:r>
            <a:r>
              <a:rPr lang="cs-CZ" sz="1600" i="1" u="sng" dirty="0">
                <a:solidFill>
                  <a:prstClr val="black"/>
                </a:solidFill>
                <a:latin typeface="Book Antiqua" pitchFamily="18" charset="0"/>
              </a:rPr>
              <a:t> des </a:t>
            </a:r>
            <a:r>
              <a:rPr lang="cs-CZ" sz="1600" i="1" u="sng" dirty="0" err="1">
                <a:solidFill>
                  <a:prstClr val="black"/>
                </a:solidFill>
                <a:latin typeface="Book Antiqua" pitchFamily="18" charset="0"/>
              </a:rPr>
              <a:t>Lehrwerks</a:t>
            </a:r>
            <a:r>
              <a:rPr lang="cs-CZ" sz="1600" i="1" u="sng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i="1" u="sng" dirty="0" err="1">
                <a:solidFill>
                  <a:prstClr val="black"/>
                </a:solidFill>
                <a:latin typeface="Book Antiqua" pitchFamily="18" charset="0"/>
              </a:rPr>
              <a:t>für</a:t>
            </a:r>
            <a:r>
              <a:rPr lang="cs-CZ" sz="1600" i="1" u="sng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i="1" u="sng" dirty="0" err="1">
                <a:solidFill>
                  <a:prstClr val="black"/>
                </a:solidFill>
                <a:latin typeface="Book Antiqua" pitchFamily="18" charset="0"/>
              </a:rPr>
              <a:t>die</a:t>
            </a:r>
            <a:r>
              <a:rPr lang="cs-CZ" sz="1600" i="1" u="sng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i="1" u="sng" dirty="0" err="1">
                <a:solidFill>
                  <a:prstClr val="black"/>
                </a:solidFill>
                <a:latin typeface="Book Antiqua" pitchFamily="18" charset="0"/>
              </a:rPr>
              <a:t>Lehrer</a:t>
            </a:r>
            <a:r>
              <a:rPr lang="cs-CZ" sz="1600" u="sng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versteht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man,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wie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die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Lehrer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nach dem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Lehrwerk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die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Lernstoffinhalte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planen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,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im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Unterricht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präsentieren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und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auch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Ergebnisse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der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Schüler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bewerten</a:t>
            </a:r>
            <a:endParaRPr lang="cs-CZ" sz="1600" dirty="0">
              <a:solidFill>
                <a:prstClr val="black"/>
              </a:solidFill>
              <a:latin typeface="Book Antiqua" pitchFamily="18" charset="0"/>
            </a:endParaRPr>
          </a:p>
          <a:p>
            <a:pPr marL="82296" lvl="0" indent="0">
              <a:buClr>
                <a:srgbClr val="3891A7"/>
              </a:buClr>
              <a:buNone/>
            </a:pP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-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verschiedene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Pädagogen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sehen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auf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die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Funktionsfähigkeit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des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Lehrwerks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anders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ein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886037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cs-CZ" sz="20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FUNKTIONEN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82296" indent="0">
              <a:buNone/>
            </a:pPr>
            <a:r>
              <a:rPr lang="cs-CZ" sz="1600" dirty="0">
                <a:latin typeface="Book Antiqua" pitchFamily="18" charset="0"/>
              </a:rPr>
              <a:t>- </a:t>
            </a:r>
            <a:r>
              <a:rPr lang="cs-CZ" sz="1600" dirty="0" err="1">
                <a:latin typeface="Book Antiqua" pitchFamily="18" charset="0"/>
              </a:rPr>
              <a:t>Ich</a:t>
            </a:r>
            <a:r>
              <a:rPr lang="cs-CZ" sz="1600" dirty="0">
                <a:latin typeface="Book Antiqua" pitchFamily="18" charset="0"/>
              </a:rPr>
              <a:t> </a:t>
            </a:r>
            <a:r>
              <a:rPr lang="cs-CZ" sz="1600" dirty="0" err="1">
                <a:latin typeface="Book Antiqua" pitchFamily="18" charset="0"/>
              </a:rPr>
              <a:t>erwähne</a:t>
            </a:r>
            <a:r>
              <a:rPr lang="cs-CZ" sz="1600" dirty="0">
                <a:latin typeface="Book Antiqua" pitchFamily="18" charset="0"/>
              </a:rPr>
              <a:t> </a:t>
            </a:r>
            <a:r>
              <a:rPr lang="cs-CZ" sz="1600" u="sng" dirty="0" err="1">
                <a:latin typeface="Book Antiqua" pitchFamily="18" charset="0"/>
              </a:rPr>
              <a:t>drei</a:t>
            </a:r>
            <a:r>
              <a:rPr lang="cs-CZ" sz="1600" u="sng" dirty="0">
                <a:latin typeface="Book Antiqua" pitchFamily="18" charset="0"/>
              </a:rPr>
              <a:t> </a:t>
            </a:r>
            <a:r>
              <a:rPr lang="cs-CZ" sz="1600" u="sng" dirty="0" err="1">
                <a:latin typeface="Book Antiqua" pitchFamily="18" charset="0"/>
              </a:rPr>
              <a:t>unterschiedliche</a:t>
            </a:r>
            <a:r>
              <a:rPr lang="cs-CZ" sz="1600" u="sng" dirty="0">
                <a:latin typeface="Book Antiqua" pitchFamily="18" charset="0"/>
              </a:rPr>
              <a:t> </a:t>
            </a:r>
            <a:r>
              <a:rPr lang="cs-CZ" sz="1600" u="sng" dirty="0" err="1">
                <a:latin typeface="Book Antiqua" pitchFamily="18" charset="0"/>
              </a:rPr>
              <a:t>Ansichten</a:t>
            </a:r>
            <a:r>
              <a:rPr lang="cs-CZ" sz="1600" u="sng" dirty="0">
                <a:latin typeface="Book Antiqua" pitchFamily="18" charset="0"/>
              </a:rPr>
              <a:t> (</a:t>
            </a:r>
            <a:r>
              <a:rPr lang="cs-CZ" sz="1600" u="sng" dirty="0" err="1">
                <a:latin typeface="Book Antiqua" pitchFamily="18" charset="0"/>
              </a:rPr>
              <a:t>Zujev</a:t>
            </a:r>
            <a:r>
              <a:rPr lang="cs-CZ" sz="1600" u="sng" dirty="0">
                <a:latin typeface="Book Antiqua" pitchFamily="18" charset="0"/>
              </a:rPr>
              <a:t>, Hacker, Stein)</a:t>
            </a:r>
            <a:r>
              <a:rPr lang="cs-CZ" sz="1600" dirty="0">
                <a:latin typeface="Book Antiqua" pitchFamily="18" charset="0"/>
              </a:rPr>
              <a:t>:</a:t>
            </a:r>
          </a:p>
          <a:p>
            <a:pPr marL="82296" indent="0">
              <a:buNone/>
            </a:pPr>
            <a:endParaRPr lang="cs-CZ" sz="1600" b="1" u="sng" dirty="0">
              <a:latin typeface="Book Antiqua" pitchFamily="18" charset="0"/>
            </a:endParaRPr>
          </a:p>
          <a:p>
            <a:pPr marL="82296" indent="0">
              <a:buNone/>
            </a:pPr>
            <a:r>
              <a:rPr lang="cs-CZ" sz="1600" b="1" u="sng" dirty="0">
                <a:latin typeface="Book Antiqua" pitchFamily="18" charset="0"/>
              </a:rPr>
              <a:t>1) </a:t>
            </a:r>
            <a:r>
              <a:rPr lang="cs-CZ" sz="1600" b="1" u="sng" dirty="0" err="1">
                <a:latin typeface="Book Antiqua" pitchFamily="18" charset="0"/>
              </a:rPr>
              <a:t>Funktionen</a:t>
            </a:r>
            <a:r>
              <a:rPr lang="cs-CZ" sz="1600" b="1" u="sng" dirty="0">
                <a:latin typeface="Book Antiqua" pitchFamily="18" charset="0"/>
              </a:rPr>
              <a:t> nach </a:t>
            </a:r>
            <a:r>
              <a:rPr lang="cs-CZ" sz="1600" b="1" u="sng" dirty="0" err="1">
                <a:latin typeface="Book Antiqua" pitchFamily="18" charset="0"/>
              </a:rPr>
              <a:t>Zujev</a:t>
            </a:r>
            <a:r>
              <a:rPr lang="cs-CZ" sz="1600" b="1" u="sng" dirty="0">
                <a:latin typeface="Book Antiqua" pitchFamily="18" charset="0"/>
              </a:rPr>
              <a:t>:</a:t>
            </a:r>
          </a:p>
          <a:p>
            <a:pPr marL="82296" indent="0">
              <a:buNone/>
            </a:pPr>
            <a:endParaRPr lang="cs-CZ" sz="1600" b="1" u="sng" dirty="0">
              <a:latin typeface="Book Antiqua" pitchFamily="18" charset="0"/>
            </a:endParaRPr>
          </a:p>
          <a:p>
            <a:pPr marL="82296" indent="0">
              <a:buNone/>
            </a:pPr>
            <a:r>
              <a:rPr lang="cs-CZ" sz="1600" b="1" u="sng" dirty="0">
                <a:latin typeface="Book Antiqua" pitchFamily="18" charset="0"/>
              </a:rPr>
              <a:t>INFORMATIVE F. </a:t>
            </a:r>
            <a:r>
              <a:rPr lang="cs-CZ" sz="1600" dirty="0">
                <a:latin typeface="Book Antiqua" pitchFamily="18" charset="0"/>
              </a:rPr>
              <a:t> - </a:t>
            </a:r>
            <a:r>
              <a:rPr lang="cs-CZ" sz="1600" dirty="0" err="1">
                <a:latin typeface="Book Antiqua" pitchFamily="18" charset="0"/>
              </a:rPr>
              <a:t>sie</a:t>
            </a:r>
            <a:r>
              <a:rPr lang="cs-CZ" sz="1600" dirty="0">
                <a:latin typeface="Book Antiqua" pitchFamily="18" charset="0"/>
              </a:rPr>
              <a:t> </a:t>
            </a:r>
            <a:r>
              <a:rPr lang="cs-CZ" sz="1600" dirty="0" err="1">
                <a:latin typeface="Book Antiqua" pitchFamily="18" charset="0"/>
              </a:rPr>
              <a:t>grenzt</a:t>
            </a:r>
            <a:r>
              <a:rPr lang="cs-CZ" sz="1600" dirty="0">
                <a:latin typeface="Book Antiqua" pitchFamily="18" charset="0"/>
              </a:rPr>
              <a:t> den </a:t>
            </a:r>
            <a:r>
              <a:rPr lang="cs-CZ" sz="1600" dirty="0" err="1">
                <a:latin typeface="Book Antiqua" pitchFamily="18" charset="0"/>
              </a:rPr>
              <a:t>Inhalt</a:t>
            </a:r>
            <a:r>
              <a:rPr lang="cs-CZ" sz="1600" dirty="0">
                <a:latin typeface="Book Antiqua" pitchFamily="18" charset="0"/>
              </a:rPr>
              <a:t> in der </a:t>
            </a:r>
            <a:r>
              <a:rPr lang="cs-CZ" sz="1600" dirty="0" err="1">
                <a:latin typeface="Book Antiqua" pitchFamily="18" charset="0"/>
              </a:rPr>
              <a:t>Ausbildung</a:t>
            </a:r>
            <a:r>
              <a:rPr lang="cs-CZ" sz="1600" dirty="0">
                <a:latin typeface="Book Antiqua" pitchFamily="18" charset="0"/>
              </a:rPr>
              <a:t> ab</a:t>
            </a:r>
          </a:p>
          <a:p>
            <a:pPr marL="82296" indent="0">
              <a:buNone/>
            </a:pPr>
            <a:r>
              <a:rPr lang="cs-CZ" sz="1600" b="1" u="sng" dirty="0">
                <a:latin typeface="Book Antiqua" pitchFamily="18" charset="0"/>
              </a:rPr>
              <a:t>TRANSFORMATIVE F.</a:t>
            </a:r>
            <a:r>
              <a:rPr lang="cs-CZ" sz="1600" dirty="0">
                <a:latin typeface="Book Antiqua" pitchFamily="18" charset="0"/>
              </a:rPr>
              <a:t> – </a:t>
            </a:r>
            <a:r>
              <a:rPr lang="cs-CZ" sz="1600" dirty="0" err="1">
                <a:latin typeface="Book Antiqua" pitchFamily="18" charset="0"/>
              </a:rPr>
              <a:t>das</a:t>
            </a:r>
            <a:r>
              <a:rPr lang="cs-CZ" sz="1600" dirty="0">
                <a:latin typeface="Book Antiqua" pitchFamily="18" charset="0"/>
              </a:rPr>
              <a:t> </a:t>
            </a:r>
            <a:r>
              <a:rPr lang="cs-CZ" sz="1600" dirty="0" err="1">
                <a:latin typeface="Book Antiqua" pitchFamily="18" charset="0"/>
              </a:rPr>
              <a:t>Lehrwerk</a:t>
            </a:r>
            <a:r>
              <a:rPr lang="cs-CZ" sz="1600" dirty="0">
                <a:latin typeface="Book Antiqua" pitchFamily="18" charset="0"/>
              </a:rPr>
              <a:t> </a:t>
            </a:r>
            <a:r>
              <a:rPr lang="cs-CZ" sz="1600" dirty="0" err="1">
                <a:latin typeface="Book Antiqua" pitchFamily="18" charset="0"/>
              </a:rPr>
              <a:t>bringt</a:t>
            </a:r>
            <a:r>
              <a:rPr lang="cs-CZ" sz="1600" dirty="0">
                <a:latin typeface="Book Antiqua" pitchFamily="18" charset="0"/>
              </a:rPr>
              <a:t> den </a:t>
            </a:r>
            <a:r>
              <a:rPr lang="cs-CZ" sz="1600" dirty="0" err="1">
                <a:latin typeface="Book Antiqua" pitchFamily="18" charset="0"/>
              </a:rPr>
              <a:t>Lernenden</a:t>
            </a:r>
            <a:r>
              <a:rPr lang="cs-CZ" sz="1600" dirty="0">
                <a:latin typeface="Book Antiqua" pitchFamily="18" charset="0"/>
              </a:rPr>
              <a:t> </a:t>
            </a:r>
            <a:r>
              <a:rPr lang="cs-CZ" sz="1600" dirty="0" err="1">
                <a:latin typeface="Book Antiqua" pitchFamily="18" charset="0"/>
              </a:rPr>
              <a:t>überarbeitete</a:t>
            </a:r>
            <a:r>
              <a:rPr lang="cs-CZ" sz="1600" dirty="0">
                <a:latin typeface="Book Antiqua" pitchFamily="18" charset="0"/>
              </a:rPr>
              <a:t> </a:t>
            </a:r>
            <a:r>
              <a:rPr lang="cs-CZ" sz="1600" dirty="0" err="1">
                <a:latin typeface="Book Antiqua" pitchFamily="18" charset="0"/>
              </a:rPr>
              <a:t>Informationen</a:t>
            </a:r>
            <a:r>
              <a:rPr lang="cs-CZ" sz="1600" dirty="0">
                <a:latin typeface="Book Antiqua" pitchFamily="18" charset="0"/>
              </a:rPr>
              <a:t> von </a:t>
            </a:r>
            <a:r>
              <a:rPr lang="cs-CZ" sz="1600" dirty="0" err="1">
                <a:latin typeface="Book Antiqua" pitchFamily="18" charset="0"/>
              </a:rPr>
              <a:t>einem</a:t>
            </a:r>
            <a:r>
              <a:rPr lang="cs-CZ" sz="1600" dirty="0">
                <a:latin typeface="Book Antiqua" pitchFamily="18" charset="0"/>
              </a:rPr>
              <a:t> </a:t>
            </a:r>
            <a:r>
              <a:rPr lang="cs-CZ" sz="1600" dirty="0" err="1">
                <a:latin typeface="Book Antiqua" pitchFamily="18" charset="0"/>
              </a:rPr>
              <a:t>bestimmten</a:t>
            </a:r>
            <a:r>
              <a:rPr lang="cs-CZ" sz="1600" dirty="0">
                <a:latin typeface="Book Antiqua" pitchFamily="18" charset="0"/>
              </a:rPr>
              <a:t> Fach</a:t>
            </a:r>
          </a:p>
          <a:p>
            <a:pPr marL="82296" indent="0">
              <a:buNone/>
            </a:pPr>
            <a:r>
              <a:rPr lang="cs-CZ" sz="1600" b="1" u="sng" dirty="0">
                <a:latin typeface="Book Antiqua" pitchFamily="18" charset="0"/>
              </a:rPr>
              <a:t>SYSTEMATISCHE F.</a:t>
            </a:r>
            <a:r>
              <a:rPr lang="cs-CZ" sz="1600" dirty="0">
                <a:latin typeface="Book Antiqua" pitchFamily="18" charset="0"/>
              </a:rPr>
              <a:t> – </a:t>
            </a:r>
            <a:r>
              <a:rPr lang="cs-CZ" sz="1600" dirty="0" err="1">
                <a:latin typeface="Book Antiqua" pitchFamily="18" charset="0"/>
              </a:rPr>
              <a:t>sie</a:t>
            </a:r>
            <a:r>
              <a:rPr lang="cs-CZ" sz="1600" dirty="0">
                <a:latin typeface="Book Antiqua" pitchFamily="18" charset="0"/>
              </a:rPr>
              <a:t> </a:t>
            </a:r>
            <a:r>
              <a:rPr lang="cs-CZ" sz="1600" dirty="0" err="1">
                <a:latin typeface="Book Antiqua" pitchFamily="18" charset="0"/>
              </a:rPr>
              <a:t>gliedert</a:t>
            </a:r>
            <a:r>
              <a:rPr lang="cs-CZ" sz="1600" dirty="0">
                <a:latin typeface="Book Antiqua" pitchFamily="18" charset="0"/>
              </a:rPr>
              <a:t> den </a:t>
            </a:r>
            <a:r>
              <a:rPr lang="cs-CZ" sz="1600" dirty="0" err="1">
                <a:latin typeface="Book Antiqua" pitchFamily="18" charset="0"/>
              </a:rPr>
              <a:t>Lernstoff</a:t>
            </a:r>
            <a:r>
              <a:rPr lang="cs-CZ" sz="1600" dirty="0">
                <a:latin typeface="Book Antiqua" pitchFamily="18" charset="0"/>
              </a:rPr>
              <a:t> nach </a:t>
            </a:r>
            <a:r>
              <a:rPr lang="cs-CZ" sz="1600" dirty="0" err="1">
                <a:latin typeface="Book Antiqua" pitchFamily="18" charset="0"/>
              </a:rPr>
              <a:t>einem</a:t>
            </a:r>
            <a:r>
              <a:rPr lang="cs-CZ" sz="1600" dirty="0">
                <a:latin typeface="Book Antiqua" pitchFamily="18" charset="0"/>
              </a:rPr>
              <a:t> </a:t>
            </a:r>
            <a:r>
              <a:rPr lang="cs-CZ" sz="1600" dirty="0" err="1">
                <a:latin typeface="Book Antiqua" pitchFamily="18" charset="0"/>
              </a:rPr>
              <a:t>bestimmten</a:t>
            </a:r>
            <a:r>
              <a:rPr lang="cs-CZ" sz="1600" dirty="0">
                <a:latin typeface="Book Antiqua" pitchFamily="18" charset="0"/>
              </a:rPr>
              <a:t>  </a:t>
            </a:r>
            <a:r>
              <a:rPr lang="cs-CZ" sz="1600" dirty="0" err="1">
                <a:latin typeface="Book Antiqua" pitchFamily="18" charset="0"/>
              </a:rPr>
              <a:t>System</a:t>
            </a:r>
            <a:r>
              <a:rPr lang="cs-CZ" sz="1600" dirty="0">
                <a:latin typeface="Book Antiqua" pitchFamily="18" charset="0"/>
              </a:rPr>
              <a:t>, </a:t>
            </a:r>
            <a:r>
              <a:rPr lang="cs-CZ" sz="1600" dirty="0" err="1">
                <a:latin typeface="Book Antiqua" pitchFamily="18" charset="0"/>
              </a:rPr>
              <a:t>sie</a:t>
            </a:r>
            <a:r>
              <a:rPr lang="cs-CZ" sz="1600" dirty="0">
                <a:latin typeface="Book Antiqua" pitchFamily="18" charset="0"/>
              </a:rPr>
              <a:t> </a:t>
            </a:r>
            <a:r>
              <a:rPr lang="cs-CZ" sz="1600" dirty="0" err="1">
                <a:latin typeface="Book Antiqua" pitchFamily="18" charset="0"/>
              </a:rPr>
              <a:t>begrenzt</a:t>
            </a:r>
            <a:r>
              <a:rPr lang="cs-CZ" sz="1600" dirty="0">
                <a:latin typeface="Book Antiqua" pitchFamily="18" charset="0"/>
              </a:rPr>
              <a:t> </a:t>
            </a:r>
            <a:r>
              <a:rPr lang="cs-CZ" sz="1600" dirty="0" err="1">
                <a:latin typeface="Book Antiqua" pitchFamily="18" charset="0"/>
              </a:rPr>
              <a:t>die</a:t>
            </a:r>
            <a:r>
              <a:rPr lang="cs-CZ" sz="1600" dirty="0">
                <a:latin typeface="Book Antiqua" pitchFamily="18" charset="0"/>
              </a:rPr>
              <a:t> </a:t>
            </a:r>
            <a:r>
              <a:rPr lang="cs-CZ" sz="1600" dirty="0" err="1">
                <a:latin typeface="Book Antiqua" pitchFamily="18" charset="0"/>
              </a:rPr>
              <a:t>Reihenfolge</a:t>
            </a:r>
            <a:r>
              <a:rPr lang="cs-CZ" sz="1600" dirty="0">
                <a:latin typeface="Book Antiqua" pitchFamily="18" charset="0"/>
              </a:rPr>
              <a:t>  des </a:t>
            </a:r>
            <a:r>
              <a:rPr lang="cs-CZ" sz="1600" dirty="0" err="1">
                <a:latin typeface="Book Antiqua" pitchFamily="18" charset="0"/>
              </a:rPr>
              <a:t>Lernstoffes</a:t>
            </a:r>
            <a:endParaRPr lang="cs-CZ" sz="1600" dirty="0">
              <a:latin typeface="Book Antiqua" pitchFamily="18" charset="0"/>
            </a:endParaRPr>
          </a:p>
          <a:p>
            <a:pPr marL="82296" indent="0">
              <a:buNone/>
            </a:pPr>
            <a:r>
              <a:rPr lang="cs-CZ" sz="1600" b="1" u="sng" dirty="0">
                <a:solidFill>
                  <a:prstClr val="black"/>
                </a:solidFill>
                <a:latin typeface="Book Antiqua" pitchFamily="18" charset="0"/>
              </a:rPr>
              <a:t>VERFESTIGUNGS- UND KONTROLLFUNKTION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–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das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Lehrwerk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bringt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den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Lernenden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verschiedene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Aneignungen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von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neuen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Erkenntnissen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,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das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Lehrwerk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ermöglicht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das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Üben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von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diesen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Erkenntnissen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und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eventuell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auch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die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Kontrolle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(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mit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den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Aufgaben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)</a:t>
            </a:r>
          </a:p>
          <a:p>
            <a:pPr marL="82296" indent="0">
              <a:buNone/>
            </a:pPr>
            <a:r>
              <a:rPr lang="cs-CZ" sz="1600" b="1" u="sng" dirty="0">
                <a:solidFill>
                  <a:prstClr val="black"/>
                </a:solidFill>
                <a:latin typeface="Book Antiqua" pitchFamily="18" charset="0"/>
              </a:rPr>
              <a:t>FUNKTION DER SELBSTAUSBILDUNG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–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die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Lehrwerke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geben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den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Lernenden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den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Anreiz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zur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selbstständigen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Arbeit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mit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dem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Lehrbuch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und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formieren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bei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ihnen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die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Lernmotivation</a:t>
            </a:r>
            <a:endParaRPr lang="cs-CZ" sz="1600" dirty="0">
              <a:solidFill>
                <a:prstClr val="black"/>
              </a:solidFill>
              <a:latin typeface="Book Antiqua" pitchFamily="18" charset="0"/>
            </a:endParaRPr>
          </a:p>
          <a:p>
            <a:pPr marL="82296" indent="0">
              <a:buNone/>
            </a:pPr>
            <a:r>
              <a:rPr lang="cs-CZ" sz="1600" b="1" u="sng" dirty="0">
                <a:solidFill>
                  <a:prstClr val="black"/>
                </a:solidFill>
                <a:latin typeface="Book Antiqua" pitchFamily="18" charset="0"/>
              </a:rPr>
              <a:t>INTEGRIERENDE F.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–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sie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unterstützt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das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Verstehen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und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das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Integrieren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von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Informationen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,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die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die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Schüler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aus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verschiedenen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Quellen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gewinnen</a:t>
            </a:r>
            <a:endParaRPr lang="cs-CZ" sz="1600" dirty="0">
              <a:solidFill>
                <a:prstClr val="black"/>
              </a:solidFill>
              <a:latin typeface="Book Antiqua" pitchFamily="18" charset="0"/>
            </a:endParaRPr>
          </a:p>
          <a:p>
            <a:pPr marL="82296" indent="0">
              <a:buNone/>
            </a:pPr>
            <a:r>
              <a:rPr lang="cs-CZ" sz="1600" b="1" u="sng" dirty="0">
                <a:solidFill>
                  <a:prstClr val="black"/>
                </a:solidFill>
                <a:latin typeface="Book Antiqua" pitchFamily="18" charset="0"/>
              </a:rPr>
              <a:t>KOORDINIERENDE F. 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-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sie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sichert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andere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didaktische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Mittel</a:t>
            </a:r>
            <a:endParaRPr lang="cs-CZ" sz="1600" dirty="0">
              <a:solidFill>
                <a:prstClr val="black"/>
              </a:solidFill>
              <a:latin typeface="Book Antiqua" pitchFamily="18" charset="0"/>
            </a:endParaRPr>
          </a:p>
          <a:p>
            <a:pPr marL="82296" indent="0">
              <a:buNone/>
            </a:pPr>
            <a:r>
              <a:rPr lang="cs-CZ" sz="1600" b="1" u="sng" dirty="0">
                <a:solidFill>
                  <a:prstClr val="black"/>
                </a:solidFill>
                <a:latin typeface="Book Antiqua" pitchFamily="18" charset="0"/>
              </a:rPr>
              <a:t>ENTWICKLUNGS- UND ERZIEHUNGSFUNKTION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–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das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Lehrwerk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trägt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zur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Entwicklung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der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Persönlichkeit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der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Schüler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600" dirty="0" err="1">
                <a:solidFill>
                  <a:prstClr val="black"/>
                </a:solidFill>
                <a:latin typeface="Book Antiqua" pitchFamily="18" charset="0"/>
              </a:rPr>
              <a:t>bei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.</a:t>
            </a:r>
          </a:p>
          <a:p>
            <a:pPr marL="82296" indent="0">
              <a:buNone/>
            </a:pPr>
            <a:endParaRPr lang="cs-CZ" sz="1600" dirty="0">
              <a:solidFill>
                <a:prstClr val="black"/>
              </a:solidFill>
              <a:latin typeface="Book Antiqua" pitchFamily="18" charset="0"/>
            </a:endParaRPr>
          </a:p>
          <a:p>
            <a:pPr marL="82296" indent="0">
              <a:buNone/>
            </a:pPr>
            <a:endParaRPr lang="cs-CZ" sz="1600" b="1" u="sng" dirty="0">
              <a:latin typeface="Book Antiqua" pitchFamily="18" charset="0"/>
            </a:endParaRPr>
          </a:p>
          <a:p>
            <a:pPr marL="82296" indent="0">
              <a:buNone/>
            </a:pPr>
            <a:endParaRPr lang="cs-CZ" sz="1600" b="1" u="sng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8211951"/>
      </p:ext>
    </p:extLst>
  </p:cSld>
  <p:clrMapOvr>
    <a:masterClrMapping/>
  </p:clrMapOvr>
  <p:transition>
    <p:wedg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20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ok Antiqua" pitchFamily="18" charset="0"/>
              </a:rPr>
              <a:t>FUNKTIONEN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lvl="0" indent="0">
              <a:buClr>
                <a:srgbClr val="3891A7"/>
              </a:buClr>
              <a:buNone/>
            </a:pPr>
            <a:endParaRPr lang="cs-CZ" sz="1500" b="1" u="sng" dirty="0">
              <a:solidFill>
                <a:prstClr val="black"/>
              </a:solidFill>
              <a:latin typeface="Book Antiqua" pitchFamily="18" charset="0"/>
            </a:endParaRPr>
          </a:p>
          <a:p>
            <a:pPr marL="82296" lvl="0" indent="0">
              <a:buClr>
                <a:srgbClr val="3891A7"/>
              </a:buClr>
              <a:buNone/>
            </a:pPr>
            <a:r>
              <a:rPr lang="cs-CZ" sz="1500" b="1" u="sng" dirty="0">
                <a:solidFill>
                  <a:prstClr val="black"/>
                </a:solidFill>
                <a:latin typeface="Book Antiqua" pitchFamily="18" charset="0"/>
              </a:rPr>
              <a:t>2) </a:t>
            </a:r>
            <a:r>
              <a:rPr lang="cs-CZ" sz="1500" b="1" u="sng" dirty="0" err="1">
                <a:solidFill>
                  <a:prstClr val="black"/>
                </a:solidFill>
                <a:latin typeface="Book Antiqua" pitchFamily="18" charset="0"/>
              </a:rPr>
              <a:t>Funktionen</a:t>
            </a:r>
            <a:r>
              <a:rPr lang="cs-CZ" sz="1500" b="1" u="sng" dirty="0">
                <a:solidFill>
                  <a:prstClr val="black"/>
                </a:solidFill>
                <a:latin typeface="Book Antiqua" pitchFamily="18" charset="0"/>
              </a:rPr>
              <a:t> nach Hacker:</a:t>
            </a:r>
          </a:p>
          <a:p>
            <a:pPr marL="82296" lvl="0" indent="0">
              <a:buClr>
                <a:srgbClr val="3891A7"/>
              </a:buClr>
              <a:buNone/>
            </a:pPr>
            <a:endParaRPr lang="cs-CZ" sz="1500" b="1" u="sng" dirty="0">
              <a:solidFill>
                <a:prstClr val="black"/>
              </a:solidFill>
              <a:latin typeface="Book Antiqua" pitchFamily="18" charset="0"/>
            </a:endParaRPr>
          </a:p>
          <a:p>
            <a:pPr marL="82296" lvl="0" indent="0">
              <a:buClr>
                <a:srgbClr val="3891A7"/>
              </a:buClr>
              <a:buNone/>
            </a:pPr>
            <a:r>
              <a:rPr lang="cs-CZ" sz="1500" b="1" u="sng" dirty="0">
                <a:solidFill>
                  <a:prstClr val="black"/>
                </a:solidFill>
                <a:latin typeface="Book Antiqua" pitchFamily="18" charset="0"/>
              </a:rPr>
              <a:t>STRUKTURIERUNGSFUNKTION 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-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sie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umfasst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die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Anforderungen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auf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die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Inhalte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,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die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in den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Lernplänen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eingeordnet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sind</a:t>
            </a:r>
            <a:endParaRPr lang="cs-CZ" sz="1500" dirty="0">
              <a:solidFill>
                <a:prstClr val="black"/>
              </a:solidFill>
              <a:latin typeface="Book Antiqua" pitchFamily="18" charset="0"/>
            </a:endParaRPr>
          </a:p>
          <a:p>
            <a:pPr marL="82296" lvl="0" indent="0">
              <a:buClr>
                <a:srgbClr val="3891A7"/>
              </a:buClr>
              <a:buNone/>
            </a:pPr>
            <a:r>
              <a:rPr lang="cs-CZ" sz="1500" b="1" u="sng" dirty="0">
                <a:solidFill>
                  <a:prstClr val="black"/>
                </a:solidFill>
                <a:latin typeface="Book Antiqua" pitchFamily="18" charset="0"/>
              </a:rPr>
              <a:t>REPRÄSENTATIONSFUNKTION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–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bildet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die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textlichen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,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bildlichen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,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graphischen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oder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kartographischen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Materialien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,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die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zur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Präsentation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des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Lehrstoffes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dienen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könnten</a:t>
            </a:r>
            <a:endParaRPr lang="cs-CZ" sz="1500" dirty="0">
              <a:solidFill>
                <a:prstClr val="black"/>
              </a:solidFill>
              <a:latin typeface="Book Antiqua" pitchFamily="18" charset="0"/>
            </a:endParaRPr>
          </a:p>
          <a:p>
            <a:pPr marL="82296" lvl="0" indent="0">
              <a:buClr>
                <a:srgbClr val="3891A7"/>
              </a:buClr>
              <a:buNone/>
            </a:pPr>
            <a:r>
              <a:rPr lang="cs-CZ" sz="1500" b="1" u="sng" dirty="0">
                <a:solidFill>
                  <a:prstClr val="black"/>
                </a:solidFill>
                <a:latin typeface="Book Antiqua" pitchFamily="18" charset="0"/>
              </a:rPr>
              <a:t>STEUERUNGSFUNKTION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–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sie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betrifft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den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Ablauf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des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Unterrichts</a:t>
            </a:r>
            <a:endParaRPr lang="cs-CZ" sz="1500" dirty="0">
              <a:solidFill>
                <a:prstClr val="black"/>
              </a:solidFill>
              <a:latin typeface="Book Antiqua" pitchFamily="18" charset="0"/>
            </a:endParaRPr>
          </a:p>
          <a:p>
            <a:pPr marL="82296" lvl="0" indent="0">
              <a:buClr>
                <a:srgbClr val="3891A7"/>
              </a:buClr>
              <a:buNone/>
            </a:pPr>
            <a:r>
              <a:rPr lang="cs-CZ" sz="1500" b="1" u="sng" dirty="0">
                <a:solidFill>
                  <a:prstClr val="black"/>
                </a:solidFill>
                <a:latin typeface="Book Antiqua" pitchFamily="18" charset="0"/>
              </a:rPr>
              <a:t>MOTIVATIONSFUNKTION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–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bedeutet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, ob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das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Lehrbuch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motivierend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und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modern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ist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, um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das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Interesse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der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Schüler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aufzuwecken</a:t>
            </a:r>
            <a:endParaRPr lang="cs-CZ" sz="1500" dirty="0">
              <a:solidFill>
                <a:prstClr val="black"/>
              </a:solidFill>
              <a:latin typeface="Book Antiqua" pitchFamily="18" charset="0"/>
            </a:endParaRPr>
          </a:p>
          <a:p>
            <a:pPr marL="82296" lvl="0" indent="0">
              <a:buClr>
                <a:srgbClr val="3891A7"/>
              </a:buClr>
              <a:buNone/>
            </a:pPr>
            <a:r>
              <a:rPr lang="cs-CZ" sz="1500" b="1" u="sng" dirty="0">
                <a:solidFill>
                  <a:prstClr val="black"/>
                </a:solidFill>
                <a:latin typeface="Book Antiqua" pitchFamily="18" charset="0"/>
              </a:rPr>
              <a:t>DIFFERENZIERUNGSFUNKTION 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–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betrifft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die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Schüler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und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ihre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Lernfähigkeiten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,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ihre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Lernbereitschaft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und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Interessen</a:t>
            </a:r>
            <a:endParaRPr lang="cs-CZ" sz="1500" dirty="0">
              <a:solidFill>
                <a:prstClr val="black"/>
              </a:solidFill>
              <a:latin typeface="Book Antiqua" pitchFamily="18" charset="0"/>
            </a:endParaRPr>
          </a:p>
          <a:p>
            <a:pPr marL="82296" lvl="0" indent="0">
              <a:buClr>
                <a:srgbClr val="3891A7"/>
              </a:buClr>
              <a:buNone/>
            </a:pPr>
            <a:r>
              <a:rPr lang="cs-CZ" sz="1500" b="1" u="sng" dirty="0">
                <a:solidFill>
                  <a:prstClr val="black"/>
                </a:solidFill>
                <a:latin typeface="Book Antiqua" pitchFamily="18" charset="0"/>
              </a:rPr>
              <a:t>ÜBUNGS- UND KONTROLLFUNKTION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–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das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Lehrbuch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soll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verbale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Fragen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zum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Kontrollieren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oder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Üben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des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Lernstoffes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einbringen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40919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20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ok Antiqua" pitchFamily="18" charset="0"/>
              </a:rPr>
              <a:t>FUNKTIONEN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lvl="0" indent="0">
              <a:buClr>
                <a:srgbClr val="3891A7"/>
              </a:buClr>
              <a:buNone/>
            </a:pPr>
            <a:endParaRPr lang="cs-CZ" sz="1600" dirty="0">
              <a:solidFill>
                <a:prstClr val="black"/>
              </a:solidFill>
              <a:latin typeface="Book Antiqua" pitchFamily="18" charset="0"/>
            </a:endParaRPr>
          </a:p>
          <a:p>
            <a:pPr marL="82296" lvl="0" indent="0">
              <a:buClr>
                <a:srgbClr val="3891A7"/>
              </a:buClr>
              <a:buNone/>
            </a:pPr>
            <a:r>
              <a:rPr lang="cs-CZ" sz="1500" b="1" u="sng" dirty="0">
                <a:solidFill>
                  <a:prstClr val="black"/>
                </a:solidFill>
                <a:latin typeface="Book Antiqua" pitchFamily="18" charset="0"/>
              </a:rPr>
              <a:t>3) </a:t>
            </a:r>
            <a:r>
              <a:rPr lang="cs-CZ" sz="1500" b="1" u="sng" dirty="0" err="1">
                <a:solidFill>
                  <a:prstClr val="black"/>
                </a:solidFill>
                <a:latin typeface="Book Antiqua" pitchFamily="18" charset="0"/>
              </a:rPr>
              <a:t>Funktionen</a:t>
            </a:r>
            <a:r>
              <a:rPr lang="cs-CZ" sz="1500" b="1" u="sng" dirty="0">
                <a:solidFill>
                  <a:prstClr val="black"/>
                </a:solidFill>
                <a:latin typeface="Book Antiqua" pitchFamily="18" charset="0"/>
              </a:rPr>
              <a:t> nach Stein:</a:t>
            </a:r>
          </a:p>
          <a:p>
            <a:pPr marL="82296" lvl="0" indent="0">
              <a:buClr>
                <a:srgbClr val="3891A7"/>
              </a:buClr>
              <a:buNone/>
            </a:pPr>
            <a:endParaRPr lang="cs-CZ" sz="1600" dirty="0">
              <a:solidFill>
                <a:prstClr val="black"/>
              </a:solidFill>
              <a:latin typeface="Book Antiqua" pitchFamily="18" charset="0"/>
            </a:endParaRPr>
          </a:p>
          <a:p>
            <a:pPr marL="82296" lvl="0" indent="0">
              <a:buClr>
                <a:srgbClr val="3891A7"/>
              </a:buClr>
              <a:buNone/>
            </a:pPr>
            <a:r>
              <a:rPr lang="cs-CZ" sz="1500" b="1" u="sng" dirty="0">
                <a:solidFill>
                  <a:prstClr val="black"/>
                </a:solidFill>
                <a:latin typeface="Book Antiqua" pitchFamily="18" charset="0"/>
              </a:rPr>
              <a:t>DAS SCHULBUCH ALS POLITICUM 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- es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umfasst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politische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Ansichten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und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Gedanken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eines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bestimmten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Zeitraums</a:t>
            </a:r>
            <a:endParaRPr lang="cs-CZ" sz="1500" dirty="0">
              <a:solidFill>
                <a:prstClr val="black"/>
              </a:solidFill>
              <a:latin typeface="Book Antiqua" pitchFamily="18" charset="0"/>
            </a:endParaRPr>
          </a:p>
          <a:p>
            <a:pPr marL="82296" lvl="0" indent="0">
              <a:buClr>
                <a:srgbClr val="3891A7"/>
              </a:buClr>
              <a:buNone/>
            </a:pPr>
            <a:r>
              <a:rPr lang="cs-CZ" sz="1500" b="1" u="sng" dirty="0">
                <a:solidFill>
                  <a:prstClr val="black"/>
                </a:solidFill>
                <a:latin typeface="Book Antiqua" pitchFamily="18" charset="0"/>
              </a:rPr>
              <a:t>DAS SCHULBUCH ALS PÄDAGOGICUM 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–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vermittelt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pädagogische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Theorien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,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die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im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Unterricht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oder in der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Erziehung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ausgenützt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werden</a:t>
            </a:r>
            <a:endParaRPr lang="cs-CZ" sz="1500" dirty="0">
              <a:solidFill>
                <a:prstClr val="black"/>
              </a:solidFill>
              <a:latin typeface="Book Antiqua" pitchFamily="18" charset="0"/>
            </a:endParaRPr>
          </a:p>
          <a:p>
            <a:pPr marL="82296" lvl="0" indent="0">
              <a:buClr>
                <a:srgbClr val="3891A7"/>
              </a:buClr>
              <a:buNone/>
            </a:pPr>
            <a:r>
              <a:rPr lang="cs-CZ" sz="1500" b="1" u="sng" dirty="0">
                <a:solidFill>
                  <a:prstClr val="black"/>
                </a:solidFill>
                <a:latin typeface="Book Antiqua" pitchFamily="18" charset="0"/>
              </a:rPr>
              <a:t>DAS SCHULBUCH ALS INFORMATORICUM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– es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umfasst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die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Informationen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eines</a:t>
            </a:r>
            <a:r>
              <a:rPr lang="cs-CZ" sz="1500" dirty="0">
                <a:solidFill>
                  <a:prstClr val="black"/>
                </a:solidFill>
                <a:latin typeface="Book Antiqua" pitchFamily="18" charset="0"/>
              </a:rPr>
              <a:t> </a:t>
            </a:r>
            <a:r>
              <a:rPr lang="cs-CZ" sz="1500" dirty="0" err="1">
                <a:solidFill>
                  <a:prstClr val="black"/>
                </a:solidFill>
                <a:latin typeface="Book Antiqua" pitchFamily="18" charset="0"/>
              </a:rPr>
              <a:t>Faches</a:t>
            </a:r>
            <a:endParaRPr lang="cs-CZ" sz="1500" dirty="0">
              <a:solidFill>
                <a:prstClr val="black"/>
              </a:solidFill>
              <a:latin typeface="Book Antiqua" pitchFamily="18" charset="0"/>
            </a:endParaRPr>
          </a:p>
          <a:p>
            <a:pPr marL="82296" lvl="0" indent="0">
              <a:buClr>
                <a:srgbClr val="3891A7"/>
              </a:buClr>
              <a:buNone/>
            </a:pPr>
            <a:endParaRPr lang="cs-CZ" sz="1500" dirty="0">
              <a:solidFill>
                <a:prstClr val="black"/>
              </a:solidFill>
              <a:latin typeface="Book Antiqua" pitchFamily="18" charset="0"/>
            </a:endParaRPr>
          </a:p>
          <a:p>
            <a:pPr marL="82296" lvl="0" indent="0">
              <a:buClr>
                <a:srgbClr val="3891A7"/>
              </a:buClr>
              <a:buNone/>
            </a:pPr>
            <a:endParaRPr lang="cs-CZ" sz="1600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marL="82296" lvl="0" indent="0">
              <a:buClr>
                <a:srgbClr val="3891A7"/>
              </a:buClr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788194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20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ok Antiqua" pitchFamily="18" charset="0"/>
              </a:rPr>
              <a:t>FUNKTIONEN DER BILDER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lvl="0" indent="0">
              <a:buClr>
                <a:srgbClr val="3891A7"/>
              </a:buClr>
              <a:buNone/>
            </a:pPr>
            <a:endParaRPr lang="cs-CZ" sz="1600" b="1" u="sng" dirty="0">
              <a:solidFill>
                <a:prstClr val="black"/>
              </a:solidFill>
              <a:latin typeface="Book Antiqua" pitchFamily="18" charset="0"/>
            </a:endParaRPr>
          </a:p>
          <a:p>
            <a:pPr marL="82296" lvl="0" indent="0">
              <a:buClr>
                <a:srgbClr val="3891A7"/>
              </a:buClr>
              <a:buNone/>
            </a:pPr>
            <a:r>
              <a:rPr lang="cs-CZ" sz="1600" b="1" u="sng" dirty="0" err="1">
                <a:solidFill>
                  <a:prstClr val="black"/>
                </a:solidFill>
                <a:latin typeface="Book Antiqua" pitchFamily="18" charset="0"/>
              </a:rPr>
              <a:t>Hauptfunktionen</a:t>
            </a:r>
            <a:r>
              <a:rPr lang="cs-CZ" sz="1600" b="1" u="sng" dirty="0">
                <a:solidFill>
                  <a:prstClr val="black"/>
                </a:solidFill>
                <a:latin typeface="Book Antiqua" pitchFamily="18" charset="0"/>
              </a:rPr>
              <a:t> der </a:t>
            </a:r>
            <a:r>
              <a:rPr lang="cs-CZ" sz="1600" b="1" u="sng" dirty="0" err="1">
                <a:solidFill>
                  <a:prstClr val="black"/>
                </a:solidFill>
                <a:latin typeface="Book Antiqua" pitchFamily="18" charset="0"/>
              </a:rPr>
              <a:t>Bilder</a:t>
            </a:r>
            <a:r>
              <a:rPr lang="cs-CZ" sz="1600" b="1" u="sng" dirty="0">
                <a:solidFill>
                  <a:prstClr val="black"/>
                </a:solidFill>
                <a:latin typeface="Book Antiqua" pitchFamily="18" charset="0"/>
              </a:rPr>
              <a:t>:</a:t>
            </a:r>
          </a:p>
          <a:p>
            <a:pPr marL="82296" lvl="0" indent="0">
              <a:buClr>
                <a:srgbClr val="3891A7"/>
              </a:buClr>
              <a:buNone/>
            </a:pPr>
            <a:endParaRPr lang="cs-CZ" sz="1600" b="1" u="sng" dirty="0">
              <a:solidFill>
                <a:prstClr val="black"/>
              </a:solidFill>
              <a:latin typeface="Book Antiqua" pitchFamily="18" charset="0"/>
            </a:endParaRPr>
          </a:p>
          <a:p>
            <a:pPr marL="82296" lvl="0" indent="0">
              <a:buClr>
                <a:srgbClr val="3891A7"/>
              </a:buClr>
              <a:buNone/>
            </a:pP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- d</a:t>
            </a:r>
            <a:r>
              <a:rPr lang="de-DE" sz="1600" dirty="0" err="1">
                <a:solidFill>
                  <a:prstClr val="black"/>
                </a:solidFill>
                <a:latin typeface="Book Antiqua" pitchFamily="18" charset="0"/>
              </a:rPr>
              <a:t>ie</a:t>
            </a:r>
            <a:r>
              <a:rPr lang="de-DE" sz="1600" dirty="0">
                <a:solidFill>
                  <a:prstClr val="black"/>
                </a:solidFill>
                <a:latin typeface="Book Antiqua" pitchFamily="18" charset="0"/>
              </a:rPr>
              <a:t> Funktion der eingesetzten Bilder hängt von den Lehr-und</a:t>
            </a:r>
          </a:p>
          <a:p>
            <a:pPr marL="82296" lvl="0" indent="0">
              <a:buClr>
                <a:srgbClr val="3891A7"/>
              </a:buClr>
              <a:buNone/>
            </a:pPr>
            <a:r>
              <a:rPr lang="de-DE" sz="1600" dirty="0">
                <a:solidFill>
                  <a:prstClr val="black"/>
                </a:solidFill>
                <a:latin typeface="Book Antiqua" pitchFamily="18" charset="0"/>
              </a:rPr>
              <a:t>Lernzielen des jeweiligen Unterrichts ab</a:t>
            </a:r>
            <a:endParaRPr lang="cs-CZ" sz="1600" dirty="0">
              <a:solidFill>
                <a:prstClr val="black"/>
              </a:solidFill>
              <a:latin typeface="Book Antiqua" pitchFamily="18" charset="0"/>
            </a:endParaRPr>
          </a:p>
          <a:p>
            <a:pPr marL="82296" lvl="0" indent="0">
              <a:buClr>
                <a:srgbClr val="3891A7"/>
              </a:buClr>
              <a:buNone/>
            </a:pPr>
            <a:r>
              <a:rPr lang="cs-CZ" sz="1600" b="1" u="sng" dirty="0">
                <a:solidFill>
                  <a:prstClr val="black"/>
                </a:solidFill>
                <a:latin typeface="Book Antiqua" pitchFamily="18" charset="0"/>
              </a:rPr>
              <a:t>DARSTELLEN 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- </a:t>
            </a:r>
            <a:r>
              <a:rPr lang="cs-CZ" sz="1600" dirty="0">
                <a:solidFill>
                  <a:srgbClr val="000000"/>
                </a:solidFill>
                <a:latin typeface="Book Antiqua" panose="02040602050305030304" pitchFamily="18" charset="0"/>
              </a:rPr>
              <a:t>e</a:t>
            </a:r>
            <a:r>
              <a:rPr lang="de-DE" sz="1600" dirty="0">
                <a:solidFill>
                  <a:srgbClr val="000000"/>
                </a:solidFill>
                <a:latin typeface="Book Antiqua" panose="02040602050305030304" pitchFamily="18" charset="0"/>
              </a:rPr>
              <a:t>s gibt Bilder, die eine Situation oder den Inhalt eines Textes illustrieren oder den Schülern ermöglichen, sich in eine bestimmte Sprechsituation hineinzuversetzen </a:t>
            </a:r>
            <a:endParaRPr lang="cs-CZ" sz="1600" dirty="0">
              <a:solidFill>
                <a:srgbClr val="000000"/>
              </a:solidFill>
              <a:latin typeface="Book Antiqua" panose="02040602050305030304" pitchFamily="18" charset="0"/>
            </a:endParaRPr>
          </a:p>
          <a:p>
            <a:pPr marL="82296" lvl="0" indent="0">
              <a:buClr>
                <a:srgbClr val="3891A7"/>
              </a:buClr>
              <a:buNone/>
            </a:pPr>
            <a:r>
              <a:rPr lang="cs-CZ" sz="1600" b="1" u="sng" dirty="0">
                <a:solidFill>
                  <a:prstClr val="black"/>
                </a:solidFill>
                <a:latin typeface="Book Antiqua" pitchFamily="18" charset="0"/>
              </a:rPr>
              <a:t>INFORMIEREN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– </a:t>
            </a:r>
            <a:r>
              <a:rPr lang="de-DE" sz="1600" dirty="0">
                <a:solidFill>
                  <a:srgbClr val="000000"/>
                </a:solidFill>
                <a:latin typeface="Book Antiqua" panose="02040602050305030304" pitchFamily="18" charset="0"/>
              </a:rPr>
              <a:t>Bilder können schneller und verständlicher als Texte über einen Sachverhalt informieren</a:t>
            </a:r>
            <a:endParaRPr lang="cs-CZ" sz="1600" dirty="0">
              <a:solidFill>
                <a:srgbClr val="000000"/>
              </a:solidFill>
              <a:latin typeface="Book Antiqua" panose="02040602050305030304" pitchFamily="18" charset="0"/>
            </a:endParaRPr>
          </a:p>
          <a:p>
            <a:pPr marL="82296" lvl="0" indent="0">
              <a:buClr>
                <a:srgbClr val="3891A7"/>
              </a:buClr>
              <a:buNone/>
            </a:pPr>
            <a:r>
              <a:rPr lang="cs-CZ" sz="1600" dirty="0">
                <a:solidFill>
                  <a:srgbClr val="000000"/>
                </a:solidFill>
                <a:latin typeface="Book Antiqua" panose="02040602050305030304" pitchFamily="18" charset="0"/>
              </a:rPr>
              <a:t>- v</a:t>
            </a:r>
            <a:r>
              <a:rPr lang="de-DE" sz="1600" dirty="0" err="1">
                <a:solidFill>
                  <a:srgbClr val="000000"/>
                </a:solidFill>
                <a:latin typeface="Book Antiqua" panose="02040602050305030304" pitchFamily="18" charset="0"/>
              </a:rPr>
              <a:t>isuelle</a:t>
            </a:r>
            <a:r>
              <a:rPr lang="de-DE" sz="1600" dirty="0">
                <a:solidFill>
                  <a:srgbClr val="000000"/>
                </a:solidFill>
                <a:latin typeface="Book Antiqua" panose="02040602050305030304" pitchFamily="18" charset="0"/>
              </a:rPr>
              <a:t> Darstellungen sind manchmal auch verständlicher und mehr direkt, weil sie den Dingen, die sie repräsentieren, mehr oder weniger ähnlich si</a:t>
            </a:r>
            <a:r>
              <a:rPr lang="cs-CZ" sz="1600" dirty="0" err="1">
                <a:solidFill>
                  <a:srgbClr val="000000"/>
                </a:solidFill>
                <a:latin typeface="Book Antiqua" panose="02040602050305030304" pitchFamily="18" charset="0"/>
              </a:rPr>
              <a:t>nd</a:t>
            </a:r>
            <a:endParaRPr lang="cs-CZ" sz="1600" dirty="0">
              <a:solidFill>
                <a:prstClr val="black"/>
              </a:solidFill>
              <a:latin typeface="Book Antiqua" pitchFamily="18" charset="0"/>
            </a:endParaRPr>
          </a:p>
          <a:p>
            <a:pPr marL="82296" lvl="0" indent="0">
              <a:buClr>
                <a:srgbClr val="3891A7"/>
              </a:buClr>
              <a:buNone/>
            </a:pPr>
            <a:r>
              <a:rPr lang="cs-CZ" sz="1600" b="1" u="sng" dirty="0">
                <a:solidFill>
                  <a:prstClr val="black"/>
                </a:solidFill>
                <a:latin typeface="Book Antiqua" pitchFamily="18" charset="0"/>
              </a:rPr>
              <a:t>ERKLÄREN</a:t>
            </a:r>
            <a:r>
              <a:rPr lang="cs-CZ" sz="1600" dirty="0">
                <a:solidFill>
                  <a:prstClr val="black"/>
                </a:solidFill>
                <a:latin typeface="Book Antiqua" pitchFamily="18" charset="0"/>
              </a:rPr>
              <a:t> – e</a:t>
            </a:r>
            <a:r>
              <a:rPr lang="de-DE" sz="1600" dirty="0">
                <a:solidFill>
                  <a:prstClr val="black"/>
                </a:solidFill>
                <a:latin typeface="Book Antiqua" pitchFamily="18" charset="0"/>
              </a:rPr>
              <a:t>in Bild kann schwierigere bzw. abstrakte Textabschnitte erklären oder konkretisieren und auf diese Weise zum Verständnis beitragen</a:t>
            </a:r>
            <a:endParaRPr lang="cs-CZ" sz="1600" dirty="0">
              <a:solidFill>
                <a:prstClr val="black"/>
              </a:solidFill>
              <a:latin typeface="Book Antiqua" pitchFamily="18" charset="0"/>
            </a:endParaRPr>
          </a:p>
          <a:p>
            <a:pPr marL="82296" lvl="0" indent="0">
              <a:buClr>
                <a:srgbClr val="3891A7"/>
              </a:buClr>
              <a:buNone/>
            </a:pPr>
            <a:endParaRPr lang="cs-CZ" sz="1600" dirty="0">
              <a:solidFill>
                <a:prstClr val="black"/>
              </a:solidFill>
              <a:latin typeface="Book Antiqua" pitchFamily="18" charset="0"/>
            </a:endParaRPr>
          </a:p>
          <a:p>
            <a:pPr marL="82296" lvl="0" indent="0">
              <a:buClr>
                <a:srgbClr val="3891A7"/>
              </a:buClr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202840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20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ok Antiqua" pitchFamily="18" charset="0"/>
              </a:rPr>
              <a:t>DIE BILDER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lvl="0" indent="0">
              <a:buClr>
                <a:srgbClr val="3891A7"/>
              </a:buClr>
              <a:buNone/>
            </a:pPr>
            <a:r>
              <a:rPr lang="cs-CZ" sz="1600" b="1" u="sng" dirty="0" err="1">
                <a:solidFill>
                  <a:prstClr val="black"/>
                </a:solidFill>
                <a:latin typeface="Book Antiqua" pitchFamily="18" charset="0"/>
              </a:rPr>
              <a:t>Kriterien</a:t>
            </a:r>
            <a:r>
              <a:rPr lang="cs-CZ" sz="1600" b="1" u="sng" dirty="0">
                <a:solidFill>
                  <a:prstClr val="black"/>
                </a:solidFill>
                <a:latin typeface="Book Antiqua" pitchFamily="18" charset="0"/>
              </a:rPr>
              <a:t>:</a:t>
            </a:r>
          </a:p>
          <a:p>
            <a:pPr marL="82296" indent="0">
              <a:buNone/>
            </a:pPr>
            <a:r>
              <a:rPr lang="de-DE" sz="1700" dirty="0">
                <a:solidFill>
                  <a:srgbClr val="000000"/>
                </a:solidFill>
                <a:latin typeface="Book Antiqua" panose="02040602050305030304" pitchFamily="18" charset="0"/>
              </a:rPr>
              <a:t>-</a:t>
            </a:r>
            <a:r>
              <a:rPr lang="de-DE" sz="2600" dirty="0">
                <a:solidFill>
                  <a:srgbClr val="000000"/>
                </a:solidFill>
                <a:latin typeface="Book Antiqua" panose="02040602050305030304" pitchFamily="18" charset="0"/>
              </a:rPr>
              <a:t> </a:t>
            </a:r>
            <a:r>
              <a:rPr lang="cs-CZ" sz="1700" b="1" dirty="0">
                <a:solidFill>
                  <a:srgbClr val="000000"/>
                </a:solidFill>
                <a:latin typeface="Book Antiqua" panose="02040602050305030304" pitchFamily="18" charset="0"/>
              </a:rPr>
              <a:t>g</a:t>
            </a:r>
            <a:r>
              <a:rPr lang="de-DE" sz="1700" b="1" dirty="0" err="1">
                <a:solidFill>
                  <a:srgbClr val="000000"/>
                </a:solidFill>
                <a:latin typeface="Book Antiqua" panose="02040602050305030304" pitchFamily="18" charset="0"/>
              </a:rPr>
              <a:t>rafische</a:t>
            </a:r>
            <a:r>
              <a:rPr lang="de-DE" sz="1700" b="1" dirty="0">
                <a:solidFill>
                  <a:srgbClr val="000000"/>
                </a:solidFill>
                <a:latin typeface="Book Antiqua" panose="02040602050305030304" pitchFamily="18" charset="0"/>
              </a:rPr>
              <a:t> Qualität</a:t>
            </a:r>
            <a:r>
              <a:rPr lang="de-DE" sz="1700" dirty="0">
                <a:solidFill>
                  <a:srgbClr val="000000"/>
                </a:solidFill>
                <a:latin typeface="Book Antiqua" panose="02040602050305030304" pitchFamily="18" charset="0"/>
              </a:rPr>
              <a:t>: Ist die technische Wiedergabe einwandfrei?</a:t>
            </a:r>
            <a:br>
              <a:rPr lang="de-DE" sz="1700" dirty="0">
                <a:latin typeface="Book Antiqua" panose="02040602050305030304" pitchFamily="18" charset="0"/>
              </a:rPr>
            </a:br>
            <a:r>
              <a:rPr lang="de-DE" sz="1700" dirty="0">
                <a:solidFill>
                  <a:srgbClr val="000000"/>
                </a:solidFill>
                <a:latin typeface="Book Antiqua" panose="02040602050305030304" pitchFamily="18" charset="0"/>
              </a:rPr>
              <a:t>- </a:t>
            </a:r>
            <a:r>
              <a:rPr lang="de-DE" sz="1700" b="1" dirty="0">
                <a:solidFill>
                  <a:srgbClr val="000000"/>
                </a:solidFill>
                <a:latin typeface="Book Antiqua" panose="02040602050305030304" pitchFamily="18" charset="0"/>
              </a:rPr>
              <a:t>Ästhetik</a:t>
            </a:r>
            <a:r>
              <a:rPr lang="de-DE" sz="1700" dirty="0">
                <a:solidFill>
                  <a:srgbClr val="000000"/>
                </a:solidFill>
                <a:latin typeface="Book Antiqua" panose="02040602050305030304" pitchFamily="18" charset="0"/>
              </a:rPr>
              <a:t>: Ist das Bild ansprechend gemacht?</a:t>
            </a:r>
            <a:br>
              <a:rPr lang="de-DE" sz="1700" dirty="0">
                <a:latin typeface="Book Antiqua" panose="02040602050305030304" pitchFamily="18" charset="0"/>
              </a:rPr>
            </a:br>
            <a:r>
              <a:rPr lang="de-DE" sz="1700" dirty="0">
                <a:solidFill>
                  <a:srgbClr val="000000"/>
                </a:solidFill>
                <a:latin typeface="Book Antiqua" panose="02040602050305030304" pitchFamily="18" charset="0"/>
              </a:rPr>
              <a:t>- </a:t>
            </a:r>
            <a:r>
              <a:rPr lang="de-DE" sz="1700" b="1" dirty="0">
                <a:solidFill>
                  <a:srgbClr val="000000"/>
                </a:solidFill>
                <a:latin typeface="Book Antiqua" panose="02040602050305030304" pitchFamily="18" charset="0"/>
              </a:rPr>
              <a:t>Inhalt, Thema</a:t>
            </a:r>
            <a:r>
              <a:rPr lang="de-DE" sz="1700" dirty="0">
                <a:solidFill>
                  <a:srgbClr val="000000"/>
                </a:solidFill>
                <a:latin typeface="Book Antiqua" panose="02040602050305030304" pitchFamily="18" charset="0"/>
              </a:rPr>
              <a:t>: Ist das Thema für die Schüler interessant? (Anschluss an die Erfahrungswelt der Lernenden)</a:t>
            </a:r>
            <a:br>
              <a:rPr lang="de-DE" sz="1700" dirty="0">
                <a:latin typeface="Book Antiqua" panose="02040602050305030304" pitchFamily="18" charset="0"/>
              </a:rPr>
            </a:br>
            <a:r>
              <a:rPr lang="de-DE" sz="1700" dirty="0">
                <a:solidFill>
                  <a:srgbClr val="000000"/>
                </a:solidFill>
                <a:latin typeface="Book Antiqua" panose="02040602050305030304" pitchFamily="18" charset="0"/>
              </a:rPr>
              <a:t>- </a:t>
            </a:r>
            <a:r>
              <a:rPr lang="cs-CZ" sz="1700" b="1" dirty="0">
                <a:solidFill>
                  <a:srgbClr val="000000"/>
                </a:solidFill>
                <a:latin typeface="Book Antiqua" panose="02040602050305030304" pitchFamily="18" charset="0"/>
              </a:rPr>
              <a:t>r</a:t>
            </a:r>
            <a:r>
              <a:rPr lang="de-DE" sz="1700" b="1" dirty="0" err="1">
                <a:solidFill>
                  <a:srgbClr val="000000"/>
                </a:solidFill>
                <a:latin typeface="Book Antiqua" panose="02040602050305030304" pitchFamily="18" charset="0"/>
              </a:rPr>
              <a:t>äumliche</a:t>
            </a:r>
            <a:r>
              <a:rPr lang="de-DE" sz="1700" b="1" dirty="0">
                <a:solidFill>
                  <a:srgbClr val="000000"/>
                </a:solidFill>
                <a:latin typeface="Book Antiqua" panose="02040602050305030304" pitchFamily="18" charset="0"/>
              </a:rPr>
              <a:t> Offenheit</a:t>
            </a:r>
            <a:r>
              <a:rPr lang="de-DE" sz="1700" dirty="0">
                <a:solidFill>
                  <a:srgbClr val="000000"/>
                </a:solidFill>
                <a:latin typeface="Book Antiqua" panose="02040602050305030304" pitchFamily="18" charset="0"/>
              </a:rPr>
              <a:t>: Regt das Bild zum Ergänzen an? (Was könnte oben, unten, rechts oder links passieren?)</a:t>
            </a:r>
            <a:br>
              <a:rPr lang="de-DE" sz="1700" dirty="0">
                <a:latin typeface="Book Antiqua" panose="02040602050305030304" pitchFamily="18" charset="0"/>
              </a:rPr>
            </a:br>
            <a:r>
              <a:rPr lang="de-DE" sz="1700" dirty="0">
                <a:solidFill>
                  <a:srgbClr val="000000"/>
                </a:solidFill>
                <a:latin typeface="Book Antiqua" panose="02040602050305030304" pitchFamily="18" charset="0"/>
              </a:rPr>
              <a:t>- </a:t>
            </a:r>
            <a:r>
              <a:rPr lang="cs-CZ" sz="1700" b="1" dirty="0">
                <a:solidFill>
                  <a:srgbClr val="000000"/>
                </a:solidFill>
                <a:latin typeface="Book Antiqua" panose="02040602050305030304" pitchFamily="18" charset="0"/>
              </a:rPr>
              <a:t>z</a:t>
            </a:r>
            <a:r>
              <a:rPr lang="de-DE" sz="1700" b="1" dirty="0" err="1">
                <a:solidFill>
                  <a:srgbClr val="000000"/>
                </a:solidFill>
                <a:latin typeface="Book Antiqua" panose="02040602050305030304" pitchFamily="18" charset="0"/>
              </a:rPr>
              <a:t>eitliche</a:t>
            </a:r>
            <a:r>
              <a:rPr lang="de-DE" sz="1700" b="1" dirty="0">
                <a:solidFill>
                  <a:srgbClr val="000000"/>
                </a:solidFill>
                <a:latin typeface="Book Antiqua" panose="02040602050305030304" pitchFamily="18" charset="0"/>
              </a:rPr>
              <a:t> Offenheit</a:t>
            </a:r>
            <a:r>
              <a:rPr lang="de-DE" sz="1700" dirty="0">
                <a:solidFill>
                  <a:srgbClr val="000000"/>
                </a:solidFill>
                <a:latin typeface="Book Antiqua" panose="02040602050305030304" pitchFamily="18" charset="0"/>
              </a:rPr>
              <a:t>: Regt das Bild zu einer Geschichte an? (Was könnte vorher passiert sein? Wie könnte es weitergehen?)</a:t>
            </a:r>
            <a:br>
              <a:rPr lang="de-DE" sz="1700" dirty="0">
                <a:latin typeface="Book Antiqua" panose="02040602050305030304" pitchFamily="18" charset="0"/>
              </a:rPr>
            </a:br>
            <a:r>
              <a:rPr lang="de-DE" sz="1700" dirty="0">
                <a:solidFill>
                  <a:srgbClr val="000000"/>
                </a:solidFill>
                <a:latin typeface="Book Antiqua" panose="02040602050305030304" pitchFamily="18" charset="0"/>
              </a:rPr>
              <a:t>- </a:t>
            </a:r>
            <a:r>
              <a:rPr lang="cs-CZ" sz="1700" b="1" dirty="0">
                <a:solidFill>
                  <a:srgbClr val="000000"/>
                </a:solidFill>
                <a:latin typeface="Book Antiqua" panose="02040602050305030304" pitchFamily="18" charset="0"/>
              </a:rPr>
              <a:t>k</a:t>
            </a:r>
            <a:r>
              <a:rPr lang="de-DE" sz="1700" b="1" dirty="0" err="1">
                <a:solidFill>
                  <a:srgbClr val="000000"/>
                </a:solidFill>
                <a:latin typeface="Book Antiqua" panose="02040602050305030304" pitchFamily="18" charset="0"/>
              </a:rPr>
              <a:t>ommunikative</a:t>
            </a:r>
            <a:r>
              <a:rPr lang="de-DE" sz="1700" b="1" dirty="0">
                <a:solidFill>
                  <a:srgbClr val="000000"/>
                </a:solidFill>
                <a:latin typeface="Book Antiqua" panose="02040602050305030304" pitchFamily="18" charset="0"/>
              </a:rPr>
              <a:t> Offenheit</a:t>
            </a:r>
            <a:r>
              <a:rPr lang="de-DE" sz="1700" dirty="0">
                <a:solidFill>
                  <a:srgbClr val="000000"/>
                </a:solidFill>
                <a:latin typeface="Book Antiqua" panose="02040602050305030304" pitchFamily="18" charset="0"/>
              </a:rPr>
              <a:t>: Was können die dargestellten Personen sprechen / denken? Gibt das Bild Anlass zu dieser Frage?</a:t>
            </a:r>
            <a:br>
              <a:rPr lang="de-DE" sz="1700" dirty="0">
                <a:latin typeface="Book Antiqua" panose="02040602050305030304" pitchFamily="18" charset="0"/>
              </a:rPr>
            </a:br>
            <a:r>
              <a:rPr lang="de-DE" sz="1700" dirty="0">
                <a:solidFill>
                  <a:srgbClr val="000000"/>
                </a:solidFill>
                <a:latin typeface="Book Antiqua" panose="02040602050305030304" pitchFamily="18" charset="0"/>
              </a:rPr>
              <a:t>- </a:t>
            </a:r>
            <a:r>
              <a:rPr lang="cs-CZ" sz="1700" b="1" dirty="0">
                <a:solidFill>
                  <a:srgbClr val="000000"/>
                </a:solidFill>
                <a:latin typeface="Book Antiqua" panose="02040602050305030304" pitchFamily="18" charset="0"/>
              </a:rPr>
              <a:t>i</a:t>
            </a:r>
            <a:r>
              <a:rPr lang="de-DE" sz="1700" b="1" dirty="0" err="1">
                <a:solidFill>
                  <a:srgbClr val="000000"/>
                </a:solidFill>
                <a:latin typeface="Book Antiqua" panose="02040602050305030304" pitchFamily="18" charset="0"/>
              </a:rPr>
              <a:t>nhaltliche</a:t>
            </a:r>
            <a:r>
              <a:rPr lang="de-DE" sz="1700" b="1" dirty="0">
                <a:solidFill>
                  <a:srgbClr val="000000"/>
                </a:solidFill>
                <a:latin typeface="Book Antiqua" panose="02040602050305030304" pitchFamily="18" charset="0"/>
              </a:rPr>
              <a:t> Offenheit</a:t>
            </a:r>
            <a:r>
              <a:rPr lang="de-DE" sz="1700" dirty="0">
                <a:solidFill>
                  <a:srgbClr val="000000"/>
                </a:solidFill>
                <a:latin typeface="Book Antiqua" panose="02040602050305030304" pitchFamily="18" charset="0"/>
              </a:rPr>
              <a:t>: Gibt es viele Elemente, die zu Vermutungen anregen ("Detailüberschuss")?</a:t>
            </a:r>
            <a:br>
              <a:rPr lang="de-DE" sz="1700" dirty="0">
                <a:latin typeface="Book Antiqua" panose="02040602050305030304" pitchFamily="18" charset="0"/>
              </a:rPr>
            </a:br>
            <a:r>
              <a:rPr lang="de-DE" sz="1700" dirty="0">
                <a:solidFill>
                  <a:srgbClr val="000000"/>
                </a:solidFill>
                <a:latin typeface="Book Antiqua" panose="02040602050305030304" pitchFamily="18" charset="0"/>
              </a:rPr>
              <a:t>- </a:t>
            </a:r>
            <a:r>
              <a:rPr lang="de-DE" sz="1700" b="1" dirty="0">
                <a:solidFill>
                  <a:srgbClr val="000000"/>
                </a:solidFill>
                <a:latin typeface="Book Antiqua" panose="02040602050305030304" pitchFamily="18" charset="0"/>
              </a:rPr>
              <a:t>Vorwissen</a:t>
            </a:r>
            <a:r>
              <a:rPr lang="de-DE" sz="1700" dirty="0">
                <a:solidFill>
                  <a:srgbClr val="000000"/>
                </a:solidFill>
                <a:latin typeface="Book Antiqua" panose="02040602050305030304" pitchFamily="18" charset="0"/>
              </a:rPr>
              <a:t>: Reicht das sprachliche Vorwissen der Schüler für die Interpretation aus?</a:t>
            </a:r>
            <a:endParaRPr lang="cs-CZ" sz="17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56856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2000" u="sng" dirty="0">
                <a:solidFill>
                  <a:prstClr val="black">
                    <a:lumMod val="95000"/>
                    <a:lumOff val="5000"/>
                  </a:prstClr>
                </a:solidFill>
                <a:latin typeface="Book Antiqua" pitchFamily="18" charset="0"/>
              </a:rPr>
              <a:t>STEHENDE/BEWEGTE BILDER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cs-CZ" sz="1800" b="1" u="sng" dirty="0" err="1">
                <a:latin typeface="Book Antiqua" panose="02040602050305030304" pitchFamily="18" charset="0"/>
              </a:rPr>
              <a:t>Wir</a:t>
            </a:r>
            <a:r>
              <a:rPr lang="cs-CZ" sz="1800" b="1" u="sng" dirty="0">
                <a:latin typeface="Book Antiqua" panose="02040602050305030304" pitchFamily="18" charset="0"/>
              </a:rPr>
              <a:t> </a:t>
            </a:r>
            <a:r>
              <a:rPr lang="cs-CZ" sz="1800" b="1" u="sng" dirty="0" err="1">
                <a:latin typeface="Book Antiqua" panose="02040602050305030304" pitchFamily="18" charset="0"/>
              </a:rPr>
              <a:t>unterscheiden</a:t>
            </a:r>
            <a:r>
              <a:rPr lang="cs-CZ" sz="1800" dirty="0">
                <a:latin typeface="Book Antiqua" panose="02040602050305030304" pitchFamily="18" charset="0"/>
              </a:rPr>
              <a:t>:</a:t>
            </a:r>
          </a:p>
          <a:p>
            <a:endParaRPr lang="cs-CZ" sz="1800" dirty="0">
              <a:latin typeface="Book Antiqua" panose="02040602050305030304" pitchFamily="18" charset="0"/>
            </a:endParaRPr>
          </a:p>
          <a:p>
            <a:pPr marL="82296" indent="0">
              <a:buNone/>
            </a:pPr>
            <a:r>
              <a:rPr lang="cs-CZ" sz="1800" dirty="0">
                <a:latin typeface="Book Antiqua" panose="02040602050305030304" pitchFamily="18" charset="0"/>
              </a:rPr>
              <a:t>1) </a:t>
            </a:r>
            <a:r>
              <a:rPr lang="cs-CZ" sz="1800" i="1" dirty="0" err="1">
                <a:latin typeface="Book Antiqua" panose="02040602050305030304" pitchFamily="18" charset="0"/>
              </a:rPr>
              <a:t>Stehende</a:t>
            </a:r>
            <a:r>
              <a:rPr lang="cs-CZ" sz="1800" i="1" dirty="0">
                <a:latin typeface="Book Antiqua" panose="02040602050305030304" pitchFamily="18" charset="0"/>
              </a:rPr>
              <a:t> </a:t>
            </a:r>
            <a:r>
              <a:rPr lang="cs-CZ" sz="1800" i="1" dirty="0" err="1">
                <a:latin typeface="Book Antiqua" panose="02040602050305030304" pitchFamily="18" charset="0"/>
              </a:rPr>
              <a:t>Bilder</a:t>
            </a:r>
            <a:endParaRPr lang="cs-CZ" sz="1800" i="1" dirty="0">
              <a:latin typeface="Book Antiqua" panose="02040602050305030304" pitchFamily="18" charset="0"/>
            </a:endParaRPr>
          </a:p>
          <a:p>
            <a:endParaRPr lang="cs-CZ" sz="1800" dirty="0">
              <a:latin typeface="Book Antiqua" panose="02040602050305030304" pitchFamily="18" charset="0"/>
            </a:endParaRPr>
          </a:p>
          <a:p>
            <a:pPr marL="82296" indent="0">
              <a:buNone/>
            </a:pPr>
            <a:r>
              <a:rPr lang="cs-CZ" sz="1800" dirty="0">
                <a:latin typeface="Book Antiqua" panose="02040602050305030304" pitchFamily="18" charset="0"/>
              </a:rPr>
              <a:t>2) </a:t>
            </a:r>
            <a:r>
              <a:rPr lang="cs-CZ" sz="1800" i="1" dirty="0" err="1">
                <a:latin typeface="Book Antiqua" panose="02040602050305030304" pitchFamily="18" charset="0"/>
              </a:rPr>
              <a:t>Bewegte</a:t>
            </a:r>
            <a:r>
              <a:rPr lang="cs-CZ" sz="1800" i="1" dirty="0">
                <a:latin typeface="Book Antiqua" panose="02040602050305030304" pitchFamily="18" charset="0"/>
              </a:rPr>
              <a:t> </a:t>
            </a:r>
            <a:r>
              <a:rPr lang="cs-CZ" sz="1800" i="1" dirty="0" err="1">
                <a:latin typeface="Book Antiqua" panose="02040602050305030304" pitchFamily="18" charset="0"/>
              </a:rPr>
              <a:t>Bilder</a:t>
            </a:r>
            <a:endParaRPr lang="cs-CZ" sz="1800" i="1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14345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000" u="sng" dirty="0">
                <a:latin typeface="Book Antiqua" panose="02040602050305030304" pitchFamily="18" charset="0"/>
              </a:rPr>
              <a:t>SELBSTEVALUATION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82296" indent="0">
              <a:buNone/>
            </a:pPr>
            <a:r>
              <a:rPr lang="cs-CZ" sz="1600" dirty="0">
                <a:latin typeface="Book Antiqua" panose="02040602050305030304" pitchFamily="18" charset="0"/>
              </a:rPr>
              <a:t>- </a:t>
            </a:r>
            <a:r>
              <a:rPr lang="de-DE" sz="1600" b="1" u="sng" dirty="0">
                <a:latin typeface="Book Antiqua" panose="02040602050305030304" pitchFamily="18" charset="0"/>
              </a:rPr>
              <a:t>Selbstevaluation</a:t>
            </a:r>
            <a:r>
              <a:rPr lang="de-DE" sz="1600" dirty="0">
                <a:latin typeface="Book Antiqua" panose="02040602050305030304" pitchFamily="18" charset="0"/>
              </a:rPr>
              <a:t> ist eine der Lernstrategien, die das Lernen wesentlich erleichtern und effektiv machen kann</a:t>
            </a:r>
            <a:endParaRPr lang="cs-CZ" sz="1600" dirty="0">
              <a:latin typeface="Book Antiqua" panose="02040602050305030304" pitchFamily="18" charset="0"/>
            </a:endParaRPr>
          </a:p>
          <a:p>
            <a:pPr marL="82296" indent="0">
              <a:buNone/>
            </a:pPr>
            <a:r>
              <a:rPr lang="cs-CZ" sz="1600" dirty="0">
                <a:latin typeface="Book Antiqua" panose="02040602050305030304" pitchFamily="18" charset="0"/>
              </a:rPr>
              <a:t>- u</a:t>
            </a:r>
            <a:r>
              <a:rPr lang="de-DE" sz="1600" dirty="0" err="1">
                <a:latin typeface="Book Antiqua" panose="02040602050305030304" pitchFamily="18" charset="0"/>
              </a:rPr>
              <a:t>nter</a:t>
            </a:r>
            <a:r>
              <a:rPr lang="de-DE" sz="1600" dirty="0">
                <a:latin typeface="Book Antiqua" panose="02040602050305030304" pitchFamily="18" charset="0"/>
              </a:rPr>
              <a:t> der Strategie der Selbstevaluierung versteht</a:t>
            </a:r>
            <a:r>
              <a:rPr lang="cs-CZ" sz="1600" dirty="0">
                <a:latin typeface="Book Antiqua" panose="02040602050305030304" pitchFamily="18" charset="0"/>
              </a:rPr>
              <a:t> man</a:t>
            </a:r>
            <a:r>
              <a:rPr lang="de-DE" sz="1600" dirty="0">
                <a:latin typeface="Book Antiqua" panose="02040602050305030304" pitchFamily="18" charset="0"/>
              </a:rPr>
              <a:t> die Bewertung der eigenen Fortschritte im Fremdsprachenlernen</a:t>
            </a:r>
            <a:endParaRPr lang="cs-CZ" sz="1600" dirty="0">
              <a:latin typeface="Book Antiqua" panose="02040602050305030304" pitchFamily="18" charset="0"/>
            </a:endParaRPr>
          </a:p>
          <a:p>
            <a:pPr marL="82296" indent="0">
              <a:buNone/>
            </a:pPr>
            <a:r>
              <a:rPr lang="cs-CZ" sz="1600" dirty="0">
                <a:latin typeface="Book Antiqua" panose="02040602050305030304" pitchFamily="18" charset="0"/>
              </a:rPr>
              <a:t>- d</a:t>
            </a:r>
            <a:r>
              <a:rPr lang="de-DE" sz="1600" dirty="0" err="1">
                <a:latin typeface="Book Antiqua" panose="02040602050305030304" pitchFamily="18" charset="0"/>
              </a:rPr>
              <a:t>ie</a:t>
            </a:r>
            <a:r>
              <a:rPr lang="de-DE" sz="1600" dirty="0">
                <a:latin typeface="Book Antiqua" panose="02040602050305030304" pitchFamily="18" charset="0"/>
              </a:rPr>
              <a:t> Lernenden sollten mit verschiedenen Evaluationsformen (einschließlich </a:t>
            </a:r>
          </a:p>
          <a:p>
            <a:pPr marL="82296" indent="0">
              <a:buNone/>
            </a:pPr>
            <a:r>
              <a:rPr lang="de-DE" sz="1600" dirty="0">
                <a:latin typeface="Book Antiqua" panose="02040602050305030304" pitchFamily="18" charset="0"/>
              </a:rPr>
              <a:t>Selbstevaluation) vertraut gemacht werden</a:t>
            </a:r>
            <a:endParaRPr lang="cs-CZ" sz="1600" dirty="0">
              <a:latin typeface="Book Antiqua" panose="02040602050305030304" pitchFamily="18" charset="0"/>
            </a:endParaRPr>
          </a:p>
          <a:p>
            <a:pPr marL="82296" indent="0">
              <a:buNone/>
            </a:pPr>
            <a:r>
              <a:rPr lang="cs-CZ" sz="1600" dirty="0">
                <a:latin typeface="Book Antiqua" panose="02040602050305030304" pitchFamily="18" charset="0"/>
              </a:rPr>
              <a:t>- d</a:t>
            </a:r>
            <a:r>
              <a:rPr lang="de-DE" sz="1600" dirty="0" err="1">
                <a:latin typeface="Book Antiqua" panose="02040602050305030304" pitchFamily="18" charset="0"/>
              </a:rPr>
              <a:t>urch</a:t>
            </a:r>
            <a:r>
              <a:rPr lang="de-DE" sz="1600" dirty="0">
                <a:latin typeface="Book Antiqua" panose="02040602050305030304" pitchFamily="18" charset="0"/>
              </a:rPr>
              <a:t> die Selbstevaluation anhand von Kriterien und Vergleichen mit dem Lernen der anderen Mitschüler lernen sie etwas Neues über sich, sie üben neue Methoden des autonomen und partizipativen Lernens,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de-DE" sz="1600" dirty="0">
                <a:latin typeface="Book Antiqua" panose="02040602050305030304" pitchFamily="18" charset="0"/>
              </a:rPr>
              <a:t>sowie angemessene Integration und Kommunikation ein</a:t>
            </a:r>
            <a:endParaRPr lang="cs-CZ" sz="1600" dirty="0">
              <a:latin typeface="Book Antiqua" panose="02040602050305030304" pitchFamily="18" charset="0"/>
            </a:endParaRPr>
          </a:p>
          <a:p>
            <a:pPr marL="82296" indent="0">
              <a:buNone/>
            </a:pPr>
            <a:r>
              <a:rPr lang="cs-CZ" sz="1600" dirty="0">
                <a:latin typeface="Book Antiqua" panose="02040602050305030304" pitchFamily="18" charset="0"/>
              </a:rPr>
              <a:t>- d</a:t>
            </a:r>
            <a:r>
              <a:rPr lang="de-DE" sz="1600" dirty="0">
                <a:latin typeface="Book Antiqua" panose="02040602050305030304" pitchFamily="18" charset="0"/>
              </a:rPr>
              <a:t>ank aller diesen Einsätze verstehen die Schüler dann schließlich auch ihren eigenen Lernprozess besser</a:t>
            </a:r>
            <a:endParaRPr lang="cs-CZ" sz="1600" dirty="0">
              <a:latin typeface="Book Antiqua" panose="02040602050305030304" pitchFamily="18" charset="0"/>
            </a:endParaRPr>
          </a:p>
          <a:p>
            <a:pPr marL="82296" indent="0">
              <a:buNone/>
            </a:pPr>
            <a:r>
              <a:rPr lang="cs-CZ" sz="1600" dirty="0">
                <a:latin typeface="Book Antiqua" panose="02040602050305030304" pitchFamily="18" charset="0"/>
              </a:rPr>
              <a:t>- b</a:t>
            </a:r>
            <a:r>
              <a:rPr lang="de-DE" sz="1600" dirty="0">
                <a:latin typeface="Book Antiqua" panose="02040602050305030304" pitchFamily="18" charset="0"/>
              </a:rPr>
              <a:t>ei den Lernenden wird durch Selbstevaluation das kritische Bewusstsein über eigenes Lernverhalten und Lernprozesse entwickelt</a:t>
            </a:r>
          </a:p>
          <a:p>
            <a:pPr marL="82296" indent="0">
              <a:buNone/>
            </a:pPr>
            <a:r>
              <a:rPr lang="cs-CZ" sz="1600" dirty="0">
                <a:latin typeface="Book Antiqua" panose="02040602050305030304" pitchFamily="18" charset="0"/>
              </a:rPr>
              <a:t>- d</a:t>
            </a:r>
            <a:r>
              <a:rPr lang="de-DE" sz="1600" dirty="0" err="1">
                <a:latin typeface="Book Antiqua" panose="02040602050305030304" pitchFamily="18" charset="0"/>
              </a:rPr>
              <a:t>ie</a:t>
            </a:r>
            <a:r>
              <a:rPr lang="de-DE" sz="1600" dirty="0">
                <a:latin typeface="Book Antiqua" panose="02040602050305030304" pitchFamily="18" charset="0"/>
              </a:rPr>
              <a:t> Lernenden werden durch das Ausüben dieser Evaluationsformen dafür sensibilisiert, wie diese Aktivitäten ihre Einstellung zu Werten, ihre Überzeugungen und Verhaltensweisen beeinflussen.</a:t>
            </a:r>
            <a:endParaRPr lang="cs-CZ" sz="1600" dirty="0">
              <a:latin typeface="Book Antiqua" panose="02040602050305030304" pitchFamily="18" charset="0"/>
            </a:endParaRPr>
          </a:p>
          <a:p>
            <a:pPr marL="82296" indent="0">
              <a:buNone/>
            </a:pPr>
            <a:r>
              <a:rPr lang="cs-CZ" sz="1600" dirty="0">
                <a:latin typeface="Book Antiqua" panose="02040602050305030304" pitchFamily="18" charset="0"/>
              </a:rPr>
              <a:t>- a</a:t>
            </a:r>
            <a:r>
              <a:rPr lang="de-DE" sz="1600" dirty="0" err="1">
                <a:latin typeface="Book Antiqua" panose="02040602050305030304" pitchFamily="18" charset="0"/>
              </a:rPr>
              <a:t>ußerdem</a:t>
            </a:r>
            <a:r>
              <a:rPr lang="de-DE" sz="1600" dirty="0">
                <a:latin typeface="Book Antiqua" panose="02040602050305030304" pitchFamily="18" charset="0"/>
              </a:rPr>
              <a:t> werden Eigenschaften wie „Offenheit, Mut, Vertrauen, Empathie, Toleranz sowie Interesse und Bereitschaft zur Wahrnehmung“ gefördert.</a:t>
            </a:r>
            <a:endParaRPr lang="cs-CZ" sz="16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61895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000" u="sng" dirty="0">
                <a:latin typeface="Book Antiqua" panose="02040602050305030304" pitchFamily="18" charset="0"/>
              </a:rPr>
              <a:t>AUTONOMES LERNEN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cs-CZ" sz="1600" dirty="0">
                <a:latin typeface="Book Antiqua" panose="02040602050305030304" pitchFamily="18" charset="0"/>
              </a:rPr>
              <a:t>- u</a:t>
            </a:r>
            <a:r>
              <a:rPr lang="de-DE" sz="1600" dirty="0" err="1">
                <a:latin typeface="Book Antiqua" panose="02040602050305030304" pitchFamily="18" charset="0"/>
              </a:rPr>
              <a:t>nter</a:t>
            </a:r>
            <a:r>
              <a:rPr lang="de-DE" sz="1600" dirty="0">
                <a:latin typeface="Book Antiqua" panose="02040602050305030304" pitchFamily="18" charset="0"/>
              </a:rPr>
              <a:t> dem Begriff </a:t>
            </a:r>
            <a:r>
              <a:rPr lang="de-DE" sz="1600" b="1" u="sng" dirty="0">
                <a:latin typeface="Book Antiqua" panose="02040602050305030304" pitchFamily="18" charset="0"/>
              </a:rPr>
              <a:t>autonomes Lernen </a:t>
            </a:r>
            <a:r>
              <a:rPr lang="de-DE" sz="1600" dirty="0">
                <a:latin typeface="Book Antiqua" panose="02040602050305030304" pitchFamily="18" charset="0"/>
              </a:rPr>
              <a:t>verstehen </a:t>
            </a:r>
            <a:r>
              <a:rPr lang="cs-CZ" sz="1600" dirty="0" err="1">
                <a:latin typeface="Book Antiqua" panose="02040602050305030304" pitchFamily="18" charset="0"/>
              </a:rPr>
              <a:t>wir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de-DE" sz="1600" dirty="0">
                <a:latin typeface="Book Antiqua" panose="02040602050305030304" pitchFamily="18" charset="0"/>
              </a:rPr>
              <a:t>solchen Lernprozess, wo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de-DE" sz="1600" dirty="0">
                <a:latin typeface="Book Antiqua" panose="02040602050305030304" pitchFamily="18" charset="0"/>
              </a:rPr>
              <a:t>die Lernenden die zentralen Entscheidungen über ihr Lernen selbst treffen</a:t>
            </a:r>
            <a:endParaRPr lang="cs-CZ" sz="1600" dirty="0">
              <a:latin typeface="Book Antiqua" panose="02040602050305030304" pitchFamily="18" charset="0"/>
            </a:endParaRPr>
          </a:p>
          <a:p>
            <a:pPr marL="82296" indent="0">
              <a:buNone/>
            </a:pPr>
            <a:r>
              <a:rPr lang="cs-CZ" sz="1600" dirty="0">
                <a:latin typeface="Book Antiqua" panose="02040602050305030304" pitchFamily="18" charset="0"/>
              </a:rPr>
              <a:t>- d</a:t>
            </a:r>
            <a:r>
              <a:rPr lang="de-DE" sz="1600" dirty="0" err="1">
                <a:latin typeface="Book Antiqua" panose="02040602050305030304" pitchFamily="18" charset="0"/>
              </a:rPr>
              <a:t>ie</a:t>
            </a:r>
            <a:r>
              <a:rPr lang="de-DE" sz="1600" dirty="0">
                <a:latin typeface="Book Antiqua" panose="02040602050305030304" pitchFamily="18" charset="0"/>
              </a:rPr>
              <a:t> Lernenden </a:t>
            </a:r>
            <a:r>
              <a:rPr lang="cs-CZ" sz="1600" dirty="0" err="1">
                <a:latin typeface="Book Antiqua" panose="02040602050305030304" pitchFamily="18" charset="0"/>
              </a:rPr>
              <a:t>selber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de-DE" sz="1600" dirty="0">
                <a:latin typeface="Book Antiqua" panose="02040602050305030304" pitchFamily="18" charset="0"/>
              </a:rPr>
              <a:t>steuern</a:t>
            </a:r>
            <a:r>
              <a:rPr lang="cs-CZ" sz="1600" dirty="0">
                <a:latin typeface="Book Antiqua" panose="02040602050305030304" pitchFamily="18" charset="0"/>
              </a:rPr>
              <a:t>,</a:t>
            </a:r>
            <a:r>
              <a:rPr lang="de-DE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organisieren</a:t>
            </a:r>
            <a:r>
              <a:rPr lang="cs-CZ" sz="1600" dirty="0">
                <a:latin typeface="Book Antiqua" panose="02040602050305030304" pitchFamily="18" charset="0"/>
              </a:rPr>
              <a:t>, </a:t>
            </a:r>
            <a:r>
              <a:rPr lang="cs-CZ" sz="1600" dirty="0" err="1">
                <a:latin typeface="Book Antiqua" panose="02040602050305030304" pitchFamily="18" charset="0"/>
              </a:rPr>
              <a:t>und</a:t>
            </a:r>
            <a:r>
              <a:rPr lang="cs-CZ" sz="1600" dirty="0">
                <a:latin typeface="Book Antiqua" panose="02040602050305030304" pitchFamily="18" charset="0"/>
              </a:rPr>
              <a:t> e</a:t>
            </a:r>
            <a:r>
              <a:rPr lang="de-DE" sz="1600" dirty="0" err="1">
                <a:latin typeface="Book Antiqua" panose="02040602050305030304" pitchFamily="18" charset="0"/>
              </a:rPr>
              <a:t>valuier</a:t>
            </a:r>
            <a:r>
              <a:rPr lang="cs-CZ" sz="1600" dirty="0">
                <a:latin typeface="Book Antiqua" panose="02040602050305030304" pitchFamily="18" charset="0"/>
              </a:rPr>
              <a:t>en </a:t>
            </a:r>
            <a:r>
              <a:rPr lang="cs-CZ" sz="1600" dirty="0" err="1">
                <a:latin typeface="Book Antiqua" panose="02040602050305030304" pitchFamily="18" charset="0"/>
              </a:rPr>
              <a:t>ihr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Lernen</a:t>
            </a:r>
            <a:endParaRPr lang="cs-CZ" sz="16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26090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000" u="sng" dirty="0">
                <a:latin typeface="Book Antiqua" panose="02040602050305030304" pitchFamily="18" charset="0"/>
              </a:rPr>
              <a:t>FUNKTIONEN DER SELBSTEVALUATION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cs-CZ" sz="1600" dirty="0">
                <a:latin typeface="Book Antiqua" panose="02040602050305030304" pitchFamily="18" charset="0"/>
              </a:rPr>
              <a:t>- </a:t>
            </a:r>
            <a:r>
              <a:rPr lang="de-DE" sz="1600" b="1" dirty="0">
                <a:latin typeface="Book Antiqua" panose="02040602050305030304" pitchFamily="18" charset="0"/>
              </a:rPr>
              <a:t>informative</a:t>
            </a:r>
            <a:r>
              <a:rPr lang="cs-CZ" sz="1600" dirty="0">
                <a:latin typeface="Book Antiqua" panose="02040602050305030304" pitchFamily="18" charset="0"/>
              </a:rPr>
              <a:t>, </a:t>
            </a:r>
            <a:r>
              <a:rPr lang="de-DE" sz="1600" b="1" dirty="0">
                <a:latin typeface="Book Antiqua" panose="02040602050305030304" pitchFamily="18" charset="0"/>
              </a:rPr>
              <a:t>formative</a:t>
            </a:r>
            <a:r>
              <a:rPr lang="cs-CZ" sz="1600" b="1" dirty="0">
                <a:latin typeface="Book Antiqua" panose="02040602050305030304" pitchFamily="18" charset="0"/>
              </a:rPr>
              <a:t>, </a:t>
            </a:r>
            <a:r>
              <a:rPr lang="cs-CZ" sz="1600" b="1" dirty="0" err="1">
                <a:latin typeface="Book Antiqua" panose="02040602050305030304" pitchFamily="18" charset="0"/>
              </a:rPr>
              <a:t>diagnostische</a:t>
            </a:r>
            <a:r>
              <a:rPr lang="de-DE" sz="1600" dirty="0">
                <a:latin typeface="Book Antiqua" panose="02040602050305030304" pitchFamily="18" charset="0"/>
              </a:rPr>
              <a:t> Funktion</a:t>
            </a:r>
            <a:r>
              <a:rPr lang="cs-CZ" sz="1600" dirty="0">
                <a:latin typeface="Book Antiqua" panose="02040602050305030304" pitchFamily="18" charset="0"/>
              </a:rPr>
              <a:t> - HAUPTFUNKTIONEN</a:t>
            </a:r>
          </a:p>
          <a:p>
            <a:pPr marL="82296" indent="0">
              <a:buNone/>
            </a:pPr>
            <a:r>
              <a:rPr lang="cs-CZ" sz="1600" dirty="0">
                <a:latin typeface="Book Antiqua" panose="02040602050305030304" pitchFamily="18" charset="0"/>
              </a:rPr>
              <a:t>- d</a:t>
            </a:r>
            <a:r>
              <a:rPr lang="de-DE" sz="1600" dirty="0" err="1">
                <a:latin typeface="Book Antiqua" panose="02040602050305030304" pitchFamily="18" charset="0"/>
              </a:rPr>
              <a:t>ie</a:t>
            </a:r>
            <a:r>
              <a:rPr lang="de-DE" sz="1600" dirty="0">
                <a:latin typeface="Book Antiqua" panose="02040602050305030304" pitchFamily="18" charset="0"/>
              </a:rPr>
              <a:t> </a:t>
            </a:r>
            <a:r>
              <a:rPr lang="de-DE" sz="1600" b="1" dirty="0">
                <a:latin typeface="Book Antiqua" panose="02040602050305030304" pitchFamily="18" charset="0"/>
              </a:rPr>
              <a:t>informative Funktion </a:t>
            </a:r>
            <a:r>
              <a:rPr lang="de-DE" sz="1600" dirty="0">
                <a:latin typeface="Book Antiqua" panose="02040602050305030304" pitchFamily="18" charset="0"/>
              </a:rPr>
              <a:t>beruht darin, dass sich der Schüler dank der Selbstbeurteilung seines Lernprozesses und der erreichten Ergebnisse des Lernprozesses bewusst </a:t>
            </a:r>
            <a:r>
              <a:rPr lang="cs-CZ" sz="1600" dirty="0" err="1">
                <a:latin typeface="Book Antiqua" panose="02040602050305030304" pitchFamily="18" charset="0"/>
              </a:rPr>
              <a:t>wird</a:t>
            </a:r>
            <a:r>
              <a:rPr lang="cs-CZ" sz="1600" dirty="0">
                <a:latin typeface="Book Antiqua" panose="02040602050305030304" pitchFamily="18" charset="0"/>
              </a:rPr>
              <a:t>, d</a:t>
            </a:r>
            <a:r>
              <a:rPr lang="de-DE" sz="1600" dirty="0">
                <a:latin typeface="Book Antiqua" panose="02040602050305030304" pitchFamily="18" charset="0"/>
              </a:rPr>
              <a:t>er Schüler informiert also sich selber über seine </a:t>
            </a:r>
          </a:p>
          <a:p>
            <a:pPr marL="82296" indent="0">
              <a:buNone/>
            </a:pPr>
            <a:r>
              <a:rPr lang="de-DE" sz="1600" dirty="0">
                <a:latin typeface="Book Antiqua" panose="02040602050305030304" pitchFamily="18" charset="0"/>
              </a:rPr>
              <a:t>Fähigkeiten, Fertigkeiten und Kenntnisse</a:t>
            </a:r>
            <a:endParaRPr lang="cs-CZ" sz="1600" dirty="0">
              <a:latin typeface="Book Antiqua" panose="02040602050305030304" pitchFamily="18" charset="0"/>
            </a:endParaRPr>
          </a:p>
          <a:p>
            <a:pPr marL="82296" indent="0">
              <a:buNone/>
            </a:pPr>
            <a:r>
              <a:rPr lang="cs-CZ" sz="1600" b="1" dirty="0">
                <a:latin typeface="Book Antiqua" panose="02040602050305030304" pitchFamily="18" charset="0"/>
              </a:rPr>
              <a:t>- f</a:t>
            </a:r>
            <a:r>
              <a:rPr lang="de-DE" sz="1600" b="1" dirty="0" err="1">
                <a:latin typeface="Book Antiqua" panose="02040602050305030304" pitchFamily="18" charset="0"/>
              </a:rPr>
              <a:t>ormative</a:t>
            </a:r>
            <a:r>
              <a:rPr lang="cs-CZ" sz="1600" b="1" dirty="0">
                <a:latin typeface="Book Antiqua" panose="02040602050305030304" pitchFamily="18" charset="0"/>
              </a:rPr>
              <a:t> (</a:t>
            </a:r>
            <a:r>
              <a:rPr lang="cs-CZ" sz="1600" b="1" dirty="0" err="1">
                <a:latin typeface="Book Antiqua" panose="02040602050305030304" pitchFamily="18" charset="0"/>
              </a:rPr>
              <a:t>erzieherische</a:t>
            </a:r>
            <a:r>
              <a:rPr lang="cs-CZ" sz="1600" b="1" dirty="0">
                <a:latin typeface="Book Antiqua" panose="02040602050305030304" pitchFamily="18" charset="0"/>
              </a:rPr>
              <a:t>)</a:t>
            </a:r>
            <a:r>
              <a:rPr lang="de-DE" sz="1600" b="1" dirty="0">
                <a:latin typeface="Book Antiqua" panose="02040602050305030304" pitchFamily="18" charset="0"/>
              </a:rPr>
              <a:t> </a:t>
            </a:r>
            <a:r>
              <a:rPr lang="cs-CZ" sz="1600" b="1" dirty="0" err="1">
                <a:latin typeface="Book Antiqua" panose="02040602050305030304" pitchFamily="18" charset="0"/>
              </a:rPr>
              <a:t>Funktion</a:t>
            </a:r>
            <a:r>
              <a:rPr lang="cs-CZ" sz="1600" b="1" dirty="0">
                <a:latin typeface="Book Antiqua" panose="02040602050305030304" pitchFamily="18" charset="0"/>
              </a:rPr>
              <a:t> </a:t>
            </a:r>
            <a:r>
              <a:rPr lang="cs-CZ" sz="1600" dirty="0">
                <a:latin typeface="Book Antiqua" panose="02040602050305030304" pitchFamily="18" charset="0"/>
              </a:rPr>
              <a:t>- s</a:t>
            </a:r>
            <a:r>
              <a:rPr lang="de-DE" sz="1600" dirty="0" err="1">
                <a:latin typeface="Book Antiqua" panose="02040602050305030304" pitchFamily="18" charset="0"/>
              </a:rPr>
              <a:t>ie</a:t>
            </a:r>
            <a:r>
              <a:rPr lang="de-DE" sz="1600" dirty="0">
                <a:latin typeface="Book Antiqua" panose="02040602050305030304" pitchFamily="18" charset="0"/>
              </a:rPr>
              <a:t> formt positive Eigenschaften und Einstellungen, beteiligt sich an der Regulation des Bildungsprozesses, stimuliert die Entwicklung der Schülerpersönlichkeit und ist ein Impuls zur weiteren Erkenntnis</a:t>
            </a:r>
            <a:endParaRPr lang="cs-CZ" sz="1600" dirty="0">
              <a:latin typeface="Book Antiqua" panose="02040602050305030304" pitchFamily="18" charset="0"/>
            </a:endParaRPr>
          </a:p>
          <a:p>
            <a:pPr marL="82296" indent="0">
              <a:buNone/>
            </a:pPr>
            <a:r>
              <a:rPr lang="cs-CZ" sz="1600" b="1" dirty="0">
                <a:latin typeface="Book Antiqua" panose="02040602050305030304" pitchFamily="18" charset="0"/>
              </a:rPr>
              <a:t>- </a:t>
            </a:r>
            <a:r>
              <a:rPr lang="cs-CZ" sz="1600" b="1" dirty="0" err="1">
                <a:latin typeface="Book Antiqua" panose="02040602050305030304" pitchFamily="18" charset="0"/>
              </a:rPr>
              <a:t>diagnostische</a:t>
            </a:r>
            <a:r>
              <a:rPr lang="cs-CZ" sz="1600" b="1" dirty="0">
                <a:latin typeface="Book Antiqua" panose="02040602050305030304" pitchFamily="18" charset="0"/>
              </a:rPr>
              <a:t> </a:t>
            </a:r>
            <a:r>
              <a:rPr lang="cs-CZ" sz="1600" b="1" dirty="0" err="1">
                <a:latin typeface="Book Antiqua" panose="02040602050305030304" pitchFamily="18" charset="0"/>
              </a:rPr>
              <a:t>Funktion</a:t>
            </a:r>
            <a:r>
              <a:rPr lang="cs-CZ" sz="1600" b="1" dirty="0">
                <a:latin typeface="Book Antiqua" panose="02040602050305030304" pitchFamily="18" charset="0"/>
              </a:rPr>
              <a:t> </a:t>
            </a:r>
            <a:r>
              <a:rPr lang="cs-CZ" sz="1600" dirty="0">
                <a:latin typeface="Book Antiqua" panose="02040602050305030304" pitchFamily="18" charset="0"/>
              </a:rPr>
              <a:t>- d</a:t>
            </a:r>
            <a:r>
              <a:rPr lang="de-DE" sz="1600" dirty="0" err="1">
                <a:latin typeface="Book Antiqua" panose="02040602050305030304" pitchFamily="18" charset="0"/>
              </a:rPr>
              <a:t>iese</a:t>
            </a:r>
            <a:r>
              <a:rPr lang="de-DE" sz="1600" dirty="0">
                <a:latin typeface="Book Antiqua" panose="02040602050305030304" pitchFamily="18" charset="0"/>
              </a:rPr>
              <a:t> Funktion bezieht sich außer auf die Schüler auch auf die Lehrer und Eltern. „Die Selbstevaluation ermöglicht den Lehrern (bzw. Eltern) </a:t>
            </a:r>
            <a:r>
              <a:rPr lang="cs-CZ" sz="1600" dirty="0" err="1">
                <a:latin typeface="Book Antiqua" panose="02040602050305030304" pitchFamily="18" charset="0"/>
              </a:rPr>
              <a:t>eine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de-DE" sz="1600" dirty="0">
                <a:latin typeface="Book Antiqua" panose="02040602050305030304" pitchFamily="18" charset="0"/>
              </a:rPr>
              <a:t>pädagogische Diagnose der Lernstile eines Schülers, seines Bewusstseins und der Ursachen seines eventuellen schulischen Misserfolg</a:t>
            </a:r>
            <a:endParaRPr lang="cs-CZ" sz="1600" dirty="0">
              <a:latin typeface="Book Antiqua" panose="02040602050305030304" pitchFamily="18" charset="0"/>
            </a:endParaRPr>
          </a:p>
          <a:p>
            <a:pPr marL="82296" indent="0">
              <a:buNone/>
            </a:pPr>
            <a:r>
              <a:rPr lang="cs-CZ" sz="1600" dirty="0">
                <a:latin typeface="Book Antiqua" panose="02040602050305030304" pitchFamily="18" charset="0"/>
              </a:rPr>
              <a:t>- </a:t>
            </a:r>
            <a:r>
              <a:rPr lang="cs-CZ" sz="1600" b="1" dirty="0" err="1">
                <a:latin typeface="Book Antiqua" panose="02040602050305030304" pitchFamily="18" charset="0"/>
              </a:rPr>
              <a:t>Kontrollfunktion</a:t>
            </a:r>
            <a:r>
              <a:rPr lang="cs-CZ" sz="1600" dirty="0">
                <a:latin typeface="Book Antiqua" panose="02040602050305030304" pitchFamily="18" charset="0"/>
              </a:rPr>
              <a:t> (ob </a:t>
            </a:r>
            <a:r>
              <a:rPr lang="cs-CZ" sz="1600" dirty="0" err="1">
                <a:latin typeface="Book Antiqua" panose="02040602050305030304" pitchFamily="18" charset="0"/>
              </a:rPr>
              <a:t>die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Ziele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erreicht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wurden</a:t>
            </a:r>
            <a:r>
              <a:rPr lang="cs-CZ" sz="1600" dirty="0">
                <a:latin typeface="Book Antiqua" panose="02040602050305030304" pitchFamily="18" charset="0"/>
              </a:rPr>
              <a:t>), </a:t>
            </a:r>
            <a:r>
              <a:rPr lang="cs-CZ" sz="1600" b="1" dirty="0" err="1">
                <a:latin typeface="Book Antiqua" panose="02040602050305030304" pitchFamily="18" charset="0"/>
              </a:rPr>
              <a:t>Entwicklungsfunktion</a:t>
            </a:r>
            <a:r>
              <a:rPr lang="cs-CZ" sz="1600" b="1" dirty="0">
                <a:latin typeface="Book Antiqua" panose="02040602050305030304" pitchFamily="18" charset="0"/>
              </a:rPr>
              <a:t> </a:t>
            </a:r>
            <a:r>
              <a:rPr lang="cs-CZ" sz="1600" dirty="0">
                <a:latin typeface="Book Antiqua" panose="02040602050305030304" pitchFamily="18" charset="0"/>
              </a:rPr>
              <a:t>(</a:t>
            </a:r>
            <a:r>
              <a:rPr lang="cs-CZ" sz="1600" dirty="0" err="1">
                <a:latin typeface="Book Antiqua" panose="02040602050305030304" pitchFamily="18" charset="0"/>
              </a:rPr>
              <a:t>umfasst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die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Entfaltung</a:t>
            </a:r>
            <a:r>
              <a:rPr lang="cs-CZ" sz="1600" dirty="0">
                <a:latin typeface="Book Antiqua" panose="02040602050305030304" pitchFamily="18" charset="0"/>
              </a:rPr>
              <a:t> der </a:t>
            </a:r>
            <a:r>
              <a:rPr lang="cs-CZ" sz="1600" dirty="0" err="1">
                <a:latin typeface="Book Antiqua" panose="02040602050305030304" pitchFamily="18" charset="0"/>
              </a:rPr>
              <a:t>Fähigkeit</a:t>
            </a:r>
            <a:r>
              <a:rPr lang="cs-CZ" sz="1600" dirty="0">
                <a:latin typeface="Book Antiqua" panose="02040602050305030304" pitchFamily="18" charset="0"/>
              </a:rPr>
              <a:t>, </a:t>
            </a:r>
            <a:r>
              <a:rPr lang="cs-CZ" sz="1600" dirty="0" err="1">
                <a:latin typeface="Book Antiqua" panose="02040602050305030304" pitchFamily="18" charset="0"/>
              </a:rPr>
              <a:t>sich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selbst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zu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beurteilen</a:t>
            </a:r>
            <a:r>
              <a:rPr lang="cs-CZ" sz="1600" dirty="0">
                <a:latin typeface="Book Antiqua" panose="02040602050305030304" pitchFamily="18" charset="0"/>
              </a:rPr>
              <a:t>)</a:t>
            </a:r>
            <a:endParaRPr lang="de-DE" sz="1600" b="1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6924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000" u="sng" dirty="0">
                <a:latin typeface="Book Antiqua" panose="02040602050305030304" pitchFamily="18" charset="0"/>
              </a:rPr>
              <a:t>INSTRUMENTE ZUR SELBSTEVALUATION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82296" indent="0">
              <a:buNone/>
            </a:pPr>
            <a:r>
              <a:rPr lang="cs-CZ" sz="1600" dirty="0">
                <a:latin typeface="Book Antiqua" panose="02040602050305030304" pitchFamily="18" charset="0"/>
              </a:rPr>
              <a:t>- </a:t>
            </a:r>
            <a:r>
              <a:rPr lang="de-DE" sz="1600" dirty="0">
                <a:latin typeface="Book Antiqua" panose="02040602050305030304" pitchFamily="18" charset="0"/>
              </a:rPr>
              <a:t> </a:t>
            </a:r>
            <a:r>
              <a:rPr lang="de-DE" sz="1600" b="1" dirty="0">
                <a:latin typeface="Book Antiqua" panose="02040602050305030304" pitchFamily="18" charset="0"/>
              </a:rPr>
              <a:t>Lösungsschlüssel </a:t>
            </a:r>
            <a:r>
              <a:rPr lang="de-DE" sz="1600" dirty="0">
                <a:latin typeface="Book Antiqua" panose="02040602050305030304" pitchFamily="18" charset="0"/>
              </a:rPr>
              <a:t>– in Papierform, auf Kassetten, oder als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de-DE" sz="1600" dirty="0">
                <a:latin typeface="Book Antiqua" panose="02040602050305030304" pitchFamily="18" charset="0"/>
              </a:rPr>
              <a:t>Computerprogramm. Sie ermöglichen eine direkte Selbstkontrolle und liefern den Lernern eine Auskunft darüber, ob sie etwas wissen, oder nicht </a:t>
            </a:r>
          </a:p>
          <a:p>
            <a:pPr marL="82296" indent="0">
              <a:buNone/>
            </a:pPr>
            <a:r>
              <a:rPr lang="cs-CZ" sz="1600" b="1" dirty="0">
                <a:latin typeface="Book Antiqua" panose="02040602050305030304" pitchFamily="18" charset="0"/>
              </a:rPr>
              <a:t>- </a:t>
            </a:r>
            <a:r>
              <a:rPr lang="de-DE" sz="1600" b="1" dirty="0">
                <a:latin typeface="Book Antiqua" panose="02040602050305030304" pitchFamily="18" charset="0"/>
              </a:rPr>
              <a:t>Sprachenportfolios </a:t>
            </a:r>
            <a:r>
              <a:rPr lang="cs-CZ" sz="1600" b="1" dirty="0">
                <a:latin typeface="Book Antiqua" panose="02040602050305030304" pitchFamily="18" charset="0"/>
              </a:rPr>
              <a:t>- </a:t>
            </a:r>
            <a:r>
              <a:rPr lang="cs-CZ" sz="1600" dirty="0">
                <a:latin typeface="Book Antiqua" panose="02040602050305030304" pitchFamily="18" charset="0"/>
              </a:rPr>
              <a:t>d</a:t>
            </a:r>
            <a:r>
              <a:rPr lang="de-DE" sz="1600" dirty="0" err="1">
                <a:latin typeface="Book Antiqua" panose="02040602050305030304" pitchFamily="18" charset="0"/>
              </a:rPr>
              <a:t>as</a:t>
            </a:r>
            <a:r>
              <a:rPr lang="de-DE" sz="1600" dirty="0">
                <a:latin typeface="Book Antiqua" panose="02040602050305030304" pitchFamily="18" charset="0"/>
              </a:rPr>
              <a:t> Ziel des Europäischen Sprachenportfolios ist die Lernenden (sowohl Schüler, als auch erwachsene Lerner) dazu zu bringen, sich bewusst zu werden, was man alles in der Fremdsprache schon kennt und kann</a:t>
            </a:r>
            <a:r>
              <a:rPr lang="cs-CZ" sz="1600" dirty="0">
                <a:latin typeface="Book Antiqua" panose="02040602050305030304" pitchFamily="18" charset="0"/>
              </a:rPr>
              <a:t>, d</a:t>
            </a:r>
            <a:r>
              <a:rPr lang="de-DE" sz="1600" dirty="0" err="1">
                <a:latin typeface="Book Antiqua" panose="02040602050305030304" pitchFamily="18" charset="0"/>
              </a:rPr>
              <a:t>ie</a:t>
            </a:r>
            <a:r>
              <a:rPr lang="de-DE" sz="1600" dirty="0">
                <a:latin typeface="Book Antiqua" panose="02040602050305030304" pitchFamily="18" charset="0"/>
              </a:rPr>
              <a:t> Lernenden bekommen selbst einen Überblick darüber, auf welchem Niveau sie die Fremdsprache beherrschen und anhand dessen können sie auch bestimmen, welche Ziele sie weiterhin erreichen wollen</a:t>
            </a:r>
            <a:endParaRPr lang="cs-CZ" sz="1600" dirty="0">
              <a:latin typeface="Book Antiqua" panose="02040602050305030304" pitchFamily="18" charset="0"/>
            </a:endParaRPr>
          </a:p>
          <a:p>
            <a:pPr marL="82296" indent="0">
              <a:buNone/>
            </a:pPr>
            <a:r>
              <a:rPr lang="cs-CZ" sz="1600" dirty="0">
                <a:latin typeface="Book Antiqua" panose="02040602050305030304" pitchFamily="18" charset="0"/>
              </a:rPr>
              <a:t>- </a:t>
            </a:r>
            <a:r>
              <a:rPr lang="de-DE" sz="1600" b="1" dirty="0">
                <a:latin typeface="Book Antiqua" panose="02040602050305030304" pitchFamily="18" charset="0"/>
              </a:rPr>
              <a:t>das Europäische Sprachenportfolio</a:t>
            </a:r>
            <a:r>
              <a:rPr lang="cs-CZ" sz="1600" b="1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basiert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de-DE" sz="1600" dirty="0">
                <a:latin typeface="Book Antiqua" panose="02040602050305030304" pitchFamily="18" charset="0"/>
              </a:rPr>
              <a:t> auf dem </a:t>
            </a:r>
            <a:r>
              <a:rPr lang="de-DE" sz="1600" i="1" dirty="0">
                <a:latin typeface="Book Antiqua" panose="02040602050305030304" pitchFamily="18" charset="0"/>
              </a:rPr>
              <a:t>Gemeinsamen Europäischen Referenzrahmen</a:t>
            </a:r>
            <a:r>
              <a:rPr lang="cs-CZ" sz="1600" i="1" dirty="0">
                <a:latin typeface="Book Antiqua" panose="02040602050305030304" pitchFamily="18" charset="0"/>
              </a:rPr>
              <a:t> </a:t>
            </a:r>
            <a:r>
              <a:rPr lang="cs-CZ" sz="1600" dirty="0" err="1">
                <a:latin typeface="Book Antiqua" panose="02040602050305030304" pitchFamily="18" charset="0"/>
              </a:rPr>
              <a:t>und</a:t>
            </a:r>
            <a:r>
              <a:rPr lang="cs-CZ" sz="1600" dirty="0">
                <a:latin typeface="Book Antiqua" panose="02040602050305030304" pitchFamily="18" charset="0"/>
              </a:rPr>
              <a:t> </a:t>
            </a:r>
            <a:r>
              <a:rPr lang="de-DE" sz="1600" dirty="0">
                <a:latin typeface="Book Antiqua" panose="02040602050305030304" pitchFamily="18" charset="0"/>
              </a:rPr>
              <a:t>besteht aus drei Teilen: </a:t>
            </a:r>
            <a:r>
              <a:rPr lang="de-DE" sz="1600" i="1" dirty="0">
                <a:latin typeface="Book Antiqua" panose="02040602050305030304" pitchFamily="18" charset="0"/>
              </a:rPr>
              <a:t>Sprachenpass</a:t>
            </a:r>
            <a:r>
              <a:rPr lang="de-DE" sz="1600" dirty="0">
                <a:latin typeface="Book Antiqua" panose="02040602050305030304" pitchFamily="18" charset="0"/>
              </a:rPr>
              <a:t>, </a:t>
            </a:r>
            <a:r>
              <a:rPr lang="de-DE" sz="1600" i="1" dirty="0">
                <a:latin typeface="Book Antiqua" panose="02040602050305030304" pitchFamily="18" charset="0"/>
              </a:rPr>
              <a:t>Sprachbiografie</a:t>
            </a:r>
            <a:r>
              <a:rPr lang="de-DE" sz="1600" dirty="0">
                <a:latin typeface="Book Antiqua" panose="02040602050305030304" pitchFamily="18" charset="0"/>
              </a:rPr>
              <a:t> und </a:t>
            </a:r>
            <a:r>
              <a:rPr lang="de-DE" sz="1600" i="1" dirty="0">
                <a:latin typeface="Book Antiqua" panose="02040602050305030304" pitchFamily="18" charset="0"/>
              </a:rPr>
              <a:t>Arbeitsdossier.</a:t>
            </a:r>
            <a:r>
              <a:rPr lang="de-DE" sz="1600" dirty="0">
                <a:latin typeface="Book Antiqua" panose="02040602050305030304" pitchFamily="18" charset="0"/>
              </a:rPr>
              <a:t> </a:t>
            </a:r>
          </a:p>
          <a:p>
            <a:pPr marL="82296" indent="0">
              <a:buNone/>
            </a:pPr>
            <a:r>
              <a:rPr lang="cs-CZ" sz="1600" dirty="0">
                <a:latin typeface="Book Antiqua" panose="02040602050305030304" pitchFamily="18" charset="0"/>
              </a:rPr>
              <a:t>- </a:t>
            </a:r>
            <a:r>
              <a:rPr lang="de-DE" sz="1600" b="1" dirty="0">
                <a:latin typeface="Book Antiqua" panose="02040602050305030304" pitchFamily="18" charset="0"/>
              </a:rPr>
              <a:t>Checklisten</a:t>
            </a:r>
            <a:r>
              <a:rPr lang="de-DE" sz="1600" dirty="0">
                <a:latin typeface="Book Antiqua" panose="02040602050305030304" pitchFamily="18" charset="0"/>
              </a:rPr>
              <a:t> zur Kontrolle beim Schreiben </a:t>
            </a:r>
          </a:p>
          <a:p>
            <a:pPr marL="82296" indent="0">
              <a:buNone/>
            </a:pPr>
            <a:r>
              <a:rPr lang="cs-CZ" sz="1600" dirty="0">
                <a:latin typeface="Book Antiqua" panose="02040602050305030304" pitchFamily="18" charset="0"/>
              </a:rPr>
              <a:t>- </a:t>
            </a:r>
            <a:r>
              <a:rPr lang="de-DE" sz="1600" dirty="0">
                <a:latin typeface="Book Antiqua" panose="02040602050305030304" pitchFamily="18" charset="0"/>
              </a:rPr>
              <a:t>Führen einer persönlichen </a:t>
            </a:r>
            <a:r>
              <a:rPr lang="de-DE" sz="1600" b="1" dirty="0">
                <a:latin typeface="Book Antiqua" panose="02040602050305030304" pitchFamily="18" charset="0"/>
              </a:rPr>
              <a:t>Fehlerstatistik  </a:t>
            </a:r>
          </a:p>
          <a:p>
            <a:pPr marL="82296" indent="0">
              <a:buNone/>
            </a:pPr>
            <a:r>
              <a:rPr lang="cs-CZ" sz="1600" dirty="0">
                <a:latin typeface="Book Antiqua" panose="02040602050305030304" pitchFamily="18" charset="0"/>
              </a:rPr>
              <a:t>- </a:t>
            </a:r>
            <a:r>
              <a:rPr lang="de-DE" sz="1600" dirty="0">
                <a:latin typeface="Book Antiqua" panose="02040602050305030304" pitchFamily="18" charset="0"/>
              </a:rPr>
              <a:t>Arbeit mit </a:t>
            </a:r>
            <a:r>
              <a:rPr lang="de-DE" sz="1600" b="1" dirty="0">
                <a:latin typeface="Book Antiqua" panose="02040602050305030304" pitchFamily="18" charset="0"/>
              </a:rPr>
              <a:t>Lernkarteien</a:t>
            </a:r>
            <a:endParaRPr lang="cs-CZ" sz="1600" b="1" dirty="0">
              <a:latin typeface="Book Antiqua" panose="02040602050305030304" pitchFamily="18" charset="0"/>
            </a:endParaRPr>
          </a:p>
          <a:p>
            <a:pPr marL="82296" indent="0">
              <a:buNone/>
            </a:pPr>
            <a:r>
              <a:rPr lang="cs-CZ" sz="1600" b="1" dirty="0">
                <a:latin typeface="Book Antiqua" panose="02040602050305030304" pitchFamily="18" charset="0"/>
              </a:rPr>
              <a:t>- </a:t>
            </a:r>
            <a:r>
              <a:rPr lang="cs-CZ" sz="1600" b="1" dirty="0" err="1">
                <a:latin typeface="Book Antiqua" panose="02040602050305030304" pitchFamily="18" charset="0"/>
              </a:rPr>
              <a:t>Fragebogen</a:t>
            </a:r>
            <a:endParaRPr lang="cs-CZ" sz="1600" b="1" dirty="0">
              <a:latin typeface="Book Antiqua" panose="02040602050305030304" pitchFamily="18" charset="0"/>
            </a:endParaRPr>
          </a:p>
          <a:p>
            <a:pPr marL="82296" indent="0">
              <a:buNone/>
            </a:pPr>
            <a:r>
              <a:rPr lang="cs-CZ" sz="1600" b="1" dirty="0">
                <a:latin typeface="Book Antiqua" panose="02040602050305030304" pitchFamily="18" charset="0"/>
              </a:rPr>
              <a:t>- Video- </a:t>
            </a:r>
            <a:r>
              <a:rPr lang="cs-CZ" sz="1600" b="1" dirty="0" err="1">
                <a:latin typeface="Book Antiqua" panose="02040602050305030304" pitchFamily="18" charset="0"/>
              </a:rPr>
              <a:t>und</a:t>
            </a:r>
            <a:r>
              <a:rPr lang="cs-CZ" sz="1600" b="1" dirty="0">
                <a:latin typeface="Book Antiqua" panose="02040602050305030304" pitchFamily="18" charset="0"/>
              </a:rPr>
              <a:t> </a:t>
            </a:r>
            <a:r>
              <a:rPr lang="cs-CZ" sz="1600" b="1" dirty="0" err="1">
                <a:latin typeface="Book Antiqua" panose="02040602050305030304" pitchFamily="18" charset="0"/>
              </a:rPr>
              <a:t>Audioaufzeichnungen</a:t>
            </a:r>
            <a:r>
              <a:rPr lang="cs-CZ" sz="1600" b="1" dirty="0">
                <a:latin typeface="Book Antiqua" panose="02040602050305030304" pitchFamily="18" charset="0"/>
              </a:rPr>
              <a:t> </a:t>
            </a:r>
            <a:r>
              <a:rPr lang="cs-CZ" sz="1600" dirty="0">
                <a:latin typeface="Book Antiqua" panose="02040602050305030304" pitchFamily="18" charset="0"/>
              </a:rPr>
              <a:t>(audiozáznamy)</a:t>
            </a:r>
          </a:p>
          <a:p>
            <a:pPr marL="82296" indent="0">
              <a:buNone/>
            </a:pPr>
            <a:r>
              <a:rPr lang="cs-CZ" sz="1600" b="1" dirty="0">
                <a:latin typeface="Book Antiqua" panose="02040602050305030304" pitchFamily="18" charset="0"/>
              </a:rPr>
              <a:t>- </a:t>
            </a:r>
            <a:r>
              <a:rPr lang="cs-CZ" sz="1600" b="1" dirty="0" err="1">
                <a:latin typeface="Book Antiqua" panose="02040602050305030304" pitchFamily="18" charset="0"/>
              </a:rPr>
              <a:t>Projektarbeit</a:t>
            </a:r>
            <a:endParaRPr lang="de-DE" sz="1600" b="1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12885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000" u="sng" dirty="0">
                <a:latin typeface="Book Antiqua" panose="02040602050305030304" pitchFamily="18" charset="0"/>
              </a:rPr>
              <a:t>VORBEREITENDE ÜBUNGEN ZUR SELBSTEVALUATION IM SPRACHENPORTFOLIO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marL="82296" indent="0">
              <a:buNone/>
            </a:pPr>
            <a:r>
              <a:rPr lang="cs-CZ" sz="4900" dirty="0">
                <a:latin typeface="Book Antiqua" panose="02040602050305030304" pitchFamily="18" charset="0"/>
              </a:rPr>
              <a:t>1. </a:t>
            </a:r>
            <a:r>
              <a:rPr lang="de-DE" sz="4900" dirty="0">
                <a:latin typeface="Book Antiqua" panose="02040602050305030304" pitchFamily="18" charset="0"/>
              </a:rPr>
              <a:t>Zuerst sollte die Lehrerin mit den Schülern die Unterrichtsziele besprechen.  </a:t>
            </a:r>
          </a:p>
          <a:p>
            <a:pPr marL="82296" indent="0">
              <a:buNone/>
            </a:pPr>
            <a:r>
              <a:rPr lang="cs-CZ" sz="4900" dirty="0">
                <a:latin typeface="Book Antiqua" panose="02040602050305030304" pitchFamily="18" charset="0"/>
              </a:rPr>
              <a:t>2. </a:t>
            </a:r>
            <a:r>
              <a:rPr lang="de-DE" sz="4900" dirty="0">
                <a:latin typeface="Book Antiqua" panose="02040602050305030304" pitchFamily="18" charset="0"/>
              </a:rPr>
              <a:t>Die Schüler bewerten ihre Arbeit zu zweit, der Lehrer äußert dazu seine eigene Meinung und die Schüler die Bewertung des Lehrers mit ihrer vergleichen</a:t>
            </a:r>
            <a:r>
              <a:rPr lang="cs-CZ" sz="4900" dirty="0">
                <a:latin typeface="Book Antiqua" panose="02040602050305030304" pitchFamily="18" charset="0"/>
              </a:rPr>
              <a:t>.</a:t>
            </a:r>
            <a:endParaRPr lang="de-DE" sz="4900" dirty="0">
              <a:latin typeface="Book Antiqua" panose="02040602050305030304" pitchFamily="18" charset="0"/>
            </a:endParaRPr>
          </a:p>
          <a:p>
            <a:pPr marL="82296" indent="0">
              <a:buNone/>
            </a:pPr>
            <a:r>
              <a:rPr lang="cs-CZ" sz="4900" dirty="0">
                <a:latin typeface="Book Antiqua" panose="02040602050305030304" pitchFamily="18" charset="0"/>
              </a:rPr>
              <a:t>3.</a:t>
            </a:r>
            <a:r>
              <a:rPr lang="de-DE" sz="4900" dirty="0">
                <a:latin typeface="Book Antiqua" panose="02040602050305030304" pitchFamily="18" charset="0"/>
              </a:rPr>
              <a:t> Die Lehrerin bespricht mit der ganzen Klasse Kriterien, die bei der Bewertung einer guten Leistung wichtig sind</a:t>
            </a:r>
            <a:r>
              <a:rPr lang="cs-CZ" sz="4900" dirty="0">
                <a:latin typeface="Book Antiqua" panose="02040602050305030304" pitchFamily="18" charset="0"/>
              </a:rPr>
              <a:t>.</a:t>
            </a:r>
            <a:endParaRPr lang="de-DE" sz="4900" dirty="0">
              <a:latin typeface="Book Antiqua" panose="02040602050305030304" pitchFamily="18" charset="0"/>
            </a:endParaRPr>
          </a:p>
          <a:p>
            <a:pPr marL="82296" indent="0">
              <a:buNone/>
            </a:pPr>
            <a:r>
              <a:rPr lang="cs-CZ" sz="4900" dirty="0">
                <a:latin typeface="Book Antiqua" panose="02040602050305030304" pitchFamily="18" charset="0"/>
              </a:rPr>
              <a:t>4. </a:t>
            </a:r>
            <a:r>
              <a:rPr lang="de-DE" sz="4900" dirty="0">
                <a:latin typeface="Book Antiqua" panose="02040602050305030304" pitchFamily="18" charset="0"/>
              </a:rPr>
              <a:t>Die Schüler bewerten ihre Arbeit ohne Hilfe des Lehrers</a:t>
            </a:r>
            <a:r>
              <a:rPr lang="cs-CZ" sz="4900" dirty="0">
                <a:latin typeface="Book Antiqua" panose="02040602050305030304" pitchFamily="18" charset="0"/>
              </a:rPr>
              <a:t>.</a:t>
            </a:r>
            <a:endParaRPr lang="de-DE" sz="4900" dirty="0">
              <a:latin typeface="Book Antiqua" panose="02040602050305030304" pitchFamily="18" charset="0"/>
            </a:endParaRPr>
          </a:p>
          <a:p>
            <a:pPr marL="82296" indent="0">
              <a:buNone/>
            </a:pPr>
            <a:r>
              <a:rPr lang="cs-CZ" sz="4900" dirty="0">
                <a:latin typeface="Book Antiqua" panose="02040602050305030304" pitchFamily="18" charset="0"/>
              </a:rPr>
              <a:t>5. </a:t>
            </a:r>
            <a:r>
              <a:rPr lang="de-DE" sz="4900" dirty="0">
                <a:latin typeface="Book Antiqua" panose="02040602050305030304" pitchFamily="18" charset="0"/>
              </a:rPr>
              <a:t>Der Lehrer bespricht mit jedem Schüler einzeln seine Fortschritte</a:t>
            </a:r>
            <a:r>
              <a:rPr lang="cs-CZ" sz="4900" dirty="0">
                <a:latin typeface="Book Antiqua" panose="02040602050305030304" pitchFamily="18" charset="0"/>
              </a:rPr>
              <a:t>.</a:t>
            </a:r>
            <a:endParaRPr lang="de-DE" sz="4900" dirty="0">
              <a:latin typeface="Book Antiqua" panose="02040602050305030304" pitchFamily="18" charset="0"/>
            </a:endParaRPr>
          </a:p>
          <a:p>
            <a:pPr marL="82296" indent="0">
              <a:buNone/>
            </a:pPr>
            <a:r>
              <a:rPr lang="cs-CZ" sz="4900" dirty="0">
                <a:latin typeface="Book Antiqua" panose="02040602050305030304" pitchFamily="18" charset="0"/>
              </a:rPr>
              <a:t>6. </a:t>
            </a:r>
            <a:r>
              <a:rPr lang="de-DE" sz="4900" dirty="0">
                <a:latin typeface="Book Antiqua" panose="02040602050305030304" pitchFamily="18" charset="0"/>
              </a:rPr>
              <a:t>Die Schüler machen sich schriftlich Gedanken darüber, was sie gelernt haben und wie gut</a:t>
            </a:r>
            <a:r>
              <a:rPr lang="cs-CZ" sz="4900" dirty="0">
                <a:latin typeface="Book Antiqua" panose="02040602050305030304" pitchFamily="18" charset="0"/>
              </a:rPr>
              <a:t>.</a:t>
            </a:r>
            <a:endParaRPr lang="de-DE" sz="4900" dirty="0">
              <a:latin typeface="Book Antiqua" panose="02040602050305030304" pitchFamily="18" charset="0"/>
            </a:endParaRPr>
          </a:p>
          <a:p>
            <a:pPr marL="82296" indent="0">
              <a:buNone/>
            </a:pPr>
            <a:r>
              <a:rPr lang="cs-CZ" sz="4900" dirty="0">
                <a:latin typeface="Book Antiqua" panose="02040602050305030304" pitchFamily="18" charset="0"/>
              </a:rPr>
              <a:t>7. D</a:t>
            </a:r>
            <a:r>
              <a:rPr lang="de-DE" sz="4900" dirty="0" err="1">
                <a:latin typeface="Book Antiqua" panose="02040602050305030304" pitchFamily="18" charset="0"/>
              </a:rPr>
              <a:t>ie</a:t>
            </a:r>
            <a:r>
              <a:rPr lang="de-DE" sz="4900" dirty="0">
                <a:latin typeface="Book Antiqua" panose="02040602050305030304" pitchFamily="18" charset="0"/>
              </a:rPr>
              <a:t> Schüler formulieren ihre eigenen Ziele. </a:t>
            </a:r>
          </a:p>
          <a:p>
            <a:pPr marL="82296" indent="0">
              <a:buNone/>
            </a:pPr>
            <a:r>
              <a:rPr lang="cs-CZ" sz="4900" dirty="0">
                <a:latin typeface="Book Antiqua" panose="02040602050305030304" pitchFamily="18" charset="0"/>
              </a:rPr>
              <a:t>8. </a:t>
            </a:r>
            <a:r>
              <a:rPr lang="de-DE" sz="4900" dirty="0">
                <a:latin typeface="Book Antiqua" panose="02040602050305030304" pitchFamily="18" charset="0"/>
              </a:rPr>
              <a:t>Der Lehrer bespricht mit den Schülern, was sie machen müssen, um Erfolg zu haben. </a:t>
            </a:r>
          </a:p>
          <a:p>
            <a:pPr marL="82296" indent="0">
              <a:buNone/>
            </a:pPr>
            <a:r>
              <a:rPr lang="cs-CZ" sz="4900" dirty="0">
                <a:latin typeface="Book Antiqua" panose="02040602050305030304" pitchFamily="18" charset="0"/>
              </a:rPr>
              <a:t>9. </a:t>
            </a:r>
            <a:r>
              <a:rPr lang="de-DE" sz="4900" dirty="0">
                <a:latin typeface="Book Antiqua" panose="02040602050305030304" pitchFamily="18" charset="0"/>
              </a:rPr>
              <a:t>Die Schüler schreiben ihre Selbstevaluation, der Lehrer schreibt dazu sein</a:t>
            </a:r>
            <a:r>
              <a:rPr lang="cs-CZ" sz="4900" dirty="0">
                <a:latin typeface="Book Antiqua" panose="02040602050305030304" pitchFamily="18" charset="0"/>
              </a:rPr>
              <a:t>en</a:t>
            </a:r>
            <a:r>
              <a:rPr lang="de-DE" sz="4900" dirty="0">
                <a:latin typeface="Book Antiqua" panose="02040602050305030304" pitchFamily="18" charset="0"/>
              </a:rPr>
              <a:t> Kommentar. </a:t>
            </a:r>
            <a:r>
              <a:rPr lang="de-DE" dirty="0"/>
              <a:t> </a:t>
            </a:r>
            <a:endParaRPr lang="cs-CZ" dirty="0"/>
          </a:p>
          <a:p>
            <a:pPr marL="82296" indent="0">
              <a:buNone/>
            </a:pPr>
            <a:endParaRPr lang="cs-CZ" dirty="0"/>
          </a:p>
          <a:p>
            <a:pPr marL="82296" indent="0">
              <a:buNone/>
            </a:pPr>
            <a:endParaRPr lang="cs-CZ" sz="4300" dirty="0">
              <a:latin typeface="Book Antiqua" panose="02040602050305030304" pitchFamily="18" charset="0"/>
            </a:endParaRPr>
          </a:p>
          <a:p>
            <a:pPr marL="82296" indent="0">
              <a:buNone/>
            </a:pPr>
            <a:endParaRPr lang="cs-CZ" dirty="0"/>
          </a:p>
          <a:p>
            <a:pPr marL="82296" indent="0">
              <a:buNone/>
            </a:pPr>
            <a:endParaRPr lang="cs-CZ" dirty="0"/>
          </a:p>
          <a:p>
            <a:pPr marL="82296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096756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dirty="0"/>
              <a:t>	</a:t>
            </a:r>
            <a:r>
              <a:rPr lang="cs-CZ" sz="2000" u="sng" dirty="0">
                <a:latin typeface="Book Antiqua" panose="02040602050305030304" pitchFamily="18" charset="0"/>
              </a:rPr>
              <a:t>KONKRETE ÜBUNGEN ZUR SELBSTEVALUATION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cs-CZ" sz="1800" dirty="0">
                <a:latin typeface="Book Antiqua" panose="02040602050305030304" pitchFamily="18" charset="0"/>
              </a:rPr>
              <a:t>- </a:t>
            </a:r>
            <a:r>
              <a:rPr lang="cs-CZ" sz="1800" dirty="0" err="1">
                <a:latin typeface="Book Antiqua" panose="02040602050305030304" pitchFamily="18" charset="0"/>
              </a:rPr>
              <a:t>Lernrad</a:t>
            </a:r>
            <a:r>
              <a:rPr lang="cs-CZ" sz="1800" dirty="0">
                <a:latin typeface="Book Antiqua" panose="02040602050305030304" pitchFamily="18" charset="0"/>
              </a:rPr>
              <a:t> </a:t>
            </a:r>
          </a:p>
          <a:p>
            <a:pPr marL="82296" indent="0">
              <a:buNone/>
            </a:pPr>
            <a:r>
              <a:rPr lang="cs-CZ" sz="1800" dirty="0">
                <a:latin typeface="Book Antiqua" panose="02040602050305030304" pitchFamily="18" charset="0"/>
              </a:rPr>
              <a:t>- </a:t>
            </a:r>
            <a:r>
              <a:rPr lang="cs-CZ" sz="1800" dirty="0" err="1">
                <a:latin typeface="Book Antiqua" panose="02040602050305030304" pitchFamily="18" charset="0"/>
              </a:rPr>
              <a:t>Gesicht</a:t>
            </a:r>
            <a:endParaRPr lang="cs-CZ" sz="18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27997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sz="2000" u="sng" dirty="0">
                <a:solidFill>
                  <a:srgbClr val="4F271C">
                    <a:satMod val="130000"/>
                  </a:srgbClr>
                </a:solidFill>
                <a:latin typeface="Book Antiqua" panose="02040602050305030304" pitchFamily="18" charset="0"/>
              </a:rPr>
              <a:t>ARBEIT MIT AUTHENTISCHEN TEXTEN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cs-CZ" sz="2000" dirty="0">
                <a:latin typeface="Book Antiqua" panose="02040602050305030304" pitchFamily="18" charset="0"/>
              </a:rPr>
              <a:t>1) </a:t>
            </a:r>
            <a:r>
              <a:rPr lang="cs-CZ" sz="2000" dirty="0" err="1">
                <a:latin typeface="Book Antiqua" panose="02040602050305030304" pitchFamily="18" charset="0"/>
              </a:rPr>
              <a:t>Für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die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Bestimmung</a:t>
            </a:r>
            <a:r>
              <a:rPr lang="cs-CZ" sz="2000" dirty="0">
                <a:latin typeface="Book Antiqua" panose="02040602050305030304" pitchFamily="18" charset="0"/>
              </a:rPr>
              <a:t> des </a:t>
            </a:r>
            <a:r>
              <a:rPr lang="cs-CZ" sz="2000" dirty="0" err="1">
                <a:latin typeface="Book Antiqua" panose="02040602050305030304" pitchFamily="18" charset="0"/>
              </a:rPr>
              <a:t>Begriffes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gibt</a:t>
            </a:r>
            <a:r>
              <a:rPr lang="cs-CZ" sz="2000" dirty="0">
                <a:latin typeface="Book Antiqua" panose="02040602050305030304" pitchFamily="18" charset="0"/>
              </a:rPr>
              <a:t> es </a:t>
            </a:r>
            <a:r>
              <a:rPr lang="cs-CZ" sz="2000" dirty="0" err="1">
                <a:latin typeface="Book Antiqua" panose="02040602050305030304" pitchFamily="18" charset="0"/>
              </a:rPr>
              <a:t>viele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Definitionen</a:t>
            </a:r>
            <a:r>
              <a:rPr lang="cs-CZ" sz="2000" dirty="0">
                <a:latin typeface="Book Antiqua" panose="02040602050305030304" pitchFamily="18" charset="0"/>
              </a:rPr>
              <a:t>. Nach </a:t>
            </a:r>
            <a:r>
              <a:rPr lang="cs-CZ" sz="2000" u="sng" dirty="0">
                <a:latin typeface="Book Antiqua" panose="02040602050305030304" pitchFamily="18" charset="0"/>
              </a:rPr>
              <a:t>Ingrid </a:t>
            </a:r>
            <a:r>
              <a:rPr lang="cs-CZ" sz="2000" u="sng" dirty="0" err="1">
                <a:latin typeface="Book Antiqua" panose="02040602050305030304" pitchFamily="18" charset="0"/>
              </a:rPr>
              <a:t>Schröder</a:t>
            </a:r>
            <a:r>
              <a:rPr lang="cs-CZ" sz="2000" dirty="0">
                <a:latin typeface="Book Antiqua" panose="02040602050305030304" pitchFamily="18" charset="0"/>
              </a:rPr>
              <a:t>: „</a:t>
            </a:r>
            <a:r>
              <a:rPr lang="cs-CZ" sz="2000" i="1" dirty="0" err="1">
                <a:latin typeface="Book Antiqua" panose="02040602050305030304" pitchFamily="18" charset="0"/>
              </a:rPr>
              <a:t>Ein</a:t>
            </a:r>
            <a:r>
              <a:rPr lang="cs-CZ" sz="2000" i="1" dirty="0">
                <a:latin typeface="Book Antiqua" panose="02040602050305030304" pitchFamily="18" charset="0"/>
              </a:rPr>
              <a:t> Text </a:t>
            </a:r>
            <a:r>
              <a:rPr lang="cs-CZ" sz="2000" i="1" dirty="0" err="1">
                <a:latin typeface="Book Antiqua" panose="02040602050305030304" pitchFamily="18" charset="0"/>
              </a:rPr>
              <a:t>ist</a:t>
            </a:r>
            <a:r>
              <a:rPr lang="cs-CZ" sz="2000" i="1" dirty="0">
                <a:latin typeface="Book Antiqua" panose="02040602050305030304" pitchFamily="18" charset="0"/>
              </a:rPr>
              <a:t> </a:t>
            </a:r>
            <a:r>
              <a:rPr lang="cs-CZ" sz="2000" i="1" dirty="0" err="1">
                <a:latin typeface="Book Antiqua" panose="02040602050305030304" pitchFamily="18" charset="0"/>
              </a:rPr>
              <a:t>eine</a:t>
            </a:r>
            <a:r>
              <a:rPr lang="cs-CZ" sz="2000" i="1" dirty="0">
                <a:latin typeface="Book Antiqua" panose="02040602050305030304" pitchFamily="18" charset="0"/>
              </a:rPr>
              <a:t> komplex </a:t>
            </a:r>
            <a:r>
              <a:rPr lang="cs-CZ" sz="2000" i="1" dirty="0" err="1">
                <a:latin typeface="Book Antiqua" panose="02040602050305030304" pitchFamily="18" charset="0"/>
              </a:rPr>
              <a:t>strukturierte</a:t>
            </a:r>
            <a:r>
              <a:rPr lang="cs-CZ" sz="2000" i="1" dirty="0">
                <a:latin typeface="Book Antiqua" panose="02040602050305030304" pitchFamily="18" charset="0"/>
              </a:rPr>
              <a:t>, </a:t>
            </a:r>
            <a:r>
              <a:rPr lang="cs-CZ" sz="2000" i="1" dirty="0" err="1">
                <a:latin typeface="Book Antiqua" panose="02040602050305030304" pitchFamily="18" charset="0"/>
              </a:rPr>
              <a:t>thematisch</a:t>
            </a:r>
            <a:r>
              <a:rPr lang="cs-CZ" sz="2000" i="1" dirty="0">
                <a:latin typeface="Book Antiqua" panose="02040602050305030304" pitchFamily="18" charset="0"/>
              </a:rPr>
              <a:t> </a:t>
            </a:r>
            <a:r>
              <a:rPr lang="cs-CZ" sz="2000" i="1" dirty="0" err="1">
                <a:latin typeface="Book Antiqua" panose="02040602050305030304" pitchFamily="18" charset="0"/>
              </a:rPr>
              <a:t>wie</a:t>
            </a:r>
            <a:r>
              <a:rPr lang="cs-CZ" sz="2000" i="1" dirty="0">
                <a:latin typeface="Book Antiqua" panose="02040602050305030304" pitchFamily="18" charset="0"/>
              </a:rPr>
              <a:t> </a:t>
            </a:r>
            <a:r>
              <a:rPr lang="cs-CZ" sz="2000" i="1" dirty="0" err="1">
                <a:latin typeface="Book Antiqua" panose="02040602050305030304" pitchFamily="18" charset="0"/>
              </a:rPr>
              <a:t>konzeptuell</a:t>
            </a:r>
            <a:r>
              <a:rPr lang="cs-CZ" sz="2000" i="1" dirty="0">
                <a:latin typeface="Book Antiqua" panose="02040602050305030304" pitchFamily="18" charset="0"/>
              </a:rPr>
              <a:t> </a:t>
            </a:r>
            <a:r>
              <a:rPr lang="cs-CZ" sz="2000" i="1" dirty="0" err="1">
                <a:latin typeface="Book Antiqua" panose="02040602050305030304" pitchFamily="18" charset="0"/>
              </a:rPr>
              <a:t>zusammenhängende</a:t>
            </a:r>
            <a:r>
              <a:rPr lang="cs-CZ" sz="2000" i="1" dirty="0">
                <a:latin typeface="Book Antiqua" panose="02040602050305030304" pitchFamily="18" charset="0"/>
              </a:rPr>
              <a:t> </a:t>
            </a:r>
            <a:r>
              <a:rPr lang="cs-CZ" sz="2000" i="1" dirty="0" err="1">
                <a:latin typeface="Book Antiqua" panose="02040602050305030304" pitchFamily="18" charset="0"/>
              </a:rPr>
              <a:t>sprachliche</a:t>
            </a:r>
            <a:r>
              <a:rPr lang="cs-CZ" sz="2000" i="1" dirty="0">
                <a:latin typeface="Book Antiqua" panose="02040602050305030304" pitchFamily="18" charset="0"/>
              </a:rPr>
              <a:t> </a:t>
            </a:r>
            <a:r>
              <a:rPr lang="cs-CZ" sz="2000" i="1" dirty="0" err="1">
                <a:latin typeface="Book Antiqua" panose="02040602050305030304" pitchFamily="18" charset="0"/>
              </a:rPr>
              <a:t>Einheit</a:t>
            </a:r>
            <a:r>
              <a:rPr lang="cs-CZ" sz="2000" i="1" dirty="0">
                <a:latin typeface="Book Antiqua" panose="02040602050305030304" pitchFamily="18" charset="0"/>
              </a:rPr>
              <a:t>, </a:t>
            </a:r>
            <a:r>
              <a:rPr lang="cs-CZ" sz="2000" i="1" dirty="0" err="1">
                <a:latin typeface="Book Antiqua" panose="02040602050305030304" pitchFamily="18" charset="0"/>
              </a:rPr>
              <a:t>mit</a:t>
            </a:r>
            <a:r>
              <a:rPr lang="cs-CZ" sz="2000" i="1" dirty="0">
                <a:latin typeface="Book Antiqua" panose="02040602050305030304" pitchFamily="18" charset="0"/>
              </a:rPr>
              <a:t> der </a:t>
            </a:r>
            <a:r>
              <a:rPr lang="cs-CZ" sz="2000" i="1" dirty="0" err="1">
                <a:latin typeface="Book Antiqua" panose="02040602050305030304" pitchFamily="18" charset="0"/>
              </a:rPr>
              <a:t>ein</a:t>
            </a:r>
            <a:r>
              <a:rPr lang="cs-CZ" sz="2000" i="1" dirty="0">
                <a:latin typeface="Book Antiqua" panose="02040602050305030304" pitchFamily="18" charset="0"/>
              </a:rPr>
              <a:t> </a:t>
            </a:r>
            <a:r>
              <a:rPr lang="cs-CZ" sz="2000" i="1" dirty="0" err="1">
                <a:latin typeface="Book Antiqua" panose="02040602050305030304" pitchFamily="18" charset="0"/>
              </a:rPr>
              <a:t>Sprecher</a:t>
            </a:r>
            <a:r>
              <a:rPr lang="cs-CZ" sz="2000" i="1" dirty="0">
                <a:latin typeface="Book Antiqua" panose="02040602050305030304" pitchFamily="18" charset="0"/>
              </a:rPr>
              <a:t> </a:t>
            </a:r>
            <a:r>
              <a:rPr lang="cs-CZ" sz="2000" i="1" dirty="0" err="1">
                <a:latin typeface="Book Antiqua" panose="02040602050305030304" pitchFamily="18" charset="0"/>
              </a:rPr>
              <a:t>eine</a:t>
            </a:r>
            <a:r>
              <a:rPr lang="cs-CZ" sz="2000" i="1" dirty="0">
                <a:latin typeface="Book Antiqua" panose="02040602050305030304" pitchFamily="18" charset="0"/>
              </a:rPr>
              <a:t> </a:t>
            </a:r>
            <a:r>
              <a:rPr lang="cs-CZ" sz="2000" i="1" dirty="0" err="1">
                <a:latin typeface="Book Antiqua" panose="02040602050305030304" pitchFamily="18" charset="0"/>
              </a:rPr>
              <a:t>sprachliche</a:t>
            </a:r>
            <a:r>
              <a:rPr lang="cs-CZ" sz="2000" i="1" dirty="0">
                <a:latin typeface="Book Antiqua" panose="02040602050305030304" pitchFamily="18" charset="0"/>
              </a:rPr>
              <a:t> </a:t>
            </a:r>
            <a:r>
              <a:rPr lang="cs-CZ" sz="2000" i="1" dirty="0" err="1">
                <a:latin typeface="Book Antiqua" panose="02040602050305030304" pitchFamily="18" charset="0"/>
              </a:rPr>
              <a:t>Handlung</a:t>
            </a:r>
            <a:r>
              <a:rPr lang="cs-CZ" sz="2000" i="1" dirty="0">
                <a:latin typeface="Book Antiqua" panose="02040602050305030304" pitchFamily="18" charset="0"/>
              </a:rPr>
              <a:t> </a:t>
            </a:r>
            <a:r>
              <a:rPr lang="cs-CZ" sz="2000" i="1" dirty="0" err="1">
                <a:latin typeface="Book Antiqua" panose="02040602050305030304" pitchFamily="18" charset="0"/>
              </a:rPr>
              <a:t>mit</a:t>
            </a:r>
            <a:r>
              <a:rPr lang="cs-CZ" sz="2000" i="1" dirty="0">
                <a:latin typeface="Book Antiqua" panose="02040602050305030304" pitchFamily="18" charset="0"/>
              </a:rPr>
              <a:t> </a:t>
            </a:r>
            <a:r>
              <a:rPr lang="cs-CZ" sz="2000" i="1" dirty="0" err="1">
                <a:latin typeface="Book Antiqua" panose="02040602050305030304" pitchFamily="18" charset="0"/>
              </a:rPr>
              <a:t>erkennbarem</a:t>
            </a:r>
            <a:r>
              <a:rPr lang="cs-CZ" sz="2000" i="1" dirty="0">
                <a:latin typeface="Book Antiqua" panose="02040602050305030304" pitchFamily="18" charset="0"/>
              </a:rPr>
              <a:t> </a:t>
            </a:r>
            <a:r>
              <a:rPr lang="cs-CZ" sz="2000" i="1" dirty="0" err="1">
                <a:latin typeface="Book Antiqua" panose="02040602050305030304" pitchFamily="18" charset="0"/>
              </a:rPr>
              <a:t>kommunikativem</a:t>
            </a:r>
            <a:r>
              <a:rPr lang="cs-CZ" sz="2000" i="1" dirty="0">
                <a:latin typeface="Book Antiqua" panose="02040602050305030304" pitchFamily="18" charset="0"/>
              </a:rPr>
              <a:t> </a:t>
            </a:r>
            <a:r>
              <a:rPr lang="cs-CZ" sz="2000" i="1" dirty="0" err="1">
                <a:latin typeface="Book Antiqua" panose="02040602050305030304" pitchFamily="18" charset="0"/>
              </a:rPr>
              <a:t>Sinn</a:t>
            </a:r>
            <a:r>
              <a:rPr lang="cs-CZ" sz="2000" i="1" dirty="0">
                <a:latin typeface="Book Antiqua" panose="02040602050305030304" pitchFamily="18" charset="0"/>
              </a:rPr>
              <a:t> </a:t>
            </a:r>
            <a:r>
              <a:rPr lang="cs-CZ" sz="2000" i="1" dirty="0" err="1">
                <a:latin typeface="Book Antiqua" panose="02040602050305030304" pitchFamily="18" charset="0"/>
              </a:rPr>
              <a:t>vollzieht</a:t>
            </a:r>
            <a:r>
              <a:rPr lang="cs-CZ" sz="2000" i="1" dirty="0">
                <a:latin typeface="Book Antiqua" panose="02040602050305030304" pitchFamily="18" charset="0"/>
              </a:rPr>
              <a:t>.“</a:t>
            </a:r>
          </a:p>
          <a:p>
            <a:pPr marL="539496" indent="-457200">
              <a:buAutoNum type="arabicParenR"/>
            </a:pPr>
            <a:endParaRPr lang="cs-CZ" sz="2000" i="1" dirty="0">
              <a:latin typeface="Book Antiqua" panose="02040602050305030304" pitchFamily="18" charset="0"/>
            </a:endParaRPr>
          </a:p>
          <a:p>
            <a:pPr marL="82296" indent="0">
              <a:buNone/>
            </a:pPr>
            <a:r>
              <a:rPr lang="cs-CZ" sz="2000" i="1" dirty="0">
                <a:latin typeface="Book Antiqua" panose="02040602050305030304" pitchFamily="18" charset="0"/>
              </a:rPr>
              <a:t>2) </a:t>
            </a:r>
            <a:r>
              <a:rPr lang="cs-CZ" sz="2000" dirty="0" err="1">
                <a:latin typeface="Book Antiqua" panose="02040602050305030304" pitchFamily="18" charset="0"/>
              </a:rPr>
              <a:t>Ein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authentischer</a:t>
            </a:r>
            <a:r>
              <a:rPr lang="cs-CZ" sz="2000" dirty="0">
                <a:latin typeface="Book Antiqua" panose="02040602050305030304" pitchFamily="18" charset="0"/>
              </a:rPr>
              <a:t> Text </a:t>
            </a:r>
            <a:r>
              <a:rPr lang="cs-CZ" sz="2000" dirty="0" err="1">
                <a:latin typeface="Book Antiqua" panose="02040602050305030304" pitchFamily="18" charset="0"/>
              </a:rPr>
              <a:t>ist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ein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Gegenteil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zu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einem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didaktischen</a:t>
            </a:r>
            <a:r>
              <a:rPr lang="cs-CZ" sz="2000" dirty="0">
                <a:latin typeface="Book Antiqua" panose="02040602050305030304" pitchFamily="18" charset="0"/>
              </a:rPr>
              <a:t> Text </a:t>
            </a:r>
            <a:r>
              <a:rPr lang="cs-CZ" sz="2000" dirty="0" err="1">
                <a:latin typeface="Book Antiqua" panose="02040602050305030304" pitchFamily="18" charset="0"/>
              </a:rPr>
              <a:t>und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wird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nur</a:t>
            </a:r>
            <a:r>
              <a:rPr lang="cs-CZ" sz="2000" dirty="0">
                <a:latin typeface="Book Antiqua" panose="02040602050305030304" pitchFamily="18" charset="0"/>
              </a:rPr>
              <a:t> von den </a:t>
            </a:r>
            <a:r>
              <a:rPr lang="cs-CZ" sz="2000" dirty="0" err="1">
                <a:latin typeface="Book Antiqua" panose="02040602050305030304" pitchFamily="18" charset="0"/>
              </a:rPr>
              <a:t>Muttersprachlern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produziert</a:t>
            </a:r>
            <a:r>
              <a:rPr lang="cs-CZ" sz="2000" dirty="0">
                <a:latin typeface="Book Antiqua" panose="02040602050305030304" pitchFamily="18" charset="0"/>
              </a:rPr>
              <a:t>, ohne </a:t>
            </a:r>
            <a:r>
              <a:rPr lang="cs-CZ" sz="2000" dirty="0" err="1">
                <a:latin typeface="Book Antiqua" panose="02040602050305030304" pitchFamily="18" charset="0"/>
              </a:rPr>
              <a:t>daran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zu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denken</a:t>
            </a:r>
            <a:r>
              <a:rPr lang="cs-CZ" sz="2000" dirty="0">
                <a:latin typeface="Book Antiqua" panose="02040602050305030304" pitchFamily="18" charset="0"/>
              </a:rPr>
              <a:t>, </a:t>
            </a:r>
            <a:r>
              <a:rPr lang="cs-CZ" sz="2000" dirty="0" err="1">
                <a:latin typeface="Book Antiqua" panose="02040602050305030304" pitchFamily="18" charset="0"/>
              </a:rPr>
              <a:t>dass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diese</a:t>
            </a:r>
            <a:r>
              <a:rPr lang="cs-CZ" sz="2000" dirty="0">
                <a:latin typeface="Book Antiqua" panose="02040602050305030304" pitchFamily="18" charset="0"/>
              </a:rPr>
              <a:t> Texte </a:t>
            </a:r>
            <a:r>
              <a:rPr lang="cs-CZ" sz="2000" dirty="0" err="1">
                <a:latin typeface="Book Antiqua" panose="02040602050305030304" pitchFamily="18" charset="0"/>
              </a:rPr>
              <a:t>im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Fremdsprachenunterricht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eingesetzt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werden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könnten</a:t>
            </a:r>
            <a:r>
              <a:rPr lang="cs-CZ" sz="2000" dirty="0">
                <a:latin typeface="Book Antiqua" panose="02040602050305030304" pitchFamily="18" charset="0"/>
              </a:rPr>
              <a:t>. Man </a:t>
            </a:r>
            <a:r>
              <a:rPr lang="cs-CZ" sz="2000" dirty="0" err="1">
                <a:latin typeface="Book Antiqua" panose="02040602050305030304" pitchFamily="18" charset="0"/>
              </a:rPr>
              <a:t>muss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keine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langen</a:t>
            </a:r>
            <a:r>
              <a:rPr lang="cs-CZ" sz="2000" dirty="0">
                <a:latin typeface="Book Antiqua" panose="02040602050305030304" pitchFamily="18" charset="0"/>
              </a:rPr>
              <a:t> Texte </a:t>
            </a:r>
            <a:r>
              <a:rPr lang="cs-CZ" sz="2000" dirty="0" err="1">
                <a:latin typeface="Book Antiqua" panose="02040602050305030304" pitchFamily="18" charset="0"/>
              </a:rPr>
              <a:t>im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Unterricht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benutzen</a:t>
            </a:r>
            <a:r>
              <a:rPr lang="cs-CZ" sz="2000" dirty="0">
                <a:latin typeface="Book Antiqua" panose="02040602050305030304" pitchFamily="18" charset="0"/>
              </a:rPr>
              <a:t>, </a:t>
            </a:r>
            <a:r>
              <a:rPr lang="cs-CZ" sz="2000" dirty="0" err="1">
                <a:latin typeface="Book Antiqua" panose="02040602050305030304" pitchFamily="18" charset="0"/>
              </a:rPr>
              <a:t>zu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authentischen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Texten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gehören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auch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Werbungen</a:t>
            </a:r>
            <a:r>
              <a:rPr lang="cs-CZ" sz="2000" dirty="0">
                <a:latin typeface="Book Antiqua" panose="02040602050305030304" pitchFamily="18" charset="0"/>
              </a:rPr>
              <a:t>, </a:t>
            </a:r>
            <a:r>
              <a:rPr lang="cs-CZ" sz="2000" dirty="0" err="1">
                <a:latin typeface="Book Antiqua" panose="02040602050305030304" pitchFamily="18" charset="0"/>
              </a:rPr>
              <a:t>Formulare</a:t>
            </a:r>
            <a:r>
              <a:rPr lang="cs-CZ" sz="2000" dirty="0">
                <a:latin typeface="Book Antiqua" panose="02040602050305030304" pitchFamily="18" charset="0"/>
              </a:rPr>
              <a:t>, </a:t>
            </a:r>
            <a:r>
              <a:rPr lang="cs-CZ" sz="2000" dirty="0" err="1">
                <a:latin typeface="Book Antiqua" panose="02040602050305030304" pitchFamily="18" charset="0"/>
              </a:rPr>
              <a:t>Broschüren</a:t>
            </a:r>
            <a:r>
              <a:rPr lang="cs-CZ" sz="2000" dirty="0">
                <a:latin typeface="Book Antiqua" panose="02040602050305030304" pitchFamily="18" charset="0"/>
              </a:rPr>
              <a:t> </a:t>
            </a:r>
            <a:r>
              <a:rPr lang="cs-CZ" sz="2000" dirty="0" err="1">
                <a:latin typeface="Book Antiqua" panose="02040602050305030304" pitchFamily="18" charset="0"/>
              </a:rPr>
              <a:t>usw</a:t>
            </a:r>
            <a:r>
              <a:rPr lang="cs-CZ" sz="2000" dirty="0">
                <a:latin typeface="Book Antiqua" panose="02040602050305030304" pitchFamily="18" charset="0"/>
              </a:rPr>
              <a:t>..</a:t>
            </a:r>
            <a:endParaRPr lang="cs-CZ" sz="2000" i="1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25314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unovrat">
  <a:themeElements>
    <a:clrScheme name="Slunovrat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lunovrat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lunovrat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6851</TotalTime>
  <Words>2026</Words>
  <Application>Microsoft Macintosh PowerPoint</Application>
  <PresentationFormat>Předvádění na obrazovce (4:3)</PresentationFormat>
  <Paragraphs>173</Paragraphs>
  <Slides>20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20</vt:i4>
      </vt:variant>
    </vt:vector>
  </HeadingPairs>
  <TitlesOfParts>
    <vt:vector size="26" baseType="lpstr">
      <vt:lpstr>Algerian</vt:lpstr>
      <vt:lpstr>Book Antiqua</vt:lpstr>
      <vt:lpstr>Gill Sans MT</vt:lpstr>
      <vt:lpstr>Verdana</vt:lpstr>
      <vt:lpstr>Wingdings 2</vt:lpstr>
      <vt:lpstr>Slunovrat</vt:lpstr>
      <vt:lpstr>LEHRWERKE-LEHRWERKANALYSE</vt:lpstr>
      <vt:lpstr>LEHRBUCH/LEHRWERK</vt:lpstr>
      <vt:lpstr>BESTANDTEILE</vt:lpstr>
      <vt:lpstr>LERNSTRATEGIEN</vt:lpstr>
      <vt:lpstr>LERNSTRATEGIEN</vt:lpstr>
      <vt:lpstr>Prezentace aplikace PowerPoint</vt:lpstr>
      <vt:lpstr>FUNKTIONEN DES LEHRWERKS</vt:lpstr>
      <vt:lpstr>FUNKTIONEN</vt:lpstr>
      <vt:lpstr>FUNKTIONEN</vt:lpstr>
      <vt:lpstr>FUNKTIONEN</vt:lpstr>
      <vt:lpstr>FUNKTIONEN DER BILDER</vt:lpstr>
      <vt:lpstr>DIE BILDER</vt:lpstr>
      <vt:lpstr>STEHENDE/BEWEGTE BILDER</vt:lpstr>
      <vt:lpstr>SELBSTEVALUATION</vt:lpstr>
      <vt:lpstr>AUTONOMES LERNEN</vt:lpstr>
      <vt:lpstr>FUNKTIONEN DER SELBSTEVALUATION</vt:lpstr>
      <vt:lpstr>INSTRUMENTE ZUR SELBSTEVALUATION</vt:lpstr>
      <vt:lpstr>VORBEREITENDE ÜBUNGEN ZUR SELBSTEVALUATION IM SPRACHENPORTFOLIO</vt:lpstr>
      <vt:lpstr> KONKRETE ÜBUNGEN ZUR SELBSTEVALUATION</vt:lpstr>
      <vt:lpstr>ARBEIT MIT AUTHENTISCHEN TEXTEN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asus</dc:creator>
  <cp:lastModifiedBy>Jan Topinka</cp:lastModifiedBy>
  <cp:revision>408</cp:revision>
  <dcterms:created xsi:type="dcterms:W3CDTF">2015-05-17T14:07:32Z</dcterms:created>
  <dcterms:modified xsi:type="dcterms:W3CDTF">2021-05-18T08:45:50Z</dcterms:modified>
</cp:coreProperties>
</file>