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21" r:id="rId2"/>
    <p:sldId id="256" r:id="rId3"/>
    <p:sldId id="305" r:id="rId4"/>
    <p:sldId id="257" r:id="rId5"/>
    <p:sldId id="258" r:id="rId6"/>
    <p:sldId id="312" r:id="rId7"/>
    <p:sldId id="270" r:id="rId8"/>
    <p:sldId id="259" r:id="rId9"/>
    <p:sldId id="261" r:id="rId10"/>
    <p:sldId id="262" r:id="rId11"/>
    <p:sldId id="306" r:id="rId12"/>
    <p:sldId id="263" r:id="rId13"/>
    <p:sldId id="264" r:id="rId14"/>
    <p:sldId id="266" r:id="rId15"/>
    <p:sldId id="265" r:id="rId16"/>
    <p:sldId id="313" r:id="rId17"/>
    <p:sldId id="318" r:id="rId18"/>
    <p:sldId id="319" r:id="rId19"/>
    <p:sldId id="307" r:id="rId20"/>
    <p:sldId id="279" r:id="rId21"/>
    <p:sldId id="278" r:id="rId22"/>
    <p:sldId id="320" r:id="rId23"/>
    <p:sldId id="267" r:id="rId24"/>
    <p:sldId id="271" r:id="rId25"/>
    <p:sldId id="269" r:id="rId26"/>
    <p:sldId id="272" r:id="rId27"/>
    <p:sldId id="280" r:id="rId28"/>
    <p:sldId id="273" r:id="rId29"/>
    <p:sldId id="268" r:id="rId30"/>
    <p:sldId id="282" r:id="rId31"/>
    <p:sldId id="283" r:id="rId32"/>
    <p:sldId id="281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8C049-3FAE-424F-9ED7-2073F0FB132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A2AB8-5912-45CD-95BA-DC7657926B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085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A2AB8-5912-45CD-95BA-DC7657926B0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986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05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7C67-C94F-4FD5-898D-3B0B0A775186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9BB26-63A8-439D-9395-D5F77F3C6EF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5478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" name="object 3"/>
          <p:cNvSpPr/>
          <p:nvPr/>
        </p:nvSpPr>
        <p:spPr>
          <a:xfrm>
            <a:off x="5715614" y="5967457"/>
            <a:ext cx="955492" cy="46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4" name="object 4"/>
          <p:cNvSpPr/>
          <p:nvPr/>
        </p:nvSpPr>
        <p:spPr>
          <a:xfrm>
            <a:off x="3237482" y="6034640"/>
            <a:ext cx="1777486" cy="33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5" name="object 5"/>
          <p:cNvSpPr/>
          <p:nvPr/>
        </p:nvSpPr>
        <p:spPr>
          <a:xfrm>
            <a:off x="2471704" y="5967460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606663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Ukázky diagnostických nástrojů</a:t>
            </a:r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122" y="5290596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pPr algn="ctr">
              <a:buNone/>
            </a:pPr>
            <a:r>
              <a:rPr lang="cs-CZ" sz="5400" dirty="0" smtClean="0"/>
              <a:t>Výkonové zkoušky</a:t>
            </a:r>
            <a:endParaRPr lang="cs-CZ" sz="5400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122" y="5301208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2794322"/>
          </a:xfrm>
        </p:spPr>
        <p:txBody>
          <a:bodyPr/>
          <a:lstStyle/>
          <a:p>
            <a:r>
              <a:rPr lang="cs-CZ" dirty="0" smtClean="0"/>
              <a:t>Pozornost</a:t>
            </a:r>
            <a:endParaRPr lang="cs-CZ" dirty="0"/>
          </a:p>
        </p:txBody>
      </p:sp>
      <p:pic>
        <p:nvPicPr>
          <p:cNvPr id="4" name="Zástupný symbol pro obsah 3" descr="Image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1840" y="620688"/>
            <a:ext cx="5749909" cy="59271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58616" cy="2794322"/>
          </a:xfrm>
        </p:spPr>
        <p:txBody>
          <a:bodyPr/>
          <a:lstStyle/>
          <a:p>
            <a:r>
              <a:rPr lang="cs-CZ" dirty="0" err="1" smtClean="0"/>
              <a:t>Edfeldův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reverzní test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4" name="Zástupný symbol pro obsah 3" descr="Image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545723"/>
            <a:ext cx="4602262" cy="63122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 err="1" smtClean="0"/>
              <a:t>Říčanova</a:t>
            </a:r>
            <a:r>
              <a:rPr lang="cs-CZ" sz="3600" dirty="0" smtClean="0"/>
              <a:t> tabulka specifických matematických schopností</a:t>
            </a:r>
            <a:endParaRPr lang="cs-CZ" sz="3600" dirty="0"/>
          </a:p>
        </p:txBody>
      </p:sp>
      <p:pic>
        <p:nvPicPr>
          <p:cNvPr id="5" name="Zástupný symbol pro obsah 4" descr="Image (4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2721" b="38605"/>
          <a:stretch>
            <a:fillRect/>
          </a:stretch>
        </p:blipFill>
        <p:spPr>
          <a:xfrm rot="5400000">
            <a:off x="2406489" y="1778087"/>
            <a:ext cx="4752528" cy="45979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u="sng" dirty="0" smtClean="0"/>
              <a:t>Disjunktivní reakční čas II – DRČ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/>
              <a:t> </a:t>
            </a:r>
            <a:r>
              <a:rPr lang="cs-CZ" u="sng" dirty="0" smtClean="0"/>
              <a:t>Věk </a:t>
            </a:r>
            <a:r>
              <a:rPr lang="cs-CZ" u="sng" dirty="0"/>
              <a:t>: </a:t>
            </a:r>
            <a:r>
              <a:rPr lang="cs-CZ" u="sng" dirty="0" smtClean="0"/>
              <a:t> o</a:t>
            </a:r>
            <a:r>
              <a:rPr lang="cs-CZ" dirty="0" smtClean="0"/>
              <a:t>d </a:t>
            </a:r>
            <a:r>
              <a:rPr lang="cs-CZ" dirty="0"/>
              <a:t>2.stupně ZŠ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Použití :</a:t>
            </a:r>
            <a:endParaRPr lang="cs-CZ" dirty="0"/>
          </a:p>
          <a:p>
            <a:r>
              <a:rPr lang="cs-CZ" dirty="0"/>
              <a:t>- rychlost reakcí a rozhodování, </a:t>
            </a:r>
          </a:p>
          <a:p>
            <a:r>
              <a:rPr lang="cs-CZ" dirty="0"/>
              <a:t>- předpoklady a připravenost sportovců, </a:t>
            </a:r>
          </a:p>
          <a:p>
            <a:r>
              <a:rPr lang="cs-CZ" dirty="0"/>
              <a:t>- psychické tempo a průběh výkonu, </a:t>
            </a:r>
          </a:p>
          <a:p>
            <a:r>
              <a:rPr lang="cs-CZ" dirty="0"/>
              <a:t>- nedosahování předpokládané úspěšnosti u nadaných žáků apod.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 smtClean="0"/>
              <a:t>Forma :</a:t>
            </a:r>
            <a:r>
              <a:rPr lang="cs-CZ" dirty="0" smtClean="0"/>
              <a:t> výkonová zkouška s časovým limitem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age (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38248" y="0"/>
            <a:ext cx="4692332" cy="6858000"/>
          </a:xfrm>
        </p:spPr>
      </p:pic>
      <p:pic>
        <p:nvPicPr>
          <p:cNvPr id="7" name="Zástupný symbol pro obsah 6" descr="Image (5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0205" y="549275"/>
            <a:ext cx="3914589" cy="5832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Ravenovy</a:t>
            </a:r>
            <a:r>
              <a:rPr lang="cs-CZ" dirty="0" smtClean="0"/>
              <a:t> progresivní matrice </a:t>
            </a:r>
            <a:br>
              <a:rPr lang="cs-CZ" dirty="0" smtClean="0"/>
            </a:br>
            <a:r>
              <a:rPr lang="cs-CZ" dirty="0" smtClean="0"/>
              <a:t>(pro děti) – inteligenční test</a:t>
            </a:r>
            <a:endParaRPr lang="cs-CZ" dirty="0"/>
          </a:p>
        </p:txBody>
      </p:sp>
      <p:pic>
        <p:nvPicPr>
          <p:cNvPr id="4" name="Zástupný symbol pro obsah 3" descr="Image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72816"/>
            <a:ext cx="3292793" cy="4525963"/>
          </a:xfrm>
        </p:spPr>
      </p:pic>
      <p:pic>
        <p:nvPicPr>
          <p:cNvPr id="7" name="Zástupný symbol pro obsah 6" descr="Image (9)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211960" y="1772816"/>
            <a:ext cx="3707904" cy="47951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Dtto pro dospělé</a:t>
            </a:r>
            <a:endParaRPr lang="cs-CZ" dirty="0"/>
          </a:p>
        </p:txBody>
      </p:sp>
      <p:pic>
        <p:nvPicPr>
          <p:cNvPr id="7" name="Zástupný symbol pro obsah 6" descr="Image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869" r="19420" b="15125"/>
          <a:stretch>
            <a:fillRect/>
          </a:stretch>
        </p:blipFill>
        <p:spPr>
          <a:xfrm>
            <a:off x="2339752" y="1212573"/>
            <a:ext cx="4032448" cy="56454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Deviační skór  - </a:t>
            </a:r>
            <a:r>
              <a:rPr lang="cs-CZ" u="sng" dirty="0" smtClean="0"/>
              <a:t>RPM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+ 3 (stupeň I) – </a:t>
            </a:r>
            <a:r>
              <a:rPr lang="cs-CZ" dirty="0" err="1" smtClean="0"/>
              <a:t>superiozní</a:t>
            </a:r>
            <a:r>
              <a:rPr lang="cs-CZ" dirty="0" smtClean="0"/>
              <a:t> inteligence – vyšší než 95 percentil</a:t>
            </a:r>
          </a:p>
          <a:p>
            <a:r>
              <a:rPr lang="cs-CZ" dirty="0" smtClean="0"/>
              <a:t>+ 2 (stupeň II) – nadprůměrná inteligence – 75 – 95 percentil</a:t>
            </a:r>
          </a:p>
          <a:p>
            <a:r>
              <a:rPr lang="cs-CZ" dirty="0" smtClean="0"/>
              <a:t>+ 1 (stupeň III) – průměrná inteligence – 50 – 75 percentil</a:t>
            </a:r>
          </a:p>
          <a:p>
            <a:r>
              <a:rPr lang="cs-CZ" dirty="0" smtClean="0"/>
              <a:t>0  (stupeň IV) – průměrná inteligence – 50 percentil</a:t>
            </a:r>
          </a:p>
          <a:p>
            <a:r>
              <a:rPr lang="cs-CZ" dirty="0" smtClean="0"/>
              <a:t>- 1 (</a:t>
            </a:r>
            <a:r>
              <a:rPr lang="cs-CZ" dirty="0" err="1" smtClean="0"/>
              <a:t>srupeň</a:t>
            </a:r>
            <a:r>
              <a:rPr lang="cs-CZ" dirty="0" smtClean="0"/>
              <a:t> V) - průměrná inteligence 25 – 50 percentil</a:t>
            </a:r>
          </a:p>
          <a:p>
            <a:r>
              <a:rPr lang="cs-CZ" dirty="0" smtClean="0"/>
              <a:t>- 2 (stupeň VI) – podprůměrná inteligence – 5 – 25 percentil</a:t>
            </a:r>
          </a:p>
          <a:p>
            <a:r>
              <a:rPr lang="cs-CZ" dirty="0" smtClean="0"/>
              <a:t>- 3 (stupeň VII) – intelektuálně defektní – nižší než 5 percentil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u="sng" dirty="0" smtClean="0"/>
              <a:t>Analýza struktury inteligence - ISA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b="1" dirty="0"/>
              <a:t> </a:t>
            </a:r>
            <a:r>
              <a:rPr lang="cs-CZ" u="sng" dirty="0" smtClean="0"/>
              <a:t>Věk</a:t>
            </a:r>
            <a:r>
              <a:rPr lang="cs-CZ" u="sng" dirty="0"/>
              <a:t>: </a:t>
            </a:r>
            <a:r>
              <a:rPr lang="cs-CZ" dirty="0" smtClean="0"/>
              <a:t>14 </a:t>
            </a:r>
            <a:r>
              <a:rPr lang="cs-CZ" dirty="0"/>
              <a:t>- 50</a:t>
            </a:r>
          </a:p>
          <a:p>
            <a:pPr>
              <a:buNone/>
            </a:pPr>
            <a:r>
              <a:rPr lang="cs-CZ" b="1" dirty="0"/>
              <a:t> </a:t>
            </a:r>
            <a:endParaRPr lang="cs-CZ" dirty="0"/>
          </a:p>
          <a:p>
            <a:pPr>
              <a:buNone/>
            </a:pPr>
            <a:r>
              <a:rPr lang="cs-CZ" u="sng" dirty="0" err="1"/>
              <a:t>Subtesty</a:t>
            </a:r>
            <a:r>
              <a:rPr lang="cs-CZ" u="sng" dirty="0"/>
              <a:t> :</a:t>
            </a:r>
            <a:endParaRPr lang="cs-CZ" dirty="0"/>
          </a:p>
          <a:p>
            <a:pPr lvl="0"/>
            <a:r>
              <a:rPr lang="cs-CZ" dirty="0"/>
              <a:t>Doplňování vět</a:t>
            </a:r>
          </a:p>
          <a:p>
            <a:pPr lvl="0"/>
            <a:r>
              <a:rPr lang="cs-CZ" dirty="0"/>
              <a:t>Hledání společných znaků</a:t>
            </a:r>
          </a:p>
          <a:p>
            <a:pPr lvl="0"/>
            <a:r>
              <a:rPr lang="cs-CZ" dirty="0"/>
              <a:t>Paměť (vštěpování)</a:t>
            </a:r>
          </a:p>
          <a:p>
            <a:pPr lvl="0"/>
            <a:r>
              <a:rPr lang="cs-CZ" dirty="0"/>
              <a:t>Doplňování číselných řad</a:t>
            </a:r>
          </a:p>
          <a:p>
            <a:pPr lvl="0"/>
            <a:r>
              <a:rPr lang="cs-CZ" dirty="0"/>
              <a:t>Odhalování vztahů</a:t>
            </a:r>
          </a:p>
          <a:p>
            <a:pPr lvl="0"/>
            <a:r>
              <a:rPr lang="cs-CZ" dirty="0"/>
              <a:t>Paměť (uchovávání a aplikace)</a:t>
            </a:r>
          </a:p>
          <a:p>
            <a:pPr lvl="0"/>
            <a:r>
              <a:rPr lang="cs-CZ" dirty="0"/>
              <a:t>Rozpoznávání kostek</a:t>
            </a:r>
          </a:p>
          <a:p>
            <a:pPr lvl="0"/>
            <a:r>
              <a:rPr lang="cs-CZ" dirty="0"/>
              <a:t>Praktické počty</a:t>
            </a:r>
          </a:p>
          <a:p>
            <a:pPr lvl="0"/>
            <a:r>
              <a:rPr lang="cs-CZ" dirty="0"/>
              <a:t>Tvoření pojmů</a:t>
            </a:r>
          </a:p>
          <a:p>
            <a:pPr lvl="0"/>
            <a:r>
              <a:rPr lang="cs-CZ" dirty="0"/>
              <a:t>Skládání figur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Forma :</a:t>
            </a:r>
            <a:r>
              <a:rPr lang="cs-CZ" dirty="0"/>
              <a:t> výkonová zkouška – úkoly, celkový čas 90 minut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 descr="Image (1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38248" y="404664"/>
            <a:ext cx="4682256" cy="6142382"/>
          </a:xfrm>
        </p:spPr>
      </p:pic>
      <p:pic>
        <p:nvPicPr>
          <p:cNvPr id="8" name="Zástupný symbol pro obsah 7" descr="Image (1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692696"/>
            <a:ext cx="4003126" cy="5505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Image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98025"/>
            <a:ext cx="4896544" cy="65599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Jiráskova modifikace </a:t>
            </a:r>
            <a:r>
              <a:rPr lang="cs-CZ" dirty="0" err="1" smtClean="0"/>
              <a:t>Kerna</a:t>
            </a:r>
            <a:r>
              <a:rPr lang="cs-CZ" dirty="0" smtClean="0"/>
              <a:t> – test školní zralosti</a:t>
            </a:r>
            <a:endParaRPr lang="cs-CZ" dirty="0"/>
          </a:p>
        </p:txBody>
      </p:sp>
      <p:pic>
        <p:nvPicPr>
          <p:cNvPr id="7" name="Zástupný symbol pro obsah 6" descr="Image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529264"/>
            <a:ext cx="6264696" cy="48345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2818656" cy="302433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OZOP – orientační zkouška očních pohybů</a:t>
            </a:r>
            <a:endParaRPr lang="cs-CZ" dirty="0"/>
          </a:p>
        </p:txBody>
      </p:sp>
      <p:pic>
        <p:nvPicPr>
          <p:cNvPr id="4" name="Zástupný symbol pro obsah 3" descr="Image (3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1"/>
            <a:ext cx="464400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Image (2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4261913" cy="5861382"/>
          </a:xfrm>
        </p:spPr>
      </p:pic>
      <p:pic>
        <p:nvPicPr>
          <p:cNvPr id="7" name="Zástupný symbol pro obsah 6" descr="Image (30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524075"/>
            <a:ext cx="4038600" cy="5554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Image (3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778562"/>
            <a:ext cx="4420465" cy="6079438"/>
          </a:xfrm>
        </p:spPr>
      </p:pic>
      <p:pic>
        <p:nvPicPr>
          <p:cNvPr id="6" name="Zástupný symbol pro obsah 5" descr="Image (3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476672"/>
            <a:ext cx="4160201" cy="57214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pPr algn="ctr">
              <a:buNone/>
            </a:pPr>
            <a:r>
              <a:rPr lang="cs-CZ" sz="4400" dirty="0" smtClean="0"/>
              <a:t>Osobnostní testy</a:t>
            </a:r>
            <a:endParaRPr lang="cs-CZ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3802434"/>
          </a:xfrm>
        </p:spPr>
        <p:txBody>
          <a:bodyPr>
            <a:normAutofit fontScale="90000"/>
          </a:bodyPr>
          <a:lstStyle/>
          <a:p>
            <a:r>
              <a:rPr lang="cs-CZ" dirty="0" err="1" smtClean="0"/>
              <a:t>Eysenckovy</a:t>
            </a:r>
            <a:r>
              <a:rPr lang="cs-CZ" dirty="0" smtClean="0"/>
              <a:t> osobnostní dotazníky pro dospělé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131840" y="0"/>
            <a:ext cx="5276381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20688"/>
            <a:ext cx="396044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624736" cy="6381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2712" cy="286633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Dotazník </a:t>
            </a:r>
            <a:r>
              <a:rPr lang="cs-CZ" dirty="0" err="1" smtClean="0"/>
              <a:t>sebepojetí</a:t>
            </a:r>
            <a:r>
              <a:rPr lang="cs-CZ" dirty="0" smtClean="0"/>
              <a:t> školní úspěšnosti dětí</a:t>
            </a:r>
            <a:endParaRPr lang="cs-CZ" dirty="0"/>
          </a:p>
        </p:txBody>
      </p:sp>
      <p:pic>
        <p:nvPicPr>
          <p:cNvPr id="4" name="Zástupný symbol pro obsah 3" descr="Image (1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31432" y="0"/>
            <a:ext cx="5112568" cy="70312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u="sng" dirty="0" smtClean="0"/>
              <a:t>Test profesních zájmů –B-I-T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62500" lnSpcReduction="20000"/>
          </a:bodyPr>
          <a:lstStyle/>
          <a:p>
            <a:endParaRPr lang="cs-CZ" dirty="0"/>
          </a:p>
          <a:p>
            <a:r>
              <a:rPr lang="cs-CZ" u="sng" dirty="0"/>
              <a:t>Věk </a:t>
            </a:r>
            <a:r>
              <a:rPr lang="cs-CZ" u="sng" dirty="0" smtClean="0"/>
              <a:t>: </a:t>
            </a:r>
            <a:r>
              <a:rPr lang="cs-CZ" dirty="0" smtClean="0"/>
              <a:t>Poslední </a:t>
            </a:r>
            <a:r>
              <a:rPr lang="cs-CZ" dirty="0"/>
              <a:t>ročníky základních škol, gymnázia apod. 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Faktory/použití – oblasti povolání :</a:t>
            </a:r>
            <a:endParaRPr lang="cs-CZ" dirty="0"/>
          </a:p>
          <a:p>
            <a:pPr lvl="0"/>
            <a:r>
              <a:rPr lang="cs-CZ" dirty="0"/>
              <a:t>Technická řemesla</a:t>
            </a:r>
          </a:p>
          <a:p>
            <a:pPr lvl="0"/>
            <a:r>
              <a:rPr lang="cs-CZ" dirty="0"/>
              <a:t>Umělecká řemesla</a:t>
            </a:r>
          </a:p>
          <a:p>
            <a:pPr lvl="0"/>
            <a:r>
              <a:rPr lang="cs-CZ" dirty="0"/>
              <a:t>Technická a přírodovědná povolání</a:t>
            </a:r>
          </a:p>
          <a:p>
            <a:pPr lvl="0"/>
            <a:r>
              <a:rPr lang="cs-CZ" dirty="0"/>
              <a:t>Potravinářství</a:t>
            </a:r>
          </a:p>
          <a:p>
            <a:pPr lvl="0"/>
            <a:r>
              <a:rPr lang="cs-CZ" dirty="0"/>
              <a:t>Zemědělská a lesnická povolání</a:t>
            </a:r>
          </a:p>
          <a:p>
            <a:pPr lvl="0"/>
            <a:r>
              <a:rPr lang="cs-CZ" dirty="0"/>
              <a:t>Obchodnická povolání</a:t>
            </a:r>
          </a:p>
          <a:p>
            <a:pPr lvl="0"/>
            <a:r>
              <a:rPr lang="cs-CZ" dirty="0"/>
              <a:t>Úřednická povolání</a:t>
            </a:r>
          </a:p>
          <a:p>
            <a:pPr lvl="0"/>
            <a:r>
              <a:rPr lang="cs-CZ" dirty="0"/>
              <a:t>Literární a humanitní povolání</a:t>
            </a:r>
          </a:p>
          <a:p>
            <a:pPr lvl="0"/>
            <a:r>
              <a:rPr lang="cs-CZ" dirty="0"/>
              <a:t>Sociální péče a výchova</a:t>
            </a:r>
          </a:p>
          <a:p>
            <a:pPr>
              <a:buNone/>
            </a:pPr>
            <a:r>
              <a:rPr lang="cs-CZ" b="1" dirty="0"/>
              <a:t> </a:t>
            </a:r>
            <a:endParaRPr lang="cs-CZ" dirty="0"/>
          </a:p>
          <a:p>
            <a:pPr>
              <a:buNone/>
            </a:pPr>
            <a:r>
              <a:rPr lang="cs-CZ" u="sng" dirty="0"/>
              <a:t>Forma :</a:t>
            </a:r>
            <a:r>
              <a:rPr lang="cs-CZ" dirty="0"/>
              <a:t> dotazník - 2 části, výběr preferencí, </a:t>
            </a:r>
            <a:r>
              <a:rPr lang="cs-CZ" dirty="0" err="1"/>
              <a:t>škálování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 descr="Image (1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8018" y="549275"/>
            <a:ext cx="4055051" cy="5576888"/>
          </a:xfrm>
        </p:spPr>
      </p:pic>
      <p:pic>
        <p:nvPicPr>
          <p:cNvPr id="8" name="Zástupný symbol pro obsah 7" descr="Image (18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5976" y="617353"/>
            <a:ext cx="4248274" cy="54407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u="sng" dirty="0" smtClean="0"/>
              <a:t>Dotazník DUSIN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dirty="0"/>
              <a:t> </a:t>
            </a:r>
            <a:r>
              <a:rPr lang="cs-CZ" dirty="0" smtClean="0"/>
              <a:t>Zjišťování </a:t>
            </a:r>
            <a:r>
              <a:rPr lang="cs-CZ" dirty="0"/>
              <a:t>struktury a dynamiky životní spokojenosti a </a:t>
            </a:r>
            <a:r>
              <a:rPr lang="cs-CZ" dirty="0" err="1"/>
              <a:t>frustrogenních</a:t>
            </a:r>
            <a:r>
              <a:rPr lang="cs-CZ" dirty="0"/>
              <a:t> životních podmínek a situací</a:t>
            </a:r>
          </a:p>
          <a:p>
            <a:pPr>
              <a:buNone/>
            </a:pPr>
            <a:r>
              <a:rPr lang="cs-CZ" dirty="0"/>
              <a:t>  </a:t>
            </a:r>
          </a:p>
          <a:p>
            <a:r>
              <a:rPr lang="cs-CZ" u="sng" dirty="0"/>
              <a:t>Věk </a:t>
            </a:r>
            <a:r>
              <a:rPr lang="cs-CZ" u="sng" dirty="0" smtClean="0"/>
              <a:t>: </a:t>
            </a:r>
            <a:r>
              <a:rPr lang="cs-CZ" dirty="0" smtClean="0"/>
              <a:t>dospělí</a:t>
            </a:r>
            <a:endParaRPr lang="cs-CZ" dirty="0"/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Faktory </a:t>
            </a:r>
            <a:r>
              <a:rPr lang="cs-CZ" u="sng" dirty="0" smtClean="0"/>
              <a:t>: </a:t>
            </a:r>
            <a:r>
              <a:rPr lang="cs-CZ" dirty="0" smtClean="0"/>
              <a:t>Zdroje </a:t>
            </a:r>
            <a:r>
              <a:rPr lang="cs-CZ" dirty="0"/>
              <a:t>spokojenosti a frustrace :</a:t>
            </a:r>
          </a:p>
          <a:p>
            <a:r>
              <a:rPr lang="cs-CZ" dirty="0"/>
              <a:t>- MA … základní životní podmínky a materiální zabezpečení</a:t>
            </a:r>
          </a:p>
          <a:p>
            <a:r>
              <a:rPr lang="cs-CZ" dirty="0"/>
              <a:t>- KU …realizovat své zájmy a koníčky</a:t>
            </a:r>
          </a:p>
          <a:p>
            <a:r>
              <a:rPr lang="cs-CZ" dirty="0"/>
              <a:t>- PR … pracovní uspokojení a jeho kontexty</a:t>
            </a:r>
          </a:p>
          <a:p>
            <a:r>
              <a:rPr lang="cs-CZ" dirty="0"/>
              <a:t>- RO … oblast rodiny</a:t>
            </a:r>
          </a:p>
          <a:p>
            <a:r>
              <a:rPr lang="cs-CZ" dirty="0"/>
              <a:t>- ZD … oblast zdraví</a:t>
            </a:r>
          </a:p>
          <a:p>
            <a:r>
              <a:rPr lang="cs-CZ" dirty="0"/>
              <a:t>- VZ … oblast sociálních vztahů</a:t>
            </a:r>
          </a:p>
          <a:p>
            <a:r>
              <a:rPr lang="cs-CZ" dirty="0"/>
              <a:t>- SE … hladina pocitu spokojenosti se svým vlastním životem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Forma :</a:t>
            </a:r>
            <a:r>
              <a:rPr lang="cs-CZ" dirty="0"/>
              <a:t> dotazník (2 škály</a:t>
            </a:r>
            <a:r>
              <a:rPr lang="cs-CZ" dirty="0" smtClean="0"/>
              <a:t>)</a:t>
            </a:r>
            <a:r>
              <a:rPr lang="cs-CZ" dirty="0"/>
              <a:t> 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968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cs-CZ" b="1" u="sng" dirty="0" smtClean="0"/>
              <a:t/>
            </a:r>
            <a:br>
              <a:rPr lang="cs-CZ" b="1" u="sng" dirty="0" smtClean="0"/>
            </a:br>
            <a:r>
              <a:rPr lang="cs-CZ" b="1" u="sng" dirty="0" smtClean="0"/>
              <a:t>Existenciální škála - ESK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u="sng" dirty="0" smtClean="0"/>
              <a:t>Věk: </a:t>
            </a:r>
            <a:r>
              <a:rPr lang="cs-CZ" dirty="0" smtClean="0"/>
              <a:t>18 </a:t>
            </a:r>
            <a:r>
              <a:rPr lang="cs-CZ" dirty="0"/>
              <a:t>- 70 let</a:t>
            </a:r>
          </a:p>
          <a:p>
            <a:pPr>
              <a:buNone/>
            </a:pPr>
            <a:r>
              <a:rPr lang="cs-CZ" u="sng" dirty="0"/>
              <a:t>Použití :</a:t>
            </a:r>
            <a:endParaRPr lang="cs-CZ" dirty="0"/>
          </a:p>
          <a:p>
            <a:r>
              <a:rPr lang="cs-CZ" dirty="0"/>
              <a:t>Vychází z existenciálně-analytické a </a:t>
            </a:r>
            <a:r>
              <a:rPr lang="cs-CZ" dirty="0" err="1"/>
              <a:t>logoterapeutické</a:t>
            </a:r>
            <a:r>
              <a:rPr lang="cs-CZ" dirty="0"/>
              <a:t> teorie.</a:t>
            </a:r>
          </a:p>
          <a:p>
            <a:r>
              <a:rPr lang="cs-CZ" dirty="0" smtClean="0"/>
              <a:t>Měří </a:t>
            </a:r>
            <a:r>
              <a:rPr lang="cs-CZ" dirty="0"/>
              <a:t>existenciálně zdravé žití, tzn. subjektivně vnímanou kvalitu života, zvládání emocí a utrpení, pracovní výkonnosti apod.</a:t>
            </a:r>
          </a:p>
          <a:p>
            <a:pPr>
              <a:buNone/>
            </a:pPr>
            <a:r>
              <a:rPr lang="cs-CZ" u="sng" dirty="0"/>
              <a:t>Faktory:</a:t>
            </a:r>
            <a:endParaRPr lang="cs-CZ" dirty="0"/>
          </a:p>
          <a:p>
            <a:pPr lvl="0"/>
            <a:r>
              <a:rPr lang="cs-CZ" dirty="0" err="1"/>
              <a:t>Sebeodstup</a:t>
            </a:r>
            <a:r>
              <a:rPr lang="cs-CZ" dirty="0"/>
              <a:t> – schopnost poodstoupit od sebe (svých citů, představ) a nezkresleně vnímat situaci. </a:t>
            </a:r>
          </a:p>
          <a:p>
            <a:pPr lvl="0"/>
            <a:r>
              <a:rPr lang="cs-CZ" dirty="0" err="1"/>
              <a:t>Sebepřesah</a:t>
            </a:r>
            <a:r>
              <a:rPr lang="cs-CZ" dirty="0"/>
              <a:t> – schopnost vyjít za hranice sebe sama a vstoupit do citového vztahu k něčemu nebo k někomu jinému.</a:t>
            </a:r>
          </a:p>
          <a:p>
            <a:pPr lvl="0"/>
            <a:r>
              <a:rPr lang="cs-CZ" dirty="0"/>
              <a:t>Svoboda – schopnost rozhodnout se pro možnosti podle jejich subjektivního ocenění.</a:t>
            </a:r>
          </a:p>
          <a:p>
            <a:pPr lvl="0"/>
            <a:r>
              <a:rPr lang="cs-CZ" dirty="0"/>
              <a:t>Odpovědnost – schopnost aktivně jednat a nést důsledky.</a:t>
            </a:r>
          </a:p>
          <a:p>
            <a:pPr lvl="0"/>
            <a:r>
              <a:rPr lang="cs-CZ" dirty="0"/>
              <a:t>Personalita – otevřenost vůči sobě i hodnotám.</a:t>
            </a:r>
          </a:p>
          <a:p>
            <a:pPr lvl="0"/>
            <a:r>
              <a:rPr lang="cs-CZ" dirty="0"/>
              <a:t>Existencionalista – rozhodná angažovanost.</a:t>
            </a:r>
          </a:p>
          <a:p>
            <a:pPr lvl="0"/>
            <a:r>
              <a:rPr lang="cs-CZ" dirty="0"/>
              <a:t>Osobní, smysluplná existence.</a:t>
            </a:r>
          </a:p>
          <a:p>
            <a:pPr>
              <a:buNone/>
            </a:pPr>
            <a:r>
              <a:rPr lang="cs-CZ" dirty="0"/>
              <a:t> </a:t>
            </a:r>
          </a:p>
          <a:p>
            <a:pPr>
              <a:buNone/>
            </a:pPr>
            <a:r>
              <a:rPr lang="cs-CZ" u="sng" dirty="0"/>
              <a:t>Forma :</a:t>
            </a:r>
            <a:r>
              <a:rPr lang="cs-CZ" dirty="0"/>
              <a:t> sebehodnotící dotazník, 46 položek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86608" cy="4090466"/>
          </a:xfrm>
        </p:spPr>
        <p:txBody>
          <a:bodyPr/>
          <a:lstStyle/>
          <a:p>
            <a:r>
              <a:rPr lang="cs-CZ" dirty="0" err="1" smtClean="0"/>
              <a:t>Ador</a:t>
            </a:r>
            <a:r>
              <a:rPr lang="cs-CZ" dirty="0" smtClean="0"/>
              <a:t> -  vztahový dotazník pro mládež</a:t>
            </a:r>
            <a:endParaRPr lang="cs-CZ" dirty="0"/>
          </a:p>
        </p:txBody>
      </p:sp>
      <p:pic>
        <p:nvPicPr>
          <p:cNvPr id="4" name="Zástupný symbol pro obsah 3" descr="Image (1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139176"/>
            <a:ext cx="4886037" cy="67188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0"/>
            <a:ext cx="45365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0"/>
            <a:ext cx="4680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0648"/>
            <a:ext cx="4392488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194</Words>
  <Application>Microsoft Office PowerPoint</Application>
  <PresentationFormat>Předvádění na obrazovce (4:3)</PresentationFormat>
  <Paragraphs>100</Paragraphs>
  <Slides>32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5" baseType="lpstr">
      <vt:lpstr>Arial</vt:lpstr>
      <vt:lpstr>Calibri</vt:lpstr>
      <vt:lpstr>Motiv sady Office</vt:lpstr>
      <vt:lpstr>Prezentace aplikace PowerPoint</vt:lpstr>
      <vt:lpstr>Ukázky diagnostických nástrojů</vt:lpstr>
      <vt:lpstr>Prezentace aplikace PowerPoint</vt:lpstr>
      <vt:lpstr>Pozornost</vt:lpstr>
      <vt:lpstr>Edfeldův reverzní test </vt:lpstr>
      <vt:lpstr>Říčanova tabulka specifických matematických schopností</vt:lpstr>
      <vt:lpstr>Disjunktivní reakční čas II – DRČ </vt:lpstr>
      <vt:lpstr>Prezentace aplikace PowerPoint</vt:lpstr>
      <vt:lpstr>Ravenovy progresivní matrice  (pro děti) – inteligenční test</vt:lpstr>
      <vt:lpstr>Dtto pro dospělé</vt:lpstr>
      <vt:lpstr>  Deviační skór  - RPM </vt:lpstr>
      <vt:lpstr>Analýza struktury inteligence - ISA  </vt:lpstr>
      <vt:lpstr>Prezentace aplikace PowerPoint</vt:lpstr>
      <vt:lpstr>Prezentace aplikace PowerPoint</vt:lpstr>
      <vt:lpstr>Jiráskova modifikace Kerna – test školní zralosti</vt:lpstr>
      <vt:lpstr>OZOP – orientační zkouška očních pohybů</vt:lpstr>
      <vt:lpstr>Prezentace aplikace PowerPoint</vt:lpstr>
      <vt:lpstr>Prezentace aplikace PowerPoint</vt:lpstr>
      <vt:lpstr>Prezentace aplikace PowerPoint</vt:lpstr>
      <vt:lpstr>Eysenckovy osobnostní dotazníky pro dospělé</vt:lpstr>
      <vt:lpstr>Prezentace aplikace PowerPoint</vt:lpstr>
      <vt:lpstr>Prezentace aplikace PowerPoint</vt:lpstr>
      <vt:lpstr>Dotazník sebepojetí školní úspěšnosti dětí</vt:lpstr>
      <vt:lpstr>Test profesních zájmů –B-I-T </vt:lpstr>
      <vt:lpstr>Prezentace aplikace PowerPoint</vt:lpstr>
      <vt:lpstr>Dotazník DUSIN </vt:lpstr>
      <vt:lpstr>Prezentace aplikace PowerPoint</vt:lpstr>
      <vt:lpstr> Existenciální škála - ESK </vt:lpstr>
      <vt:lpstr>Ador -  vztahový dotazník pro mládež</vt:lpstr>
      <vt:lpstr>Prezentace aplikace PowerPoint</vt:lpstr>
      <vt:lpstr>Prezentace aplikace PowerPoint</vt:lpstr>
      <vt:lpstr>Prezentace aplikace PowerPoint</vt:lpstr>
    </vt:vector>
  </TitlesOfParts>
  <Company>ZCU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Ukázky diagnostických nástrojů</dc:title>
  <dc:creator>lovasov</dc:creator>
  <cp:lastModifiedBy>martin.buk@tiscali.cz</cp:lastModifiedBy>
  <cp:revision>38</cp:revision>
  <dcterms:created xsi:type="dcterms:W3CDTF">2020-11-12T18:56:19Z</dcterms:created>
  <dcterms:modified xsi:type="dcterms:W3CDTF">2023-02-16T12:28:13Z</dcterms:modified>
</cp:coreProperties>
</file>