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84" r:id="rId2"/>
    <p:sldId id="257" r:id="rId3"/>
    <p:sldId id="258" r:id="rId4"/>
    <p:sldId id="260" r:id="rId5"/>
    <p:sldId id="259" r:id="rId6"/>
    <p:sldId id="261" r:id="rId7"/>
    <p:sldId id="279" r:id="rId8"/>
    <p:sldId id="280" r:id="rId9"/>
    <p:sldId id="281" r:id="rId10"/>
    <p:sldId id="282" r:id="rId11"/>
    <p:sldId id="283" r:id="rId12"/>
    <p:sldId id="28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3875" autoAdjust="0"/>
  </p:normalViewPr>
  <p:slideViewPr>
    <p:cSldViewPr snapToGrid="0">
      <p:cViewPr varScale="1">
        <p:scale>
          <a:sx n="94" d="100"/>
          <a:sy n="94" d="100"/>
        </p:scale>
        <p:origin x="31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08F5F-A1E6-40E7-BE40-95C8A9C944D4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24BBF-92B6-4A43-AD5E-F44E800D254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688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57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72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674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3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17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334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82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478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21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035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895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790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6396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849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0240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721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64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">
            <a:extLst>
              <a:ext uri="{FF2B5EF4-FFF2-40B4-BE49-F238E27FC236}">
                <a16:creationId xmlns:a16="http://schemas.microsoft.com/office/drawing/2014/main" id="{6B2028E8-40F9-7D63-6830-05BCB7284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186" y="172145"/>
            <a:ext cx="8916482" cy="651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7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967F72-6E94-443A-B3DF-26DF5930C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647" y="603665"/>
            <a:ext cx="9726965" cy="986597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Konstruktivismus jako východisko psychodidaktiky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08E01A-D775-4C3F-AB5C-6102957CB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113" y="1808922"/>
            <a:ext cx="10053499" cy="41023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cs-CZ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Konstruktivismus je jedním z nosných východisek psychodidaktiky…. </a:t>
            </a:r>
            <a:r>
              <a:rPr lang="cs-CZ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Vysvětluje učení jako proces, v němž</a:t>
            </a:r>
            <a:r>
              <a:rPr lang="cs-CZ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žáci „konstruují své poznatky a učitel vytváří</a:t>
            </a:r>
            <a:r>
              <a:rPr lang="cs-CZ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pro toto poznávání žáků</a:t>
            </a:r>
            <a:r>
              <a:rPr lang="cs-CZ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vhodné podmínky“: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Učitel dovede diagnostikovat žákovo pojetí učiva. 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Na základě této diagnostiky dovede připravit nové učivo tak,</a:t>
            </a:r>
            <a:r>
              <a:rPr lang="cs-CZ" sz="22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aby jim nebylo předáno zvnějšku, ale naopak, aby poskytovalo prostor pro konfrontaci různých žákovských pojetí, pro vznik tzv. „</a:t>
            </a:r>
            <a:r>
              <a:rPr lang="cs-CZ" sz="2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sociokognitivních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konfliktů“ ve třídě. 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Švec, Hrbáčová, 2004, in Doležalová, 2004, s. 15-17)</a:t>
            </a:r>
            <a:endParaRPr lang="cs-CZ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1643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C17167-BA5E-497D-BA72-05EC8CECC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7044134" cy="702666"/>
          </a:xfrm>
        </p:spPr>
        <p:txBody>
          <a:bodyPr>
            <a:normAutofit/>
          </a:bodyPr>
          <a:lstStyle/>
          <a:p>
            <a:r>
              <a:rPr lang="cs-CZ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Didaktický konstruktivismus 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990897-60A0-42E4-870E-540C98DFF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742" y="1604682"/>
            <a:ext cx="10276448" cy="505609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Konstruktivismus je nejvýznamnější (psycho)didaktickou teorií, zdůrazňuje činnostní a sociální aspekt školního vzdělávání.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Aktivita žáka je chápána jako základní princip vyučování. Učitel zprostředkovává obsah a připravuje pro vhodné podmínky, aby žák mohl konstruovat své poznatky, aktivně se podílet na výstavbě svého poznání.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Kosíková, 2011, s. 92)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„Padesát let experimentálního zkoumání nás poučilo, že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neexistuje žádné poznání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které by bylo výsledkem pouhého zaznamenávání pozorovaného a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jež by nebylo strukturováno aktivitou subjektu.“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Piaget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in Bertrand, 1998, s. 65)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Didaktický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konstruktivismus chápe učení jako konstruování „vědění“, jako řešení problému, jako rozhodovací proces podmiňující autoregulaci vlastního učení, učení s porozuměním, resp. smysluplnost učení.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Henderson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in Kalhous, Obst, 2002, s.57) 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3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52B38F-5815-4B53-8547-481ADF13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909" y="534463"/>
            <a:ext cx="6524181" cy="643375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cs-CZ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idaktický konstruktivismus </a:t>
            </a:r>
            <a:endParaRPr lang="cs-CZ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2DA9F7-E3BF-4797-9131-58C68D15A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176" y="1461246"/>
            <a:ext cx="9874624" cy="5011271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Vyznání současné teorii konstruktivismu vyjádřil </a:t>
            </a:r>
            <a:r>
              <a:rPr lang="cs-CZ" sz="2400" b="1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Helus</a:t>
            </a:r>
            <a:r>
              <a:rPr lang="cs-CZ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 Skalková</a:t>
            </a:r>
            <a:r>
              <a:rPr lang="cs-CZ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´"/>
            </a:pPr>
            <a:r>
              <a:rPr lang="cs-CZ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Mezi nejvýznamnější impulzy pro objevování dítěte a obrat k němu patří objevy kognitivní a konstruktivistické psychologie; tedy 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psychologie objasňující poznávání jako aktivní proces probíhající v interakci poznávajícího jedince s poznávanou skutečností a druhými lidmi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sdílejícími společnou kulturu. Samo poznání pak není otisk poznávaného, ale výtvor, konstrukt.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Helus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2004, s. 50) 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´"/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Didaktický konstruktivismus je možné chápat jako syntetické vyjádření individuálního a sociálního konstruktivismu v pedagogických aplikacích. „Význam kognitivních didaktik spočívá v tom, že 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konstruktivisticky pojaté interpretace žákova učení a poznávání vede učitele k hlubšímu vhledu do kognitivních aktivit žáků v procesu vyučování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Vycházejí z předpokladu, že chápat neznamená být divákem, ale vyvíjet kognitivní úsilí.“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Skalková, 2007, s. 150)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20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08141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8EC3D3-BB07-4DFA-9218-9718B9112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303" y="543425"/>
            <a:ext cx="5134651" cy="648878"/>
          </a:xfrm>
        </p:spPr>
        <p:txBody>
          <a:bodyPr/>
          <a:lstStyle/>
          <a:p>
            <a:r>
              <a:rPr lang="cs-CZ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Psychodidaktický</a:t>
            </a:r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 přístup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B2A12B-FEFD-4F54-B960-13D15A46F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283" y="1413004"/>
            <a:ext cx="10363200" cy="5444996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Nový </a:t>
            </a:r>
            <a:r>
              <a:rPr lang="cs-CZ" sz="21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psychodidaktický</a:t>
            </a: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přístup navádí sestoupit do hlubší úrovně vztahu mezi vyučováním a učením. Nejde jen o požadavek brát v úvahu hledisko dítěte při projektování vyučování, ale také o to </a:t>
            </a:r>
            <a:r>
              <a:rPr lang="cs-CZ" sz="21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„skloubit hledisko pojmotvorného procesu s hlediskem sociální konstrukce pojmu“. 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2003, s. 433)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Učení znamená vždy „budování vlastní identity v sociálním kontextu“.</a:t>
            </a:r>
            <a:endParaRPr lang="cs-CZ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Jednotlivé fáze práce s pojmy: </a:t>
            </a:r>
            <a:endParaRPr lang="cs-CZ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Kontextové poznávání </a:t>
            </a:r>
            <a:r>
              <a:rPr lang="cs-CZ" sz="19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vychází ze zkušenosti žáků, z prvotní představy, z </a:t>
            </a:r>
            <a:r>
              <a:rPr lang="cs-CZ" sz="19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předpojmu</a:t>
            </a:r>
            <a:r>
              <a:rPr lang="cs-CZ" sz="19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znamená poznání v určité souvislosti, v kontextu individuální zkušenosti žáka.</a:t>
            </a:r>
            <a:endParaRPr lang="cs-CZ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1900" b="1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Dekontextualizované</a:t>
            </a: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poznávání </a:t>
            </a:r>
            <a:r>
              <a:rPr lang="cs-CZ" sz="19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znamená odstup od prvotní zkušenosti, poznávací zlom – „ono to může být i jinak…“ . Žák získává „vědecký“ poznatek, komplexní představu.</a:t>
            </a:r>
            <a:endParaRPr lang="cs-CZ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Re-</a:t>
            </a:r>
            <a:r>
              <a:rPr lang="cs-CZ" sz="1900" b="1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kontextualizace</a:t>
            </a: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znamená takovou fázi práce s pojmy, kdy žák použije osvojený poznatek, pojem v nových kontextech.</a:t>
            </a:r>
            <a:endParaRPr lang="cs-CZ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Má-li být vyučování účinné, nelze vynechat druhou a třetí fázi učení…vzdělávání ve škole má směřovat k re-</a:t>
            </a:r>
            <a:r>
              <a:rPr lang="cs-CZ" sz="1900" b="1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kontextualizaci</a:t>
            </a:r>
            <a:r>
              <a:rPr lang="cs-CZ" sz="19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cs-CZ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785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5B2EE9-3957-417B-B446-B4BD51DF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827" y="599927"/>
            <a:ext cx="6228346" cy="693702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Znaky konstruktivní metody</a:t>
            </a:r>
            <a:endParaRPr lang="cs-CZ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F85514-1602-45CB-81F4-C8B050535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9882" y="1371599"/>
            <a:ext cx="10204730" cy="5325035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Při využívání konstruktivní metody dochází k porozumění pojmu na základě osobních zkušeností a autentických činností žáků.</a:t>
            </a:r>
            <a:endParaRPr lang="cs-CZ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Při tomto postupu dochází k posunu od prekonceptu, „neujasněného“ prototypu k pojmovému jádru, které nejvýstižnějším způsobem vyjadřuje podstatu pojmu.</a:t>
            </a:r>
            <a:endParaRPr lang="cs-CZ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Dochází ke vzniku nových otázek, vedoucích k objevování pojmového jádra, v této fázi dochází k „poznatkovému zlomu“ – „ono to může být i jinak…“</a:t>
            </a:r>
            <a:endParaRPr lang="cs-CZ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 vytvořena taková pedagogická situace, která aktivuje atributy, směřující k ujasnění pojmového jádra, k vytvoření komplexnější představy na základě pochopení vzájemných vztahů a souvislostí.</a:t>
            </a:r>
            <a:endParaRPr lang="cs-CZ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Postup činností – cesta od prekonceptu k pojmovému jádru, k podstatě pojmu. K tomu je zapotřebí vytvořit vhodnou pedagogickou situaci, která </a:t>
            </a:r>
            <a:r>
              <a:rPr lang="cs-CZ" sz="21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bude aktivovat atributy směřující k vytvoření komplexnější představy</a:t>
            </a:r>
            <a:r>
              <a:rPr lang="cs-CZ" sz="21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cs-CZ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40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6082B1-DEED-4271-9807-A7E93AF8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506" y="516534"/>
            <a:ext cx="5163672" cy="675772"/>
          </a:xfrm>
        </p:spPr>
        <p:txBody>
          <a:bodyPr>
            <a:noAutofit/>
          </a:bodyPr>
          <a:lstStyle/>
          <a:p>
            <a:r>
              <a:rPr lang="cs-CZ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Fáze konstruktivní metody</a:t>
            </a:r>
            <a:endParaRPr lang="cs-CZ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2EFB19-E042-4FDB-8527-5196B54F4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4" y="1407459"/>
            <a:ext cx="10106118" cy="519952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fáze – fáze individuální činnosti</a:t>
            </a: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žáci se ponoří do výchozí situace, jde nejčastěji o fázi individuální práce, jejím cílem je </a:t>
            </a:r>
            <a:r>
              <a:rPr lang="cs-CZ" sz="88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exteriorizovat</a:t>
            </a: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zviditelnit dosavadní vědomosti, znalosti, schopnosti, představy, zkušenosti. Dosažený stav poznání se fixuje činností žáka – žák vytvoří text, schéma…</a:t>
            </a:r>
            <a:endParaRPr lang="cs-CZ" sz="8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Smyslem počáteční fáze (fáze procesu konceptualizace, utváření pojmů) je </a:t>
            </a:r>
            <a:r>
              <a:rPr lang="cs-CZ" sz="8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uvědomit si dosavadní stav poznání</a:t>
            </a: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objevit </a:t>
            </a:r>
            <a:r>
              <a:rPr lang="cs-CZ" sz="8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prekoncept</a:t>
            </a: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(jakousi zatím neujasněnou představu o významu pojmu), ze kterého se dále vychází.</a:t>
            </a:r>
            <a:endParaRPr lang="cs-CZ" sz="8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Fáze – fáze sociálního zprostředkování</a:t>
            </a: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při které dochází k zveřejnění toho, co žáci v první fázi napsali, vytvořili…, tato fáze probíhá formou společné diskuse.</a:t>
            </a:r>
            <a:endParaRPr lang="cs-CZ" sz="8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8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 této fázi se hledají společné i rozdílné znaky, které vyplynou ze zveřejnění individuálních prací, z prekonceptu. Tím se rozkrývají jednotlivé individuální koncepce.</a:t>
            </a:r>
            <a:r>
              <a:rPr lang="cs-CZ" sz="8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6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(Zdroj: </a:t>
            </a:r>
            <a:r>
              <a:rPr lang="cs-CZ" sz="6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Štech</a:t>
            </a:r>
            <a:r>
              <a:rPr lang="cs-CZ" sz="6400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,</a:t>
            </a:r>
            <a:r>
              <a:rPr lang="cs-CZ" sz="6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  <a:r>
              <a:rPr lang="cs-CZ" sz="64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auto-socio-konstrukci</a:t>
            </a:r>
            <a:r>
              <a:rPr lang="cs-CZ" sz="6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, aneb efektivní výstavbu poznání i osobnosti)</a:t>
            </a:r>
            <a:endParaRPr lang="cs-CZ" sz="6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21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898EF1-C32A-4F32-9EA2-D33F69648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843" y="439271"/>
            <a:ext cx="5448416" cy="630949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Úloha učitele ve 2. fázi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D8CA9E-EAE1-4071-B280-6899E4AAD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742" y="1255060"/>
            <a:ext cx="10273552" cy="545054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 musí citlivě usměrňovat diskusi, a přitom ji nezavádět příliš direktivně a rychle k cíli, kterým je výsledný pojem. Naopak, musí být spíše tím, který pomáhá strukturovat dosavadní informace a představy, kdo dbá na korektní dodržování pravidel diskuse, kdo pomůže v situaci, kdy navozená slepá ulička hrozí vyústit v rezignaci….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1992, s. 208-229)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Smyslem této fáze je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nalezení a vznik správných otázek na základě srovnávání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Dochází zde k odstupu od vlastního individuálního poznání k sociální oklice… u žáka může nastat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poznávací zlom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(jak to, že je to, či může být jinak?), protože rozpory v různých částech poznání umožňují nalézt odpovědi, které předtím nebyly položeny. 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Cílem této fáze je postupně 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směřovat k odhalování pojmového jádra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pokoušet se o utváření pojmu, o jeho konceptualizaci, a </a:t>
            </a:r>
            <a:r>
              <a:rPr lang="cs-CZ" sz="2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objevovat nejdůležitější vztahy pro daný pojem</a:t>
            </a: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14672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EDB3B7-39C7-43B5-B6E0-1072F9B5A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529" y="1353671"/>
            <a:ext cx="10115083" cy="4557551"/>
          </a:xfrm>
        </p:spPr>
        <p:txBody>
          <a:bodyPr>
            <a:normAutofit/>
          </a:bodyPr>
          <a:lstStyle/>
          <a:p>
            <a:pPr marL="0" indent="0">
              <a:spcAft>
                <a:spcPts val="200"/>
              </a:spcAft>
              <a:buNone/>
            </a:pPr>
            <a:r>
              <a:rPr lang="cs-CZ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3. fáze – fáze syntetických vyjádření, fáze výsledných konstruktů</a:t>
            </a: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, které mohou mít podobu společného textu, výrobku, dokumentu, mapy atd., kterou společně žáci ve skupině vytvoří.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Aft>
                <a:spcPts val="200"/>
              </a:spcAft>
              <a:buNone/>
            </a:pP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Toto syntetické vyjádření by mělo vyjadřovat posun v poznání, v myšlení, </a:t>
            </a:r>
            <a:r>
              <a:rPr lang="cs-CZ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v pochopení podstaty pojmového jádra,</a:t>
            </a: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jeho souvislostí, tedy: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Aft>
                <a:spcPts val="200"/>
              </a:spcAft>
              <a:buNone/>
            </a:pP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„cestu od prekoncepce či spontánní představy o objektu poznávání k představě komplexnější („vědečtější“), rozhodně ale jiné, nikdy už ne takové, jaká stála na začátku. Tím ovšem nelze nezasáhnout do identity poznávajícího“. </a:t>
            </a:r>
          </a:p>
          <a:p>
            <a:pPr marL="0" indent="0" algn="just">
              <a:spcAft>
                <a:spcPts val="200"/>
              </a:spcAft>
              <a:buNone/>
            </a:pPr>
            <a:r>
              <a:rPr lang="cs-CZ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(Zdroj: </a:t>
            </a:r>
            <a:r>
              <a:rPr lang="cs-CZ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Štech</a:t>
            </a:r>
            <a:r>
              <a:rPr lang="cs-CZ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, 1992, s. 208-229)</a:t>
            </a:r>
            <a:endParaRPr lang="cs-CZ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6714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962140-561C-4832-95F3-93AB57AB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784" y="412377"/>
            <a:ext cx="6802087" cy="766949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Cíle a význam konstruktivní metody</a:t>
            </a: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    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498E75-DDA2-4736-9B94-A5D05343C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294" y="1179326"/>
            <a:ext cx="10636624" cy="5589027"/>
          </a:xfrm>
        </p:spPr>
        <p:txBody>
          <a:bodyPr>
            <a:noAutofit/>
          </a:bodyPr>
          <a:lstStyle/>
          <a:p>
            <a:pPr marL="0" indent="0" algn="just">
              <a:spcAft>
                <a:spcPts val="200"/>
              </a:spcAft>
              <a:buNone/>
            </a:pPr>
            <a:r>
              <a:rPr lang="cs-CZ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Cíle kognitivní: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Konstruktivní metoda umožňuje žákovi rozumět učení jako procesu, při kterém každý poznatek vzniká, vypracovává se jako reakce na nějaké reálné potřeby. Žák je nucen k vlastní autentické poznávací práci, napodobuje činnosti a postupy, které vedly k vytváření poznatku.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1992, s.208-229, 2003, s. 433)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Cíle sociální – participace na společném úkolu, kooperace, komunikace, argumentace, akceptace jiných názorů, poznávání druhých – zaměření na činnost i na mezilidské vztahy.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Cíle osobnostně rozvíjející – každý žák je zapojen do společné práce, pozornost je věnována každému, každý žák může vyjádřit svou představu, své pocity, nálady, které promítá do své práce. 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Cíle (auto)diagnostické – žák reflektuje svoji činnost, dokáže (učí se) posoudit svůj přínos pro společnou práci i svůj posun v poznání, vnímá své postavení ve skupině, má tak příležitost lépe poznávat sebe i ostatní. </a:t>
            </a:r>
            <a:r>
              <a:rPr lang="cs-CZ" sz="16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Kosíková, 2011, s. 98)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356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5D8A90-9EA6-4FC1-8D3E-E5F0B3FD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44816"/>
            <a:ext cx="8911687" cy="675772"/>
          </a:xfrm>
        </p:spPr>
        <p:txBody>
          <a:bodyPr>
            <a:normAutofit/>
          </a:bodyPr>
          <a:lstStyle/>
          <a:p>
            <a:r>
              <a:rPr lang="cs-CZ" sz="3600" dirty="0"/>
              <a:t> </a:t>
            </a:r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Závěrem: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6B4F4B-AAB0-4608-BD53-043EE7EF4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247" y="1667435"/>
            <a:ext cx="9816353" cy="4243787"/>
          </a:xfrm>
        </p:spPr>
        <p:txBody>
          <a:bodyPr>
            <a:normAutofit/>
          </a:bodyPr>
          <a:lstStyle/>
          <a:p>
            <a:pPr marL="0" indent="0">
              <a:spcAft>
                <a:spcPts val="200"/>
              </a:spcAft>
              <a:buNone/>
            </a:pP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Vyučovací hodina pracuje s kategoriemi, které se žáků dotýkají, kterým rozumí. Během práce s nimi dochází k významovým změnám v oblasti chápání pojmu. 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Dochází k jakémusi </a:t>
            </a:r>
            <a:r>
              <a:rPr lang="cs-CZ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„vyvázání“ chápání pojmu jen na základě vlastní zkušenosti, cílenou učební činností</a:t>
            </a: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dochází </a:t>
            </a:r>
            <a:r>
              <a:rPr lang="cs-CZ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k vytvoření komplexnější představy, k chápání pojmu v nových souvislostech. </a:t>
            </a: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Aft>
                <a:spcPts val="200"/>
              </a:spcAft>
              <a:buNone/>
            </a:pP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Žáci činnosti založené na konstruktivní metodě </a:t>
            </a:r>
            <a:r>
              <a:rPr lang="cs-CZ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přirozeně přijímají</a:t>
            </a: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a rozvíjejí tím svoje </a:t>
            </a:r>
            <a:r>
              <a:rPr lang="cs-CZ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kognitivní kvality i osobnostní vlastnosti</a:t>
            </a:r>
            <a:r>
              <a:rPr lang="cs-CZ" sz="2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.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271206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EFE1CB-2610-A8A8-E181-3E2986655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365" y="302654"/>
            <a:ext cx="8911687" cy="823175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652CE1-E420-5A05-0CB5-D374D095B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330" y="981656"/>
            <a:ext cx="10414870" cy="5734104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Švec, Vlastimil a Hrbáčková, Karla. 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Psychodidaktika – módní, nebo moderní pojem?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DOLEŽALOVÁ, Jana, </a:t>
            </a:r>
            <a:r>
              <a:rPr lang="cs-C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ed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Didaktika - opora proměn výuky?: sborník příspěvků z celostátní konference s mezinárodní účastí, konané dne 4.6.2003 na PF UHK v Hradci Králové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Hradec Králové: Gaudeamus, 2004. ISBN 80-7041-498-7.</a:t>
            </a: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KOSÍKOVÁ, Věra.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Psychologie ve vzdělávání a její </a:t>
            </a:r>
            <a:r>
              <a:rPr lang="cs-CZ" sz="200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psychodidaktické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aspekty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Grada, 2011. Pedagogika (Grada). ISBN 978-80-247-2433-1.</a:t>
            </a: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BERTRAND, Yves.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Soudobé teorie vzdělávání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Portál, 1998. Studium (Portál). ISBN 80-7178-216-5.</a:t>
            </a: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KALHOUS, Zdeněk.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Školní didaktika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Portál, 2002. ISBN 80-7178-253-x.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cs-C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HELUS, Zdeněk.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Dítě v osobnostním pojetí: obrat k dítěti jako výzva a úkol pro učitele i rodiče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Portál, 2004. Pedagogická praxe. ISBN 80-7178-888-0.</a:t>
            </a: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2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Štech,Stanislav</a:t>
            </a:r>
            <a:r>
              <a:rPr lang="cs-CZ" sz="20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Škola, nebo domácí vzdělávání? Čas. Pedagogika, 2003, roč. LIII, č. 4, s. 418-436</a:t>
            </a:r>
            <a:endParaRPr lang="cs-C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SKALKOVÁ, Jarmila.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Obecná didaktika: vyučovací proces, učivo a jeho výběr, metody, organizační formy vyučování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Grada, 2007. Pedagogika (Grada). ISBN 978-80-247-1821-7.</a:t>
            </a: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ŠTECH, Stanislav. 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Škola stále nová: </a:t>
            </a:r>
            <a:r>
              <a:rPr lang="cs-CZ" sz="200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Freinetova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"moderní škola": MCE – hnutí pedagogické kooperace: GFEN – Francouzská skupina Nové výchovy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Karolinum, 1992. ISBN 80-7066-673-0.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8697601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3923</TotalTime>
  <Words>1650</Words>
  <Application>Microsoft Office PowerPoint</Application>
  <PresentationFormat>Širokoúhlá obrazovka</PresentationFormat>
  <Paragraphs>65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Stébla</vt:lpstr>
      <vt:lpstr>Prezentace aplikace PowerPoint</vt:lpstr>
      <vt:lpstr>Konstruktivismus jako východisko psychodidaktiky</vt:lpstr>
      <vt:lpstr>Didaktický konstruktivismus </vt:lpstr>
      <vt:lpstr>Didaktický konstruktivismus </vt:lpstr>
      <vt:lpstr>Psychodidaktický přístup</vt:lpstr>
      <vt:lpstr>Znaky konstruktivní metody</vt:lpstr>
      <vt:lpstr>Fáze konstruktivní metody</vt:lpstr>
      <vt:lpstr>Úloha učitele ve 2. fázi</vt:lpstr>
      <vt:lpstr>Prezentace aplikace PowerPoint</vt:lpstr>
      <vt:lpstr>Cíle a význam konstruktivní metody         </vt:lpstr>
      <vt:lpstr> Závěrem: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78</cp:revision>
  <dcterms:created xsi:type="dcterms:W3CDTF">2021-03-14T15:16:43Z</dcterms:created>
  <dcterms:modified xsi:type="dcterms:W3CDTF">2023-08-29T08:00:16Z</dcterms:modified>
</cp:coreProperties>
</file>