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50" r:id="rId3"/>
    <p:sldId id="351" r:id="rId4"/>
    <p:sldId id="352" r:id="rId5"/>
    <p:sldId id="353" r:id="rId6"/>
    <p:sldId id="354" r:id="rId7"/>
    <p:sldId id="349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75" r:id="rId29"/>
    <p:sldId id="376" r:id="rId30"/>
    <p:sldId id="377" r:id="rId31"/>
    <p:sldId id="378" r:id="rId32"/>
    <p:sldId id="379" r:id="rId33"/>
    <p:sldId id="380" r:id="rId34"/>
    <p:sldId id="381" r:id="rId35"/>
    <p:sldId id="382" r:id="rId36"/>
    <p:sldId id="383" r:id="rId37"/>
    <p:sldId id="384" r:id="rId38"/>
    <p:sldId id="385" r:id="rId39"/>
    <p:sldId id="300" r:id="rId40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10.01.2022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371949" y="2184823"/>
            <a:ext cx="4455583" cy="2308132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05756" y="2184823"/>
            <a:ext cx="4455583" cy="2308132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F08DD-5066-4637-8DBF-BE0A5DE60701}" type="datetimeFigureOut">
              <a:rPr lang="cs-CZ"/>
              <a:pPr>
                <a:defRPr/>
              </a:pPr>
              <a:t>10.01.2022</a:t>
            </a:fld>
            <a:endParaRPr lang="cs-CZ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E3A3E139-BBFE-41E2-B0D8-A4539F9DAB3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0150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wikiskripta.eu/images/1/1c/Comba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>
                <a:solidFill>
                  <a:srgbClr val="428F9B"/>
                </a:solidFill>
                <a:cs typeface="Calibri"/>
              </a:rPr>
              <a:t>Rozšířená resuscitace </a:t>
            </a: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dospělých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NZO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Náhlá zástava oběhu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Jedna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 nejvýznamnějších příčin náhlých úmrtí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Postihuje cca půl milionu osob/rok v Evropě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Incidence cca 60 – 100 případů na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100 000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obyvatel/rok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Situace, při které došlo z jakéhokoliv důvodu k náhlému přerušení cirkulace krve v systémovém krevním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oběhu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56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NZO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258532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Dospělý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 NZO kardiálního původu tvoří cca 80–90 % všech resuscitovaných v PNP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 převážné části pac. (PNP) došlo k NZO na podkladě </a:t>
            </a:r>
            <a:r>
              <a:rPr lang="cs-CZ" altLang="cs-CZ" sz="2800" dirty="0">
                <a:solidFill>
                  <a:srgbClr val="99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fibrilace komor (70/40 %)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která sama o sobě představuje nejvýznamnější 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prediktor úspěšného přežití NZO</a:t>
            </a:r>
          </a:p>
        </p:txBody>
      </p:sp>
    </p:spTree>
    <p:extLst>
      <p:ext uri="{BB962C8B-B14F-4D97-AF65-F5344CB8AC3E}">
        <p14:creationId xmlns:p14="http://schemas.microsoft.com/office/powerpoint/2010/main" val="759835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>
          <a:xfrm>
            <a:off x="707301" y="975909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Koronarografie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altLang="cs-CZ" sz="4000" dirty="0" smtClean="0"/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6" y="1800226"/>
            <a:ext cx="6156325" cy="4876800"/>
          </a:xfrm>
          <a:noFill/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991" y="2118299"/>
            <a:ext cx="866577" cy="110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023100" y="6404109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fnhk.cz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840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Nezahájení KPR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Jisté známky smrti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Poranění </a:t>
            </a:r>
            <a:r>
              <a:rPr lang="cs-CZ" altLang="cs-CZ" sz="2800" dirty="0" smtClean="0">
                <a:latin typeface="Arial" panose="020B0604020202020204" pitchFamily="34" charset="0"/>
              </a:rPr>
              <a:t>neslučitelné se životem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Ohrožení zachránce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Prokazatelné uplynutí doby od NZO delší než 15 min X 20 min X 40 minut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Terminální stádium onemocnění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„Předem vyslovené přání“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právně platné písemné odmítnutí KPR pacientem, ověřený podpis, písemné poučení L</a:t>
            </a:r>
          </a:p>
        </p:txBody>
      </p:sp>
    </p:spTree>
    <p:extLst>
      <p:ext uri="{BB962C8B-B14F-4D97-AF65-F5344CB8AC3E}">
        <p14:creationId xmlns:p14="http://schemas.microsoft.com/office/powerpoint/2010/main" val="172123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>
          <a:xfrm>
            <a:off x="534670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Ukončení </a:t>
            </a:r>
            <a:r>
              <a:rPr lang="cs-CZ" altLang="cs-CZ" sz="4000" dirty="0" smtClean="0">
                <a:latin typeface="Arial" panose="020B0604020202020204" pitchFamily="34" charset="0"/>
              </a:rPr>
              <a:t>KPR</a:t>
            </a:r>
            <a:endParaRPr lang="cs-CZ" altLang="cs-CZ" sz="4000" dirty="0" smtClean="0">
              <a:latin typeface="Arial" panose="020B0604020202020204" pitchFamily="34" charset="0"/>
            </a:endParaRPr>
          </a:p>
        </p:txBody>
      </p:sp>
      <p:sp>
        <p:nvSpPr>
          <p:cNvPr id="27651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534670" y="1737196"/>
            <a:ext cx="4651629" cy="31023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b="1" dirty="0">
                <a:solidFill>
                  <a:srgbClr val="FF0000"/>
                </a:solidFill>
                <a:latin typeface="Arial" panose="020B0604020202020204" pitchFamily="34" charset="0"/>
              </a:rPr>
              <a:t>Ukončení základní </a:t>
            </a:r>
            <a:r>
              <a:rPr lang="cs-CZ" altLang="cs-CZ" sz="2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resuscitace </a:t>
            </a:r>
            <a:endParaRPr lang="cs-CZ" altLang="cs-CZ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předání postiženého profesionálnímu týmu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úplné vyčerpání zachránců </a:t>
            </a:r>
            <a:r>
              <a:rPr lang="cs-CZ" altLang="cs-CZ" sz="2800" dirty="0" smtClean="0">
                <a:latin typeface="Arial" panose="020B0604020202020204" pitchFamily="34" charset="0"/>
              </a:rPr>
              <a:t>(BLS)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„probuzení“ postiženého (hýbe se, otevírá oči...) </a:t>
            </a:r>
          </a:p>
        </p:txBody>
      </p:sp>
      <p:sp>
        <p:nvSpPr>
          <p:cNvPr id="27652" name="Rectangle 6"/>
          <p:cNvSpPr>
            <a:spLocks noGrp="1" noChangeArrowheads="1"/>
          </p:cNvSpPr>
          <p:nvPr>
            <p:ph sz="half" idx="3"/>
          </p:nvPr>
        </p:nvSpPr>
        <p:spPr>
          <a:xfrm>
            <a:off x="5186300" y="1737196"/>
            <a:ext cx="5105400" cy="579581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0000"/>
                </a:solidFill>
                <a:latin typeface="Arial" panose="020B0604020202020204" pitchFamily="34" charset="0"/>
              </a:rPr>
              <a:t>Ukončení rozšířené </a:t>
            </a:r>
            <a:r>
              <a:rPr lang="cs-CZ" altLang="cs-CZ" sz="2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resuscitace</a:t>
            </a:r>
            <a:endParaRPr lang="cs-CZ" altLang="cs-CZ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jisté známky smrti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KPR 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</a:rPr>
              <a:t>nelze ukončit </a:t>
            </a:r>
            <a:r>
              <a:rPr lang="cs-CZ" altLang="cs-CZ" sz="2800" dirty="0">
                <a:latin typeface="Arial" panose="020B0604020202020204" pitchFamily="34" charset="0"/>
              </a:rPr>
              <a:t>dokud  je přítomen </a:t>
            </a:r>
            <a:r>
              <a:rPr lang="cs-CZ" altLang="cs-CZ" sz="2800" dirty="0" err="1">
                <a:latin typeface="Arial" panose="020B0604020202020204" pitchFamily="34" charset="0"/>
              </a:rPr>
              <a:t>defibrilovatelný</a:t>
            </a:r>
            <a:r>
              <a:rPr lang="cs-CZ" altLang="cs-CZ" sz="2800" dirty="0">
                <a:latin typeface="Arial" panose="020B0604020202020204" pitchFamily="34" charset="0"/>
              </a:rPr>
              <a:t> rytmus (40-60 min)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</a:rPr>
              <a:t>lze</a:t>
            </a:r>
            <a:r>
              <a:rPr lang="cs-CZ" altLang="cs-CZ" sz="2800" dirty="0">
                <a:latin typeface="Arial" panose="020B0604020202020204" pitchFamily="34" charset="0"/>
              </a:rPr>
              <a:t> pokud ALS prováděna déle než 20 </a:t>
            </a:r>
            <a:r>
              <a:rPr lang="cs-CZ" altLang="cs-CZ" sz="2800" dirty="0" smtClean="0">
                <a:latin typeface="Arial" panose="020B0604020202020204" pitchFamily="34" charset="0"/>
              </a:rPr>
              <a:t>min </a:t>
            </a:r>
            <a:r>
              <a:rPr lang="cs-CZ" altLang="cs-CZ" sz="2800" dirty="0">
                <a:latin typeface="Arial" panose="020B0604020202020204" pitchFamily="34" charset="0"/>
              </a:rPr>
              <a:t>při asystolii po vyloučení všech reverzibilních příčin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hypotermie až po ohřátí nad 35°C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existují výjimky (</a:t>
            </a:r>
            <a:r>
              <a:rPr lang="cs-CZ" altLang="cs-CZ" sz="2800" dirty="0" smtClean="0">
                <a:latin typeface="Arial" panose="020B0604020202020204" pitchFamily="34" charset="0"/>
              </a:rPr>
              <a:t>klin. </a:t>
            </a:r>
            <a:r>
              <a:rPr lang="cs-CZ" altLang="cs-CZ" sz="2800" dirty="0">
                <a:latin typeface="Arial" panose="020B0604020202020204" pitchFamily="34" charset="0"/>
              </a:rPr>
              <a:t>úsudek)</a:t>
            </a:r>
          </a:p>
          <a:p>
            <a:pPr eaLnBrk="1" hangingPunct="1">
              <a:lnSpc>
                <a:spcPct val="90000"/>
              </a:lnSpc>
            </a:pPr>
            <a:endParaRPr lang="cs-CZ" altLang="cs-CZ" sz="2647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817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panose="020B0604020202020204" pitchFamily="34" charset="0"/>
              </a:rPr>
              <a:t>Reverzibilní příčiny NZO</a:t>
            </a:r>
          </a:p>
        </p:txBody>
      </p:sp>
      <p:pic>
        <p:nvPicPr>
          <p:cNvPr id="2867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897" y="2181218"/>
            <a:ext cx="3024338" cy="3909800"/>
          </a:xfr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727700" y="59150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akutne.cz</a:t>
            </a:r>
          </a:p>
        </p:txBody>
      </p:sp>
    </p:spTree>
    <p:extLst>
      <p:ext uri="{BB962C8B-B14F-4D97-AF65-F5344CB8AC3E}">
        <p14:creationId xmlns:p14="http://schemas.microsoft.com/office/powerpoint/2010/main" val="3230294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Rozšířená 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KPR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517064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Advanced</a:t>
            </a:r>
            <a:r>
              <a:rPr lang="cs-CZ" altLang="cs-CZ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8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life</a:t>
            </a:r>
            <a:r>
              <a:rPr lang="cs-CZ" altLang="cs-CZ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support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Důraz na zlepšování kvality poskytované péče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Prevence NZO v nemocnici a v PNP – varovné známky NZO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Zajištění min.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přerušovaného vysoce kvalitního stlačování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hrudníku</a:t>
            </a:r>
            <a:endParaRPr lang="cs-CZ" altLang="cs-CZ" sz="28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Min. přestávky pro provedení speciálních úkonů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Přerušení stlačování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hrudníku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max.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na 5 sekund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rgbClr val="774169"/>
                </a:solidFill>
                <a:latin typeface="Arial" charset="0"/>
                <a:cs typeface="Arial" charset="0"/>
              </a:rPr>
              <a:t>Cíl: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zlepšit léčebné výsledky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ROSC (Return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spontaneous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circulation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endParaRPr lang="cs-CZ" altLang="cs-CZ" sz="2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8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Klíčová sdělení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2021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Vysoká kvalita stlačování hrudníku s min. přerušováním kompresí, časná defibrilace a léčba „4H a 4T“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NZO často předchází varovné příznaky – vzniku zástavy oběhu lze často předejít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Tracheální intubaci by měli provádět pouze lékaři s vysokou úspěšností intubací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KPR pac. s </a:t>
            </a:r>
            <a:r>
              <a:rPr lang="cs-CZ" altLang="cs-CZ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nedefibrilovatelným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rytmem se adrenalin podává co nejdříve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 selhání běžných postupů KPR je třeba u vybraných pac. zvážit „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rescue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 postup (mimotělní KPR)</a:t>
            </a: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178199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>
          <a:xfrm>
            <a:off x="709115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Zásadní body ALS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9114" y="1800225"/>
            <a:ext cx="9278797" cy="415498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Důraz je kladen na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rychlou odezvu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záchranného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Během KPR nesmí být komprese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přerušeny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při defibrilaci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či zajištění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dých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cest by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přerušení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nemělo být delší, než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sekund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 defibrilaci by měly být přednostně používány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nalepovací elektrody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pac.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 zajištění DC by mělo být trvale monitorované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cs-CZ" altLang="cs-CZ" sz="2800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cs-CZ" altLang="cs-CZ" sz="2800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se zobrazením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kapnografické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křivky</a:t>
            </a: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685290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Zásadní body ALS</a:t>
            </a:r>
            <a:endParaRPr lang="cs-CZ" altLang="cs-CZ" sz="4000" dirty="0" smtClean="0"/>
          </a:p>
        </p:txBody>
      </p:sp>
      <p:sp>
        <p:nvSpPr>
          <p:cNvPr id="31747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1876425"/>
            <a:ext cx="9278797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Dostatečná ventilace by měla být zajištěná tou metodou, ve které je zachránce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nejlépe vycvičen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Doporučení týkající se defibrilační strategie a medikace se nemění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Rutinní používání mechanické srdeční masáže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není doporučeno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ale může být vhodnou alternativou v situaci, kdy to vyžadují okolnosti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Sonografie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může hrát významnou roli v rozpoznání příčiny NZO</a:t>
            </a:r>
          </a:p>
        </p:txBody>
      </p:sp>
    </p:spTree>
    <p:extLst>
      <p:ext uri="{BB962C8B-B14F-4D97-AF65-F5344CB8AC3E}">
        <p14:creationId xmlns:p14="http://schemas.microsoft.com/office/powerpoint/2010/main" val="2260097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83337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A –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Airway</a:t>
            </a:r>
            <a:endParaRPr lang="cs-CZ" altLang="cs-CZ" sz="4000" dirty="0" smtClean="0">
              <a:latin typeface="Arial" panose="020B0604020202020204" pitchFamily="34" charset="0"/>
            </a:endParaRP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698890"/>
            <a:ext cx="9278797" cy="129266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Zhodnocení vědomí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Zajištění průchodnosti D.C.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endParaRPr lang="cs-CZ" altLang="cs-CZ" sz="2800" dirty="0" smtClean="0">
              <a:latin typeface="Arial" charset="0"/>
            </a:endParaRPr>
          </a:p>
        </p:txBody>
      </p:sp>
      <p:pic>
        <p:nvPicPr>
          <p:cNvPr id="34820" name="Picture 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970" y="2113047"/>
            <a:ext cx="3434794" cy="441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2638425"/>
            <a:ext cx="335758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163596" y="666178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resuscitace.cz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508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7106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B –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Breathing</a:t>
            </a:r>
            <a:endParaRPr lang="cs-CZ" altLang="cs-CZ" sz="4000" dirty="0" smtClean="0">
              <a:latin typeface="Arial" panose="020B0604020202020204" pitchFamily="34" charset="0"/>
            </a:endParaRP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767916"/>
            <a:ext cx="9278797" cy="129266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Zajištění dýchání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Čas na provedení 2 dechů max. 5 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 smtClean="0">
                <a:latin typeface="Arial" charset="0"/>
              </a:rPr>
              <a:t>Vt</a:t>
            </a:r>
            <a:endParaRPr lang="cs-CZ" altLang="cs-CZ" sz="2800" dirty="0" smtClean="0">
              <a:latin typeface="Arial" charset="0"/>
            </a:endParaRPr>
          </a:p>
        </p:txBody>
      </p:sp>
      <p:pic>
        <p:nvPicPr>
          <p:cNvPr id="36870" name="Picture 6" descr="D:\Users\pfeffe\Desktop\amb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2790825"/>
            <a:ext cx="4725030" cy="373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261100" y="624623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resuscitace.cz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8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B –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Breathing</a:t>
            </a:r>
            <a:endParaRPr lang="cs-CZ" altLang="cs-CZ" sz="4000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1772" y="1653778"/>
            <a:ext cx="9278797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cs-CZ" sz="2800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cs-CZ" sz="2800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užití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Kapnografie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je nejcitlivější a nejspecifičtější metoda k 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potvrzení a sledování umístění endotracheální rourky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(může nahrazovat klinické vyšetření)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 ověřování nastavených ventilačních hodnot při UPV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Během KPR: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Prognostický ukazatel – nízké vstupní hodnoty a E</a:t>
            </a:r>
            <a:r>
              <a:rPr lang="cs-CZ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cs-CZ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 15 </a:t>
            </a:r>
            <a:r>
              <a:rPr lang="cs-CZ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průběhu KPR znamenají horší prognózu a naopak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ROSC dochází k signifikantnímu nárůstu E</a:t>
            </a:r>
            <a:r>
              <a:rPr lang="cs-CZ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cs-CZ" sz="28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užití </a:t>
            </a:r>
            <a:r>
              <a:rPr lang="cs-CZ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kapnografie</a:t>
            </a: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umožňuje včasné zjištění </a:t>
            </a:r>
            <a:r>
              <a:rPr lang="cs-CZ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ROSC</a:t>
            </a:r>
            <a:endParaRPr lang="cs-CZ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459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B –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Breathing</a:t>
            </a:r>
            <a:endParaRPr lang="cs-CZ" altLang="cs-CZ" sz="4000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1772" y="1653778"/>
            <a:ext cx="9278797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cs-CZ" sz="2800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cs-CZ" sz="2800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užití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cs-CZ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důvodem k: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Palpaci pulzu na velkých cévách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Nepodání dalšího adrenalinu do kontroly stavu cirkulace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Závěr: </a:t>
            </a:r>
            <a:r>
              <a:rPr 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každém zabezpečení DC LMA nebo OTI ihned použít </a:t>
            </a:r>
            <a:r>
              <a:rPr lang="cs-CZ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kapnometrii</a:t>
            </a:r>
            <a:r>
              <a:rPr 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cs-CZ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117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dpis 1"/>
          <p:cNvSpPr>
            <a:spLocks noGrp="1"/>
          </p:cNvSpPr>
          <p:nvPr>
            <p:ph type="title"/>
          </p:nvPr>
        </p:nvSpPr>
        <p:spPr>
          <a:xfrm>
            <a:off x="707301" y="1002802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C –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Circulation</a:t>
            </a:r>
            <a:endParaRPr lang="cs-CZ" altLang="cs-CZ" sz="4000" dirty="0" smtClean="0"/>
          </a:p>
        </p:txBody>
      </p:sp>
      <p:sp>
        <p:nvSpPr>
          <p:cNvPr id="4096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172402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Zajištění krevního oběhu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Zástava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masivního krvácení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Zajištění optimálně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širokých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PŽK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pravidlo 1x (2x, 3x) a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dost!</a:t>
            </a:r>
            <a:endParaRPr lang="cs-CZ" altLang="cs-CZ" sz="2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 každé ROSC a při podezření na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akutní koronární syndrom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je třeba natočit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12-ti svodové EKG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+ včasná adekvátní léčba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8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2011-09-20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964" y="1736101"/>
            <a:ext cx="6781469" cy="479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Mechanická přístrojová resuscitace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068958" y="66008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03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 -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Defibrilation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00225"/>
            <a:ext cx="9278797" cy="3856825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Není doporučena konkrétní doba provádění KPR před defibrilací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Stlačování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hrudníku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se provádí i během nalepování elektrod a nabíjení defibrilátoru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Defibrilace se provádí jedním výbojem podaným co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nejdříve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Na defibrilační výboj bez ohledu na jeho výsledek ihned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navazují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pokračující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komprese hrudníku v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trvání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 minut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 teprve pak následuje kontrola rytmu</a:t>
            </a:r>
          </a:p>
          <a:p>
            <a:pPr eaLnBrk="1" hangingPunct="1">
              <a:lnSpc>
                <a:spcPct val="90000"/>
              </a:lnSpc>
            </a:pPr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317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 -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Defibrilation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00225"/>
            <a:ext cx="9278797" cy="3060068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Během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pokračující resuscitace se při trvající VF/VT doporučuje provedení další defibrilace vždy po dvou minutách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Defibrilační strategie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150 J – 200 J – 360 J </a:t>
            </a: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 – 200 J – 200 J</a:t>
            </a:r>
          </a:p>
          <a:p>
            <a:pPr eaLnBrk="1" hangingPunct="1">
              <a:lnSpc>
                <a:spcPct val="90000"/>
              </a:lnSpc>
            </a:pPr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851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 -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Defibrilation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251" name="Picture 4" descr="Soubor:Comba.JPG">
            <a:hlinkClick r:id="rId2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" y="1822966"/>
            <a:ext cx="7620000" cy="4286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Obdélník 1"/>
          <p:cNvSpPr/>
          <p:nvPr/>
        </p:nvSpPr>
        <p:spPr>
          <a:xfrm>
            <a:off x="7452410" y="6202204"/>
            <a:ext cx="160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altLang="cs-CZ" kern="0" dirty="0"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2577154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 - EKG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0887" y="1766717"/>
            <a:ext cx="9278797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Monitorování EKG je nedílnou součástí průkazu NZO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Je možné EKG křivku snímat i přes manuální či nalepovací defibrilační elektrody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Pokud je to možné, použijeme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nalepovací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elektrody a tří- či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čtyřsvodový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záznam EKG, který umožní spolehlivější zhodnocení křivky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Cílem je potvrzení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srdeční zástavy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 současně zjištění charakteru aktuálního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srdečního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rytmu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Defibrilovatelný</a:t>
            </a:r>
            <a:r>
              <a:rPr lang="cs-CZ" altLang="cs-CZ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rytmus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Nedefibrilovatelný</a:t>
            </a: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rytmus</a:t>
            </a:r>
          </a:p>
        </p:txBody>
      </p:sp>
    </p:spTree>
    <p:extLst>
      <p:ext uri="{BB962C8B-B14F-4D97-AF65-F5344CB8AC3E}">
        <p14:creationId xmlns:p14="http://schemas.microsoft.com/office/powerpoint/2010/main" val="2214066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950738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E - EKG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595579"/>
            <a:ext cx="9278797" cy="2215991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 b="1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Nedefibrilovatelné</a:t>
            </a:r>
            <a:r>
              <a:rPr lang="cs-CZ" altLang="cs-CZ" sz="2400" b="1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rytmy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>
                <a:latin typeface="Arial" charset="0"/>
              </a:rPr>
              <a:t>asystolie (izoelektrická linie)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err="1" smtClean="0">
                <a:latin typeface="Arial" charset="0"/>
              </a:rPr>
              <a:t>pulseless</a:t>
            </a:r>
            <a:r>
              <a:rPr lang="cs-CZ" altLang="cs-CZ" sz="2400" dirty="0" smtClean="0">
                <a:latin typeface="Arial" charset="0"/>
              </a:rPr>
              <a:t> </a:t>
            </a:r>
            <a:r>
              <a:rPr lang="cs-CZ" altLang="cs-CZ" sz="2400" dirty="0" err="1" smtClean="0">
                <a:latin typeface="Arial" charset="0"/>
              </a:rPr>
              <a:t>electrical</a:t>
            </a:r>
            <a:r>
              <a:rPr lang="cs-CZ" altLang="cs-CZ" sz="2400" dirty="0" smtClean="0">
                <a:latin typeface="Arial" charset="0"/>
              </a:rPr>
              <a:t> </a:t>
            </a:r>
            <a:r>
              <a:rPr lang="cs-CZ" altLang="cs-CZ" sz="2400" dirty="0" err="1" smtClean="0">
                <a:latin typeface="Arial" charset="0"/>
              </a:rPr>
              <a:t>activity</a:t>
            </a:r>
            <a:r>
              <a:rPr lang="cs-CZ" altLang="cs-CZ" sz="2400" dirty="0" smtClean="0">
                <a:latin typeface="Arial" charset="0"/>
              </a:rPr>
              <a:t> (PEA)</a:t>
            </a:r>
          </a:p>
          <a:p>
            <a:pPr eaLnBrk="1" hangingPunct="1">
              <a:defRPr/>
            </a:pPr>
            <a:r>
              <a:rPr lang="cs-CZ" altLang="cs-CZ" sz="2400" b="1" dirty="0" err="1" smtClean="0">
                <a:solidFill>
                  <a:srgbClr val="FF0000"/>
                </a:solidFill>
                <a:latin typeface="Arial" charset="0"/>
              </a:rPr>
              <a:t>Defibrilovatelné</a:t>
            </a:r>
            <a:r>
              <a:rPr lang="cs-CZ" altLang="cs-CZ" sz="2400" b="1" dirty="0" smtClean="0">
                <a:solidFill>
                  <a:srgbClr val="FF0000"/>
                </a:solidFill>
                <a:latin typeface="Arial" charset="0"/>
              </a:rPr>
              <a:t> rytmy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>
                <a:latin typeface="Arial" charset="0"/>
              </a:rPr>
              <a:t>komorová fibrilace (VF)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>
                <a:latin typeface="Arial" charset="0"/>
              </a:rPr>
              <a:t>komorová tachykardie bez hmatného pulzu (VT)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258" y="3917261"/>
            <a:ext cx="4390655" cy="272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3917261"/>
            <a:ext cx="4525455" cy="274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1845751"/>
            <a:ext cx="3630868" cy="85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568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 –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Fluids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drugs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657860"/>
            <a:ext cx="9278797" cy="5170646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Není doporučeno tracheální podání léků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99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resuscitační léky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adrenalin</a:t>
            </a:r>
            <a:endParaRPr lang="cs-CZ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amiodarone</a:t>
            </a:r>
            <a:r>
              <a:rPr lang="cs-CZ" altLang="cs-CZ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alt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kyslík</a:t>
            </a:r>
            <a:endParaRPr lang="cs-CZ" altLang="cs-CZ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Adrenalin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(epinefrin)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1 mg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či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i.o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u všech typů NZO – po třetí neúspěšné defibrilaci, resp. ihned po zajištění žilního vstupu u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nedefibrilovatelných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rytmů, a dále každých 3-5 minut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Cordarone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amiodaron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300 mg první dávka, resp. 150 mg opakovaná dávka v případě komorové fibrilace při neúspěchu iniciální elektrické defibrilace po 3. výboji / 5. výboji</a:t>
            </a:r>
          </a:p>
        </p:txBody>
      </p:sp>
    </p:spTree>
    <p:extLst>
      <p:ext uri="{BB962C8B-B14F-4D97-AF65-F5344CB8AC3E}">
        <p14:creationId xmlns:p14="http://schemas.microsoft.com/office/powerpoint/2010/main" val="1949087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 –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Fluids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drugs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326243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Další medikace může být podávána s cílem ovlivnit vyvolávající příčinu (např. korekce metabolických poruch</a:t>
            </a:r>
            <a:r>
              <a:rPr lang="cs-CZ" altLang="cs-CZ" sz="2800" dirty="0" smtClean="0">
                <a:latin typeface="Arial" panose="020B0604020202020204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</a:endParaRPr>
          </a:p>
          <a:p>
            <a:pPr marL="457200" indent="-457200" algn="ctr" eaLnBrk="1" hangingPunct="1">
              <a:buFont typeface="Arial" panose="020B0604020202020204" pitchFamily="34" charset="0"/>
              <a:buChar char="•"/>
            </a:pPr>
            <a:r>
              <a:rPr lang="cs-CZ" altLang="cs-CZ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Všechny léky podané do PŽK musí být následovány </a:t>
            </a:r>
            <a:r>
              <a:rPr lang="cs-CZ" altLang="cs-CZ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cs-CZ" altLang="cs-CZ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 ml infuzního roztoku!!!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08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G -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Gauging</a:t>
            </a:r>
            <a:endParaRPr lang="cs-CZ" altLang="cs-CZ" sz="4000" dirty="0" smtClean="0">
              <a:latin typeface="Arial" panose="020B060402020202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76425"/>
            <a:ext cx="9278797" cy="3016210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Rozvaha, posouzení, odhad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Již v průběhu KPR – 4H/4T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Stanovení příčiny NZO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V případě ICHS pravděpodobně i navazující invazivní kardiologický nebo kardiochirurgický výkon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Koronární angiografie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Perkutánní koronární intervence (PCI) </a:t>
            </a:r>
          </a:p>
        </p:txBody>
      </p:sp>
    </p:spTree>
    <p:extLst>
      <p:ext uri="{BB962C8B-B14F-4D97-AF65-F5344CB8AC3E}">
        <p14:creationId xmlns:p14="http://schemas.microsoft.com/office/powerpoint/2010/main" val="2399453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G -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Gauging</a:t>
            </a:r>
            <a:endParaRPr lang="cs-CZ" altLang="cs-CZ" sz="4000" dirty="0" smtClean="0">
              <a:latin typeface="Arial" panose="020B060402020202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00225"/>
            <a:ext cx="9278797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Náhodná hypotermie → prodloužení KPR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Léky fungují od 30 °C, KPR je prováděna do zvýšení </a:t>
            </a:r>
            <a:r>
              <a:rPr lang="cs-CZ" altLang="cs-CZ" sz="2800" dirty="0" smtClean="0">
                <a:latin typeface="Arial" panose="020B0604020202020204" pitchFamily="34" charset="0"/>
              </a:rPr>
              <a:t>teploty </a:t>
            </a:r>
            <a:r>
              <a:rPr lang="cs-CZ" altLang="cs-CZ" sz="2800" dirty="0">
                <a:latin typeface="Arial" panose="020B0604020202020204" pitchFamily="34" charset="0"/>
              </a:rPr>
              <a:t>nad 35 °C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Tonutí → co nejdříve umělé dýchání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Hypertermie → chladit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</a:rPr>
              <a:t>Elektrotrauma</a:t>
            </a:r>
            <a:r>
              <a:rPr lang="cs-CZ" altLang="cs-CZ" sz="2800" dirty="0">
                <a:latin typeface="Arial" panose="020B0604020202020204" pitchFamily="34" charset="0"/>
              </a:rPr>
              <a:t> → prodloužená KPR, často poškození CNS a myokardu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Těhotenství → vhodné podložit kyčle do cca 15°, plod vybavit do 5 minut + následná KPR novorozence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Intoxikace → čím se otrávil, kontaktovat </a:t>
            </a:r>
            <a:r>
              <a:rPr lang="cs-CZ" altLang="cs-CZ" sz="2800" dirty="0">
                <a:solidFill>
                  <a:schemeClr val="tx2"/>
                </a:solidFill>
                <a:latin typeface="Arial" panose="020B0604020202020204" pitchFamily="34" charset="0"/>
              </a:rPr>
              <a:t>TIS</a:t>
            </a:r>
            <a:r>
              <a:rPr lang="cs-CZ" altLang="cs-CZ" sz="2800" dirty="0">
                <a:latin typeface="Arial" panose="020B0604020202020204" pitchFamily="34" charset="0"/>
              </a:rPr>
              <a:t>, </a:t>
            </a:r>
            <a:r>
              <a:rPr lang="cs-CZ" altLang="cs-CZ" sz="2800" dirty="0" err="1">
                <a:latin typeface="Arial" panose="020B0604020202020204" pitchFamily="34" charset="0"/>
              </a:rPr>
              <a:t>antidotum</a:t>
            </a:r>
            <a:r>
              <a:rPr lang="cs-CZ" altLang="cs-CZ" sz="2800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3166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50799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H – </a:t>
            </a:r>
            <a:r>
              <a:rPr lang="cs-CZ" alt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Hypothermia</a:t>
            </a: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mentation</a:t>
            </a: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Zachování mozkových funkcí mírným ochlazením pacienta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Cílená regulace tělesné teploty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charset="0"/>
              </a:rPr>
              <a:t>Léčebná hypotermie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Dospělý pac. po </a:t>
            </a:r>
            <a:r>
              <a:rPr lang="cs-CZ" altLang="cs-CZ" sz="2800" dirty="0" err="1" smtClean="0">
                <a:latin typeface="Arial" charset="0"/>
              </a:rPr>
              <a:t>mimonemocniční</a:t>
            </a:r>
            <a:r>
              <a:rPr lang="cs-CZ" altLang="cs-CZ" sz="2800" dirty="0" smtClean="0">
                <a:latin typeface="Arial" charset="0"/>
              </a:rPr>
              <a:t> i nemocniční NZO s </a:t>
            </a:r>
            <a:r>
              <a:rPr lang="cs-CZ" altLang="cs-CZ" sz="2800" dirty="0" err="1" smtClean="0">
                <a:latin typeface="Arial" charset="0"/>
              </a:rPr>
              <a:t>defibrilovatelným</a:t>
            </a:r>
            <a:r>
              <a:rPr lang="cs-CZ" altLang="cs-CZ" sz="2800" dirty="0" smtClean="0">
                <a:latin typeface="Arial" charset="0"/>
              </a:rPr>
              <a:t> i </a:t>
            </a:r>
            <a:r>
              <a:rPr lang="cs-CZ" altLang="cs-CZ" sz="2800" dirty="0" err="1" smtClean="0">
                <a:latin typeface="Arial" charset="0"/>
              </a:rPr>
              <a:t>nedefibrilovatelným</a:t>
            </a:r>
            <a:r>
              <a:rPr lang="cs-CZ" altLang="cs-CZ" sz="2800" dirty="0" smtClean="0">
                <a:latin typeface="Arial" charset="0"/>
              </a:rPr>
              <a:t> rytmem a přetrvávajícím bezvědomím po ROSC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24 hodin, 32-34-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36°C</a:t>
            </a:r>
          </a:p>
        </p:txBody>
      </p:sp>
    </p:spTree>
    <p:extLst>
      <p:ext uri="{BB962C8B-B14F-4D97-AF65-F5344CB8AC3E}">
        <p14:creationId xmlns:p14="http://schemas.microsoft.com/office/powerpoint/2010/main" val="867484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44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 –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Intensive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care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44" y="1755832"/>
            <a:ext cx="9278797" cy="458587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Zajištění lůžkové resuscitační a intenzivní péče – tzv. </a:t>
            </a:r>
            <a:r>
              <a:rPr lang="cs-CZ" altLang="cs-CZ" sz="2800" dirty="0" err="1" smtClean="0">
                <a:latin typeface="Arial" panose="020B0604020202020204" pitchFamily="34" charset="0"/>
              </a:rPr>
              <a:t>poresuscitační</a:t>
            </a:r>
            <a:r>
              <a:rPr lang="cs-CZ" altLang="cs-CZ" sz="2800" dirty="0" smtClean="0">
                <a:latin typeface="Arial" panose="020B0604020202020204" pitchFamily="34" charset="0"/>
              </a:rPr>
              <a:t> péče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Návrat </a:t>
            </a:r>
            <a:r>
              <a:rPr lang="cs-CZ" altLang="cs-CZ" sz="2800" dirty="0" err="1" smtClean="0">
                <a:latin typeface="Arial" panose="020B0604020202020204" pitchFamily="34" charset="0"/>
              </a:rPr>
              <a:t>hemodynamicky</a:t>
            </a:r>
            <a:r>
              <a:rPr lang="cs-CZ" altLang="cs-CZ" sz="2800" dirty="0" smtClean="0">
                <a:latin typeface="Arial" panose="020B0604020202020204" pitchFamily="34" charset="0"/>
              </a:rPr>
              <a:t> významné akce </a:t>
            </a:r>
            <a:r>
              <a:rPr lang="cs-CZ" altLang="cs-CZ" sz="2800" dirty="0" smtClean="0">
                <a:latin typeface="Arial" panose="020B0604020202020204" pitchFamily="34" charset="0"/>
              </a:rPr>
              <a:t>srdeční </a:t>
            </a:r>
            <a:r>
              <a:rPr lang="cs-CZ" altLang="cs-CZ" sz="2800" dirty="0" smtClean="0">
                <a:latin typeface="Arial" panose="020B0604020202020204" pitchFamily="34" charset="0"/>
              </a:rPr>
              <a:t>je pouze první krok k plnému zotavení z NZO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panose="020B0604020202020204" pitchFamily="34" charset="0"/>
              </a:rPr>
              <a:t>Poresuscitační</a:t>
            </a:r>
            <a:r>
              <a:rPr lang="cs-CZ" altLang="cs-CZ" sz="2800" dirty="0" smtClean="0">
                <a:latin typeface="Arial" panose="020B0604020202020204" pitchFamily="34" charset="0"/>
              </a:rPr>
              <a:t> období začíná, jakmile je dosaženo návratu spontánní cirkulace – </a:t>
            </a:r>
            <a:r>
              <a:rPr lang="cs-CZ" altLang="cs-CZ" sz="2800" b="1" dirty="0" smtClean="0">
                <a:latin typeface="Arial" panose="020B0604020202020204" pitchFamily="34" charset="0"/>
              </a:rPr>
              <a:t>ROSC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Pac. musí být umístěn na </a:t>
            </a:r>
            <a:r>
              <a:rPr lang="cs-CZ" altLang="cs-CZ" sz="2800" dirty="0" smtClean="0">
                <a:latin typeface="Arial" panose="020B0604020202020204" pitchFamily="34" charset="0"/>
              </a:rPr>
              <a:t>intenzivním lůžku </a:t>
            </a:r>
            <a:r>
              <a:rPr lang="cs-CZ" altLang="cs-CZ" sz="2800" dirty="0" smtClean="0">
                <a:latin typeface="Arial" panose="020B0604020202020204" pitchFamily="34" charset="0"/>
              </a:rPr>
              <a:t>ke kontinuální monitoraci vitálních </a:t>
            </a:r>
            <a:r>
              <a:rPr lang="cs-CZ" altLang="cs-CZ" sz="2800" dirty="0" err="1" smtClean="0">
                <a:latin typeface="Arial" panose="020B0604020202020204" pitchFamily="34" charset="0"/>
              </a:rPr>
              <a:t>fcí</a:t>
            </a:r>
            <a:r>
              <a:rPr lang="cs-CZ" altLang="cs-CZ" sz="2800" dirty="0" smtClean="0">
                <a:latin typeface="Arial" panose="020B0604020202020204" pitchFamily="34" charset="0"/>
              </a:rPr>
              <a:t>. a komplexní péči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C000"/>
                </a:solidFill>
                <a:latin typeface="Arial" panose="020B0604020202020204" pitchFamily="34" charset="0"/>
              </a:rPr>
              <a:t>Cíl IP:</a:t>
            </a:r>
          </a:p>
          <a:p>
            <a:pPr marL="898375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Prevence opakované NZO</a:t>
            </a:r>
          </a:p>
          <a:p>
            <a:pPr marL="588234" indent="-588234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499392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I –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Intensive</a:t>
            </a:r>
            <a:r>
              <a:rPr lang="cs-CZ" altLang="cs-CZ" sz="4000" dirty="0" smtClean="0">
                <a:latin typeface="Arial" panose="020B0604020202020204" pitchFamily="34" charset="0"/>
              </a:rPr>
              <a:t> care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230" y="1724025"/>
            <a:ext cx="9278797" cy="544803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latin typeface="Arial" charset="0"/>
              </a:rPr>
              <a:t>Po obnově oběhu je pac. přijímán na resuscitační lůžko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solidFill>
                  <a:srgbClr val="FF0000"/>
                </a:solidFill>
                <a:latin typeface="Arial" charset="0"/>
              </a:rPr>
              <a:t>Vyšetření postupem ABCDE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latin typeface="Arial" charset="0"/>
              </a:rPr>
              <a:t>Možnost trvalé monitorace </a:t>
            </a:r>
            <a:r>
              <a:rPr lang="cs-CZ" altLang="cs-CZ" sz="2600" dirty="0" smtClean="0">
                <a:latin typeface="Arial" charset="0"/>
              </a:rPr>
              <a:t>vitálních funkcí</a:t>
            </a:r>
            <a:endParaRPr lang="cs-CZ" altLang="cs-CZ" sz="2600" dirty="0"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Léčba vyvolávající příčiny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latin typeface="Arial" charset="0"/>
              </a:rPr>
              <a:t>Možnost UPV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latin typeface="Arial" charset="0"/>
              </a:rPr>
              <a:t>Úprava vnitřního prostředí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solidFill>
                  <a:schemeClr val="accent1"/>
                </a:solidFill>
                <a:latin typeface="Arial" charset="0"/>
              </a:rPr>
              <a:t>Cílená regulace tělesné teploty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latin typeface="Arial" charset="0"/>
              </a:rPr>
              <a:t>Zavedení NGS, PMK (invazivní </a:t>
            </a:r>
            <a:r>
              <a:rPr lang="cs-CZ" altLang="cs-CZ" sz="2600" dirty="0" smtClean="0">
                <a:latin typeface="Arial" charset="0"/>
              </a:rPr>
              <a:t>teplotní </a:t>
            </a:r>
            <a:r>
              <a:rPr lang="cs-CZ" altLang="cs-CZ" sz="2600" dirty="0">
                <a:latin typeface="Arial" charset="0"/>
              </a:rPr>
              <a:t>čidlo)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latin typeface="Arial" charset="0"/>
              </a:rPr>
              <a:t>Zavedení arteriálního katétru → odběry krve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latin typeface="Arial" charset="0"/>
              </a:rPr>
              <a:t>Zavedení </a:t>
            </a:r>
            <a:r>
              <a:rPr lang="cs-CZ" altLang="cs-CZ" sz="2600" dirty="0" smtClean="0">
                <a:latin typeface="Arial" charset="0"/>
              </a:rPr>
              <a:t>centr. žilního katétru (CŽK) </a:t>
            </a:r>
            <a:r>
              <a:rPr lang="cs-CZ" altLang="cs-CZ" sz="2600" dirty="0">
                <a:latin typeface="Arial" charset="0"/>
              </a:rPr>
              <a:t>→ aplikace léků, monitorace </a:t>
            </a:r>
            <a:r>
              <a:rPr lang="cs-CZ" altLang="cs-CZ" sz="2600" dirty="0" smtClean="0">
                <a:latin typeface="Arial" charset="0"/>
              </a:rPr>
              <a:t>centr. žilního tlaku</a:t>
            </a:r>
            <a:endParaRPr lang="cs-CZ" altLang="cs-CZ" sz="2600" dirty="0"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solidFill>
                  <a:schemeClr val="hlink"/>
                </a:solidFill>
                <a:latin typeface="Arial" charset="0"/>
              </a:rPr>
              <a:t>Cílové hodnoty:</a:t>
            </a:r>
            <a:r>
              <a:rPr lang="cs-CZ" altLang="cs-CZ" sz="2600" dirty="0">
                <a:latin typeface="Arial" charset="0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>
                <a:latin typeface="Arial" charset="0"/>
              </a:rPr>
              <a:t>laktát do 2 </a:t>
            </a:r>
            <a:r>
              <a:rPr lang="cs-CZ" altLang="cs-CZ" sz="2600" dirty="0" err="1">
                <a:latin typeface="Arial" charset="0"/>
              </a:rPr>
              <a:t>mmol</a:t>
            </a:r>
            <a:r>
              <a:rPr lang="cs-CZ" altLang="cs-CZ" sz="2600" dirty="0">
                <a:latin typeface="Arial" charset="0"/>
              </a:rPr>
              <a:t>/l, diuréza min 0,5 - 1 ml/kg/hod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600" dirty="0" smtClean="0">
                <a:latin typeface="Arial" charset="0"/>
              </a:rPr>
              <a:t>hemoglobin </a:t>
            </a:r>
            <a:r>
              <a:rPr lang="cs-CZ" altLang="cs-CZ" sz="2600" dirty="0">
                <a:latin typeface="Arial" charset="0"/>
              </a:rPr>
              <a:t>nad 80 g/l, K</a:t>
            </a:r>
            <a:r>
              <a:rPr lang="cs-CZ" altLang="cs-CZ" sz="2600" baseline="30000" dirty="0">
                <a:latin typeface="Arial" charset="0"/>
              </a:rPr>
              <a:t>+</a:t>
            </a:r>
            <a:r>
              <a:rPr lang="cs-CZ" altLang="cs-CZ" sz="2600" dirty="0">
                <a:latin typeface="Arial" charset="0"/>
              </a:rPr>
              <a:t> 4,0-4,5 </a:t>
            </a:r>
            <a:r>
              <a:rPr lang="cs-CZ" altLang="cs-CZ" sz="2600" dirty="0" err="1">
                <a:latin typeface="Arial" charset="0"/>
              </a:rPr>
              <a:t>mmol</a:t>
            </a:r>
            <a:r>
              <a:rPr lang="cs-CZ" altLang="cs-CZ" sz="2600" dirty="0">
                <a:latin typeface="Arial" charset="0"/>
              </a:rPr>
              <a:t>/l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647" dirty="0"/>
          </a:p>
        </p:txBody>
      </p:sp>
    </p:spTree>
    <p:extLst>
      <p:ext uri="{BB962C8B-B14F-4D97-AF65-F5344CB8AC3E}">
        <p14:creationId xmlns:p14="http://schemas.microsoft.com/office/powerpoint/2010/main" val="3359497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I –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Intensive</a:t>
            </a:r>
            <a:r>
              <a:rPr lang="cs-CZ" altLang="cs-CZ" sz="4000" dirty="0" smtClean="0">
                <a:latin typeface="Arial" panose="020B0604020202020204" pitchFamily="34" charset="0"/>
              </a:rPr>
              <a:t> care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724025"/>
            <a:ext cx="9278797" cy="498598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Prognózování po NZO a neurologický deficit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2/3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pac.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po NZO umírají na JIP v důsledku neurologického poškození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Proces zotavení mozku po </a:t>
            </a: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postanoxickém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poškození končí během 72 h. po NZO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Prognózování zahrnuje: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Klinické neurologické vyš.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EEG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Zobrazovací metody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Biomarkery 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Při prognózování vyloučit vliv: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Sedativ a </a:t>
            </a:r>
            <a:r>
              <a:rPr lang="cs-CZ" altLang="cs-CZ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myorelaxancií</a:t>
            </a:r>
            <a:endParaRPr lang="cs-CZ" altLang="cs-CZ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Hypotermie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Závažné hypotenze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Hypoglykémie </a:t>
            </a:r>
          </a:p>
        </p:txBody>
      </p:sp>
    </p:spTree>
    <p:extLst>
      <p:ext uri="{BB962C8B-B14F-4D97-AF65-F5344CB8AC3E}">
        <p14:creationId xmlns:p14="http://schemas.microsoft.com/office/powerpoint/2010/main" val="32033679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Post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cardiac</a:t>
            </a:r>
            <a:r>
              <a:rPr lang="cs-CZ" altLang="cs-CZ" sz="4000" dirty="0" smtClean="0">
                <a:latin typeface="Arial" panose="020B0604020202020204" pitchFamily="34" charset="0"/>
              </a:rPr>
              <a:t> </a:t>
            </a:r>
            <a:r>
              <a:rPr lang="cs-CZ" altLang="cs-CZ" sz="4000" dirty="0" err="1" smtClean="0">
                <a:latin typeface="Arial" panose="020B0604020202020204" pitchFamily="34" charset="0"/>
              </a:rPr>
              <a:t>arrest</a:t>
            </a:r>
            <a:r>
              <a:rPr lang="cs-CZ" altLang="cs-CZ" sz="4000" dirty="0" smtClean="0">
                <a:latin typeface="Arial" panose="020B0604020202020204" pitchFamily="34" charset="0"/>
              </a:rPr>
              <a:t> syndrome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PCAS zahrnuje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Poresuscitační</a:t>
            </a: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 poškození mozku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Poresuscitační</a:t>
            </a: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 myokardiální dysfunkce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Systémová </a:t>
            </a:r>
            <a:r>
              <a:rPr lang="cs-CZ" altLang="cs-CZ" sz="28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ischemicko</a:t>
            </a: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 - </a:t>
            </a:r>
            <a:r>
              <a:rPr lang="cs-CZ" altLang="cs-CZ" sz="28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reperfuzní</a:t>
            </a: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 reakce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2296791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adpis 3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Požadované znalosti/dovednosti 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546100" y="1651519"/>
            <a:ext cx="4651629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Dovednosti: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Zprůchodnění dýchacích cest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Nepřímá srdeční masáž –kvalita !!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Defibrilace – kompletní znalost všech funkcí přístroje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endParaRPr lang="cs-CZ" sz="2800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716399" cy="517064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Znalosti: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Kompetence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Základní algoritmy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nezahájení</a:t>
            </a:r>
            <a:r>
              <a:rPr 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ukončení KPR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Rozdíl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defibrilovatelných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nedefibrilovatelných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křivek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Znalost algoritmů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Použití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defibrilátoru v režimu manuál, AED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Farmakoterapie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endParaRPr 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2148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44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ALS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44" y="1800225"/>
            <a:ext cx="9278797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Rozšířená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KPR po dobu 20 minut je dostatečná pokud je trvale přítomná asystolie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Před ukončením KPR vyloučit (příp. léčit) všechny reverzibilní příčiny NZO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Nepodávat vyšší než doporučené dávky farmak a zabránit hyperventilaci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Přežití po KPR do propuštění ze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zdravotnického zařízení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cca 10/20 %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47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730887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Jak vypadá pac. po KPR?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44" y="1690517"/>
            <a:ext cx="9278797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I při kvalitně prováděné KPR je organizmus a zejména mozek </a:t>
            </a:r>
            <a:r>
              <a:rPr lang="cs-CZ" altLang="cs-CZ" sz="2800" dirty="0" err="1" smtClean="0">
                <a:latin typeface="Arial" panose="020B0604020202020204" pitchFamily="34" charset="0"/>
              </a:rPr>
              <a:t>oxygenován</a:t>
            </a:r>
            <a:r>
              <a:rPr lang="cs-CZ" altLang="cs-CZ" sz="2800" dirty="0" smtClean="0">
                <a:latin typeface="Arial" panose="020B0604020202020204" pitchFamily="34" charset="0"/>
              </a:rPr>
              <a:t> pouze bazálně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V drtivé většině případů je pac. po KPR v bezvědomí, s respirační insuficiencí a s nestabilním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krevním, </a:t>
            </a: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vyžaduje UPV a podporu oběhu </a:t>
            </a:r>
            <a:r>
              <a:rPr lang="cs-CZ" altLang="cs-CZ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inotropiky</a:t>
            </a:r>
            <a:endParaRPr lang="cs-CZ" altLang="cs-CZ" sz="28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8659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Nadpis 1"/>
          <p:cNvSpPr>
            <a:spLocks noGrp="1"/>
          </p:cNvSpPr>
          <p:nvPr>
            <p:ph type="title"/>
          </p:nvPr>
        </p:nvSpPr>
        <p:spPr>
          <a:xfrm>
            <a:off x="7073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KPR ve specifickém prostředí</a:t>
            </a:r>
          </a:p>
        </p:txBody>
      </p:sp>
      <p:sp>
        <p:nvSpPr>
          <p:cNvPr id="75779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299" y="1800225"/>
            <a:ext cx="9278797" cy="38779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ve zdravotnickém zařízení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Perioperační NZO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po kardiochirurgických operacích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v katetrizační laboratoři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v dialyzačním středisku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v dopravních prostředcích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NZO na palubě letadla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během sportovních činností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a tonutí</a:t>
            </a:r>
          </a:p>
        </p:txBody>
      </p:sp>
    </p:spTree>
    <p:extLst>
      <p:ext uri="{BB962C8B-B14F-4D97-AF65-F5344CB8AC3E}">
        <p14:creationId xmlns:p14="http://schemas.microsoft.com/office/powerpoint/2010/main" val="2643415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Nadpis 1"/>
          <p:cNvSpPr>
            <a:spLocks noGrp="1"/>
          </p:cNvSpPr>
          <p:nvPr>
            <p:ph type="title"/>
          </p:nvPr>
        </p:nvSpPr>
        <p:spPr>
          <a:xfrm>
            <a:off x="707301" y="885825"/>
            <a:ext cx="9278797" cy="1231106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Akutní stavy v divočině a venkovním prostředí</a:t>
            </a:r>
          </a:p>
        </p:txBody>
      </p:sp>
      <p:sp>
        <p:nvSpPr>
          <p:cNvPr id="7680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2154691"/>
            <a:ext cx="9278797" cy="25853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Obtížně přístupný terén a vzdálené oblasti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Výšková nemoc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Zasypání lavinou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Poranění bleskem a úrazy el. proudem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Hromadné neštěstí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96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KPR a specifické skupiny nemocných</a:t>
            </a:r>
          </a:p>
        </p:txBody>
      </p:sp>
      <p:sp>
        <p:nvSpPr>
          <p:cNvPr id="77827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301621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Astma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Mechanická podpora srdeční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Neurologická onemocnění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Obezita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v těhotenství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NZO a vyšší věk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Traumatická NZO</a:t>
            </a:r>
          </a:p>
        </p:txBody>
      </p:sp>
    </p:spTree>
    <p:extLst>
      <p:ext uri="{BB962C8B-B14F-4D97-AF65-F5344CB8AC3E}">
        <p14:creationId xmlns:p14="http://schemas.microsoft.com/office/powerpoint/2010/main" val="7624980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Netechnické dovednosti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80 % chyb vzniká v důsledku lidského faktoru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Nácvik týmové spolupráce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Rozdělení úkolů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Vedení týmu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Situační povědomí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předvídání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Rozhodovací proces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Debriefing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0752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Použité zdroje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439999" cy="381642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2021.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KNOR, J., MÁLEK, J.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Farmakoterapie urgentních stavů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3.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Maxdorf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2019. ISBN 978-80-7345-595-8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cs-CZ" sz="2800" cap="al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eblová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J. a kol.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Urgentní medicína v klinické praxi lékaře.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vyd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2018. ISBN 978-80-271-0596-0.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</TotalTime>
  <Words>1619</Words>
  <Application>Microsoft Office PowerPoint</Application>
  <PresentationFormat>Vlastní</PresentationFormat>
  <Paragraphs>252</Paragraphs>
  <Slides>39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Prezentace aplikace PowerPoint</vt:lpstr>
      <vt:lpstr>NZO</vt:lpstr>
      <vt:lpstr>NZO</vt:lpstr>
      <vt:lpstr>Koronarografie </vt:lpstr>
      <vt:lpstr>Nezahájení KPR</vt:lpstr>
      <vt:lpstr>Ukončení KPR</vt:lpstr>
      <vt:lpstr>Reverzibilní příčiny NZO</vt:lpstr>
      <vt:lpstr>Rozšířená KPR</vt:lpstr>
      <vt:lpstr>Klíčová sdělení Guidelines 2021</vt:lpstr>
      <vt:lpstr>Zásadní body ALS</vt:lpstr>
      <vt:lpstr>Zásadní body ALS</vt:lpstr>
      <vt:lpstr>A – Airway</vt:lpstr>
      <vt:lpstr>B – Breathing</vt:lpstr>
      <vt:lpstr>B – Breathing</vt:lpstr>
      <vt:lpstr>B – Breathing</vt:lpstr>
      <vt:lpstr>C – Circulation</vt:lpstr>
      <vt:lpstr>Mechanická přístrojová resuscitace</vt:lpstr>
      <vt:lpstr>D - Defibrilation</vt:lpstr>
      <vt:lpstr>D - Defibrilation</vt:lpstr>
      <vt:lpstr>D - Defibrilation</vt:lpstr>
      <vt:lpstr>E - EKG</vt:lpstr>
      <vt:lpstr>E - EKG</vt:lpstr>
      <vt:lpstr>F – Fluids and drugs</vt:lpstr>
      <vt:lpstr>F – Fluids and drugs</vt:lpstr>
      <vt:lpstr>G - Gauging</vt:lpstr>
      <vt:lpstr>G - Gauging</vt:lpstr>
      <vt:lpstr>H – Hypothermia, human mentation </vt:lpstr>
      <vt:lpstr>I – Intensive care </vt:lpstr>
      <vt:lpstr>I – Intensive care</vt:lpstr>
      <vt:lpstr>I – Intensive care</vt:lpstr>
      <vt:lpstr>Post cardiac arrest syndrome</vt:lpstr>
      <vt:lpstr>Požadované znalosti/dovednosti </vt:lpstr>
      <vt:lpstr>ALS</vt:lpstr>
      <vt:lpstr>Jak vypadá pac. po KPR?</vt:lpstr>
      <vt:lpstr>KPR ve specifickém prostředí</vt:lpstr>
      <vt:lpstr>Akutní stavy v divočině a venkovním prostředí</vt:lpstr>
      <vt:lpstr>KPR a specifické skupiny nemocných</vt:lpstr>
      <vt:lpstr>Netechnické dovednosti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58</cp:revision>
  <dcterms:created xsi:type="dcterms:W3CDTF">2017-03-15T11:07:40Z</dcterms:created>
  <dcterms:modified xsi:type="dcterms:W3CDTF">2022-01-10T17:47:02Z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