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87" r:id="rId3"/>
    <p:sldId id="286" r:id="rId4"/>
    <p:sldId id="288" r:id="rId5"/>
    <p:sldId id="282" r:id="rId6"/>
    <p:sldId id="283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 autoAdjust="0"/>
    <p:restoredTop sz="94674"/>
  </p:normalViewPr>
  <p:slideViewPr>
    <p:cSldViewPr>
      <p:cViewPr varScale="1">
        <p:scale>
          <a:sx n="124" d="100"/>
          <a:sy n="124" d="100"/>
        </p:scale>
        <p:origin x="183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-714404"/>
            <a:ext cx="9144000" cy="7572404"/>
          </a:xfr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pPr algn="ctr"/>
            <a:br>
              <a:rPr lang="cs-CZ" sz="4400" dirty="0">
                <a:latin typeface="Book Antiqua" pitchFamily="18" charset="0"/>
              </a:rPr>
            </a:br>
            <a:r>
              <a:rPr lang="cs-CZ" sz="4400" dirty="0">
                <a:latin typeface="Book Antiqua" pitchFamily="18" charset="0"/>
              </a:rPr>
              <a:t>FEHLER  IM UNTERRICHT</a:t>
            </a:r>
            <a:br>
              <a:rPr lang="cs-CZ" sz="4400" dirty="0">
                <a:latin typeface="Book Antiqua" pitchFamily="18" charset="0"/>
              </a:rPr>
            </a:br>
            <a:endParaRPr lang="cs-CZ" sz="4400" dirty="0">
              <a:latin typeface="Book Antiqua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A376959-59E7-304C-BDD5-19C4074DF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-167489"/>
            <a:ext cx="72644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02767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VERWENDETE SPRACHE BEI KORREKTUREN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i="1" dirty="0" err="1">
                <a:latin typeface="Book Antiqua" pitchFamily="18" charset="0"/>
              </a:rPr>
              <a:t>Versuchen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Fehlerbeispiele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Ihrer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Schüler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finden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bei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denen</a:t>
            </a:r>
            <a:r>
              <a:rPr lang="cs-CZ" sz="2000" i="1" dirty="0">
                <a:latin typeface="Book Antiqua" pitchFamily="18" charset="0"/>
              </a:rPr>
              <a:t> es </a:t>
            </a:r>
            <a:r>
              <a:rPr lang="cs-CZ" sz="2000" i="1" dirty="0" err="1">
                <a:latin typeface="Book Antiqua" pitchFamily="18" charset="0"/>
              </a:rPr>
              <a:t>sinnvoll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wäre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auf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Mutter</a:t>
            </a:r>
            <a:r>
              <a:rPr lang="cs-CZ" sz="2000" i="1" dirty="0">
                <a:latin typeface="Book Antiqua" pitchFamily="18" charset="0"/>
              </a:rPr>
              <a:t> oder </a:t>
            </a:r>
            <a:r>
              <a:rPr lang="cs-CZ" sz="2000" i="1" dirty="0" err="1">
                <a:latin typeface="Book Antiqua" pitchFamily="18" charset="0"/>
              </a:rPr>
              <a:t>andere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Sprachen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zurückzugreifen</a:t>
            </a:r>
            <a:r>
              <a:rPr lang="cs-CZ" sz="2000" i="1" dirty="0">
                <a:latin typeface="Book Antiqua" pitchFamily="18" charset="0"/>
              </a:rPr>
              <a:t>.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Erklärungen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wären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für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Ihre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Schüler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sinnvoll</a:t>
            </a:r>
            <a:r>
              <a:rPr lang="cs-CZ" sz="2000" i="1" dirty="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VERWENDETE SPRACHE BEI KORREKTUREN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200" dirty="0">
                <a:latin typeface="Book Antiqua" pitchFamily="18" charset="0"/>
              </a:rPr>
              <a:t>Der </a:t>
            </a:r>
            <a:r>
              <a:rPr lang="cs-CZ" sz="2200" dirty="0" err="1">
                <a:latin typeface="Book Antiqua" pitchFamily="18" charset="0"/>
              </a:rPr>
              <a:t>Rückgriff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auf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die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Muttersprache</a:t>
            </a:r>
            <a:r>
              <a:rPr lang="cs-CZ" sz="2200" dirty="0">
                <a:latin typeface="Book Antiqua" pitchFamily="18" charset="0"/>
              </a:rPr>
              <a:t> oder </a:t>
            </a:r>
            <a:r>
              <a:rPr lang="cs-CZ" sz="2200" dirty="0" err="1">
                <a:latin typeface="Book Antiqua" pitchFamily="18" charset="0"/>
              </a:rPr>
              <a:t>andere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gelernte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Sprachen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kann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dreierlei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Funktionen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haben</a:t>
            </a:r>
            <a:r>
              <a:rPr lang="cs-CZ" sz="2200" dirty="0">
                <a:latin typeface="Book Antiqua" pitchFamily="18" charset="0"/>
              </a:rPr>
              <a:t>. </a:t>
            </a:r>
            <a:r>
              <a:rPr lang="cs-CZ" sz="2200" dirty="0" err="1">
                <a:latin typeface="Book Antiqua" pitchFamily="18" charset="0"/>
              </a:rPr>
              <a:t>Sie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können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eingesetzt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werden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als</a:t>
            </a:r>
            <a:r>
              <a:rPr lang="cs-CZ" sz="2200" dirty="0">
                <a:latin typeface="Book Antiqua" pitchFamily="18" charset="0"/>
              </a:rPr>
              <a:t>:</a:t>
            </a:r>
          </a:p>
          <a:p>
            <a:endParaRPr lang="cs-CZ" sz="2200" dirty="0">
              <a:latin typeface="Book Antiqua" pitchFamily="18" charset="0"/>
            </a:endParaRPr>
          </a:p>
          <a:p>
            <a:r>
              <a:rPr lang="cs-CZ" sz="2200" dirty="0">
                <a:latin typeface="Book Antiqua" pitchFamily="18" charset="0"/>
              </a:rPr>
              <a:t>1. </a:t>
            </a:r>
            <a:r>
              <a:rPr lang="cs-CZ" sz="2200" b="1" dirty="0" err="1">
                <a:latin typeface="Book Antiqua" pitchFamily="18" charset="0"/>
              </a:rPr>
              <a:t>Erklärsprache</a:t>
            </a:r>
            <a:r>
              <a:rPr lang="cs-CZ" sz="2200" dirty="0">
                <a:latin typeface="Book Antiqua" pitchFamily="18" charset="0"/>
              </a:rPr>
              <a:t>: </a:t>
            </a:r>
            <a:r>
              <a:rPr lang="cs-CZ" sz="2200" dirty="0" err="1">
                <a:latin typeface="Book Antiqua" pitchFamily="18" charset="0"/>
              </a:rPr>
              <a:t>Dies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geschieht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meist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dann</a:t>
            </a:r>
            <a:r>
              <a:rPr lang="cs-CZ" sz="2200" dirty="0">
                <a:latin typeface="Book Antiqua" pitchFamily="18" charset="0"/>
              </a:rPr>
              <a:t>, </a:t>
            </a:r>
            <a:r>
              <a:rPr lang="cs-CZ" sz="2200" dirty="0" err="1">
                <a:latin typeface="Book Antiqua" pitchFamily="18" charset="0"/>
              </a:rPr>
              <a:t>wenn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für</a:t>
            </a:r>
            <a:r>
              <a:rPr lang="cs-CZ" sz="2200" dirty="0">
                <a:latin typeface="Book Antiqua" pitchFamily="18" charset="0"/>
              </a:rPr>
              <a:t> den </a:t>
            </a:r>
            <a:r>
              <a:rPr lang="cs-CZ" sz="2200" dirty="0" err="1">
                <a:latin typeface="Book Antiqua" pitchFamily="18" charset="0"/>
              </a:rPr>
              <a:t>Lernenden</a:t>
            </a:r>
            <a:r>
              <a:rPr lang="cs-CZ" sz="2200" dirty="0">
                <a:latin typeface="Book Antiqua" pitchFamily="18" charset="0"/>
              </a:rPr>
              <a:t> (</a:t>
            </a:r>
            <a:r>
              <a:rPr lang="cs-CZ" sz="2200" dirty="0" err="1">
                <a:latin typeface="Book Antiqua" pitchFamily="18" charset="0"/>
              </a:rPr>
              <a:t>und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möglicherweise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auch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für</a:t>
            </a:r>
            <a:r>
              <a:rPr lang="cs-CZ" sz="2200" dirty="0">
                <a:latin typeface="Book Antiqua" pitchFamily="18" charset="0"/>
              </a:rPr>
              <a:t> den </a:t>
            </a:r>
            <a:r>
              <a:rPr lang="cs-CZ" sz="2200" dirty="0" err="1">
                <a:latin typeface="Book Antiqua" pitchFamily="18" charset="0"/>
              </a:rPr>
              <a:t>Lehrer</a:t>
            </a:r>
            <a:r>
              <a:rPr lang="cs-CZ" sz="2200" dirty="0">
                <a:latin typeface="Book Antiqua" pitchFamily="18" charset="0"/>
              </a:rPr>
              <a:t>) </a:t>
            </a:r>
            <a:r>
              <a:rPr lang="cs-CZ" sz="2200" dirty="0" err="1">
                <a:latin typeface="Book Antiqua" pitchFamily="18" charset="0"/>
              </a:rPr>
              <a:t>eine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Erklärung</a:t>
            </a:r>
            <a:r>
              <a:rPr lang="cs-CZ" sz="2200" dirty="0">
                <a:latin typeface="Book Antiqua" pitchFamily="18" charset="0"/>
              </a:rPr>
              <a:t> in der </a:t>
            </a:r>
            <a:r>
              <a:rPr lang="cs-CZ" sz="2200" dirty="0" err="1">
                <a:latin typeface="Book Antiqua" pitchFamily="18" charset="0"/>
              </a:rPr>
              <a:t>Fremdsprache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zu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schwierig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wäre</a:t>
            </a:r>
            <a:r>
              <a:rPr lang="cs-CZ" sz="2200" dirty="0">
                <a:latin typeface="Book Antiqua" pitchFamily="18" charset="0"/>
              </a:rPr>
              <a:t>.</a:t>
            </a:r>
          </a:p>
          <a:p>
            <a:r>
              <a:rPr lang="cs-CZ" sz="2200" dirty="0">
                <a:latin typeface="Book Antiqua" pitchFamily="18" charset="0"/>
              </a:rPr>
              <a:t>2. </a:t>
            </a:r>
            <a:r>
              <a:rPr lang="cs-CZ" sz="2200" b="1" dirty="0" err="1">
                <a:latin typeface="Book Antiqua" pitchFamily="18" charset="0"/>
              </a:rPr>
              <a:t>Kontrastfolie</a:t>
            </a:r>
            <a:r>
              <a:rPr lang="cs-CZ" sz="2200" b="1" dirty="0">
                <a:latin typeface="Book Antiqua" pitchFamily="18" charset="0"/>
              </a:rPr>
              <a:t> </a:t>
            </a:r>
            <a:r>
              <a:rPr lang="cs-CZ" sz="2200" b="1" dirty="0" err="1">
                <a:latin typeface="Book Antiqua" pitchFamily="18" charset="0"/>
              </a:rPr>
              <a:t>zur</a:t>
            </a:r>
            <a:r>
              <a:rPr lang="cs-CZ" sz="2200" b="1" dirty="0">
                <a:latin typeface="Book Antiqua" pitchFamily="18" charset="0"/>
              </a:rPr>
              <a:t> </a:t>
            </a:r>
            <a:r>
              <a:rPr lang="cs-CZ" sz="2200" b="1" dirty="0" err="1">
                <a:latin typeface="Book Antiqua" pitchFamily="18" charset="0"/>
              </a:rPr>
              <a:t>Fremdsprache</a:t>
            </a:r>
            <a:r>
              <a:rPr lang="cs-CZ" sz="2200" dirty="0">
                <a:latin typeface="Book Antiqua" pitchFamily="18" charset="0"/>
              </a:rPr>
              <a:t>: </a:t>
            </a:r>
            <a:r>
              <a:rPr lang="cs-CZ" sz="2200" dirty="0" err="1">
                <a:latin typeface="Book Antiqua" pitchFamily="18" charset="0"/>
              </a:rPr>
              <a:t>Dies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ist</a:t>
            </a:r>
            <a:r>
              <a:rPr lang="cs-CZ" sz="2200" dirty="0">
                <a:latin typeface="Book Antiqua" pitchFamily="18" charset="0"/>
              </a:rPr>
              <a:t> z. B. </a:t>
            </a:r>
            <a:r>
              <a:rPr lang="cs-CZ" sz="2200" dirty="0" err="1">
                <a:latin typeface="Book Antiqua" pitchFamily="18" charset="0"/>
              </a:rPr>
              <a:t>dann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sinnvoll</a:t>
            </a:r>
            <a:r>
              <a:rPr lang="cs-CZ" sz="2200" dirty="0">
                <a:latin typeface="Book Antiqua" pitchFamily="18" charset="0"/>
              </a:rPr>
              <a:t>, </a:t>
            </a:r>
            <a:r>
              <a:rPr lang="cs-CZ" sz="2200" dirty="0" err="1">
                <a:latin typeface="Book Antiqua" pitchFamily="18" charset="0"/>
              </a:rPr>
              <a:t>wenn</a:t>
            </a:r>
            <a:r>
              <a:rPr lang="cs-CZ" sz="2200" dirty="0">
                <a:latin typeface="Book Antiqua" pitchFamily="18" charset="0"/>
              </a:rPr>
              <a:t> man </a:t>
            </a:r>
            <a:r>
              <a:rPr lang="cs-CZ" sz="2200" dirty="0" err="1">
                <a:latin typeface="Book Antiqua" pitchFamily="18" charset="0"/>
              </a:rPr>
              <a:t>Unterschiede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zu</a:t>
            </a:r>
            <a:r>
              <a:rPr lang="cs-CZ" sz="2200" dirty="0">
                <a:latin typeface="Book Antiqua" pitchFamily="18" charset="0"/>
              </a:rPr>
              <a:t> der oder </a:t>
            </a:r>
            <a:r>
              <a:rPr lang="cs-CZ" sz="2200" dirty="0" err="1">
                <a:latin typeface="Book Antiqua" pitchFamily="18" charset="0"/>
              </a:rPr>
              <a:t>auch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Ähnlichkeiten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mit</a:t>
            </a:r>
            <a:r>
              <a:rPr lang="cs-CZ" sz="2200" dirty="0">
                <a:latin typeface="Book Antiqua" pitchFamily="18" charset="0"/>
              </a:rPr>
              <a:t> der </a:t>
            </a:r>
            <a:r>
              <a:rPr lang="cs-CZ" sz="2200" dirty="0" err="1">
                <a:latin typeface="Book Antiqua" pitchFamily="18" charset="0"/>
              </a:rPr>
              <a:t>Fremdsprache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aufzeigen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will</a:t>
            </a:r>
            <a:r>
              <a:rPr lang="cs-CZ" sz="2200" dirty="0">
                <a:latin typeface="Book Antiqua" pitchFamily="18" charset="0"/>
              </a:rPr>
              <a:t>, z. B. </a:t>
            </a:r>
            <a:r>
              <a:rPr lang="cs-CZ" sz="2200" dirty="0" err="1">
                <a:latin typeface="Book Antiqua" pitchFamily="18" charset="0"/>
              </a:rPr>
              <a:t>als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Erklärung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für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Fehlerursachen</a:t>
            </a:r>
            <a:endParaRPr lang="cs-CZ" sz="2200" dirty="0">
              <a:latin typeface="Book Antiqua" pitchFamily="18" charset="0"/>
            </a:endParaRPr>
          </a:p>
          <a:p>
            <a:r>
              <a:rPr lang="cs-CZ" sz="2200" dirty="0">
                <a:latin typeface="Book Antiqua" pitchFamily="18" charset="0"/>
              </a:rPr>
              <a:t>3. </a:t>
            </a:r>
            <a:r>
              <a:rPr lang="cs-CZ" sz="2200" b="1" dirty="0" err="1">
                <a:latin typeface="Book Antiqua" pitchFamily="18" charset="0"/>
              </a:rPr>
              <a:t>Hilfsmittel</a:t>
            </a:r>
            <a:r>
              <a:rPr lang="cs-CZ" sz="2200" b="1" dirty="0">
                <a:latin typeface="Book Antiqua" pitchFamily="18" charset="0"/>
              </a:rPr>
              <a:t> </a:t>
            </a:r>
            <a:r>
              <a:rPr lang="cs-CZ" sz="2200" b="1" dirty="0" err="1">
                <a:latin typeface="Book Antiqua" pitchFamily="18" charset="0"/>
              </a:rPr>
              <a:t>für</a:t>
            </a:r>
            <a:r>
              <a:rPr lang="cs-CZ" sz="2200" b="1" dirty="0">
                <a:latin typeface="Book Antiqua" pitchFamily="18" charset="0"/>
              </a:rPr>
              <a:t> </a:t>
            </a:r>
            <a:r>
              <a:rPr lang="cs-CZ" sz="2200" b="1" dirty="0" err="1">
                <a:latin typeface="Book Antiqua" pitchFamily="18" charset="0"/>
              </a:rPr>
              <a:t>Äu</a:t>
            </a:r>
            <a:r>
              <a:rPr lang="el-GR" sz="2200" b="1" dirty="0">
                <a:latin typeface="Book Antiqua" pitchFamily="18" charset="0"/>
                <a:cs typeface="Times New Roman"/>
              </a:rPr>
              <a:t>β</a:t>
            </a:r>
            <a:r>
              <a:rPr lang="cs-CZ" sz="2200" b="1" dirty="0" err="1">
                <a:latin typeface="Book Antiqua" pitchFamily="18" charset="0"/>
                <a:cs typeface="Times New Roman"/>
              </a:rPr>
              <a:t>erungsbedürfnisse</a:t>
            </a:r>
            <a:r>
              <a:rPr lang="cs-CZ" sz="2200" dirty="0">
                <a:latin typeface="Book Antiqua" pitchFamily="18" charset="0"/>
                <a:cs typeface="Times New Roman"/>
              </a:rPr>
              <a:t>: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Ein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solcher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Rückgriff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auf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die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Muttersprache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kann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dann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vorkommen</a:t>
            </a:r>
            <a:r>
              <a:rPr lang="cs-CZ" sz="2200" dirty="0">
                <a:latin typeface="Book Antiqua" pitchFamily="18" charset="0"/>
                <a:cs typeface="Times New Roman"/>
              </a:rPr>
              <a:t>,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wenn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Lernende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unbedingt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etwas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äu</a:t>
            </a:r>
            <a:r>
              <a:rPr lang="el-GR" sz="2200" dirty="0">
                <a:latin typeface="Book Antiqua" pitchFamily="18" charset="0"/>
                <a:cs typeface="Times New Roman"/>
              </a:rPr>
              <a:t>β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ern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wollen</a:t>
            </a:r>
            <a:r>
              <a:rPr lang="cs-CZ" sz="2200" dirty="0">
                <a:latin typeface="Book Antiqua" pitchFamily="18" charset="0"/>
                <a:cs typeface="Times New Roman"/>
              </a:rPr>
              <a:t>,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wozu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sie</a:t>
            </a:r>
            <a:r>
              <a:rPr lang="cs-CZ" sz="2200" dirty="0">
                <a:latin typeface="Book Antiqua" pitchFamily="18" charset="0"/>
                <a:cs typeface="Times New Roman"/>
              </a:rPr>
              <a:t> in der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Fremdsprache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noch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nicht</a:t>
            </a:r>
            <a:r>
              <a:rPr lang="cs-CZ" sz="2200" dirty="0">
                <a:latin typeface="Book Antiqua" pitchFamily="18" charset="0"/>
                <a:cs typeface="Times New Roman"/>
              </a:rPr>
              <a:t> in der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Lage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sind</a:t>
            </a:r>
            <a:r>
              <a:rPr lang="cs-CZ" sz="2200" dirty="0">
                <a:latin typeface="Book Antiqua" pitchFamily="18" charset="0"/>
                <a:cs typeface="Times New Roman"/>
              </a:rPr>
              <a:t>.</a:t>
            </a:r>
            <a:endParaRPr lang="cs-CZ" sz="22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VERWENDETE SPRACHE BEI KORREKTUREN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i="1" dirty="0" err="1">
                <a:latin typeface="Book Antiqua" pitchFamily="18" charset="0"/>
              </a:rPr>
              <a:t>Denken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Beispiel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Kontrastfolie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aus</a:t>
            </a:r>
            <a:r>
              <a:rPr lang="cs-CZ" sz="2000" i="1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Book Antiqua" pitchFamily="18" charset="0"/>
              </a:rPr>
              <a:t>KORREKTURMÖGLICHKEITEN: KORREKTURÜBUNGEN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 err="1">
                <a:latin typeface="Book Antiqua" pitchFamily="18" charset="0"/>
              </a:rPr>
              <a:t>Was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verstehen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unter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Korrekturmöglichkeiten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Korrekturmöglichkeiten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kennen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/</a:t>
            </a:r>
            <a:r>
              <a:rPr lang="cs-CZ" sz="2000" i="1" dirty="0" err="1">
                <a:latin typeface="Book Antiqua" pitchFamily="18" charset="0"/>
              </a:rPr>
              <a:t>benutzen</a:t>
            </a:r>
            <a:r>
              <a:rPr lang="cs-CZ" sz="2000" i="1" dirty="0">
                <a:latin typeface="Book Antiqua" pitchFamily="18" charset="0"/>
              </a:rPr>
              <a:t> 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im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Unterricht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Unterrichtsformen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würden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als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Lehrer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benutzen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KORREKTURMÖGLICHKEITEN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meisten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Korrekturmöglichkeiten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existieren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folgende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Varianten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Blick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auf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Atmosphäre</a:t>
            </a:r>
            <a:r>
              <a:rPr lang="cs-CZ" sz="2000" dirty="0">
                <a:latin typeface="Book Antiqua" pitchFamily="18" charset="0"/>
              </a:rPr>
              <a:t> in der </a:t>
            </a:r>
            <a:r>
              <a:rPr lang="cs-CZ" sz="2000" dirty="0" err="1">
                <a:latin typeface="Book Antiqua" pitchFamily="18" charset="0"/>
              </a:rPr>
              <a:t>Gruppe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äu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 err="1">
                <a:latin typeface="Times New Roman"/>
                <a:cs typeface="Times New Roman"/>
              </a:rPr>
              <a:t>erst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sensibel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eingesetzt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sollten</a:t>
            </a:r>
            <a:r>
              <a:rPr lang="cs-CZ" sz="2000" dirty="0">
                <a:latin typeface="Times New Roman"/>
                <a:cs typeface="Times New Roman"/>
              </a:rPr>
              <a:t>:</a:t>
            </a:r>
          </a:p>
          <a:p>
            <a:endParaRPr lang="cs-CZ" sz="2000" dirty="0">
              <a:latin typeface="Times New Roman"/>
              <a:cs typeface="Times New Roman"/>
            </a:endParaRPr>
          </a:p>
          <a:p>
            <a:r>
              <a:rPr lang="cs-CZ" sz="2000" dirty="0">
                <a:latin typeface="Times New Roman"/>
                <a:cs typeface="Times New Roman"/>
              </a:rPr>
              <a:t>1. Die </a:t>
            </a:r>
            <a:r>
              <a:rPr lang="cs-CZ" sz="2000" dirty="0" err="1">
                <a:latin typeface="Times New Roman"/>
                <a:cs typeface="Times New Roman"/>
              </a:rPr>
              <a:t>Schüler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bearbeiten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ihre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eigenen</a:t>
            </a:r>
            <a:r>
              <a:rPr lang="cs-CZ" sz="2000" dirty="0">
                <a:latin typeface="Times New Roman"/>
                <a:cs typeface="Times New Roman"/>
              </a:rPr>
              <a:t> Texte.</a:t>
            </a:r>
          </a:p>
          <a:p>
            <a:r>
              <a:rPr lang="cs-CZ" sz="2000" dirty="0">
                <a:latin typeface="Times New Roman"/>
                <a:cs typeface="Times New Roman"/>
              </a:rPr>
              <a:t>2. Die </a:t>
            </a:r>
            <a:r>
              <a:rPr lang="cs-CZ" sz="2000" dirty="0" err="1">
                <a:latin typeface="Times New Roman"/>
                <a:cs typeface="Times New Roman"/>
              </a:rPr>
              <a:t>Arbeiten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ausgetauscht</a:t>
            </a:r>
            <a:r>
              <a:rPr lang="cs-CZ" sz="2000" dirty="0">
                <a:latin typeface="Times New Roman"/>
                <a:cs typeface="Times New Roman"/>
              </a:rPr>
              <a:t>. </a:t>
            </a:r>
            <a:r>
              <a:rPr lang="cs-CZ" sz="2000" dirty="0" err="1">
                <a:latin typeface="Times New Roman"/>
                <a:cs typeface="Times New Roman"/>
              </a:rPr>
              <a:t>Jeder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bearbeitet</a:t>
            </a:r>
            <a:r>
              <a:rPr lang="cs-CZ" sz="2000" dirty="0">
                <a:latin typeface="Times New Roman"/>
                <a:cs typeface="Times New Roman"/>
              </a:rPr>
              <a:t> den Text </a:t>
            </a:r>
            <a:r>
              <a:rPr lang="cs-CZ" sz="2000" dirty="0" err="1">
                <a:latin typeface="Times New Roman"/>
                <a:cs typeface="Times New Roman"/>
              </a:rPr>
              <a:t>eines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Mitschülers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dirty="0">
                <a:latin typeface="Times New Roman"/>
                <a:cs typeface="Times New Roman"/>
              </a:rPr>
              <a:t>3. </a:t>
            </a:r>
            <a:r>
              <a:rPr lang="cs-CZ" sz="2000" dirty="0" err="1">
                <a:latin typeface="Times New Roman"/>
                <a:cs typeface="Times New Roman"/>
              </a:rPr>
              <a:t>Alle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Schüler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bearbeiten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denselben</a:t>
            </a:r>
            <a:r>
              <a:rPr lang="cs-CZ" sz="2000" dirty="0">
                <a:latin typeface="Times New Roman"/>
                <a:cs typeface="Times New Roman"/>
              </a:rPr>
              <a:t> Text. </a:t>
            </a:r>
            <a:r>
              <a:rPr lang="cs-CZ" sz="2000" dirty="0" err="1">
                <a:latin typeface="Times New Roman"/>
                <a:cs typeface="Times New Roman"/>
              </a:rPr>
              <a:t>Hierbei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kann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sehr</a:t>
            </a:r>
            <a:r>
              <a:rPr lang="cs-CZ" sz="2000" dirty="0">
                <a:latin typeface="Times New Roman"/>
                <a:cs typeface="Times New Roman"/>
              </a:rPr>
              <a:t> gut </a:t>
            </a:r>
            <a:r>
              <a:rPr lang="cs-CZ" sz="2000" dirty="0" err="1">
                <a:latin typeface="Times New Roman"/>
                <a:cs typeface="Times New Roman"/>
              </a:rPr>
              <a:t>auch</a:t>
            </a:r>
            <a:r>
              <a:rPr lang="cs-CZ" sz="2000" dirty="0">
                <a:latin typeface="Times New Roman"/>
                <a:cs typeface="Times New Roman"/>
              </a:rPr>
              <a:t> in </a:t>
            </a:r>
            <a:r>
              <a:rPr lang="cs-CZ" sz="2000" dirty="0" err="1">
                <a:latin typeface="Times New Roman"/>
                <a:cs typeface="Times New Roman"/>
              </a:rPr>
              <a:t>Partnerarbeit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vorgegangen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dirty="0">
                <a:latin typeface="Times New Roman"/>
                <a:cs typeface="Times New Roman"/>
              </a:rPr>
              <a:t>4. In </a:t>
            </a:r>
            <a:r>
              <a:rPr lang="cs-CZ" sz="2000" dirty="0" err="1">
                <a:latin typeface="Times New Roman"/>
                <a:cs typeface="Times New Roman"/>
              </a:rPr>
              <a:t>Gruppen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mehrere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ausgewählte</a:t>
            </a:r>
            <a:r>
              <a:rPr lang="cs-CZ" sz="2000" dirty="0">
                <a:latin typeface="Times New Roman"/>
                <a:cs typeface="Times New Roman"/>
              </a:rPr>
              <a:t> Texte </a:t>
            </a:r>
            <a:r>
              <a:rPr lang="cs-CZ" sz="2000" dirty="0" err="1">
                <a:latin typeface="Times New Roman"/>
                <a:cs typeface="Times New Roman"/>
              </a:rPr>
              <a:t>bearbeitet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dirty="0">
                <a:latin typeface="Times New Roman"/>
                <a:cs typeface="Times New Roman"/>
              </a:rPr>
              <a:t>5. Die </a:t>
            </a:r>
            <a:r>
              <a:rPr lang="cs-CZ" sz="2000" dirty="0" err="1">
                <a:latin typeface="Times New Roman"/>
                <a:cs typeface="Times New Roman"/>
              </a:rPr>
              <a:t>Lernenden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selbst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wählen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ihren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Arbeiten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fehlerhafte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Sätze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aus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die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sie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auf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ein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Blatt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Papier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schreiben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und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zur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Bearbeitung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weitergeben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8591</TotalTime>
  <Words>316</Words>
  <Application>Microsoft Macintosh PowerPoint</Application>
  <PresentationFormat>Předvádění na obrazovce (4:3)</PresentationFormat>
  <Paragraphs>27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2" baseType="lpstr">
      <vt:lpstr>Book Antiqua</vt:lpstr>
      <vt:lpstr>Gill Sans MT</vt:lpstr>
      <vt:lpstr>Times New Roman</vt:lpstr>
      <vt:lpstr>Verdana</vt:lpstr>
      <vt:lpstr>Wingdings 2</vt:lpstr>
      <vt:lpstr>Slunovrat</vt:lpstr>
      <vt:lpstr> FEHLER  IM UNTERRICHT </vt:lpstr>
      <vt:lpstr>DIE VERWENDETE SPRACHE BEI KORREKTUREN</vt:lpstr>
      <vt:lpstr>DIE VERWENDETE SPRACHE BEI KORREKTUREN</vt:lpstr>
      <vt:lpstr>DIE VERWENDETE SPRACHE BEI KORREKTUREN</vt:lpstr>
      <vt:lpstr>KORREKTURMÖGLICHKEITEN: KORREKTURÜBUNGEN</vt:lpstr>
      <vt:lpstr>KORREKTURMÖGLICHKEITEN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asus</dc:creator>
  <cp:lastModifiedBy>Jan Topinka</cp:lastModifiedBy>
  <cp:revision>296</cp:revision>
  <dcterms:created xsi:type="dcterms:W3CDTF">2015-05-17T14:07:32Z</dcterms:created>
  <dcterms:modified xsi:type="dcterms:W3CDTF">2021-05-18T08:44:02Z</dcterms:modified>
</cp:coreProperties>
</file>