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58" r:id="rId3"/>
    <p:sldId id="259" r:id="rId4"/>
    <p:sldId id="307" r:id="rId5"/>
    <p:sldId id="265" r:id="rId6"/>
    <p:sldId id="308" r:id="rId7"/>
    <p:sldId id="261" r:id="rId8"/>
    <p:sldId id="262" r:id="rId9"/>
    <p:sldId id="313" r:id="rId10"/>
    <p:sldId id="309" r:id="rId11"/>
    <p:sldId id="264" r:id="rId12"/>
    <p:sldId id="263" r:id="rId13"/>
    <p:sldId id="311" r:id="rId14"/>
    <p:sldId id="361" r:id="rId15"/>
    <p:sldId id="310" r:id="rId16"/>
    <p:sldId id="297" r:id="rId17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7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962406" y="316060"/>
            <a:ext cx="8822055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A132E7E-BC1F-48D8-8F41-24FD8635617D}" type="datetimeFigureOut">
              <a:rPr lang="cs-CZ" smtClean="0"/>
              <a:t>09.08.2022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F2B71F5-F8AB-469D-B8A8-F7CD99DE7F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9316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62406" y="316060"/>
            <a:ext cx="8822055" cy="538609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2406" y="2035785"/>
            <a:ext cx="4330827" cy="81195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754" b="0" cap="all" baseline="0">
                <a:solidFill>
                  <a:schemeClr val="tx2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62406" y="2847740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53634" y="2035785"/>
            <a:ext cx="4330827" cy="811955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754" b="0" cap="all" baseline="0">
                <a:solidFill>
                  <a:schemeClr val="tx2"/>
                </a:solidFill>
              </a:defRPr>
            </a:lvl1pPr>
            <a:lvl2pPr marL="401010" indent="0">
              <a:buNone/>
              <a:defRPr sz="1754" b="1"/>
            </a:lvl2pPr>
            <a:lvl3pPr marL="802020" indent="0">
              <a:buNone/>
              <a:defRPr sz="1579" b="1"/>
            </a:lvl3pPr>
            <a:lvl4pPr marL="1203030" indent="0">
              <a:buNone/>
              <a:defRPr sz="1403" b="1"/>
            </a:lvl4pPr>
            <a:lvl5pPr marL="1604040" indent="0">
              <a:buNone/>
              <a:defRPr sz="1403" b="1"/>
            </a:lvl5pPr>
            <a:lvl6pPr marL="2005051" indent="0">
              <a:buNone/>
              <a:defRPr sz="1403" b="1"/>
            </a:lvl6pPr>
            <a:lvl7pPr marL="2406061" indent="0">
              <a:buNone/>
              <a:defRPr sz="1403" b="1"/>
            </a:lvl7pPr>
            <a:lvl8pPr marL="2807071" indent="0">
              <a:buNone/>
              <a:defRPr sz="1403" b="1"/>
            </a:lvl8pPr>
            <a:lvl9pPr marL="3208081" indent="0">
              <a:buNone/>
              <a:defRPr sz="1403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53634" y="2847740"/>
            <a:ext cx="4330827" cy="1384995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</p:spPr>
        <p:txBody>
          <a:bodyPr/>
          <a:lstStyle/>
          <a:p>
            <a:fld id="{5A132E7E-BC1F-48D8-8F41-24FD8635617D}" type="datetimeFigureOut">
              <a:rPr lang="cs-CZ" smtClean="0"/>
              <a:t>09.08.2022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</p:spPr>
        <p:txBody>
          <a:bodyPr/>
          <a:lstStyle/>
          <a:p>
            <a:fld id="{FF2B71F5-F8AB-469D-B8A8-F7CD99DE7F2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48828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8/9/2022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ct24.ceskatelevize.cz/veda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google.cz/search?q=obezita&amp;tbm=isch&amp;ved=2ahUKEwjm48L8ubT5AhUEyaQKHVZ0Ck8Q2-cCegQIABAA&amp;oq=obezita&amp;gs_lcp=CgNpbWcQAzIECCMQJzIECCMQJzIFCAAQgAQyBQgAEIAEMgUIABCABDIFCAAQgAQyBQgAEIAEMgUIABCABDIFCAAQgAQyBQgAEIAEOgQIABBDOggIABCABBCxAzoFCAAQsQM6CAgAELEDEIMBOgQIABADUNcJWNMbYLsgaABwAHgAgAHVAYgB3wWSAQU3LjAuMZgBAKABAaoBC2d3cy13aXotaW1nwAEB&amp;sclient=img&amp;ei=y4rvYqbSAoSSkwXW6Kn4BA&amp;bih=961&amp;biw=1920#imgrc=w9WlgvCB64B8VM" TargetMode="Externa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08100" y="3629025"/>
            <a:ext cx="7924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/>
              <a:t>Specifika ošetřovatelské péče u obézních pacientů</a:t>
            </a:r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/>
              <a:t>Soňa Galušková</a:t>
            </a: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Historie obezity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36700" y="1853360"/>
            <a:ext cx="2885631" cy="3528265"/>
          </a:xfrm>
          <a:prstGeom prst="rect">
            <a:avLst/>
          </a:prstGeom>
        </p:spPr>
      </p:pic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3346189"/>
          </a:xfrm>
        </p:spPr>
        <p:txBody>
          <a:bodyPr>
            <a:normAutofit fontScale="92500"/>
          </a:bodyPr>
          <a:lstStyle/>
          <a:p>
            <a:r>
              <a:rPr lang="cs-CZ" sz="2105" dirty="0">
                <a:latin typeface="Calibri" panose="020F0502020204030204" pitchFamily="34" charset="0"/>
              </a:rPr>
              <a:t> </a:t>
            </a:r>
            <a:r>
              <a:rPr lang="cs-CZ" sz="2105" b="1" dirty="0">
                <a:latin typeface="Calibri" panose="020F0502020204030204" pitchFamily="34" charset="0"/>
              </a:rPr>
              <a:t>OBESUS</a:t>
            </a:r>
            <a:r>
              <a:rPr lang="cs-CZ" b="1" dirty="0">
                <a:latin typeface="Calibri" panose="020F0502020204030204" pitchFamily="34" charset="0"/>
              </a:rPr>
              <a:t> = tlustý z jídla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666" dirty="0"/>
              <a:t>v pravěku byla nadváha známkou dostatku, u žen plodnosti (Venuše), trvání až do středověku. Platilo že chudí byli hubení - jedli jen ráno a večer a bohatí byli tlustí.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666" dirty="0"/>
              <a:t>Thomas </a:t>
            </a:r>
            <a:r>
              <a:rPr lang="cs-CZ" sz="1666" dirty="0" err="1"/>
              <a:t>Short</a:t>
            </a:r>
            <a:r>
              <a:rPr lang="cs-CZ" sz="1666" dirty="0"/>
              <a:t> (1727) – studie „Důvody a příznaky obezity“. Názor na obezitu se začíná měnit až v 18. století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1666" dirty="0"/>
              <a:t>prvním dokumentovatelně nejtěžším mužem své doby byl Daniel Lambert (1770 – 1809) z </a:t>
            </a:r>
            <a:r>
              <a:rPr lang="cs-CZ" sz="1666" dirty="0" err="1"/>
              <a:t>Leicesteru</a:t>
            </a:r>
            <a:r>
              <a:rPr lang="cs-CZ" sz="1666" dirty="0"/>
              <a:t> v Anglii. Vážil 335 kg a dožil se 39 let. Pracoval jako vězeňský dozorce, poté si pronajal byt v Londýně a vybíral od bohatých šilink za to, že se na něj chodili dívat. Stal se podkladem pro obraz p. </a:t>
            </a:r>
            <a:r>
              <a:rPr lang="cs-CZ" sz="1666" dirty="0" err="1"/>
              <a:t>Pickwicka</a:t>
            </a:r>
            <a:endParaRPr lang="cs-CZ" dirty="0"/>
          </a:p>
          <a:p>
            <a:endParaRPr lang="cs-CZ" dirty="0">
              <a:latin typeface="Calibri" panose="020F0502020204030204" pitchFamily="34" charset="0"/>
            </a:endParaRPr>
          </a:p>
          <a:p>
            <a:endParaRPr lang="cs-CZ" dirty="0">
              <a:latin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A296ACCF-19F7-B9DA-82A8-3126E6EAFCC6}"/>
              </a:ext>
            </a:extLst>
          </p:cNvPr>
          <p:cNvSpPr txBox="1"/>
          <p:nvPr/>
        </p:nvSpPr>
        <p:spPr>
          <a:xfrm>
            <a:off x="1536700" y="5012293"/>
            <a:ext cx="100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>
                <a:solidFill>
                  <a:schemeClr val="bg1"/>
                </a:solidFill>
              </a:rPr>
              <a:t>Zdroj: google.cz</a:t>
            </a:r>
          </a:p>
        </p:txBody>
      </p:sp>
    </p:spTree>
    <p:extLst>
      <p:ext uri="{BB962C8B-B14F-4D97-AF65-F5344CB8AC3E}">
        <p14:creationId xmlns:p14="http://schemas.microsoft.com/office/powerpoint/2010/main" val="2924317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>
                <a:latin typeface="+mn-lt"/>
              </a:rPr>
              <a:t>Historie obezity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105" dirty="0"/>
              <a:t>p. </a:t>
            </a:r>
            <a:r>
              <a:rPr lang="cs-CZ" sz="2105" dirty="0" err="1"/>
              <a:t>Pickwick</a:t>
            </a:r>
            <a:r>
              <a:rPr lang="cs-CZ" sz="2105" dirty="0"/>
              <a:t> – </a:t>
            </a:r>
            <a:r>
              <a:rPr lang="cs-CZ" sz="2105" b="1" dirty="0" err="1"/>
              <a:t>Pickwickův</a:t>
            </a:r>
            <a:r>
              <a:rPr lang="cs-CZ" sz="2105" b="1" dirty="0"/>
              <a:t> syndrom </a:t>
            </a:r>
            <a:r>
              <a:rPr lang="cs-CZ" sz="2105" dirty="0"/>
              <a:t>(obezita, polycytemie, </a:t>
            </a:r>
            <a:r>
              <a:rPr lang="cs-CZ" sz="2105" dirty="0" err="1"/>
              <a:t>hyperkapnie</a:t>
            </a:r>
            <a:r>
              <a:rPr lang="cs-CZ" sz="2105" dirty="0"/>
              <a:t>, hypoxie, plicní nedostatečnost, selhání srdce)</a:t>
            </a:r>
          </a:p>
          <a:p>
            <a:endParaRPr lang="cs-CZ" sz="2105" dirty="0">
              <a:latin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20. – 21. století ideálem krásy je štíhlost – </a:t>
            </a:r>
            <a:r>
              <a:rPr lang="cs-CZ" dirty="0" err="1"/>
              <a:t>Twiggy</a:t>
            </a:r>
            <a:r>
              <a:rPr lang="cs-CZ" dirty="0"/>
              <a:t> (1967) BMI 14,2</a:t>
            </a: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7115" y="3464932"/>
            <a:ext cx="2065558" cy="27154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0435" y="3385995"/>
            <a:ext cx="1790651" cy="2873325"/>
          </a:xfrm>
          <a:prstGeom prst="rect">
            <a:avLst/>
          </a:prstGeom>
        </p:spPr>
      </p:pic>
      <p:pic>
        <p:nvPicPr>
          <p:cNvPr id="1028" name="Picture 4" descr="Pickwickův syndr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625" y="3660648"/>
            <a:ext cx="4262625" cy="2324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FBE8F51C-5D52-347A-6164-F2F9967C9EFB}"/>
              </a:ext>
            </a:extLst>
          </p:cNvPr>
          <p:cNvSpPr txBox="1"/>
          <p:nvPr/>
        </p:nvSpPr>
        <p:spPr>
          <a:xfrm>
            <a:off x="962405" y="5984667"/>
            <a:ext cx="28985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https://www.uzdravim.cz/pickwickuv-syndrom.html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843EC1DB-94CE-AD8C-6C5E-AC6B9A04DD44}"/>
              </a:ext>
            </a:extLst>
          </p:cNvPr>
          <p:cNvSpPr txBox="1"/>
          <p:nvPr/>
        </p:nvSpPr>
        <p:spPr>
          <a:xfrm>
            <a:off x="5750436" y="6303821"/>
            <a:ext cx="42122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https://zena.aktualne.cz/krasa/modni-ikona-twiggy-jde-s-dobou-pomaha-navrhovat-obleceni-a-p/r~b41715ec94f211ea80e60cc47ab5f122/</a:t>
            </a:r>
          </a:p>
        </p:txBody>
      </p:sp>
    </p:spTree>
    <p:extLst>
      <p:ext uri="{BB962C8B-B14F-4D97-AF65-F5344CB8AC3E}">
        <p14:creationId xmlns:p14="http://schemas.microsoft.com/office/powerpoint/2010/main" val="3189022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+mn-lt"/>
              </a:rPr>
              <a:t>Obecná definice obezity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Obezita je choroba, která je charakterizována zmnožením tělesné tukové tkáně v organismu nad určitou optimální mez.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Obezita je definována jako stav člověka, jehož množství tělesného tuku převyšuje 25 – 32 % z jeho celkové hmotnosti.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Vzhledem k tomu, ženy mají obvykle více tělesného tuku než muži, většina lékařů říká, že </a:t>
            </a:r>
            <a:r>
              <a:rPr lang="cs-CZ" b="1" dirty="0"/>
              <a:t>muži s více než 25% </a:t>
            </a:r>
            <a:r>
              <a:rPr lang="cs-CZ" dirty="0"/>
              <a:t>tělesného tuku a </a:t>
            </a:r>
            <a:r>
              <a:rPr lang="cs-CZ" b="1" dirty="0"/>
              <a:t>ženy s více než 32%</a:t>
            </a:r>
            <a:r>
              <a:rPr lang="cs-CZ" dirty="0"/>
              <a:t> tělesného tuku jsou obézní.</a:t>
            </a:r>
          </a:p>
        </p:txBody>
      </p:sp>
      <p:pic>
        <p:nvPicPr>
          <p:cNvPr id="2050" name="Picture 2" descr="https://jaklecitcukrovku.cz/wp-content/uploads/2019/07/procenta-podkozniho-tuk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9434" y="1731975"/>
            <a:ext cx="5033037" cy="372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6471061-F458-01A5-F0C9-F46342EA0EF5}"/>
              </a:ext>
            </a:extLst>
          </p:cNvPr>
          <p:cNvSpPr txBox="1"/>
          <p:nvPr/>
        </p:nvSpPr>
        <p:spPr>
          <a:xfrm>
            <a:off x="5346700" y="5457825"/>
            <a:ext cx="366158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https://jaklecitcukrovku.cz/obezita-a-nadvaha-zakladni-informace/</a:t>
            </a:r>
          </a:p>
        </p:txBody>
      </p:sp>
    </p:spTree>
    <p:extLst>
      <p:ext uri="{BB962C8B-B14F-4D97-AF65-F5344CB8AC3E}">
        <p14:creationId xmlns:p14="http://schemas.microsoft.com/office/powerpoint/2010/main" val="264894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DEFINICE, HODNOCENÍ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2584191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300" dirty="0"/>
              <a:t> normální podíl tuku u žen 25 – 30 %, u mužů 20 -25 %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300" dirty="0"/>
              <a:t> měření kožní impedance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300" dirty="0"/>
              <a:t> měření výšky a hmotnosti: </a:t>
            </a:r>
            <a:r>
              <a:rPr lang="cs-CZ" sz="2300" dirty="0" err="1"/>
              <a:t>Brockův</a:t>
            </a:r>
            <a:r>
              <a:rPr lang="cs-CZ" sz="2300" dirty="0"/>
              <a:t> index = hmotnost v kg/(výška v cm – 100), nehodí se univerzálně pro malé a naopak velké jedince, před lety byl zaveden </a:t>
            </a:r>
            <a:r>
              <a:rPr lang="cs-CZ" sz="2300" dirty="0" err="1"/>
              <a:t>Queteletův</a:t>
            </a:r>
            <a:r>
              <a:rPr lang="cs-CZ" sz="2300" dirty="0"/>
              <a:t> index (BMI) = hmotnost v kg/ (výška v m)2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167394" y="4969633"/>
            <a:ext cx="4330270" cy="1661514"/>
          </a:xfrm>
          <a:prstGeom prst="rect">
            <a:avLst/>
          </a:prstGeom>
        </p:spPr>
      </p:pic>
      <p:pic>
        <p:nvPicPr>
          <p:cNvPr id="4098" name="Picture 2" descr="Češi jsou nejtlustší v historii. Děti nevyjímaje - Deník.c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2486025"/>
            <a:ext cx="4452075" cy="2819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A4F041F-CC04-113A-3753-AEFD4A54065F}"/>
              </a:ext>
            </a:extLst>
          </p:cNvPr>
          <p:cNvSpPr txBox="1"/>
          <p:nvPr/>
        </p:nvSpPr>
        <p:spPr>
          <a:xfrm>
            <a:off x="5985472" y="5457825"/>
            <a:ext cx="4452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https://www.denik.cz/zdravi/cesi-jsou-nejtlustsi-v-historii-deti-nevyjimaje-20180206.html</a:t>
            </a:r>
          </a:p>
        </p:txBody>
      </p:sp>
    </p:spTree>
    <p:extLst>
      <p:ext uri="{BB962C8B-B14F-4D97-AF65-F5344CB8AC3E}">
        <p14:creationId xmlns:p14="http://schemas.microsoft.com/office/powerpoint/2010/main" val="1994573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621032"/>
            <a:ext cx="8822055" cy="569593"/>
          </a:xfrm>
        </p:spPr>
        <p:txBody>
          <a:bodyPr/>
          <a:lstStyle/>
          <a:p>
            <a:r>
              <a:rPr lang="cs-CZ" dirty="0">
                <a:latin typeface="+mn-lt"/>
              </a:rPr>
              <a:t>Nevýhody BMI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276998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Výsledky nemusí být vždy správné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Celou populaci nemůžeme hodnotit podle jednoho měřítka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BMI nehodnotí množství tukové a svalové tkáně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Sportovci kvůli svalům patří mezi nadváhu nebo obezitu, což není správně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BMI se liší pohlavím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3074" name="Picture 2" descr="BMI – WikiSkript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032" y="2643176"/>
            <a:ext cx="5283020" cy="293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Mýty o BMI (indexu tělesné hmotnosti) - čemu věřit a čemu ne? |  Rehabilitace.inf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300" y="4969937"/>
            <a:ext cx="2506266" cy="1253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2D7F17D1-C223-7E03-D148-D23BB2B46E18}"/>
              </a:ext>
            </a:extLst>
          </p:cNvPr>
          <p:cNvSpPr txBox="1"/>
          <p:nvPr/>
        </p:nvSpPr>
        <p:spPr>
          <a:xfrm>
            <a:off x="1384300" y="6219825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89B753C-D4EF-8FAA-E216-DC3CF388E54B}"/>
              </a:ext>
            </a:extLst>
          </p:cNvPr>
          <p:cNvSpPr txBox="1"/>
          <p:nvPr/>
        </p:nvSpPr>
        <p:spPr>
          <a:xfrm>
            <a:off x="5651500" y="5387167"/>
            <a:ext cx="1003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google.cz</a:t>
            </a:r>
          </a:p>
        </p:txBody>
      </p:sp>
    </p:spTree>
    <p:extLst>
      <p:ext uri="{BB962C8B-B14F-4D97-AF65-F5344CB8AC3E}">
        <p14:creationId xmlns:p14="http://schemas.microsoft.com/office/powerpoint/2010/main" val="1790927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epidemiologie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707301" y="2069864"/>
            <a:ext cx="9278797" cy="2439431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dirty="0"/>
              <a:t>epidemie 3. tisíciletí – Globální epidemie (WHO)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dirty="0"/>
              <a:t>prevalence u dospělých je 10-25%, západní Evropa 20 -25 %, východní Evropa až 40 %, 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dirty="0"/>
              <a:t>USA až 60% (američtí Indiáni, Američané hispánského původu, Mikronésie, Polynésie, </a:t>
            </a:r>
            <a:r>
              <a:rPr lang="cs-CZ" dirty="0" err="1"/>
              <a:t>Hawaj</a:t>
            </a:r>
            <a:r>
              <a:rPr lang="cs-CZ" dirty="0"/>
              <a:t>..) 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dirty="0"/>
              <a:t>Česká republika: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dirty="0"/>
              <a:t>21 % mužů, 31 % žen</a:t>
            </a:r>
          </a:p>
          <a:p>
            <a:pPr marL="285750" indent="-285750"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cs-CZ" dirty="0"/>
              <a:t>nadváha + obezita: 68 % ženy, 72 % muži</a:t>
            </a:r>
          </a:p>
          <a:p>
            <a:endParaRPr lang="cs-CZ" dirty="0"/>
          </a:p>
          <a:p>
            <a:endParaRPr lang="cs-CZ" sz="877" dirty="0"/>
          </a:p>
          <a:p>
            <a:endParaRPr lang="cs-CZ" dirty="0"/>
          </a:p>
        </p:txBody>
      </p:sp>
      <p:pic>
        <p:nvPicPr>
          <p:cNvPr id="5122" name="Picture 2" descr="Češi patří mezi nejtlustší národy v Evropě a nijak se to nezlepšuje |  Reflex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699" y="3813348"/>
            <a:ext cx="4695071" cy="243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/>
          <p:cNvSpPr txBox="1"/>
          <p:nvPr/>
        </p:nvSpPr>
        <p:spPr>
          <a:xfrm>
            <a:off x="5268073" y="6183509"/>
            <a:ext cx="3326295" cy="3353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579" dirty="0"/>
              <a:t>10 nejtlustších národů (data dle WHO)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FA784A2-BC7B-7C3C-3243-A7C2FDDBD102}"/>
              </a:ext>
            </a:extLst>
          </p:cNvPr>
          <p:cNvSpPr txBox="1"/>
          <p:nvPr/>
        </p:nvSpPr>
        <p:spPr>
          <a:xfrm>
            <a:off x="5346700" y="6518857"/>
            <a:ext cx="46950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Zdroj: https://fitsmarcelou.cz/clanky/obezita-a-jeji-dopady-na-nase-zdravi/</a:t>
            </a:r>
          </a:p>
        </p:txBody>
      </p:sp>
    </p:spTree>
    <p:extLst>
      <p:ext uri="{BB962C8B-B14F-4D97-AF65-F5344CB8AC3E}">
        <p14:creationId xmlns:p14="http://schemas.microsoft.com/office/powerpoint/2010/main" val="2613271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etiologie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02014" y="2391987"/>
            <a:ext cx="4455575" cy="590952"/>
          </a:xfrm>
        </p:spPr>
        <p:txBody>
          <a:bodyPr/>
          <a:lstStyle/>
          <a:p>
            <a:pPr algn="ctr"/>
            <a:r>
              <a:rPr lang="cs-CZ" b="1" dirty="0"/>
              <a:t>Ovlivnitelné příčiny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1504" y="3123641"/>
            <a:ext cx="4658869" cy="310457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nadměrný příjem energie vs. nedostatečný výdej energie (fyzická aktivita)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Nesprávné návyky a zvyky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hormonální vlivy (ženy menopauza)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metabolické vlivy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léky: antikoncepce, psychofarmaka, glukokortikoidy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psychosociální faktory (vzdělání?)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psychogenní faktory a jídelní zvyklosti (emoce)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faktory (předsudky, stud,)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614035" y="2391987"/>
            <a:ext cx="4477861" cy="590952"/>
          </a:xfrm>
        </p:spPr>
        <p:txBody>
          <a:bodyPr/>
          <a:lstStyle/>
          <a:p>
            <a:pPr algn="ctr"/>
            <a:r>
              <a:rPr lang="cs-CZ" b="1" dirty="0"/>
              <a:t>Neovlivnitelné příčiny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413534" y="3123641"/>
            <a:ext cx="4678363" cy="3104571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genetické dispozice – min. 50 % je obezita podmíněna geneticky (pokud jsou obézní oba rodiče, u potomka je pravděpodobnost obezity 80 %).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genový defekt MC-4 R (geny regulující energetickou homeostázu)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Pohlaví, věk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pic>
        <p:nvPicPr>
          <p:cNvPr id="8196" name="Picture 4" descr="Obezita se stává zhoubou Čechů. Nepřibírat lze i bez diet, odborníci mají  radu - Deník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20" y="200025"/>
            <a:ext cx="3062775" cy="172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Obézní lidé snadněji přežijí pobyt v nemocnici, potvrdily tři studie — ČT24  — Česká televiz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4882" y="4787556"/>
            <a:ext cx="2810175" cy="1871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EFCC2E08-C1C8-BB69-03D7-621D14A06FF1}"/>
              </a:ext>
            </a:extLst>
          </p:cNvPr>
          <p:cNvSpPr txBox="1"/>
          <p:nvPr/>
        </p:nvSpPr>
        <p:spPr>
          <a:xfrm>
            <a:off x="165101" y="2057303"/>
            <a:ext cx="58012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00" dirty="0"/>
              <a:t>https://www.ketodiet.cz/clanky/blog/obezita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07EDF4BC-8213-79A0-6B31-85427A73E8A7}"/>
              </a:ext>
            </a:extLst>
          </p:cNvPr>
          <p:cNvSpPr txBox="1"/>
          <p:nvPr/>
        </p:nvSpPr>
        <p:spPr>
          <a:xfrm>
            <a:off x="7420184" y="6659406"/>
            <a:ext cx="23583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</a:t>
            </a:r>
            <a:r>
              <a:rPr lang="cs-CZ" sz="1000" dirty="0">
                <a:hlinkClick r:id="rId4"/>
              </a:rPr>
              <a:t>https://ct24.ceskatelevize.cz/veda/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9521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2406" y="581025"/>
            <a:ext cx="8822055" cy="685800"/>
          </a:xfrm>
        </p:spPr>
        <p:txBody>
          <a:bodyPr/>
          <a:lstStyle/>
          <a:p>
            <a:r>
              <a:rPr lang="cs-CZ" dirty="0">
                <a:latin typeface="+mn-lt"/>
              </a:rPr>
              <a:t>Obezita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Zvyšuje riziko vzniku: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962406" y="2847740"/>
            <a:ext cx="4330827" cy="1107996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srdečních onemocnění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infarktu myokardu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Některých typů karcinomů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Diabetu </a:t>
            </a:r>
            <a:r>
              <a:rPr lang="cs-CZ" dirty="0" err="1"/>
              <a:t>mellitu</a:t>
            </a:r>
            <a:r>
              <a:rPr lang="cs-CZ" dirty="0"/>
              <a:t> 2.typu</a:t>
            </a:r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cs-CZ" dirty="0"/>
              <a:t>Rizika při hospitalizaci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4"/>
          </p:nvPr>
        </p:nvSpPr>
        <p:spPr>
          <a:xfrm>
            <a:off x="5453634" y="2847740"/>
            <a:ext cx="4330827" cy="1661993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Vyšší riziko infekčních komplikací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Zhoršené hojení ran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vyšší výskyt dekubitů a hluboké žilní trombózy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 Potřeba delší UPV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2455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77218"/>
          </a:xfrm>
        </p:spPr>
        <p:txBody>
          <a:bodyPr/>
          <a:lstStyle/>
          <a:p>
            <a:r>
              <a:rPr lang="cs-CZ" dirty="0"/>
              <a:t>Rozdělení tukové</a:t>
            </a:r>
            <a:br>
              <a:rPr lang="cs-CZ" dirty="0"/>
            </a:br>
            <a:r>
              <a:rPr lang="cs-CZ" dirty="0"/>
              <a:t> tkáně</a:t>
            </a:r>
          </a:p>
        </p:txBody>
      </p:sp>
      <p:sp>
        <p:nvSpPr>
          <p:cNvPr id="7" name="Zástupný symbol pro obsah 6"/>
          <p:cNvSpPr>
            <a:spLocks noGrp="1"/>
          </p:cNvSpPr>
          <p:nvPr>
            <p:ph idx="1"/>
          </p:nvPr>
        </p:nvSpPr>
        <p:spPr>
          <a:xfrm>
            <a:off x="620362" y="2589351"/>
            <a:ext cx="8138278" cy="3046988"/>
          </a:xfrm>
        </p:spPr>
        <p:txBody>
          <a:bodyPr/>
          <a:lstStyle/>
          <a:p>
            <a:endParaRPr lang="cs-CZ" dirty="0"/>
          </a:p>
          <a:p>
            <a:pPr>
              <a:buFont typeface="Wingdings" panose="05000000000000000000" pitchFamily="2" charset="2"/>
              <a:buChar char="q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Viscerální (útrobní) tuková tkáň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Subkutánní (podkožní) tuková tkáň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Základní fenotypy obezity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 err="1"/>
              <a:t>Gynoidní</a:t>
            </a:r>
            <a:r>
              <a:rPr lang="cs-CZ" dirty="0"/>
              <a:t> (ženský nebo spodní, typ hrušky)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Androidní (mužský nebo horní, typ jablka) – je metabolicky zatěžující, viscerální uložení tuku vede ke zkrácení délky života (</a:t>
            </a:r>
            <a:r>
              <a:rPr lang="cs-CZ" dirty="0" err="1"/>
              <a:t>kardiovasculární</a:t>
            </a:r>
            <a:r>
              <a:rPr lang="cs-CZ" dirty="0"/>
              <a:t> </a:t>
            </a:r>
            <a:r>
              <a:rPr lang="cs-CZ" dirty="0" err="1"/>
              <a:t>onem</a:t>
            </a:r>
            <a:r>
              <a:rPr lang="cs-CZ" dirty="0"/>
              <a:t>., metabolické komplikace – DM 2.typu)</a:t>
            </a:r>
          </a:p>
          <a:p>
            <a:endParaRPr lang="cs-CZ" dirty="0"/>
          </a:p>
        </p:txBody>
      </p:sp>
      <p:pic>
        <p:nvPicPr>
          <p:cNvPr id="6146" name="Picture 2" descr="Jablko, nebo hruška? Typy obezit, jejich rizika a možná řešení | Vím, co jí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689" y="657225"/>
            <a:ext cx="5651925" cy="332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6434880-6D02-8152-4B3A-A9C70F85B112}"/>
              </a:ext>
            </a:extLst>
          </p:cNvPr>
          <p:cNvSpPr txBox="1"/>
          <p:nvPr/>
        </p:nvSpPr>
        <p:spPr>
          <a:xfrm>
            <a:off x="4813300" y="3933825"/>
            <a:ext cx="36070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https://jaklecitcukrovku.cz/obezita-a-jeji-vliv-na-cukrovku</a:t>
            </a:r>
            <a:r>
              <a:rPr lang="cs-CZ" dirty="0"/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8917383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Hlavní orgánové změny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802014" y="2307565"/>
            <a:ext cx="4455575" cy="576881"/>
          </a:xfrm>
        </p:spPr>
        <p:txBody>
          <a:bodyPr/>
          <a:lstStyle/>
          <a:p>
            <a:pPr algn="ctr"/>
            <a:r>
              <a:rPr lang="cs-CZ" b="1" dirty="0"/>
              <a:t>Kardiovaskulární systém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>
          <a:xfrm>
            <a:off x="601504" y="2884447"/>
            <a:ext cx="4658869" cy="3343765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zvýšený srdeční výdej a cirkulující objem krve (každý kg tělesného tuku vyžaduje vzestup SV o 0,1 l/min)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hypertrofie myokardu se sníženou poddajností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snížená kontraktilita myokardu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arteriální hypertenze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zvýšená náchylnost k arytmiím a srdečnímu selhání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vyšší riziko tromboembolických komplikací (2x vyšší)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až 40x zvýšené riziko náhlé srdeční smrti</a:t>
            </a:r>
          </a:p>
          <a:p>
            <a:endParaRPr lang="cs-CZ" dirty="0"/>
          </a:p>
        </p:txBody>
      </p:sp>
      <p:sp>
        <p:nvSpPr>
          <p:cNvPr id="7" name="Zástupný symbol pro text 6"/>
          <p:cNvSpPr>
            <a:spLocks noGrp="1"/>
          </p:cNvSpPr>
          <p:nvPr>
            <p:ph type="body" sz="quarter" idx="3"/>
          </p:nvPr>
        </p:nvSpPr>
        <p:spPr>
          <a:xfrm>
            <a:off x="5614035" y="2307565"/>
            <a:ext cx="4477861" cy="576881"/>
          </a:xfrm>
        </p:spPr>
        <p:txBody>
          <a:bodyPr/>
          <a:lstStyle/>
          <a:p>
            <a:pPr algn="ctr"/>
            <a:r>
              <a:rPr lang="cs-CZ" b="1" dirty="0"/>
              <a:t>Respirační systém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4"/>
          </p:nvPr>
        </p:nvSpPr>
        <p:spPr>
          <a:xfrm>
            <a:off x="5413534" y="2884447"/>
            <a:ext cx="4678363" cy="3343765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snížená funkční residuální kapacita a plicní poddajnost → zvýšená dechová práce (až 4 x vyšší práce dechových svalů)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vyšší produkce CO2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restriktivní i obstruktivní plicní porucha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častý syndrom spánkové apnoe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vyšší riziko aspirační pneumonie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4345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dirty="0"/>
              <a:t>Komplikace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962405" y="2035434"/>
            <a:ext cx="4330827" cy="3269991"/>
          </a:xfrm>
        </p:spPr>
        <p:txBody>
          <a:bodyPr>
            <a:no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metabolické (metabolický syndrom)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endokrinní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kardiovaskulární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respirační (</a:t>
            </a:r>
            <a:r>
              <a:rPr lang="cs-CZ" dirty="0" err="1"/>
              <a:t>Pickwickův</a:t>
            </a:r>
            <a:r>
              <a:rPr lang="cs-CZ" dirty="0"/>
              <a:t> syndrom, Syndrom spánkové apnoe)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 err="1"/>
              <a:t>gastrointestinání</a:t>
            </a:r>
            <a:r>
              <a:rPr lang="cs-CZ" dirty="0"/>
              <a:t> (hiátová hernie, cholecystitida, pankreatitida, </a:t>
            </a:r>
            <a:r>
              <a:rPr lang="cs-CZ" dirty="0" err="1"/>
              <a:t>steatoza</a:t>
            </a:r>
            <a:r>
              <a:rPr lang="cs-CZ" dirty="0"/>
              <a:t> jater)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453634" y="2035436"/>
            <a:ext cx="4330827" cy="3574789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gynekologické (poruchy </a:t>
            </a:r>
            <a:r>
              <a:rPr lang="cs-CZ" dirty="0" err="1"/>
              <a:t>fertitity</a:t>
            </a:r>
            <a:r>
              <a:rPr lang="cs-CZ" dirty="0"/>
              <a:t>, komplikace v těhotenství – eklampsie, </a:t>
            </a:r>
            <a:r>
              <a:rPr lang="cs-CZ" dirty="0" err="1"/>
              <a:t>preeklampsie</a:t>
            </a:r>
            <a:r>
              <a:rPr lang="cs-CZ" dirty="0"/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onkologické (CA dělohy, vaječníku, prsu)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ortopedické (dna, </a:t>
            </a:r>
            <a:r>
              <a:rPr lang="cs-CZ" dirty="0" err="1"/>
              <a:t>osteoartroza</a:t>
            </a:r>
            <a:r>
              <a:rPr lang="cs-CZ" dirty="0"/>
              <a:t>, poškození kloubů)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psychosociální (společenská diskriminace, deprese, nízké sebevědomí)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kožní (mykózy, </a:t>
            </a:r>
            <a:r>
              <a:rPr lang="cs-CZ" dirty="0" err="1"/>
              <a:t>exémy</a:t>
            </a:r>
            <a:r>
              <a:rPr lang="cs-CZ" dirty="0"/>
              <a:t>, strie, celulitida)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24572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Nemoci spojené s obezitou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Hypotyreóza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Deprese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 err="1"/>
              <a:t>Cushingův</a:t>
            </a:r>
            <a:r>
              <a:rPr lang="cs-CZ" dirty="0"/>
              <a:t> syndrom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Syndrom </a:t>
            </a:r>
            <a:r>
              <a:rPr lang="cs-CZ" dirty="0" err="1"/>
              <a:t>polycystických</a:t>
            </a:r>
            <a:r>
              <a:rPr lang="cs-CZ" dirty="0"/>
              <a:t> ovarií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Farmakoterapie – steroidy, antidepresiva</a:t>
            </a:r>
          </a:p>
        </p:txBody>
      </p:sp>
      <p:pic>
        <p:nvPicPr>
          <p:cNvPr id="9218" name="Picture 2" descr="Cushingův syndrom: příznaky, příčiny a léčb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879" y="2453842"/>
            <a:ext cx="2138680" cy="164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o je to Itsenko-Cushingův syndrom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436" y="1189129"/>
            <a:ext cx="1484025" cy="2968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ushingův syndrom, Cushingova choroba – příznaky, projevy, symptomy -  Příznaky a projevy nemocí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8482" y="4518726"/>
            <a:ext cx="2005013" cy="123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Syndrom polycystických ovarií –co je nového - ppt stáhnou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713" y="4408572"/>
            <a:ext cx="2810175" cy="210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23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Internet</a:t>
            </a:r>
          </a:p>
        </p:txBody>
      </p:sp>
      <p:pic>
        <p:nvPicPr>
          <p:cNvPr id="1026" name="Picture 2" descr="Amy a Tammy Slatonovy 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83" y="2419934"/>
            <a:ext cx="4502924" cy="253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ammy zhubla okolo 30 kilogramů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34" y="1183509"/>
            <a:ext cx="4502924" cy="2472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bezita, je to i váš problém ? - Kulturistika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875" y="3656358"/>
            <a:ext cx="4231050" cy="305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9481F17-0E14-2682-36D9-2681857DC27D}"/>
              </a:ext>
            </a:extLst>
          </p:cNvPr>
          <p:cNvSpPr txBox="1"/>
          <p:nvPr/>
        </p:nvSpPr>
        <p:spPr>
          <a:xfrm>
            <a:off x="546100" y="5229225"/>
            <a:ext cx="20521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</a:t>
            </a:r>
            <a:r>
              <a:rPr lang="cs-CZ" sz="1000" dirty="0">
                <a:hlinkClick r:id="rId5"/>
              </a:rPr>
              <a:t>obezita – Vyhledávání Google</a:t>
            </a:r>
            <a:endParaRPr lang="cs-CZ" sz="1000" dirty="0"/>
          </a:p>
        </p:txBody>
      </p:sp>
    </p:spTree>
    <p:extLst>
      <p:ext uri="{BB962C8B-B14F-4D97-AF65-F5344CB8AC3E}">
        <p14:creationId xmlns:p14="http://schemas.microsoft.com/office/powerpoint/2010/main" val="24417262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722" y="1371786"/>
            <a:ext cx="3528265" cy="2646198"/>
          </a:xfrm>
        </p:spPr>
      </p:pic>
      <p:pic>
        <p:nvPicPr>
          <p:cNvPr id="6" name="Zástupný symbol pro obsah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191" y="3366971"/>
            <a:ext cx="4330270" cy="3247702"/>
          </a:xfrm>
        </p:spPr>
      </p:pic>
      <p:pic>
        <p:nvPicPr>
          <p:cNvPr id="7170" name="Picture 2" descr="https://lh3.googleusercontent.com/aez-BEGHdcTol-lNax5J4fQDqTC1L8Cwr--S2fW1KPW3XQCvfAhJi_avJdAonyMoznGCcuXBYKSfX5xfoIvY7_b_7Xn6PJejEuIH7UFK7NG38gfDi-XNsn6kv2jczNQxGAyqsB24Jti1w5NFK2VoeG2pCXOsGmQeiAsnpqYLvV8N6hR-PFz83YG8Nc1dwiQp3qbU8ERIPrgRBzwFl2g2X23MFvRns3PXtk-QwBOHbGFU9PAD4xyuQ5judyBYxWLrKGy9y32JyA2syxivOwTc7my-u4hxZOtADjOrdh8sqCvZe5Q0LYGEiRbjruu6DTaC7UUuAxgcADt_xc8FUfSWIdS3g1-xfRcnR3PF-Btva_QKvQ-fwr5wbbDvR5hG7xFpUvZul2mrbElG_Vt5Qa7fs4p5C4l62IInurawbmZNKXY77eZ-1-V1jHnYpU1BBlO__6wl-Uk-bQ4j2-GymC_GWXhxWMDAC-E39N0ke9EWipedoEEJmZy_kxWz8ticonLIu4C0KxcahkC-39luOFCHwP2DYth9fmBfCAhbqYXsD2y6AChMtORT0H9nbagRMUyIu3grs6cHyZb4dJmZm2IjlAtodp3DuN9476XV_u1KyFjg18K1GsZCWixQJcsHtVmpp2TuHrorK7_cDo6vHqce0KBV-Y5HkGf_MM8HylZ_Qzf-CNHk3G9HYIIe-AXXydfVBeHIySFEg7Km3bL5yi79CJI=w501-h907-no?authuser=0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078"/>
          <a:stretch/>
        </p:blipFill>
        <p:spPr bwMode="auto">
          <a:xfrm>
            <a:off x="7189461" y="1030512"/>
            <a:ext cx="3189075" cy="369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3962849" y="1623088"/>
            <a:ext cx="2381229" cy="686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3859" dirty="0"/>
              <a:t>Skutečnost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C4023B7E-E04D-42A7-D644-BD3527ADE494}"/>
              </a:ext>
            </a:extLst>
          </p:cNvPr>
          <p:cNvSpPr txBox="1"/>
          <p:nvPr/>
        </p:nvSpPr>
        <p:spPr>
          <a:xfrm>
            <a:off x="420311" y="4721029"/>
            <a:ext cx="8531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1000" dirty="0"/>
              <a:t>Zdroj: vlastní</a:t>
            </a:r>
          </a:p>
        </p:txBody>
      </p:sp>
    </p:spTree>
    <p:extLst>
      <p:ext uri="{BB962C8B-B14F-4D97-AF65-F5344CB8AC3E}">
        <p14:creationId xmlns:p14="http://schemas.microsoft.com/office/powerpoint/2010/main" val="3187299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738664"/>
          </a:xfrm>
        </p:spPr>
        <p:txBody>
          <a:bodyPr/>
          <a:lstStyle/>
          <a:p>
            <a:r>
              <a:rPr lang="cs-CZ" sz="4800" dirty="0"/>
              <a:t>Děkuji </a:t>
            </a:r>
            <a:r>
              <a:rPr lang="cs-CZ" sz="4800"/>
              <a:t>za pozornost</a:t>
            </a:r>
            <a:endParaRPr lang="cs-CZ" sz="4800" dirty="0"/>
          </a:p>
        </p:txBody>
      </p:sp>
    </p:spTree>
  </p:cSld>
  <p:clrMapOvr>
    <a:masterClrMapping/>
  </p:clrMapOvr>
  <p:transition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968</Words>
  <Application>Microsoft Office PowerPoint</Application>
  <PresentationFormat>Vlastní</PresentationFormat>
  <Paragraphs>120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Calibri</vt:lpstr>
      <vt:lpstr>Wingdings</vt:lpstr>
      <vt:lpstr>Office Theme</vt:lpstr>
      <vt:lpstr>Prezentace aplikace PowerPoint</vt:lpstr>
      <vt:lpstr>Historie obezity</vt:lpstr>
      <vt:lpstr>Historie obezity</vt:lpstr>
      <vt:lpstr>Obecná definice obezity</vt:lpstr>
      <vt:lpstr>DEFINICE, HODNOCENÍ</vt:lpstr>
      <vt:lpstr>Nevýhody BMI</vt:lpstr>
      <vt:lpstr>epidemiologie</vt:lpstr>
      <vt:lpstr>etiologie</vt:lpstr>
      <vt:lpstr>Obezita</vt:lpstr>
      <vt:lpstr>Rozdělení tukové  tkáně</vt:lpstr>
      <vt:lpstr>Hlavní orgánové změny</vt:lpstr>
      <vt:lpstr>Komplikace</vt:lpstr>
      <vt:lpstr>Nemoci spojené s obezitou</vt:lpstr>
      <vt:lpstr>Internet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Mgr. Soňa Galušková</cp:lastModifiedBy>
  <cp:revision>13</cp:revision>
  <dcterms:created xsi:type="dcterms:W3CDTF">2017-03-15T11:07:40Z</dcterms:created>
  <dcterms:modified xsi:type="dcterms:W3CDTF">2022-08-09T08:37:23Z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