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10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20" r:id="rId14"/>
    <p:sldId id="321" r:id="rId15"/>
    <p:sldId id="322" r:id="rId16"/>
    <p:sldId id="323" r:id="rId17"/>
    <p:sldId id="324" r:id="rId18"/>
    <p:sldId id="325" r:id="rId19"/>
    <p:sldId id="326" r:id="rId20"/>
    <p:sldId id="327" r:id="rId21"/>
    <p:sldId id="328" r:id="rId22"/>
    <p:sldId id="329" r:id="rId23"/>
    <p:sldId id="330" r:id="rId24"/>
    <p:sldId id="331" r:id="rId25"/>
    <p:sldId id="332" r:id="rId26"/>
    <p:sldId id="333" r:id="rId27"/>
    <p:sldId id="334" r:id="rId28"/>
    <p:sldId id="335" r:id="rId29"/>
    <p:sldId id="336" r:id="rId30"/>
    <p:sldId id="337" r:id="rId31"/>
    <p:sldId id="338" r:id="rId32"/>
    <p:sldId id="339" r:id="rId33"/>
    <p:sldId id="340" r:id="rId34"/>
    <p:sldId id="308" r:id="rId35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1277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34670" y="1764665"/>
            <a:ext cx="4722918" cy="2400657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35812" y="1764665"/>
            <a:ext cx="4722918" cy="2400657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95A50-4818-4A55-A217-4AAE8DB45E08}" type="datetimeFigureOut">
              <a:rPr lang="cs-CZ" altLang="cs-CZ"/>
              <a:pPr>
                <a:defRPr/>
              </a:pPr>
              <a:t>3.11.2021</a:t>
            </a:fld>
            <a:endParaRPr lang="cs-CZ" altLang="cs-CZ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A3206C-D372-4FBB-B3B4-FE9BEEBCAD7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0111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4670" y="306366"/>
            <a:ext cx="9624060" cy="53860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534670" y="1764665"/>
            <a:ext cx="9624060" cy="276999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C8982-0D7D-4C8C-8D23-D3348B63C7FD}" type="datetimeFigureOut">
              <a:rPr lang="cs-CZ" altLang="cs-CZ"/>
              <a:pPr>
                <a:defRPr/>
              </a:pPr>
              <a:t>3.11.2021</a:t>
            </a:fld>
            <a:endParaRPr lang="cs-CZ" alt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471D3-9437-4961-A2E3-56006ACF52A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71517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11/3/2021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nasehouby.cz/users/0040/2012/0040-2012-0000-0261.jpg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-257175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5048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409825"/>
            <a:ext cx="8902065" cy="241091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Intoxikace </a:t>
            </a:r>
            <a:r>
              <a:rPr lang="cs-CZ" sz="5400" b="1" spc="-20" dirty="0" err="1" smtClean="0">
                <a:solidFill>
                  <a:srgbClr val="428F9B"/>
                </a:solidFill>
                <a:cs typeface="Calibri"/>
              </a:rPr>
              <a:t>amanitou</a:t>
            </a: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 </a:t>
            </a:r>
            <a:r>
              <a:rPr lang="cs-CZ" sz="5400" b="1" spc="-20" dirty="0" err="1" smtClean="0">
                <a:solidFill>
                  <a:srgbClr val="428F9B"/>
                </a:solidFill>
                <a:cs typeface="Calibri"/>
              </a:rPr>
              <a:t>phalloides</a:t>
            </a:r>
            <a:r>
              <a:rPr lang="cs-CZ" sz="5400" b="1" spc="-20" dirty="0" smtClean="0">
                <a:solidFill>
                  <a:srgbClr val="428F9B"/>
                </a:solidFill>
                <a:cs typeface="Calibri"/>
              </a:rPr>
              <a:t> v IP a péče o pac. s fulminantním jaterním selháním</a:t>
            </a:r>
            <a:endParaRPr sz="54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774700" y="52292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4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4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620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Muchomůrka zelená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1876425"/>
            <a:ext cx="9780005" cy="535176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Smrtelně jedovatá houba</a:t>
            </a:r>
            <a:r>
              <a:rPr lang="cs-CZ" altLang="cs-CZ" sz="2400" b="1" dirty="0">
                <a:latin typeface="Arial" charset="0"/>
              </a:rPr>
              <a:t> 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Arial" charset="0"/>
              </a:rPr>
              <a:t>Poznávací znamení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bílé lupeny a pochva na bázi třeně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Arial" charset="0"/>
              </a:rPr>
              <a:t>Výskyt</a:t>
            </a:r>
            <a:endParaRPr lang="cs-CZ" altLang="cs-CZ" sz="2400" dirty="0">
              <a:latin typeface="Arial" charset="0"/>
            </a:endParaRP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Listnaté lesy 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Červenec až říjen</a:t>
            </a:r>
            <a:endParaRPr lang="cs-CZ" altLang="cs-CZ" sz="2400" b="1" dirty="0">
              <a:latin typeface="Arial" charset="0"/>
            </a:endParaRP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Arial" charset="0"/>
              </a:rPr>
              <a:t>Klobouk</a:t>
            </a:r>
            <a:endParaRPr lang="cs-CZ" altLang="cs-CZ" sz="2400" dirty="0">
              <a:latin typeface="Arial" charset="0"/>
            </a:endParaRP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polokulovitý, později rozložený, olivově zelený až žlutozelený, ale i téměř bílý </a:t>
            </a:r>
          </a:p>
          <a:p>
            <a:pPr marL="342900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Arial" charset="0"/>
              </a:rPr>
              <a:t>Možná záměna</a:t>
            </a:r>
            <a:endParaRPr lang="cs-CZ" altLang="cs-CZ" sz="2400" dirty="0">
              <a:latin typeface="Arial" charset="0"/>
            </a:endParaRP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charset="0"/>
              </a:rPr>
              <a:t>Holubinky</a:t>
            </a:r>
            <a:r>
              <a:rPr lang="cs-CZ" altLang="cs-CZ" sz="2400" dirty="0">
                <a:latin typeface="Arial" charset="0"/>
              </a:rPr>
              <a:t>, bedly i pýchavky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Muchomůrka jízlivá </a:t>
            </a:r>
          </a:p>
          <a:p>
            <a:pPr marL="800100" lvl="1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Muchomůrka citrónová</a:t>
            </a:r>
          </a:p>
        </p:txBody>
      </p:sp>
      <p:pic>
        <p:nvPicPr>
          <p:cNvPr id="4100" name="Picture 5" descr="0040-2012-0000-0261s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0" y="4503572"/>
            <a:ext cx="2225936" cy="15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5270500" y="6093839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ohoubach.cz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72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/>
          <p:cNvSpPr>
            <a:spLocks noGrp="1"/>
          </p:cNvSpPr>
          <p:nvPr>
            <p:ph type="title"/>
          </p:nvPr>
        </p:nvSpPr>
        <p:spPr>
          <a:xfrm>
            <a:off x="698500" y="809625"/>
            <a:ext cx="9089390" cy="538609"/>
          </a:xfrm>
        </p:spPr>
        <p:txBody>
          <a:bodyPr/>
          <a:lstStyle/>
          <a:p>
            <a:pPr algn="ctr"/>
            <a:r>
              <a:rPr lang="cs-CZ" altLang="cs-CZ" dirty="0" smtClean="0">
                <a:latin typeface="Arial" charset="0"/>
                <a:cs typeface="Arial" charset="0"/>
              </a:rPr>
              <a:t>Játra</a:t>
            </a:r>
          </a:p>
        </p:txBody>
      </p:sp>
      <p:pic>
        <p:nvPicPr>
          <p:cNvPr id="5123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89100" y="1571625"/>
            <a:ext cx="7065813" cy="4996383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718300" y="654874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9875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8858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Úvod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1672769"/>
            <a:ext cx="9624060" cy="59259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Až 95 % všech smrtelných otrav houbami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V ČR u 10 - 20 pacientů ročně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Cca 40 % letalita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Dochází k ní po požití cca 8 mg amanitinu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Letální dávka je 0.1 mg/kg tělesné hmotnosti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Var, smažení ani usušení hub neovlivní obsah amanitinu ani riziko intoxikace</a:t>
            </a:r>
            <a:endParaRPr lang="cs-CZ" altLang="cs-CZ" sz="2800" b="1" dirty="0">
              <a:latin typeface="Arial" charset="0"/>
            </a:endParaRPr>
          </a:p>
          <a:p>
            <a:pPr eaLnBrk="1" hangingPunct="1"/>
            <a:endParaRPr lang="cs-CZ" altLang="cs-CZ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8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Toxické látky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1724025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b="1" dirty="0" smtClean="0">
                <a:latin typeface="Arial" charset="0"/>
              </a:rPr>
              <a:t>Amanitiny</a:t>
            </a:r>
            <a:r>
              <a:rPr lang="cs-CZ" altLang="cs-CZ" sz="2400" dirty="0">
                <a:latin typeface="Arial" charset="0"/>
              </a:rPr>
              <a:t> (</a:t>
            </a:r>
            <a:r>
              <a:rPr lang="cs-CZ" altLang="cs-CZ" sz="2400" dirty="0" smtClean="0">
                <a:latin typeface="Arial" charset="0"/>
              </a:rPr>
              <a:t>α</a:t>
            </a:r>
            <a:r>
              <a:rPr lang="cs-CZ" altLang="cs-CZ" sz="2400" b="1" dirty="0">
                <a:latin typeface="Arial" charset="0"/>
              </a:rPr>
              <a:t>-amanitin, </a:t>
            </a:r>
            <a:r>
              <a:rPr lang="el-GR" altLang="cs-CZ" sz="2400" b="1" dirty="0">
                <a:latin typeface="Arial" charset="0"/>
                <a:cs typeface="Arial" charset="0"/>
              </a:rPr>
              <a:t>β</a:t>
            </a:r>
            <a:r>
              <a:rPr lang="cs-CZ" altLang="cs-CZ" sz="2400" b="1" dirty="0">
                <a:latin typeface="Arial" charset="0"/>
              </a:rPr>
              <a:t>-amanitin)</a:t>
            </a:r>
            <a:r>
              <a:rPr lang="cs-CZ" altLang="cs-CZ" sz="2400" dirty="0">
                <a:latin typeface="Arial" charset="0"/>
              </a:rPr>
              <a:t> 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nekróza v tkáni jater a ledvin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renální eliminace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toxicky účinnější než </a:t>
            </a:r>
            <a:r>
              <a:rPr lang="cs-CZ" altLang="cs-CZ" sz="2400" dirty="0" err="1">
                <a:latin typeface="Arial" charset="0"/>
              </a:rPr>
              <a:t>falotoxiny</a:t>
            </a:r>
            <a:r>
              <a:rPr lang="cs-CZ" altLang="cs-CZ" sz="2400" b="1" dirty="0" smtClean="0">
                <a:latin typeface="Arial" charset="0"/>
              </a:rPr>
              <a:t> </a:t>
            </a:r>
          </a:p>
          <a:p>
            <a:pPr lvl="2" eaLnBrk="1" hangingPunct="1">
              <a:buFont typeface="Wingdings" pitchFamily="2" charset="2"/>
              <a:buNone/>
            </a:pPr>
            <a:endParaRPr lang="cs-CZ" altLang="cs-CZ" sz="2400" dirty="0">
              <a:latin typeface="Arial" charset="0"/>
            </a:endParaRP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Způsobují tzv. </a:t>
            </a:r>
            <a:r>
              <a:rPr lang="cs-CZ" altLang="cs-CZ" sz="2400" b="1" dirty="0" err="1">
                <a:solidFill>
                  <a:schemeClr val="folHlink"/>
                </a:solidFill>
                <a:latin typeface="Arial" charset="0"/>
              </a:rPr>
              <a:t>hepatorenální</a:t>
            </a:r>
            <a:r>
              <a:rPr lang="cs-CZ" altLang="cs-CZ" sz="2400" b="1" dirty="0">
                <a:solidFill>
                  <a:schemeClr val="folHlink"/>
                </a:solidFill>
                <a:latin typeface="Arial" charset="0"/>
              </a:rPr>
              <a:t> syndrom</a:t>
            </a:r>
            <a:r>
              <a:rPr lang="cs-CZ" altLang="cs-CZ" sz="2400" dirty="0">
                <a:latin typeface="Arial" charset="0"/>
              </a:rPr>
              <a:t> 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  <a:cs typeface="Arial" charset="0"/>
              </a:rPr>
              <a:t>funkční selhání ledvin (morfologicky normální nález na ledvinách) u pac. s pokročilou jaterní lézí a portální hypertenzí</a:t>
            </a:r>
          </a:p>
          <a:p>
            <a:pPr lvl="1" eaLnBrk="1" hangingPunct="1"/>
            <a:endParaRPr lang="cs-CZ" altLang="cs-CZ" sz="2400" b="1" dirty="0" smtClean="0">
              <a:latin typeface="Arial" charset="0"/>
            </a:endParaRP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b="1" dirty="0" err="1" smtClean="0">
                <a:latin typeface="Arial" charset="0"/>
              </a:rPr>
              <a:t>Falotoxiny</a:t>
            </a:r>
            <a:r>
              <a:rPr lang="cs-CZ" altLang="cs-CZ" sz="2400" b="1" dirty="0" smtClean="0">
                <a:latin typeface="Arial" charset="0"/>
              </a:rPr>
              <a:t> </a:t>
            </a:r>
            <a:r>
              <a:rPr lang="cs-CZ" altLang="cs-CZ" sz="2400" b="1" dirty="0">
                <a:latin typeface="Arial" charset="0"/>
              </a:rPr>
              <a:t>(</a:t>
            </a:r>
            <a:r>
              <a:rPr lang="cs-CZ" altLang="cs-CZ" sz="2400" b="1" dirty="0" err="1">
                <a:latin typeface="Arial" charset="0"/>
              </a:rPr>
              <a:t>faloidin</a:t>
            </a:r>
            <a:r>
              <a:rPr lang="cs-CZ" altLang="cs-CZ" sz="2400" b="1" dirty="0">
                <a:latin typeface="Arial" charset="0"/>
              </a:rPr>
              <a:t>….)</a:t>
            </a:r>
          </a:p>
          <a:p>
            <a:pPr marL="1257300" lvl="2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 smtClean="0">
                <a:latin typeface="Arial" charset="0"/>
              </a:rPr>
              <a:t>GIT toxicita</a:t>
            </a:r>
          </a:p>
          <a:p>
            <a:pPr marL="1714500" lvl="3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400" dirty="0">
                <a:latin typeface="Arial" charset="0"/>
              </a:rPr>
              <a:t>silné zvracení, průjem a krvácení do GIT </a:t>
            </a:r>
          </a:p>
          <a:p>
            <a:pPr lvl="1" eaLnBrk="1" hangingPunct="1"/>
            <a:endParaRPr lang="cs-CZ" altLang="cs-CZ" sz="2400" dirty="0">
              <a:latin typeface="Arial" charset="0"/>
            </a:endParaRPr>
          </a:p>
          <a:p>
            <a:pPr lvl="1" eaLnBrk="1" hangingPunct="1"/>
            <a:endParaRPr lang="cs-CZ" altLang="cs-CZ" sz="2900" dirty="0"/>
          </a:p>
          <a:p>
            <a:pPr lvl="1" eaLnBrk="1" hangingPunct="1"/>
            <a:endParaRPr lang="cs-CZ" altLang="cs-CZ" sz="2900" dirty="0"/>
          </a:p>
          <a:p>
            <a:pPr eaLnBrk="1" hangingPunct="1"/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44028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9620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Průběh otravy</a:t>
            </a:r>
            <a:endParaRPr lang="cs-CZ" altLang="cs-CZ" dirty="0" smtClean="0">
              <a:latin typeface="Arial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1724025"/>
            <a:ext cx="9624060" cy="5430546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Za 8-24 hod po požití dochází v důsledku působení </a:t>
            </a:r>
            <a:r>
              <a:rPr lang="cs-CZ" altLang="cs-CZ" sz="2700" dirty="0" err="1">
                <a:latin typeface="Arial" charset="0"/>
              </a:rPr>
              <a:t>phalloidinu</a:t>
            </a:r>
            <a:r>
              <a:rPr lang="cs-CZ" altLang="cs-CZ" sz="2700" dirty="0">
                <a:latin typeface="Arial" charset="0"/>
              </a:rPr>
              <a:t> k narušení </a:t>
            </a:r>
            <a:r>
              <a:rPr lang="cs-CZ" altLang="cs-CZ" sz="2700" dirty="0" err="1">
                <a:latin typeface="Arial" charset="0"/>
              </a:rPr>
              <a:t>fce</a:t>
            </a:r>
            <a:r>
              <a:rPr lang="cs-CZ" altLang="cs-CZ" sz="2700" dirty="0">
                <a:latin typeface="Arial" charset="0"/>
              </a:rPr>
              <a:t>. </a:t>
            </a:r>
            <a:r>
              <a:rPr lang="cs-CZ" altLang="cs-CZ" sz="2700" dirty="0" err="1">
                <a:latin typeface="Arial" charset="0"/>
              </a:rPr>
              <a:t>enterocytů</a:t>
            </a:r>
            <a:r>
              <a:rPr lang="cs-CZ" altLang="cs-CZ" sz="2700" dirty="0">
                <a:latin typeface="Arial" charset="0"/>
              </a:rPr>
              <a:t>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rozvoj </a:t>
            </a:r>
            <a:r>
              <a:rPr lang="cs-CZ" altLang="cs-CZ" sz="2300" dirty="0" err="1">
                <a:latin typeface="Arial" charset="0"/>
              </a:rPr>
              <a:t>profúzních</a:t>
            </a:r>
            <a:r>
              <a:rPr lang="cs-CZ" altLang="cs-CZ" sz="2300" dirty="0">
                <a:latin typeface="Arial" charset="0"/>
              </a:rPr>
              <a:t> průjmů, zvracení, křečovitých bolestí břicha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cs-CZ" altLang="cs-CZ" sz="2700" dirty="0"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Několikahodinové období klamného zlepšení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v </a:t>
            </a:r>
            <a:r>
              <a:rPr lang="cs-CZ" altLang="cs-CZ" sz="2300" dirty="0" err="1">
                <a:latin typeface="Arial" charset="0"/>
              </a:rPr>
              <a:t>hepatocytech</a:t>
            </a:r>
            <a:r>
              <a:rPr lang="cs-CZ" altLang="cs-CZ" sz="2300" dirty="0">
                <a:latin typeface="Arial" charset="0"/>
              </a:rPr>
              <a:t> se akumuluje α-amanitin</a:t>
            </a:r>
          </a:p>
          <a:p>
            <a:pPr eaLnBrk="1" hangingPunct="1">
              <a:lnSpc>
                <a:spcPct val="80000"/>
              </a:lnSpc>
            </a:pPr>
            <a:endParaRPr lang="cs-CZ" altLang="cs-CZ" sz="2700" dirty="0"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Za 48-96 hodin po požití se rozvíjí </a:t>
            </a:r>
            <a:r>
              <a:rPr lang="cs-CZ" altLang="cs-CZ" sz="2700" dirty="0" err="1">
                <a:latin typeface="Arial" charset="0"/>
              </a:rPr>
              <a:t>hepatorenální</a:t>
            </a:r>
            <a:r>
              <a:rPr lang="cs-CZ" altLang="cs-CZ" sz="2700" dirty="0">
                <a:latin typeface="Arial" charset="0"/>
              </a:rPr>
              <a:t> fáze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encefalopatie, porucha krevní srážlivosti, renální insuficience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cs-CZ" altLang="cs-CZ" sz="2300" dirty="0"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Stav rychle progreduje v </a:t>
            </a:r>
            <a:r>
              <a:rPr lang="cs-CZ" altLang="cs-CZ" sz="2700" dirty="0">
                <a:solidFill>
                  <a:schemeClr val="hlink"/>
                </a:solidFill>
                <a:latin typeface="Arial" charset="0"/>
              </a:rPr>
              <a:t>jaterní selhání s kómatem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cs-CZ" altLang="cs-CZ" sz="2700" dirty="0">
              <a:solidFill>
                <a:schemeClr val="hlink"/>
              </a:solidFill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Neléčený pacient umírá 4. - 7. den po intoxikaci</a:t>
            </a:r>
          </a:p>
        </p:txBody>
      </p:sp>
    </p:spTree>
    <p:extLst>
      <p:ext uri="{BB962C8B-B14F-4D97-AF65-F5344CB8AC3E}">
        <p14:creationId xmlns:p14="http://schemas.microsoft.com/office/powerpoint/2010/main" val="43900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809625"/>
            <a:ext cx="962406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A co na to pac. játra???</a:t>
            </a:r>
          </a:p>
        </p:txBody>
      </p:sp>
      <p:pic>
        <p:nvPicPr>
          <p:cNvPr id="9219" name="Picture 1" descr="F:\Obrázky notebook\Operace\OTxJ_22.6.2006\TxJ\OTxJ.JPG"/>
          <p:cNvPicPr>
            <a:picLocks noChangeAspect="1" noChangeArrowheads="1"/>
          </p:cNvPicPr>
          <p:nvPr>
            <p:ph type="body" idx="4294967295"/>
          </p:nvPr>
        </p:nvPicPr>
        <p:blipFill>
          <a:blip r:embed="rId2">
            <a:lum bright="6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10" t="16446" r="11089" b="22516"/>
          <a:stretch>
            <a:fillRect/>
          </a:stretch>
        </p:blipFill>
        <p:spPr>
          <a:xfrm>
            <a:off x="1765300" y="1571625"/>
            <a:ext cx="7069526" cy="499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718300" y="654874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243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Diagnostika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9900" y="1724025"/>
            <a:ext cx="9624060" cy="558985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Mykologický průkaz </a:t>
            </a:r>
            <a:r>
              <a:rPr lang="cs-CZ" altLang="cs-CZ" sz="2800" dirty="0" err="1">
                <a:latin typeface="Arial" charset="0"/>
              </a:rPr>
              <a:t>spór</a:t>
            </a:r>
            <a:r>
              <a:rPr lang="cs-CZ" altLang="cs-CZ" sz="2800" dirty="0">
                <a:latin typeface="Arial" charset="0"/>
              </a:rPr>
              <a:t> </a:t>
            </a:r>
            <a:r>
              <a:rPr lang="cs-CZ" altLang="cs-CZ" sz="2800" dirty="0" err="1">
                <a:latin typeface="Arial" charset="0"/>
              </a:rPr>
              <a:t>Amanita</a:t>
            </a:r>
            <a:r>
              <a:rPr lang="cs-CZ" altLang="cs-CZ" sz="2800" dirty="0">
                <a:latin typeface="Arial" charset="0"/>
              </a:rPr>
              <a:t> </a:t>
            </a:r>
            <a:r>
              <a:rPr lang="cs-CZ" altLang="cs-CZ" sz="2800" dirty="0" err="1">
                <a:latin typeface="Arial" charset="0"/>
              </a:rPr>
              <a:t>phalloides</a:t>
            </a:r>
            <a:r>
              <a:rPr lang="cs-CZ" altLang="cs-CZ" sz="2800" dirty="0">
                <a:latin typeface="Arial" charset="0"/>
              </a:rPr>
              <a:t>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Amanitin lze do 24 hodin detekovat v séru a do 72 hodin v moči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Před odběrem a odesláním vzorků nutno kontaktovat </a:t>
            </a:r>
            <a:r>
              <a:rPr lang="cs-CZ" altLang="cs-CZ" sz="2800" dirty="0">
                <a:solidFill>
                  <a:srgbClr val="990099"/>
                </a:solidFill>
                <a:latin typeface="Arial" charset="0"/>
              </a:rPr>
              <a:t>Toxikologické informační středisko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Vyš. obvyklých laboratorních parametrů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jaterní transaminázy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 err="1">
                <a:latin typeface="Arial" charset="0"/>
              </a:rPr>
              <a:t>KS+Rh</a:t>
            </a:r>
            <a:r>
              <a:rPr lang="cs-CZ" altLang="cs-CZ" sz="2300" dirty="0">
                <a:latin typeface="Arial" charset="0"/>
              </a:rPr>
              <a:t> faktor s výhledem na objednání MP k plazmaferéze</a:t>
            </a:r>
            <a:r>
              <a:rPr lang="cs-CZ" altLang="cs-CZ" sz="2100" dirty="0">
                <a:latin typeface="Arial" charset="0"/>
              </a:rPr>
              <a:t>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koagulační vyš. krve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solidFill>
                  <a:srgbClr val="FF0000"/>
                </a:solidFill>
                <a:latin typeface="Arial" charset="0"/>
              </a:rPr>
              <a:t>amoniak</a:t>
            </a:r>
          </a:p>
        </p:txBody>
      </p:sp>
    </p:spTree>
    <p:extLst>
      <p:ext uri="{BB962C8B-B14F-4D97-AF65-F5344CB8AC3E}">
        <p14:creationId xmlns:p14="http://schemas.microsoft.com/office/powerpoint/2010/main" val="68286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Konzultace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1647825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/>
            <a:r>
              <a:rPr lang="cs-CZ" altLang="cs-CZ" sz="2400" dirty="0" smtClean="0">
                <a:solidFill>
                  <a:schemeClr val="folHlink"/>
                </a:solidFill>
                <a:latin typeface="Arial" charset="0"/>
              </a:rPr>
              <a:t>Nepřetržitou telefonickou konzultaci poskytuje</a:t>
            </a:r>
          </a:p>
          <a:p>
            <a:pPr eaLnBrk="1" hangingPunct="1">
              <a:buFont typeface="Wingdings" pitchFamily="2" charset="2"/>
              <a:buNone/>
            </a:pPr>
            <a:r>
              <a:rPr lang="cs-CZ" altLang="cs-CZ" dirty="0" smtClean="0">
                <a:solidFill>
                  <a:schemeClr val="folHlink"/>
                </a:solidFill>
                <a:latin typeface="Arial" charset="0"/>
              </a:rPr>
              <a:t> </a:t>
            </a:r>
            <a:r>
              <a:rPr lang="cs-CZ" altLang="cs-CZ" sz="2800" dirty="0">
                <a:latin typeface="Arial" charset="0"/>
              </a:rPr>
              <a:t>Toxikologické informační středisko v Praze</a:t>
            </a:r>
            <a:r>
              <a:rPr lang="cs-CZ" altLang="cs-CZ" sz="2800" dirty="0">
                <a:solidFill>
                  <a:schemeClr val="accent1"/>
                </a:solidFill>
                <a:latin typeface="Arial" charset="0"/>
              </a:rPr>
              <a:t> </a:t>
            </a:r>
          </a:p>
          <a:p>
            <a:pPr eaLnBrk="1" hangingPunct="1">
              <a:buFont typeface="Wingdings" pitchFamily="2" charset="2"/>
              <a:buNone/>
            </a:pPr>
            <a:endParaRPr lang="cs-CZ" altLang="cs-CZ" sz="2800" dirty="0">
              <a:solidFill>
                <a:schemeClr val="accent1"/>
              </a:solidFill>
              <a:latin typeface="Arial" charset="0"/>
            </a:endParaRPr>
          </a:p>
          <a:p>
            <a:pPr lvl="2" eaLnBrk="1" hangingPunct="1">
              <a:buFont typeface="Wingdings" pitchFamily="2" charset="2"/>
              <a:buNone/>
            </a:pPr>
            <a:r>
              <a:rPr lang="cs-CZ" altLang="cs-CZ" sz="2700" dirty="0">
                <a:solidFill>
                  <a:schemeClr val="hlink"/>
                </a:solidFill>
                <a:latin typeface="Arial" charset="0"/>
              </a:rPr>
              <a:t>		</a:t>
            </a:r>
          </a:p>
        </p:txBody>
      </p:sp>
      <p:pic>
        <p:nvPicPr>
          <p:cNvPr id="11268" name="Picture 5" descr="D:\Users\pfeffe\Desktop\TI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527" y="2638425"/>
            <a:ext cx="8235403" cy="3889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6718300" y="654874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tis-cz.cz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112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Terapie v PNP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98500" y="1876425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Rychlý transport na specializované pracoviště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Kontinuální monitorace FF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PŽK, tekutinová terapie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? Výplach žaludku ?</a:t>
            </a:r>
          </a:p>
          <a:p>
            <a:pPr eaLnBrk="1" hangingPunct="1"/>
            <a:endParaRPr lang="cs-CZ" altLang="cs-CZ" sz="2800" dirty="0" smtClean="0"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Zajistit vzorek zvratků, stolice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Zajistit zbytek pokrmu z hub</a:t>
            </a:r>
          </a:p>
        </p:txBody>
      </p:sp>
    </p:spTree>
    <p:extLst>
      <p:ext uri="{BB962C8B-B14F-4D97-AF65-F5344CB8AC3E}">
        <p14:creationId xmlns:p14="http://schemas.microsoft.com/office/powerpoint/2010/main" val="332985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9620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Terapie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1724025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Základní zajištění pac.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Zavedení NGS, PMK, ART a CŽK, je-li plánována plazmaferéza → HD kanyla, příp. OTI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Monitorace FF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Vysoké klyzma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Masivní </a:t>
            </a:r>
            <a:r>
              <a:rPr lang="cs-CZ" altLang="cs-CZ" sz="2700" dirty="0" err="1">
                <a:latin typeface="Arial" charset="0"/>
              </a:rPr>
              <a:t>i.v</a:t>
            </a:r>
            <a:r>
              <a:rPr lang="cs-CZ" altLang="cs-CZ" sz="2700" dirty="0">
                <a:latin typeface="Arial" charset="0"/>
              </a:rPr>
              <a:t>. hydratace s korekcí iontové rovnováhy na podporu renální exkrece amanitinu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Podání medicinálního uhlí do NGS v dávce 1g/kg t.hm. ve 4 hod intervalech v průběhu úvodních 24 hod</a:t>
            </a:r>
          </a:p>
        </p:txBody>
      </p:sp>
    </p:spTree>
    <p:extLst>
      <p:ext uri="{BB962C8B-B14F-4D97-AF65-F5344CB8AC3E}">
        <p14:creationId xmlns:p14="http://schemas.microsoft.com/office/powerpoint/2010/main" val="124130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62025"/>
            <a:ext cx="9278797" cy="533400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Specifická terapie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78725" y="1796177"/>
            <a:ext cx="4722918" cy="5293757"/>
          </a:xfrm>
        </p:spPr>
        <p:txBody>
          <a:bodyPr/>
          <a:lstStyle/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Do 48 hodin po požití podání </a:t>
            </a:r>
            <a:r>
              <a:rPr lang="cs-CZ" altLang="cs-CZ" sz="2300" dirty="0" err="1">
                <a:solidFill>
                  <a:srgbClr val="990099"/>
                </a:solidFill>
                <a:latin typeface="Arial" charset="0"/>
              </a:rPr>
              <a:t>silibininu</a:t>
            </a:r>
            <a:endParaRPr lang="cs-CZ" altLang="cs-CZ" sz="2300" dirty="0">
              <a:solidFill>
                <a:srgbClr val="990099"/>
              </a:solidFill>
              <a:latin typeface="Arial" charset="0"/>
            </a:endParaRP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inhibuje vstřebávání amanitinu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100" dirty="0" err="1">
                <a:latin typeface="Arial" charset="0"/>
              </a:rPr>
              <a:t>antidotum</a:t>
            </a:r>
            <a:r>
              <a:rPr lang="cs-CZ" altLang="cs-CZ" sz="2100" dirty="0">
                <a:latin typeface="Arial" charset="0"/>
              </a:rPr>
              <a:t> první volby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podává se 20 – 50 mg/kg/den </a:t>
            </a:r>
            <a:r>
              <a:rPr lang="cs-CZ" altLang="cs-CZ" sz="2100" dirty="0" err="1">
                <a:latin typeface="Arial" charset="0"/>
              </a:rPr>
              <a:t>i.v</a:t>
            </a:r>
            <a:r>
              <a:rPr lang="cs-CZ" altLang="cs-CZ" sz="2100" dirty="0">
                <a:latin typeface="Arial" charset="0"/>
              </a:rPr>
              <a:t>. rozděleně ve 4 2hod infuzích (G5% 50 ml)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léčbu zahájit co nejdříve, i když není ještě stanovena definitivní dg. (po dobu 3-5 dní)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300" dirty="0">
                <a:solidFill>
                  <a:srgbClr val="990099"/>
                </a:solidFill>
                <a:latin typeface="Arial" charset="0"/>
              </a:rPr>
              <a:t>N-</a:t>
            </a:r>
            <a:r>
              <a:rPr lang="cs-CZ" altLang="cs-CZ" sz="2300" dirty="0" err="1">
                <a:solidFill>
                  <a:srgbClr val="990099"/>
                </a:solidFill>
                <a:latin typeface="Arial" charset="0"/>
              </a:rPr>
              <a:t>acetylcystein</a:t>
            </a:r>
            <a:r>
              <a:rPr lang="cs-CZ" altLang="cs-CZ" sz="2300" dirty="0">
                <a:latin typeface="Arial" charset="0"/>
              </a:rPr>
              <a:t> 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iniciální dávka 150 mg/kg v 5% G 250 ml na 15 min </a:t>
            </a:r>
            <a:r>
              <a:rPr lang="cs-CZ" altLang="cs-CZ" sz="2100" dirty="0" err="1">
                <a:latin typeface="Arial" charset="0"/>
              </a:rPr>
              <a:t>i.v</a:t>
            </a:r>
            <a:r>
              <a:rPr lang="cs-CZ" altLang="cs-CZ" sz="2100" dirty="0">
                <a:latin typeface="Arial" charset="0"/>
              </a:rPr>
              <a:t>.</a:t>
            </a:r>
          </a:p>
          <a:p>
            <a:pPr marL="800100" lvl="1" indent="-342900" eaLnBrk="1" hangingPunct="1"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udržovací dávka 300 mg/kg/den </a:t>
            </a:r>
            <a:r>
              <a:rPr lang="cs-CZ" altLang="cs-CZ" sz="2100" dirty="0" err="1">
                <a:latin typeface="Arial" charset="0"/>
              </a:rPr>
              <a:t>i.v</a:t>
            </a:r>
            <a:r>
              <a:rPr lang="cs-CZ" altLang="cs-CZ" sz="2100" dirty="0">
                <a:latin typeface="Arial" charset="0"/>
              </a:rPr>
              <a:t>. po dobu 3 dnů</a:t>
            </a:r>
          </a:p>
          <a:p>
            <a:pPr eaLnBrk="1" hangingPunct="1"/>
            <a:endParaRPr lang="cs-CZ" altLang="cs-CZ" sz="2300" dirty="0"/>
          </a:p>
        </p:txBody>
      </p:sp>
      <p:pic>
        <p:nvPicPr>
          <p:cNvPr id="15364" name="Picture 5" descr="_31230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244" y="2431667"/>
            <a:ext cx="4969831" cy="351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565900" y="60674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80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Terapie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1724025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?Preventivní podávání ATB? (</a:t>
            </a:r>
            <a:r>
              <a:rPr lang="cs-CZ" altLang="cs-CZ" sz="2700" dirty="0" err="1">
                <a:latin typeface="Arial" charset="0"/>
              </a:rPr>
              <a:t>Unasyn</a:t>
            </a:r>
            <a:r>
              <a:rPr lang="cs-CZ" altLang="cs-CZ" sz="2700" dirty="0">
                <a:latin typeface="Arial" charset="0"/>
              </a:rPr>
              <a:t>,…)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 err="1">
                <a:latin typeface="Arial" charset="0"/>
              </a:rPr>
              <a:t>Lactulóza</a:t>
            </a:r>
            <a:endParaRPr lang="cs-CZ" altLang="cs-CZ" sz="2700" dirty="0">
              <a:latin typeface="Arial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 err="1">
                <a:latin typeface="Arial" charset="0"/>
              </a:rPr>
              <a:t>Flavobion</a:t>
            </a:r>
            <a:endParaRPr lang="cs-CZ" altLang="cs-CZ" sz="2700" dirty="0">
              <a:latin typeface="Arial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Optimální eliminační metodou je albuminová dialýza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finančně nákladná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souhlas zdravotní pojišťovny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Plazmaferéza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 smtClean="0">
                <a:latin typeface="Arial" charset="0"/>
              </a:rPr>
              <a:t>standardně </a:t>
            </a:r>
            <a:r>
              <a:rPr lang="cs-CZ" altLang="cs-CZ" sz="2300" dirty="0">
                <a:latin typeface="Arial" charset="0"/>
              </a:rPr>
              <a:t>u všech pac. s prokázanou intoxikací </a:t>
            </a:r>
            <a:r>
              <a:rPr lang="cs-CZ" altLang="cs-CZ" sz="2300" dirty="0" err="1">
                <a:latin typeface="Arial" charset="0"/>
              </a:rPr>
              <a:t>Amanita</a:t>
            </a:r>
            <a:r>
              <a:rPr lang="cs-CZ" altLang="cs-CZ" sz="2300" dirty="0">
                <a:latin typeface="Arial" charset="0"/>
              </a:rPr>
              <a:t> </a:t>
            </a:r>
            <a:r>
              <a:rPr lang="cs-CZ" altLang="cs-CZ" sz="2300" dirty="0" err="1" smtClean="0">
                <a:latin typeface="Arial" charset="0"/>
              </a:rPr>
              <a:t>phalloides</a:t>
            </a:r>
            <a:r>
              <a:rPr lang="cs-CZ" altLang="cs-CZ" sz="2300" dirty="0" smtClean="0">
                <a:latin typeface="Arial" charset="0"/>
              </a:rPr>
              <a:t> do </a:t>
            </a:r>
            <a:r>
              <a:rPr lang="cs-CZ" altLang="cs-CZ" sz="2300" dirty="0">
                <a:latin typeface="Arial" charset="0"/>
              </a:rPr>
              <a:t>3 dnů po požití (cca 3 terapie)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 smtClean="0">
                <a:latin typeface="Arial" charset="0"/>
              </a:rPr>
              <a:t>Transplantace </a:t>
            </a:r>
            <a:r>
              <a:rPr lang="cs-CZ" altLang="cs-CZ" sz="2700" dirty="0">
                <a:latin typeface="Arial" charset="0"/>
              </a:rPr>
              <a:t>jater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rozvoj fulminantního jaterního selhání</a:t>
            </a:r>
          </a:p>
        </p:txBody>
      </p:sp>
    </p:spTree>
    <p:extLst>
      <p:ext uri="{BB962C8B-B14F-4D97-AF65-F5344CB8AC3E}">
        <p14:creationId xmlns:p14="http://schemas.microsoft.com/office/powerpoint/2010/main" val="147538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5"/>
          <p:cNvSpPr>
            <a:spLocks noGrp="1" noChangeArrowheads="1"/>
          </p:cNvSpPr>
          <p:nvPr>
            <p:ph type="title"/>
          </p:nvPr>
        </p:nvSpPr>
        <p:spPr>
          <a:xfrm>
            <a:off x="1231900" y="962025"/>
            <a:ext cx="9278797" cy="533400"/>
          </a:xfrm>
        </p:spPr>
        <p:txBody>
          <a:bodyPr/>
          <a:lstStyle/>
          <a:p>
            <a:pPr eaLnBrk="1" hangingPunct="1"/>
            <a:r>
              <a:rPr lang="cs-CZ" altLang="cs-CZ" dirty="0" smtClean="0">
                <a:latin typeface="Arial" charset="0"/>
                <a:cs typeface="Arial" charset="0"/>
              </a:rPr>
              <a:t>Plazmaferéza</a:t>
            </a:r>
            <a:r>
              <a:rPr lang="cs-CZ" altLang="cs-CZ" dirty="0" smtClean="0"/>
              <a:t> </a:t>
            </a:r>
          </a:p>
        </p:txBody>
      </p:sp>
      <p:sp>
        <p:nvSpPr>
          <p:cNvPr id="17411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534670" y="1764665"/>
            <a:ext cx="4722918" cy="1292662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/>
              <a:t>Eliminace proteinů a </a:t>
            </a:r>
            <a:r>
              <a:rPr lang="cs-CZ" altLang="cs-CZ" sz="2800" dirty="0" err="1"/>
              <a:t>toxic</a:t>
            </a:r>
            <a:r>
              <a:rPr lang="cs-CZ" altLang="cs-CZ" sz="2800" dirty="0"/>
              <a:t>. substancí vázaných na proteiny</a:t>
            </a:r>
          </a:p>
        </p:txBody>
      </p:sp>
      <p:pic>
        <p:nvPicPr>
          <p:cNvPr id="17413" name="Picture 4" descr="IMG_026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00" y="885825"/>
            <a:ext cx="4572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565900" y="66770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80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Forsírovaná diuréza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1724025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b="1" dirty="0">
                <a:latin typeface="Arial" charset="0"/>
              </a:rPr>
              <a:t>Cíl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zvýšit eliminaci léčiva ledvinami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diuréza 2-5 ml/kg/h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b="1" dirty="0">
                <a:latin typeface="Arial" charset="0"/>
              </a:rPr>
              <a:t>Indikace</a:t>
            </a:r>
            <a:r>
              <a:rPr lang="cs-CZ" altLang="cs-CZ" sz="2700" dirty="0">
                <a:latin typeface="Arial" charset="0"/>
              </a:rPr>
              <a:t>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toxiny vyluč. ledvinami</a:t>
            </a:r>
            <a:endParaRPr lang="cs-CZ" altLang="cs-CZ" sz="2300" dirty="0">
              <a:latin typeface="Arial" charset="0"/>
              <a:sym typeface="Wingdings 3" pitchFamily="18" charset="2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b="1" dirty="0">
                <a:latin typeface="Arial" charset="0"/>
                <a:sym typeface="Wingdings 3" pitchFamily="18" charset="2"/>
              </a:rPr>
              <a:t>Realizace</a:t>
            </a:r>
            <a:r>
              <a:rPr lang="cs-CZ" altLang="cs-CZ" sz="2700" dirty="0">
                <a:latin typeface="Arial" charset="0"/>
                <a:sym typeface="Wingdings 3" pitchFamily="18" charset="2"/>
              </a:rPr>
              <a:t>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  <a:sym typeface="Wingdings 3" pitchFamily="18" charset="2"/>
              </a:rPr>
              <a:t>nálože </a:t>
            </a:r>
            <a:r>
              <a:rPr lang="cs-CZ" altLang="cs-CZ" sz="2300" dirty="0" err="1">
                <a:latin typeface="Arial" charset="0"/>
                <a:sym typeface="Wingdings 3" pitchFamily="18" charset="2"/>
              </a:rPr>
              <a:t>inf</a:t>
            </a:r>
            <a:r>
              <a:rPr lang="cs-CZ" altLang="cs-CZ" sz="2300" dirty="0">
                <a:latin typeface="Arial" charset="0"/>
                <a:sym typeface="Wingdings 3" pitchFamily="18" charset="2"/>
              </a:rPr>
              <a:t>. roztoků + diuretikum (FSM)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b="1" dirty="0">
                <a:latin typeface="Arial" charset="0"/>
                <a:sym typeface="Wingdings 3" pitchFamily="18" charset="2"/>
              </a:rPr>
              <a:t>KI</a:t>
            </a:r>
            <a:r>
              <a:rPr lang="cs-CZ" altLang="cs-CZ" sz="2700" dirty="0">
                <a:latin typeface="Arial" charset="0"/>
                <a:sym typeface="Wingdings 3" pitchFamily="18" charset="2"/>
              </a:rPr>
              <a:t>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  <a:sym typeface="Wingdings 3" pitchFamily="18" charset="2"/>
              </a:rPr>
              <a:t>renální insuficience, srdeční selhání, hypotenze, elektrolytová </a:t>
            </a:r>
            <a:r>
              <a:rPr lang="cs-CZ" altLang="cs-CZ" sz="2300" dirty="0" err="1">
                <a:latin typeface="Arial" charset="0"/>
                <a:sym typeface="Wingdings 3" pitchFamily="18" charset="2"/>
              </a:rPr>
              <a:t>dysbalance</a:t>
            </a:r>
            <a:r>
              <a:rPr lang="cs-CZ" altLang="cs-CZ" sz="2300" dirty="0">
                <a:latin typeface="Arial" charset="0"/>
                <a:sym typeface="Wingdings 3" pitchFamily="18" charset="2"/>
              </a:rPr>
              <a:t> (</a:t>
            </a:r>
            <a:r>
              <a:rPr lang="cs-CZ" altLang="cs-CZ" sz="2300" dirty="0" err="1">
                <a:latin typeface="Arial" charset="0"/>
                <a:sym typeface="Wingdings 3" pitchFamily="18" charset="2"/>
              </a:rPr>
              <a:t>hypokalémie</a:t>
            </a:r>
            <a:r>
              <a:rPr lang="cs-CZ" altLang="cs-CZ" sz="2300" dirty="0">
                <a:latin typeface="Arial" charset="0"/>
                <a:sym typeface="Wingdings 3" pitchFamily="18" charset="2"/>
              </a:rPr>
              <a:t>) bez úpravy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b="1" dirty="0">
                <a:latin typeface="Arial" charset="0"/>
              </a:rPr>
              <a:t>Monitorace</a:t>
            </a:r>
            <a:r>
              <a:rPr lang="cs-CZ" altLang="cs-CZ" sz="2700" dirty="0">
                <a:latin typeface="Arial" charset="0"/>
              </a:rPr>
              <a:t>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TK, elektrolyty, urea</a:t>
            </a:r>
          </a:p>
        </p:txBody>
      </p:sp>
    </p:spTree>
    <p:extLst>
      <p:ext uri="{BB962C8B-B14F-4D97-AF65-F5344CB8AC3E}">
        <p14:creationId xmlns:p14="http://schemas.microsoft.com/office/powerpoint/2010/main" val="3422603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Akutní jaterní selhání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22300" y="1800225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Náhlé, závažné poškození funkce jater bez předchozího jaterního onemocnění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Potenciálně reverzibilní stav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Prevalence 15-20/100 000 obyvatel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Cca 30 % pacientů přežívá bez transplantace jater</a:t>
            </a:r>
          </a:p>
          <a:p>
            <a:pPr eaLnBrk="1" hangingPunct="1"/>
            <a:endParaRPr lang="cs-CZ" altLang="cs-CZ" sz="2800" dirty="0">
              <a:latin typeface="Arial" charset="0"/>
            </a:endParaRPr>
          </a:p>
          <a:p>
            <a:pPr eaLnBrk="1" hangingPunct="1"/>
            <a:r>
              <a:rPr lang="cs-CZ" altLang="cs-CZ" sz="2800" dirty="0">
                <a:solidFill>
                  <a:schemeClr val="hlink"/>
                </a:solidFill>
                <a:latin typeface="Arial" charset="0"/>
              </a:rPr>
              <a:t>Etiologie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paracetamol, HAV → 60 %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idiopatická léková reakce, HBV, HCV, </a:t>
            </a:r>
            <a:r>
              <a:rPr lang="cs-CZ" altLang="cs-CZ" sz="2800" dirty="0" err="1">
                <a:latin typeface="Arial" charset="0"/>
              </a:rPr>
              <a:t>Budd-Chiari</a:t>
            </a:r>
            <a:r>
              <a:rPr lang="cs-CZ" altLang="cs-CZ" sz="2800" dirty="0">
                <a:latin typeface="Arial" charset="0"/>
              </a:rPr>
              <a:t> →15 - 20%</a:t>
            </a:r>
          </a:p>
        </p:txBody>
      </p:sp>
    </p:spTree>
    <p:extLst>
      <p:ext uri="{BB962C8B-B14F-4D97-AF65-F5344CB8AC3E}">
        <p14:creationId xmlns:p14="http://schemas.microsoft.com/office/powerpoint/2010/main" val="3269937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5700" y="352425"/>
            <a:ext cx="8584424" cy="1195877"/>
          </a:xfrm>
        </p:spPr>
        <p:txBody>
          <a:bodyPr/>
          <a:lstStyle/>
          <a:p>
            <a:pPr algn="ctr" eaLnBrk="1" hangingPunct="1"/>
            <a:r>
              <a:rPr lang="cs-CZ" altLang="cs-CZ" sz="4600" dirty="0"/>
              <a:t/>
            </a:r>
            <a:br>
              <a:rPr lang="cs-CZ" altLang="cs-CZ" sz="4600" dirty="0"/>
            </a:br>
            <a:r>
              <a:rPr lang="cs-CZ" altLang="cs-CZ" dirty="0" smtClean="0">
                <a:latin typeface="Arial" charset="0"/>
              </a:rPr>
              <a:t>Základní charakteristiky akutního jaterního selhání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2257425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Nejkomplikovanější a nejdražší on.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Vzácné on., ale ↑↑↑ závažné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Těžké poškození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hepatocytů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většinou bez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preexistujícího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on. jater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Rozvoj </a:t>
            </a:r>
            <a:r>
              <a:rPr lang="cs-CZ" alt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koagulopatie</a:t>
            </a:r>
            <a:r>
              <a:rPr lang="cs-CZ" alt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a encefalopatie do 8 týdnů</a:t>
            </a:r>
          </a:p>
        </p:txBody>
      </p:sp>
    </p:spTree>
    <p:extLst>
      <p:ext uri="{BB962C8B-B14F-4D97-AF65-F5344CB8AC3E}">
        <p14:creationId xmlns:p14="http://schemas.microsoft.com/office/powerpoint/2010/main" val="314863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Hlavní problémy ASJ</a:t>
            </a:r>
            <a:r>
              <a:rPr lang="cs-CZ" altLang="cs-CZ" dirty="0" smtClean="0"/>
              <a:t>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4670" y="1764665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Nízká incidence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Menší zkušenosti s dg. a terapií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Vysoká morbidita a mortalita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Transplantace </a:t>
            </a:r>
          </a:p>
          <a:p>
            <a:pPr eaLnBrk="1" hangingPunct="1"/>
            <a:endParaRPr lang="cs-CZ" altLang="cs-CZ" sz="2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39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4"/>
          <p:cNvSpPr>
            <a:spLocks noGrp="1" noChangeArrowheads="1"/>
          </p:cNvSpPr>
          <p:nvPr>
            <p:ph type="title"/>
          </p:nvPr>
        </p:nvSpPr>
        <p:spPr>
          <a:xfrm>
            <a:off x="546100" y="657225"/>
            <a:ext cx="962406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Klasifikace ASJ</a:t>
            </a:r>
          </a:p>
        </p:txBody>
      </p:sp>
      <p:graphicFrame>
        <p:nvGraphicFramePr>
          <p:cNvPr id="372972" name="Group 23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625894256"/>
              </p:ext>
            </p:extLst>
          </p:nvPr>
        </p:nvGraphicFramePr>
        <p:xfrm>
          <a:off x="317500" y="1266825"/>
          <a:ext cx="10190292" cy="5383280"/>
        </p:xfrm>
        <a:graphic>
          <a:graphicData uri="http://schemas.openxmlformats.org/drawingml/2006/table">
            <a:tbl>
              <a:tblPr/>
              <a:tblGrid>
                <a:gridCol w="2695628"/>
                <a:gridCol w="2740184"/>
                <a:gridCol w="1973453"/>
                <a:gridCol w="2781027"/>
              </a:tblGrid>
              <a:tr h="62484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cs-CZ" altLang="cs-CZ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106934" marR="106934" marT="50408" marB="50408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Hyperakutní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Akutní 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Subakutní 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62484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Encefalopatie</a:t>
                      </a:r>
                    </a:p>
                  </a:txBody>
                  <a:tcPr marL="106934" marR="106934" marT="50408" marB="50408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Ano 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Ano 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Ano 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90752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Ikterus-encefalopatie</a:t>
                      </a:r>
                    </a:p>
                  </a:txBody>
                  <a:tcPr marL="106934" marR="106934" marT="50408" marB="50408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0-7 dní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8-28 dní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5-12 týdnů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62484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Edém mozku</a:t>
                      </a:r>
                    </a:p>
                  </a:txBody>
                  <a:tcPr marL="106934" marR="106934" marT="50408" marB="50408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Častý 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Častý 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Vzácný 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98819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Protrombin.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čas</a:t>
                      </a:r>
                    </a:p>
                  </a:txBody>
                  <a:tcPr marL="106934" marR="106934" marT="50408" marB="50408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+++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+++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62484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Bilirubin</a:t>
                      </a:r>
                    </a:p>
                  </a:txBody>
                  <a:tcPr marL="106934" marR="106934" marT="50408" marB="50408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++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+++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98819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Prognóza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-míra přežití</a:t>
                      </a:r>
                    </a:p>
                  </a:txBody>
                  <a:tcPr marL="106934" marR="106934" marT="50408" marB="50408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folHlink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36 %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7 %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14 %</a:t>
                      </a:r>
                    </a:p>
                  </a:txBody>
                  <a:tcPr marL="106934" marR="106934" marT="50408" marB="5040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836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Klinický obraz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7666" y="1874958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Nauzea a zvracení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Bolest břicha v epigastriu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Slabost a únava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Ikterus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charset="0"/>
              </a:rPr>
              <a:t>Foetor</a:t>
            </a:r>
            <a:r>
              <a:rPr lang="cs-CZ" altLang="cs-CZ" sz="2800" dirty="0">
                <a:latin typeface="Arial" charset="0"/>
              </a:rPr>
              <a:t> </a:t>
            </a:r>
            <a:r>
              <a:rPr lang="cs-CZ" altLang="cs-CZ" sz="2800" dirty="0" err="1">
                <a:latin typeface="Arial" charset="0"/>
              </a:rPr>
              <a:t>hepaticus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Ascites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Porucha vědomí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Hepatomegalie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Poruchy koagulace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Encefalopatie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cs-CZ" altLang="cs-CZ" sz="27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99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50900" y="8858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Jaterní encefalopatie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74700" y="1800225"/>
            <a:ext cx="9089390" cy="501038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Příznak pokročilého jaterního selhání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Soubor neurolog. a psychiatr. příznaků, které vznikají v důsledku on. jater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Porucha mozkového metabolismu, na jejímž konci může být edém mozku a smrt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Příčinou je ↓ vylučování látek střevního původu játry a to především amoniaku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Rychlý rozvoj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2800" dirty="0">
                <a:latin typeface="Arial" charset="0"/>
              </a:rPr>
              <a:t>		• Zhoršení stavu vědomí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2800" dirty="0">
                <a:latin typeface="Arial" charset="0"/>
              </a:rPr>
              <a:t>		• Edém mozku</a:t>
            </a:r>
          </a:p>
          <a:p>
            <a:pPr eaLnBrk="1" hangingPunct="1">
              <a:lnSpc>
                <a:spcPct val="90000"/>
              </a:lnSpc>
            </a:pPr>
            <a:endParaRPr lang="cs-CZ" altLang="cs-CZ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4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3373" name="Group 9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569053179"/>
              </p:ext>
            </p:extLst>
          </p:nvPr>
        </p:nvGraphicFramePr>
        <p:xfrm>
          <a:off x="774700" y="657225"/>
          <a:ext cx="9089390" cy="5877888"/>
        </p:xfrm>
        <a:graphic>
          <a:graphicData uri="http://schemas.openxmlformats.org/drawingml/2006/table">
            <a:tbl>
              <a:tblPr/>
              <a:tblGrid>
                <a:gridCol w="4544695"/>
                <a:gridCol w="4544695"/>
              </a:tblGrid>
              <a:tr h="69468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STUPEŇ</a:t>
                      </a:r>
                    </a:p>
                  </a:txBody>
                  <a:tcPr marL="106934" marR="106934" marT="50420" marB="5042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KLINICKÝ OBRAZ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0" marB="504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174790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I. </a:t>
                      </a:r>
                      <a:endParaRPr kumimoji="0" lang="cs-CZ" altLang="cs-CZ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0" marB="5042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MÍRNÁ ZMATENOST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EUFORIE ČI DEPRESE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↓ POZORNOST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ZPOMALENÉ MYŠLENÍ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PORUCHA SPÁNKOVÉHO REŽIMU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0" marB="504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14655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II. </a:t>
                      </a: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0" marB="5042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SPAVOST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LETARGIE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ZMĚNY OSOBNOSTI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NEADEKVÁTNÍ CHOVÁNÍ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DEZORIENTACE</a:t>
                      </a:r>
                    </a:p>
                  </a:txBody>
                  <a:tcPr marL="106934" marR="106934" marT="50420" marB="504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14655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III. </a:t>
                      </a:r>
                      <a:endParaRPr kumimoji="0" lang="cs-CZ" altLang="cs-CZ" sz="15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0" marB="5042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SOMNOLENCE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DEZORIENTACE MÍSTEM I ČASEM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ZNAČNÁ ZMATENOST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AMNÉZIE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NESROZUMITELNÁ ŘEČ</a:t>
                      </a:r>
                    </a:p>
                  </a:txBody>
                  <a:tcPr marL="106934" marR="106934" marT="50420" marB="504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  <a:tr h="50420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IV.</a:t>
                      </a:r>
                      <a:r>
                        <a:rPr kumimoji="0" lang="cs-CZ" altLang="cs-CZ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cs-CZ" altLang="cs-CZ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0" marB="50420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defRPr sz="24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5000"/>
                        <a:buFont typeface="Wingdings" pitchFamily="2" charset="2"/>
                        <a:defRPr sz="20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algn="l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algn="l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algn="l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cs-CZ" altLang="cs-CZ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KÓMA</a:t>
                      </a:r>
                      <a:endParaRPr kumimoji="0" lang="cs-CZ" altLang="cs-CZ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106934" marR="106934" marT="50420" marB="504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hlink"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525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858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Diagnostika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4670" y="1764665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Anamnéza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Fyzikální vyš.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Určení vyvolávající příčiny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toxikologické, virologické, stanovení hladiny mědi v moči → nezbytné pro terapii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Laboratoř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vnitřní prostředí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 smtClean="0">
                <a:latin typeface="Arial" charset="0"/>
              </a:rPr>
              <a:t>Krevní obraz, </a:t>
            </a:r>
            <a:r>
              <a:rPr lang="cs-CZ" altLang="cs-CZ" sz="2300" dirty="0" err="1">
                <a:latin typeface="Arial" charset="0"/>
              </a:rPr>
              <a:t>hemokoagulace</a:t>
            </a:r>
            <a:r>
              <a:rPr lang="cs-CZ" altLang="cs-CZ" sz="2300" dirty="0">
                <a:latin typeface="Arial" charset="0"/>
              </a:rPr>
              <a:t>, biochemické vyšetření 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300" dirty="0">
                <a:latin typeface="Arial" charset="0"/>
              </a:rPr>
              <a:t>hl. amoniaku v art. krvi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Monitorace EKG, TK, diurézy a neurologického stavu</a:t>
            </a:r>
          </a:p>
        </p:txBody>
      </p:sp>
    </p:spTree>
    <p:extLst>
      <p:ext uri="{BB962C8B-B14F-4D97-AF65-F5344CB8AC3E}">
        <p14:creationId xmlns:p14="http://schemas.microsoft.com/office/powerpoint/2010/main" val="2470377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096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Léčba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850900" y="1647825"/>
            <a:ext cx="9089390" cy="5010388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Komplexní → důležitá je </a:t>
            </a:r>
            <a:r>
              <a:rPr lang="cs-CZ" altLang="cs-CZ" sz="2800" dirty="0" err="1">
                <a:latin typeface="Arial" charset="0"/>
              </a:rPr>
              <a:t>oše</a:t>
            </a:r>
            <a:r>
              <a:rPr lang="cs-CZ" altLang="cs-CZ" sz="2800" dirty="0">
                <a:latin typeface="Arial" charset="0"/>
              </a:rPr>
              <a:t> péče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Kontakt na transplantační centrum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Přijetí na JIP při II. st. JE → </a:t>
            </a:r>
            <a:r>
              <a:rPr lang="cs-CZ" altLang="cs-CZ" sz="2800" i="1" dirty="0">
                <a:latin typeface="Arial" charset="0"/>
              </a:rPr>
              <a:t>minimální </a:t>
            </a:r>
            <a:r>
              <a:rPr lang="cs-CZ" altLang="cs-CZ" sz="2800" i="1" dirty="0" err="1">
                <a:latin typeface="Arial" charset="0"/>
              </a:rPr>
              <a:t>sedace</a:t>
            </a:r>
            <a:endParaRPr lang="cs-CZ" altLang="cs-CZ" sz="2800" i="1" dirty="0"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OTI + komplexní zajištění včetně </a:t>
            </a:r>
            <a:r>
              <a:rPr lang="cs-CZ" altLang="cs-CZ" sz="2800" dirty="0" err="1">
                <a:latin typeface="Arial" charset="0"/>
              </a:rPr>
              <a:t>sedace</a:t>
            </a:r>
            <a:r>
              <a:rPr lang="cs-CZ" altLang="cs-CZ" sz="2800" dirty="0">
                <a:latin typeface="Arial" charset="0"/>
              </a:rPr>
              <a:t> a UPV při přechodu do III st. JE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err="1">
                <a:latin typeface="Arial" charset="0"/>
              </a:rPr>
              <a:t>Hemodynamická</a:t>
            </a:r>
            <a:r>
              <a:rPr lang="cs-CZ" altLang="cs-CZ" sz="2800" dirty="0">
                <a:latin typeface="Arial" charset="0"/>
              </a:rPr>
              <a:t> podpora, </a:t>
            </a:r>
            <a:r>
              <a:rPr lang="cs-CZ" altLang="cs-CZ" sz="2800" dirty="0" err="1">
                <a:latin typeface="Arial" charset="0"/>
              </a:rPr>
              <a:t>volumoterapie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? N-</a:t>
            </a:r>
            <a:r>
              <a:rPr lang="cs-CZ" altLang="cs-CZ" sz="2800" dirty="0" err="1">
                <a:latin typeface="Arial" charset="0"/>
              </a:rPr>
              <a:t>acetylcystein</a:t>
            </a:r>
            <a:r>
              <a:rPr lang="cs-CZ" altLang="cs-CZ" sz="2800" dirty="0">
                <a:latin typeface="Arial" charset="0"/>
              </a:rPr>
              <a:t>?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Kontrola glykémie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Monitorace jaterních </a:t>
            </a:r>
            <a:r>
              <a:rPr lang="cs-CZ" altLang="cs-CZ" sz="2800" dirty="0" err="1">
                <a:latin typeface="Arial" charset="0"/>
              </a:rPr>
              <a:t>fcí</a:t>
            </a:r>
            <a:endParaRPr lang="cs-CZ" altLang="cs-CZ" sz="28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>
                <a:latin typeface="Arial" charset="0"/>
              </a:rPr>
              <a:t>	</a:t>
            </a:r>
            <a:r>
              <a:rPr lang="cs-CZ" altLang="cs-CZ" sz="2800" dirty="0" smtClean="0">
                <a:latin typeface="Arial" charset="0"/>
              </a:rPr>
              <a:t>• </a:t>
            </a:r>
            <a:r>
              <a:rPr lang="cs-CZ" altLang="cs-CZ" sz="2800" dirty="0">
                <a:latin typeface="Arial" charset="0"/>
              </a:rPr>
              <a:t>hladina koagulačních faktorů → podávání </a:t>
            </a:r>
            <a:r>
              <a:rPr lang="cs-CZ" altLang="cs-CZ" sz="2800" dirty="0" smtClean="0">
                <a:latin typeface="Arial" charset="0"/>
              </a:rPr>
              <a:t>		MP</a:t>
            </a:r>
            <a:endParaRPr lang="cs-CZ" altLang="cs-CZ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45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5"/>
          <p:cNvSpPr>
            <a:spLocks noGrp="1" noChangeArrowheads="1"/>
          </p:cNvSpPr>
          <p:nvPr>
            <p:ph type="title"/>
          </p:nvPr>
        </p:nvSpPr>
        <p:spPr>
          <a:xfrm>
            <a:off x="698500" y="1038225"/>
            <a:ext cx="9278797" cy="533400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Monitorace ICP</a:t>
            </a:r>
            <a:endParaRPr lang="cs-CZ" altLang="cs-CZ" dirty="0" smtClean="0">
              <a:latin typeface="Arial" charset="0"/>
            </a:endParaRPr>
          </a:p>
        </p:txBody>
      </p:sp>
      <p:pic>
        <p:nvPicPr>
          <p:cNvPr id="32772" name="Picture 7" descr="_4083288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365500" y="1800225"/>
            <a:ext cx="3598819" cy="47599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337300" y="62198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01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809625"/>
            <a:ext cx="9089390" cy="553998"/>
          </a:xfrm>
        </p:spPr>
        <p:txBody>
          <a:bodyPr/>
          <a:lstStyle/>
          <a:p>
            <a:pPr algn="ctr" eaLnBrk="1" hangingPunct="1"/>
            <a:r>
              <a:rPr lang="cs-CZ" altLang="cs-CZ" sz="3600" dirty="0">
                <a:latin typeface="Arial" charset="0"/>
              </a:rPr>
              <a:t>Léčba intrakraniální hypertenze</a:t>
            </a:r>
          </a:p>
        </p:txBody>
      </p:sp>
      <p:sp>
        <p:nvSpPr>
          <p:cNvPr id="3584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9900" y="1647825"/>
            <a:ext cx="9624060" cy="5272987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Arial" charset="0"/>
              </a:rPr>
              <a:t>Základní terapeutický postup je klidový režim</a:t>
            </a:r>
          </a:p>
          <a:p>
            <a:pPr marL="800100" lvl="1" indent="-3429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300" dirty="0">
                <a:latin typeface="Arial" charset="0"/>
              </a:rPr>
              <a:t>zabránění hypertenzi, neklidu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Arial" charset="0"/>
              </a:rPr>
              <a:t>Zvýšená poloha hlavy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 err="1">
                <a:latin typeface="Arial" charset="0"/>
              </a:rPr>
              <a:t>Thiopentalové</a:t>
            </a:r>
            <a:r>
              <a:rPr lang="cs-CZ" altLang="cs-CZ" sz="2800" dirty="0">
                <a:latin typeface="Arial" charset="0"/>
              </a:rPr>
              <a:t> kóma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Arial" charset="0"/>
              </a:rPr>
              <a:t>Při ↑ ICP je možné podání </a:t>
            </a:r>
            <a:r>
              <a:rPr lang="cs-CZ" altLang="cs-CZ" sz="2800" dirty="0" err="1">
                <a:latin typeface="Arial" charset="0"/>
              </a:rPr>
              <a:t>manitolu</a:t>
            </a:r>
            <a:r>
              <a:rPr lang="cs-CZ" altLang="cs-CZ" sz="2800" dirty="0">
                <a:latin typeface="Arial" charset="0"/>
              </a:rPr>
              <a:t> nebo </a:t>
            </a:r>
            <a:r>
              <a:rPr lang="cs-CZ" altLang="cs-CZ" sz="2800" dirty="0" err="1" smtClean="0">
                <a:latin typeface="Arial" charset="0"/>
              </a:rPr>
              <a:t>furosemidu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dirty="0">
                <a:latin typeface="Arial" charset="0"/>
              </a:rPr>
              <a:t>Při neúspěchu farmakologické léčby je vhodné využít řízenou hypotermii</a:t>
            </a:r>
          </a:p>
          <a:p>
            <a:pPr marL="457200" indent="-457200" eaLnBrk="1" hangingPunct="1">
              <a:lnSpc>
                <a:spcPct val="130000"/>
              </a:lnSpc>
              <a:buFont typeface="Arial" panose="020B0604020202020204" pitchFamily="34" charset="0"/>
              <a:buChar char="•"/>
              <a:defRPr/>
            </a:pPr>
            <a:r>
              <a:rPr lang="cs-CZ" altLang="cs-CZ" sz="2800" b="1" dirty="0">
                <a:latin typeface="Arial" charset="0"/>
              </a:rPr>
              <a:t>Nejčastější příčina úmrtí u</a:t>
            </a:r>
            <a:r>
              <a:rPr lang="cs-CZ" altLang="cs-CZ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 AJS</a:t>
            </a:r>
            <a:endParaRPr lang="en-US" altLang="cs-CZ" sz="2800" b="1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cs-CZ" altLang="cs-CZ" sz="2300" b="1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cs-CZ" altLang="cs-CZ" sz="23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70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1308100" y="352425"/>
            <a:ext cx="8198273" cy="1815882"/>
          </a:xfrm>
        </p:spPr>
        <p:txBody>
          <a:bodyPr/>
          <a:lstStyle/>
          <a:p>
            <a:pPr algn="ctr" eaLnBrk="1" hangingPunct="1"/>
            <a:r>
              <a:rPr lang="cs-CZ" altLang="cs-CZ" sz="4600" dirty="0"/>
              <a:t/>
            </a:r>
            <a:br>
              <a:rPr lang="cs-CZ" altLang="cs-CZ" sz="4600" dirty="0"/>
            </a:br>
            <a:r>
              <a:rPr lang="cs-CZ" altLang="cs-CZ" sz="3600" dirty="0">
                <a:latin typeface="Arial" charset="0"/>
              </a:rPr>
              <a:t>Monitorace a léčba intrakraniální hypertenze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67234" y="2188325"/>
            <a:ext cx="9085677" cy="5374525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Monitorace ICP </a:t>
            </a: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latin typeface="Arial" charset="0"/>
              </a:rPr>
              <a:t>Kritické hodnoty ICP &gt; 40 </a:t>
            </a:r>
            <a:r>
              <a:rPr lang="cs-CZ" altLang="cs-CZ" sz="2700" dirty="0" err="1">
                <a:latin typeface="Arial" charset="0"/>
              </a:rPr>
              <a:t>mmHg</a:t>
            </a:r>
            <a:r>
              <a:rPr lang="cs-CZ" altLang="cs-CZ" sz="2700" dirty="0">
                <a:latin typeface="Arial" charset="0"/>
              </a:rPr>
              <a:t> a cerebrální </a:t>
            </a:r>
            <a:r>
              <a:rPr lang="cs-CZ" altLang="cs-CZ" sz="2700" dirty="0" err="1">
                <a:latin typeface="Arial" charset="0"/>
              </a:rPr>
              <a:t>perfuzní</a:t>
            </a:r>
            <a:r>
              <a:rPr lang="cs-CZ" altLang="cs-CZ" sz="2700" dirty="0">
                <a:latin typeface="Arial" charset="0"/>
              </a:rPr>
              <a:t> tlak (CPP) &lt; 50 </a:t>
            </a:r>
            <a:r>
              <a:rPr lang="cs-CZ" altLang="cs-CZ" sz="2700" dirty="0" err="1">
                <a:latin typeface="Arial" charset="0"/>
              </a:rPr>
              <a:t>mmHg</a:t>
            </a:r>
            <a:endParaRPr lang="cs-CZ" altLang="cs-CZ" sz="2700" dirty="0">
              <a:latin typeface="Arial" charset="0"/>
            </a:endParaRPr>
          </a:p>
          <a:p>
            <a:pPr marL="457200" indent="-457200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cs-CZ" altLang="cs-CZ" sz="2700" dirty="0">
                <a:solidFill>
                  <a:schemeClr val="hlink"/>
                </a:solidFill>
                <a:latin typeface="Arial" charset="0"/>
              </a:rPr>
              <a:t>Terapeutické možnosti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2300" dirty="0">
                <a:latin typeface="Arial" charset="0"/>
              </a:rPr>
              <a:t>		• </a:t>
            </a:r>
            <a:r>
              <a:rPr lang="cs-CZ" altLang="cs-CZ" sz="2300" dirty="0" err="1">
                <a:latin typeface="Arial" charset="0"/>
              </a:rPr>
              <a:t>manitol</a:t>
            </a:r>
            <a:endParaRPr lang="cs-CZ" altLang="cs-CZ" sz="23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2300" dirty="0">
                <a:latin typeface="Arial" charset="0"/>
              </a:rPr>
              <a:t>		• </a:t>
            </a:r>
            <a:r>
              <a:rPr lang="cs-CZ" altLang="cs-CZ" sz="2300" dirty="0" err="1">
                <a:latin typeface="Arial" charset="0"/>
              </a:rPr>
              <a:t>propofol</a:t>
            </a:r>
            <a:r>
              <a:rPr lang="cs-CZ" altLang="cs-CZ" sz="2300" dirty="0">
                <a:latin typeface="Arial" charset="0"/>
              </a:rPr>
              <a:t> + </a:t>
            </a:r>
            <a:r>
              <a:rPr lang="cs-CZ" altLang="cs-CZ" sz="2300" dirty="0" err="1">
                <a:latin typeface="Arial" charset="0"/>
              </a:rPr>
              <a:t>thiopental</a:t>
            </a:r>
            <a:endParaRPr lang="cs-CZ" altLang="cs-CZ" sz="23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2300" dirty="0">
                <a:latin typeface="Arial" charset="0"/>
              </a:rPr>
              <a:t>		• </a:t>
            </a:r>
            <a:r>
              <a:rPr lang="cs-CZ" altLang="cs-CZ" sz="2300" dirty="0" err="1">
                <a:latin typeface="Arial" charset="0"/>
              </a:rPr>
              <a:t>NaCl</a:t>
            </a:r>
            <a:r>
              <a:rPr lang="cs-CZ" altLang="cs-CZ" sz="2300" dirty="0">
                <a:latin typeface="Arial" charset="0"/>
              </a:rPr>
              <a:t> 10 %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2300" dirty="0">
                <a:latin typeface="Arial" charset="0"/>
              </a:rPr>
              <a:t>		• hypotermie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cs-CZ" altLang="cs-CZ" sz="2300" dirty="0">
                <a:latin typeface="Arial" charset="0"/>
              </a:rPr>
              <a:t>		• N-</a:t>
            </a:r>
            <a:r>
              <a:rPr lang="cs-CZ" altLang="cs-CZ" sz="2300" dirty="0" err="1">
                <a:latin typeface="Arial" charset="0"/>
              </a:rPr>
              <a:t>acetylcystein</a:t>
            </a:r>
            <a:endParaRPr lang="cs-CZ" altLang="cs-CZ" sz="23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53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9620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Komplikace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4670" y="1764665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>
              <a:lnSpc>
                <a:spcPct val="80000"/>
              </a:lnSpc>
            </a:pPr>
            <a:r>
              <a:rPr lang="cs-CZ" altLang="cs-CZ" sz="2800" dirty="0" smtClean="0">
                <a:solidFill>
                  <a:schemeClr val="folHlink"/>
                </a:solidFill>
                <a:latin typeface="Arial" charset="0"/>
              </a:rPr>
              <a:t>Sepse 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preventivní podávání ATB a antimykotik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 smtClean="0">
                <a:solidFill>
                  <a:schemeClr val="folHlink"/>
                </a:solidFill>
                <a:latin typeface="Arial" charset="0"/>
              </a:rPr>
              <a:t>Renální selhání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velmi časté</a:t>
            </a:r>
          </a:p>
          <a:p>
            <a:pPr marL="914400" lvl="1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nejčastěji tzv. </a:t>
            </a:r>
            <a:r>
              <a:rPr lang="cs-CZ" altLang="cs-CZ" sz="2800" dirty="0" err="1" smtClean="0">
                <a:latin typeface="Arial" charset="0"/>
              </a:rPr>
              <a:t>hepatorenální</a:t>
            </a:r>
            <a:r>
              <a:rPr lang="cs-CZ" altLang="cs-CZ" sz="2800" dirty="0" smtClean="0">
                <a:latin typeface="Arial" charset="0"/>
              </a:rPr>
              <a:t> syndrom</a:t>
            </a:r>
          </a:p>
          <a:p>
            <a:pPr marL="1371600" lvl="2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funkční selhání ledvin, které doprovází jaterní on. s portální hypertenzí → zachování dobrého </a:t>
            </a:r>
            <a:r>
              <a:rPr lang="cs-CZ" altLang="cs-CZ" sz="2800" dirty="0" err="1">
                <a:latin typeface="Arial" charset="0"/>
              </a:rPr>
              <a:t>perfúzního</a:t>
            </a:r>
            <a:r>
              <a:rPr lang="cs-CZ" altLang="cs-CZ" sz="2800" dirty="0">
                <a:latin typeface="Arial" charset="0"/>
              </a:rPr>
              <a:t> tlaku ledvin, CRRT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 smtClean="0">
                <a:solidFill>
                  <a:schemeClr val="folHlink"/>
                </a:solidFill>
                <a:latin typeface="Arial" charset="0"/>
              </a:rPr>
              <a:t>Krvácení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 smtClean="0">
                <a:solidFill>
                  <a:schemeClr val="folHlink"/>
                </a:solidFill>
                <a:latin typeface="Arial" charset="0"/>
              </a:rPr>
              <a:t>Edém mozku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800" dirty="0" smtClean="0">
                <a:solidFill>
                  <a:schemeClr val="folHlink"/>
                </a:solidFill>
                <a:latin typeface="Arial" charset="0"/>
              </a:rPr>
              <a:t>Hypoglykémie</a:t>
            </a:r>
          </a:p>
        </p:txBody>
      </p:sp>
    </p:spTree>
    <p:extLst>
      <p:ext uri="{BB962C8B-B14F-4D97-AF65-F5344CB8AC3E}">
        <p14:creationId xmlns:p14="http://schemas.microsoft.com/office/powerpoint/2010/main" val="47730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46100" y="885825"/>
            <a:ext cx="962406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Podpůrná terapie ASJ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46100" y="1571625"/>
            <a:ext cx="9624060" cy="5798185"/>
          </a:xfrm>
          <a:prstGeom prst="rect">
            <a:avLst/>
          </a:prstGeom>
        </p:spPr>
        <p:txBody>
          <a:bodyPr lIns="104315" tIns="52157" rIns="104315" bIns="52157"/>
          <a:lstStyle/>
          <a:p>
            <a:pPr eaLnBrk="1" hangingPunct="1">
              <a:lnSpc>
                <a:spcPct val="80000"/>
              </a:lnSpc>
            </a:pPr>
            <a:r>
              <a:rPr lang="cs-CZ" altLang="cs-CZ" sz="2300" b="1" dirty="0">
                <a:latin typeface="Arial" charset="0"/>
              </a:rPr>
              <a:t>Intubace, UPV</a:t>
            </a:r>
            <a:r>
              <a:rPr lang="cs-CZ" altLang="cs-CZ" sz="2300" dirty="0">
                <a:latin typeface="Arial" charset="0"/>
              </a:rPr>
              <a:t> 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encefalopatie 3. st., PEEP &lt; 10 cm H</a:t>
            </a:r>
            <a:r>
              <a:rPr lang="cs-CZ" altLang="cs-CZ" sz="2100" baseline="-25000" dirty="0">
                <a:latin typeface="Arial" charset="0"/>
              </a:rPr>
              <a:t>2</a:t>
            </a:r>
            <a:r>
              <a:rPr lang="cs-CZ" altLang="cs-CZ" sz="2100" dirty="0">
                <a:latin typeface="Arial" charset="0"/>
              </a:rPr>
              <a:t>0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300" b="1" dirty="0" err="1">
                <a:latin typeface="Arial" charset="0"/>
              </a:rPr>
              <a:t>Hemodynamika</a:t>
            </a:r>
            <a:endParaRPr lang="cs-CZ" altLang="cs-CZ" sz="2300" b="1" dirty="0">
              <a:latin typeface="Arial" charset="0"/>
            </a:endParaRP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MAP, noradrenalin, </a:t>
            </a:r>
            <a:r>
              <a:rPr lang="cs-CZ" altLang="cs-CZ" sz="2100" dirty="0" err="1">
                <a:latin typeface="Arial" charset="0"/>
              </a:rPr>
              <a:t>dobutamin</a:t>
            </a:r>
            <a:endParaRPr lang="cs-CZ" altLang="cs-CZ" sz="21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cs-CZ" altLang="cs-CZ" sz="2300" b="1" dirty="0">
                <a:latin typeface="Arial" charset="0"/>
              </a:rPr>
              <a:t>Akutní poškození ledvin 		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CRRT, citrátová </a:t>
            </a:r>
            <a:r>
              <a:rPr lang="cs-CZ" altLang="cs-CZ" sz="2100" dirty="0" err="1">
                <a:latin typeface="Arial" charset="0"/>
              </a:rPr>
              <a:t>antikoagulace</a:t>
            </a:r>
            <a:endParaRPr lang="cs-CZ" altLang="cs-CZ" sz="21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cs-CZ" altLang="cs-CZ" sz="2300" b="1" dirty="0" err="1">
                <a:latin typeface="Arial" charset="0"/>
              </a:rPr>
              <a:t>Koagulopatie</a:t>
            </a:r>
            <a:endParaRPr lang="cs-CZ" altLang="cs-CZ" sz="2300" b="1" dirty="0">
              <a:latin typeface="Arial" charset="0"/>
            </a:endParaRP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 err="1">
                <a:latin typeface="Arial" charset="0"/>
              </a:rPr>
              <a:t>suplementace</a:t>
            </a:r>
            <a:r>
              <a:rPr lang="cs-CZ" altLang="cs-CZ" sz="2100" dirty="0">
                <a:latin typeface="Arial" charset="0"/>
              </a:rPr>
              <a:t> pouze při krvácení, invazivní procedury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300" b="1" dirty="0">
                <a:latin typeface="Arial" charset="0"/>
              </a:rPr>
              <a:t>Infekce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ATB a antimykotická profylaxe 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300" b="1" dirty="0">
                <a:latin typeface="Arial" charset="0"/>
              </a:rPr>
              <a:t>Výživa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30-35 kcal/kg/den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CAVE hypoglykémie 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300" b="1" dirty="0">
                <a:latin typeface="Arial" charset="0"/>
              </a:rPr>
              <a:t>Profylaxe stresové ulcerace</a:t>
            </a:r>
            <a:endParaRPr lang="cs-CZ" altLang="cs-CZ" sz="23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cs-CZ" altLang="cs-CZ" sz="2300" b="1" dirty="0">
                <a:latin typeface="Arial" charset="0"/>
              </a:rPr>
              <a:t>Encefalopatie</a:t>
            </a: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ne redukce proteinů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300" b="1" dirty="0">
                <a:latin typeface="Arial" charset="0"/>
              </a:rPr>
              <a:t>N-</a:t>
            </a:r>
            <a:r>
              <a:rPr lang="cs-CZ" altLang="cs-CZ" sz="2300" b="1" dirty="0" err="1">
                <a:latin typeface="Arial" charset="0"/>
              </a:rPr>
              <a:t>acetylcystein</a:t>
            </a:r>
            <a:endParaRPr lang="cs-CZ" altLang="cs-CZ" sz="2300" b="1" dirty="0">
              <a:latin typeface="Arial" charset="0"/>
            </a:endParaRPr>
          </a:p>
          <a:p>
            <a:pPr marL="800100" lvl="1" indent="-3429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100" dirty="0">
                <a:latin typeface="Arial" charset="0"/>
              </a:rPr>
              <a:t>bez ohledu na etiologii ASJ </a:t>
            </a:r>
          </a:p>
        </p:txBody>
      </p:sp>
    </p:spTree>
    <p:extLst>
      <p:ext uri="{BB962C8B-B14F-4D97-AF65-F5344CB8AC3E}">
        <p14:creationId xmlns:p14="http://schemas.microsoft.com/office/powerpoint/2010/main" val="4239738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74700" y="1038225"/>
            <a:ext cx="908939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Péče o pac. s ASJ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9900" y="1800225"/>
            <a:ext cx="9624060" cy="4996383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Arial" charset="0"/>
              </a:rPr>
              <a:t>Analgosedace</a:t>
            </a:r>
            <a:r>
              <a:rPr lang="cs-CZ" altLang="cs-CZ" sz="2800" dirty="0" smtClean="0">
                <a:latin typeface="Arial" charset="0"/>
              </a:rPr>
              <a:t> (</a:t>
            </a:r>
            <a:r>
              <a:rPr lang="cs-CZ" altLang="cs-CZ" sz="2800" dirty="0" err="1" smtClean="0">
                <a:latin typeface="Arial" charset="0"/>
              </a:rPr>
              <a:t>propofol</a:t>
            </a:r>
            <a:r>
              <a:rPr lang="cs-CZ" altLang="cs-CZ" sz="2800" dirty="0" smtClean="0">
                <a:latin typeface="Arial" charset="0"/>
              </a:rPr>
              <a:t>, </a:t>
            </a:r>
            <a:r>
              <a:rPr lang="cs-CZ" altLang="cs-CZ" sz="2800" dirty="0" err="1" smtClean="0">
                <a:latin typeface="Arial" charset="0"/>
              </a:rPr>
              <a:t>sufenta</a:t>
            </a:r>
            <a:r>
              <a:rPr lang="cs-CZ" altLang="cs-CZ" sz="2800" dirty="0" smtClean="0">
                <a:latin typeface="Arial" charset="0"/>
              </a:rPr>
              <a:t>)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Monitorace ICP, CPP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Prevence edému mozku 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Prevence a terapie objemového přetížení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Eliminace faktorů zvyšujících ICP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err="1" smtClean="0">
                <a:latin typeface="Arial" charset="0"/>
              </a:rPr>
              <a:t>Normotermie</a:t>
            </a:r>
            <a:r>
              <a:rPr lang="cs-CZ" altLang="cs-CZ" sz="2800" dirty="0" smtClean="0">
                <a:latin typeface="Arial" charset="0"/>
              </a:rPr>
              <a:t>, mírná hypotermie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 smtClean="0">
                <a:latin typeface="Arial" charset="0"/>
              </a:rPr>
              <a:t>Střední arteriální tlak</a:t>
            </a:r>
            <a:endParaRPr lang="cs-CZ" altLang="cs-CZ" sz="2800" dirty="0" smtClean="0">
              <a:latin typeface="Arial" charset="0"/>
            </a:endParaRPr>
          </a:p>
          <a:p>
            <a:pPr eaLnBrk="1" hangingPunct="1">
              <a:buFont typeface="Wingdings" pitchFamily="2" charset="2"/>
              <a:buNone/>
            </a:pPr>
            <a:endParaRPr lang="cs-CZ" altLang="cs-CZ" sz="2800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94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328879"/>
            <a:ext cx="9278797" cy="1982081"/>
          </a:xfrm>
        </p:spPr>
        <p:txBody>
          <a:bodyPr/>
          <a:lstStyle/>
          <a:p>
            <a:pPr eaLnBrk="1" hangingPunct="1">
              <a:lnSpc>
                <a:spcPct val="140000"/>
              </a:lnSpc>
              <a:defRPr/>
            </a:pPr>
            <a:r>
              <a:rPr lang="en-US" altLang="cs-CZ" sz="4600">
                <a:solidFill>
                  <a:srgbClr val="FF6600"/>
                </a:solidFill>
              </a:rPr>
              <a:t/>
            </a:r>
            <a:br>
              <a:rPr lang="en-US" altLang="cs-CZ" sz="4600">
                <a:solidFill>
                  <a:srgbClr val="FF6600"/>
                </a:solidFill>
              </a:rPr>
            </a:br>
            <a:endParaRPr lang="en-US" altLang="cs-CZ" sz="46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4670" y="1764665"/>
            <a:ext cx="4722918" cy="3016210"/>
          </a:xfrm>
        </p:spPr>
        <p:txBody>
          <a:bodyPr/>
          <a:lstStyle/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P</a:t>
            </a:r>
            <a:r>
              <a:rPr lang="en-US" altLang="cs-CZ" sz="2800" dirty="0" err="1">
                <a:latin typeface="Arial" charset="0"/>
              </a:rPr>
              <a:t>řístrojová</a:t>
            </a:r>
            <a:r>
              <a:rPr lang="en-US" altLang="cs-CZ" sz="2800" dirty="0">
                <a:latin typeface="Arial" charset="0"/>
              </a:rPr>
              <a:t> </a:t>
            </a:r>
            <a:r>
              <a:rPr lang="en-US" altLang="cs-CZ" sz="2800" dirty="0" err="1">
                <a:latin typeface="Arial" charset="0"/>
              </a:rPr>
              <a:t>náhrada</a:t>
            </a:r>
            <a:r>
              <a:rPr lang="en-US" altLang="cs-CZ" sz="2800" dirty="0">
                <a:latin typeface="Arial" charset="0"/>
              </a:rPr>
              <a:t> </a:t>
            </a:r>
            <a:r>
              <a:rPr lang="en-US" altLang="cs-CZ" sz="2800" dirty="0" err="1">
                <a:latin typeface="Arial" charset="0"/>
              </a:rPr>
              <a:t>funkce</a:t>
            </a:r>
            <a:r>
              <a:rPr lang="en-US" altLang="cs-CZ" sz="2800" dirty="0">
                <a:latin typeface="Arial" charset="0"/>
              </a:rPr>
              <a:t> </a:t>
            </a:r>
            <a:r>
              <a:rPr lang="en-US" altLang="cs-CZ" sz="2800" dirty="0" err="1">
                <a:latin typeface="Arial" charset="0"/>
              </a:rPr>
              <a:t>jater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Z</a:t>
            </a:r>
            <a:r>
              <a:rPr lang="en-US" altLang="cs-CZ" sz="2800" dirty="0" err="1">
                <a:latin typeface="Arial" charset="0"/>
              </a:rPr>
              <a:t>aložena</a:t>
            </a:r>
            <a:r>
              <a:rPr lang="en-US" altLang="cs-CZ" sz="2800" dirty="0">
                <a:latin typeface="Arial" charset="0"/>
              </a:rPr>
              <a:t> </a:t>
            </a:r>
            <a:r>
              <a:rPr lang="en-US" altLang="cs-CZ" sz="2800" dirty="0" err="1">
                <a:latin typeface="Arial" charset="0"/>
              </a:rPr>
              <a:t>na</a:t>
            </a:r>
            <a:r>
              <a:rPr lang="en-US" altLang="cs-CZ" sz="2800" dirty="0">
                <a:latin typeface="Arial" charset="0"/>
              </a:rPr>
              <a:t> </a:t>
            </a:r>
            <a:r>
              <a:rPr lang="en-US" altLang="cs-CZ" sz="2800" dirty="0" err="1">
                <a:latin typeface="Arial" charset="0"/>
              </a:rPr>
              <a:t>odstranění</a:t>
            </a:r>
            <a:r>
              <a:rPr lang="en-US" altLang="cs-CZ" sz="2800" dirty="0">
                <a:latin typeface="Arial" charset="0"/>
              </a:rPr>
              <a:t> </a:t>
            </a:r>
            <a:r>
              <a:rPr lang="en-US" altLang="cs-CZ" sz="2800" dirty="0" err="1">
                <a:latin typeface="Arial" charset="0"/>
              </a:rPr>
              <a:t>látek</a:t>
            </a:r>
            <a:r>
              <a:rPr lang="cs-CZ" altLang="cs-CZ" sz="2800" dirty="0">
                <a:latin typeface="Arial" charset="0"/>
              </a:rPr>
              <a:t> </a:t>
            </a:r>
            <a:r>
              <a:rPr lang="en-US" altLang="cs-CZ" sz="2800" dirty="0" err="1">
                <a:latin typeface="Arial" charset="0"/>
              </a:rPr>
              <a:t>vázaných</a:t>
            </a:r>
            <a:r>
              <a:rPr lang="en-US" altLang="cs-CZ" sz="2800" dirty="0">
                <a:latin typeface="Arial" charset="0"/>
              </a:rPr>
              <a:t> </a:t>
            </a:r>
            <a:r>
              <a:rPr lang="en-US" altLang="cs-CZ" sz="2800" dirty="0" err="1">
                <a:latin typeface="Arial" charset="0"/>
              </a:rPr>
              <a:t>na</a:t>
            </a:r>
            <a:r>
              <a:rPr lang="en-US" altLang="cs-CZ" sz="2800" dirty="0">
                <a:latin typeface="Arial" charset="0"/>
              </a:rPr>
              <a:t> albumin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S</a:t>
            </a:r>
            <a:r>
              <a:rPr lang="en-US" altLang="cs-CZ" sz="2800" dirty="0" err="1">
                <a:latin typeface="Arial" charset="0"/>
              </a:rPr>
              <a:t>pojena</a:t>
            </a:r>
            <a:r>
              <a:rPr lang="en-US" altLang="cs-CZ" sz="2800" dirty="0">
                <a:latin typeface="Arial" charset="0"/>
              </a:rPr>
              <a:t> s </a:t>
            </a:r>
            <a:r>
              <a:rPr lang="en-US" altLang="cs-CZ" sz="2800" dirty="0" err="1">
                <a:latin typeface="Arial" charset="0"/>
              </a:rPr>
              <a:t>běžně</a:t>
            </a:r>
            <a:r>
              <a:rPr lang="en-US" altLang="cs-CZ" sz="2800" dirty="0">
                <a:latin typeface="Arial" charset="0"/>
              </a:rPr>
              <a:t> </a:t>
            </a:r>
            <a:r>
              <a:rPr lang="en-US" altLang="cs-CZ" sz="2800" dirty="0" err="1">
                <a:latin typeface="Arial" charset="0"/>
              </a:rPr>
              <a:t>užívanou</a:t>
            </a:r>
            <a:r>
              <a:rPr lang="en-US" altLang="cs-CZ" sz="2800" dirty="0">
                <a:latin typeface="Arial" charset="0"/>
              </a:rPr>
              <a:t> </a:t>
            </a:r>
            <a:r>
              <a:rPr lang="en-US" altLang="cs-CZ" sz="2800" dirty="0" err="1">
                <a:latin typeface="Arial" charset="0"/>
              </a:rPr>
              <a:t>náhradou</a:t>
            </a:r>
            <a:r>
              <a:rPr lang="en-US" altLang="cs-CZ" sz="2800" dirty="0">
                <a:latin typeface="Arial" charset="0"/>
              </a:rPr>
              <a:t> </a:t>
            </a:r>
            <a:r>
              <a:rPr lang="en-US" altLang="cs-CZ" sz="2800" dirty="0" err="1">
                <a:latin typeface="Arial" charset="0"/>
              </a:rPr>
              <a:t>renálních</a:t>
            </a:r>
            <a:r>
              <a:rPr lang="en-US" altLang="cs-CZ" sz="2800" dirty="0">
                <a:latin typeface="Arial" charset="0"/>
              </a:rPr>
              <a:t> </a:t>
            </a:r>
            <a:r>
              <a:rPr lang="en-US" altLang="cs-CZ" sz="2800" dirty="0" err="1">
                <a:latin typeface="Arial" charset="0"/>
              </a:rPr>
              <a:t>fcí</a:t>
            </a:r>
            <a:endParaRPr lang="cs-CZ" altLang="cs-CZ" sz="2800" dirty="0">
              <a:latin typeface="Arial" charset="0"/>
            </a:endParaRP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en-US" altLang="cs-CZ" sz="2800" dirty="0" err="1">
                <a:solidFill>
                  <a:schemeClr val="folHlink"/>
                </a:solidFill>
                <a:latin typeface="Arial" charset="0"/>
              </a:rPr>
              <a:t>Prométheus</a:t>
            </a:r>
            <a:endParaRPr lang="en-US" altLang="cs-CZ" sz="2800" dirty="0">
              <a:solidFill>
                <a:schemeClr val="folHlink"/>
              </a:solidFill>
              <a:latin typeface="Arial" charset="0"/>
            </a:endParaRP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631208" y="504825"/>
            <a:ext cx="9267613" cy="1176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04315" tIns="52157" rIns="104315" bIns="52157" anchor="ctr"/>
          <a:lstStyle>
            <a:lvl1pPr algn="l"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lnSpc>
                <a:spcPct val="14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3600" b="1" dirty="0">
                <a:solidFill>
                  <a:schemeClr val="tx2"/>
                </a:solidFill>
                <a:latin typeface="Arial" charset="0"/>
              </a:rPr>
              <a:t>Systémy jaterní podpory</a:t>
            </a:r>
            <a:endParaRPr lang="en-US" altLang="cs-CZ" sz="3600" b="1" dirty="0">
              <a:solidFill>
                <a:schemeClr val="tx2"/>
              </a:solidFill>
              <a:latin typeface="Arial" charset="0"/>
            </a:endParaRPr>
          </a:p>
        </p:txBody>
      </p:sp>
      <p:pic>
        <p:nvPicPr>
          <p:cNvPr id="45061" name="Picture 6" descr="prometheus2"/>
          <p:cNvPicPr>
            <a:picLocks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08968" y="1764666"/>
            <a:ext cx="3974751" cy="475996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2451100" y="6219824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5512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698500" y="962025"/>
            <a:ext cx="9278797" cy="533400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Prometheus</a:t>
            </a:r>
          </a:p>
        </p:txBody>
      </p:sp>
      <p:pic>
        <p:nvPicPr>
          <p:cNvPr id="46083" name="Picture 3" descr="prometheus4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6100" y="1571625"/>
            <a:ext cx="3822519" cy="499638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608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41734" y="2193577"/>
            <a:ext cx="5851666" cy="2585323"/>
          </a:xfrm>
        </p:spPr>
        <p:txBody>
          <a:bodyPr/>
          <a:lstStyle/>
          <a:p>
            <a:pPr marL="457200" indent="-457200" eaLnBrk="1" hangingPunct="1">
              <a:buSzPct val="90000"/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Frakcionovaná plazmatická separace a adsorpce (FPSA)</a:t>
            </a:r>
          </a:p>
          <a:p>
            <a:pPr marL="457200" indent="-457200" eaLnBrk="1" hangingPunct="1">
              <a:buSzPct val="90000"/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Terapie ASJ jako </a:t>
            </a:r>
            <a:r>
              <a:rPr lang="cs-CZ" altLang="cs-CZ" sz="2800" dirty="0" err="1">
                <a:latin typeface="Arial" charset="0"/>
              </a:rPr>
              <a:t>bridging</a:t>
            </a:r>
            <a:r>
              <a:rPr lang="cs-CZ" altLang="cs-CZ" sz="2800" dirty="0">
                <a:latin typeface="Arial" charset="0"/>
              </a:rPr>
              <a:t> k </a:t>
            </a:r>
            <a:r>
              <a:rPr lang="cs-CZ" altLang="cs-CZ" sz="2800" dirty="0" err="1">
                <a:latin typeface="Arial" charset="0"/>
              </a:rPr>
              <a:t>Tx</a:t>
            </a:r>
            <a:r>
              <a:rPr lang="cs-CZ" altLang="cs-CZ" sz="2800" dirty="0">
                <a:latin typeface="Arial" charset="0"/>
              </a:rPr>
              <a:t> jater</a:t>
            </a:r>
          </a:p>
          <a:p>
            <a:pPr marL="457200" indent="-457200" eaLnBrk="1" hangingPunct="1">
              <a:buSzPct val="90000"/>
              <a:buFont typeface="Arial" panose="020B0604020202020204" pitchFamily="34" charset="0"/>
              <a:buChar char="•"/>
            </a:pPr>
            <a:r>
              <a:rPr lang="cs-CZ" altLang="cs-CZ" sz="2800" dirty="0">
                <a:latin typeface="Arial" charset="0"/>
              </a:rPr>
              <a:t>Kombinace hemodialýzy, </a:t>
            </a:r>
            <a:r>
              <a:rPr lang="cs-CZ" altLang="cs-CZ" sz="2800" dirty="0" err="1">
                <a:latin typeface="Arial" charset="0"/>
              </a:rPr>
              <a:t>plazmaseparace</a:t>
            </a:r>
            <a:r>
              <a:rPr lang="cs-CZ" altLang="cs-CZ" sz="2800" dirty="0">
                <a:latin typeface="Arial" charset="0"/>
              </a:rPr>
              <a:t> a </a:t>
            </a:r>
            <a:r>
              <a:rPr lang="cs-CZ" altLang="cs-CZ" sz="2800" dirty="0" err="1">
                <a:latin typeface="Arial" charset="0"/>
              </a:rPr>
              <a:t>hemoperfuze</a:t>
            </a:r>
            <a:endParaRPr lang="cs-CZ" altLang="cs-CZ" sz="2800" dirty="0">
              <a:latin typeface="Arial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832100" y="6259910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autorka</a:t>
            </a:r>
            <a:endParaRPr lang="cs-CZ" altLang="cs-CZ" sz="1800" b="0" kern="0" dirty="0" smtClean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25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/>
          </p:nvPr>
        </p:nvSpPr>
        <p:spPr>
          <a:xfrm>
            <a:off x="546100" y="809625"/>
            <a:ext cx="9624060" cy="538609"/>
          </a:xfrm>
        </p:spPr>
        <p:txBody>
          <a:bodyPr/>
          <a:lstStyle/>
          <a:p>
            <a:pPr algn="ctr" eaLnBrk="1" hangingPunct="1"/>
            <a:r>
              <a:rPr lang="cs-CZ" altLang="cs-CZ" dirty="0" smtClean="0">
                <a:latin typeface="Arial" charset="0"/>
              </a:rPr>
              <a:t>Transplantace </a:t>
            </a:r>
            <a:r>
              <a:rPr lang="cs-CZ" altLang="cs-CZ" dirty="0" smtClean="0">
                <a:latin typeface="Arial" charset="0"/>
              </a:rPr>
              <a:t>jater</a:t>
            </a:r>
          </a:p>
        </p:txBody>
      </p:sp>
      <p:sp>
        <p:nvSpPr>
          <p:cNvPr id="47107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495425"/>
            <a:ext cx="9624060" cy="5637124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</a:rPr>
              <a:t>TC IKEM, CKTCH Brno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</a:rPr>
              <a:t>Problém → není umělá náhrada </a:t>
            </a:r>
            <a:r>
              <a:rPr lang="cs-CZ" altLang="cs-CZ" sz="2600" dirty="0" err="1">
                <a:latin typeface="Arial" charset="0"/>
              </a:rPr>
              <a:t>fce</a:t>
            </a:r>
            <a:r>
              <a:rPr lang="cs-CZ" altLang="cs-CZ" sz="2600" dirty="0">
                <a:latin typeface="Arial" charset="0"/>
              </a:rPr>
              <a:t>. jater 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600" dirty="0">
                <a:latin typeface="Arial" charset="0"/>
              </a:rPr>
              <a:t>Nejsložitější a nejnákladnější </a:t>
            </a:r>
            <a:r>
              <a:rPr lang="cs-CZ" altLang="cs-CZ" sz="2600" dirty="0" err="1">
                <a:latin typeface="Arial" charset="0"/>
              </a:rPr>
              <a:t>Tx</a:t>
            </a:r>
            <a:r>
              <a:rPr lang="cs-CZ" altLang="cs-CZ" sz="2600" dirty="0">
                <a:latin typeface="Arial" charset="0"/>
              </a:rPr>
              <a:t> program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2600" dirty="0">
                <a:solidFill>
                  <a:schemeClr val="hlink"/>
                </a:solidFill>
                <a:latin typeface="Arial" charset="0"/>
              </a:rPr>
              <a:t>Indikace: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600" dirty="0" smtClean="0">
                <a:latin typeface="Arial" charset="0"/>
              </a:rPr>
              <a:t>Konečná </a:t>
            </a:r>
            <a:r>
              <a:rPr lang="cs-CZ" altLang="cs-CZ" sz="2600" dirty="0">
                <a:latin typeface="Arial" charset="0"/>
              </a:rPr>
              <a:t>fáze jater. on. (! NE terminální stav) → cirhóza (</a:t>
            </a:r>
            <a:r>
              <a:rPr lang="cs-CZ" altLang="cs-CZ" sz="2600" dirty="0" err="1">
                <a:latin typeface="Arial" charset="0"/>
              </a:rPr>
              <a:t>etylici</a:t>
            </a:r>
            <a:r>
              <a:rPr lang="cs-CZ" altLang="cs-CZ" sz="2600" dirty="0">
                <a:latin typeface="Arial" charset="0"/>
              </a:rPr>
              <a:t>, autoimunitní), vir. on. (HCV, HBV), primární Tu jater, fulminantní jater. selhání (otravy, m. Wilson), </a:t>
            </a:r>
            <a:r>
              <a:rPr lang="cs-CZ" altLang="cs-CZ" sz="2600" dirty="0" err="1">
                <a:latin typeface="Arial" charset="0"/>
              </a:rPr>
              <a:t>sklerotizující</a:t>
            </a:r>
            <a:r>
              <a:rPr lang="cs-CZ" altLang="cs-CZ" sz="2600" dirty="0">
                <a:latin typeface="Arial" charset="0"/>
              </a:rPr>
              <a:t> </a:t>
            </a:r>
            <a:r>
              <a:rPr lang="cs-CZ" altLang="cs-CZ" sz="2600" dirty="0" err="1">
                <a:latin typeface="Arial" charset="0"/>
              </a:rPr>
              <a:t>cholangoitis</a:t>
            </a:r>
            <a:endParaRPr lang="cs-CZ" altLang="cs-CZ" sz="2600" dirty="0">
              <a:latin typeface="Arial" charset="0"/>
            </a:endParaRP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600" dirty="0" smtClean="0">
                <a:latin typeface="Arial" charset="0"/>
              </a:rPr>
              <a:t>Výkon </a:t>
            </a:r>
            <a:r>
              <a:rPr lang="cs-CZ" altLang="cs-CZ" sz="2600" dirty="0">
                <a:latin typeface="Arial" charset="0"/>
              </a:rPr>
              <a:t>trvá 4 až … hodin, </a:t>
            </a:r>
            <a:r>
              <a:rPr lang="cs-CZ" altLang="cs-CZ" sz="2600" dirty="0" err="1">
                <a:latin typeface="Arial" charset="0"/>
              </a:rPr>
              <a:t>Tx</a:t>
            </a:r>
            <a:r>
              <a:rPr lang="cs-CZ" altLang="cs-CZ" sz="2600" dirty="0">
                <a:latin typeface="Arial" charset="0"/>
              </a:rPr>
              <a:t> části X celých jater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600" dirty="0" smtClean="0">
                <a:latin typeface="Arial" charset="0"/>
              </a:rPr>
              <a:t>Nejnáročnější </a:t>
            </a:r>
            <a:r>
              <a:rPr lang="cs-CZ" altLang="cs-CZ" sz="2600" dirty="0">
                <a:latin typeface="Arial" charset="0"/>
              </a:rPr>
              <a:t>je </a:t>
            </a:r>
            <a:r>
              <a:rPr lang="cs-CZ" altLang="cs-CZ" sz="2600" dirty="0" err="1">
                <a:latin typeface="Arial" charset="0"/>
              </a:rPr>
              <a:t>hepatectomie</a:t>
            </a:r>
            <a:r>
              <a:rPr lang="cs-CZ" altLang="cs-CZ" sz="2600" dirty="0">
                <a:latin typeface="Arial" charset="0"/>
              </a:rPr>
              <a:t> u příjemce → por. koagulace,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cs-CZ" altLang="cs-CZ" sz="2600" dirty="0">
                <a:latin typeface="Arial" charset="0"/>
              </a:rPr>
              <a:t> </a:t>
            </a:r>
            <a:r>
              <a:rPr lang="cs-CZ" altLang="cs-CZ" sz="2600" dirty="0" smtClean="0">
                <a:latin typeface="Arial" charset="0"/>
              </a:rPr>
              <a:t>    portál</a:t>
            </a:r>
            <a:r>
              <a:rPr lang="cs-CZ" altLang="cs-CZ" sz="2600" dirty="0">
                <a:latin typeface="Arial" charset="0"/>
              </a:rPr>
              <a:t>. hypertenze</a:t>
            </a:r>
          </a:p>
          <a:p>
            <a:pPr marL="457200" indent="-457200" eaLnBrk="1" hangingPunct="1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600" dirty="0" smtClean="0">
                <a:solidFill>
                  <a:srgbClr val="D60014"/>
                </a:solidFill>
                <a:latin typeface="Arial" charset="0"/>
              </a:rPr>
              <a:t>Po </a:t>
            </a:r>
            <a:r>
              <a:rPr lang="cs-CZ" altLang="cs-CZ" sz="2600" dirty="0" err="1">
                <a:solidFill>
                  <a:srgbClr val="D60014"/>
                </a:solidFill>
                <a:latin typeface="Arial" charset="0"/>
              </a:rPr>
              <a:t>Tx</a:t>
            </a:r>
            <a:r>
              <a:rPr lang="cs-CZ" altLang="cs-CZ" sz="2600" dirty="0">
                <a:solidFill>
                  <a:srgbClr val="D60014"/>
                </a:solidFill>
                <a:latin typeface="Arial" charset="0"/>
              </a:rPr>
              <a:t>:</a:t>
            </a:r>
            <a:r>
              <a:rPr lang="cs-CZ" altLang="cs-CZ" sz="2600" dirty="0">
                <a:latin typeface="Arial" charset="0"/>
              </a:rPr>
              <a:t> </a:t>
            </a:r>
          </a:p>
          <a:p>
            <a:pPr marL="914400" lvl="1" indent="-4572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cs-CZ" altLang="cs-CZ" sz="2600" dirty="0" smtClean="0">
                <a:latin typeface="Arial" charset="0"/>
              </a:rPr>
              <a:t>↑ </a:t>
            </a:r>
            <a:r>
              <a:rPr lang="cs-CZ" altLang="cs-CZ" sz="2600" dirty="0">
                <a:latin typeface="Arial" charset="0"/>
              </a:rPr>
              <a:t>komplikace (por. </a:t>
            </a:r>
            <a:r>
              <a:rPr lang="cs-CZ" altLang="cs-CZ" sz="2600" dirty="0" err="1">
                <a:latin typeface="Arial" charset="0"/>
              </a:rPr>
              <a:t>fce</a:t>
            </a:r>
            <a:r>
              <a:rPr lang="cs-CZ" altLang="cs-CZ" sz="2600" dirty="0">
                <a:latin typeface="Arial" charset="0"/>
              </a:rPr>
              <a:t>. štěpu, por. </a:t>
            </a:r>
            <a:r>
              <a:rPr lang="cs-CZ" altLang="cs-CZ" sz="2600" dirty="0" err="1">
                <a:latin typeface="Arial" charset="0"/>
              </a:rPr>
              <a:t>renál</a:t>
            </a:r>
            <a:r>
              <a:rPr lang="cs-CZ" altLang="cs-CZ" sz="2600" dirty="0">
                <a:latin typeface="Arial" charset="0"/>
              </a:rPr>
              <a:t>. </a:t>
            </a:r>
            <a:r>
              <a:rPr lang="cs-CZ" altLang="cs-CZ" sz="2600" dirty="0" err="1">
                <a:latin typeface="Arial" charset="0"/>
              </a:rPr>
              <a:t>fcí</a:t>
            </a:r>
            <a:r>
              <a:rPr lang="cs-CZ" altLang="cs-CZ" sz="2600" dirty="0">
                <a:latin typeface="Arial" charset="0"/>
              </a:rPr>
              <a:t>., infekce, MODS, ...), imunosuprese (indukční + udržovací), </a:t>
            </a:r>
            <a:r>
              <a:rPr lang="cs-CZ" altLang="cs-CZ" sz="2600" dirty="0" err="1">
                <a:latin typeface="Arial" charset="0"/>
              </a:rPr>
              <a:t>Penrose</a:t>
            </a:r>
            <a:r>
              <a:rPr lang="cs-CZ" altLang="cs-CZ" sz="2600" dirty="0">
                <a:latin typeface="Arial" charset="0"/>
              </a:rPr>
              <a:t>, SONO štěpu</a:t>
            </a: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cs-CZ" altLang="cs-CZ" sz="25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 typeface="Wingdings 2" pitchFamily="18" charset="2"/>
              <a:buNone/>
            </a:pPr>
            <a:endParaRPr lang="cs-CZ" altLang="cs-CZ" sz="2300" dirty="0"/>
          </a:p>
        </p:txBody>
      </p:sp>
    </p:spTree>
    <p:extLst>
      <p:ext uri="{BB962C8B-B14F-4D97-AF65-F5344CB8AC3E}">
        <p14:creationId xmlns:p14="http://schemas.microsoft.com/office/powerpoint/2010/main" val="184548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>
          <a:xfrm>
            <a:off x="469900" y="885825"/>
            <a:ext cx="9624060" cy="677108"/>
          </a:xfrm>
        </p:spPr>
        <p:txBody>
          <a:bodyPr/>
          <a:lstStyle/>
          <a:p>
            <a:pPr algn="ctr" eaLnBrk="1" hangingPunct="1"/>
            <a:r>
              <a:rPr lang="cs-CZ" altLang="cs-CZ" sz="4400" dirty="0" smtClean="0">
                <a:latin typeface="Arial" charset="0"/>
                <a:cs typeface="Arial" charset="0"/>
              </a:rPr>
              <a:t>Použité zdroje</a:t>
            </a:r>
            <a:endParaRPr lang="cs-CZ" altLang="cs-CZ" sz="4400" dirty="0">
              <a:latin typeface="Arial" charset="0"/>
              <a:cs typeface="Arial" charset="0"/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4294967295"/>
          </p:nvPr>
        </p:nvSpPr>
        <p:spPr>
          <a:xfrm>
            <a:off x="546100" y="1800225"/>
            <a:ext cx="9624060" cy="4845092"/>
          </a:xfrm>
          <a:prstGeom prst="rect">
            <a:avLst/>
          </a:prstGeom>
        </p:spPr>
        <p:txBody>
          <a:bodyPr lIns="104315" tIns="52157" rIns="104315" bIns="52157"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BARTŮNĚK, P. a kol.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Vybrané kapitoly z intenzivní péče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2016. ISBN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978-80-247-4343-1.</a:t>
            </a: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LATA, J. a kol. </a:t>
            </a:r>
            <a:r>
              <a:rPr lang="cs-CZ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Kritické stavy v </a:t>
            </a:r>
            <a:r>
              <a:rPr lang="cs-CZ" sz="2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hepatologii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1. vyd. Praha: </a:t>
            </a:r>
            <a:r>
              <a:rPr lang="cs-CZ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Grada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2005. 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ISBN: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80-247-0404-8.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MALÁSKA, J., STAŠEK, J., a kol. </a:t>
            </a:r>
            <a:r>
              <a:rPr lang="cs-CZ" sz="2800" i="1" dirty="0">
                <a:latin typeface="Arial" panose="020B0604020202020204" pitchFamily="34" charset="0"/>
                <a:cs typeface="Arial" panose="020B0604020202020204" pitchFamily="34" charset="0"/>
              </a:rPr>
              <a:t>Intenzivní medicína v praxi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1. </a:t>
            </a:r>
            <a:r>
              <a:rPr lang="cs-CZ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vyd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. Praha: </a:t>
            </a:r>
            <a:r>
              <a:rPr lang="cs-CZ" sz="2800" dirty="0" err="1">
                <a:latin typeface="Arial" panose="020B0604020202020204" pitchFamily="34" charset="0"/>
                <a:cs typeface="Arial" panose="020B0604020202020204" pitchFamily="34" charset="0"/>
              </a:rPr>
              <a:t>Maxdorf</a:t>
            </a:r>
            <a:r>
              <a:rPr lang="cs-CZ" sz="2800" dirty="0">
                <a:latin typeface="Arial" panose="020B0604020202020204" pitchFamily="34" charset="0"/>
                <a:cs typeface="Arial" panose="020B0604020202020204" pitchFamily="34" charset="0"/>
              </a:rPr>
              <a:t>, 2020. ISBN 978-80-7345-675-7.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endParaRPr lang="cs-CZ" altLang="cs-CZ" sz="2800" dirty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5975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</TotalTime>
  <Words>1278</Words>
  <Application>Microsoft Office PowerPoint</Application>
  <PresentationFormat>Vlastní</PresentationFormat>
  <Paragraphs>316</Paragraphs>
  <Slides>34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34</vt:i4>
      </vt:variant>
    </vt:vector>
  </HeadingPairs>
  <TitlesOfParts>
    <vt:vector size="35" baseType="lpstr">
      <vt:lpstr>Office Theme</vt:lpstr>
      <vt:lpstr>Prezentace aplikace PowerPoint</vt:lpstr>
      <vt:lpstr>Muchomůrka zelená</vt:lpstr>
      <vt:lpstr>Játra</vt:lpstr>
      <vt:lpstr>Úvod</vt:lpstr>
      <vt:lpstr>Toxické látky</vt:lpstr>
      <vt:lpstr>Průběh otravy</vt:lpstr>
      <vt:lpstr>A co na to pac. játra???</vt:lpstr>
      <vt:lpstr>Diagnostika</vt:lpstr>
      <vt:lpstr>Konzultace</vt:lpstr>
      <vt:lpstr>Terapie v PNP</vt:lpstr>
      <vt:lpstr>Terapie</vt:lpstr>
      <vt:lpstr>Specifická terapie</vt:lpstr>
      <vt:lpstr>Terapie</vt:lpstr>
      <vt:lpstr>Plazmaferéza </vt:lpstr>
      <vt:lpstr>Forsírovaná diuréza</vt:lpstr>
      <vt:lpstr>Akutní jaterní selhání</vt:lpstr>
      <vt:lpstr> Základní charakteristiky akutního jaterního selhání</vt:lpstr>
      <vt:lpstr>Hlavní problémy ASJ </vt:lpstr>
      <vt:lpstr>Klasifikace ASJ</vt:lpstr>
      <vt:lpstr>Klinický obraz</vt:lpstr>
      <vt:lpstr>Jaterní encefalopatie</vt:lpstr>
      <vt:lpstr>Prezentace aplikace PowerPoint</vt:lpstr>
      <vt:lpstr>Diagnostika</vt:lpstr>
      <vt:lpstr>Léčba</vt:lpstr>
      <vt:lpstr>Monitorace ICP</vt:lpstr>
      <vt:lpstr>Léčba intrakraniální hypertenze</vt:lpstr>
      <vt:lpstr> Monitorace a léčba intrakraniální hypertenze</vt:lpstr>
      <vt:lpstr>Komplikace</vt:lpstr>
      <vt:lpstr>Podpůrná terapie ASJ</vt:lpstr>
      <vt:lpstr>Péče o pac. s ASJ</vt:lpstr>
      <vt:lpstr> </vt:lpstr>
      <vt:lpstr>Prometheus</vt:lpstr>
      <vt:lpstr>Transplantace jater</vt:lpstr>
      <vt:lpstr>Použité zdroje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Eva PFEFFEROVÁ</cp:lastModifiedBy>
  <cp:revision>29</cp:revision>
  <dcterms:created xsi:type="dcterms:W3CDTF">2017-03-15T11:07:40Z</dcterms:created>
  <dcterms:modified xsi:type="dcterms:W3CDTF">2021-11-03T20:24:22Z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