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5143500" cx="9144000"/>
  <p:notesSz cx="6858000" cy="9144000"/>
  <p:embeddedFontLst>
    <p:embeddedFont>
      <p:font typeface="Montserrat"/>
      <p:regular r:id="rId43"/>
      <p:bold r:id="rId44"/>
      <p:italic r:id="rId45"/>
      <p:boldItalic r:id="rId46"/>
    </p:embeddedFont>
    <p:embeddedFont>
      <p:font typeface="Montserrat Medium"/>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pos="130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1304"/>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Montserrat-bold.fntdata"/><Relationship Id="rId43" Type="http://schemas.openxmlformats.org/officeDocument/2006/relationships/font" Target="fonts/Montserrat-regular.fntdata"/><Relationship Id="rId46" Type="http://schemas.openxmlformats.org/officeDocument/2006/relationships/font" Target="fonts/Montserrat-boldItalic.fntdata"/><Relationship Id="rId45" Type="http://schemas.openxmlformats.org/officeDocument/2006/relationships/font" Target="fonts/Montserrat-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ontserratMedium-bold.fntdata"/><Relationship Id="rId47" Type="http://schemas.openxmlformats.org/officeDocument/2006/relationships/font" Target="fonts/MontserratMedium-regular.fntdata"/><Relationship Id="rId49" Type="http://schemas.openxmlformats.org/officeDocument/2006/relationships/font" Target="fonts/MontserratMedium-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schemas.openxmlformats.org/officeDocument/2006/relationships/font" Target="fonts/MontserratMedium-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7c8da9e24e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7c8da9e24e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624111c0b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624111c0b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beafd317e3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beafd317e3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beafd317e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beafd317e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c35653ebc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c35653ebc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c936ee7934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c936ee7934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c936ee7934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c936ee7934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c936ee7934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c936ee7934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c936ee7934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c936ee7934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c936ee7934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c936ee7934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c936ee7934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c936ee7934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c936ee7934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c936ee7934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c936ee7934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c936ee793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c936ee7934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c936ee7934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c936ee7934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c936ee7934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c936ee7934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c936ee7934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c936ee7934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c936ee7934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c936ee7934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c936ee7934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c936ee7934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c936ee7934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c936ee7934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c936ee7934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c936ee7934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c936ee7934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c936ee7934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c936ee7934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c93fc19c91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c93fc19c91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c936ee7934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c936ee7934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c93fc19c9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c93fc19c9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c936ee7934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c936ee7934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c93fc19c91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c93fc19c91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c936ee79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c936ee79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c936ee793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c936ee793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c91fee94e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c91fee94e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c93fc19c91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c93fc19c91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c93fc19c91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c93fc19c91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c93fc19c91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c93fc19c91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c93fc19c91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c93fc19c91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c91fee94e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c91fee94e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c91fee94ef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c91fee94e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7c8da9e24e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7c8da9e2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13541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1" name="Google Shape;11;p2"/>
          <p:cNvSpPr txBox="1"/>
          <p:nvPr>
            <p:ph idx="1" type="subTitle"/>
          </p:nvPr>
        </p:nvSpPr>
        <p:spPr>
          <a:xfrm>
            <a:off x="311700" y="3672325"/>
            <a:ext cx="8520600" cy="792600"/>
          </a:xfrm>
          <a:prstGeom prst="rect">
            <a:avLst/>
          </a:prstGeom>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2" name="Google Shape;12;p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ávěrečný slide">
  <p:cSld name="SECTION_HEADER_1">
    <p:spTree>
      <p:nvGrpSpPr>
        <p:cNvPr id="16" name="Shape 16"/>
        <p:cNvGrpSpPr/>
        <p:nvPr/>
      </p:nvGrpSpPr>
      <p:grpSpPr>
        <a:xfrm>
          <a:off x="0" y="0"/>
          <a:ext cx="0" cy="0"/>
          <a:chOff x="0" y="0"/>
          <a:chExt cx="0" cy="0"/>
        </a:xfrm>
      </p:grpSpPr>
      <p:sp>
        <p:nvSpPr>
          <p:cNvPr id="17" name="Google Shape;17;p4"/>
          <p:cNvSpPr txBox="1"/>
          <p:nvPr>
            <p:ph type="title"/>
          </p:nvPr>
        </p:nvSpPr>
        <p:spPr>
          <a:xfrm>
            <a:off x="311700" y="206910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8" name="Google Shape;18;p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cs"/>
              <a:t>‹#›</a:t>
            </a:fld>
            <a:endParaRPr/>
          </a:p>
        </p:txBody>
      </p:sp>
      <p:sp>
        <p:nvSpPr>
          <p:cNvPr id="19" name="Google Shape;19;p4"/>
          <p:cNvSpPr txBox="1"/>
          <p:nvPr>
            <p:ph idx="1" type="subTitle"/>
          </p:nvPr>
        </p:nvSpPr>
        <p:spPr>
          <a:xfrm>
            <a:off x="1962850" y="3325275"/>
            <a:ext cx="5218200" cy="438900"/>
          </a:xfrm>
          <a:prstGeom prst="rect">
            <a:avLst/>
          </a:prstGeom>
        </p:spPr>
        <p:txBody>
          <a:bodyPr anchorCtr="0" anchor="t" bIns="91425" lIns="91425" spcFirstLastPara="1" rIns="91425" wrap="square" tIns="91425">
            <a:noAutofit/>
          </a:bodyPr>
          <a:lstStyle>
            <a:lvl1pPr lvl="0" algn="ctr">
              <a:spcBef>
                <a:spcPts val="0"/>
              </a:spcBef>
              <a:spcAft>
                <a:spcPts val="0"/>
              </a:spcAft>
              <a:buNone/>
              <a:defRPr/>
            </a:lvl1pPr>
            <a:lvl2pPr lvl="1">
              <a:spcBef>
                <a:spcPts val="1600"/>
              </a:spcBef>
              <a:spcAft>
                <a:spcPts val="0"/>
              </a:spcAft>
              <a:buNone/>
              <a:defRPr/>
            </a:lvl2pPr>
            <a:lvl3pPr lvl="2">
              <a:spcBef>
                <a:spcPts val="1600"/>
              </a:spcBef>
              <a:spcAft>
                <a:spcPts val="0"/>
              </a:spcAft>
              <a:buNone/>
              <a:defRPr/>
            </a:lvl3pPr>
            <a:lvl4pPr lvl="3">
              <a:spcBef>
                <a:spcPts val="1600"/>
              </a:spcBef>
              <a:spcAft>
                <a:spcPts val="0"/>
              </a:spcAft>
              <a:buNone/>
              <a:defRPr/>
            </a:lvl4pPr>
            <a:lvl5pPr lvl="4">
              <a:spcBef>
                <a:spcPts val="1600"/>
              </a:spcBef>
              <a:spcAft>
                <a:spcPts val="0"/>
              </a:spcAft>
              <a:buNone/>
              <a:defRPr/>
            </a:lvl5pPr>
            <a:lvl6pPr lvl="5">
              <a:spcBef>
                <a:spcPts val="1600"/>
              </a:spcBef>
              <a:spcAft>
                <a:spcPts val="0"/>
              </a:spcAft>
              <a:buNone/>
              <a:defRPr/>
            </a:lvl6pPr>
            <a:lvl7pPr lvl="6">
              <a:spcBef>
                <a:spcPts val="1600"/>
              </a:spcBef>
              <a:spcAft>
                <a:spcPts val="0"/>
              </a:spcAft>
              <a:buNone/>
              <a:defRPr/>
            </a:lvl7pPr>
            <a:lvl8pPr lvl="7">
              <a:spcBef>
                <a:spcPts val="1600"/>
              </a:spcBef>
              <a:spcAft>
                <a:spcPts val="0"/>
              </a:spcAft>
              <a:buNone/>
              <a:defRPr/>
            </a:lvl8pPr>
            <a:lvl9pPr lvl="8">
              <a:spcBef>
                <a:spcPts val="1600"/>
              </a:spcBef>
              <a:spcAft>
                <a:spcPts val="1600"/>
              </a:spcAft>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sah přednášky" type="tx">
  <p:cSld name="TITLE_AND_BODY">
    <p:spTree>
      <p:nvGrpSpPr>
        <p:cNvPr id="20" name="Shape 20"/>
        <p:cNvGrpSpPr/>
        <p:nvPr/>
      </p:nvGrpSpPr>
      <p:grpSpPr>
        <a:xfrm>
          <a:off x="0" y="0"/>
          <a:ext cx="0" cy="0"/>
          <a:chOff x="0" y="0"/>
          <a:chExt cx="0" cy="0"/>
        </a:xfrm>
      </p:grpSpPr>
      <p:sp>
        <p:nvSpPr>
          <p:cNvPr id="21" name="Google Shape;21;p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Font typeface="Montserrat"/>
              <a:buNone/>
              <a:defRPr b="1">
                <a:latin typeface="Montserrat"/>
                <a:ea typeface="Montserrat"/>
                <a:cs typeface="Montserrat"/>
                <a:sym typeface="Montserrat"/>
              </a:defRPr>
            </a:lvl1pPr>
            <a:lvl2pPr lvl="1">
              <a:spcBef>
                <a:spcPts val="0"/>
              </a:spcBef>
              <a:spcAft>
                <a:spcPts val="0"/>
              </a:spcAft>
              <a:buClr>
                <a:srgbClr val="666666"/>
              </a:buClr>
              <a:buSzPts val="2400"/>
              <a:buNone/>
              <a:defRPr>
                <a:solidFill>
                  <a:srgbClr val="666666"/>
                </a:solidFill>
              </a:defRPr>
            </a:lvl2pPr>
            <a:lvl3pPr lvl="2">
              <a:spcBef>
                <a:spcPts val="0"/>
              </a:spcBef>
              <a:spcAft>
                <a:spcPts val="0"/>
              </a:spcAft>
              <a:buClr>
                <a:srgbClr val="666666"/>
              </a:buClr>
              <a:buSzPts val="2400"/>
              <a:buNone/>
              <a:defRPr>
                <a:solidFill>
                  <a:srgbClr val="666666"/>
                </a:solidFill>
              </a:defRPr>
            </a:lvl3pPr>
            <a:lvl4pPr lvl="3">
              <a:spcBef>
                <a:spcPts val="0"/>
              </a:spcBef>
              <a:spcAft>
                <a:spcPts val="0"/>
              </a:spcAft>
              <a:buClr>
                <a:srgbClr val="666666"/>
              </a:buClr>
              <a:buSzPts val="2400"/>
              <a:buNone/>
              <a:defRPr>
                <a:solidFill>
                  <a:srgbClr val="666666"/>
                </a:solidFill>
              </a:defRPr>
            </a:lvl4pPr>
            <a:lvl5pPr lvl="4">
              <a:spcBef>
                <a:spcPts val="0"/>
              </a:spcBef>
              <a:spcAft>
                <a:spcPts val="0"/>
              </a:spcAft>
              <a:buClr>
                <a:srgbClr val="666666"/>
              </a:buClr>
              <a:buSzPts val="2400"/>
              <a:buNone/>
              <a:defRPr>
                <a:solidFill>
                  <a:srgbClr val="666666"/>
                </a:solidFill>
              </a:defRPr>
            </a:lvl5pPr>
            <a:lvl6pPr lvl="5">
              <a:spcBef>
                <a:spcPts val="0"/>
              </a:spcBef>
              <a:spcAft>
                <a:spcPts val="0"/>
              </a:spcAft>
              <a:buClr>
                <a:srgbClr val="666666"/>
              </a:buClr>
              <a:buSzPts val="2400"/>
              <a:buNone/>
              <a:defRPr>
                <a:solidFill>
                  <a:srgbClr val="666666"/>
                </a:solidFill>
              </a:defRPr>
            </a:lvl6pPr>
            <a:lvl7pPr lvl="6">
              <a:spcBef>
                <a:spcPts val="0"/>
              </a:spcBef>
              <a:spcAft>
                <a:spcPts val="0"/>
              </a:spcAft>
              <a:buClr>
                <a:srgbClr val="666666"/>
              </a:buClr>
              <a:buSzPts val="2400"/>
              <a:buNone/>
              <a:defRPr>
                <a:solidFill>
                  <a:srgbClr val="666666"/>
                </a:solidFill>
              </a:defRPr>
            </a:lvl7pPr>
            <a:lvl8pPr lvl="7">
              <a:spcBef>
                <a:spcPts val="0"/>
              </a:spcBef>
              <a:spcAft>
                <a:spcPts val="0"/>
              </a:spcAft>
              <a:buClr>
                <a:srgbClr val="666666"/>
              </a:buClr>
              <a:buSzPts val="2400"/>
              <a:buNone/>
              <a:defRPr>
                <a:solidFill>
                  <a:srgbClr val="666666"/>
                </a:solidFill>
              </a:defRPr>
            </a:lvl8pPr>
            <a:lvl9pPr lvl="8">
              <a:spcBef>
                <a:spcPts val="0"/>
              </a:spcBef>
              <a:spcAft>
                <a:spcPts val="0"/>
              </a:spcAft>
              <a:buClr>
                <a:srgbClr val="666666"/>
              </a:buClr>
              <a:buSzPts val="2400"/>
              <a:buNone/>
              <a:defRPr>
                <a:solidFill>
                  <a:srgbClr val="666666"/>
                </a:solidFill>
              </a:defRPr>
            </a:lvl9pPr>
          </a:lstStyle>
          <a:p/>
        </p:txBody>
      </p:sp>
      <p:sp>
        <p:nvSpPr>
          <p:cNvPr id="22" name="Google Shape;22;p5"/>
          <p:cNvSpPr txBox="1"/>
          <p:nvPr>
            <p:ph idx="1" type="body"/>
          </p:nvPr>
        </p:nvSpPr>
        <p:spPr>
          <a:xfrm>
            <a:off x="311700" y="619075"/>
            <a:ext cx="8520600" cy="34164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Clr>
                <a:srgbClr val="666666"/>
              </a:buClr>
              <a:buSzPts val="1600"/>
              <a:buChar char="●"/>
              <a:defRPr sz="1600">
                <a:solidFill>
                  <a:srgbClr val="666666"/>
                </a:solidFill>
              </a:defRPr>
            </a:lvl1pPr>
            <a:lvl2pPr indent="-292100" lvl="1" marL="914400">
              <a:spcBef>
                <a:spcPts val="1600"/>
              </a:spcBef>
              <a:spcAft>
                <a:spcPts val="0"/>
              </a:spcAft>
              <a:buClr>
                <a:srgbClr val="666666"/>
              </a:buClr>
              <a:buSzPts val="1000"/>
              <a:buChar char="○"/>
              <a:defRPr>
                <a:solidFill>
                  <a:srgbClr val="666666"/>
                </a:solidFill>
              </a:defRPr>
            </a:lvl2pPr>
            <a:lvl3pPr indent="-292100" lvl="2" marL="1371600">
              <a:spcBef>
                <a:spcPts val="1600"/>
              </a:spcBef>
              <a:spcAft>
                <a:spcPts val="0"/>
              </a:spcAft>
              <a:buClr>
                <a:srgbClr val="666666"/>
              </a:buClr>
              <a:buSzPts val="1000"/>
              <a:buChar char="■"/>
              <a:defRPr>
                <a:solidFill>
                  <a:srgbClr val="666666"/>
                </a:solidFill>
              </a:defRPr>
            </a:lvl3pPr>
            <a:lvl4pPr indent="-292100" lvl="3" marL="1828800">
              <a:spcBef>
                <a:spcPts val="1600"/>
              </a:spcBef>
              <a:spcAft>
                <a:spcPts val="0"/>
              </a:spcAft>
              <a:buClr>
                <a:srgbClr val="666666"/>
              </a:buClr>
              <a:buSzPts val="1000"/>
              <a:buChar char="●"/>
              <a:defRPr>
                <a:solidFill>
                  <a:srgbClr val="666666"/>
                </a:solidFill>
              </a:defRPr>
            </a:lvl4pPr>
            <a:lvl5pPr indent="-292100" lvl="4" marL="2286000">
              <a:spcBef>
                <a:spcPts val="1600"/>
              </a:spcBef>
              <a:spcAft>
                <a:spcPts val="0"/>
              </a:spcAft>
              <a:buClr>
                <a:srgbClr val="666666"/>
              </a:buClr>
              <a:buSzPts val="1000"/>
              <a:buChar char="○"/>
              <a:defRPr>
                <a:solidFill>
                  <a:srgbClr val="666666"/>
                </a:solidFill>
              </a:defRPr>
            </a:lvl5pPr>
            <a:lvl6pPr indent="-292100" lvl="5" marL="2743200">
              <a:spcBef>
                <a:spcPts val="1600"/>
              </a:spcBef>
              <a:spcAft>
                <a:spcPts val="0"/>
              </a:spcAft>
              <a:buClr>
                <a:srgbClr val="666666"/>
              </a:buClr>
              <a:buSzPts val="1000"/>
              <a:buChar char="■"/>
              <a:defRPr>
                <a:solidFill>
                  <a:srgbClr val="666666"/>
                </a:solidFill>
              </a:defRPr>
            </a:lvl6pPr>
            <a:lvl7pPr indent="-292100" lvl="6" marL="3200400">
              <a:spcBef>
                <a:spcPts val="1600"/>
              </a:spcBef>
              <a:spcAft>
                <a:spcPts val="0"/>
              </a:spcAft>
              <a:buClr>
                <a:srgbClr val="666666"/>
              </a:buClr>
              <a:buSzPts val="1000"/>
              <a:buChar char="●"/>
              <a:defRPr>
                <a:solidFill>
                  <a:srgbClr val="666666"/>
                </a:solidFill>
              </a:defRPr>
            </a:lvl7pPr>
            <a:lvl8pPr indent="-292100" lvl="7" marL="3657600">
              <a:spcBef>
                <a:spcPts val="1600"/>
              </a:spcBef>
              <a:spcAft>
                <a:spcPts val="0"/>
              </a:spcAft>
              <a:buClr>
                <a:srgbClr val="666666"/>
              </a:buClr>
              <a:buSzPts val="1000"/>
              <a:buChar char="○"/>
              <a:defRPr>
                <a:solidFill>
                  <a:srgbClr val="666666"/>
                </a:solidFill>
              </a:defRPr>
            </a:lvl8pPr>
            <a:lvl9pPr indent="-292100" lvl="8" marL="4114800">
              <a:spcBef>
                <a:spcPts val="1600"/>
              </a:spcBef>
              <a:spcAft>
                <a:spcPts val="1600"/>
              </a:spcAft>
              <a:buClr>
                <a:srgbClr val="666666"/>
              </a:buClr>
              <a:buSzPts val="1000"/>
              <a:buChar char="■"/>
              <a:defRPr>
                <a:solidFill>
                  <a:srgbClr val="666666"/>
                </a:solidFill>
              </a:defRPr>
            </a:lvl9pPr>
          </a:lstStyle>
          <a:p/>
        </p:txBody>
      </p:sp>
      <p:sp>
        <p:nvSpPr>
          <p:cNvPr id="23" name="Google Shape;23;p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dpis a hlavní část">
  <p:cSld name="TITLE_AND_BODY_1">
    <p:spTree>
      <p:nvGrpSpPr>
        <p:cNvPr id="24" name="Shape 24"/>
        <p:cNvGrpSpPr/>
        <p:nvPr/>
      </p:nvGrpSpPr>
      <p:grpSpPr>
        <a:xfrm>
          <a:off x="0" y="0"/>
          <a:ext cx="0" cy="0"/>
          <a:chOff x="0" y="0"/>
          <a:chExt cx="0" cy="0"/>
        </a:xfrm>
      </p:grpSpPr>
      <p:sp>
        <p:nvSpPr>
          <p:cNvPr id="25" name="Google Shape;25;p6"/>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Font typeface="Montserrat"/>
              <a:buNone/>
              <a:defRPr b="1">
                <a:latin typeface="Montserrat"/>
                <a:ea typeface="Montserrat"/>
                <a:cs typeface="Montserrat"/>
                <a:sym typeface="Montserrat"/>
              </a:defRPr>
            </a:lvl1pPr>
            <a:lvl2pPr lvl="1" rtl="0">
              <a:spcBef>
                <a:spcPts val="0"/>
              </a:spcBef>
              <a:spcAft>
                <a:spcPts val="0"/>
              </a:spcAft>
              <a:buClr>
                <a:srgbClr val="666666"/>
              </a:buClr>
              <a:buSzPts val="2400"/>
              <a:buNone/>
              <a:defRPr>
                <a:solidFill>
                  <a:srgbClr val="666666"/>
                </a:solidFill>
              </a:defRPr>
            </a:lvl2pPr>
            <a:lvl3pPr lvl="2" rtl="0">
              <a:spcBef>
                <a:spcPts val="0"/>
              </a:spcBef>
              <a:spcAft>
                <a:spcPts val="0"/>
              </a:spcAft>
              <a:buClr>
                <a:srgbClr val="666666"/>
              </a:buClr>
              <a:buSzPts val="2400"/>
              <a:buNone/>
              <a:defRPr>
                <a:solidFill>
                  <a:srgbClr val="666666"/>
                </a:solidFill>
              </a:defRPr>
            </a:lvl3pPr>
            <a:lvl4pPr lvl="3" rtl="0">
              <a:spcBef>
                <a:spcPts val="0"/>
              </a:spcBef>
              <a:spcAft>
                <a:spcPts val="0"/>
              </a:spcAft>
              <a:buClr>
                <a:srgbClr val="666666"/>
              </a:buClr>
              <a:buSzPts val="2400"/>
              <a:buNone/>
              <a:defRPr>
                <a:solidFill>
                  <a:srgbClr val="666666"/>
                </a:solidFill>
              </a:defRPr>
            </a:lvl4pPr>
            <a:lvl5pPr lvl="4" rtl="0">
              <a:spcBef>
                <a:spcPts val="0"/>
              </a:spcBef>
              <a:spcAft>
                <a:spcPts val="0"/>
              </a:spcAft>
              <a:buClr>
                <a:srgbClr val="666666"/>
              </a:buClr>
              <a:buSzPts val="2400"/>
              <a:buNone/>
              <a:defRPr>
                <a:solidFill>
                  <a:srgbClr val="666666"/>
                </a:solidFill>
              </a:defRPr>
            </a:lvl5pPr>
            <a:lvl6pPr lvl="5" rtl="0">
              <a:spcBef>
                <a:spcPts val="0"/>
              </a:spcBef>
              <a:spcAft>
                <a:spcPts val="0"/>
              </a:spcAft>
              <a:buClr>
                <a:srgbClr val="666666"/>
              </a:buClr>
              <a:buSzPts val="2400"/>
              <a:buNone/>
              <a:defRPr>
                <a:solidFill>
                  <a:srgbClr val="666666"/>
                </a:solidFill>
              </a:defRPr>
            </a:lvl6pPr>
            <a:lvl7pPr lvl="6" rtl="0">
              <a:spcBef>
                <a:spcPts val="0"/>
              </a:spcBef>
              <a:spcAft>
                <a:spcPts val="0"/>
              </a:spcAft>
              <a:buClr>
                <a:srgbClr val="666666"/>
              </a:buClr>
              <a:buSzPts val="2400"/>
              <a:buNone/>
              <a:defRPr>
                <a:solidFill>
                  <a:srgbClr val="666666"/>
                </a:solidFill>
              </a:defRPr>
            </a:lvl7pPr>
            <a:lvl8pPr lvl="7" rtl="0">
              <a:spcBef>
                <a:spcPts val="0"/>
              </a:spcBef>
              <a:spcAft>
                <a:spcPts val="0"/>
              </a:spcAft>
              <a:buClr>
                <a:srgbClr val="666666"/>
              </a:buClr>
              <a:buSzPts val="2400"/>
              <a:buNone/>
              <a:defRPr>
                <a:solidFill>
                  <a:srgbClr val="666666"/>
                </a:solidFill>
              </a:defRPr>
            </a:lvl8pPr>
            <a:lvl9pPr lvl="8" rtl="0">
              <a:spcBef>
                <a:spcPts val="0"/>
              </a:spcBef>
              <a:spcAft>
                <a:spcPts val="0"/>
              </a:spcAft>
              <a:buClr>
                <a:srgbClr val="666666"/>
              </a:buClr>
              <a:buSzPts val="2400"/>
              <a:buNone/>
              <a:defRPr>
                <a:solidFill>
                  <a:srgbClr val="666666"/>
                </a:solidFill>
              </a:defRPr>
            </a:lvl9pPr>
          </a:lstStyle>
          <a:p/>
        </p:txBody>
      </p:sp>
      <p:sp>
        <p:nvSpPr>
          <p:cNvPr id="26" name="Google Shape;26;p6"/>
          <p:cNvSpPr txBox="1"/>
          <p:nvPr>
            <p:ph idx="1" type="body"/>
          </p:nvPr>
        </p:nvSpPr>
        <p:spPr>
          <a:xfrm>
            <a:off x="311700" y="923875"/>
            <a:ext cx="4930500" cy="17970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Clr>
                <a:srgbClr val="666666"/>
              </a:buClr>
              <a:buSzPts val="1600"/>
              <a:buChar char="●"/>
              <a:defRPr sz="1600">
                <a:solidFill>
                  <a:srgbClr val="666666"/>
                </a:solidFill>
              </a:defRPr>
            </a:lvl1pPr>
            <a:lvl2pPr indent="-292100" lvl="1" marL="914400" rtl="0">
              <a:spcBef>
                <a:spcPts val="1600"/>
              </a:spcBef>
              <a:spcAft>
                <a:spcPts val="0"/>
              </a:spcAft>
              <a:buClr>
                <a:srgbClr val="666666"/>
              </a:buClr>
              <a:buSzPts val="1000"/>
              <a:buChar char="○"/>
              <a:defRPr>
                <a:solidFill>
                  <a:srgbClr val="666666"/>
                </a:solidFill>
              </a:defRPr>
            </a:lvl2pPr>
            <a:lvl3pPr indent="-292100" lvl="2" marL="1371600" rtl="0">
              <a:spcBef>
                <a:spcPts val="1600"/>
              </a:spcBef>
              <a:spcAft>
                <a:spcPts val="0"/>
              </a:spcAft>
              <a:buClr>
                <a:srgbClr val="666666"/>
              </a:buClr>
              <a:buSzPts val="1000"/>
              <a:buChar char="■"/>
              <a:defRPr>
                <a:solidFill>
                  <a:srgbClr val="666666"/>
                </a:solidFill>
              </a:defRPr>
            </a:lvl3pPr>
            <a:lvl4pPr indent="-292100" lvl="3" marL="1828800" rtl="0">
              <a:spcBef>
                <a:spcPts val="1600"/>
              </a:spcBef>
              <a:spcAft>
                <a:spcPts val="0"/>
              </a:spcAft>
              <a:buClr>
                <a:srgbClr val="666666"/>
              </a:buClr>
              <a:buSzPts val="1000"/>
              <a:buChar char="●"/>
              <a:defRPr>
                <a:solidFill>
                  <a:srgbClr val="666666"/>
                </a:solidFill>
              </a:defRPr>
            </a:lvl4pPr>
            <a:lvl5pPr indent="-292100" lvl="4" marL="2286000" rtl="0">
              <a:spcBef>
                <a:spcPts val="1600"/>
              </a:spcBef>
              <a:spcAft>
                <a:spcPts val="0"/>
              </a:spcAft>
              <a:buClr>
                <a:srgbClr val="666666"/>
              </a:buClr>
              <a:buSzPts val="1000"/>
              <a:buChar char="○"/>
              <a:defRPr>
                <a:solidFill>
                  <a:srgbClr val="666666"/>
                </a:solidFill>
              </a:defRPr>
            </a:lvl5pPr>
            <a:lvl6pPr indent="-292100" lvl="5" marL="2743200" rtl="0">
              <a:spcBef>
                <a:spcPts val="1600"/>
              </a:spcBef>
              <a:spcAft>
                <a:spcPts val="0"/>
              </a:spcAft>
              <a:buClr>
                <a:srgbClr val="666666"/>
              </a:buClr>
              <a:buSzPts val="1000"/>
              <a:buChar char="■"/>
              <a:defRPr>
                <a:solidFill>
                  <a:srgbClr val="666666"/>
                </a:solidFill>
              </a:defRPr>
            </a:lvl6pPr>
            <a:lvl7pPr indent="-292100" lvl="6" marL="3200400" rtl="0">
              <a:spcBef>
                <a:spcPts val="1600"/>
              </a:spcBef>
              <a:spcAft>
                <a:spcPts val="0"/>
              </a:spcAft>
              <a:buClr>
                <a:srgbClr val="666666"/>
              </a:buClr>
              <a:buSzPts val="1000"/>
              <a:buChar char="●"/>
              <a:defRPr>
                <a:solidFill>
                  <a:srgbClr val="666666"/>
                </a:solidFill>
              </a:defRPr>
            </a:lvl7pPr>
            <a:lvl8pPr indent="-292100" lvl="7" marL="3657600" rtl="0">
              <a:spcBef>
                <a:spcPts val="1600"/>
              </a:spcBef>
              <a:spcAft>
                <a:spcPts val="0"/>
              </a:spcAft>
              <a:buClr>
                <a:srgbClr val="666666"/>
              </a:buClr>
              <a:buSzPts val="1000"/>
              <a:buChar char="○"/>
              <a:defRPr>
                <a:solidFill>
                  <a:srgbClr val="666666"/>
                </a:solidFill>
              </a:defRPr>
            </a:lvl8pPr>
            <a:lvl9pPr indent="-292100" lvl="8" marL="4114800" rtl="0">
              <a:spcBef>
                <a:spcPts val="1600"/>
              </a:spcBef>
              <a:spcAft>
                <a:spcPts val="1600"/>
              </a:spcAft>
              <a:buClr>
                <a:srgbClr val="666666"/>
              </a:buClr>
              <a:buSzPts val="1000"/>
              <a:buChar char="■"/>
              <a:defRPr>
                <a:solidFill>
                  <a:srgbClr val="666666"/>
                </a:solidFill>
              </a:defRPr>
            </a:lvl9pPr>
          </a:lstStyle>
          <a:p/>
        </p:txBody>
      </p:sp>
      <p:sp>
        <p:nvSpPr>
          <p:cNvPr id="27" name="Google Shape;27;p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cs"/>
              <a:t>‹#›</a:t>
            </a:fld>
            <a:endParaRPr/>
          </a:p>
        </p:txBody>
      </p:sp>
      <p:sp>
        <p:nvSpPr>
          <p:cNvPr id="28" name="Google Shape;28;p6"/>
          <p:cNvSpPr txBox="1"/>
          <p:nvPr>
            <p:ph idx="2" type="subTitle"/>
          </p:nvPr>
        </p:nvSpPr>
        <p:spPr>
          <a:xfrm>
            <a:off x="235500" y="470750"/>
            <a:ext cx="5808900" cy="5985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latin typeface="Montserrat"/>
                <a:ea typeface="Montserrat"/>
                <a:cs typeface="Montserrat"/>
                <a:sym typeface="Montserrat"/>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 name="Shape 29"/>
        <p:cNvGrpSpPr/>
        <p:nvPr/>
      </p:nvGrpSpPr>
      <p:grpSpPr>
        <a:xfrm>
          <a:off x="0" y="0"/>
          <a:ext cx="0" cy="0"/>
          <a:chOff x="0" y="0"/>
          <a:chExt cx="0" cy="0"/>
        </a:xfrm>
      </p:grpSpPr>
      <p:sp>
        <p:nvSpPr>
          <p:cNvPr id="30" name="Google Shape;30;p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1" name="Google Shape;31;p7"/>
          <p:cNvSpPr txBox="1"/>
          <p:nvPr>
            <p:ph idx="1" type="body"/>
          </p:nvPr>
        </p:nvSpPr>
        <p:spPr>
          <a:xfrm>
            <a:off x="311700" y="9238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2" type="body"/>
          </p:nvPr>
        </p:nvSpPr>
        <p:spPr>
          <a:xfrm>
            <a:off x="4832400" y="9238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3" name="Google Shape;33;p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
        <p:nvSpPr>
          <p:cNvPr id="34" name="Google Shape;34;p7"/>
          <p:cNvSpPr txBox="1"/>
          <p:nvPr>
            <p:ph idx="3" type="subTitle"/>
          </p:nvPr>
        </p:nvSpPr>
        <p:spPr>
          <a:xfrm>
            <a:off x="235500" y="470750"/>
            <a:ext cx="5808900" cy="5985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latin typeface="Montserrat"/>
                <a:ea typeface="Montserrat"/>
                <a:cs typeface="Montserrat"/>
                <a:sym typeface="Montserrat"/>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7" name="Google Shape;37;p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9"/>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0" name="Google Shape;40;p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10"/>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4" name="Google Shape;44;p10"/>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0"/>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a:lvl1pPr>
            <a:lvl2pPr indent="-292100" lvl="1" marL="914400">
              <a:spcBef>
                <a:spcPts val="1600"/>
              </a:spcBef>
              <a:spcAft>
                <a:spcPts val="0"/>
              </a:spcAft>
              <a:buSzPts val="1000"/>
              <a:buChar char="❏"/>
              <a:defRPr/>
            </a:lvl2pPr>
            <a:lvl3pPr indent="-292100" lvl="2" marL="1371600">
              <a:spcBef>
                <a:spcPts val="1600"/>
              </a:spcBef>
              <a:spcAft>
                <a:spcPts val="0"/>
              </a:spcAft>
              <a:buSzPts val="1000"/>
              <a:buChar char="❏"/>
              <a:defRPr/>
            </a:lvl3pPr>
            <a:lvl4pPr indent="-292100" lvl="3" marL="1828800">
              <a:spcBef>
                <a:spcPts val="1600"/>
              </a:spcBef>
              <a:spcAft>
                <a:spcPts val="0"/>
              </a:spcAft>
              <a:buSzPts val="1000"/>
              <a:buChar char="❏"/>
              <a:defRPr/>
            </a:lvl4pPr>
            <a:lvl5pPr indent="-292100" lvl="4" marL="2286000">
              <a:spcBef>
                <a:spcPts val="1600"/>
              </a:spcBef>
              <a:spcAft>
                <a:spcPts val="0"/>
              </a:spcAft>
              <a:buSzPts val="1000"/>
              <a:buChar char="❏"/>
              <a:defRPr/>
            </a:lvl5pPr>
            <a:lvl6pPr indent="-292100" lvl="5" marL="2743200">
              <a:spcBef>
                <a:spcPts val="1600"/>
              </a:spcBef>
              <a:spcAft>
                <a:spcPts val="0"/>
              </a:spcAft>
              <a:buSzPts val="1000"/>
              <a:buChar char="❏"/>
              <a:defRPr/>
            </a:lvl6pPr>
            <a:lvl7pPr indent="-292100" lvl="6" marL="3200400">
              <a:spcBef>
                <a:spcPts val="1600"/>
              </a:spcBef>
              <a:spcAft>
                <a:spcPts val="0"/>
              </a:spcAft>
              <a:buSzPts val="1000"/>
              <a:buChar char="❏"/>
              <a:defRPr/>
            </a:lvl7pPr>
            <a:lvl8pPr indent="-292100" lvl="7" marL="3657600">
              <a:spcBef>
                <a:spcPts val="1600"/>
              </a:spcBef>
              <a:spcAft>
                <a:spcPts val="0"/>
              </a:spcAft>
              <a:buSzPts val="1000"/>
              <a:buChar char="❏"/>
              <a:defRPr/>
            </a:lvl8pPr>
            <a:lvl9pPr indent="-292100" lvl="8" marL="4114800">
              <a:spcBef>
                <a:spcPts val="1600"/>
              </a:spcBef>
              <a:spcAft>
                <a:spcPts val="1600"/>
              </a:spcAft>
              <a:buSzPts val="1000"/>
              <a:buChar char="❏"/>
              <a:defRPr/>
            </a:lvl9pPr>
          </a:lstStyle>
          <a:p/>
        </p:txBody>
      </p:sp>
      <p:sp>
        <p:nvSpPr>
          <p:cNvPr id="46" name="Google Shape;46;p10"/>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1"/>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600"/>
              <a:buNone/>
              <a:defRPr/>
            </a:lvl1pPr>
          </a:lstStyle>
          <a:p/>
        </p:txBody>
      </p:sp>
      <p:sp>
        <p:nvSpPr>
          <p:cNvPr id="49" name="Google Shape;49;p11"/>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1C4587"/>
              </a:buClr>
              <a:buSzPts val="2400"/>
              <a:buFont typeface="Montserrat"/>
              <a:buNone/>
              <a:defRPr b="1" sz="2400">
                <a:solidFill>
                  <a:srgbClr val="1C4587"/>
                </a:solidFill>
                <a:latin typeface="Montserrat"/>
                <a:ea typeface="Montserrat"/>
                <a:cs typeface="Montserrat"/>
                <a:sym typeface="Montserrat"/>
              </a:defRPr>
            </a:lvl1pPr>
            <a:lvl2pPr lvl="1">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2pPr>
            <a:lvl3pPr lvl="2">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3pPr>
            <a:lvl4pPr lvl="3">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4pPr>
            <a:lvl5pPr lvl="4">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5pPr>
            <a:lvl6pPr lvl="5">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6pPr>
            <a:lvl7pPr lvl="6">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7pPr>
            <a:lvl8pPr lvl="7">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8pPr>
            <a:lvl9pPr lvl="8">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9pPr>
          </a:lstStyle>
          <a:p/>
        </p:txBody>
      </p:sp>
      <p:sp>
        <p:nvSpPr>
          <p:cNvPr id="7" name="Google Shape;7;p1"/>
          <p:cNvSpPr txBox="1"/>
          <p:nvPr>
            <p:ph idx="1" type="body"/>
          </p:nvPr>
        </p:nvSpPr>
        <p:spPr>
          <a:xfrm>
            <a:off x="311700" y="1000075"/>
            <a:ext cx="8520600" cy="3416400"/>
          </a:xfrm>
          <a:prstGeom prst="rect">
            <a:avLst/>
          </a:prstGeom>
          <a:noFill/>
          <a:ln>
            <a:noFill/>
          </a:ln>
        </p:spPr>
        <p:txBody>
          <a:bodyPr anchorCtr="0" anchor="t" bIns="91425" lIns="91425" spcFirstLastPara="1" rIns="91425" wrap="square" tIns="91425">
            <a:noAutofit/>
          </a:bodyPr>
          <a:lstStyle>
            <a:lvl1pPr indent="-330200" lvl="0" marL="457200">
              <a:lnSpc>
                <a:spcPct val="115000"/>
              </a:lnSpc>
              <a:spcBef>
                <a:spcPts val="0"/>
              </a:spcBef>
              <a:spcAft>
                <a:spcPts val="0"/>
              </a:spcAft>
              <a:buClr>
                <a:srgbClr val="666666"/>
              </a:buClr>
              <a:buSzPts val="1600"/>
              <a:buFont typeface="Montserrat Medium"/>
              <a:buChar char="❏"/>
              <a:defRPr sz="1600">
                <a:solidFill>
                  <a:srgbClr val="666666"/>
                </a:solidFill>
                <a:latin typeface="Montserrat Medium"/>
                <a:ea typeface="Montserrat Medium"/>
                <a:cs typeface="Montserrat Medium"/>
                <a:sym typeface="Montserrat Medium"/>
              </a:defRPr>
            </a:lvl1pPr>
            <a:lvl2pPr indent="-292100" lvl="1" marL="9144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2pPr>
            <a:lvl3pPr indent="-292100" lvl="2" marL="13716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3pPr>
            <a:lvl4pPr indent="-292100" lvl="3" marL="18288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4pPr>
            <a:lvl5pPr indent="-292100" lvl="4" marL="22860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5pPr>
            <a:lvl6pPr indent="-292100" lvl="5" marL="27432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6pPr>
            <a:lvl7pPr indent="-292100" lvl="6" marL="32004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7pPr>
            <a:lvl8pPr indent="-292100" lvl="7" marL="36576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8pPr>
            <a:lvl9pPr indent="-292100" lvl="8" marL="4114800">
              <a:lnSpc>
                <a:spcPct val="115000"/>
              </a:lnSpc>
              <a:spcBef>
                <a:spcPts val="1600"/>
              </a:spcBef>
              <a:spcAft>
                <a:spcPts val="160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9pPr>
          </a:lstStyle>
          <a:p/>
        </p:txBody>
      </p:sp>
      <p:sp>
        <p:nvSpPr>
          <p:cNvPr id="8" name="Google Shape;8;p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lvl="0" algn="r">
              <a:buNone/>
              <a:defRPr sz="600">
                <a:solidFill>
                  <a:srgbClr val="999999"/>
                </a:solidFill>
                <a:latin typeface="Montserrat Medium"/>
                <a:ea typeface="Montserrat Medium"/>
                <a:cs typeface="Montserrat Medium"/>
                <a:sym typeface="Montserrat Medium"/>
              </a:defRPr>
            </a:lvl1pPr>
            <a:lvl2pPr lvl="1" algn="r">
              <a:buNone/>
              <a:defRPr sz="600">
                <a:solidFill>
                  <a:srgbClr val="999999"/>
                </a:solidFill>
                <a:latin typeface="Montserrat Medium"/>
                <a:ea typeface="Montserrat Medium"/>
                <a:cs typeface="Montserrat Medium"/>
                <a:sym typeface="Montserrat Medium"/>
              </a:defRPr>
            </a:lvl2pPr>
            <a:lvl3pPr lvl="2" algn="r">
              <a:buNone/>
              <a:defRPr sz="600">
                <a:solidFill>
                  <a:srgbClr val="999999"/>
                </a:solidFill>
                <a:latin typeface="Montserrat Medium"/>
                <a:ea typeface="Montserrat Medium"/>
                <a:cs typeface="Montserrat Medium"/>
                <a:sym typeface="Montserrat Medium"/>
              </a:defRPr>
            </a:lvl3pPr>
            <a:lvl4pPr lvl="3" algn="r">
              <a:buNone/>
              <a:defRPr sz="600">
                <a:solidFill>
                  <a:srgbClr val="999999"/>
                </a:solidFill>
                <a:latin typeface="Montserrat Medium"/>
                <a:ea typeface="Montserrat Medium"/>
                <a:cs typeface="Montserrat Medium"/>
                <a:sym typeface="Montserrat Medium"/>
              </a:defRPr>
            </a:lvl4pPr>
            <a:lvl5pPr lvl="4" algn="r">
              <a:buNone/>
              <a:defRPr sz="600">
                <a:solidFill>
                  <a:srgbClr val="999999"/>
                </a:solidFill>
                <a:latin typeface="Montserrat Medium"/>
                <a:ea typeface="Montserrat Medium"/>
                <a:cs typeface="Montserrat Medium"/>
                <a:sym typeface="Montserrat Medium"/>
              </a:defRPr>
            </a:lvl5pPr>
            <a:lvl6pPr lvl="5" algn="r">
              <a:buNone/>
              <a:defRPr sz="600">
                <a:solidFill>
                  <a:srgbClr val="999999"/>
                </a:solidFill>
                <a:latin typeface="Montserrat Medium"/>
                <a:ea typeface="Montserrat Medium"/>
                <a:cs typeface="Montserrat Medium"/>
                <a:sym typeface="Montserrat Medium"/>
              </a:defRPr>
            </a:lvl6pPr>
            <a:lvl7pPr lvl="6" algn="r">
              <a:buNone/>
              <a:defRPr sz="600">
                <a:solidFill>
                  <a:srgbClr val="999999"/>
                </a:solidFill>
                <a:latin typeface="Montserrat Medium"/>
                <a:ea typeface="Montserrat Medium"/>
                <a:cs typeface="Montserrat Medium"/>
                <a:sym typeface="Montserrat Medium"/>
              </a:defRPr>
            </a:lvl7pPr>
            <a:lvl8pPr lvl="7" algn="r">
              <a:buNone/>
              <a:defRPr sz="600">
                <a:solidFill>
                  <a:srgbClr val="999999"/>
                </a:solidFill>
                <a:latin typeface="Montserrat Medium"/>
                <a:ea typeface="Montserrat Medium"/>
                <a:cs typeface="Montserrat Medium"/>
                <a:sym typeface="Montserrat Medium"/>
              </a:defRPr>
            </a:lvl8pPr>
            <a:lvl9pPr lvl="8" algn="r">
              <a:buNone/>
              <a:defRPr sz="600">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20.png"/><Relationship Id="rId5" Type="http://schemas.openxmlformats.org/officeDocument/2006/relationships/hyperlink" Target="http://www.youtube.com/watch?v=qH9oM03LEco" TargetMode="External"/><Relationship Id="rId6"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hyperlink" Target="http://www.youtube.com/watch?v=0mwaIupsWLI" TargetMode="Externa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hyperlink" Target="http://www.youtube.com/watch?v=8LYokpL7Da8" TargetMode="External"/><Relationship Id="rId4" Type="http://schemas.openxmlformats.org/officeDocument/2006/relationships/image" Target="../media/image1.jpg"/><Relationship Id="rId5"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7.png"/><Relationship Id="rId6"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hyperlink" Target="http://www.youtube.com/watch?v=WMgXvRwbaLw" TargetMode="External"/><Relationship Id="rId4" Type="http://schemas.openxmlformats.org/officeDocument/2006/relationships/image" Target="../media/image19.jpg"/><Relationship Id="rId5"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hyperlink" Target="http://www.youtube.com/watch?v=endcUTFt-9M" TargetMode="External"/><Relationship Id="rId4" Type="http://schemas.openxmlformats.org/officeDocument/2006/relationships/image" Target="../media/image23.jpg"/><Relationship Id="rId5" Type="http://schemas.openxmlformats.org/officeDocument/2006/relationships/image" Target="../media/image25.png"/><Relationship Id="rId6" Type="http://schemas.openxmlformats.org/officeDocument/2006/relationships/image" Target="../media/image3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24.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32.png"/><Relationship Id="rId4" Type="http://schemas.openxmlformats.org/officeDocument/2006/relationships/image" Target="../media/image29.png"/><Relationship Id="rId5" Type="http://schemas.openxmlformats.org/officeDocument/2006/relationships/hyperlink" Target="http://www.youtube.com/watch?v=0JMCluDs_K8" TargetMode="External"/><Relationship Id="rId6" Type="http://schemas.openxmlformats.org/officeDocument/2006/relationships/image" Target="../media/image3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31.png"/><Relationship Id="rId4" Type="http://schemas.openxmlformats.org/officeDocument/2006/relationships/image" Target="../media/image26.png"/><Relationship Id="rId5" Type="http://schemas.openxmlformats.org/officeDocument/2006/relationships/image" Target="../media/image33.png"/><Relationship Id="rId6" Type="http://schemas.openxmlformats.org/officeDocument/2006/relationships/image" Target="../media/image22.png"/><Relationship Id="rId7"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35.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hyperlink" Target="http://www.youtube.com/watch?v=t65cjvPHyDQ" TargetMode="External"/><Relationship Id="rId4" Type="http://schemas.openxmlformats.org/officeDocument/2006/relationships/image" Target="../media/image4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hyperlink" Target="http://www.youtube.com/watch?v=VpFqiiapUXQ" TargetMode="External"/><Relationship Id="rId4" Type="http://schemas.openxmlformats.org/officeDocument/2006/relationships/image" Target="../media/image4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hyperlink" Target="http://www.youtube.com/watch?v=CHG7mrPGhy4" TargetMode="External"/><Relationship Id="rId4" Type="http://schemas.openxmlformats.org/officeDocument/2006/relationships/image" Target="../media/image4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42.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45.pn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4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46.png"/><Relationship Id="rId4" Type="http://schemas.openxmlformats.org/officeDocument/2006/relationships/image" Target="../media/image50.png"/><Relationship Id="rId5" Type="http://schemas.openxmlformats.org/officeDocument/2006/relationships/image" Target="../media/image5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5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49.pn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5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56.png"/><Relationship Id="rId4" Type="http://schemas.openxmlformats.org/officeDocument/2006/relationships/hyperlink" Target="http://www.youtube.com/watch?v=tAhs7Y4x8m4" TargetMode="External"/><Relationship Id="rId5" Type="http://schemas.openxmlformats.org/officeDocument/2006/relationships/image" Target="../media/image5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hyperlink" Target="mailto:pretl@ket.zcu.cz"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418600"/>
            <a:ext cx="8520600" cy="313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sz="4800">
              <a:solidFill>
                <a:srgbClr val="1C4587"/>
              </a:solidFill>
            </a:endParaRPr>
          </a:p>
          <a:p>
            <a:pPr indent="0" lvl="0" marL="0" rtl="0" algn="ctr">
              <a:lnSpc>
                <a:spcPct val="115000"/>
              </a:lnSpc>
              <a:spcBef>
                <a:spcPts val="0"/>
              </a:spcBef>
              <a:spcAft>
                <a:spcPts val="0"/>
              </a:spcAft>
              <a:buNone/>
            </a:pPr>
            <a:r>
              <a:rPr lang="cs" sz="2400">
                <a:solidFill>
                  <a:srgbClr val="1C4587"/>
                </a:solidFill>
              </a:rPr>
              <a:t>Technologie pro Flexibilní Elektroniku</a:t>
            </a:r>
            <a:endParaRPr sz="4800">
              <a:solidFill>
                <a:srgbClr val="1C4587"/>
              </a:solidFill>
            </a:endParaRPr>
          </a:p>
          <a:p>
            <a:pPr indent="0" lvl="0" marL="0" rtl="0" algn="ctr">
              <a:spcBef>
                <a:spcPts val="0"/>
              </a:spcBef>
              <a:spcAft>
                <a:spcPts val="0"/>
              </a:spcAft>
              <a:buNone/>
            </a:pPr>
            <a:r>
              <a:rPr lang="cs" sz="4800">
                <a:solidFill>
                  <a:srgbClr val="1C4587"/>
                </a:solidFill>
              </a:rPr>
              <a:t>KET / TFE</a:t>
            </a:r>
            <a:endParaRPr sz="4800">
              <a:solidFill>
                <a:srgbClr val="1C4587"/>
              </a:solidFill>
            </a:endParaRPr>
          </a:p>
          <a:p>
            <a:pPr indent="0" lvl="0" marL="0" rtl="0" algn="ctr">
              <a:spcBef>
                <a:spcPts val="0"/>
              </a:spcBef>
              <a:spcAft>
                <a:spcPts val="0"/>
              </a:spcAft>
              <a:buNone/>
            </a:pPr>
            <a:r>
              <a:rPr lang="cs" sz="12000"/>
              <a:t>PR</a:t>
            </a:r>
            <a:r>
              <a:rPr lang="cs" sz="12000">
                <a:solidFill>
                  <a:srgbClr val="1C4587"/>
                </a:solidFill>
              </a:rPr>
              <a:t>0</a:t>
            </a:r>
            <a:r>
              <a:rPr lang="cs" sz="12000"/>
              <a:t>6</a:t>
            </a:r>
            <a:endParaRPr sz="12000">
              <a:solidFill>
                <a:srgbClr val="1C4587"/>
              </a:solidFill>
            </a:endParaRPr>
          </a:p>
        </p:txBody>
      </p:sp>
      <p:sp>
        <p:nvSpPr>
          <p:cNvPr id="57" name="Google Shape;57;p13"/>
          <p:cNvSpPr txBox="1"/>
          <p:nvPr>
            <p:ph idx="1" type="subTitle"/>
          </p:nvPr>
        </p:nvSpPr>
        <p:spPr>
          <a:xfrm>
            <a:off x="311700" y="36723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cs">
                <a:latin typeface="Montserrat"/>
                <a:ea typeface="Montserrat"/>
                <a:cs typeface="Montserrat"/>
                <a:sym typeface="Montserrat"/>
              </a:rPr>
              <a:t>Laserové a fotonické technologie</a:t>
            </a:r>
            <a:endParaRPr b="1">
              <a:latin typeface="Montserrat"/>
              <a:ea typeface="Montserrat"/>
              <a:cs typeface="Montserrat"/>
              <a:sym typeface="Montserrat"/>
            </a:endParaRPr>
          </a:p>
          <a:p>
            <a:pPr indent="0" lvl="0" marL="0" rtl="0" algn="ctr">
              <a:spcBef>
                <a:spcPts val="0"/>
              </a:spcBef>
              <a:spcAft>
                <a:spcPts val="0"/>
              </a:spcAft>
              <a:buNone/>
            </a:pPr>
            <a:r>
              <a:rPr b="1" lang="cs">
                <a:latin typeface="Montserrat"/>
                <a:ea typeface="Montserrat"/>
                <a:cs typeface="Montserrat"/>
                <a:sym typeface="Montserrat"/>
              </a:rPr>
              <a:t>pro flexibilní elektroniku</a:t>
            </a:r>
            <a:endParaRPr b="1">
              <a:latin typeface="Montserrat"/>
              <a:ea typeface="Montserrat"/>
              <a:cs typeface="Montserrat"/>
              <a:sym typeface="Montserrat"/>
            </a:endParaRPr>
          </a:p>
          <a:p>
            <a:pPr indent="0" lvl="0" marL="0" rtl="0" algn="ctr">
              <a:spcBef>
                <a:spcPts val="0"/>
              </a:spcBef>
              <a:spcAft>
                <a:spcPts val="0"/>
              </a:spcAft>
              <a:buNone/>
            </a:pPr>
            <a:r>
              <a:rPr lang="cs" sz="1800"/>
              <a:t>Silvan Pretl</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Obsah</a:t>
            </a:r>
            <a:endParaRPr b="1">
              <a:latin typeface="Montserrat"/>
              <a:ea typeface="Montserrat"/>
              <a:cs typeface="Montserrat"/>
              <a:sym typeface="Montserrat"/>
            </a:endParaRPr>
          </a:p>
        </p:txBody>
      </p:sp>
      <p:sp>
        <p:nvSpPr>
          <p:cNvPr id="63" name="Google Shape;63;p14"/>
          <p:cNvSpPr txBox="1"/>
          <p:nvPr>
            <p:ph idx="1" type="body"/>
          </p:nvPr>
        </p:nvSpPr>
        <p:spPr>
          <a:xfrm>
            <a:off x="311700" y="619075"/>
            <a:ext cx="8520600" cy="3416400"/>
          </a:xfrm>
          <a:prstGeom prst="rect">
            <a:avLst/>
          </a:prstGeom>
        </p:spPr>
        <p:txBody>
          <a:bodyPr anchorCtr="0" anchor="t" bIns="91425" lIns="91425" spcFirstLastPara="1" rIns="91425" wrap="square" tIns="91425">
            <a:noAutofit/>
          </a:bodyPr>
          <a:lstStyle/>
          <a:p>
            <a:pPr indent="0" lvl="0" marL="457200" rtl="0" algn="l">
              <a:lnSpc>
                <a:spcPct val="150000"/>
              </a:lnSpc>
              <a:spcBef>
                <a:spcPts val="0"/>
              </a:spcBef>
              <a:spcAft>
                <a:spcPts val="0"/>
              </a:spcAft>
              <a:buNone/>
            </a:pPr>
            <a:r>
              <a:t/>
            </a:r>
            <a:endParaRPr b="1">
              <a:latin typeface="Montserrat"/>
              <a:ea typeface="Montserrat"/>
              <a:cs typeface="Montserrat"/>
              <a:sym typeface="Montserrat"/>
            </a:endParaRPr>
          </a:p>
          <a:p>
            <a:pPr indent="-330200" lvl="0" marL="457200" rtl="0" algn="l">
              <a:lnSpc>
                <a:spcPct val="150000"/>
              </a:lnSpc>
              <a:spcBef>
                <a:spcPts val="0"/>
              </a:spcBef>
              <a:spcAft>
                <a:spcPts val="0"/>
              </a:spcAft>
              <a:buSzPts val="1600"/>
              <a:buFont typeface="Montserrat"/>
              <a:buChar char="●"/>
            </a:pPr>
            <a:r>
              <a:rPr b="1" lang="cs">
                <a:latin typeface="Montserrat"/>
                <a:ea typeface="Montserrat"/>
                <a:cs typeface="Montserrat"/>
                <a:sym typeface="Montserrat"/>
              </a:rPr>
              <a:t>Laserové zpracování</a:t>
            </a:r>
            <a:endParaRPr b="1">
              <a:latin typeface="Montserrat"/>
              <a:ea typeface="Montserrat"/>
              <a:cs typeface="Montserrat"/>
              <a:sym typeface="Montserrat"/>
            </a:endParaRPr>
          </a:p>
          <a:p>
            <a:pPr indent="-292100" lvl="1" marL="914400" rtl="0" algn="l">
              <a:lnSpc>
                <a:spcPct val="150000"/>
              </a:lnSpc>
              <a:spcBef>
                <a:spcPts val="0"/>
              </a:spcBef>
              <a:spcAft>
                <a:spcPts val="0"/>
              </a:spcAft>
              <a:buSzPts val="1000"/>
              <a:buChar char="○"/>
            </a:pPr>
            <a:r>
              <a:rPr lang="cs"/>
              <a:t>Laserové vrtání a řezání</a:t>
            </a:r>
            <a:endParaRPr/>
          </a:p>
          <a:p>
            <a:pPr indent="-292100" lvl="1" marL="914400" rtl="0" algn="l">
              <a:lnSpc>
                <a:spcPct val="150000"/>
              </a:lnSpc>
              <a:spcBef>
                <a:spcPts val="0"/>
              </a:spcBef>
              <a:spcAft>
                <a:spcPts val="0"/>
              </a:spcAft>
              <a:buSzPts val="1000"/>
              <a:buChar char="○"/>
            </a:pPr>
            <a:r>
              <a:rPr lang="cs"/>
              <a:t>Laser Direct Imaging (LDI)</a:t>
            </a:r>
            <a:endParaRPr/>
          </a:p>
          <a:p>
            <a:pPr indent="-292100" lvl="1" marL="914400" rtl="0" algn="l">
              <a:lnSpc>
                <a:spcPct val="150000"/>
              </a:lnSpc>
              <a:spcBef>
                <a:spcPts val="0"/>
              </a:spcBef>
              <a:spcAft>
                <a:spcPts val="0"/>
              </a:spcAft>
              <a:buSzPts val="1000"/>
              <a:buChar char="○"/>
            </a:pPr>
            <a:r>
              <a:rPr lang="cs"/>
              <a:t>Laser‐Induced Forward Transfer (LIFT)</a:t>
            </a:r>
            <a:endParaRPr/>
          </a:p>
          <a:p>
            <a:pPr indent="-330200" lvl="0" marL="457200" rtl="0" algn="l">
              <a:lnSpc>
                <a:spcPct val="150000"/>
              </a:lnSpc>
              <a:spcBef>
                <a:spcPts val="0"/>
              </a:spcBef>
              <a:spcAft>
                <a:spcPts val="0"/>
              </a:spcAft>
              <a:buSzPts val="1600"/>
              <a:buFont typeface="Montserrat"/>
              <a:buChar char="●"/>
            </a:pPr>
            <a:r>
              <a:rPr b="1" lang="cs">
                <a:latin typeface="Montserrat"/>
                <a:ea typeface="Montserrat"/>
                <a:cs typeface="Montserrat"/>
                <a:sym typeface="Montserrat"/>
              </a:rPr>
              <a:t>Fotonické zpracování</a:t>
            </a:r>
            <a:endParaRPr b="1">
              <a:latin typeface="Montserrat"/>
              <a:ea typeface="Montserrat"/>
              <a:cs typeface="Montserrat"/>
              <a:sym typeface="Montserrat"/>
            </a:endParaRPr>
          </a:p>
          <a:p>
            <a:pPr indent="-292100" lvl="1" marL="914400" rtl="0" algn="l">
              <a:lnSpc>
                <a:spcPct val="150000"/>
              </a:lnSpc>
              <a:spcBef>
                <a:spcPts val="0"/>
              </a:spcBef>
              <a:spcAft>
                <a:spcPts val="0"/>
              </a:spcAft>
              <a:buSzPts val="1000"/>
              <a:buChar char="○"/>
            </a:pPr>
            <a:r>
              <a:rPr lang="cs"/>
              <a:t>Fotonické sintrování</a:t>
            </a:r>
            <a:endParaRPr/>
          </a:p>
          <a:p>
            <a:pPr indent="-292100" lvl="1" marL="914400" rtl="0" algn="l">
              <a:lnSpc>
                <a:spcPct val="150000"/>
              </a:lnSpc>
              <a:spcBef>
                <a:spcPts val="0"/>
              </a:spcBef>
              <a:spcAft>
                <a:spcPts val="0"/>
              </a:spcAft>
              <a:buSzPts val="1000"/>
              <a:buChar char="○"/>
            </a:pPr>
            <a:r>
              <a:rPr lang="cs"/>
              <a:t>Fotonické pájení</a:t>
            </a:r>
            <a:endParaRPr/>
          </a:p>
          <a:p>
            <a:pPr indent="0" lvl="0" marL="0" rtl="0" algn="l">
              <a:lnSpc>
                <a:spcPct val="150000"/>
              </a:lnSpc>
              <a:spcBef>
                <a:spcPts val="0"/>
              </a:spcBef>
              <a:spcAft>
                <a:spcPts val="0"/>
              </a:spcAft>
              <a:buNone/>
            </a:pPr>
            <a:r>
              <a:t/>
            </a:r>
            <a:endParaRPr b="1">
              <a:latin typeface="Montserrat"/>
              <a:ea typeface="Montserrat"/>
              <a:cs typeface="Montserrat"/>
              <a:sym typeface="Montserrat"/>
            </a:endParaRPr>
          </a:p>
          <a:p>
            <a:pPr indent="0" lvl="0" marL="0" rtl="0" algn="l">
              <a:lnSpc>
                <a:spcPct val="150000"/>
              </a:lnSpc>
              <a:spcBef>
                <a:spcPts val="0"/>
              </a:spcBef>
              <a:spcAft>
                <a:spcPts val="0"/>
              </a:spcAft>
              <a:buNone/>
            </a:pPr>
            <a:r>
              <a:t/>
            </a:r>
            <a:endParaRPr b="1">
              <a:latin typeface="Montserrat"/>
              <a:ea typeface="Montserrat"/>
              <a:cs typeface="Montserrat"/>
              <a:sym typeface="Montserrat"/>
            </a:endParaRPr>
          </a:p>
        </p:txBody>
      </p:sp>
      <p:sp>
        <p:nvSpPr>
          <p:cNvPr id="64" name="Google Shape;64;p1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idx="2" type="subTitle"/>
          </p:nvPr>
        </p:nvSpPr>
        <p:spPr>
          <a:xfrm>
            <a:off x="235500" y="470750"/>
            <a:ext cx="58089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Základní pojmy a zkratky</a:t>
            </a:r>
            <a:endParaRPr/>
          </a:p>
        </p:txBody>
      </p:sp>
      <p:sp>
        <p:nvSpPr>
          <p:cNvPr id="70" name="Google Shape;70;p1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Technologie pro flexibilní elektroniku</a:t>
            </a:r>
            <a:endParaRPr/>
          </a:p>
        </p:txBody>
      </p:sp>
      <p:sp>
        <p:nvSpPr>
          <p:cNvPr id="71" name="Google Shape;71;p1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72" name="Google Shape;72;p15"/>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IPL = Intense Pulse of Light</a:t>
            </a:r>
            <a:endParaRPr sz="1200"/>
          </a:p>
          <a:p>
            <a:pPr indent="-304800" lvl="0" marL="457200" rtl="0" algn="l">
              <a:lnSpc>
                <a:spcPct val="150000"/>
              </a:lnSpc>
              <a:spcBef>
                <a:spcPts val="0"/>
              </a:spcBef>
              <a:spcAft>
                <a:spcPts val="0"/>
              </a:spcAft>
              <a:buSzPts val="1200"/>
              <a:buChar char="●"/>
            </a:pPr>
            <a:r>
              <a:rPr lang="cs" sz="1200"/>
              <a:t>HAZ = Heat-Affected Zone </a:t>
            </a:r>
            <a:endParaRPr sz="1200"/>
          </a:p>
          <a:p>
            <a:pPr indent="-304800" lvl="0" marL="457200" rtl="0" algn="l">
              <a:lnSpc>
                <a:spcPct val="150000"/>
              </a:lnSpc>
              <a:spcBef>
                <a:spcPts val="0"/>
              </a:spcBef>
              <a:spcAft>
                <a:spcPts val="0"/>
              </a:spcAft>
              <a:buSzPts val="1200"/>
              <a:buChar char="●"/>
            </a:pPr>
            <a:r>
              <a:rPr lang="cs" sz="1200"/>
              <a:t>LDI = </a:t>
            </a:r>
            <a:r>
              <a:rPr lang="cs" sz="1200"/>
              <a:t>Laser Direct Imaging</a:t>
            </a:r>
            <a:endParaRPr sz="1200"/>
          </a:p>
          <a:p>
            <a:pPr indent="-304800" lvl="0" marL="457200" rtl="0" algn="l">
              <a:lnSpc>
                <a:spcPct val="150000"/>
              </a:lnSpc>
              <a:spcBef>
                <a:spcPts val="0"/>
              </a:spcBef>
              <a:spcAft>
                <a:spcPts val="0"/>
              </a:spcAft>
              <a:buSzPts val="1200"/>
              <a:buChar char="●"/>
            </a:pPr>
            <a:r>
              <a:rPr lang="cs" sz="1200"/>
              <a:t>LIFT = </a:t>
            </a:r>
            <a:r>
              <a:rPr lang="cs" sz="1200"/>
              <a:t>Laser‐Induced Forward Transfer </a:t>
            </a:r>
            <a:endParaRPr sz="12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cs"/>
              <a:t>Laser processing</a:t>
            </a:r>
            <a:endParaRPr/>
          </a:p>
        </p:txBody>
      </p:sp>
      <p:sp>
        <p:nvSpPr>
          <p:cNvPr id="78" name="Google Shape;78;p1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pic>
        <p:nvPicPr>
          <p:cNvPr id="83" name="Google Shape;83;p17"/>
          <p:cNvPicPr preferRelativeResize="0"/>
          <p:nvPr/>
        </p:nvPicPr>
        <p:blipFill>
          <a:blip r:embed="rId3">
            <a:alphaModFix/>
          </a:blip>
          <a:stretch>
            <a:fillRect/>
          </a:stretch>
        </p:blipFill>
        <p:spPr>
          <a:xfrm>
            <a:off x="0" y="3552851"/>
            <a:ext cx="9144002" cy="1499197"/>
          </a:xfrm>
          <a:prstGeom prst="rect">
            <a:avLst/>
          </a:prstGeom>
          <a:noFill/>
          <a:ln>
            <a:noFill/>
          </a:ln>
        </p:spPr>
      </p:pic>
      <p:sp>
        <p:nvSpPr>
          <p:cNvPr id="84" name="Google Shape;84;p17"/>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Laserové zpracování</a:t>
            </a:r>
            <a:endParaRPr/>
          </a:p>
          <a:p>
            <a:pPr indent="0" lvl="0" marL="0" rtl="0" algn="l">
              <a:spcBef>
                <a:spcPts val="1600"/>
              </a:spcBef>
              <a:spcAft>
                <a:spcPts val="1600"/>
              </a:spcAft>
              <a:buNone/>
            </a:pPr>
            <a:r>
              <a:t/>
            </a:r>
            <a:endParaRPr/>
          </a:p>
        </p:txBody>
      </p:sp>
      <p:sp>
        <p:nvSpPr>
          <p:cNvPr id="85" name="Google Shape;85;p1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Processing</a:t>
            </a:r>
            <a:endParaRPr/>
          </a:p>
        </p:txBody>
      </p:sp>
      <p:sp>
        <p:nvSpPr>
          <p:cNvPr id="86" name="Google Shape;86;p1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87" name="Google Shape;87;p17"/>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Extrémně vysoká hustota energie koncentrovaná do velmi malé plochy (MW - GW / cm2)</a:t>
            </a:r>
            <a:endParaRPr sz="1200"/>
          </a:p>
          <a:p>
            <a:pPr indent="-304800" lvl="1" marL="914400" rtl="0" algn="l">
              <a:lnSpc>
                <a:spcPct val="150000"/>
              </a:lnSpc>
              <a:spcBef>
                <a:spcPts val="0"/>
              </a:spcBef>
              <a:spcAft>
                <a:spcPts val="0"/>
              </a:spcAft>
              <a:buSzPts val="1200"/>
              <a:buChar char="○"/>
            </a:pPr>
            <a:r>
              <a:rPr lang="cs" sz="1200"/>
              <a:t>Díky základním vlastnostem laserového záření (koherentní, monochromatické) a možnosti optického zaostření</a:t>
            </a:r>
            <a:endParaRPr sz="1200"/>
          </a:p>
          <a:p>
            <a:pPr indent="-304800" lvl="0" marL="457200" rtl="0" algn="l">
              <a:lnSpc>
                <a:spcPct val="150000"/>
              </a:lnSpc>
              <a:spcBef>
                <a:spcPts val="0"/>
              </a:spcBef>
              <a:spcAft>
                <a:spcPts val="0"/>
              </a:spcAft>
              <a:buSzPts val="1200"/>
              <a:buChar char="●"/>
            </a:pPr>
            <a:r>
              <a:rPr lang="cs" sz="1200"/>
              <a:t>Základní typy laserů pro zpracování PCB / FPC:</a:t>
            </a:r>
            <a:endParaRPr sz="1200"/>
          </a:p>
          <a:p>
            <a:pPr indent="-304800" lvl="1" marL="914400" rtl="0" algn="l">
              <a:lnSpc>
                <a:spcPct val="150000"/>
              </a:lnSpc>
              <a:spcBef>
                <a:spcPts val="0"/>
              </a:spcBef>
              <a:spcAft>
                <a:spcPts val="0"/>
              </a:spcAft>
              <a:buSzPts val="1200"/>
              <a:buChar char="○"/>
            </a:pPr>
            <a:r>
              <a:rPr lang="cs" sz="1200"/>
              <a:t>UV: 	Excimer (ArF, KrF)	</a:t>
            </a:r>
            <a:r>
              <a:rPr lang="cs" sz="1200"/>
              <a:t>ⲗ = 193 / 248 nm</a:t>
            </a:r>
            <a:br>
              <a:rPr lang="cs" sz="1200"/>
            </a:br>
            <a:r>
              <a:rPr lang="cs" sz="1200"/>
              <a:t>	Nd:YAG 3rdH		ⲗ = 355 nm	</a:t>
            </a:r>
            <a:endParaRPr sz="1200"/>
          </a:p>
          <a:p>
            <a:pPr indent="-304800" lvl="1" marL="914400" rtl="0" algn="l">
              <a:lnSpc>
                <a:spcPct val="150000"/>
              </a:lnSpc>
              <a:spcBef>
                <a:spcPts val="0"/>
              </a:spcBef>
              <a:spcAft>
                <a:spcPts val="0"/>
              </a:spcAft>
              <a:buSzPts val="1200"/>
              <a:buChar char="○"/>
            </a:pPr>
            <a:r>
              <a:rPr lang="cs" sz="1200"/>
              <a:t>VIS: 	</a:t>
            </a:r>
            <a:r>
              <a:rPr lang="cs" sz="1200"/>
              <a:t>Nd:YAG 2ndH		ⲗ = 532 nm</a:t>
            </a:r>
            <a:endParaRPr b="1" sz="1200">
              <a:latin typeface="Montserrat"/>
              <a:ea typeface="Montserrat"/>
              <a:cs typeface="Montserrat"/>
              <a:sym typeface="Montserrat"/>
            </a:endParaRPr>
          </a:p>
          <a:p>
            <a:pPr indent="-304800" lvl="1" marL="914400" rtl="0" algn="l">
              <a:lnSpc>
                <a:spcPct val="150000"/>
              </a:lnSpc>
              <a:spcBef>
                <a:spcPts val="0"/>
              </a:spcBef>
              <a:spcAft>
                <a:spcPts val="0"/>
              </a:spcAft>
              <a:buSzPts val="1200"/>
              <a:buChar char="○"/>
            </a:pPr>
            <a:r>
              <a:rPr lang="cs" sz="1200"/>
              <a:t>NIR: 	Nd:YAG			ⲗ = 1064 nm</a:t>
            </a:r>
            <a:endParaRPr sz="1200"/>
          </a:p>
          <a:p>
            <a:pPr indent="-304800" lvl="1" marL="914400" rtl="0" algn="l">
              <a:lnSpc>
                <a:spcPct val="150000"/>
              </a:lnSpc>
              <a:spcBef>
                <a:spcPts val="0"/>
              </a:spcBef>
              <a:spcAft>
                <a:spcPts val="0"/>
              </a:spcAft>
              <a:buSzPts val="1200"/>
              <a:buChar char="○"/>
            </a:pPr>
            <a:r>
              <a:rPr lang="cs" sz="1200"/>
              <a:t>IR: 	CO2				ⲗ = 9,2 - 10,6 </a:t>
            </a:r>
            <a:r>
              <a:rPr lang="cs" sz="1200"/>
              <a:t>μm</a:t>
            </a:r>
            <a:endParaRPr sz="1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Laserové zpracování</a:t>
            </a:r>
            <a:endParaRPr/>
          </a:p>
          <a:p>
            <a:pPr indent="0" lvl="0" marL="0" rtl="0" algn="l">
              <a:spcBef>
                <a:spcPts val="1600"/>
              </a:spcBef>
              <a:spcAft>
                <a:spcPts val="1600"/>
              </a:spcAft>
              <a:buNone/>
            </a:pPr>
            <a:r>
              <a:t/>
            </a:r>
            <a:endParaRPr/>
          </a:p>
        </p:txBody>
      </p:sp>
      <p:sp>
        <p:nvSpPr>
          <p:cNvPr id="93" name="Google Shape;93;p1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Processing</a:t>
            </a:r>
            <a:endParaRPr/>
          </a:p>
        </p:txBody>
      </p:sp>
      <p:sp>
        <p:nvSpPr>
          <p:cNvPr id="94" name="Google Shape;94;p1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95" name="Google Shape;95;p18"/>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Energie laserového záření absorbovaná v materiálu způsobuje:</a:t>
            </a:r>
            <a:endParaRPr sz="1200"/>
          </a:p>
          <a:p>
            <a:pPr indent="-304800" lvl="1" marL="914400" rtl="0" algn="l">
              <a:lnSpc>
                <a:spcPct val="150000"/>
              </a:lnSpc>
              <a:spcBef>
                <a:spcPts val="0"/>
              </a:spcBef>
              <a:spcAft>
                <a:spcPts val="0"/>
              </a:spcAft>
              <a:buSzPts val="1200"/>
              <a:buChar char="○"/>
            </a:pPr>
            <a:r>
              <a:rPr lang="cs" sz="1200"/>
              <a:t>narušení chemických vazeb</a:t>
            </a:r>
            <a:endParaRPr sz="1200"/>
          </a:p>
          <a:p>
            <a:pPr indent="-304800" lvl="1" marL="914400" rtl="0" algn="l">
              <a:lnSpc>
                <a:spcPct val="150000"/>
              </a:lnSpc>
              <a:spcBef>
                <a:spcPts val="0"/>
              </a:spcBef>
              <a:spcAft>
                <a:spcPts val="0"/>
              </a:spcAft>
              <a:buSzPts val="1200"/>
              <a:buChar char="○"/>
            </a:pPr>
            <a:r>
              <a:rPr lang="cs" sz="1200"/>
              <a:t>tavení materiálu</a:t>
            </a:r>
            <a:endParaRPr sz="1200"/>
          </a:p>
          <a:p>
            <a:pPr indent="-304800" lvl="1" marL="914400" rtl="0" algn="l">
              <a:lnSpc>
                <a:spcPct val="150000"/>
              </a:lnSpc>
              <a:spcBef>
                <a:spcPts val="0"/>
              </a:spcBef>
              <a:spcAft>
                <a:spcPts val="0"/>
              </a:spcAft>
              <a:buSzPts val="1200"/>
              <a:buChar char="○"/>
            </a:pPr>
            <a:r>
              <a:rPr lang="cs" sz="1200"/>
              <a:t>odpařování materiálu</a:t>
            </a:r>
            <a:endParaRPr sz="1200"/>
          </a:p>
          <a:p>
            <a:pPr indent="-304800" lvl="0" marL="457200" rtl="0" algn="l">
              <a:lnSpc>
                <a:spcPct val="150000"/>
              </a:lnSpc>
              <a:spcBef>
                <a:spcPts val="0"/>
              </a:spcBef>
              <a:spcAft>
                <a:spcPts val="0"/>
              </a:spcAft>
              <a:buSzPts val="1200"/>
              <a:buChar char="●"/>
            </a:pPr>
            <a:r>
              <a:rPr lang="cs" sz="1200"/>
              <a:t>Řízení výkonu: délka pulzu (ps / ns / μs) × frekvence spínání (typicky 1s - 100s kHz)</a:t>
            </a:r>
            <a:endParaRPr sz="1200"/>
          </a:p>
          <a:p>
            <a:pPr indent="-304800" lvl="0" marL="457200" rtl="0" algn="l">
              <a:lnSpc>
                <a:spcPct val="150000"/>
              </a:lnSpc>
              <a:spcBef>
                <a:spcPts val="0"/>
              </a:spcBef>
              <a:spcAft>
                <a:spcPts val="0"/>
              </a:spcAft>
              <a:buSzPts val="1200"/>
              <a:buChar char="●"/>
            </a:pPr>
            <a:r>
              <a:rPr lang="cs" sz="1200"/>
              <a:t>Účinek závisí na tepelné vodivosti a tepelné kapacitě materiálu</a:t>
            </a:r>
            <a:endParaRPr sz="1200"/>
          </a:p>
        </p:txBody>
      </p:sp>
      <p:pic>
        <p:nvPicPr>
          <p:cNvPr id="96" name="Google Shape;96;p18"/>
          <p:cNvPicPr preferRelativeResize="0"/>
          <p:nvPr/>
        </p:nvPicPr>
        <p:blipFill>
          <a:blip r:embed="rId3">
            <a:alphaModFix/>
          </a:blip>
          <a:stretch>
            <a:fillRect/>
          </a:stretch>
        </p:blipFill>
        <p:spPr>
          <a:xfrm>
            <a:off x="4516025" y="2632098"/>
            <a:ext cx="3453376" cy="2283576"/>
          </a:xfrm>
          <a:prstGeom prst="rect">
            <a:avLst/>
          </a:prstGeom>
          <a:noFill/>
          <a:ln>
            <a:noFill/>
          </a:ln>
        </p:spPr>
      </p:pic>
      <p:pic>
        <p:nvPicPr>
          <p:cNvPr id="97" name="Google Shape;97;p18"/>
          <p:cNvPicPr preferRelativeResize="0"/>
          <p:nvPr/>
        </p:nvPicPr>
        <p:blipFill>
          <a:blip r:embed="rId4">
            <a:alphaModFix/>
          </a:blip>
          <a:stretch>
            <a:fillRect/>
          </a:stretch>
        </p:blipFill>
        <p:spPr>
          <a:xfrm>
            <a:off x="1090017" y="2632098"/>
            <a:ext cx="2901284" cy="2283574"/>
          </a:xfrm>
          <a:prstGeom prst="rect">
            <a:avLst/>
          </a:prstGeom>
          <a:noFill/>
          <a:ln>
            <a:noFill/>
          </a:ln>
        </p:spPr>
      </p:pic>
      <p:sp>
        <p:nvSpPr>
          <p:cNvPr id="98" name="Google Shape;98;p18"/>
          <p:cNvSpPr txBox="1"/>
          <p:nvPr/>
        </p:nvSpPr>
        <p:spPr>
          <a:xfrm>
            <a:off x="1090025" y="4940875"/>
            <a:ext cx="68793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lpkf.com</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9"/>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Výhody UV laserů</a:t>
            </a:r>
            <a:endParaRPr/>
          </a:p>
          <a:p>
            <a:pPr indent="0" lvl="0" marL="0" rtl="0" algn="l">
              <a:spcBef>
                <a:spcPts val="1600"/>
              </a:spcBef>
              <a:spcAft>
                <a:spcPts val="1600"/>
              </a:spcAft>
              <a:buNone/>
            </a:pPr>
            <a:r>
              <a:t/>
            </a:r>
            <a:endParaRPr/>
          </a:p>
        </p:txBody>
      </p:sp>
      <p:sp>
        <p:nvSpPr>
          <p:cNvPr id="104" name="Google Shape;104;p19"/>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Processing</a:t>
            </a:r>
            <a:endParaRPr/>
          </a:p>
        </p:txBody>
      </p:sp>
      <p:sp>
        <p:nvSpPr>
          <p:cNvPr id="105" name="Google Shape;105;p1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106" name="Google Shape;106;p19"/>
          <p:cNvSpPr txBox="1"/>
          <p:nvPr>
            <p:ph idx="1" type="body"/>
          </p:nvPr>
        </p:nvSpPr>
        <p:spPr>
          <a:xfrm>
            <a:off x="311700" y="923875"/>
            <a:ext cx="8236800" cy="1754700"/>
          </a:xfrm>
          <a:prstGeom prst="rect">
            <a:avLst/>
          </a:prstGeom>
        </p:spPr>
        <p:txBody>
          <a:bodyPr anchorCtr="0" anchor="t" bIns="91425" lIns="91425" spcFirstLastPara="1" rIns="91425" wrap="square" tIns="91425">
            <a:spAutoFit/>
          </a:bodyPr>
          <a:lstStyle/>
          <a:p>
            <a:pPr indent="-304800" lvl="0" marL="457200" rtl="0" algn="l">
              <a:lnSpc>
                <a:spcPct val="150000"/>
              </a:lnSpc>
              <a:spcBef>
                <a:spcPts val="0"/>
              </a:spcBef>
              <a:spcAft>
                <a:spcPts val="0"/>
              </a:spcAft>
              <a:buSzPts val="1200"/>
              <a:buChar char="●"/>
            </a:pPr>
            <a:r>
              <a:rPr lang="cs" sz="1200"/>
              <a:t>Menší tepelné namáhání v místě řezu (Heat-Affected Zone - HAZ) - dosah pouze několik </a:t>
            </a:r>
            <a:r>
              <a:rPr lang="cs" sz="1200"/>
              <a:t>μm</a:t>
            </a:r>
            <a:r>
              <a:rPr lang="cs" sz="1200"/>
              <a:t> </a:t>
            </a:r>
            <a:endParaRPr sz="1200"/>
          </a:p>
          <a:p>
            <a:pPr indent="-304800" lvl="0" marL="457200" rtl="0" algn="l">
              <a:lnSpc>
                <a:spcPct val="150000"/>
              </a:lnSpc>
              <a:spcBef>
                <a:spcPts val="0"/>
              </a:spcBef>
              <a:spcAft>
                <a:spcPts val="0"/>
              </a:spcAft>
              <a:buSzPts val="1200"/>
              <a:buChar char="●"/>
            </a:pPr>
            <a:r>
              <a:rPr lang="cs" sz="1200"/>
              <a:t>Velmi malá šířka řezu (1s - 10s</a:t>
            </a:r>
            <a:r>
              <a:rPr lang="cs" sz="1200"/>
              <a:t> μm</a:t>
            </a:r>
            <a:r>
              <a:rPr lang="cs" sz="1200"/>
              <a:t>), ostré hranice</a:t>
            </a:r>
            <a:endParaRPr sz="1200"/>
          </a:p>
          <a:p>
            <a:pPr indent="-304800" lvl="0" marL="457200" rtl="0" algn="l">
              <a:lnSpc>
                <a:spcPct val="150000"/>
              </a:lnSpc>
              <a:spcBef>
                <a:spcPts val="0"/>
              </a:spcBef>
              <a:spcAft>
                <a:spcPts val="0"/>
              </a:spcAft>
              <a:buSzPts val="1200"/>
              <a:buChar char="●"/>
            </a:pPr>
            <a:r>
              <a:rPr lang="cs" sz="1200"/>
              <a:t>Řiditelná hloubka řezu skrze organické i anorganické materiály včetně kovů</a:t>
            </a:r>
            <a:endParaRPr sz="1200"/>
          </a:p>
          <a:p>
            <a:pPr indent="-304800" lvl="0" marL="457200" rtl="0" algn="l">
              <a:lnSpc>
                <a:spcPct val="150000"/>
              </a:lnSpc>
              <a:spcBef>
                <a:spcPts val="0"/>
              </a:spcBef>
              <a:spcAft>
                <a:spcPts val="0"/>
              </a:spcAft>
              <a:buSzPts val="1200"/>
              <a:buChar char="●"/>
            </a:pPr>
            <a:r>
              <a:rPr lang="cs" sz="1200"/>
              <a:t>Oproti CO2 IR laserům vyšší cena, menší výkon / rychlost, ale celkově lepší kvalita řezu a vyšší flexibilita použití</a:t>
            </a:r>
            <a:endParaRPr sz="1200"/>
          </a:p>
          <a:p>
            <a:pPr indent="-304800" lvl="0" marL="457200" rtl="0" algn="l">
              <a:lnSpc>
                <a:spcPct val="150000"/>
              </a:lnSpc>
              <a:spcBef>
                <a:spcPts val="0"/>
              </a:spcBef>
              <a:spcAft>
                <a:spcPts val="0"/>
              </a:spcAft>
              <a:buSzPts val="1200"/>
              <a:buChar char="●"/>
            </a:pPr>
            <a:r>
              <a:rPr lang="cs" sz="1200"/>
              <a:t>Optimální kompromis: hybridní systémy s UV + IR lasery</a:t>
            </a:r>
            <a:endParaRPr b="1" sz="1200">
              <a:latin typeface="Montserrat"/>
              <a:ea typeface="Montserrat"/>
              <a:cs typeface="Montserrat"/>
              <a:sym typeface="Montserrat"/>
            </a:endParaRPr>
          </a:p>
        </p:txBody>
      </p:sp>
      <p:grpSp>
        <p:nvGrpSpPr>
          <p:cNvPr id="107" name="Google Shape;107;p19"/>
          <p:cNvGrpSpPr/>
          <p:nvPr/>
        </p:nvGrpSpPr>
        <p:grpSpPr>
          <a:xfrm>
            <a:off x="120917" y="2748425"/>
            <a:ext cx="2786600" cy="1915775"/>
            <a:chOff x="167975" y="2596025"/>
            <a:chExt cx="2786600" cy="1915775"/>
          </a:xfrm>
        </p:grpSpPr>
        <p:pic>
          <p:nvPicPr>
            <p:cNvPr id="108" name="Google Shape;108;p19"/>
            <p:cNvPicPr preferRelativeResize="0"/>
            <p:nvPr/>
          </p:nvPicPr>
          <p:blipFill>
            <a:blip r:embed="rId3">
              <a:alphaModFix/>
            </a:blip>
            <a:stretch>
              <a:fillRect/>
            </a:stretch>
          </p:blipFill>
          <p:spPr>
            <a:xfrm>
              <a:off x="167975" y="2596025"/>
              <a:ext cx="2786600" cy="1915775"/>
            </a:xfrm>
            <a:prstGeom prst="rect">
              <a:avLst/>
            </a:prstGeom>
            <a:noFill/>
            <a:ln>
              <a:noFill/>
            </a:ln>
          </p:spPr>
        </p:pic>
        <p:sp>
          <p:nvSpPr>
            <p:cNvPr id="109" name="Google Shape;109;p19"/>
            <p:cNvSpPr txBox="1"/>
            <p:nvPr/>
          </p:nvSpPr>
          <p:spPr>
            <a:xfrm>
              <a:off x="167975" y="3875250"/>
              <a:ext cx="15471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cs" sz="1000">
                  <a:solidFill>
                    <a:srgbClr val="FFFFFF"/>
                  </a:solidFill>
                  <a:latin typeface="Montserrat"/>
                  <a:ea typeface="Montserrat"/>
                  <a:cs typeface="Montserrat"/>
                  <a:sym typeface="Montserrat"/>
                </a:rPr>
                <a:t>IR laser (</a:t>
              </a:r>
              <a:r>
                <a:rPr b="1" i="1" lang="cs" sz="1000">
                  <a:solidFill>
                    <a:schemeClr val="lt1"/>
                  </a:solidFill>
                  <a:latin typeface="Montserrat"/>
                  <a:ea typeface="Montserrat"/>
                  <a:cs typeface="Montserrat"/>
                  <a:sym typeface="Montserrat"/>
                </a:rPr>
                <a:t>CO2</a:t>
              </a:r>
              <a:r>
                <a:rPr b="1" i="1" lang="cs" sz="1000">
                  <a:solidFill>
                    <a:srgbClr val="FFFFFF"/>
                  </a:solidFill>
                  <a:latin typeface="Montserrat"/>
                  <a:ea typeface="Montserrat"/>
                  <a:cs typeface="Montserrat"/>
                  <a:sym typeface="Montserrat"/>
                </a:rPr>
                <a:t>)</a:t>
              </a:r>
              <a:endParaRPr b="1" i="1" sz="1000">
                <a:solidFill>
                  <a:srgbClr val="FFFFFF"/>
                </a:solidFill>
                <a:latin typeface="Montserrat"/>
                <a:ea typeface="Montserrat"/>
                <a:cs typeface="Montserrat"/>
                <a:sym typeface="Montserrat"/>
              </a:endParaRPr>
            </a:p>
          </p:txBody>
        </p:sp>
        <p:sp>
          <p:nvSpPr>
            <p:cNvPr id="110" name="Google Shape;110;p19"/>
            <p:cNvSpPr txBox="1"/>
            <p:nvPr/>
          </p:nvSpPr>
          <p:spPr>
            <a:xfrm>
              <a:off x="1474600" y="3240475"/>
              <a:ext cx="14799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cs" sz="1000">
                  <a:solidFill>
                    <a:srgbClr val="FFFFFF"/>
                  </a:solidFill>
                  <a:latin typeface="Montserrat"/>
                  <a:ea typeface="Montserrat"/>
                  <a:cs typeface="Montserrat"/>
                  <a:sym typeface="Montserrat"/>
                </a:rPr>
                <a:t>UV</a:t>
              </a:r>
              <a:r>
                <a:rPr b="1" i="1" lang="cs" sz="1000">
                  <a:solidFill>
                    <a:srgbClr val="FFFFFF"/>
                  </a:solidFill>
                  <a:latin typeface="Montserrat"/>
                  <a:ea typeface="Montserrat"/>
                  <a:cs typeface="Montserrat"/>
                  <a:sym typeface="Montserrat"/>
                </a:rPr>
                <a:t> laser</a:t>
              </a:r>
              <a:endParaRPr b="1" i="1" sz="1000">
                <a:solidFill>
                  <a:srgbClr val="FFFFFF"/>
                </a:solidFill>
                <a:latin typeface="Montserrat"/>
                <a:ea typeface="Montserrat"/>
                <a:cs typeface="Montserrat"/>
                <a:sym typeface="Montserrat"/>
              </a:endParaRPr>
            </a:p>
          </p:txBody>
        </p:sp>
      </p:grpSp>
      <p:pic>
        <p:nvPicPr>
          <p:cNvPr id="111" name="Google Shape;111;p19"/>
          <p:cNvPicPr preferRelativeResize="0"/>
          <p:nvPr/>
        </p:nvPicPr>
        <p:blipFill>
          <a:blip r:embed="rId4">
            <a:alphaModFix/>
          </a:blip>
          <a:stretch>
            <a:fillRect/>
          </a:stretch>
        </p:blipFill>
        <p:spPr>
          <a:xfrm>
            <a:off x="3001673" y="2748425"/>
            <a:ext cx="2984275" cy="1915775"/>
          </a:xfrm>
          <a:prstGeom prst="rect">
            <a:avLst/>
          </a:prstGeom>
          <a:noFill/>
          <a:ln>
            <a:noFill/>
          </a:ln>
        </p:spPr>
      </p:pic>
      <p:sp>
        <p:nvSpPr>
          <p:cNvPr id="112" name="Google Shape;112;p19"/>
          <p:cNvSpPr txBox="1"/>
          <p:nvPr/>
        </p:nvSpPr>
        <p:spPr>
          <a:xfrm>
            <a:off x="120925" y="4763275"/>
            <a:ext cx="89127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lpkf.com</a:t>
            </a:r>
            <a:endParaRPr i="1" sz="1000">
              <a:solidFill>
                <a:srgbClr val="666666"/>
              </a:solidFill>
              <a:latin typeface="Montserrat Medium"/>
              <a:ea typeface="Montserrat Medium"/>
              <a:cs typeface="Montserrat Medium"/>
              <a:sym typeface="Montserrat Medium"/>
            </a:endParaRPr>
          </a:p>
        </p:txBody>
      </p:sp>
      <p:pic>
        <p:nvPicPr>
          <p:cNvPr id="113" name="Google Shape;113;p19"/>
          <p:cNvPicPr preferRelativeResize="0"/>
          <p:nvPr/>
        </p:nvPicPr>
        <p:blipFill>
          <a:blip r:embed="rId5">
            <a:alphaModFix/>
          </a:blip>
          <a:stretch>
            <a:fillRect/>
          </a:stretch>
        </p:blipFill>
        <p:spPr>
          <a:xfrm>
            <a:off x="6080105" y="2748425"/>
            <a:ext cx="2953463" cy="19157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0"/>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Laserové zpracování v R2R výrobě</a:t>
            </a:r>
            <a:endParaRPr/>
          </a:p>
          <a:p>
            <a:pPr indent="0" lvl="0" marL="0" rtl="0" algn="l">
              <a:spcBef>
                <a:spcPts val="1600"/>
              </a:spcBef>
              <a:spcAft>
                <a:spcPts val="1600"/>
              </a:spcAft>
              <a:buNone/>
            </a:pPr>
            <a:r>
              <a:t/>
            </a:r>
            <a:endParaRPr/>
          </a:p>
        </p:txBody>
      </p:sp>
      <p:sp>
        <p:nvSpPr>
          <p:cNvPr id="119" name="Google Shape;119;p20"/>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Processing</a:t>
            </a:r>
            <a:endParaRPr/>
          </a:p>
        </p:txBody>
      </p:sp>
      <p:sp>
        <p:nvSpPr>
          <p:cNvPr id="120" name="Google Shape;120;p20"/>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121" name="Google Shape;121;p20"/>
          <p:cNvSpPr txBox="1"/>
          <p:nvPr/>
        </p:nvSpPr>
        <p:spPr>
          <a:xfrm>
            <a:off x="0" y="4848300"/>
            <a:ext cx="91440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esi</a:t>
            </a:r>
            <a:r>
              <a:rPr i="1" lang="cs" sz="1000">
                <a:solidFill>
                  <a:srgbClr val="666666"/>
                </a:solidFill>
                <a:latin typeface="Montserrat Medium"/>
                <a:ea typeface="Montserrat Medium"/>
                <a:cs typeface="Montserrat Medium"/>
                <a:sym typeface="Montserrat Medium"/>
              </a:rPr>
              <a:t>.com</a:t>
            </a:r>
            <a:endParaRPr i="1" sz="1000">
              <a:solidFill>
                <a:srgbClr val="666666"/>
              </a:solidFill>
              <a:latin typeface="Montserrat Medium"/>
              <a:ea typeface="Montserrat Medium"/>
              <a:cs typeface="Montserrat Medium"/>
              <a:sym typeface="Montserrat Medium"/>
            </a:endParaRPr>
          </a:p>
        </p:txBody>
      </p:sp>
      <p:pic>
        <p:nvPicPr>
          <p:cNvPr id="122" name="Google Shape;122;p20"/>
          <p:cNvPicPr preferRelativeResize="0"/>
          <p:nvPr/>
        </p:nvPicPr>
        <p:blipFill rotWithShape="1">
          <a:blip r:embed="rId3">
            <a:alphaModFix/>
          </a:blip>
          <a:srcRect b="14315" l="0" r="0" t="15543"/>
          <a:stretch/>
        </p:blipFill>
        <p:spPr>
          <a:xfrm>
            <a:off x="4774650" y="574298"/>
            <a:ext cx="3981450" cy="2792750"/>
          </a:xfrm>
          <a:prstGeom prst="rect">
            <a:avLst/>
          </a:prstGeom>
          <a:noFill/>
          <a:ln>
            <a:noFill/>
          </a:ln>
        </p:spPr>
      </p:pic>
      <p:pic>
        <p:nvPicPr>
          <p:cNvPr id="123" name="Google Shape;123;p20"/>
          <p:cNvPicPr preferRelativeResize="0"/>
          <p:nvPr/>
        </p:nvPicPr>
        <p:blipFill>
          <a:blip r:embed="rId4">
            <a:alphaModFix/>
          </a:blip>
          <a:stretch>
            <a:fillRect/>
          </a:stretch>
        </p:blipFill>
        <p:spPr>
          <a:xfrm>
            <a:off x="5930100" y="3443250"/>
            <a:ext cx="2476500" cy="1333500"/>
          </a:xfrm>
          <a:prstGeom prst="rect">
            <a:avLst/>
          </a:prstGeom>
          <a:noFill/>
          <a:ln>
            <a:noFill/>
          </a:ln>
        </p:spPr>
      </p:pic>
      <p:pic>
        <p:nvPicPr>
          <p:cNvPr descr="See how roll-to-roll material handling with RollMaster can automate your flex PCB laser processing operation and reduce your cycle time with flex PCB materials.&#10;&#10;For more information about The RollMaster, laser via drilling automation system visit: https://www.esi.com/products/pcb-processing/automation/rollmaster/" id="124" name="Google Shape;124;p20" title="PCB Processing: Automation. RollMaster Roll-to-Roll Material Handler">
            <a:hlinkClick r:id="rId5"/>
          </p:cNvPr>
          <p:cNvPicPr preferRelativeResize="0"/>
          <p:nvPr/>
        </p:nvPicPr>
        <p:blipFill>
          <a:blip r:embed="rId6">
            <a:alphaModFix/>
          </a:blip>
          <a:stretch>
            <a:fillRect/>
          </a:stretch>
        </p:blipFill>
        <p:spPr>
          <a:xfrm>
            <a:off x="592500" y="1658625"/>
            <a:ext cx="3723667" cy="2792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1000"/>
                                        <p:tgtEl>
                                          <p:spTgt spid="1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21"/>
          <p:cNvPicPr preferRelativeResize="0"/>
          <p:nvPr/>
        </p:nvPicPr>
        <p:blipFill>
          <a:blip r:embed="rId3">
            <a:alphaModFix/>
          </a:blip>
          <a:stretch>
            <a:fillRect/>
          </a:stretch>
        </p:blipFill>
        <p:spPr>
          <a:xfrm>
            <a:off x="1357850" y="931975"/>
            <a:ext cx="6275901" cy="4051249"/>
          </a:xfrm>
          <a:prstGeom prst="rect">
            <a:avLst/>
          </a:prstGeom>
          <a:noFill/>
          <a:ln>
            <a:noFill/>
          </a:ln>
        </p:spPr>
      </p:pic>
      <p:sp>
        <p:nvSpPr>
          <p:cNvPr id="130" name="Google Shape;130;p21"/>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Laserové zpracování v R2R výrobě</a:t>
            </a:r>
            <a:endParaRPr/>
          </a:p>
          <a:p>
            <a:pPr indent="0" lvl="0" marL="0" rtl="0" algn="l">
              <a:spcBef>
                <a:spcPts val="1600"/>
              </a:spcBef>
              <a:spcAft>
                <a:spcPts val="1600"/>
              </a:spcAft>
              <a:buNone/>
            </a:pPr>
            <a:r>
              <a:t/>
            </a:r>
            <a:endParaRPr/>
          </a:p>
        </p:txBody>
      </p:sp>
      <p:sp>
        <p:nvSpPr>
          <p:cNvPr id="131" name="Google Shape;131;p21"/>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Processing</a:t>
            </a:r>
            <a:endParaRPr/>
          </a:p>
        </p:txBody>
      </p:sp>
      <p:sp>
        <p:nvSpPr>
          <p:cNvPr id="132" name="Google Shape;132;p21"/>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133" name="Google Shape;133;p21"/>
          <p:cNvSpPr txBox="1"/>
          <p:nvPr/>
        </p:nvSpPr>
        <p:spPr>
          <a:xfrm>
            <a:off x="5164175" y="4848300"/>
            <a:ext cx="25209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3d-micromac.com: </a:t>
            </a:r>
            <a:br>
              <a:rPr i="1" lang="cs" sz="1000">
                <a:solidFill>
                  <a:srgbClr val="666666"/>
                </a:solidFill>
                <a:latin typeface="Montserrat Medium"/>
                <a:ea typeface="Montserrat Medium"/>
                <a:cs typeface="Montserrat Medium"/>
                <a:sym typeface="Montserrat Medium"/>
              </a:rPr>
            </a:br>
            <a:r>
              <a:rPr i="1" lang="cs" sz="1000">
                <a:solidFill>
                  <a:srgbClr val="666666"/>
                </a:solidFill>
                <a:latin typeface="Montserrat Medium"/>
                <a:ea typeface="Montserrat Medium"/>
                <a:cs typeface="Montserrat Medium"/>
                <a:sym typeface="Montserrat Medium"/>
              </a:rPr>
              <a:t>microFLEX Roll-to-Roll System</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2"/>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Laserové zpracování v R2R výrobě</a:t>
            </a:r>
            <a:endParaRPr/>
          </a:p>
          <a:p>
            <a:pPr indent="0" lvl="0" marL="0" rtl="0" algn="l">
              <a:spcBef>
                <a:spcPts val="1600"/>
              </a:spcBef>
              <a:spcAft>
                <a:spcPts val="1600"/>
              </a:spcAft>
              <a:buNone/>
            </a:pPr>
            <a:r>
              <a:t/>
            </a:r>
            <a:endParaRPr/>
          </a:p>
        </p:txBody>
      </p:sp>
      <p:sp>
        <p:nvSpPr>
          <p:cNvPr id="139" name="Google Shape;139;p22"/>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Processing</a:t>
            </a:r>
            <a:endParaRPr/>
          </a:p>
        </p:txBody>
      </p:sp>
      <p:sp>
        <p:nvSpPr>
          <p:cNvPr id="140" name="Google Shape;140;p2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141" name="Google Shape;141;p22"/>
          <p:cNvSpPr txBox="1"/>
          <p:nvPr/>
        </p:nvSpPr>
        <p:spPr>
          <a:xfrm>
            <a:off x="6748500" y="2745625"/>
            <a:ext cx="25209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cs" sz="1000">
                <a:solidFill>
                  <a:srgbClr val="666666"/>
                </a:solidFill>
                <a:latin typeface="Montserrat Medium"/>
                <a:ea typeface="Montserrat Medium"/>
                <a:cs typeface="Montserrat Medium"/>
                <a:sym typeface="Montserrat Medium"/>
              </a:rPr>
              <a:t>3d-micromac.com: </a:t>
            </a:r>
            <a:br>
              <a:rPr i="1" lang="cs" sz="1000">
                <a:solidFill>
                  <a:srgbClr val="666666"/>
                </a:solidFill>
                <a:latin typeface="Montserrat Medium"/>
                <a:ea typeface="Montserrat Medium"/>
                <a:cs typeface="Montserrat Medium"/>
                <a:sym typeface="Montserrat Medium"/>
              </a:rPr>
            </a:br>
            <a:r>
              <a:rPr i="1" lang="cs" sz="1000">
                <a:solidFill>
                  <a:srgbClr val="666666"/>
                </a:solidFill>
                <a:latin typeface="Montserrat Medium"/>
                <a:ea typeface="Montserrat Medium"/>
                <a:cs typeface="Montserrat Medium"/>
                <a:sym typeface="Montserrat Medium"/>
              </a:rPr>
              <a:t>microFLEX Roll-to-Roll System</a:t>
            </a:r>
            <a:endParaRPr i="1" sz="1000">
              <a:solidFill>
                <a:srgbClr val="666666"/>
              </a:solidFill>
              <a:latin typeface="Montserrat Medium"/>
              <a:ea typeface="Montserrat Medium"/>
              <a:cs typeface="Montserrat Medium"/>
              <a:sym typeface="Montserrat Medium"/>
            </a:endParaRPr>
          </a:p>
        </p:txBody>
      </p:sp>
      <p:pic>
        <p:nvPicPr>
          <p:cNvPr descr="The modular microFLEX manufacturing system combines high-precision laser processes with coating and printing technologies for production of flexible electronic devices. In addition, different drying, annealing and pre-treatment steps as well as the encapsulation of the finished products can be done with the system.&#10;&#10;Machining in a continuous roll-to-roll process and laser processing on-the-fly enables highest throughput and cost efficiency for the  complete production process." id="142" name="Google Shape;142;p22" title="microFLEX™ - Roll to Roll Laser System for Processing of Flexible Substrates">
            <a:hlinkClick r:id="rId3"/>
          </p:cNvPr>
          <p:cNvPicPr preferRelativeResize="0"/>
          <p:nvPr/>
        </p:nvPicPr>
        <p:blipFill>
          <a:blip r:embed="rId4">
            <a:alphaModFix/>
          </a:blip>
          <a:stretch>
            <a:fillRect/>
          </a:stretch>
        </p:blipFill>
        <p:spPr>
          <a:xfrm>
            <a:off x="879125" y="1025788"/>
            <a:ext cx="5111050" cy="3833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p23"/>
          <p:cNvPicPr preferRelativeResize="0"/>
          <p:nvPr/>
        </p:nvPicPr>
        <p:blipFill rotWithShape="1">
          <a:blip r:embed="rId3">
            <a:alphaModFix/>
          </a:blip>
          <a:srcRect b="24840" l="0" r="0" t="0"/>
          <a:stretch/>
        </p:blipFill>
        <p:spPr>
          <a:xfrm>
            <a:off x="6606150" y="987525"/>
            <a:ext cx="2491200" cy="1186225"/>
          </a:xfrm>
          <a:prstGeom prst="rect">
            <a:avLst/>
          </a:prstGeom>
          <a:noFill/>
          <a:ln>
            <a:noFill/>
          </a:ln>
        </p:spPr>
      </p:pic>
      <p:pic>
        <p:nvPicPr>
          <p:cNvPr id="148" name="Google Shape;148;p23"/>
          <p:cNvPicPr preferRelativeResize="0"/>
          <p:nvPr/>
        </p:nvPicPr>
        <p:blipFill rotWithShape="1">
          <a:blip r:embed="rId4">
            <a:alphaModFix/>
          </a:blip>
          <a:srcRect b="2133" l="0" r="0" t="17955"/>
          <a:stretch/>
        </p:blipFill>
        <p:spPr>
          <a:xfrm>
            <a:off x="6357800" y="2095100"/>
            <a:ext cx="2739551" cy="1842853"/>
          </a:xfrm>
          <a:prstGeom prst="rect">
            <a:avLst/>
          </a:prstGeom>
          <a:noFill/>
          <a:ln>
            <a:noFill/>
          </a:ln>
        </p:spPr>
      </p:pic>
      <p:sp>
        <p:nvSpPr>
          <p:cNvPr id="149" name="Google Shape;149;p23"/>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Laserové řezání</a:t>
            </a:r>
            <a:endParaRPr/>
          </a:p>
          <a:p>
            <a:pPr indent="0" lvl="0" marL="0" rtl="0" algn="l">
              <a:spcBef>
                <a:spcPts val="1600"/>
              </a:spcBef>
              <a:spcAft>
                <a:spcPts val="1600"/>
              </a:spcAft>
              <a:buNone/>
            </a:pPr>
            <a:r>
              <a:t/>
            </a:r>
            <a:endParaRPr/>
          </a:p>
        </p:txBody>
      </p:sp>
      <p:sp>
        <p:nvSpPr>
          <p:cNvPr id="150" name="Google Shape;150;p23"/>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Routing &amp; Depaneling</a:t>
            </a:r>
            <a:endParaRPr/>
          </a:p>
        </p:txBody>
      </p:sp>
      <p:sp>
        <p:nvSpPr>
          <p:cNvPr id="151" name="Google Shape;151;p23"/>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152" name="Google Shape;152;p23"/>
          <p:cNvSpPr txBox="1"/>
          <p:nvPr>
            <p:ph idx="1" type="body"/>
          </p:nvPr>
        </p:nvSpPr>
        <p:spPr>
          <a:xfrm>
            <a:off x="311700" y="923875"/>
            <a:ext cx="6440700" cy="3971100"/>
          </a:xfrm>
          <a:prstGeom prst="rect">
            <a:avLst/>
          </a:prstGeom>
        </p:spPr>
        <p:txBody>
          <a:bodyPr anchorCtr="0" anchor="t" bIns="91425" lIns="91425" spcFirstLastPara="1" rIns="91425" wrap="square" tIns="91425">
            <a:spAutoFit/>
          </a:bodyPr>
          <a:lstStyle/>
          <a:p>
            <a:pPr indent="-304800" lvl="0" marL="457200" rtl="0" algn="l">
              <a:lnSpc>
                <a:spcPct val="150000"/>
              </a:lnSpc>
              <a:spcBef>
                <a:spcPts val="0"/>
              </a:spcBef>
              <a:spcAft>
                <a:spcPts val="0"/>
              </a:spcAft>
              <a:buSzPts val="1200"/>
              <a:buChar char="●"/>
            </a:pPr>
            <a:r>
              <a:rPr lang="cs" sz="1200"/>
              <a:t>Alternativa k mechanickému drážkování (V-scoring), vysekávání a frézování</a:t>
            </a:r>
            <a:endParaRPr sz="1200"/>
          </a:p>
          <a:p>
            <a:pPr indent="-304800" lvl="0" marL="457200" rtl="0" algn="l">
              <a:lnSpc>
                <a:spcPct val="150000"/>
              </a:lnSpc>
              <a:spcBef>
                <a:spcPts val="0"/>
              </a:spcBef>
              <a:spcAft>
                <a:spcPts val="0"/>
              </a:spcAft>
              <a:buSzPts val="1200"/>
              <a:buChar char="●"/>
            </a:pPr>
            <a:r>
              <a:rPr lang="cs" sz="1200"/>
              <a:t>Výhody:</a:t>
            </a:r>
            <a:endParaRPr sz="1200"/>
          </a:p>
          <a:p>
            <a:pPr indent="-304800" lvl="1" marL="914400" rtl="0" algn="l">
              <a:lnSpc>
                <a:spcPct val="150000"/>
              </a:lnSpc>
              <a:spcBef>
                <a:spcPts val="0"/>
              </a:spcBef>
              <a:spcAft>
                <a:spcPts val="0"/>
              </a:spcAft>
              <a:buSzPts val="1200"/>
              <a:buChar char="○"/>
            </a:pPr>
            <a:r>
              <a:rPr lang="cs" sz="1200"/>
              <a:t>Plně bezkontaktní - nedochází k mechanickému namáhání a vibracím (zejména FPC), vysoká kvalita hran bez třepení, žádné nástroje</a:t>
            </a:r>
            <a:endParaRPr sz="1200"/>
          </a:p>
          <a:p>
            <a:pPr indent="-304800" lvl="1" marL="914400" rtl="0" algn="l">
              <a:lnSpc>
                <a:spcPct val="150000"/>
              </a:lnSpc>
              <a:spcBef>
                <a:spcPts val="0"/>
              </a:spcBef>
              <a:spcAft>
                <a:spcPts val="0"/>
              </a:spcAft>
              <a:buSzPts val="1200"/>
              <a:buChar char="○"/>
            </a:pPr>
            <a:r>
              <a:rPr lang="cs" sz="1200"/>
              <a:t>Rychlosti v řádu ~1 m/s</a:t>
            </a:r>
            <a:endParaRPr sz="1200"/>
          </a:p>
          <a:p>
            <a:pPr indent="-304800" lvl="1" marL="914400" rtl="0" algn="l">
              <a:lnSpc>
                <a:spcPct val="150000"/>
              </a:lnSpc>
              <a:spcBef>
                <a:spcPts val="0"/>
              </a:spcBef>
              <a:spcAft>
                <a:spcPts val="0"/>
              </a:spcAft>
              <a:buSzPts val="1200"/>
              <a:buChar char="○"/>
            </a:pPr>
            <a:r>
              <a:rPr lang="cs" sz="1200"/>
              <a:t>Vysoká přesnost polohování (až ±4 </a:t>
            </a:r>
            <a:r>
              <a:rPr lang="cs" sz="1200"/>
              <a:t>μm</a:t>
            </a:r>
            <a:r>
              <a:rPr lang="cs" sz="1200"/>
              <a:t>)</a:t>
            </a:r>
            <a:endParaRPr sz="1200"/>
          </a:p>
          <a:p>
            <a:pPr indent="-304800" lvl="1" marL="914400" rtl="0" algn="l">
              <a:lnSpc>
                <a:spcPct val="150000"/>
              </a:lnSpc>
              <a:spcBef>
                <a:spcPts val="0"/>
              </a:spcBef>
              <a:spcAft>
                <a:spcPts val="0"/>
              </a:spcAft>
              <a:buSzPts val="1200"/>
              <a:buChar char="○"/>
            </a:pPr>
            <a:r>
              <a:rPr lang="cs" sz="1200"/>
              <a:t>Velmi úzký paprsek (~20 μm) - úzká řezná dráha (</a:t>
            </a:r>
            <a:r>
              <a:rPr lang="cs" sz="1200"/>
              <a:t>~25 - 50 μm pro UV laser</a:t>
            </a:r>
            <a:r>
              <a:rPr lang="cs" sz="1200"/>
              <a:t>), malé poloměry vnitřních rohů, lepší využití plochy PCB blíže k okrajům (úspora až 30 % plochy PCB)</a:t>
            </a:r>
            <a:endParaRPr sz="1200"/>
          </a:p>
          <a:p>
            <a:pPr indent="-304800" lvl="1" marL="914400" rtl="0" algn="l">
              <a:lnSpc>
                <a:spcPct val="150000"/>
              </a:lnSpc>
              <a:spcBef>
                <a:spcPts val="0"/>
              </a:spcBef>
              <a:spcAft>
                <a:spcPts val="0"/>
              </a:spcAft>
              <a:buSzPts val="1200"/>
              <a:buChar char="○"/>
            </a:pPr>
            <a:r>
              <a:rPr lang="cs" sz="1200"/>
              <a:t>Digitálně řízený motiv s libovolnou trajektorií laseru</a:t>
            </a:r>
            <a:endParaRPr sz="1200"/>
          </a:p>
          <a:p>
            <a:pPr indent="-304800" lvl="1" marL="914400" rtl="0" algn="l">
              <a:lnSpc>
                <a:spcPct val="150000"/>
              </a:lnSpc>
              <a:spcBef>
                <a:spcPts val="0"/>
              </a:spcBef>
              <a:spcAft>
                <a:spcPts val="0"/>
              </a:spcAft>
              <a:buSzPts val="1200"/>
              <a:buChar char="○"/>
            </a:pPr>
            <a:r>
              <a:rPr lang="cs" sz="1200"/>
              <a:t>Nevznikají mechanické nečistoty, pouze výpary</a:t>
            </a:r>
            <a:endParaRPr sz="1200"/>
          </a:p>
          <a:p>
            <a:pPr indent="-304800" lvl="1" marL="914400" rtl="0" algn="l">
              <a:lnSpc>
                <a:spcPct val="150000"/>
              </a:lnSpc>
              <a:spcBef>
                <a:spcPts val="0"/>
              </a:spcBef>
              <a:spcAft>
                <a:spcPts val="0"/>
              </a:spcAft>
              <a:buSzPts val="1200"/>
              <a:buChar char="○"/>
            </a:pPr>
            <a:r>
              <a:rPr lang="cs" sz="1200"/>
              <a:t>Možné přesně dávkovat energii pro omezení tepelného namáhání materiálu (omezení karbonizace)</a:t>
            </a:r>
            <a:endParaRPr b="1" sz="1200">
              <a:latin typeface="Montserrat"/>
              <a:ea typeface="Montserrat"/>
              <a:cs typeface="Montserrat"/>
              <a:sym typeface="Montserrat"/>
            </a:endParaRPr>
          </a:p>
        </p:txBody>
      </p:sp>
      <p:sp>
        <p:nvSpPr>
          <p:cNvPr id="153" name="Google Shape;153;p23"/>
          <p:cNvSpPr txBox="1"/>
          <p:nvPr/>
        </p:nvSpPr>
        <p:spPr>
          <a:xfrm>
            <a:off x="6357800" y="3970600"/>
            <a:ext cx="27396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lpkf.com</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4"/>
          <p:cNvSpPr txBox="1"/>
          <p:nvPr>
            <p:ph idx="1" type="body"/>
          </p:nvPr>
        </p:nvSpPr>
        <p:spPr>
          <a:xfrm>
            <a:off x="311700" y="923875"/>
            <a:ext cx="59190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Pulzní spínání (10s - 100s kHz)</a:t>
            </a:r>
            <a:endParaRPr sz="1200"/>
          </a:p>
          <a:p>
            <a:pPr indent="-304800" lvl="0" marL="457200" rtl="0" algn="l">
              <a:lnSpc>
                <a:spcPct val="150000"/>
              </a:lnSpc>
              <a:spcBef>
                <a:spcPts val="0"/>
              </a:spcBef>
              <a:spcAft>
                <a:spcPts val="0"/>
              </a:spcAft>
              <a:buSzPts val="1200"/>
              <a:buChar char="●"/>
            </a:pPr>
            <a:r>
              <a:rPr lang="cs" sz="1200"/>
              <a:t>Opakovaný průchod motivem</a:t>
            </a:r>
            <a:endParaRPr sz="1200"/>
          </a:p>
          <a:p>
            <a:pPr indent="0" lvl="0" marL="0" rtl="0" algn="l">
              <a:lnSpc>
                <a:spcPct val="150000"/>
              </a:lnSpc>
              <a:spcBef>
                <a:spcPts val="0"/>
              </a:spcBef>
              <a:spcAft>
                <a:spcPts val="0"/>
              </a:spcAft>
              <a:buNone/>
            </a:pPr>
            <a:r>
              <a:t/>
            </a:r>
            <a:endParaRPr b="1" sz="1200">
              <a:latin typeface="Montserrat"/>
              <a:ea typeface="Montserrat"/>
              <a:cs typeface="Montserrat"/>
              <a:sym typeface="Montserrat"/>
            </a:endParaRPr>
          </a:p>
        </p:txBody>
      </p:sp>
      <p:sp>
        <p:nvSpPr>
          <p:cNvPr id="159" name="Google Shape;159;p24"/>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Laserové řezání</a:t>
            </a:r>
            <a:endParaRPr/>
          </a:p>
          <a:p>
            <a:pPr indent="0" lvl="0" marL="0" rtl="0" algn="l">
              <a:spcBef>
                <a:spcPts val="1600"/>
              </a:spcBef>
              <a:spcAft>
                <a:spcPts val="1600"/>
              </a:spcAft>
              <a:buNone/>
            </a:pPr>
            <a:r>
              <a:t/>
            </a:r>
            <a:endParaRPr/>
          </a:p>
        </p:txBody>
      </p:sp>
      <p:sp>
        <p:nvSpPr>
          <p:cNvPr id="160" name="Google Shape;160;p24"/>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Routing &amp; Depaneling</a:t>
            </a:r>
            <a:endParaRPr/>
          </a:p>
        </p:txBody>
      </p:sp>
      <p:sp>
        <p:nvSpPr>
          <p:cNvPr id="161" name="Google Shape;161;p2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162" name="Google Shape;162;p24"/>
          <p:cNvSpPr txBox="1"/>
          <p:nvPr/>
        </p:nvSpPr>
        <p:spPr>
          <a:xfrm>
            <a:off x="4800600" y="4304075"/>
            <a:ext cx="36000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hglaser.com</a:t>
            </a:r>
            <a:endParaRPr i="1" sz="1000">
              <a:solidFill>
                <a:srgbClr val="666666"/>
              </a:solidFill>
              <a:latin typeface="Montserrat Medium"/>
              <a:ea typeface="Montserrat Medium"/>
              <a:cs typeface="Montserrat Medium"/>
              <a:sym typeface="Montserrat Medium"/>
            </a:endParaRPr>
          </a:p>
        </p:txBody>
      </p:sp>
      <p:pic>
        <p:nvPicPr>
          <p:cNvPr id="163" name="Google Shape;163;p24" title="FPC Laser Cutting - EMEA ELECTRO SOLUTIONS HG TECH">
            <a:hlinkClick r:id="rId3"/>
          </p:cNvPr>
          <p:cNvPicPr preferRelativeResize="0"/>
          <p:nvPr/>
        </p:nvPicPr>
        <p:blipFill>
          <a:blip r:embed="rId4">
            <a:alphaModFix/>
          </a:blip>
          <a:stretch>
            <a:fillRect/>
          </a:stretch>
        </p:blipFill>
        <p:spPr>
          <a:xfrm>
            <a:off x="4800600" y="1602650"/>
            <a:ext cx="3600000" cy="2701418"/>
          </a:xfrm>
          <a:prstGeom prst="rect">
            <a:avLst/>
          </a:prstGeom>
          <a:noFill/>
          <a:ln>
            <a:noFill/>
          </a:ln>
        </p:spPr>
      </p:pic>
      <p:pic>
        <p:nvPicPr>
          <p:cNvPr id="164" name="Google Shape;164;p24"/>
          <p:cNvPicPr preferRelativeResize="0"/>
          <p:nvPr/>
        </p:nvPicPr>
        <p:blipFill>
          <a:blip r:embed="rId5">
            <a:alphaModFix/>
          </a:blip>
          <a:stretch>
            <a:fillRect/>
          </a:stretch>
        </p:blipFill>
        <p:spPr>
          <a:xfrm>
            <a:off x="533400" y="2059850"/>
            <a:ext cx="3733801" cy="2052861"/>
          </a:xfrm>
          <a:prstGeom prst="rect">
            <a:avLst/>
          </a:prstGeom>
          <a:noFill/>
          <a:ln>
            <a:noFill/>
          </a:ln>
        </p:spPr>
      </p:pic>
      <p:sp>
        <p:nvSpPr>
          <p:cNvPr id="165" name="Google Shape;165;p24"/>
          <p:cNvSpPr txBox="1"/>
          <p:nvPr/>
        </p:nvSpPr>
        <p:spPr>
          <a:xfrm>
            <a:off x="533400" y="4112700"/>
            <a:ext cx="37338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lpkf</a:t>
            </a:r>
            <a:r>
              <a:rPr i="1" lang="cs" sz="1000">
                <a:solidFill>
                  <a:srgbClr val="666666"/>
                </a:solidFill>
                <a:latin typeface="Montserrat Medium"/>
                <a:ea typeface="Montserrat Medium"/>
                <a:cs typeface="Montserrat Medium"/>
                <a:sym typeface="Montserrat Medium"/>
              </a:rPr>
              <a:t>.com</a:t>
            </a:r>
            <a:endParaRPr i="1" sz="1000">
              <a:solidFill>
                <a:srgbClr val="666666"/>
              </a:solidFill>
              <a:latin typeface="Montserrat Medium"/>
              <a:ea typeface="Montserrat Medium"/>
              <a:cs typeface="Montserrat Medium"/>
              <a:sym typeface="Montserrat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1000"/>
                                        <p:tgtEl>
                                          <p:spTgt spid="1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5"/>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Selektivní laserové odstraňování povrchových vrstev</a:t>
            </a:r>
            <a:endParaRPr/>
          </a:p>
          <a:p>
            <a:pPr indent="0" lvl="0" marL="0" rtl="0" algn="l">
              <a:spcBef>
                <a:spcPts val="1600"/>
              </a:spcBef>
              <a:spcAft>
                <a:spcPts val="1600"/>
              </a:spcAft>
              <a:buNone/>
            </a:pPr>
            <a:r>
              <a:t/>
            </a:r>
            <a:endParaRPr/>
          </a:p>
        </p:txBody>
      </p:sp>
      <p:sp>
        <p:nvSpPr>
          <p:cNvPr id="171" name="Google Shape;171;p2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Skiving</a:t>
            </a:r>
            <a:endParaRPr/>
          </a:p>
        </p:txBody>
      </p:sp>
      <p:sp>
        <p:nvSpPr>
          <p:cNvPr id="172" name="Google Shape;172;p2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173" name="Google Shape;173;p25"/>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Selektivní odkrývání kontaktních plošek pod krycí vrstvou (coverlay).</a:t>
            </a:r>
            <a:endParaRPr sz="1200"/>
          </a:p>
          <a:p>
            <a:pPr indent="-304800" lvl="0" marL="457200" rtl="0" algn="l">
              <a:lnSpc>
                <a:spcPct val="150000"/>
              </a:lnSpc>
              <a:spcBef>
                <a:spcPts val="0"/>
              </a:spcBef>
              <a:spcAft>
                <a:spcPts val="0"/>
              </a:spcAft>
              <a:buSzPts val="1200"/>
              <a:buChar char="●"/>
            </a:pPr>
            <a:r>
              <a:rPr lang="cs" sz="1200"/>
              <a:t>Alternativa subtraktivního procesu pro prototyping - přímá laserová ablace vodivého motivu. </a:t>
            </a:r>
            <a:endParaRPr sz="1200"/>
          </a:p>
          <a:p>
            <a:pPr indent="-304800" lvl="0" marL="457200" rtl="0" algn="l">
              <a:lnSpc>
                <a:spcPct val="150000"/>
              </a:lnSpc>
              <a:spcBef>
                <a:spcPts val="0"/>
              </a:spcBef>
              <a:spcAft>
                <a:spcPts val="0"/>
              </a:spcAft>
              <a:buSzPts val="1200"/>
              <a:buChar char="●"/>
            </a:pPr>
            <a:r>
              <a:rPr lang="cs" sz="1200"/>
              <a:t>Čištění povrchů před dalšími depozičními procesy a čištění zbytků pryskyřice po laminaci (squeeze out).</a:t>
            </a:r>
            <a:endParaRPr sz="1200"/>
          </a:p>
          <a:p>
            <a:pPr indent="-304800" lvl="0" marL="457200" rtl="0" algn="l">
              <a:lnSpc>
                <a:spcPct val="150000"/>
              </a:lnSpc>
              <a:spcBef>
                <a:spcPts val="0"/>
              </a:spcBef>
              <a:spcAft>
                <a:spcPts val="0"/>
              </a:spcAft>
              <a:buSzPts val="1200"/>
              <a:buChar char="●"/>
            </a:pPr>
            <a:r>
              <a:rPr lang="cs" sz="1200"/>
              <a:t>Oprava defektů: vodivé zkraty nebo naopak nežádoucí izolace.</a:t>
            </a:r>
            <a:endParaRPr sz="1200"/>
          </a:p>
          <a:p>
            <a:pPr indent="0" lvl="0" marL="0" rtl="0" algn="l">
              <a:lnSpc>
                <a:spcPct val="150000"/>
              </a:lnSpc>
              <a:spcBef>
                <a:spcPts val="0"/>
              </a:spcBef>
              <a:spcAft>
                <a:spcPts val="0"/>
              </a:spcAft>
              <a:buNone/>
            </a:pPr>
            <a:r>
              <a:t/>
            </a:r>
            <a:endParaRPr b="1" sz="1200">
              <a:latin typeface="Montserrat"/>
              <a:ea typeface="Montserrat"/>
              <a:cs typeface="Montserrat"/>
              <a:sym typeface="Montserrat"/>
            </a:endParaRPr>
          </a:p>
        </p:txBody>
      </p:sp>
      <p:pic>
        <p:nvPicPr>
          <p:cNvPr id="174" name="Google Shape;174;p25"/>
          <p:cNvPicPr preferRelativeResize="0"/>
          <p:nvPr/>
        </p:nvPicPr>
        <p:blipFill>
          <a:blip r:embed="rId3">
            <a:alphaModFix/>
          </a:blip>
          <a:stretch>
            <a:fillRect/>
          </a:stretch>
        </p:blipFill>
        <p:spPr>
          <a:xfrm>
            <a:off x="5974725" y="3732125"/>
            <a:ext cx="2982050" cy="1130900"/>
          </a:xfrm>
          <a:prstGeom prst="rect">
            <a:avLst/>
          </a:prstGeom>
          <a:noFill/>
          <a:ln>
            <a:noFill/>
          </a:ln>
        </p:spPr>
      </p:pic>
      <p:pic>
        <p:nvPicPr>
          <p:cNvPr id="175" name="Google Shape;175;p25"/>
          <p:cNvPicPr preferRelativeResize="0"/>
          <p:nvPr/>
        </p:nvPicPr>
        <p:blipFill>
          <a:blip r:embed="rId4">
            <a:alphaModFix/>
          </a:blip>
          <a:stretch>
            <a:fillRect/>
          </a:stretch>
        </p:blipFill>
        <p:spPr>
          <a:xfrm>
            <a:off x="256575" y="2626113"/>
            <a:ext cx="2857500" cy="1895475"/>
          </a:xfrm>
          <a:prstGeom prst="rect">
            <a:avLst/>
          </a:prstGeom>
          <a:noFill/>
          <a:ln>
            <a:noFill/>
          </a:ln>
        </p:spPr>
      </p:pic>
      <p:pic>
        <p:nvPicPr>
          <p:cNvPr id="176" name="Google Shape;176;p25"/>
          <p:cNvPicPr preferRelativeResize="0"/>
          <p:nvPr/>
        </p:nvPicPr>
        <p:blipFill>
          <a:blip r:embed="rId5">
            <a:alphaModFix/>
          </a:blip>
          <a:stretch>
            <a:fillRect/>
          </a:stretch>
        </p:blipFill>
        <p:spPr>
          <a:xfrm>
            <a:off x="3242650" y="2626124"/>
            <a:ext cx="2527300" cy="1895475"/>
          </a:xfrm>
          <a:prstGeom prst="rect">
            <a:avLst/>
          </a:prstGeom>
          <a:noFill/>
          <a:ln>
            <a:noFill/>
          </a:ln>
        </p:spPr>
      </p:pic>
      <p:sp>
        <p:nvSpPr>
          <p:cNvPr id="177" name="Google Shape;177;p25"/>
          <p:cNvSpPr txBox="1"/>
          <p:nvPr/>
        </p:nvSpPr>
        <p:spPr>
          <a:xfrm>
            <a:off x="256575" y="4521600"/>
            <a:ext cx="55134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micronlaser.com</a:t>
            </a:r>
            <a:endParaRPr i="1" sz="1000">
              <a:solidFill>
                <a:srgbClr val="666666"/>
              </a:solidFill>
              <a:latin typeface="Montserrat Medium"/>
              <a:ea typeface="Montserrat Medium"/>
              <a:cs typeface="Montserrat Medium"/>
              <a:sym typeface="Montserrat Medium"/>
            </a:endParaRPr>
          </a:p>
        </p:txBody>
      </p:sp>
      <p:sp>
        <p:nvSpPr>
          <p:cNvPr id="178" name="Google Shape;178;p25"/>
          <p:cNvSpPr txBox="1"/>
          <p:nvPr/>
        </p:nvSpPr>
        <p:spPr>
          <a:xfrm>
            <a:off x="5974750" y="4876127"/>
            <a:ext cx="29820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lpkf.com</a:t>
            </a:r>
            <a:endParaRPr i="1" sz="1000">
              <a:solidFill>
                <a:srgbClr val="666666"/>
              </a:solidFill>
              <a:latin typeface="Montserrat Medium"/>
              <a:ea typeface="Montserrat Medium"/>
              <a:cs typeface="Montserrat Medium"/>
              <a:sym typeface="Montserrat Medium"/>
            </a:endParaRPr>
          </a:p>
        </p:txBody>
      </p:sp>
      <p:pic>
        <p:nvPicPr>
          <p:cNvPr id="179" name="Google Shape;179;p25"/>
          <p:cNvPicPr preferRelativeResize="0"/>
          <p:nvPr/>
        </p:nvPicPr>
        <p:blipFill>
          <a:blip r:embed="rId6">
            <a:alphaModFix/>
          </a:blip>
          <a:stretch>
            <a:fillRect/>
          </a:stretch>
        </p:blipFill>
        <p:spPr>
          <a:xfrm>
            <a:off x="6489478" y="2163075"/>
            <a:ext cx="1952550" cy="146631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6"/>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Selektivní ablace vodivého motivu (Direct Copper Structuring)</a:t>
            </a:r>
            <a:endParaRPr/>
          </a:p>
        </p:txBody>
      </p:sp>
      <p:sp>
        <p:nvSpPr>
          <p:cNvPr id="185" name="Google Shape;185;p26"/>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PCB Prototyping</a:t>
            </a:r>
            <a:endParaRPr/>
          </a:p>
        </p:txBody>
      </p:sp>
      <p:sp>
        <p:nvSpPr>
          <p:cNvPr id="186" name="Google Shape;186;p2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descr="The LPKF ProtoLaser ST is the perfect instrument in the laboratory for fast and precise processing of both standard FR4 PCBs and PCBs made of sensitive RF materials. This makes the laser system ideal for structuring single-sided or double-sided printed circuit boards, antennas, filters and many applications requiring precise geometries and sharp edges. Using a highly-specialized laser and optimally programmed software, the machine enables high-tech material processing for PCB prototyping without chemical etching. &#10;&#10;This high-performance laser system complements labs operating a mechanical LPKF ProtoMat system for drilling and cutting of the materials as it uses particularly gentle processing of surface metal. The laser also achieves high speeds that cannot be matched by other processes and creates fine-pitch traces and spacing. This is made possible using a special laser source and the digital, scanner-based process. The integrated software also combines data preparation and system control in one platform for simple operations. Desired layout changes and associated iteration steps can be implemented quickly. With the included fiducial alignment camera, accurate positioning and processing of predrilled and cut-out PCBs can be achieved with high-precision results.&#10;&#10;The LPKF ProtoLaser ST enables efficient prototyping or on-demand production of a variety of applications. As a compact tabletop system with a laser class 1 safety rating, it can be used in practically any laboratory. All that is required for operation is standard 120V power and compressed air. High-tech development can be that simple.&#10;For more information about the ProtoLaser ST please visit: https://www.lpkfusa.com/products/pcb_prototyping/machines/protolaser_st/?utm_source=YouTube&amp;utm_medium=Video&amp;utm_campaign=PLST" id="187" name="Google Shape;187;p26" title="PCB Prototyping Laser for Standard FR4, RF and Microwave Materials | LPKF ProtoLaser ST">
            <a:hlinkClick r:id="rId3"/>
          </p:cNvPr>
          <p:cNvPicPr preferRelativeResize="0"/>
          <p:nvPr/>
        </p:nvPicPr>
        <p:blipFill>
          <a:blip r:embed="rId4">
            <a:alphaModFix/>
          </a:blip>
          <a:stretch>
            <a:fillRect/>
          </a:stretch>
        </p:blipFill>
        <p:spPr>
          <a:xfrm>
            <a:off x="152400" y="1221650"/>
            <a:ext cx="4572000" cy="3429000"/>
          </a:xfrm>
          <a:prstGeom prst="rect">
            <a:avLst/>
          </a:prstGeom>
          <a:noFill/>
          <a:ln>
            <a:noFill/>
          </a:ln>
        </p:spPr>
      </p:pic>
      <p:pic>
        <p:nvPicPr>
          <p:cNvPr id="188" name="Google Shape;188;p26"/>
          <p:cNvPicPr preferRelativeResize="0"/>
          <p:nvPr/>
        </p:nvPicPr>
        <p:blipFill>
          <a:blip r:embed="rId5">
            <a:alphaModFix/>
          </a:blip>
          <a:stretch>
            <a:fillRect/>
          </a:stretch>
        </p:blipFill>
        <p:spPr>
          <a:xfrm>
            <a:off x="4856092" y="2154263"/>
            <a:ext cx="4188317" cy="1563725"/>
          </a:xfrm>
          <a:prstGeom prst="rect">
            <a:avLst/>
          </a:prstGeom>
          <a:noFill/>
          <a:ln>
            <a:noFill/>
          </a:ln>
        </p:spPr>
      </p:pic>
      <p:sp>
        <p:nvSpPr>
          <p:cNvPr id="189" name="Google Shape;189;p26"/>
          <p:cNvSpPr txBox="1"/>
          <p:nvPr/>
        </p:nvSpPr>
        <p:spPr>
          <a:xfrm>
            <a:off x="152400" y="4726875"/>
            <a:ext cx="45720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lpkf.com: IR laser structuring</a:t>
            </a:r>
            <a:endParaRPr i="1" sz="1000">
              <a:solidFill>
                <a:srgbClr val="666666"/>
              </a:solidFill>
              <a:latin typeface="Montserrat Medium"/>
              <a:ea typeface="Montserrat Medium"/>
              <a:cs typeface="Montserrat Medium"/>
              <a:sym typeface="Montserrat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gtEl>
                                        <p:attrNameLst>
                                          <p:attrName>style.visibility</p:attrName>
                                        </p:attrNameLst>
                                      </p:cBhvr>
                                      <p:to>
                                        <p:strVal val="visible"/>
                                      </p:to>
                                    </p:set>
                                    <p:animEffect filter="fade" transition="in">
                                      <p:cBhvr>
                                        <p:cTn dur="1000"/>
                                        <p:tgtEl>
                                          <p:spTgt spid="1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7"/>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Selektivní ablace vodivého motivu </a:t>
            </a:r>
            <a:r>
              <a:rPr lang="cs"/>
              <a:t>(Direct Copper Structuring)</a:t>
            </a:r>
            <a:endParaRPr/>
          </a:p>
        </p:txBody>
      </p:sp>
      <p:sp>
        <p:nvSpPr>
          <p:cNvPr id="195" name="Google Shape;195;p2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a:t>
            </a:r>
            <a:r>
              <a:rPr lang="cs"/>
              <a:t>PCB Prototyping</a:t>
            </a:r>
            <a:endParaRPr/>
          </a:p>
        </p:txBody>
      </p:sp>
      <p:sp>
        <p:nvSpPr>
          <p:cNvPr id="196" name="Google Shape;196;p2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197" name="Google Shape;197;p27"/>
          <p:cNvSpPr txBox="1"/>
          <p:nvPr/>
        </p:nvSpPr>
        <p:spPr>
          <a:xfrm>
            <a:off x="152400" y="4650675"/>
            <a:ext cx="44451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lpkf.com: UV laser structuring</a:t>
            </a:r>
            <a:endParaRPr i="1" sz="1000">
              <a:solidFill>
                <a:srgbClr val="666666"/>
              </a:solidFill>
              <a:latin typeface="Montserrat Medium"/>
              <a:ea typeface="Montserrat Medium"/>
              <a:cs typeface="Montserrat Medium"/>
              <a:sym typeface="Montserrat Medium"/>
            </a:endParaRPr>
          </a:p>
        </p:txBody>
      </p:sp>
      <p:pic>
        <p:nvPicPr>
          <p:cNvPr descr="The LPKF ProtoLaser U3 shows how quickly applications can be processed. For example, a UV laser beam easily and precisely separates individual circuit boards from large printed boards, cuts LTCC and prepregs, drills holes and microvias or structures FR4 substrates. The high pulse energy of the UV laser eliminates residue from the ablation process, resulting in geometrically exact contours.&#10;&#10;By now, the successor, LPKF ProtoLaser U4, is on the market. Building on the success of its predecessor, it expands its range of applications with targeted innovations, e.g. using a newly designed vision system optimized for laser micro material processing.&#10;&#10;&#10; Learn more:https://www.lpkf.com/en/industries-technologies/research-in-house-pcb-prototyping/produkte/lpkf-protolaser?utm_source=youtube&amp;utm_medium=social&amp;utm_term=pcb-prototyping&amp;utm_content=video&amp;utm_campaign=protolaser_u4" id="198" name="Google Shape;198;p27" title="PCB Structuring with LPKF UV Laser System">
            <a:hlinkClick r:id="rId3"/>
          </p:cNvPr>
          <p:cNvPicPr preferRelativeResize="0"/>
          <p:nvPr/>
        </p:nvPicPr>
        <p:blipFill>
          <a:blip r:embed="rId4">
            <a:alphaModFix/>
          </a:blip>
          <a:stretch>
            <a:fillRect/>
          </a:stretch>
        </p:blipFill>
        <p:spPr>
          <a:xfrm>
            <a:off x="126988" y="1221650"/>
            <a:ext cx="4470433" cy="3352825"/>
          </a:xfrm>
          <a:prstGeom prst="rect">
            <a:avLst/>
          </a:prstGeom>
          <a:noFill/>
          <a:ln>
            <a:noFill/>
          </a:ln>
        </p:spPr>
      </p:pic>
      <p:pic>
        <p:nvPicPr>
          <p:cNvPr id="199" name="Google Shape;199;p27"/>
          <p:cNvPicPr preferRelativeResize="0"/>
          <p:nvPr/>
        </p:nvPicPr>
        <p:blipFill>
          <a:blip r:embed="rId5">
            <a:alphaModFix/>
          </a:blip>
          <a:stretch>
            <a:fillRect/>
          </a:stretch>
        </p:blipFill>
        <p:spPr>
          <a:xfrm>
            <a:off x="4671322" y="1069246"/>
            <a:ext cx="4389549" cy="1843000"/>
          </a:xfrm>
          <a:prstGeom prst="rect">
            <a:avLst/>
          </a:prstGeom>
          <a:noFill/>
          <a:ln>
            <a:noFill/>
          </a:ln>
        </p:spPr>
      </p:pic>
      <p:pic>
        <p:nvPicPr>
          <p:cNvPr id="200" name="Google Shape;200;p27"/>
          <p:cNvPicPr preferRelativeResize="0"/>
          <p:nvPr/>
        </p:nvPicPr>
        <p:blipFill>
          <a:blip r:embed="rId6">
            <a:alphaModFix/>
          </a:blip>
          <a:stretch>
            <a:fillRect/>
          </a:stretch>
        </p:blipFill>
        <p:spPr>
          <a:xfrm>
            <a:off x="4671325" y="2985200"/>
            <a:ext cx="4389549" cy="18492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
                                        </p:tgtEl>
                                        <p:attrNameLst>
                                          <p:attrName>style.visibility</p:attrName>
                                        </p:attrNameLst>
                                      </p:cBhvr>
                                      <p:to>
                                        <p:strVal val="visible"/>
                                      </p:to>
                                    </p:set>
                                    <p:animEffect filter="fade" transition="in">
                                      <p:cBhvr>
                                        <p:cTn dur="1000"/>
                                        <p:tgtEl>
                                          <p:spTgt spid="1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8"/>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Kombinace frézování a laserové ablace</a:t>
            </a:r>
            <a:endParaRPr/>
          </a:p>
          <a:p>
            <a:pPr indent="0" lvl="0" marL="0" rtl="0" algn="l">
              <a:spcBef>
                <a:spcPts val="1600"/>
              </a:spcBef>
              <a:spcAft>
                <a:spcPts val="1600"/>
              </a:spcAft>
              <a:buNone/>
            </a:pPr>
            <a:r>
              <a:t/>
            </a:r>
            <a:endParaRPr/>
          </a:p>
        </p:txBody>
      </p:sp>
      <p:sp>
        <p:nvSpPr>
          <p:cNvPr id="206" name="Google Shape;206;p2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PCB Prototyping</a:t>
            </a:r>
            <a:endParaRPr/>
          </a:p>
        </p:txBody>
      </p:sp>
      <p:sp>
        <p:nvSpPr>
          <p:cNvPr id="207" name="Google Shape;207;p2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208" name="Google Shape;208;p28"/>
          <p:cNvSpPr txBox="1"/>
          <p:nvPr/>
        </p:nvSpPr>
        <p:spPr>
          <a:xfrm>
            <a:off x="609600" y="3964875"/>
            <a:ext cx="79938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lpkf.com</a:t>
            </a:r>
            <a:endParaRPr i="1" sz="1000">
              <a:solidFill>
                <a:srgbClr val="666666"/>
              </a:solidFill>
              <a:latin typeface="Montserrat Medium"/>
              <a:ea typeface="Montserrat Medium"/>
              <a:cs typeface="Montserrat Medium"/>
              <a:sym typeface="Montserrat Medium"/>
            </a:endParaRPr>
          </a:p>
        </p:txBody>
      </p:sp>
      <p:pic>
        <p:nvPicPr>
          <p:cNvPr id="209" name="Google Shape;209;p28"/>
          <p:cNvPicPr preferRelativeResize="0"/>
          <p:nvPr/>
        </p:nvPicPr>
        <p:blipFill>
          <a:blip r:embed="rId3">
            <a:alphaModFix/>
          </a:blip>
          <a:stretch>
            <a:fillRect/>
          </a:stretch>
        </p:blipFill>
        <p:spPr>
          <a:xfrm>
            <a:off x="609600" y="1450250"/>
            <a:ext cx="3678449" cy="2345975"/>
          </a:xfrm>
          <a:prstGeom prst="rect">
            <a:avLst/>
          </a:prstGeom>
          <a:noFill/>
          <a:ln>
            <a:noFill/>
          </a:ln>
        </p:spPr>
      </p:pic>
      <p:pic>
        <p:nvPicPr>
          <p:cNvPr id="210" name="Google Shape;210;p28"/>
          <p:cNvPicPr preferRelativeResize="0"/>
          <p:nvPr/>
        </p:nvPicPr>
        <p:blipFill>
          <a:blip r:embed="rId4">
            <a:alphaModFix/>
          </a:blip>
          <a:stretch>
            <a:fillRect/>
          </a:stretch>
        </p:blipFill>
        <p:spPr>
          <a:xfrm>
            <a:off x="4899987" y="1450250"/>
            <a:ext cx="3703313" cy="2345975"/>
          </a:xfrm>
          <a:prstGeom prst="rect">
            <a:avLst/>
          </a:prstGeom>
          <a:noFill/>
          <a:ln>
            <a:noFill/>
          </a:ln>
        </p:spPr>
      </p:pic>
      <p:sp>
        <p:nvSpPr>
          <p:cNvPr id="211" name="Google Shape;211;p28"/>
          <p:cNvSpPr txBox="1"/>
          <p:nvPr/>
        </p:nvSpPr>
        <p:spPr>
          <a:xfrm>
            <a:off x="609550" y="3407950"/>
            <a:ext cx="36786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FFFFFF"/>
                </a:solidFill>
                <a:latin typeface="Montserrat Medium"/>
                <a:ea typeface="Montserrat Medium"/>
                <a:cs typeface="Montserrat Medium"/>
                <a:sym typeface="Montserrat Medium"/>
              </a:rPr>
              <a:t>frézování</a:t>
            </a:r>
            <a:endParaRPr i="1" sz="1000">
              <a:solidFill>
                <a:srgbClr val="FFFFFF"/>
              </a:solidFill>
              <a:latin typeface="Montserrat Medium"/>
              <a:ea typeface="Montserrat Medium"/>
              <a:cs typeface="Montserrat Medium"/>
              <a:sym typeface="Montserrat Medium"/>
            </a:endParaRPr>
          </a:p>
        </p:txBody>
      </p:sp>
      <p:sp>
        <p:nvSpPr>
          <p:cNvPr id="212" name="Google Shape;212;p28"/>
          <p:cNvSpPr txBox="1"/>
          <p:nvPr/>
        </p:nvSpPr>
        <p:spPr>
          <a:xfrm>
            <a:off x="609450" y="1558075"/>
            <a:ext cx="36786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FFFFFF"/>
                </a:solidFill>
                <a:latin typeface="Montserrat Medium"/>
                <a:ea typeface="Montserrat Medium"/>
                <a:cs typeface="Montserrat Medium"/>
                <a:sym typeface="Montserrat Medium"/>
              </a:rPr>
              <a:t>laserová ablace</a:t>
            </a:r>
            <a:endParaRPr i="1" sz="1000">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9"/>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PCB, FPC Laser Marking</a:t>
            </a:r>
            <a:endParaRPr sz="1200"/>
          </a:p>
          <a:p>
            <a:pPr indent="-304800" lvl="1" marL="914400" rtl="0" algn="l">
              <a:lnSpc>
                <a:spcPct val="150000"/>
              </a:lnSpc>
              <a:spcBef>
                <a:spcPts val="0"/>
              </a:spcBef>
              <a:spcAft>
                <a:spcPts val="0"/>
              </a:spcAft>
              <a:buSzPts val="1200"/>
              <a:buChar char="○"/>
            </a:pPr>
            <a:r>
              <a:rPr lang="cs" sz="1200"/>
              <a:t>reference součástek, popisky, značky, loga, servisní informace, </a:t>
            </a:r>
            <a:r>
              <a:rPr lang="cs" sz="1200"/>
              <a:t>...</a:t>
            </a:r>
            <a:r>
              <a:rPr lang="cs" sz="1200"/>
              <a:t>.</a:t>
            </a:r>
            <a:endParaRPr sz="1200"/>
          </a:p>
          <a:p>
            <a:pPr indent="-304800" lvl="1" marL="914400" rtl="0" algn="l">
              <a:lnSpc>
                <a:spcPct val="150000"/>
              </a:lnSpc>
              <a:spcBef>
                <a:spcPts val="0"/>
              </a:spcBef>
              <a:spcAft>
                <a:spcPts val="0"/>
              </a:spcAft>
              <a:buSzPts val="1200"/>
              <a:buChar char="○"/>
            </a:pPr>
            <a:r>
              <a:rPr lang="cs" sz="1200"/>
              <a:t>čárové kódy pro traceabilitu (1D, 2D QR)</a:t>
            </a:r>
            <a:endParaRPr sz="1200"/>
          </a:p>
          <a:p>
            <a:pPr indent="-304800" lvl="0" marL="457200" rtl="0" algn="l">
              <a:lnSpc>
                <a:spcPct val="150000"/>
              </a:lnSpc>
              <a:spcBef>
                <a:spcPts val="0"/>
              </a:spcBef>
              <a:spcAft>
                <a:spcPts val="0"/>
              </a:spcAft>
              <a:buSzPts val="1200"/>
              <a:buChar char="●"/>
            </a:pPr>
            <a:r>
              <a:rPr lang="cs" sz="1200"/>
              <a:t>IC Laser Marking and Remarking</a:t>
            </a:r>
            <a:endParaRPr sz="1200"/>
          </a:p>
          <a:p>
            <a:pPr indent="-304800" lvl="1" marL="914400" rtl="0" algn="l">
              <a:lnSpc>
                <a:spcPct val="150000"/>
              </a:lnSpc>
              <a:spcBef>
                <a:spcPts val="0"/>
              </a:spcBef>
              <a:spcAft>
                <a:spcPts val="0"/>
              </a:spcAft>
              <a:buSzPts val="1200"/>
              <a:buChar char="○"/>
            </a:pPr>
            <a:r>
              <a:rPr lang="cs" sz="1200"/>
              <a:t>bezkontaktní typové značení komponent na povrchu pouzder (BGA, QFP, CQFP, CLCC, JLCC, QFN, SSOP, TSOP, TSSOP, SOIC, PLCC, DIP, ...) přímo v plastových zásobnících (trays)</a:t>
            </a:r>
            <a:endParaRPr sz="1200"/>
          </a:p>
          <a:p>
            <a:pPr indent="-304800" lvl="1" marL="914400" rtl="0" algn="l">
              <a:lnSpc>
                <a:spcPct val="150000"/>
              </a:lnSpc>
              <a:spcBef>
                <a:spcPts val="0"/>
              </a:spcBef>
              <a:spcAft>
                <a:spcPts val="0"/>
              </a:spcAft>
              <a:buSzPts val="1200"/>
              <a:buChar char="○"/>
            </a:pPr>
            <a:r>
              <a:rPr lang="cs" sz="1200"/>
              <a:t>možné i smazání a oprava popisů</a:t>
            </a:r>
            <a:endParaRPr sz="1200"/>
          </a:p>
          <a:p>
            <a:pPr indent="0" lvl="0" marL="0" rtl="0" algn="l">
              <a:lnSpc>
                <a:spcPct val="150000"/>
              </a:lnSpc>
              <a:spcBef>
                <a:spcPts val="0"/>
              </a:spcBef>
              <a:spcAft>
                <a:spcPts val="0"/>
              </a:spcAft>
              <a:buNone/>
            </a:pPr>
            <a:r>
              <a:t/>
            </a:r>
            <a:endParaRPr b="1" sz="1200">
              <a:latin typeface="Montserrat"/>
              <a:ea typeface="Montserrat"/>
              <a:cs typeface="Montserrat"/>
              <a:sym typeface="Montserrat"/>
            </a:endParaRPr>
          </a:p>
        </p:txBody>
      </p:sp>
      <p:sp>
        <p:nvSpPr>
          <p:cNvPr id="218" name="Google Shape;218;p29"/>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Povrchové laserové značkování, gravírování</a:t>
            </a:r>
            <a:endParaRPr/>
          </a:p>
          <a:p>
            <a:pPr indent="0" lvl="0" marL="0" rtl="0" algn="l">
              <a:spcBef>
                <a:spcPts val="1600"/>
              </a:spcBef>
              <a:spcAft>
                <a:spcPts val="1600"/>
              </a:spcAft>
              <a:buNone/>
            </a:pPr>
            <a:r>
              <a:t/>
            </a:r>
            <a:endParaRPr/>
          </a:p>
        </p:txBody>
      </p:sp>
      <p:sp>
        <p:nvSpPr>
          <p:cNvPr id="219" name="Google Shape;219;p29"/>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Marking</a:t>
            </a:r>
            <a:endParaRPr/>
          </a:p>
        </p:txBody>
      </p:sp>
      <p:sp>
        <p:nvSpPr>
          <p:cNvPr id="220" name="Google Shape;220;p2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21" name="Google Shape;221;p29"/>
          <p:cNvPicPr preferRelativeResize="0"/>
          <p:nvPr/>
        </p:nvPicPr>
        <p:blipFill rotWithShape="1">
          <a:blip r:embed="rId3">
            <a:alphaModFix/>
          </a:blip>
          <a:srcRect b="8161" l="2152" r="0" t="8044"/>
          <a:stretch/>
        </p:blipFill>
        <p:spPr>
          <a:xfrm>
            <a:off x="571826" y="3203477"/>
            <a:ext cx="2709650" cy="1742075"/>
          </a:xfrm>
          <a:prstGeom prst="rect">
            <a:avLst/>
          </a:prstGeom>
          <a:noFill/>
          <a:ln>
            <a:noFill/>
          </a:ln>
        </p:spPr>
      </p:pic>
      <p:pic>
        <p:nvPicPr>
          <p:cNvPr id="222" name="Google Shape;222;p29"/>
          <p:cNvPicPr preferRelativeResize="0"/>
          <p:nvPr/>
        </p:nvPicPr>
        <p:blipFill>
          <a:blip r:embed="rId4">
            <a:alphaModFix/>
          </a:blip>
          <a:stretch>
            <a:fillRect/>
          </a:stretch>
        </p:blipFill>
        <p:spPr>
          <a:xfrm>
            <a:off x="3510931" y="3203475"/>
            <a:ext cx="2515288" cy="1742075"/>
          </a:xfrm>
          <a:prstGeom prst="rect">
            <a:avLst/>
          </a:prstGeom>
          <a:noFill/>
          <a:ln>
            <a:noFill/>
          </a:ln>
        </p:spPr>
      </p:pic>
      <p:pic>
        <p:nvPicPr>
          <p:cNvPr id="223" name="Google Shape;223;p29" title="Laser Marking Machine  for PCB - LCD10C">
            <a:hlinkClick r:id="rId5"/>
          </p:cNvPr>
          <p:cNvPicPr preferRelativeResize="0"/>
          <p:nvPr/>
        </p:nvPicPr>
        <p:blipFill>
          <a:blip r:embed="rId6">
            <a:alphaModFix/>
          </a:blip>
          <a:stretch>
            <a:fillRect/>
          </a:stretch>
        </p:blipFill>
        <p:spPr>
          <a:xfrm>
            <a:off x="6255675" y="3203475"/>
            <a:ext cx="2322758" cy="1742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1000"/>
                                        <p:tgtEl>
                                          <p:spTgt spid="2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0"/>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Laserové vrtání</a:t>
            </a:r>
            <a:endParaRPr/>
          </a:p>
        </p:txBody>
      </p:sp>
      <p:sp>
        <p:nvSpPr>
          <p:cNvPr id="229" name="Google Shape;229;p30"/>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Drilling</a:t>
            </a:r>
            <a:endParaRPr/>
          </a:p>
        </p:txBody>
      </p:sp>
      <p:sp>
        <p:nvSpPr>
          <p:cNvPr id="230" name="Google Shape;230;p30"/>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231" name="Google Shape;231;p30"/>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Typický min. průměr: 30 μm</a:t>
            </a:r>
            <a:endParaRPr sz="1200"/>
          </a:p>
          <a:p>
            <a:pPr indent="-304800" lvl="1" marL="914400" rtl="0" algn="l">
              <a:lnSpc>
                <a:spcPct val="150000"/>
              </a:lnSpc>
              <a:spcBef>
                <a:spcPts val="0"/>
              </a:spcBef>
              <a:spcAft>
                <a:spcPts val="0"/>
              </a:spcAft>
              <a:buSzPts val="1200"/>
              <a:buChar char="○"/>
            </a:pPr>
            <a:r>
              <a:rPr lang="cs" sz="1200"/>
              <a:t>větší otvory realizovány vykružováním (</a:t>
            </a:r>
            <a:r>
              <a:rPr i="1" lang="cs" sz="1200"/>
              <a:t>trepanning</a:t>
            </a:r>
            <a:r>
              <a:rPr lang="cs" sz="1200"/>
              <a:t>)</a:t>
            </a:r>
            <a:endParaRPr sz="1200"/>
          </a:p>
          <a:p>
            <a:pPr indent="-304800" lvl="1" marL="914400" rtl="0" algn="l">
              <a:lnSpc>
                <a:spcPct val="150000"/>
              </a:lnSpc>
              <a:spcBef>
                <a:spcPts val="0"/>
              </a:spcBef>
              <a:spcAft>
                <a:spcPts val="0"/>
              </a:spcAft>
              <a:buSzPts val="1200"/>
              <a:buChar char="○"/>
            </a:pPr>
            <a:r>
              <a:rPr lang="cs" sz="1200"/>
              <a:t>obecně libovolný tvar</a:t>
            </a:r>
            <a:endParaRPr sz="1200"/>
          </a:p>
          <a:p>
            <a:pPr indent="-304800" lvl="0" marL="457200" rtl="0" algn="l">
              <a:lnSpc>
                <a:spcPct val="150000"/>
              </a:lnSpc>
              <a:spcBef>
                <a:spcPts val="0"/>
              </a:spcBef>
              <a:spcAft>
                <a:spcPts val="0"/>
              </a:spcAft>
              <a:buSzPts val="1200"/>
              <a:buChar char="●"/>
            </a:pPr>
            <a:r>
              <a:rPr lang="cs" sz="1200"/>
              <a:t>Typy otvorů:</a:t>
            </a:r>
            <a:endParaRPr sz="1200"/>
          </a:p>
          <a:p>
            <a:pPr indent="-304800" lvl="1" marL="914400" rtl="0" algn="l">
              <a:lnSpc>
                <a:spcPct val="150000"/>
              </a:lnSpc>
              <a:spcBef>
                <a:spcPts val="0"/>
              </a:spcBef>
              <a:spcAft>
                <a:spcPts val="0"/>
              </a:spcAft>
              <a:buSzPts val="1200"/>
              <a:buChar char="○"/>
            </a:pPr>
            <a:r>
              <a:rPr lang="cs" sz="1200"/>
              <a:t>průchozí (</a:t>
            </a:r>
            <a:r>
              <a:rPr i="1" lang="cs" sz="1200"/>
              <a:t>through hole</a:t>
            </a:r>
            <a:r>
              <a:rPr lang="cs" sz="1200"/>
              <a:t>)</a:t>
            </a:r>
            <a:endParaRPr sz="1200"/>
          </a:p>
          <a:p>
            <a:pPr indent="-304800" lvl="1" marL="914400" rtl="0" algn="l">
              <a:lnSpc>
                <a:spcPct val="150000"/>
              </a:lnSpc>
              <a:spcBef>
                <a:spcPts val="0"/>
              </a:spcBef>
              <a:spcAft>
                <a:spcPts val="0"/>
              </a:spcAft>
              <a:buSzPts val="1200"/>
              <a:buChar char="○"/>
            </a:pPr>
            <a:r>
              <a:rPr lang="cs" sz="1200"/>
              <a:t>slepé (</a:t>
            </a:r>
            <a:r>
              <a:rPr i="1" lang="cs" sz="1200"/>
              <a:t>blind via</a:t>
            </a:r>
            <a:r>
              <a:rPr lang="cs" sz="1200"/>
              <a:t>)</a:t>
            </a:r>
            <a:endParaRPr sz="1200"/>
          </a:p>
          <a:p>
            <a:pPr indent="-304800" lvl="1" marL="914400" rtl="0" algn="l">
              <a:lnSpc>
                <a:spcPct val="150000"/>
              </a:lnSpc>
              <a:spcBef>
                <a:spcPts val="0"/>
              </a:spcBef>
              <a:spcAft>
                <a:spcPts val="0"/>
              </a:spcAft>
              <a:buSzPts val="1200"/>
              <a:buChar char="○"/>
            </a:pPr>
            <a:r>
              <a:rPr lang="cs" sz="1200"/>
              <a:t>skryté (</a:t>
            </a:r>
            <a:r>
              <a:rPr i="1" lang="cs" sz="1200"/>
              <a:t>burried via</a:t>
            </a:r>
            <a:r>
              <a:rPr lang="cs" sz="1200"/>
              <a:t>)</a:t>
            </a:r>
            <a:endParaRPr sz="1200"/>
          </a:p>
          <a:p>
            <a:pPr indent="-304800" lvl="1" marL="914400" rtl="0" algn="l">
              <a:lnSpc>
                <a:spcPct val="150000"/>
              </a:lnSpc>
              <a:spcBef>
                <a:spcPts val="0"/>
              </a:spcBef>
              <a:spcAft>
                <a:spcPts val="0"/>
              </a:spcAft>
              <a:buSzPts val="1200"/>
              <a:buChar char="○"/>
            </a:pPr>
            <a:r>
              <a:rPr lang="cs" sz="1200"/>
              <a:t>víceúrovňové (</a:t>
            </a:r>
            <a:r>
              <a:rPr i="1" lang="cs" sz="1200"/>
              <a:t>stepped, stacked, staggered</a:t>
            </a:r>
            <a:r>
              <a:rPr lang="cs" sz="1200"/>
              <a:t>)</a:t>
            </a:r>
            <a:endParaRPr sz="1200"/>
          </a:p>
        </p:txBody>
      </p:sp>
      <p:pic>
        <p:nvPicPr>
          <p:cNvPr id="232" name="Google Shape;232;p30"/>
          <p:cNvPicPr preferRelativeResize="0"/>
          <p:nvPr/>
        </p:nvPicPr>
        <p:blipFill>
          <a:blip r:embed="rId3">
            <a:alphaModFix/>
          </a:blip>
          <a:stretch>
            <a:fillRect/>
          </a:stretch>
        </p:blipFill>
        <p:spPr>
          <a:xfrm>
            <a:off x="1954675" y="3622543"/>
            <a:ext cx="1620000" cy="1219050"/>
          </a:xfrm>
          <a:prstGeom prst="rect">
            <a:avLst/>
          </a:prstGeom>
          <a:noFill/>
          <a:ln>
            <a:noFill/>
          </a:ln>
        </p:spPr>
      </p:pic>
      <p:pic>
        <p:nvPicPr>
          <p:cNvPr id="233" name="Google Shape;233;p30"/>
          <p:cNvPicPr preferRelativeResize="0"/>
          <p:nvPr/>
        </p:nvPicPr>
        <p:blipFill>
          <a:blip r:embed="rId4">
            <a:alphaModFix/>
          </a:blip>
          <a:stretch>
            <a:fillRect/>
          </a:stretch>
        </p:blipFill>
        <p:spPr>
          <a:xfrm>
            <a:off x="141050" y="3624568"/>
            <a:ext cx="1620000" cy="1215000"/>
          </a:xfrm>
          <a:prstGeom prst="rect">
            <a:avLst/>
          </a:prstGeom>
          <a:noFill/>
          <a:ln>
            <a:noFill/>
          </a:ln>
        </p:spPr>
      </p:pic>
      <p:pic>
        <p:nvPicPr>
          <p:cNvPr id="234" name="Google Shape;234;p30"/>
          <p:cNvPicPr preferRelativeResize="0"/>
          <p:nvPr/>
        </p:nvPicPr>
        <p:blipFill>
          <a:blip r:embed="rId5">
            <a:alphaModFix/>
          </a:blip>
          <a:stretch>
            <a:fillRect/>
          </a:stretch>
        </p:blipFill>
        <p:spPr>
          <a:xfrm>
            <a:off x="3768300" y="3624568"/>
            <a:ext cx="1620000" cy="1215000"/>
          </a:xfrm>
          <a:prstGeom prst="rect">
            <a:avLst/>
          </a:prstGeom>
          <a:noFill/>
          <a:ln>
            <a:noFill/>
          </a:ln>
        </p:spPr>
      </p:pic>
      <p:pic>
        <p:nvPicPr>
          <p:cNvPr id="235" name="Google Shape;235;p30"/>
          <p:cNvPicPr preferRelativeResize="0"/>
          <p:nvPr/>
        </p:nvPicPr>
        <p:blipFill>
          <a:blip r:embed="rId6">
            <a:alphaModFix/>
          </a:blip>
          <a:stretch>
            <a:fillRect/>
          </a:stretch>
        </p:blipFill>
        <p:spPr>
          <a:xfrm>
            <a:off x="5581925" y="3624568"/>
            <a:ext cx="1620000" cy="1215000"/>
          </a:xfrm>
          <a:prstGeom prst="rect">
            <a:avLst/>
          </a:prstGeom>
          <a:noFill/>
          <a:ln>
            <a:noFill/>
          </a:ln>
        </p:spPr>
      </p:pic>
      <p:pic>
        <p:nvPicPr>
          <p:cNvPr id="236" name="Google Shape;236;p30"/>
          <p:cNvPicPr preferRelativeResize="0"/>
          <p:nvPr/>
        </p:nvPicPr>
        <p:blipFill>
          <a:blip r:embed="rId7">
            <a:alphaModFix/>
          </a:blip>
          <a:stretch>
            <a:fillRect/>
          </a:stretch>
        </p:blipFill>
        <p:spPr>
          <a:xfrm>
            <a:off x="7395550" y="3624568"/>
            <a:ext cx="1620000" cy="1215000"/>
          </a:xfrm>
          <a:prstGeom prst="rect">
            <a:avLst/>
          </a:prstGeom>
          <a:noFill/>
          <a:ln>
            <a:noFill/>
          </a:ln>
        </p:spPr>
      </p:pic>
      <p:sp>
        <p:nvSpPr>
          <p:cNvPr id="237" name="Google Shape;237;p30"/>
          <p:cNvSpPr txBox="1"/>
          <p:nvPr/>
        </p:nvSpPr>
        <p:spPr>
          <a:xfrm>
            <a:off x="141050" y="4842848"/>
            <a:ext cx="88746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micronlaser.com</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1"/>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Laserové vrtání</a:t>
            </a:r>
            <a:endParaRPr/>
          </a:p>
        </p:txBody>
      </p:sp>
      <p:sp>
        <p:nvSpPr>
          <p:cNvPr id="243" name="Google Shape;243;p31"/>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Drilling</a:t>
            </a:r>
            <a:endParaRPr/>
          </a:p>
        </p:txBody>
      </p:sp>
      <p:sp>
        <p:nvSpPr>
          <p:cNvPr id="244" name="Google Shape;244;p31"/>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245" name="Google Shape;245;p31"/>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Metody laserového vrtání</a:t>
            </a:r>
            <a:endParaRPr sz="1200"/>
          </a:p>
        </p:txBody>
      </p:sp>
      <p:sp>
        <p:nvSpPr>
          <p:cNvPr id="246" name="Google Shape;246;p31"/>
          <p:cNvSpPr txBox="1"/>
          <p:nvPr/>
        </p:nvSpPr>
        <p:spPr>
          <a:xfrm>
            <a:off x="551425" y="4461850"/>
            <a:ext cx="80412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wlt.de</a:t>
            </a:r>
            <a:endParaRPr i="1" sz="1000">
              <a:solidFill>
                <a:srgbClr val="666666"/>
              </a:solidFill>
              <a:latin typeface="Montserrat Medium"/>
              <a:ea typeface="Montserrat Medium"/>
              <a:cs typeface="Montserrat Medium"/>
              <a:sym typeface="Montserrat Medium"/>
            </a:endParaRPr>
          </a:p>
        </p:txBody>
      </p:sp>
      <p:pic>
        <p:nvPicPr>
          <p:cNvPr id="247" name="Google Shape;247;p31"/>
          <p:cNvPicPr preferRelativeResize="0"/>
          <p:nvPr/>
        </p:nvPicPr>
        <p:blipFill>
          <a:blip r:embed="rId3">
            <a:alphaModFix/>
          </a:blip>
          <a:stretch>
            <a:fillRect/>
          </a:stretch>
        </p:blipFill>
        <p:spPr>
          <a:xfrm>
            <a:off x="881525" y="1836100"/>
            <a:ext cx="7380949" cy="24207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2"/>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Ukázky microvias: 2-sided FPC</a:t>
            </a:r>
            <a:endParaRPr/>
          </a:p>
          <a:p>
            <a:pPr indent="0" lvl="0" marL="0" rtl="0" algn="l">
              <a:spcBef>
                <a:spcPts val="1600"/>
              </a:spcBef>
              <a:spcAft>
                <a:spcPts val="1600"/>
              </a:spcAft>
              <a:buNone/>
            </a:pPr>
            <a:r>
              <a:t/>
            </a:r>
            <a:endParaRPr/>
          </a:p>
        </p:txBody>
      </p:sp>
      <p:sp>
        <p:nvSpPr>
          <p:cNvPr id="253" name="Google Shape;253;p32"/>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Drilling</a:t>
            </a:r>
            <a:endParaRPr/>
          </a:p>
        </p:txBody>
      </p:sp>
      <p:sp>
        <p:nvSpPr>
          <p:cNvPr id="254" name="Google Shape;254;p3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55" name="Google Shape;255;p32"/>
          <p:cNvPicPr preferRelativeResize="0"/>
          <p:nvPr/>
        </p:nvPicPr>
        <p:blipFill>
          <a:blip r:embed="rId3">
            <a:alphaModFix/>
          </a:blip>
          <a:stretch>
            <a:fillRect/>
          </a:stretch>
        </p:blipFill>
        <p:spPr>
          <a:xfrm>
            <a:off x="1702863" y="1131675"/>
            <a:ext cx="5587347" cy="1800000"/>
          </a:xfrm>
          <a:prstGeom prst="rect">
            <a:avLst/>
          </a:prstGeom>
          <a:noFill/>
          <a:ln>
            <a:noFill/>
          </a:ln>
        </p:spPr>
      </p:pic>
      <p:sp>
        <p:nvSpPr>
          <p:cNvPr id="256" name="Google Shape;256;p32"/>
          <p:cNvSpPr txBox="1"/>
          <p:nvPr/>
        </p:nvSpPr>
        <p:spPr>
          <a:xfrm>
            <a:off x="657167" y="1922175"/>
            <a:ext cx="10995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cs" sz="1200">
                <a:solidFill>
                  <a:srgbClr val="666666"/>
                </a:solidFill>
                <a:latin typeface="Montserrat"/>
                <a:ea typeface="Montserrat"/>
                <a:cs typeface="Montserrat"/>
                <a:sym typeface="Montserrat"/>
              </a:rPr>
              <a:t> 30 μm </a:t>
            </a:r>
            <a:endParaRPr b="1" sz="1200">
              <a:solidFill>
                <a:srgbClr val="666666"/>
              </a:solidFill>
              <a:latin typeface="Montserrat"/>
              <a:ea typeface="Montserrat"/>
              <a:cs typeface="Montserrat"/>
              <a:sym typeface="Montserrat"/>
            </a:endParaRPr>
          </a:p>
        </p:txBody>
      </p:sp>
      <p:pic>
        <p:nvPicPr>
          <p:cNvPr id="257" name="Google Shape;257;p32"/>
          <p:cNvPicPr preferRelativeResize="0"/>
          <p:nvPr/>
        </p:nvPicPr>
        <p:blipFill>
          <a:blip r:embed="rId4">
            <a:alphaModFix/>
          </a:blip>
          <a:stretch>
            <a:fillRect/>
          </a:stretch>
        </p:blipFill>
        <p:spPr>
          <a:xfrm>
            <a:off x="1700888" y="3123499"/>
            <a:ext cx="5589818" cy="1800000"/>
          </a:xfrm>
          <a:prstGeom prst="rect">
            <a:avLst/>
          </a:prstGeom>
          <a:noFill/>
          <a:ln>
            <a:noFill/>
          </a:ln>
        </p:spPr>
      </p:pic>
      <p:sp>
        <p:nvSpPr>
          <p:cNvPr id="258" name="Google Shape;258;p32"/>
          <p:cNvSpPr txBox="1"/>
          <p:nvPr/>
        </p:nvSpPr>
        <p:spPr>
          <a:xfrm>
            <a:off x="1700899" y="894175"/>
            <a:ext cx="25890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cs" sz="1200">
                <a:solidFill>
                  <a:srgbClr val="666666"/>
                </a:solidFill>
                <a:latin typeface="Montserrat"/>
                <a:ea typeface="Montserrat"/>
                <a:cs typeface="Montserrat"/>
                <a:sym typeface="Montserrat"/>
              </a:rPr>
              <a:t>through hole</a:t>
            </a:r>
            <a:endParaRPr b="1" sz="1200">
              <a:solidFill>
                <a:srgbClr val="666666"/>
              </a:solidFill>
              <a:latin typeface="Montserrat"/>
              <a:ea typeface="Montserrat"/>
              <a:cs typeface="Montserrat"/>
              <a:sym typeface="Montserrat"/>
            </a:endParaRPr>
          </a:p>
        </p:txBody>
      </p:sp>
      <p:sp>
        <p:nvSpPr>
          <p:cNvPr id="259" name="Google Shape;259;p32"/>
          <p:cNvSpPr txBox="1"/>
          <p:nvPr/>
        </p:nvSpPr>
        <p:spPr>
          <a:xfrm>
            <a:off x="681917" y="3914000"/>
            <a:ext cx="10500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cs" sz="1200">
                <a:solidFill>
                  <a:srgbClr val="666666"/>
                </a:solidFill>
                <a:latin typeface="Montserrat"/>
                <a:ea typeface="Montserrat"/>
                <a:cs typeface="Montserrat"/>
                <a:sym typeface="Montserrat"/>
              </a:rPr>
              <a:t>70 μm</a:t>
            </a:r>
            <a:endParaRPr b="1" sz="1200">
              <a:solidFill>
                <a:srgbClr val="666666"/>
              </a:solidFill>
              <a:latin typeface="Montserrat"/>
              <a:ea typeface="Montserrat"/>
              <a:cs typeface="Montserrat"/>
              <a:sym typeface="Montserrat"/>
            </a:endParaRPr>
          </a:p>
        </p:txBody>
      </p:sp>
      <p:sp>
        <p:nvSpPr>
          <p:cNvPr id="260" name="Google Shape;260;p32"/>
          <p:cNvSpPr txBox="1"/>
          <p:nvPr/>
        </p:nvSpPr>
        <p:spPr>
          <a:xfrm>
            <a:off x="4683873" y="894175"/>
            <a:ext cx="25890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cs" sz="1200">
                <a:solidFill>
                  <a:srgbClr val="666666"/>
                </a:solidFill>
                <a:latin typeface="Montserrat"/>
                <a:ea typeface="Montserrat"/>
                <a:cs typeface="Montserrat"/>
                <a:sym typeface="Montserrat"/>
              </a:rPr>
              <a:t> blind via</a:t>
            </a:r>
            <a:endParaRPr b="1" sz="1200">
              <a:solidFill>
                <a:srgbClr val="666666"/>
              </a:solidFill>
              <a:latin typeface="Montserrat"/>
              <a:ea typeface="Montserrat"/>
              <a:cs typeface="Montserrat"/>
              <a:sym typeface="Montserrat"/>
            </a:endParaRPr>
          </a:p>
        </p:txBody>
      </p:sp>
      <p:sp>
        <p:nvSpPr>
          <p:cNvPr id="261" name="Google Shape;261;p32"/>
          <p:cNvSpPr txBox="1"/>
          <p:nvPr/>
        </p:nvSpPr>
        <p:spPr>
          <a:xfrm>
            <a:off x="1700900" y="4902925"/>
            <a:ext cx="55899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lpkf.com</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3"/>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Ukázky microvias: 2-sided FPC</a:t>
            </a:r>
            <a:endParaRPr/>
          </a:p>
          <a:p>
            <a:pPr indent="0" lvl="0" marL="0" rtl="0" algn="l">
              <a:spcBef>
                <a:spcPts val="1600"/>
              </a:spcBef>
              <a:spcAft>
                <a:spcPts val="1600"/>
              </a:spcAft>
              <a:buNone/>
            </a:pPr>
            <a:r>
              <a:t/>
            </a:r>
            <a:endParaRPr/>
          </a:p>
        </p:txBody>
      </p:sp>
      <p:sp>
        <p:nvSpPr>
          <p:cNvPr id="267" name="Google Shape;267;p33"/>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Drilling</a:t>
            </a:r>
            <a:endParaRPr/>
          </a:p>
        </p:txBody>
      </p:sp>
      <p:sp>
        <p:nvSpPr>
          <p:cNvPr id="268" name="Google Shape;268;p33"/>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69" name="Google Shape;269;p33"/>
          <p:cNvPicPr preferRelativeResize="0"/>
          <p:nvPr/>
        </p:nvPicPr>
        <p:blipFill>
          <a:blip r:embed="rId3">
            <a:alphaModFix/>
          </a:blip>
          <a:stretch>
            <a:fillRect/>
          </a:stretch>
        </p:blipFill>
        <p:spPr>
          <a:xfrm>
            <a:off x="2055800" y="981225"/>
            <a:ext cx="5032411" cy="3769451"/>
          </a:xfrm>
          <a:prstGeom prst="rect">
            <a:avLst/>
          </a:prstGeom>
          <a:noFill/>
          <a:ln>
            <a:noFill/>
          </a:ln>
        </p:spPr>
      </p:pic>
      <p:sp>
        <p:nvSpPr>
          <p:cNvPr id="270" name="Google Shape;270;p33"/>
          <p:cNvSpPr txBox="1"/>
          <p:nvPr/>
        </p:nvSpPr>
        <p:spPr>
          <a:xfrm>
            <a:off x="922342" y="2756450"/>
            <a:ext cx="10500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cs" sz="1200">
                <a:solidFill>
                  <a:srgbClr val="666666"/>
                </a:solidFill>
                <a:latin typeface="Montserrat"/>
                <a:ea typeface="Montserrat"/>
                <a:cs typeface="Montserrat"/>
                <a:sym typeface="Montserrat"/>
              </a:rPr>
              <a:t>150</a:t>
            </a:r>
            <a:r>
              <a:rPr b="1" lang="cs" sz="1200">
                <a:solidFill>
                  <a:srgbClr val="666666"/>
                </a:solidFill>
                <a:latin typeface="Montserrat"/>
                <a:ea typeface="Montserrat"/>
                <a:cs typeface="Montserrat"/>
                <a:sym typeface="Montserrat"/>
              </a:rPr>
              <a:t> μm</a:t>
            </a:r>
            <a:endParaRPr b="1" sz="1200">
              <a:solidFill>
                <a:srgbClr val="666666"/>
              </a:solidFill>
              <a:latin typeface="Montserrat"/>
              <a:ea typeface="Montserrat"/>
              <a:cs typeface="Montserrat"/>
              <a:sym typeface="Montserrat"/>
            </a:endParaRPr>
          </a:p>
          <a:p>
            <a:pPr indent="0" lvl="0" marL="0" rtl="0" algn="ctr">
              <a:spcBef>
                <a:spcPts val="0"/>
              </a:spcBef>
              <a:spcAft>
                <a:spcPts val="0"/>
              </a:spcAft>
              <a:buNone/>
            </a:pPr>
            <a:r>
              <a:rPr b="1" lang="cs" sz="1200">
                <a:solidFill>
                  <a:srgbClr val="666666"/>
                </a:solidFill>
                <a:latin typeface="Montserrat"/>
                <a:ea typeface="Montserrat"/>
                <a:cs typeface="Montserrat"/>
                <a:sym typeface="Montserrat"/>
              </a:rPr>
              <a:t>blind via</a:t>
            </a:r>
            <a:endParaRPr b="1" sz="1200">
              <a:solidFill>
                <a:srgbClr val="666666"/>
              </a:solidFill>
              <a:latin typeface="Montserrat"/>
              <a:ea typeface="Montserrat"/>
              <a:cs typeface="Montserrat"/>
              <a:sym typeface="Montserrat"/>
            </a:endParaRPr>
          </a:p>
        </p:txBody>
      </p:sp>
      <p:sp>
        <p:nvSpPr>
          <p:cNvPr id="271" name="Google Shape;271;p33"/>
          <p:cNvSpPr txBox="1"/>
          <p:nvPr/>
        </p:nvSpPr>
        <p:spPr>
          <a:xfrm>
            <a:off x="2070000" y="4750675"/>
            <a:ext cx="50181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esi.com</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4"/>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Nutnost přesného řízení výkonu UV laseru</a:t>
            </a:r>
            <a:endParaRPr/>
          </a:p>
          <a:p>
            <a:pPr indent="0" lvl="0" marL="0" rtl="0" algn="l">
              <a:spcBef>
                <a:spcPts val="1600"/>
              </a:spcBef>
              <a:spcAft>
                <a:spcPts val="1600"/>
              </a:spcAft>
              <a:buNone/>
            </a:pPr>
            <a:r>
              <a:t/>
            </a:r>
            <a:endParaRPr/>
          </a:p>
        </p:txBody>
      </p:sp>
      <p:sp>
        <p:nvSpPr>
          <p:cNvPr id="277" name="Google Shape;277;p34"/>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Drilling</a:t>
            </a:r>
            <a:endParaRPr/>
          </a:p>
        </p:txBody>
      </p:sp>
      <p:sp>
        <p:nvSpPr>
          <p:cNvPr id="278" name="Google Shape;278;p3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279" name="Google Shape;279;p34"/>
          <p:cNvSpPr txBox="1"/>
          <p:nvPr>
            <p:ph idx="1" type="body"/>
          </p:nvPr>
        </p:nvSpPr>
        <p:spPr>
          <a:xfrm>
            <a:off x="497775" y="923875"/>
            <a:ext cx="3814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nesprávné dávkování energie</a:t>
            </a:r>
            <a:endParaRPr sz="1200"/>
          </a:p>
          <a:p>
            <a:pPr indent="-304800" lvl="0" marL="457200" rtl="0" algn="l">
              <a:lnSpc>
                <a:spcPct val="150000"/>
              </a:lnSpc>
              <a:spcBef>
                <a:spcPts val="0"/>
              </a:spcBef>
              <a:spcAft>
                <a:spcPts val="0"/>
              </a:spcAft>
              <a:buSzPts val="1200"/>
              <a:buChar char="●"/>
            </a:pPr>
            <a:r>
              <a:rPr lang="cs" sz="1200"/>
              <a:t>nežádoucí tepelná degradace, porušené stěny otvoru, obnažená skleněná vlákna</a:t>
            </a:r>
            <a:endParaRPr sz="1200"/>
          </a:p>
          <a:p>
            <a:pPr indent="0" lvl="0" marL="0" rtl="0" algn="l">
              <a:lnSpc>
                <a:spcPct val="150000"/>
              </a:lnSpc>
              <a:spcBef>
                <a:spcPts val="0"/>
              </a:spcBef>
              <a:spcAft>
                <a:spcPts val="0"/>
              </a:spcAft>
              <a:buNone/>
            </a:pPr>
            <a:r>
              <a:t/>
            </a:r>
            <a:endParaRPr b="1" sz="1200">
              <a:latin typeface="Montserrat"/>
              <a:ea typeface="Montserrat"/>
              <a:cs typeface="Montserrat"/>
              <a:sym typeface="Montserrat"/>
            </a:endParaRPr>
          </a:p>
        </p:txBody>
      </p:sp>
      <p:pic>
        <p:nvPicPr>
          <p:cNvPr id="280" name="Google Shape;280;p34"/>
          <p:cNvPicPr preferRelativeResize="0"/>
          <p:nvPr/>
        </p:nvPicPr>
        <p:blipFill>
          <a:blip r:embed="rId3">
            <a:alphaModFix/>
          </a:blip>
          <a:stretch>
            <a:fillRect/>
          </a:stretch>
        </p:blipFill>
        <p:spPr>
          <a:xfrm>
            <a:off x="497773" y="1779350"/>
            <a:ext cx="3814725" cy="2889124"/>
          </a:xfrm>
          <a:prstGeom prst="rect">
            <a:avLst/>
          </a:prstGeom>
          <a:noFill/>
          <a:ln>
            <a:noFill/>
          </a:ln>
        </p:spPr>
      </p:pic>
      <p:pic>
        <p:nvPicPr>
          <p:cNvPr id="281" name="Google Shape;281;p34"/>
          <p:cNvPicPr preferRelativeResize="0"/>
          <p:nvPr/>
        </p:nvPicPr>
        <p:blipFill>
          <a:blip r:embed="rId4">
            <a:alphaModFix/>
          </a:blip>
          <a:stretch>
            <a:fillRect/>
          </a:stretch>
        </p:blipFill>
        <p:spPr>
          <a:xfrm>
            <a:off x="4632318" y="1779350"/>
            <a:ext cx="3831139" cy="2889125"/>
          </a:xfrm>
          <a:prstGeom prst="rect">
            <a:avLst/>
          </a:prstGeom>
          <a:noFill/>
          <a:ln>
            <a:noFill/>
          </a:ln>
        </p:spPr>
      </p:pic>
      <p:sp>
        <p:nvSpPr>
          <p:cNvPr id="282" name="Google Shape;282;p34"/>
          <p:cNvSpPr txBox="1"/>
          <p:nvPr/>
        </p:nvSpPr>
        <p:spPr>
          <a:xfrm>
            <a:off x="497775" y="4726875"/>
            <a:ext cx="79656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esi.com</a:t>
            </a:r>
            <a:endParaRPr i="1" sz="1000">
              <a:solidFill>
                <a:srgbClr val="666666"/>
              </a:solidFill>
              <a:latin typeface="Montserrat Medium"/>
              <a:ea typeface="Montserrat Medium"/>
              <a:cs typeface="Montserrat Medium"/>
              <a:sym typeface="Montserrat Medium"/>
            </a:endParaRPr>
          </a:p>
        </p:txBody>
      </p:sp>
      <p:sp>
        <p:nvSpPr>
          <p:cNvPr id="283" name="Google Shape;283;p34"/>
          <p:cNvSpPr txBox="1"/>
          <p:nvPr>
            <p:ph idx="1" type="body"/>
          </p:nvPr>
        </p:nvSpPr>
        <p:spPr>
          <a:xfrm>
            <a:off x="4640488" y="923875"/>
            <a:ext cx="3814800" cy="11487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správné dávkování energie</a:t>
            </a:r>
            <a:endParaRPr sz="1200"/>
          </a:p>
          <a:p>
            <a:pPr indent="-304800" lvl="0" marL="457200" rtl="0" algn="l">
              <a:lnSpc>
                <a:spcPct val="150000"/>
              </a:lnSpc>
              <a:spcBef>
                <a:spcPts val="0"/>
              </a:spcBef>
              <a:spcAft>
                <a:spcPts val="0"/>
              </a:spcAft>
              <a:buSzPts val="1200"/>
              <a:buChar char="●"/>
            </a:pPr>
            <a:r>
              <a:rPr lang="cs" sz="1200"/>
              <a:t>bez tepelné degradace, kolmé stěny otvoru, kompaktní dielekrikum</a:t>
            </a:r>
            <a:endParaRPr sz="1200"/>
          </a:p>
          <a:p>
            <a:pPr indent="0" lvl="0" marL="0" rtl="0" algn="l">
              <a:lnSpc>
                <a:spcPct val="150000"/>
              </a:lnSpc>
              <a:spcBef>
                <a:spcPts val="0"/>
              </a:spcBef>
              <a:spcAft>
                <a:spcPts val="0"/>
              </a:spcAft>
              <a:buNone/>
            </a:pPr>
            <a:r>
              <a:t/>
            </a:r>
            <a:endParaRPr b="1" sz="1200">
              <a:latin typeface="Montserrat"/>
              <a:ea typeface="Montserrat"/>
              <a:cs typeface="Montserrat"/>
              <a:sym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5"/>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Laserové vrtání FPC v R2R systémech</a:t>
            </a:r>
            <a:endParaRPr/>
          </a:p>
          <a:p>
            <a:pPr indent="0" lvl="0" marL="0" rtl="0" algn="l">
              <a:spcBef>
                <a:spcPts val="1600"/>
              </a:spcBef>
              <a:spcAft>
                <a:spcPts val="1600"/>
              </a:spcAft>
              <a:buNone/>
            </a:pPr>
            <a:r>
              <a:t/>
            </a:r>
            <a:endParaRPr/>
          </a:p>
        </p:txBody>
      </p:sp>
      <p:sp>
        <p:nvSpPr>
          <p:cNvPr id="289" name="Google Shape;289;p3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Drilling</a:t>
            </a:r>
            <a:endParaRPr/>
          </a:p>
        </p:txBody>
      </p:sp>
      <p:sp>
        <p:nvSpPr>
          <p:cNvPr id="290" name="Google Shape;290;p3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291" name="Google Shape;291;p35"/>
          <p:cNvSpPr txBox="1"/>
          <p:nvPr/>
        </p:nvSpPr>
        <p:spPr>
          <a:xfrm>
            <a:off x="2336850" y="4745450"/>
            <a:ext cx="44703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orbotech.com</a:t>
            </a:r>
            <a:endParaRPr i="1" sz="1000">
              <a:solidFill>
                <a:srgbClr val="666666"/>
              </a:solidFill>
              <a:latin typeface="Montserrat Medium"/>
              <a:ea typeface="Montserrat Medium"/>
              <a:cs typeface="Montserrat Medium"/>
              <a:sym typeface="Montserrat Medium"/>
            </a:endParaRPr>
          </a:p>
        </p:txBody>
      </p:sp>
      <p:pic>
        <p:nvPicPr>
          <p:cNvPr descr="Learn more about Orbotech Apeiron, Orbotech's new UV laser drilling solution for R2R and sheet-by-sheet flex printed circuit (FPC) manufacturing. This new best-in-class UV laser drilling solution is designed for high speed, high quality, high accuracy drilling drilling of the smallest vias with maximum throughput." id="292" name="Google Shape;292;p35" title="Orbotech Apeiron for flex R2R and sheet-by-sheet manufacturing">
            <a:hlinkClick r:id="rId3"/>
          </p:cNvPr>
          <p:cNvPicPr preferRelativeResize="0"/>
          <p:nvPr/>
        </p:nvPicPr>
        <p:blipFill>
          <a:blip r:embed="rId4">
            <a:alphaModFix/>
          </a:blip>
          <a:stretch>
            <a:fillRect/>
          </a:stretch>
        </p:blipFill>
        <p:spPr>
          <a:xfrm>
            <a:off x="2177988" y="1145450"/>
            <a:ext cx="4788000" cy="3600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gtEl>
                                        <p:attrNameLst>
                                          <p:attrName>style.visibility</p:attrName>
                                        </p:attrNameLst>
                                      </p:cBhvr>
                                      <p:to>
                                        <p:strVal val="visible"/>
                                      </p:to>
                                    </p:set>
                                    <p:animEffect filter="fade" transition="in">
                                      <p:cBhvr>
                                        <p:cTn dur="1000"/>
                                        <p:tgtEl>
                                          <p:spTgt spid="2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6"/>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Laserové vykreslování motivu do masky</a:t>
            </a:r>
            <a:endParaRPr/>
          </a:p>
          <a:p>
            <a:pPr indent="0" lvl="0" marL="0" rtl="0" algn="l">
              <a:spcBef>
                <a:spcPts val="1600"/>
              </a:spcBef>
              <a:spcAft>
                <a:spcPts val="1600"/>
              </a:spcAft>
              <a:buNone/>
            </a:pPr>
            <a:r>
              <a:t/>
            </a:r>
            <a:endParaRPr/>
          </a:p>
        </p:txBody>
      </p:sp>
      <p:sp>
        <p:nvSpPr>
          <p:cNvPr id="298" name="Google Shape;298;p36"/>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Direct Imaging (LDI)</a:t>
            </a:r>
            <a:endParaRPr/>
          </a:p>
        </p:txBody>
      </p:sp>
      <p:sp>
        <p:nvSpPr>
          <p:cNvPr id="299" name="Google Shape;299;p3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300" name="Google Shape;300;p36"/>
          <p:cNvSpPr txBox="1"/>
          <p:nvPr>
            <p:ph idx="1" type="body"/>
          </p:nvPr>
        </p:nvSpPr>
        <p:spPr>
          <a:xfrm>
            <a:off x="311700" y="923875"/>
            <a:ext cx="46644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Náhrada filmové matrice při UV expozici fotorezistů a pájecích masek.</a:t>
            </a:r>
            <a:endParaRPr sz="1200"/>
          </a:p>
          <a:p>
            <a:pPr indent="-304800" lvl="0" marL="457200" rtl="0" algn="l">
              <a:lnSpc>
                <a:spcPct val="150000"/>
              </a:lnSpc>
              <a:spcBef>
                <a:spcPts val="0"/>
              </a:spcBef>
              <a:spcAft>
                <a:spcPts val="0"/>
              </a:spcAft>
              <a:buSzPts val="1200"/>
              <a:buChar char="●"/>
            </a:pPr>
            <a:r>
              <a:rPr lang="cs" sz="1200"/>
              <a:t>Motiv do fotorezistu přímo vykreslován laserovým paprskem.</a:t>
            </a:r>
            <a:endParaRPr sz="1200"/>
          </a:p>
          <a:p>
            <a:pPr indent="-304800" lvl="0" marL="457200" rtl="0" algn="l">
              <a:lnSpc>
                <a:spcPct val="150000"/>
              </a:lnSpc>
              <a:spcBef>
                <a:spcPts val="0"/>
              </a:spcBef>
              <a:spcAft>
                <a:spcPts val="0"/>
              </a:spcAft>
              <a:buSzPts val="1200"/>
              <a:buChar char="●"/>
            </a:pPr>
            <a:r>
              <a:rPr lang="cs" sz="1200"/>
              <a:t>Výhody:</a:t>
            </a:r>
            <a:endParaRPr sz="1200"/>
          </a:p>
          <a:p>
            <a:pPr indent="-304800" lvl="1" marL="914400" rtl="0" algn="l">
              <a:lnSpc>
                <a:spcPct val="150000"/>
              </a:lnSpc>
              <a:spcBef>
                <a:spcPts val="0"/>
              </a:spcBef>
              <a:spcAft>
                <a:spcPts val="0"/>
              </a:spcAft>
              <a:buSzPts val="1200"/>
              <a:buChar char="○"/>
            </a:pPr>
            <a:r>
              <a:rPr lang="cs" sz="1200"/>
              <a:t>Odstranění filmové matrice - přesnost závislá na teplotě, vlhkosti a sesazení na PCB.</a:t>
            </a:r>
            <a:endParaRPr sz="1200"/>
          </a:p>
          <a:p>
            <a:pPr indent="-304800" lvl="1" marL="914400" rtl="0" algn="l">
              <a:lnSpc>
                <a:spcPct val="150000"/>
              </a:lnSpc>
              <a:spcBef>
                <a:spcPts val="0"/>
              </a:spcBef>
              <a:spcAft>
                <a:spcPts val="0"/>
              </a:spcAft>
              <a:buSzPts val="1200"/>
              <a:buChar char="○"/>
            </a:pPr>
            <a:r>
              <a:rPr lang="cs" sz="1200"/>
              <a:t>Zcela digitální proces - plná flexibilita změny motivu.</a:t>
            </a:r>
            <a:endParaRPr sz="1200"/>
          </a:p>
          <a:p>
            <a:pPr indent="-304800" lvl="1" marL="914400" rtl="0" algn="l">
              <a:lnSpc>
                <a:spcPct val="150000"/>
              </a:lnSpc>
              <a:spcBef>
                <a:spcPts val="0"/>
              </a:spcBef>
              <a:spcAft>
                <a:spcPts val="0"/>
              </a:spcAft>
              <a:buSzPts val="1200"/>
              <a:buChar char="○"/>
            </a:pPr>
            <a:r>
              <a:rPr lang="cs" sz="1200"/>
              <a:t>Vyšší přesnost motivu.</a:t>
            </a:r>
            <a:endParaRPr sz="1200"/>
          </a:p>
          <a:p>
            <a:pPr indent="-304800" lvl="1" marL="914400" rtl="0" algn="l">
              <a:lnSpc>
                <a:spcPct val="150000"/>
              </a:lnSpc>
              <a:spcBef>
                <a:spcPts val="0"/>
              </a:spcBef>
              <a:spcAft>
                <a:spcPts val="0"/>
              </a:spcAft>
              <a:buSzPts val="1200"/>
              <a:buChar char="○"/>
            </a:pPr>
            <a:r>
              <a:rPr lang="cs" sz="1200"/>
              <a:t>Potlačení defektů při expozici přes film (podsvícení, škrábance, nečistoty).</a:t>
            </a:r>
            <a:endParaRPr sz="1200"/>
          </a:p>
          <a:p>
            <a:pPr indent="0" lvl="0" marL="0" rtl="0" algn="l">
              <a:lnSpc>
                <a:spcPct val="150000"/>
              </a:lnSpc>
              <a:spcBef>
                <a:spcPts val="0"/>
              </a:spcBef>
              <a:spcAft>
                <a:spcPts val="0"/>
              </a:spcAft>
              <a:buNone/>
            </a:pPr>
            <a:r>
              <a:t/>
            </a:r>
            <a:endParaRPr b="1" sz="1200">
              <a:latin typeface="Montserrat"/>
              <a:ea typeface="Montserrat"/>
              <a:cs typeface="Montserrat"/>
              <a:sym typeface="Montserrat"/>
            </a:endParaRPr>
          </a:p>
        </p:txBody>
      </p:sp>
      <p:pic>
        <p:nvPicPr>
          <p:cNvPr descr="Ledia Twin is the best choice for high quality and maximum productivity.&#10;3-wavelength LED light source, SRO = Φ60 μm, L / S = 30/30 μm, Position accuracy ± 10 μm" id="301" name="Google Shape;301;p36" title="Ledia Twin The most productive direct imaging system in the world!">
            <a:hlinkClick r:id="rId3"/>
          </p:cNvPr>
          <p:cNvPicPr preferRelativeResize="0"/>
          <p:nvPr/>
        </p:nvPicPr>
        <p:blipFill>
          <a:blip r:embed="rId4">
            <a:alphaModFix/>
          </a:blip>
          <a:stretch>
            <a:fillRect/>
          </a:stretch>
        </p:blipFill>
        <p:spPr>
          <a:xfrm>
            <a:off x="5101450" y="1132163"/>
            <a:ext cx="3891350" cy="2918525"/>
          </a:xfrm>
          <a:prstGeom prst="rect">
            <a:avLst/>
          </a:prstGeom>
          <a:noFill/>
          <a:ln>
            <a:noFill/>
          </a:ln>
        </p:spPr>
      </p:pic>
      <p:sp>
        <p:nvSpPr>
          <p:cNvPr id="302" name="Google Shape;302;p36"/>
          <p:cNvSpPr txBox="1"/>
          <p:nvPr/>
        </p:nvSpPr>
        <p:spPr>
          <a:xfrm>
            <a:off x="5101450" y="4050700"/>
            <a:ext cx="38913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screen.co.jp</a:t>
            </a:r>
            <a:endParaRPr i="1" sz="1000">
              <a:solidFill>
                <a:srgbClr val="666666"/>
              </a:solidFill>
              <a:latin typeface="Montserrat Medium"/>
              <a:ea typeface="Montserrat Medium"/>
              <a:cs typeface="Montserrat Medium"/>
              <a:sym typeface="Montserrat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
                                        </p:tgtEl>
                                        <p:attrNameLst>
                                          <p:attrName>style.visibility</p:attrName>
                                        </p:attrNameLst>
                                      </p:cBhvr>
                                      <p:to>
                                        <p:strVal val="visible"/>
                                      </p:to>
                                    </p:set>
                                    <p:animEffect filter="fade" transition="in">
                                      <p:cBhvr>
                                        <p:cTn dur="1000"/>
                                        <p:tgtEl>
                                          <p:spTgt spid="3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7"/>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LDI v R2R systémech</a:t>
            </a:r>
            <a:endParaRPr/>
          </a:p>
          <a:p>
            <a:pPr indent="0" lvl="0" marL="0" rtl="0" algn="l">
              <a:spcBef>
                <a:spcPts val="1600"/>
              </a:spcBef>
              <a:spcAft>
                <a:spcPts val="1600"/>
              </a:spcAft>
              <a:buNone/>
            </a:pPr>
            <a:r>
              <a:t/>
            </a:r>
            <a:endParaRPr/>
          </a:p>
        </p:txBody>
      </p:sp>
      <p:sp>
        <p:nvSpPr>
          <p:cNvPr id="308" name="Google Shape;308;p3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Direct Imaging (LDI)</a:t>
            </a:r>
            <a:endParaRPr/>
          </a:p>
        </p:txBody>
      </p:sp>
      <p:sp>
        <p:nvSpPr>
          <p:cNvPr id="309" name="Google Shape;309;p3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descr="Learn more about Orbotech Infinitum - Orbotech's new roll-to-roll (R2R) direct imaging (DI) solution for flex PCB manufacturing. This game changing solution is designed to overcome the material handling, capacity, yield and quality challenges inherent in flex PCB manufacturing." id="310" name="Google Shape;310;p37" title="Orbotech Infinitum for flex roll-to-roll (R2R) direct imaging">
            <a:hlinkClick r:id="rId3"/>
          </p:cNvPr>
          <p:cNvPicPr preferRelativeResize="0"/>
          <p:nvPr/>
        </p:nvPicPr>
        <p:blipFill>
          <a:blip r:embed="rId4">
            <a:alphaModFix/>
          </a:blip>
          <a:stretch>
            <a:fillRect/>
          </a:stretch>
        </p:blipFill>
        <p:spPr>
          <a:xfrm>
            <a:off x="2178000" y="1139425"/>
            <a:ext cx="4788000" cy="3600000"/>
          </a:xfrm>
          <a:prstGeom prst="rect">
            <a:avLst/>
          </a:prstGeom>
          <a:noFill/>
          <a:ln>
            <a:noFill/>
          </a:ln>
        </p:spPr>
      </p:pic>
      <p:sp>
        <p:nvSpPr>
          <p:cNvPr id="311" name="Google Shape;311;p37"/>
          <p:cNvSpPr txBox="1"/>
          <p:nvPr/>
        </p:nvSpPr>
        <p:spPr>
          <a:xfrm>
            <a:off x="2336850" y="4739425"/>
            <a:ext cx="44703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orbotech.com</a:t>
            </a:r>
            <a:endParaRPr i="1" sz="1000">
              <a:solidFill>
                <a:srgbClr val="666666"/>
              </a:solidFill>
              <a:latin typeface="Montserrat Medium"/>
              <a:ea typeface="Montserrat Medium"/>
              <a:cs typeface="Montserrat Medium"/>
              <a:sym typeface="Montserrat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
                                        </p:tgtEl>
                                        <p:attrNameLst>
                                          <p:attrName>style.visibility</p:attrName>
                                        </p:attrNameLst>
                                      </p:cBhvr>
                                      <p:to>
                                        <p:strVal val="visible"/>
                                      </p:to>
                                    </p:set>
                                    <p:animEffect filter="fade" transition="in">
                                      <p:cBhvr>
                                        <p:cTn dur="1000"/>
                                        <p:tgtEl>
                                          <p:spTgt spid="3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8"/>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Selektivní laserové pájení</a:t>
            </a:r>
            <a:endParaRPr/>
          </a:p>
          <a:p>
            <a:pPr indent="0" lvl="0" marL="0" rtl="0" algn="l">
              <a:spcBef>
                <a:spcPts val="1600"/>
              </a:spcBef>
              <a:spcAft>
                <a:spcPts val="1600"/>
              </a:spcAft>
              <a:buNone/>
            </a:pPr>
            <a:r>
              <a:t/>
            </a:r>
            <a:endParaRPr/>
          </a:p>
        </p:txBody>
      </p:sp>
      <p:sp>
        <p:nvSpPr>
          <p:cNvPr id="317" name="Google Shape;317;p3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 Soldering</a:t>
            </a:r>
            <a:endParaRPr/>
          </a:p>
        </p:txBody>
      </p:sp>
      <p:sp>
        <p:nvSpPr>
          <p:cNvPr id="318" name="Google Shape;318;p3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319" name="Google Shape;319;p38"/>
          <p:cNvSpPr txBox="1"/>
          <p:nvPr>
            <p:ph idx="1" type="body"/>
          </p:nvPr>
        </p:nvSpPr>
        <p:spPr>
          <a:xfrm>
            <a:off x="311700" y="923875"/>
            <a:ext cx="63711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Digitální bezkontaktní metoda.</a:t>
            </a:r>
            <a:endParaRPr sz="1200"/>
          </a:p>
          <a:p>
            <a:pPr indent="-304800" lvl="0" marL="457200" rtl="0" algn="l">
              <a:lnSpc>
                <a:spcPct val="150000"/>
              </a:lnSpc>
              <a:spcBef>
                <a:spcPts val="0"/>
              </a:spcBef>
              <a:spcAft>
                <a:spcPts val="0"/>
              </a:spcAft>
              <a:buSzPts val="1200"/>
              <a:buChar char="●"/>
            </a:pPr>
            <a:r>
              <a:rPr lang="cs" sz="1200"/>
              <a:t>Pouze lokální ohřev pájecích vývodů a plošek bez tepelného namáhání součástek a PCB.</a:t>
            </a:r>
            <a:endParaRPr sz="1200"/>
          </a:p>
          <a:p>
            <a:pPr indent="-304800" lvl="0" marL="457200" rtl="0" algn="l">
              <a:lnSpc>
                <a:spcPct val="150000"/>
              </a:lnSpc>
              <a:spcBef>
                <a:spcPts val="0"/>
              </a:spcBef>
              <a:spcAft>
                <a:spcPts val="0"/>
              </a:spcAft>
              <a:buSzPts val="1200"/>
              <a:buChar char="●"/>
            </a:pPr>
            <a:r>
              <a:rPr lang="cs" sz="1200"/>
              <a:t>Přesné řízení energie / teploty podle typů pájecí slitiny, velikosti a provedení spoje.</a:t>
            </a:r>
            <a:endParaRPr sz="1200"/>
          </a:p>
          <a:p>
            <a:pPr indent="-304800" lvl="0" marL="457200" rtl="0" algn="l">
              <a:lnSpc>
                <a:spcPct val="150000"/>
              </a:lnSpc>
              <a:spcBef>
                <a:spcPts val="0"/>
              </a:spcBef>
              <a:spcAft>
                <a:spcPts val="0"/>
              </a:spcAft>
              <a:buSzPts val="1200"/>
              <a:buChar char="●"/>
            </a:pPr>
            <a:r>
              <a:rPr lang="cs" sz="1200"/>
              <a:t>Omezení tvorby intermetalických sloučenin díky velmi rychlému a krátkému ohřevu.</a:t>
            </a:r>
            <a:endParaRPr sz="1200"/>
          </a:p>
          <a:p>
            <a:pPr indent="-304800" lvl="0" marL="457200" rtl="0" algn="l">
              <a:lnSpc>
                <a:spcPct val="150000"/>
              </a:lnSpc>
              <a:spcBef>
                <a:spcPts val="0"/>
              </a:spcBef>
              <a:spcAft>
                <a:spcPts val="0"/>
              </a:spcAft>
              <a:buSzPts val="1200"/>
              <a:buChar char="●"/>
            </a:pPr>
            <a:r>
              <a:rPr lang="cs" sz="1200"/>
              <a:t>Zároveň jemná krystalická struktura pájky díky rychlému chlazení po vypnutí laseru. </a:t>
            </a:r>
            <a:endParaRPr sz="1200"/>
          </a:p>
          <a:p>
            <a:pPr indent="-304800" lvl="0" marL="457200" rtl="0" algn="l">
              <a:lnSpc>
                <a:spcPct val="150000"/>
              </a:lnSpc>
              <a:spcBef>
                <a:spcPts val="0"/>
              </a:spcBef>
              <a:spcAft>
                <a:spcPts val="0"/>
              </a:spcAft>
              <a:buSzPts val="1200"/>
              <a:buChar char="●"/>
            </a:pPr>
            <a:r>
              <a:rPr lang="cs" sz="1200"/>
              <a:t>Vysoce přesné pájení citlivých komponent s malou roztečí, příp. ve stísněných prostorech.</a:t>
            </a:r>
            <a:endParaRPr sz="1200"/>
          </a:p>
          <a:p>
            <a:pPr indent="-304800" lvl="0" marL="457200" rtl="0" algn="l">
              <a:lnSpc>
                <a:spcPct val="150000"/>
              </a:lnSpc>
              <a:spcBef>
                <a:spcPts val="0"/>
              </a:spcBef>
              <a:spcAft>
                <a:spcPts val="0"/>
              </a:spcAft>
              <a:buSzPts val="1200"/>
              <a:buChar char="●"/>
            </a:pPr>
            <a:r>
              <a:rPr lang="cs" sz="1200"/>
              <a:t>Využitelné pro robotické pájení s trubičkovou pájkou i přetavení pájecí pasty.</a:t>
            </a:r>
            <a:endParaRPr sz="1200"/>
          </a:p>
          <a:p>
            <a:pPr indent="-304800" lvl="0" marL="457200" rtl="0" algn="l">
              <a:lnSpc>
                <a:spcPct val="150000"/>
              </a:lnSpc>
              <a:spcBef>
                <a:spcPts val="0"/>
              </a:spcBef>
              <a:spcAft>
                <a:spcPts val="0"/>
              </a:spcAft>
              <a:buSzPts val="1200"/>
              <a:buChar char="●"/>
            </a:pPr>
            <a:r>
              <a:rPr lang="cs" sz="1200"/>
              <a:t>Vhodné rovněž pro kombinovanou SMT montáž s malým podílem THT.</a:t>
            </a:r>
            <a:endParaRPr sz="1200"/>
          </a:p>
          <a:p>
            <a:pPr indent="0" lvl="0" marL="0" rtl="0" algn="l">
              <a:lnSpc>
                <a:spcPct val="150000"/>
              </a:lnSpc>
              <a:spcBef>
                <a:spcPts val="0"/>
              </a:spcBef>
              <a:spcAft>
                <a:spcPts val="0"/>
              </a:spcAft>
              <a:buNone/>
            </a:pPr>
            <a:r>
              <a:t/>
            </a:r>
            <a:endParaRPr b="1" sz="1200">
              <a:latin typeface="Montserrat"/>
              <a:ea typeface="Montserrat"/>
              <a:cs typeface="Montserrat"/>
              <a:sym typeface="Montserrat"/>
            </a:endParaRPr>
          </a:p>
        </p:txBody>
      </p:sp>
      <p:pic>
        <p:nvPicPr>
          <p:cNvPr id="320" name="Google Shape;320;p38"/>
          <p:cNvPicPr preferRelativeResize="0"/>
          <p:nvPr/>
        </p:nvPicPr>
        <p:blipFill>
          <a:blip r:embed="rId3">
            <a:alphaModFix/>
          </a:blip>
          <a:stretch>
            <a:fillRect/>
          </a:stretch>
        </p:blipFill>
        <p:spPr>
          <a:xfrm>
            <a:off x="6506550" y="3315475"/>
            <a:ext cx="2590800" cy="1562100"/>
          </a:xfrm>
          <a:prstGeom prst="rect">
            <a:avLst/>
          </a:prstGeom>
          <a:noFill/>
          <a:ln>
            <a:noFill/>
          </a:ln>
        </p:spPr>
      </p:pic>
      <p:pic>
        <p:nvPicPr>
          <p:cNvPr id="321" name="Google Shape;321;p38"/>
          <p:cNvPicPr preferRelativeResize="0"/>
          <p:nvPr/>
        </p:nvPicPr>
        <p:blipFill>
          <a:blip r:embed="rId4">
            <a:alphaModFix/>
          </a:blip>
          <a:stretch>
            <a:fillRect/>
          </a:stretch>
        </p:blipFill>
        <p:spPr>
          <a:xfrm>
            <a:off x="6727425" y="84325"/>
            <a:ext cx="2149050" cy="3133125"/>
          </a:xfrm>
          <a:prstGeom prst="rect">
            <a:avLst/>
          </a:prstGeom>
          <a:noFill/>
          <a:ln>
            <a:noFill/>
          </a:ln>
        </p:spPr>
      </p:pic>
      <p:sp>
        <p:nvSpPr>
          <p:cNvPr id="322" name="Google Shape;322;p38"/>
          <p:cNvSpPr txBox="1"/>
          <p:nvPr/>
        </p:nvSpPr>
        <p:spPr>
          <a:xfrm>
            <a:off x="6595650" y="4815625"/>
            <a:ext cx="24126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wolf-produktionssysteme.de</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39"/>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Bezkontaktní laserový tisk funkčních materiálů</a:t>
            </a:r>
            <a:endParaRPr/>
          </a:p>
          <a:p>
            <a:pPr indent="0" lvl="0" marL="0" rtl="0" algn="l">
              <a:spcBef>
                <a:spcPts val="1600"/>
              </a:spcBef>
              <a:spcAft>
                <a:spcPts val="1600"/>
              </a:spcAft>
              <a:buNone/>
            </a:pPr>
            <a:r>
              <a:t/>
            </a:r>
            <a:endParaRPr/>
          </a:p>
        </p:txBody>
      </p:sp>
      <p:sp>
        <p:nvSpPr>
          <p:cNvPr id="328" name="Google Shape;328;p39"/>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Laser‐Induced Forward Transfer (LIFT)</a:t>
            </a:r>
            <a:endParaRPr/>
          </a:p>
        </p:txBody>
      </p:sp>
      <p:sp>
        <p:nvSpPr>
          <p:cNvPr id="329" name="Google Shape;329;p3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330" name="Google Shape;330;p39"/>
          <p:cNvSpPr txBox="1"/>
          <p:nvPr>
            <p:ph idx="1" type="body"/>
          </p:nvPr>
        </p:nvSpPr>
        <p:spPr>
          <a:xfrm>
            <a:off x="311700" y="923875"/>
            <a:ext cx="81732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Funkční materiál nanesen na transparentním nosiči.</a:t>
            </a:r>
            <a:endParaRPr sz="1200"/>
          </a:p>
          <a:p>
            <a:pPr indent="-304800" lvl="0" marL="457200" rtl="0" algn="l">
              <a:lnSpc>
                <a:spcPct val="150000"/>
              </a:lnSpc>
              <a:spcBef>
                <a:spcPts val="0"/>
              </a:spcBef>
              <a:spcAft>
                <a:spcPts val="0"/>
              </a:spcAft>
              <a:buSzPts val="1200"/>
              <a:buChar char="●"/>
            </a:pPr>
            <a:r>
              <a:rPr lang="cs" sz="1200"/>
              <a:t>Z druhé strany ohřev laserovým paprskem. </a:t>
            </a:r>
            <a:endParaRPr sz="1200"/>
          </a:p>
          <a:p>
            <a:pPr indent="-304800" lvl="0" marL="457200" rtl="0" algn="l">
              <a:lnSpc>
                <a:spcPct val="150000"/>
              </a:lnSpc>
              <a:spcBef>
                <a:spcPts val="0"/>
              </a:spcBef>
              <a:spcAft>
                <a:spcPts val="0"/>
              </a:spcAft>
              <a:buSzPts val="1200"/>
              <a:buChar char="●"/>
            </a:pPr>
            <a:r>
              <a:rPr lang="cs" sz="1200"/>
              <a:t>Prudká expanze výparů, uvolnění materiálu a přenos na cílový substrát.</a:t>
            </a:r>
            <a:endParaRPr sz="1200"/>
          </a:p>
          <a:p>
            <a:pPr indent="-304800" lvl="0" marL="457200" rtl="0" algn="l">
              <a:lnSpc>
                <a:spcPct val="150000"/>
              </a:lnSpc>
              <a:spcBef>
                <a:spcPts val="0"/>
              </a:spcBef>
              <a:spcAft>
                <a:spcPts val="0"/>
              </a:spcAft>
              <a:buSzPts val="1200"/>
              <a:buChar char="●"/>
            </a:pPr>
            <a:r>
              <a:rPr lang="cs" sz="1200"/>
              <a:t>Výhody: </a:t>
            </a:r>
            <a:endParaRPr sz="1200"/>
          </a:p>
          <a:p>
            <a:pPr indent="-304800" lvl="1" marL="914400" rtl="0" algn="l">
              <a:lnSpc>
                <a:spcPct val="150000"/>
              </a:lnSpc>
              <a:spcBef>
                <a:spcPts val="0"/>
              </a:spcBef>
              <a:spcAft>
                <a:spcPts val="0"/>
              </a:spcAft>
              <a:buSzPts val="1200"/>
              <a:buChar char="○"/>
            </a:pPr>
            <a:r>
              <a:rPr lang="cs" sz="1200"/>
              <a:t>bezkontaktní tisk s vysokým rozlišením (&lt; 10 μm)</a:t>
            </a:r>
            <a:endParaRPr sz="1200"/>
          </a:p>
          <a:p>
            <a:pPr indent="-304800" lvl="1" marL="914400" rtl="0" algn="l">
              <a:lnSpc>
                <a:spcPct val="150000"/>
              </a:lnSpc>
              <a:spcBef>
                <a:spcPts val="0"/>
              </a:spcBef>
              <a:spcAft>
                <a:spcPts val="0"/>
              </a:spcAft>
              <a:buSzPts val="1200"/>
              <a:buChar char="○"/>
            </a:pPr>
            <a:r>
              <a:rPr lang="cs" sz="1200"/>
              <a:t>žádné trysky = žádné ucpávání</a:t>
            </a:r>
            <a:endParaRPr sz="1200"/>
          </a:p>
          <a:p>
            <a:pPr indent="-304800" lvl="1" marL="914400" rtl="0" algn="l">
              <a:lnSpc>
                <a:spcPct val="150000"/>
              </a:lnSpc>
              <a:spcBef>
                <a:spcPts val="0"/>
              </a:spcBef>
              <a:spcAft>
                <a:spcPts val="0"/>
              </a:spcAft>
              <a:buSzPts val="1200"/>
              <a:buChar char="○"/>
            </a:pPr>
            <a:r>
              <a:rPr lang="cs" sz="1200"/>
              <a:t>tisk materiálů s velmi rozdílnými reologiemi</a:t>
            </a:r>
            <a:endParaRPr sz="1200"/>
          </a:p>
          <a:p>
            <a:pPr indent="0" lvl="0" marL="0" rtl="0" algn="l">
              <a:lnSpc>
                <a:spcPct val="150000"/>
              </a:lnSpc>
              <a:spcBef>
                <a:spcPts val="0"/>
              </a:spcBef>
              <a:spcAft>
                <a:spcPts val="0"/>
              </a:spcAft>
              <a:buNone/>
            </a:pPr>
            <a:r>
              <a:t/>
            </a:r>
            <a:endParaRPr b="1" sz="1200">
              <a:latin typeface="Montserrat"/>
              <a:ea typeface="Montserrat"/>
              <a:cs typeface="Montserrat"/>
              <a:sym typeface="Montserrat"/>
            </a:endParaRPr>
          </a:p>
        </p:txBody>
      </p:sp>
      <p:pic>
        <p:nvPicPr>
          <p:cNvPr id="331" name="Google Shape;331;p39"/>
          <p:cNvPicPr preferRelativeResize="0"/>
          <p:nvPr/>
        </p:nvPicPr>
        <p:blipFill>
          <a:blip r:embed="rId3">
            <a:alphaModFix/>
          </a:blip>
          <a:stretch>
            <a:fillRect/>
          </a:stretch>
        </p:blipFill>
        <p:spPr>
          <a:xfrm>
            <a:off x="3691625" y="3430725"/>
            <a:ext cx="4963552" cy="1443575"/>
          </a:xfrm>
          <a:prstGeom prst="rect">
            <a:avLst/>
          </a:prstGeom>
          <a:noFill/>
          <a:ln>
            <a:noFill/>
          </a:ln>
        </p:spPr>
      </p:pic>
      <p:pic>
        <p:nvPicPr>
          <p:cNvPr id="332" name="Google Shape;332;p39"/>
          <p:cNvPicPr preferRelativeResize="0"/>
          <p:nvPr/>
        </p:nvPicPr>
        <p:blipFill>
          <a:blip r:embed="rId4">
            <a:alphaModFix/>
          </a:blip>
          <a:stretch>
            <a:fillRect/>
          </a:stretch>
        </p:blipFill>
        <p:spPr>
          <a:xfrm>
            <a:off x="101300" y="3141776"/>
            <a:ext cx="3327676" cy="18690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0"/>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cs"/>
              <a:t>Photonic processing</a:t>
            </a:r>
            <a:endParaRPr/>
          </a:p>
        </p:txBody>
      </p:sp>
      <p:sp>
        <p:nvSpPr>
          <p:cNvPr id="338" name="Google Shape;338;p40"/>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1"/>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Cíl: teplotní sintering nanočásticových vodivých inkoustů a past</a:t>
            </a:r>
            <a:endParaRPr/>
          </a:p>
          <a:p>
            <a:pPr indent="0" lvl="0" marL="0" rtl="0" algn="l">
              <a:spcBef>
                <a:spcPts val="1600"/>
              </a:spcBef>
              <a:spcAft>
                <a:spcPts val="1600"/>
              </a:spcAft>
              <a:buNone/>
            </a:pPr>
            <a:r>
              <a:t/>
            </a:r>
            <a:endParaRPr/>
          </a:p>
        </p:txBody>
      </p:sp>
      <p:sp>
        <p:nvSpPr>
          <p:cNvPr id="344" name="Google Shape;344;p41"/>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Photonic Sintering</a:t>
            </a:r>
            <a:endParaRPr/>
          </a:p>
        </p:txBody>
      </p:sp>
      <p:sp>
        <p:nvSpPr>
          <p:cNvPr id="345" name="Google Shape;345;p41"/>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346" name="Google Shape;346;p41"/>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Vlastnosti nanočástic:</a:t>
            </a:r>
            <a:endParaRPr sz="1200"/>
          </a:p>
          <a:p>
            <a:pPr indent="-304800" lvl="1" marL="914400" rtl="0" algn="l">
              <a:lnSpc>
                <a:spcPct val="150000"/>
              </a:lnSpc>
              <a:spcBef>
                <a:spcPts val="0"/>
              </a:spcBef>
              <a:spcAft>
                <a:spcPts val="0"/>
              </a:spcAft>
              <a:buSzPts val="1200"/>
              <a:buChar char="○"/>
            </a:pPr>
            <a:r>
              <a:rPr lang="cs" sz="1200"/>
              <a:t>vysoký poměr velikosti povrchu vůči objemu / hmotnosti</a:t>
            </a:r>
            <a:endParaRPr sz="1200"/>
          </a:p>
          <a:p>
            <a:pPr indent="-304800" lvl="1" marL="914400" rtl="0" algn="l">
              <a:lnSpc>
                <a:spcPct val="150000"/>
              </a:lnSpc>
              <a:spcBef>
                <a:spcPts val="0"/>
              </a:spcBef>
              <a:spcAft>
                <a:spcPts val="0"/>
              </a:spcAft>
              <a:buSzPts val="1200"/>
              <a:buChar char="○"/>
            </a:pPr>
            <a:r>
              <a:rPr lang="cs" sz="1200"/>
              <a:t>vysoká úroveň optické absorpce</a:t>
            </a:r>
            <a:endParaRPr sz="1200"/>
          </a:p>
          <a:p>
            <a:pPr indent="-304800" lvl="1" marL="914400" rtl="0" algn="l">
              <a:lnSpc>
                <a:spcPct val="150000"/>
              </a:lnSpc>
              <a:spcBef>
                <a:spcPts val="0"/>
              </a:spcBef>
              <a:spcAft>
                <a:spcPts val="0"/>
              </a:spcAft>
              <a:buSzPts val="1200"/>
              <a:buChar char="○"/>
            </a:pPr>
            <a:r>
              <a:rPr lang="cs" sz="1200"/>
              <a:t>omezená tepelná vodivost </a:t>
            </a:r>
            <a:endParaRPr sz="1200"/>
          </a:p>
          <a:p>
            <a:pPr indent="-304800" lvl="1" marL="914400" rtl="0" algn="l">
              <a:lnSpc>
                <a:spcPct val="150000"/>
              </a:lnSpc>
              <a:spcBef>
                <a:spcPts val="0"/>
              </a:spcBef>
              <a:spcAft>
                <a:spcPts val="0"/>
              </a:spcAft>
              <a:buSzPts val="1200"/>
              <a:buChar char="○"/>
            </a:pPr>
            <a:r>
              <a:rPr lang="cs" sz="1200"/>
              <a:t>malá tepelná kapacita</a:t>
            </a:r>
            <a:endParaRPr sz="1200"/>
          </a:p>
          <a:p>
            <a:pPr indent="-304800" lvl="0" marL="457200" rtl="0" algn="l">
              <a:lnSpc>
                <a:spcPct val="150000"/>
              </a:lnSpc>
              <a:spcBef>
                <a:spcPts val="0"/>
              </a:spcBef>
              <a:spcAft>
                <a:spcPts val="0"/>
              </a:spcAft>
              <a:buSzPts val="1200"/>
              <a:buChar char="●"/>
            </a:pPr>
            <a:r>
              <a:rPr lang="cs" sz="1200"/>
              <a:t>Díky těmto vlastnostem možné dosáhnout snadné a rychlé zahřátí nanočástic bez významného tepelného působení na nosný substrát.</a:t>
            </a:r>
            <a:endParaRPr sz="1200"/>
          </a:p>
          <a:p>
            <a:pPr indent="-304800" lvl="0" marL="457200" rtl="0" algn="l">
              <a:lnSpc>
                <a:spcPct val="150000"/>
              </a:lnSpc>
              <a:spcBef>
                <a:spcPts val="0"/>
              </a:spcBef>
              <a:spcAft>
                <a:spcPts val="0"/>
              </a:spcAft>
              <a:buSzPts val="1200"/>
              <a:buChar char="●"/>
            </a:pPr>
            <a:r>
              <a:rPr lang="cs" sz="1200"/>
              <a:t>Díky rychlosti ohřevu využitelné rovněž pro kovy náchylné k oxidaci - tzn. zejména Cu.</a:t>
            </a:r>
            <a:endParaRPr sz="1200"/>
          </a:p>
          <a:p>
            <a:pPr indent="-304800" lvl="1" marL="914400" rtl="0" algn="l">
              <a:lnSpc>
                <a:spcPct val="150000"/>
              </a:lnSpc>
              <a:spcBef>
                <a:spcPts val="0"/>
              </a:spcBef>
              <a:spcAft>
                <a:spcPts val="0"/>
              </a:spcAft>
              <a:buSzPts val="1200"/>
              <a:buChar char="○"/>
            </a:pPr>
            <a:r>
              <a:rPr lang="cs" sz="1200"/>
              <a:t>Sintering proběhne rychleji, než dojde k významnému nárůstu povrchových oxidů.</a:t>
            </a:r>
            <a:endParaRPr sz="1200"/>
          </a:p>
          <a:p>
            <a:pPr indent="-304800" lvl="0" marL="457200" rtl="0" algn="l">
              <a:lnSpc>
                <a:spcPct val="150000"/>
              </a:lnSpc>
              <a:spcBef>
                <a:spcPts val="0"/>
              </a:spcBef>
              <a:spcAft>
                <a:spcPts val="0"/>
              </a:spcAft>
              <a:buSzPts val="1200"/>
              <a:buChar char="●"/>
            </a:pPr>
            <a:r>
              <a:rPr lang="cs" sz="1200"/>
              <a:t>Vyšší sintrovací teploty zvyšují výslednou elektrickou vodivost díky kvalitnějšímu propojení částic.</a:t>
            </a:r>
            <a:endParaRPr sz="1200"/>
          </a:p>
          <a:p>
            <a:pPr indent="-304800" lvl="1" marL="914400" rtl="0" algn="l">
              <a:lnSpc>
                <a:spcPct val="150000"/>
              </a:lnSpc>
              <a:spcBef>
                <a:spcPts val="0"/>
              </a:spcBef>
              <a:spcAft>
                <a:spcPts val="0"/>
              </a:spcAft>
              <a:buSzPts val="1200"/>
              <a:buChar char="○"/>
            </a:pPr>
            <a:r>
              <a:rPr lang="cs" sz="1200"/>
              <a:t>Ale levné fóliové substráty mají nízkou teplotní odolnost (např. PET ~150 °C)</a:t>
            </a:r>
            <a:endParaRPr sz="1200"/>
          </a:p>
          <a:p>
            <a:pPr indent="0" lvl="0" marL="0" rtl="0" algn="l">
              <a:lnSpc>
                <a:spcPct val="150000"/>
              </a:lnSpc>
              <a:spcBef>
                <a:spcPts val="0"/>
              </a:spcBef>
              <a:spcAft>
                <a:spcPts val="0"/>
              </a:spcAft>
              <a:buNone/>
            </a:pPr>
            <a:r>
              <a:t/>
            </a:r>
            <a:endParaRPr b="1" sz="1200">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2"/>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Sintering při R2R zpracování</a:t>
            </a:r>
            <a:endParaRPr/>
          </a:p>
          <a:p>
            <a:pPr indent="0" lvl="0" marL="0" rtl="0" algn="l">
              <a:spcBef>
                <a:spcPts val="1600"/>
              </a:spcBef>
              <a:spcAft>
                <a:spcPts val="1600"/>
              </a:spcAft>
              <a:buNone/>
            </a:pPr>
            <a:r>
              <a:t/>
            </a:r>
            <a:endParaRPr/>
          </a:p>
        </p:txBody>
      </p:sp>
      <p:sp>
        <p:nvSpPr>
          <p:cNvPr id="352" name="Google Shape;352;p42"/>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Photonic Sintering</a:t>
            </a:r>
            <a:endParaRPr/>
          </a:p>
        </p:txBody>
      </p:sp>
      <p:sp>
        <p:nvSpPr>
          <p:cNvPr id="353" name="Google Shape;353;p4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354" name="Google Shape;354;p42"/>
          <p:cNvSpPr txBox="1"/>
          <p:nvPr>
            <p:ph idx="1" type="body"/>
          </p:nvPr>
        </p:nvSpPr>
        <p:spPr>
          <a:xfrm>
            <a:off x="311700" y="923875"/>
            <a:ext cx="8236800" cy="36498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Velmi vysoké rychlosti průchodu fólií</a:t>
            </a:r>
            <a:endParaRPr sz="1200"/>
          </a:p>
          <a:p>
            <a:pPr indent="-304800" lvl="1" marL="914400" rtl="0" algn="l">
              <a:lnSpc>
                <a:spcPct val="150000"/>
              </a:lnSpc>
              <a:spcBef>
                <a:spcPts val="0"/>
              </a:spcBef>
              <a:spcAft>
                <a:spcPts val="0"/>
              </a:spcAft>
              <a:buSzPts val="1200"/>
              <a:buChar char="○"/>
            </a:pPr>
            <a:r>
              <a:rPr lang="cs" sz="1200"/>
              <a:t>Např.: 	600 m/min = 10 m/s = 10 mm/ms</a:t>
            </a:r>
            <a:endParaRPr sz="1200"/>
          </a:p>
          <a:p>
            <a:pPr indent="0" lvl="0" marL="0" rtl="0" algn="l">
              <a:lnSpc>
                <a:spcPct val="150000"/>
              </a:lnSpc>
              <a:spcBef>
                <a:spcPts val="0"/>
              </a:spcBef>
              <a:spcAft>
                <a:spcPts val="0"/>
              </a:spcAft>
              <a:buNone/>
            </a:pPr>
            <a:r>
              <a:t/>
            </a:r>
            <a:endParaRPr sz="1200"/>
          </a:p>
          <a:p>
            <a:pPr indent="-304800" lvl="0" marL="457200" rtl="0" algn="l">
              <a:lnSpc>
                <a:spcPct val="150000"/>
              </a:lnSpc>
              <a:spcBef>
                <a:spcPts val="0"/>
              </a:spcBef>
              <a:spcAft>
                <a:spcPts val="0"/>
              </a:spcAft>
              <a:buSzPts val="1200"/>
              <a:buChar char="●"/>
            </a:pPr>
            <a:r>
              <a:rPr lang="cs" sz="1200"/>
              <a:t>Sintering Ag vodivých past:</a:t>
            </a:r>
            <a:endParaRPr sz="1200"/>
          </a:p>
          <a:p>
            <a:pPr indent="-304800" lvl="1" marL="914400" rtl="0" algn="l">
              <a:lnSpc>
                <a:spcPct val="150000"/>
              </a:lnSpc>
              <a:spcBef>
                <a:spcPts val="0"/>
              </a:spcBef>
              <a:spcAft>
                <a:spcPts val="0"/>
              </a:spcAft>
              <a:buSzPts val="1200"/>
              <a:buChar char="○"/>
            </a:pPr>
            <a:r>
              <a:rPr lang="cs" sz="1200"/>
              <a:t>typicky vyžaduje alespoň několik minut při teplotách ~150 °C</a:t>
            </a:r>
            <a:endParaRPr sz="1200"/>
          </a:p>
          <a:p>
            <a:pPr indent="-304800" lvl="1" marL="914400" rtl="0" algn="l">
              <a:lnSpc>
                <a:spcPct val="150000"/>
              </a:lnSpc>
              <a:spcBef>
                <a:spcPts val="0"/>
              </a:spcBef>
              <a:spcAft>
                <a:spcPts val="0"/>
              </a:spcAft>
              <a:buSzPts val="1200"/>
              <a:buChar char="○"/>
            </a:pPr>
            <a:r>
              <a:rPr lang="cs" sz="1200"/>
              <a:t>i při meandrovitém průchodu fólií by sintrovací zóny vyžadovaly až několik stovek metrů - nereálné</a:t>
            </a:r>
            <a:endParaRPr sz="1200"/>
          </a:p>
          <a:p>
            <a:pPr indent="-304800" lvl="1" marL="914400" rtl="0" algn="l">
              <a:lnSpc>
                <a:spcPct val="150000"/>
              </a:lnSpc>
              <a:spcBef>
                <a:spcPts val="0"/>
              </a:spcBef>
              <a:spcAft>
                <a:spcPts val="0"/>
              </a:spcAft>
              <a:buSzPts val="1200"/>
              <a:buChar char="○"/>
            </a:pPr>
            <a:r>
              <a:rPr lang="cs" sz="1200"/>
              <a:t>pro kratší sintrovací zóny potřeba až několika-násobně zpomalit průchod fólie - ztráta produktivity</a:t>
            </a:r>
            <a:endParaRPr sz="1200"/>
          </a:p>
          <a:p>
            <a:pPr indent="-304800" lvl="1" marL="914400" rtl="0" algn="l">
              <a:lnSpc>
                <a:spcPct val="150000"/>
              </a:lnSpc>
              <a:spcBef>
                <a:spcPts val="0"/>
              </a:spcBef>
              <a:spcAft>
                <a:spcPts val="0"/>
              </a:spcAft>
              <a:buSzPts val="1200"/>
              <a:buChar char="○"/>
            </a:pPr>
            <a:r>
              <a:rPr lang="cs" sz="1200"/>
              <a:t>při lokálním sinteringu tištěných vodivých motivů (</a:t>
            </a:r>
            <a:r>
              <a:rPr lang="cs" sz="1200"/>
              <a:t>řádově ~cm </a:t>
            </a:r>
            <a:r>
              <a:rPr lang="cs" sz="1200"/>
              <a:t>) v plné rychlosti musí proces proběhnout v čase řádově ~ms (!)</a:t>
            </a:r>
            <a:endParaRPr sz="1200"/>
          </a:p>
          <a:p>
            <a:pPr indent="0" lvl="0" marL="457200" rtl="0" algn="l">
              <a:lnSpc>
                <a:spcPct val="150000"/>
              </a:lnSpc>
              <a:spcBef>
                <a:spcPts val="0"/>
              </a:spcBef>
              <a:spcAft>
                <a:spcPts val="0"/>
              </a:spcAft>
              <a:buNone/>
            </a:pPr>
            <a:r>
              <a:t/>
            </a:r>
            <a:endParaRPr sz="1200"/>
          </a:p>
          <a:p>
            <a:pPr indent="-304800" lvl="0" marL="457200" rtl="0" algn="l">
              <a:lnSpc>
                <a:spcPct val="150000"/>
              </a:lnSpc>
              <a:spcBef>
                <a:spcPts val="0"/>
              </a:spcBef>
              <a:spcAft>
                <a:spcPts val="0"/>
              </a:spcAft>
              <a:buSzPts val="1200"/>
              <a:buFont typeface="Montserrat"/>
              <a:buChar char="●"/>
            </a:pPr>
            <a:r>
              <a:rPr b="1" lang="cs" sz="1200">
                <a:latin typeface="Montserrat"/>
                <a:ea typeface="Montserrat"/>
                <a:cs typeface="Montserrat"/>
                <a:sym typeface="Montserrat"/>
              </a:rPr>
              <a:t>Jak efektivně a extrémně rychle prohřát nanočástice na dostatečnou sintrovací teplotu bez nadměrného tepelného namáhání levných fóliových substrátů?</a:t>
            </a:r>
            <a:endParaRPr b="1" sz="1200">
              <a:latin typeface="Montserrat"/>
              <a:ea typeface="Montserrat"/>
              <a:cs typeface="Montserrat"/>
              <a:sym typeface="Montserra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3"/>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Sintering při R2R zpracování</a:t>
            </a:r>
            <a:endParaRPr/>
          </a:p>
          <a:p>
            <a:pPr indent="0" lvl="0" marL="0" rtl="0" algn="l">
              <a:spcBef>
                <a:spcPts val="1600"/>
              </a:spcBef>
              <a:spcAft>
                <a:spcPts val="1600"/>
              </a:spcAft>
              <a:buNone/>
            </a:pPr>
            <a:r>
              <a:t/>
            </a:r>
            <a:endParaRPr/>
          </a:p>
        </p:txBody>
      </p:sp>
      <p:sp>
        <p:nvSpPr>
          <p:cNvPr id="360" name="Google Shape;360;p43"/>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Photonic Sintering</a:t>
            </a:r>
            <a:endParaRPr/>
          </a:p>
        </p:txBody>
      </p:sp>
      <p:sp>
        <p:nvSpPr>
          <p:cNvPr id="361" name="Google Shape;361;p43"/>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362" name="Google Shape;362;p43"/>
          <p:cNvPicPr preferRelativeResize="0"/>
          <p:nvPr/>
        </p:nvPicPr>
        <p:blipFill>
          <a:blip r:embed="rId3">
            <a:alphaModFix/>
          </a:blip>
          <a:stretch>
            <a:fillRect/>
          </a:stretch>
        </p:blipFill>
        <p:spPr>
          <a:xfrm>
            <a:off x="279675" y="905300"/>
            <a:ext cx="5841448" cy="4168650"/>
          </a:xfrm>
          <a:prstGeom prst="rect">
            <a:avLst/>
          </a:prstGeom>
          <a:noFill/>
          <a:ln>
            <a:noFill/>
          </a:ln>
        </p:spPr>
      </p:pic>
      <p:sp>
        <p:nvSpPr>
          <p:cNvPr id="363" name="Google Shape;363;p43"/>
          <p:cNvSpPr txBox="1"/>
          <p:nvPr>
            <p:ph idx="1" type="body"/>
          </p:nvPr>
        </p:nvSpPr>
        <p:spPr>
          <a:xfrm>
            <a:off x="3990775" y="923875"/>
            <a:ext cx="4557900" cy="36498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Font typeface="Montserrat"/>
              <a:buChar char="●"/>
            </a:pPr>
            <a:r>
              <a:rPr lang="cs" sz="1200"/>
              <a:t>pulzní ozáření širokospektrálním bílým světlem s vysokou intenzitou (Intense Pulse Light - IPL)</a:t>
            </a:r>
            <a:endParaRPr b="1" sz="1200">
              <a:latin typeface="Montserrat"/>
              <a:ea typeface="Montserrat"/>
              <a:cs typeface="Montserrat"/>
              <a:sym typeface="Montserrat"/>
            </a:endParaRPr>
          </a:p>
        </p:txBody>
      </p:sp>
      <p:cxnSp>
        <p:nvCxnSpPr>
          <p:cNvPr id="364" name="Google Shape;364;p43"/>
          <p:cNvCxnSpPr/>
          <p:nvPr/>
        </p:nvCxnSpPr>
        <p:spPr>
          <a:xfrm flipH="1">
            <a:off x="3334329" y="1138129"/>
            <a:ext cx="904500" cy="496200"/>
          </a:xfrm>
          <a:prstGeom prst="straightConnector1">
            <a:avLst/>
          </a:prstGeom>
          <a:noFill/>
          <a:ln cap="flat" cmpd="sng" w="9525">
            <a:solidFill>
              <a:schemeClr val="dk2"/>
            </a:solidFill>
            <a:prstDash val="solid"/>
            <a:round/>
            <a:headEnd len="med" w="med" type="none"/>
            <a:tailEnd len="med" w="med" type="none"/>
          </a:ln>
        </p:spPr>
      </p:cxnSp>
      <p:sp>
        <p:nvSpPr>
          <p:cNvPr id="365" name="Google Shape;365;p43"/>
          <p:cNvSpPr txBox="1"/>
          <p:nvPr/>
        </p:nvSpPr>
        <p:spPr>
          <a:xfrm>
            <a:off x="6267350" y="4815625"/>
            <a:ext cx="24126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novacentrix.com</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4"/>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Vysokoteplotní sintering na nízkoteplotních fóliích</a:t>
            </a:r>
            <a:endParaRPr/>
          </a:p>
          <a:p>
            <a:pPr indent="0" lvl="0" marL="0" rtl="0" algn="l">
              <a:spcBef>
                <a:spcPts val="1600"/>
              </a:spcBef>
              <a:spcAft>
                <a:spcPts val="1600"/>
              </a:spcAft>
              <a:buNone/>
            </a:pPr>
            <a:r>
              <a:t/>
            </a:r>
            <a:endParaRPr/>
          </a:p>
        </p:txBody>
      </p:sp>
      <p:sp>
        <p:nvSpPr>
          <p:cNvPr id="371" name="Google Shape;371;p44"/>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Photonic Sintering</a:t>
            </a:r>
            <a:endParaRPr/>
          </a:p>
        </p:txBody>
      </p:sp>
      <p:sp>
        <p:nvSpPr>
          <p:cNvPr id="372" name="Google Shape;372;p4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373" name="Google Shape;373;p44"/>
          <p:cNvPicPr preferRelativeResize="0"/>
          <p:nvPr/>
        </p:nvPicPr>
        <p:blipFill>
          <a:blip r:embed="rId3">
            <a:alphaModFix/>
          </a:blip>
          <a:stretch>
            <a:fillRect/>
          </a:stretch>
        </p:blipFill>
        <p:spPr>
          <a:xfrm>
            <a:off x="235500" y="1543842"/>
            <a:ext cx="4232375" cy="2945258"/>
          </a:xfrm>
          <a:prstGeom prst="rect">
            <a:avLst/>
          </a:prstGeom>
          <a:noFill/>
          <a:ln>
            <a:noFill/>
          </a:ln>
        </p:spPr>
      </p:pic>
      <p:pic>
        <p:nvPicPr>
          <p:cNvPr id="374" name="Google Shape;374;p44"/>
          <p:cNvPicPr preferRelativeResize="0"/>
          <p:nvPr/>
        </p:nvPicPr>
        <p:blipFill>
          <a:blip r:embed="rId4">
            <a:alphaModFix/>
          </a:blip>
          <a:stretch>
            <a:fillRect/>
          </a:stretch>
        </p:blipFill>
        <p:spPr>
          <a:xfrm>
            <a:off x="5777225" y="980875"/>
            <a:ext cx="2010576" cy="1317275"/>
          </a:xfrm>
          <a:prstGeom prst="rect">
            <a:avLst/>
          </a:prstGeom>
          <a:noFill/>
          <a:ln>
            <a:noFill/>
          </a:ln>
        </p:spPr>
      </p:pic>
      <p:pic>
        <p:nvPicPr>
          <p:cNvPr id="375" name="Google Shape;375;p44"/>
          <p:cNvPicPr preferRelativeResize="0"/>
          <p:nvPr/>
        </p:nvPicPr>
        <p:blipFill rotWithShape="1">
          <a:blip r:embed="rId5">
            <a:alphaModFix/>
          </a:blip>
          <a:srcRect b="0" l="0" r="54166" t="0"/>
          <a:stretch/>
        </p:blipFill>
        <p:spPr>
          <a:xfrm>
            <a:off x="4701650" y="2532600"/>
            <a:ext cx="2630576" cy="2034550"/>
          </a:xfrm>
          <a:prstGeom prst="rect">
            <a:avLst/>
          </a:prstGeom>
          <a:noFill/>
          <a:ln>
            <a:noFill/>
          </a:ln>
        </p:spPr>
      </p:pic>
      <p:pic>
        <p:nvPicPr>
          <p:cNvPr id="376" name="Google Shape;376;p44"/>
          <p:cNvPicPr preferRelativeResize="0"/>
          <p:nvPr/>
        </p:nvPicPr>
        <p:blipFill rotWithShape="1">
          <a:blip r:embed="rId5">
            <a:alphaModFix/>
          </a:blip>
          <a:srcRect b="0" l="52457" r="0" t="0"/>
          <a:stretch/>
        </p:blipFill>
        <p:spPr>
          <a:xfrm>
            <a:off x="6303551" y="2854025"/>
            <a:ext cx="2728600" cy="2034550"/>
          </a:xfrm>
          <a:prstGeom prst="rect">
            <a:avLst/>
          </a:prstGeom>
          <a:noFill/>
          <a:ln>
            <a:noFill/>
          </a:ln>
        </p:spPr>
      </p:pic>
      <p:sp>
        <p:nvSpPr>
          <p:cNvPr id="377" name="Google Shape;377;p44"/>
          <p:cNvSpPr txBox="1"/>
          <p:nvPr/>
        </p:nvSpPr>
        <p:spPr>
          <a:xfrm>
            <a:off x="235500" y="4815625"/>
            <a:ext cx="85851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novacentrix.com</a:t>
            </a:r>
            <a:endParaRPr i="1" sz="1000">
              <a:solidFill>
                <a:srgbClr val="666666"/>
              </a:solidFill>
              <a:latin typeface="Montserrat Medium"/>
              <a:ea typeface="Montserrat Medium"/>
              <a:cs typeface="Montserrat Medium"/>
              <a:sym typeface="Montserrat Medium"/>
            </a:endParaRPr>
          </a:p>
        </p:txBody>
      </p:sp>
      <p:sp>
        <p:nvSpPr>
          <p:cNvPr id="378" name="Google Shape;378;p44"/>
          <p:cNvSpPr txBox="1"/>
          <p:nvPr/>
        </p:nvSpPr>
        <p:spPr>
          <a:xfrm>
            <a:off x="4701650" y="2635025"/>
            <a:ext cx="2085300" cy="219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cs" sz="1000">
                <a:solidFill>
                  <a:srgbClr val="FFFFFF"/>
                </a:solidFill>
                <a:latin typeface="Montserrat Medium"/>
                <a:ea typeface="Montserrat Medium"/>
                <a:cs typeface="Montserrat Medium"/>
                <a:sym typeface="Montserrat Medium"/>
              </a:rPr>
              <a:t>Ag nanopasta po tisku</a:t>
            </a:r>
            <a:endParaRPr sz="1000">
              <a:solidFill>
                <a:srgbClr val="FFFFFF"/>
              </a:solidFill>
              <a:latin typeface="Montserrat Medium"/>
              <a:ea typeface="Montserrat Medium"/>
              <a:cs typeface="Montserrat Medium"/>
              <a:sym typeface="Montserrat Medium"/>
            </a:endParaRPr>
          </a:p>
        </p:txBody>
      </p:sp>
      <p:sp>
        <p:nvSpPr>
          <p:cNvPr id="379" name="Google Shape;379;p44"/>
          <p:cNvSpPr txBox="1"/>
          <p:nvPr/>
        </p:nvSpPr>
        <p:spPr>
          <a:xfrm>
            <a:off x="6352500" y="2906975"/>
            <a:ext cx="26307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cs" sz="1000">
                <a:solidFill>
                  <a:srgbClr val="FFFFFF"/>
                </a:solidFill>
                <a:latin typeface="Montserrat Medium"/>
                <a:ea typeface="Montserrat Medium"/>
                <a:cs typeface="Montserrat Medium"/>
                <a:sym typeface="Montserrat Medium"/>
              </a:rPr>
              <a:t>Po sinteringu</a:t>
            </a:r>
            <a:endParaRPr sz="1000">
              <a:solidFill>
                <a:srgbClr val="FFFFFF"/>
              </a:solidFill>
              <a:latin typeface="Montserrat Medium"/>
              <a:ea typeface="Montserrat Medium"/>
              <a:cs typeface="Montserrat Medium"/>
              <a:sym typeface="Montserrat Medium"/>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5"/>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Vysokoteplotní sintering na nízkoteplotních fóliích</a:t>
            </a:r>
            <a:endParaRPr/>
          </a:p>
          <a:p>
            <a:pPr indent="0" lvl="0" marL="0" rtl="0" algn="l">
              <a:spcBef>
                <a:spcPts val="1600"/>
              </a:spcBef>
              <a:spcAft>
                <a:spcPts val="1600"/>
              </a:spcAft>
              <a:buNone/>
            </a:pPr>
            <a:r>
              <a:t/>
            </a:r>
            <a:endParaRPr/>
          </a:p>
        </p:txBody>
      </p:sp>
      <p:sp>
        <p:nvSpPr>
          <p:cNvPr id="385" name="Google Shape;385;p4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Photonic Sintering</a:t>
            </a:r>
            <a:endParaRPr/>
          </a:p>
        </p:txBody>
      </p:sp>
      <p:sp>
        <p:nvSpPr>
          <p:cNvPr id="386" name="Google Shape;386;p4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387" name="Google Shape;387;p45"/>
          <p:cNvSpPr txBox="1"/>
          <p:nvPr/>
        </p:nvSpPr>
        <p:spPr>
          <a:xfrm>
            <a:off x="235500" y="4815625"/>
            <a:ext cx="85851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novacentrix.com</a:t>
            </a:r>
            <a:endParaRPr i="1" sz="1000">
              <a:solidFill>
                <a:srgbClr val="666666"/>
              </a:solidFill>
              <a:latin typeface="Montserrat Medium"/>
              <a:ea typeface="Montserrat Medium"/>
              <a:cs typeface="Montserrat Medium"/>
              <a:sym typeface="Montserrat Medium"/>
            </a:endParaRPr>
          </a:p>
        </p:txBody>
      </p:sp>
      <p:pic>
        <p:nvPicPr>
          <p:cNvPr id="388" name="Google Shape;388;p45"/>
          <p:cNvPicPr preferRelativeResize="0"/>
          <p:nvPr/>
        </p:nvPicPr>
        <p:blipFill>
          <a:blip r:embed="rId3">
            <a:alphaModFix/>
          </a:blip>
          <a:stretch>
            <a:fillRect/>
          </a:stretch>
        </p:blipFill>
        <p:spPr>
          <a:xfrm>
            <a:off x="842100" y="1088347"/>
            <a:ext cx="7307398" cy="373603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6"/>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Pulzní spínání</a:t>
            </a:r>
            <a:endParaRPr/>
          </a:p>
        </p:txBody>
      </p:sp>
      <p:sp>
        <p:nvSpPr>
          <p:cNvPr id="394" name="Google Shape;394;p46"/>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Photonic Sintering</a:t>
            </a:r>
            <a:endParaRPr/>
          </a:p>
        </p:txBody>
      </p:sp>
      <p:sp>
        <p:nvSpPr>
          <p:cNvPr id="395" name="Google Shape;395;p4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396" name="Google Shape;396;p46"/>
          <p:cNvSpPr txBox="1"/>
          <p:nvPr/>
        </p:nvSpPr>
        <p:spPr>
          <a:xfrm>
            <a:off x="235500" y="4815625"/>
            <a:ext cx="85851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novacentrix.com</a:t>
            </a:r>
            <a:endParaRPr i="1" sz="1000">
              <a:solidFill>
                <a:srgbClr val="666666"/>
              </a:solidFill>
              <a:latin typeface="Montserrat Medium"/>
              <a:ea typeface="Montserrat Medium"/>
              <a:cs typeface="Montserrat Medium"/>
              <a:sym typeface="Montserrat Medium"/>
            </a:endParaRPr>
          </a:p>
        </p:txBody>
      </p:sp>
      <p:pic>
        <p:nvPicPr>
          <p:cNvPr id="397" name="Google Shape;397;p46"/>
          <p:cNvPicPr preferRelativeResize="0"/>
          <p:nvPr/>
        </p:nvPicPr>
        <p:blipFill>
          <a:blip r:embed="rId3">
            <a:alphaModFix/>
          </a:blip>
          <a:stretch>
            <a:fillRect/>
          </a:stretch>
        </p:blipFill>
        <p:spPr>
          <a:xfrm>
            <a:off x="76200" y="1526450"/>
            <a:ext cx="5504624" cy="2919751"/>
          </a:xfrm>
          <a:prstGeom prst="rect">
            <a:avLst/>
          </a:prstGeom>
          <a:noFill/>
          <a:ln>
            <a:noFill/>
          </a:ln>
        </p:spPr>
      </p:pic>
      <p:grpSp>
        <p:nvGrpSpPr>
          <p:cNvPr id="398" name="Google Shape;398;p46"/>
          <p:cNvGrpSpPr/>
          <p:nvPr/>
        </p:nvGrpSpPr>
        <p:grpSpPr>
          <a:xfrm>
            <a:off x="5660185" y="995518"/>
            <a:ext cx="3324804" cy="3378076"/>
            <a:chOff x="5736475" y="919275"/>
            <a:chExt cx="2967250" cy="3222125"/>
          </a:xfrm>
        </p:grpSpPr>
        <p:pic>
          <p:nvPicPr>
            <p:cNvPr id="399" name="Google Shape;399;p46"/>
            <p:cNvPicPr preferRelativeResize="0"/>
            <p:nvPr/>
          </p:nvPicPr>
          <p:blipFill rotWithShape="1">
            <a:blip r:embed="rId4">
              <a:alphaModFix/>
            </a:blip>
            <a:srcRect b="0" l="0" r="28010" t="0"/>
            <a:stretch/>
          </p:blipFill>
          <p:spPr>
            <a:xfrm>
              <a:off x="5736475" y="1069250"/>
              <a:ext cx="2894400" cy="3072150"/>
            </a:xfrm>
            <a:prstGeom prst="rect">
              <a:avLst/>
            </a:prstGeom>
            <a:noFill/>
            <a:ln>
              <a:noFill/>
            </a:ln>
          </p:spPr>
        </p:pic>
        <p:sp>
          <p:nvSpPr>
            <p:cNvPr id="400" name="Google Shape;400;p46"/>
            <p:cNvSpPr/>
            <p:nvPr/>
          </p:nvSpPr>
          <p:spPr>
            <a:xfrm>
              <a:off x="8193125" y="919275"/>
              <a:ext cx="510600" cy="1751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pic>
        <p:nvPicPr>
          <p:cNvPr id="405" name="Google Shape;405;p47"/>
          <p:cNvPicPr preferRelativeResize="0"/>
          <p:nvPr/>
        </p:nvPicPr>
        <p:blipFill>
          <a:blip r:embed="rId3">
            <a:alphaModFix/>
          </a:blip>
          <a:stretch>
            <a:fillRect/>
          </a:stretch>
        </p:blipFill>
        <p:spPr>
          <a:xfrm>
            <a:off x="2383027" y="2807600"/>
            <a:ext cx="4377951" cy="2103450"/>
          </a:xfrm>
          <a:prstGeom prst="rect">
            <a:avLst/>
          </a:prstGeom>
          <a:noFill/>
          <a:ln>
            <a:noFill/>
          </a:ln>
        </p:spPr>
      </p:pic>
      <p:sp>
        <p:nvSpPr>
          <p:cNvPr id="406" name="Google Shape;406;p47"/>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Výhody</a:t>
            </a:r>
            <a:endParaRPr/>
          </a:p>
          <a:p>
            <a:pPr indent="0" lvl="0" marL="0" rtl="0" algn="l">
              <a:spcBef>
                <a:spcPts val="1600"/>
              </a:spcBef>
              <a:spcAft>
                <a:spcPts val="1600"/>
              </a:spcAft>
              <a:buNone/>
            </a:pPr>
            <a:r>
              <a:t/>
            </a:r>
            <a:endParaRPr/>
          </a:p>
        </p:txBody>
      </p:sp>
      <p:sp>
        <p:nvSpPr>
          <p:cNvPr id="407" name="Google Shape;407;p4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Photonic Lift-Off</a:t>
            </a:r>
            <a:endParaRPr/>
          </a:p>
        </p:txBody>
      </p:sp>
      <p:sp>
        <p:nvSpPr>
          <p:cNvPr id="408" name="Google Shape;408;p4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409" name="Google Shape;409;p47"/>
          <p:cNvSpPr txBox="1"/>
          <p:nvPr/>
        </p:nvSpPr>
        <p:spPr>
          <a:xfrm>
            <a:off x="2383025" y="4820600"/>
            <a:ext cx="43779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novacentrix.com</a:t>
            </a:r>
            <a:endParaRPr i="1" sz="1000">
              <a:solidFill>
                <a:srgbClr val="666666"/>
              </a:solidFill>
              <a:latin typeface="Montserrat Medium"/>
              <a:ea typeface="Montserrat Medium"/>
              <a:cs typeface="Montserrat Medium"/>
              <a:sym typeface="Montserrat Medium"/>
            </a:endParaRPr>
          </a:p>
        </p:txBody>
      </p:sp>
      <p:sp>
        <p:nvSpPr>
          <p:cNvPr id="410" name="Google Shape;410;p47"/>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Rychlá a levná metoda uvolnění fóliových substrátů z nosných skleněných desek</a:t>
            </a:r>
            <a:endParaRPr sz="1200"/>
          </a:p>
          <a:p>
            <a:pPr indent="-304800" lvl="0" marL="457200" rtl="0" algn="l">
              <a:lnSpc>
                <a:spcPct val="150000"/>
              </a:lnSpc>
              <a:spcBef>
                <a:spcPts val="0"/>
              </a:spcBef>
              <a:spcAft>
                <a:spcPts val="0"/>
              </a:spcAft>
              <a:buSzPts val="1200"/>
              <a:buChar char="●"/>
            </a:pPr>
            <a:r>
              <a:rPr lang="cs" sz="1200"/>
              <a:t>Princip: zahřátí absorbční polymerní vrstvy fotonickou energií</a:t>
            </a:r>
            <a:endParaRPr sz="1200"/>
          </a:p>
          <a:p>
            <a:pPr indent="-304800" lvl="0" marL="457200" rtl="0" algn="l">
              <a:lnSpc>
                <a:spcPct val="150000"/>
              </a:lnSpc>
              <a:spcBef>
                <a:spcPts val="0"/>
              </a:spcBef>
              <a:spcAft>
                <a:spcPts val="0"/>
              </a:spcAft>
              <a:buSzPts val="1200"/>
              <a:buChar char="●"/>
            </a:pPr>
            <a:r>
              <a:rPr lang="cs" sz="1200"/>
              <a:t>Výhody:</a:t>
            </a:r>
            <a:endParaRPr sz="1200"/>
          </a:p>
          <a:p>
            <a:pPr indent="-304800" lvl="1" marL="914400" rtl="0" algn="l">
              <a:lnSpc>
                <a:spcPct val="150000"/>
              </a:lnSpc>
              <a:spcBef>
                <a:spcPts val="0"/>
              </a:spcBef>
              <a:spcAft>
                <a:spcPts val="0"/>
              </a:spcAft>
              <a:buSzPts val="1200"/>
              <a:buChar char="○"/>
            </a:pPr>
            <a:r>
              <a:rPr lang="cs" sz="1200"/>
              <a:t>podstatně levnější oproti laserovému zpracování</a:t>
            </a:r>
            <a:endParaRPr sz="1200"/>
          </a:p>
          <a:p>
            <a:pPr indent="-304800" lvl="1" marL="914400" rtl="0" algn="l">
              <a:lnSpc>
                <a:spcPct val="150000"/>
              </a:lnSpc>
              <a:spcBef>
                <a:spcPts val="0"/>
              </a:spcBef>
              <a:spcAft>
                <a:spcPts val="0"/>
              </a:spcAft>
              <a:buSzPts val="1200"/>
              <a:buChar char="○"/>
            </a:pPr>
            <a:r>
              <a:rPr lang="cs" sz="1200"/>
              <a:t>vysoká rychlost - až 5 m/min</a:t>
            </a:r>
            <a:endParaRPr sz="1200"/>
          </a:p>
          <a:p>
            <a:pPr indent="-304800" lvl="0" marL="457200" rtl="0" algn="l">
              <a:lnSpc>
                <a:spcPct val="150000"/>
              </a:lnSpc>
              <a:spcBef>
                <a:spcPts val="0"/>
              </a:spcBef>
              <a:spcAft>
                <a:spcPts val="0"/>
              </a:spcAft>
              <a:buSzPts val="1200"/>
              <a:buChar char="●"/>
            </a:pPr>
            <a:r>
              <a:rPr lang="cs" sz="1200"/>
              <a:t>Aplikace: OLED a TFT displeje, fotovoltaika</a:t>
            </a:r>
            <a:endParaRPr sz="12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48"/>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Výhody</a:t>
            </a:r>
            <a:endParaRPr/>
          </a:p>
          <a:p>
            <a:pPr indent="0" lvl="0" marL="0" rtl="0" algn="l">
              <a:spcBef>
                <a:spcPts val="1600"/>
              </a:spcBef>
              <a:spcAft>
                <a:spcPts val="1600"/>
              </a:spcAft>
              <a:buNone/>
            </a:pPr>
            <a:r>
              <a:t/>
            </a:r>
            <a:endParaRPr/>
          </a:p>
        </p:txBody>
      </p:sp>
      <p:sp>
        <p:nvSpPr>
          <p:cNvPr id="416" name="Google Shape;416;p4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Photonic Soldering</a:t>
            </a:r>
            <a:endParaRPr/>
          </a:p>
        </p:txBody>
      </p:sp>
      <p:sp>
        <p:nvSpPr>
          <p:cNvPr id="417" name="Google Shape;417;p4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418" name="Google Shape;418;p48"/>
          <p:cNvSpPr txBox="1"/>
          <p:nvPr/>
        </p:nvSpPr>
        <p:spPr>
          <a:xfrm>
            <a:off x="2383025" y="4820600"/>
            <a:ext cx="43779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novacentrix.com</a:t>
            </a:r>
            <a:endParaRPr i="1" sz="1000">
              <a:solidFill>
                <a:srgbClr val="666666"/>
              </a:solidFill>
              <a:latin typeface="Montserrat Medium"/>
              <a:ea typeface="Montserrat Medium"/>
              <a:cs typeface="Montserrat Medium"/>
              <a:sym typeface="Montserrat Medium"/>
            </a:endParaRPr>
          </a:p>
        </p:txBody>
      </p:sp>
      <p:sp>
        <p:nvSpPr>
          <p:cNvPr id="419" name="Google Shape;419;p48"/>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Přetavení konvenčních pájecích past (SAC) na nízkoteplotních substrátech.</a:t>
            </a:r>
            <a:endParaRPr sz="1200"/>
          </a:p>
          <a:p>
            <a:pPr indent="-304800" lvl="0" marL="457200" rtl="0" algn="l">
              <a:lnSpc>
                <a:spcPct val="150000"/>
              </a:lnSpc>
              <a:spcBef>
                <a:spcPts val="0"/>
              </a:spcBef>
              <a:spcAft>
                <a:spcPts val="0"/>
              </a:spcAft>
              <a:buSzPts val="1200"/>
              <a:buChar char="●"/>
            </a:pPr>
            <a:r>
              <a:rPr lang="cs" sz="1200"/>
              <a:t>Omezení tepelného namáhání celé sestavy.</a:t>
            </a:r>
            <a:endParaRPr sz="1200"/>
          </a:p>
          <a:p>
            <a:pPr indent="-304800" lvl="0" marL="457200" rtl="0" algn="l">
              <a:lnSpc>
                <a:spcPct val="150000"/>
              </a:lnSpc>
              <a:spcBef>
                <a:spcPts val="0"/>
              </a:spcBef>
              <a:spcAft>
                <a:spcPts val="0"/>
              </a:spcAft>
              <a:buSzPts val="1200"/>
              <a:buChar char="●"/>
            </a:pPr>
            <a:r>
              <a:rPr lang="cs" sz="1200"/>
              <a:t>O několik řádů rychlejší oproti konvenčním metodám přetavení - kompatibilní s R2R výrobou.</a:t>
            </a:r>
            <a:endParaRPr sz="1200"/>
          </a:p>
          <a:p>
            <a:pPr indent="-304800" lvl="0" marL="457200" rtl="0" algn="l">
              <a:lnSpc>
                <a:spcPct val="150000"/>
              </a:lnSpc>
              <a:spcBef>
                <a:spcPts val="0"/>
              </a:spcBef>
              <a:spcAft>
                <a:spcPts val="0"/>
              </a:spcAft>
              <a:buSzPts val="1200"/>
              <a:buChar char="●"/>
            </a:pPr>
            <a:r>
              <a:rPr lang="cs" sz="1200"/>
              <a:t>Oproti laserovému pájení plošný proces.</a:t>
            </a:r>
            <a:endParaRPr sz="1200"/>
          </a:p>
        </p:txBody>
      </p:sp>
      <p:pic>
        <p:nvPicPr>
          <p:cNvPr id="420" name="Google Shape;420;p48"/>
          <p:cNvPicPr preferRelativeResize="0"/>
          <p:nvPr/>
        </p:nvPicPr>
        <p:blipFill>
          <a:blip r:embed="rId3">
            <a:alphaModFix/>
          </a:blip>
          <a:stretch>
            <a:fillRect/>
          </a:stretch>
        </p:blipFill>
        <p:spPr>
          <a:xfrm>
            <a:off x="90675" y="2704900"/>
            <a:ext cx="4937075" cy="1446375"/>
          </a:xfrm>
          <a:prstGeom prst="rect">
            <a:avLst/>
          </a:prstGeom>
          <a:noFill/>
          <a:ln>
            <a:noFill/>
          </a:ln>
        </p:spPr>
      </p:pic>
      <p:pic>
        <p:nvPicPr>
          <p:cNvPr id="421" name="Google Shape;421;p48" title="Photonic Soldering by NovaCentrix. 10 LEDs in-situ visualization component realignment.">
            <a:hlinkClick r:id="rId4"/>
          </p:cNvPr>
          <p:cNvPicPr preferRelativeResize="0"/>
          <p:nvPr/>
        </p:nvPicPr>
        <p:blipFill>
          <a:blip r:embed="rId5">
            <a:alphaModFix/>
          </a:blip>
          <a:stretch>
            <a:fillRect/>
          </a:stretch>
        </p:blipFill>
        <p:spPr>
          <a:xfrm>
            <a:off x="5137375" y="1985337"/>
            <a:ext cx="3847325" cy="28855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1"/>
                                        </p:tgtEl>
                                        <p:attrNameLst>
                                          <p:attrName>style.visibility</p:attrName>
                                        </p:attrNameLst>
                                      </p:cBhvr>
                                      <p:to>
                                        <p:strVal val="visible"/>
                                      </p:to>
                                    </p:set>
                                    <p:animEffect filter="fade" transition="in">
                                      <p:cBhvr>
                                        <p:cTn dur="1000"/>
                                        <p:tgtEl>
                                          <p:spTgt spid="4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49"/>
          <p:cNvSpPr txBox="1"/>
          <p:nvPr>
            <p:ph type="title"/>
          </p:nvPr>
        </p:nvSpPr>
        <p:spPr>
          <a:xfrm>
            <a:off x="311700" y="20691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cs"/>
              <a:t>Děkuji za pozornost</a:t>
            </a:r>
            <a:endParaRPr/>
          </a:p>
        </p:txBody>
      </p:sp>
      <p:sp>
        <p:nvSpPr>
          <p:cNvPr id="427" name="Google Shape;427;p49"/>
          <p:cNvSpPr txBox="1"/>
          <p:nvPr>
            <p:ph idx="1" type="subTitle"/>
          </p:nvPr>
        </p:nvSpPr>
        <p:spPr>
          <a:xfrm>
            <a:off x="1962850" y="3325275"/>
            <a:ext cx="5218200" cy="438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cs">
                <a:latin typeface="Montserrat"/>
                <a:ea typeface="Montserrat"/>
                <a:cs typeface="Montserrat"/>
                <a:sym typeface="Montserrat"/>
              </a:rPr>
              <a:t>Silvan Pretl		</a:t>
            </a:r>
            <a:r>
              <a:rPr lang="cs" u="sng">
                <a:solidFill>
                  <a:schemeClr val="hlink"/>
                </a:solidFill>
                <a:hlinkClick r:id="rId3"/>
              </a:rPr>
              <a:t>pretl@fel.zcu.cz</a:t>
            </a:r>
            <a:endParaRPr/>
          </a:p>
        </p:txBody>
      </p:sp>
      <p:sp>
        <p:nvSpPr>
          <p:cNvPr id="428" name="Google Shape;428;p4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KET TFE šablona">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