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webp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1" r:id="rId4"/>
    <p:sldId id="262" r:id="rId5"/>
    <p:sldId id="258" r:id="rId6"/>
    <p:sldId id="265" r:id="rId7"/>
    <p:sldId id="268" r:id="rId8"/>
    <p:sldId id="269" r:id="rId9"/>
    <p:sldId id="271" r:id="rId10"/>
    <p:sldId id="323" r:id="rId11"/>
    <p:sldId id="264" r:id="rId12"/>
    <p:sldId id="263" r:id="rId13"/>
    <p:sldId id="266" r:id="rId14"/>
    <p:sldId id="259" r:id="rId15"/>
    <p:sldId id="267" r:id="rId16"/>
    <p:sldId id="272" r:id="rId17"/>
    <p:sldId id="273" r:id="rId18"/>
    <p:sldId id="274" r:id="rId19"/>
    <p:sldId id="275" r:id="rId20"/>
    <p:sldId id="276" r:id="rId21"/>
    <p:sldId id="280" r:id="rId22"/>
    <p:sldId id="278" r:id="rId23"/>
    <p:sldId id="281" r:id="rId24"/>
    <p:sldId id="284" r:id="rId25"/>
    <p:sldId id="288" r:id="rId26"/>
    <p:sldId id="28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0557" autoAdjust="0"/>
  </p:normalViewPr>
  <p:slideViewPr>
    <p:cSldViewPr snapToGrid="0">
      <p:cViewPr varScale="1">
        <p:scale>
          <a:sx n="62" d="100"/>
          <a:sy n="62" d="100"/>
        </p:scale>
        <p:origin x="14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0B878F-34F2-4094-B1BA-0D4E3A1E2BD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61F078F-0753-4CE3-8645-63EDA8B2F565}">
      <dgm:prSet phldrT="[Text]" custT="1"/>
      <dgm:spPr/>
      <dgm:t>
        <a:bodyPr/>
        <a:lstStyle/>
        <a:p>
          <a:r>
            <a:rPr lang="cs-CZ" sz="1700" dirty="0" smtClean="0"/>
            <a:t>Kostra (věk, pohlaví, zdravotní stav, aktivita, strava atd.)</a:t>
          </a:r>
          <a:endParaRPr lang="cs-CZ" sz="1700" dirty="0"/>
        </a:p>
      </dgm:t>
    </dgm:pt>
    <dgm:pt modelId="{245D7031-449A-472C-8E0B-53308041A33E}" type="parTrans" cxnId="{208B0237-BA60-43A9-9B9A-1DD8E66B2362}">
      <dgm:prSet/>
      <dgm:spPr/>
      <dgm:t>
        <a:bodyPr/>
        <a:lstStyle/>
        <a:p>
          <a:endParaRPr lang="cs-CZ"/>
        </a:p>
      </dgm:t>
    </dgm:pt>
    <dgm:pt modelId="{29F83D74-4BB6-4FA0-9FA6-54CFDC621977}" type="sibTrans" cxnId="{208B0237-BA60-43A9-9B9A-1DD8E66B2362}">
      <dgm:prSet custT="1"/>
      <dgm:spPr/>
      <dgm:t>
        <a:bodyPr/>
        <a:lstStyle/>
        <a:p>
          <a:r>
            <a:rPr lang="cs-CZ" sz="1700" dirty="0" smtClean="0"/>
            <a:t>Gender a rodinné vazby</a:t>
          </a:r>
          <a:endParaRPr lang="cs-CZ" sz="1700" dirty="0"/>
        </a:p>
      </dgm:t>
    </dgm:pt>
    <dgm:pt modelId="{E8347154-5EF1-43EE-A171-7BC9FBF05EE0}">
      <dgm:prSet phldrT="[Text]" custT="1"/>
      <dgm:spPr>
        <a:solidFill>
          <a:srgbClr val="FFC000"/>
        </a:solidFill>
      </dgm:spPr>
      <dgm:t>
        <a:bodyPr/>
        <a:lstStyle/>
        <a:p>
          <a:r>
            <a:rPr lang="cs-CZ" sz="1700" dirty="0" smtClean="0">
              <a:solidFill>
                <a:sysClr val="windowText" lastClr="000000"/>
              </a:solidFill>
            </a:rPr>
            <a:t>Hrob a pohřeb (kostra)</a:t>
          </a:r>
          <a:endParaRPr lang="cs-CZ" sz="1700" dirty="0">
            <a:solidFill>
              <a:sysClr val="windowText" lastClr="000000"/>
            </a:solidFill>
          </a:endParaRPr>
        </a:p>
      </dgm:t>
    </dgm:pt>
    <dgm:pt modelId="{0837374F-8A26-4F31-A34F-A288EC25C04B}" type="parTrans" cxnId="{B749E926-0AC7-4D27-8FF9-FC46C31A3C70}">
      <dgm:prSet/>
      <dgm:spPr/>
      <dgm:t>
        <a:bodyPr/>
        <a:lstStyle/>
        <a:p>
          <a:endParaRPr lang="cs-CZ"/>
        </a:p>
      </dgm:t>
    </dgm:pt>
    <dgm:pt modelId="{A061E541-5C53-4B30-9836-EC69E595FD29}" type="sibTrans" cxnId="{B749E926-0AC7-4D27-8FF9-FC46C31A3C70}">
      <dgm:prSet custT="1"/>
      <dgm:spPr/>
      <dgm:t>
        <a:bodyPr/>
        <a:lstStyle/>
        <a:p>
          <a:r>
            <a:rPr lang="cs-CZ" sz="1700" dirty="0" smtClean="0"/>
            <a:t>Výbava hrobu, ekonomie, obchod, řemesla a specializace</a:t>
          </a:r>
          <a:endParaRPr lang="cs-CZ" sz="1700" dirty="0"/>
        </a:p>
      </dgm:t>
    </dgm:pt>
    <dgm:pt modelId="{40787CB3-1357-4C77-8709-FB7E4B5F951C}">
      <dgm:prSet phldrT="[Text]" custT="1"/>
      <dgm:spPr/>
      <dgm:t>
        <a:bodyPr/>
        <a:lstStyle/>
        <a:p>
          <a:r>
            <a:rPr lang="cs-CZ" sz="1700" dirty="0" smtClean="0"/>
            <a:t>Náboženství, hodnoty, pojetí posmrtného života</a:t>
          </a:r>
          <a:endParaRPr lang="cs-CZ" sz="1700" dirty="0"/>
        </a:p>
      </dgm:t>
    </dgm:pt>
    <dgm:pt modelId="{18C9D075-8984-40FC-8AB2-940846FD0FBE}" type="parTrans" cxnId="{4F6A0246-DA79-4081-99C1-243AFA28F8C4}">
      <dgm:prSet/>
      <dgm:spPr/>
      <dgm:t>
        <a:bodyPr/>
        <a:lstStyle/>
        <a:p>
          <a:endParaRPr lang="cs-CZ"/>
        </a:p>
      </dgm:t>
    </dgm:pt>
    <dgm:pt modelId="{6555453D-AF68-4136-BA8D-B5B99B3459BD}" type="sibTrans" cxnId="{4F6A0246-DA79-4081-99C1-243AFA28F8C4}">
      <dgm:prSet custT="1"/>
      <dgm:spPr/>
      <dgm:t>
        <a:bodyPr/>
        <a:lstStyle/>
        <a:p>
          <a:r>
            <a:rPr lang="cs-CZ" sz="1700" dirty="0" smtClean="0"/>
            <a:t>Sociální role, postavení, moc, prestiž</a:t>
          </a:r>
          <a:endParaRPr lang="cs-CZ" sz="1700" dirty="0"/>
        </a:p>
      </dgm:t>
    </dgm:pt>
    <dgm:pt modelId="{521BCC78-9120-47BD-8042-1EDD5F5E945D}" type="pres">
      <dgm:prSet presAssocID="{7F0B878F-34F2-4094-B1BA-0D4E3A1E2BD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0906F1A2-CF6F-4D70-B879-FFD9021A983F}" type="pres">
      <dgm:prSet presAssocID="{B61F078F-0753-4CE3-8645-63EDA8B2F565}" presName="composite" presStyleCnt="0"/>
      <dgm:spPr/>
    </dgm:pt>
    <dgm:pt modelId="{0B846959-45CB-40C1-8DC9-358891DC15B3}" type="pres">
      <dgm:prSet presAssocID="{B61F078F-0753-4CE3-8645-63EDA8B2F565}" presName="Parent1" presStyleLbl="node1" presStyleIdx="0" presStyleCnt="6" custScaleX="122074" custLinFactNeighborX="-54023" custLinFactNeighborY="-774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2F8B2B-F711-4BE7-BFBD-D25F4B4A74FA}" type="pres">
      <dgm:prSet presAssocID="{B61F078F-0753-4CE3-8645-63EDA8B2F56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C41E0EA-9F7D-48D4-B35C-A1996FF1DC9B}" type="pres">
      <dgm:prSet presAssocID="{B61F078F-0753-4CE3-8645-63EDA8B2F565}" presName="BalanceSpacing" presStyleCnt="0"/>
      <dgm:spPr/>
    </dgm:pt>
    <dgm:pt modelId="{8C145384-D014-4568-91EA-46AFD87E0E28}" type="pres">
      <dgm:prSet presAssocID="{B61F078F-0753-4CE3-8645-63EDA8B2F565}" presName="BalanceSpacing1" presStyleCnt="0"/>
      <dgm:spPr/>
    </dgm:pt>
    <dgm:pt modelId="{2EC02C93-27F4-4C37-9511-B154069C68C4}" type="pres">
      <dgm:prSet presAssocID="{29F83D74-4BB6-4FA0-9FA6-54CFDC621977}" presName="Accent1Text" presStyleLbl="node1" presStyleIdx="1" presStyleCnt="6" custLinFactNeighborX="-45330" custLinFactNeighborY="61586"/>
      <dgm:spPr/>
      <dgm:t>
        <a:bodyPr/>
        <a:lstStyle/>
        <a:p>
          <a:endParaRPr lang="cs-CZ"/>
        </a:p>
      </dgm:t>
    </dgm:pt>
    <dgm:pt modelId="{F53E3D3E-E04F-424F-8163-8C08859F2D99}" type="pres">
      <dgm:prSet presAssocID="{29F83D74-4BB6-4FA0-9FA6-54CFDC621977}" presName="spaceBetweenRectangles" presStyleCnt="0"/>
      <dgm:spPr/>
    </dgm:pt>
    <dgm:pt modelId="{4FE85E35-7C36-4CA9-864F-6F9F7748570E}" type="pres">
      <dgm:prSet presAssocID="{E8347154-5EF1-43EE-A171-7BC9FBF05EE0}" presName="composite" presStyleCnt="0"/>
      <dgm:spPr/>
    </dgm:pt>
    <dgm:pt modelId="{42DDC3BF-90F5-47D8-90F4-5EC1D07C9B8F}" type="pres">
      <dgm:prSet presAssocID="{E8347154-5EF1-43EE-A171-7BC9FBF05EE0}" presName="Parent1" presStyleLbl="node1" presStyleIdx="2" presStyleCnt="6" custScaleY="659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531158-B8D6-4E46-8BEA-40D936231766}" type="pres">
      <dgm:prSet presAssocID="{E8347154-5EF1-43EE-A171-7BC9FBF05EE0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E644FB-B13C-4B2D-B099-84ADDCA67463}" type="pres">
      <dgm:prSet presAssocID="{E8347154-5EF1-43EE-A171-7BC9FBF05EE0}" presName="BalanceSpacing" presStyleCnt="0"/>
      <dgm:spPr/>
    </dgm:pt>
    <dgm:pt modelId="{46D8D562-D92D-4C60-B047-41053361BAAE}" type="pres">
      <dgm:prSet presAssocID="{E8347154-5EF1-43EE-A171-7BC9FBF05EE0}" presName="BalanceSpacing1" presStyleCnt="0"/>
      <dgm:spPr/>
    </dgm:pt>
    <dgm:pt modelId="{F1E1029A-4C97-41C8-8CAE-48FC278312A9}" type="pres">
      <dgm:prSet presAssocID="{A061E541-5C53-4B30-9836-EC69E595FD29}" presName="Accent1Text" presStyleLbl="node1" presStyleIdx="3" presStyleCnt="6" custLinFactNeighborX="-4346" custLinFactNeighborY="-24311"/>
      <dgm:spPr/>
      <dgm:t>
        <a:bodyPr/>
        <a:lstStyle/>
        <a:p>
          <a:endParaRPr lang="cs-CZ"/>
        </a:p>
      </dgm:t>
    </dgm:pt>
    <dgm:pt modelId="{E1394B73-7DBE-4C22-A33A-F39C11B5A17A}" type="pres">
      <dgm:prSet presAssocID="{A061E541-5C53-4B30-9836-EC69E595FD29}" presName="spaceBetweenRectangles" presStyleCnt="0"/>
      <dgm:spPr/>
    </dgm:pt>
    <dgm:pt modelId="{A312E021-C01D-4746-9CB2-2A88A3DC1062}" type="pres">
      <dgm:prSet presAssocID="{40787CB3-1357-4C77-8709-FB7E4B5F951C}" presName="composite" presStyleCnt="0"/>
      <dgm:spPr/>
    </dgm:pt>
    <dgm:pt modelId="{364F0FCB-1451-4698-8F33-081BA586DD99}" type="pres">
      <dgm:prSet presAssocID="{40787CB3-1357-4C77-8709-FB7E4B5F951C}" presName="Parent1" presStyleLbl="node1" presStyleIdx="4" presStyleCnt="6" custScaleX="133435" custLinFactNeighborX="22813" custLinFactNeighborY="-176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BBA10D4-EC08-45C5-8574-E8C87A5BB60B}" type="pres">
      <dgm:prSet presAssocID="{40787CB3-1357-4C77-8709-FB7E4B5F951C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9138A72-B5ED-4107-AB4A-B9A17D70C107}" type="pres">
      <dgm:prSet presAssocID="{40787CB3-1357-4C77-8709-FB7E4B5F951C}" presName="BalanceSpacing" presStyleCnt="0"/>
      <dgm:spPr/>
    </dgm:pt>
    <dgm:pt modelId="{B8F42B0B-B4B2-43B9-9350-862FDF7E482F}" type="pres">
      <dgm:prSet presAssocID="{40787CB3-1357-4C77-8709-FB7E4B5F951C}" presName="BalanceSpacing1" presStyleCnt="0"/>
      <dgm:spPr/>
    </dgm:pt>
    <dgm:pt modelId="{F25A058E-0766-473A-AEAB-A26ED92141A7}" type="pres">
      <dgm:prSet presAssocID="{6555453D-AF68-4136-BA8D-B5B99B3459BD}" presName="Accent1Text" presStyleLbl="node1" presStyleIdx="5" presStyleCnt="6" custLinFactNeighborX="-20492" custLinFactNeighborY="-12965"/>
      <dgm:spPr/>
      <dgm:t>
        <a:bodyPr/>
        <a:lstStyle/>
        <a:p>
          <a:endParaRPr lang="cs-CZ"/>
        </a:p>
      </dgm:t>
    </dgm:pt>
  </dgm:ptLst>
  <dgm:cxnLst>
    <dgm:cxn modelId="{67CAA355-BC8F-4533-8925-52A3186AAD24}" type="presOf" srcId="{7F0B878F-34F2-4094-B1BA-0D4E3A1E2BD1}" destId="{521BCC78-9120-47BD-8042-1EDD5F5E945D}" srcOrd="0" destOrd="0" presId="urn:microsoft.com/office/officeart/2008/layout/AlternatingHexagons"/>
    <dgm:cxn modelId="{B92FC084-812D-4CCE-8536-ED7D709D8228}" type="presOf" srcId="{6555453D-AF68-4136-BA8D-B5B99B3459BD}" destId="{F25A058E-0766-473A-AEAB-A26ED92141A7}" srcOrd="0" destOrd="0" presId="urn:microsoft.com/office/officeart/2008/layout/AlternatingHexagons"/>
    <dgm:cxn modelId="{208B0237-BA60-43A9-9B9A-1DD8E66B2362}" srcId="{7F0B878F-34F2-4094-B1BA-0D4E3A1E2BD1}" destId="{B61F078F-0753-4CE3-8645-63EDA8B2F565}" srcOrd="0" destOrd="0" parTransId="{245D7031-449A-472C-8E0B-53308041A33E}" sibTransId="{29F83D74-4BB6-4FA0-9FA6-54CFDC621977}"/>
    <dgm:cxn modelId="{4F0813DE-2674-4D89-BDA7-715E99333CAB}" type="presOf" srcId="{A061E541-5C53-4B30-9836-EC69E595FD29}" destId="{F1E1029A-4C97-41C8-8CAE-48FC278312A9}" srcOrd="0" destOrd="0" presId="urn:microsoft.com/office/officeart/2008/layout/AlternatingHexagons"/>
    <dgm:cxn modelId="{D70F2FE4-53DF-4517-A66A-FE2009841A15}" type="presOf" srcId="{40787CB3-1357-4C77-8709-FB7E4B5F951C}" destId="{364F0FCB-1451-4698-8F33-081BA586DD99}" srcOrd="0" destOrd="0" presId="urn:microsoft.com/office/officeart/2008/layout/AlternatingHexagons"/>
    <dgm:cxn modelId="{4F6A0246-DA79-4081-99C1-243AFA28F8C4}" srcId="{7F0B878F-34F2-4094-B1BA-0D4E3A1E2BD1}" destId="{40787CB3-1357-4C77-8709-FB7E4B5F951C}" srcOrd="2" destOrd="0" parTransId="{18C9D075-8984-40FC-8AB2-940846FD0FBE}" sibTransId="{6555453D-AF68-4136-BA8D-B5B99B3459BD}"/>
    <dgm:cxn modelId="{B749E926-0AC7-4D27-8FF9-FC46C31A3C70}" srcId="{7F0B878F-34F2-4094-B1BA-0D4E3A1E2BD1}" destId="{E8347154-5EF1-43EE-A171-7BC9FBF05EE0}" srcOrd="1" destOrd="0" parTransId="{0837374F-8A26-4F31-A34F-A288EC25C04B}" sibTransId="{A061E541-5C53-4B30-9836-EC69E595FD29}"/>
    <dgm:cxn modelId="{F4EA1089-6567-4B9C-82BC-B146F407AC8C}" type="presOf" srcId="{B61F078F-0753-4CE3-8645-63EDA8B2F565}" destId="{0B846959-45CB-40C1-8DC9-358891DC15B3}" srcOrd="0" destOrd="0" presId="urn:microsoft.com/office/officeart/2008/layout/AlternatingHexagons"/>
    <dgm:cxn modelId="{C4B32568-592A-437F-9050-BD04D150FA6F}" type="presOf" srcId="{E8347154-5EF1-43EE-A171-7BC9FBF05EE0}" destId="{42DDC3BF-90F5-47D8-90F4-5EC1D07C9B8F}" srcOrd="0" destOrd="0" presId="urn:microsoft.com/office/officeart/2008/layout/AlternatingHexagons"/>
    <dgm:cxn modelId="{CB05D0D2-25F8-4744-9D02-B9DFB811C9DD}" type="presOf" srcId="{29F83D74-4BB6-4FA0-9FA6-54CFDC621977}" destId="{2EC02C93-27F4-4C37-9511-B154069C68C4}" srcOrd="0" destOrd="0" presId="urn:microsoft.com/office/officeart/2008/layout/AlternatingHexagons"/>
    <dgm:cxn modelId="{6E3733C8-5CB4-4DC2-B490-0A90017A4887}" type="presParOf" srcId="{521BCC78-9120-47BD-8042-1EDD5F5E945D}" destId="{0906F1A2-CF6F-4D70-B879-FFD9021A983F}" srcOrd="0" destOrd="0" presId="urn:microsoft.com/office/officeart/2008/layout/AlternatingHexagons"/>
    <dgm:cxn modelId="{7472F95F-988F-41E1-ADE6-B64AA46BD968}" type="presParOf" srcId="{0906F1A2-CF6F-4D70-B879-FFD9021A983F}" destId="{0B846959-45CB-40C1-8DC9-358891DC15B3}" srcOrd="0" destOrd="0" presId="urn:microsoft.com/office/officeart/2008/layout/AlternatingHexagons"/>
    <dgm:cxn modelId="{8E2F9B16-CFA9-46EA-AE49-F5429B7B78EA}" type="presParOf" srcId="{0906F1A2-CF6F-4D70-B879-FFD9021A983F}" destId="{202F8B2B-F711-4BE7-BFBD-D25F4B4A74FA}" srcOrd="1" destOrd="0" presId="urn:microsoft.com/office/officeart/2008/layout/AlternatingHexagons"/>
    <dgm:cxn modelId="{779B0888-6790-49A9-A659-52661A8A8910}" type="presParOf" srcId="{0906F1A2-CF6F-4D70-B879-FFD9021A983F}" destId="{5C41E0EA-9F7D-48D4-B35C-A1996FF1DC9B}" srcOrd="2" destOrd="0" presId="urn:microsoft.com/office/officeart/2008/layout/AlternatingHexagons"/>
    <dgm:cxn modelId="{3F3EBC4F-72C5-4906-BDB3-B9A431AF2592}" type="presParOf" srcId="{0906F1A2-CF6F-4D70-B879-FFD9021A983F}" destId="{8C145384-D014-4568-91EA-46AFD87E0E28}" srcOrd="3" destOrd="0" presId="urn:microsoft.com/office/officeart/2008/layout/AlternatingHexagons"/>
    <dgm:cxn modelId="{B2A81D2E-C879-4282-9FBD-F84C6322D2B2}" type="presParOf" srcId="{0906F1A2-CF6F-4D70-B879-FFD9021A983F}" destId="{2EC02C93-27F4-4C37-9511-B154069C68C4}" srcOrd="4" destOrd="0" presId="urn:microsoft.com/office/officeart/2008/layout/AlternatingHexagons"/>
    <dgm:cxn modelId="{E07D3ADA-FDBB-4540-A6EC-690D0FD3DF8D}" type="presParOf" srcId="{521BCC78-9120-47BD-8042-1EDD5F5E945D}" destId="{F53E3D3E-E04F-424F-8163-8C08859F2D99}" srcOrd="1" destOrd="0" presId="urn:microsoft.com/office/officeart/2008/layout/AlternatingHexagons"/>
    <dgm:cxn modelId="{8FD08622-80D9-47A9-9F30-6320717FEF7E}" type="presParOf" srcId="{521BCC78-9120-47BD-8042-1EDD5F5E945D}" destId="{4FE85E35-7C36-4CA9-864F-6F9F7748570E}" srcOrd="2" destOrd="0" presId="urn:microsoft.com/office/officeart/2008/layout/AlternatingHexagons"/>
    <dgm:cxn modelId="{EFC42DC7-79F0-441D-84EE-69C441E1B702}" type="presParOf" srcId="{4FE85E35-7C36-4CA9-864F-6F9F7748570E}" destId="{42DDC3BF-90F5-47D8-90F4-5EC1D07C9B8F}" srcOrd="0" destOrd="0" presId="urn:microsoft.com/office/officeart/2008/layout/AlternatingHexagons"/>
    <dgm:cxn modelId="{8B7DC21A-9F4D-4FC7-810C-5A5AB238D173}" type="presParOf" srcId="{4FE85E35-7C36-4CA9-864F-6F9F7748570E}" destId="{79531158-B8D6-4E46-8BEA-40D936231766}" srcOrd="1" destOrd="0" presId="urn:microsoft.com/office/officeart/2008/layout/AlternatingHexagons"/>
    <dgm:cxn modelId="{0AE1D315-FB47-4F3B-B628-F14A7B186F61}" type="presParOf" srcId="{4FE85E35-7C36-4CA9-864F-6F9F7748570E}" destId="{79E644FB-B13C-4B2D-B099-84ADDCA67463}" srcOrd="2" destOrd="0" presId="urn:microsoft.com/office/officeart/2008/layout/AlternatingHexagons"/>
    <dgm:cxn modelId="{ACF6079D-20ED-4CDF-88DB-9CE61E06B53D}" type="presParOf" srcId="{4FE85E35-7C36-4CA9-864F-6F9F7748570E}" destId="{46D8D562-D92D-4C60-B047-41053361BAAE}" srcOrd="3" destOrd="0" presId="urn:microsoft.com/office/officeart/2008/layout/AlternatingHexagons"/>
    <dgm:cxn modelId="{8627F8EE-03CA-41E5-A55F-6740F453E50C}" type="presParOf" srcId="{4FE85E35-7C36-4CA9-864F-6F9F7748570E}" destId="{F1E1029A-4C97-41C8-8CAE-48FC278312A9}" srcOrd="4" destOrd="0" presId="urn:microsoft.com/office/officeart/2008/layout/AlternatingHexagons"/>
    <dgm:cxn modelId="{7CFAE76A-A742-4799-A013-89DB370E291F}" type="presParOf" srcId="{521BCC78-9120-47BD-8042-1EDD5F5E945D}" destId="{E1394B73-7DBE-4C22-A33A-F39C11B5A17A}" srcOrd="3" destOrd="0" presId="urn:microsoft.com/office/officeart/2008/layout/AlternatingHexagons"/>
    <dgm:cxn modelId="{303C1D42-9A67-4C61-9C38-8635F53F2EB0}" type="presParOf" srcId="{521BCC78-9120-47BD-8042-1EDD5F5E945D}" destId="{A312E021-C01D-4746-9CB2-2A88A3DC1062}" srcOrd="4" destOrd="0" presId="urn:microsoft.com/office/officeart/2008/layout/AlternatingHexagons"/>
    <dgm:cxn modelId="{8943F343-C659-4D8B-A714-6E66290B406C}" type="presParOf" srcId="{A312E021-C01D-4746-9CB2-2A88A3DC1062}" destId="{364F0FCB-1451-4698-8F33-081BA586DD99}" srcOrd="0" destOrd="0" presId="urn:microsoft.com/office/officeart/2008/layout/AlternatingHexagons"/>
    <dgm:cxn modelId="{43702734-A498-46AA-B1C1-5AF8C540201A}" type="presParOf" srcId="{A312E021-C01D-4746-9CB2-2A88A3DC1062}" destId="{6BBA10D4-EC08-45C5-8574-E8C87A5BB60B}" srcOrd="1" destOrd="0" presId="urn:microsoft.com/office/officeart/2008/layout/AlternatingHexagons"/>
    <dgm:cxn modelId="{E8F2B29E-4253-459F-B88C-6D50B63E521E}" type="presParOf" srcId="{A312E021-C01D-4746-9CB2-2A88A3DC1062}" destId="{A9138A72-B5ED-4107-AB4A-B9A17D70C107}" srcOrd="2" destOrd="0" presId="urn:microsoft.com/office/officeart/2008/layout/AlternatingHexagons"/>
    <dgm:cxn modelId="{BEE1DB26-5F73-49E8-B9AE-5718A245D6F5}" type="presParOf" srcId="{A312E021-C01D-4746-9CB2-2A88A3DC1062}" destId="{B8F42B0B-B4B2-43B9-9350-862FDF7E482F}" srcOrd="3" destOrd="0" presId="urn:microsoft.com/office/officeart/2008/layout/AlternatingHexagons"/>
    <dgm:cxn modelId="{E2FE4E2E-98A7-4965-9F1E-A8BD3C9674AE}" type="presParOf" srcId="{A312E021-C01D-4746-9CB2-2A88A3DC1062}" destId="{F25A058E-0766-473A-AEAB-A26ED92141A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0B878F-34F2-4094-B1BA-0D4E3A1E2BD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61F078F-0753-4CE3-8645-63EDA8B2F565}">
      <dgm:prSet phldrT="[Text]" custT="1"/>
      <dgm:spPr/>
      <dgm:t>
        <a:bodyPr/>
        <a:lstStyle/>
        <a:p>
          <a:r>
            <a:rPr lang="cs-CZ" sz="1700" dirty="0" smtClean="0"/>
            <a:t>Je daný hrob reprezentativní?</a:t>
          </a:r>
          <a:endParaRPr lang="cs-CZ" sz="1700" dirty="0"/>
        </a:p>
      </dgm:t>
    </dgm:pt>
    <dgm:pt modelId="{245D7031-449A-472C-8E0B-53308041A33E}" type="parTrans" cxnId="{208B0237-BA60-43A9-9B9A-1DD8E66B2362}">
      <dgm:prSet/>
      <dgm:spPr/>
      <dgm:t>
        <a:bodyPr/>
        <a:lstStyle/>
        <a:p>
          <a:endParaRPr lang="cs-CZ"/>
        </a:p>
      </dgm:t>
    </dgm:pt>
    <dgm:pt modelId="{29F83D74-4BB6-4FA0-9FA6-54CFDC621977}" type="sibTrans" cxnId="{208B0237-BA60-43A9-9B9A-1DD8E66B2362}">
      <dgm:prSet custT="1"/>
      <dgm:spPr/>
      <dgm:t>
        <a:bodyPr/>
        <a:lstStyle/>
        <a:p>
          <a:r>
            <a:rPr lang="cs-CZ" sz="1700" dirty="0" smtClean="0"/>
            <a:t>Reflektuje výbava hrobu charakter a postavení mrtvého?</a:t>
          </a:r>
          <a:endParaRPr lang="cs-CZ" sz="1700" dirty="0"/>
        </a:p>
      </dgm:t>
    </dgm:pt>
    <dgm:pt modelId="{E8347154-5EF1-43EE-A171-7BC9FBF05EE0}">
      <dgm:prSet phldrT="[Text]" custT="1"/>
      <dgm:spPr>
        <a:solidFill>
          <a:srgbClr val="FFC000"/>
        </a:solidFill>
      </dgm:spPr>
      <dgm:t>
        <a:bodyPr/>
        <a:lstStyle/>
        <a:p>
          <a:r>
            <a:rPr lang="cs-CZ" sz="1700" dirty="0" smtClean="0">
              <a:solidFill>
                <a:sysClr val="windowText" lastClr="000000"/>
              </a:solidFill>
            </a:rPr>
            <a:t>Hrob a hrobová výbava</a:t>
          </a:r>
          <a:endParaRPr lang="cs-CZ" sz="1700" dirty="0">
            <a:solidFill>
              <a:sysClr val="windowText" lastClr="000000"/>
            </a:solidFill>
          </a:endParaRPr>
        </a:p>
      </dgm:t>
    </dgm:pt>
    <dgm:pt modelId="{0837374F-8A26-4F31-A34F-A288EC25C04B}" type="parTrans" cxnId="{B749E926-0AC7-4D27-8FF9-FC46C31A3C70}">
      <dgm:prSet/>
      <dgm:spPr/>
      <dgm:t>
        <a:bodyPr/>
        <a:lstStyle/>
        <a:p>
          <a:endParaRPr lang="cs-CZ"/>
        </a:p>
      </dgm:t>
    </dgm:pt>
    <dgm:pt modelId="{A061E541-5C53-4B30-9836-EC69E595FD29}" type="sibTrans" cxnId="{B749E926-0AC7-4D27-8FF9-FC46C31A3C70}">
      <dgm:prSet custT="1"/>
      <dgm:spPr/>
      <dgm:t>
        <a:bodyPr/>
        <a:lstStyle/>
        <a:p>
          <a:r>
            <a:rPr lang="cs-CZ" sz="1700" dirty="0" smtClean="0"/>
            <a:t>Jednalo se o předměty patřící pouze do hrobu?</a:t>
          </a:r>
          <a:endParaRPr lang="cs-CZ" sz="1700" dirty="0"/>
        </a:p>
      </dgm:t>
    </dgm:pt>
    <dgm:pt modelId="{40787CB3-1357-4C77-8709-FB7E4B5F951C}">
      <dgm:prSet phldrT="[Text]" custT="1"/>
      <dgm:spPr/>
      <dgm:t>
        <a:bodyPr/>
        <a:lstStyle/>
        <a:p>
          <a:r>
            <a:rPr lang="cs-CZ" sz="1700" dirty="0" smtClean="0"/>
            <a:t>Patřily mrtvému nebo pozůstalým?</a:t>
          </a:r>
          <a:endParaRPr lang="cs-CZ" sz="1700" dirty="0"/>
        </a:p>
      </dgm:t>
    </dgm:pt>
    <dgm:pt modelId="{18C9D075-8984-40FC-8AB2-940846FD0FBE}" type="parTrans" cxnId="{4F6A0246-DA79-4081-99C1-243AFA28F8C4}">
      <dgm:prSet/>
      <dgm:spPr/>
      <dgm:t>
        <a:bodyPr/>
        <a:lstStyle/>
        <a:p>
          <a:endParaRPr lang="cs-CZ"/>
        </a:p>
      </dgm:t>
    </dgm:pt>
    <dgm:pt modelId="{6555453D-AF68-4136-BA8D-B5B99B3459BD}" type="sibTrans" cxnId="{4F6A0246-DA79-4081-99C1-243AFA28F8C4}">
      <dgm:prSet custT="1"/>
      <dgm:spPr/>
      <dgm:t>
        <a:bodyPr/>
        <a:lstStyle/>
        <a:p>
          <a:r>
            <a:rPr lang="cs-CZ" sz="1700" dirty="0" smtClean="0"/>
            <a:t>K čemu slouží výbava hrobu? Dar (úplata) bohům nebo je budou mrtví potřebovat?</a:t>
          </a:r>
          <a:endParaRPr lang="cs-CZ" sz="1700" dirty="0"/>
        </a:p>
      </dgm:t>
    </dgm:pt>
    <dgm:pt modelId="{521BCC78-9120-47BD-8042-1EDD5F5E945D}" type="pres">
      <dgm:prSet presAssocID="{7F0B878F-34F2-4094-B1BA-0D4E3A1E2BD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0906F1A2-CF6F-4D70-B879-FFD9021A983F}" type="pres">
      <dgm:prSet presAssocID="{B61F078F-0753-4CE3-8645-63EDA8B2F565}" presName="composite" presStyleCnt="0"/>
      <dgm:spPr/>
    </dgm:pt>
    <dgm:pt modelId="{0B846959-45CB-40C1-8DC9-358891DC15B3}" type="pres">
      <dgm:prSet presAssocID="{B61F078F-0753-4CE3-8645-63EDA8B2F565}" presName="Parent1" presStyleLbl="node1" presStyleIdx="0" presStyleCnt="6" custScaleX="219936" custScaleY="135286" custLinFactNeighborX="-53318" custLinFactNeighborY="222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2F8B2B-F711-4BE7-BFBD-D25F4B4A74FA}" type="pres">
      <dgm:prSet presAssocID="{B61F078F-0753-4CE3-8645-63EDA8B2F56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C41E0EA-9F7D-48D4-B35C-A1996FF1DC9B}" type="pres">
      <dgm:prSet presAssocID="{B61F078F-0753-4CE3-8645-63EDA8B2F565}" presName="BalanceSpacing" presStyleCnt="0"/>
      <dgm:spPr/>
    </dgm:pt>
    <dgm:pt modelId="{8C145384-D014-4568-91EA-46AFD87E0E28}" type="pres">
      <dgm:prSet presAssocID="{B61F078F-0753-4CE3-8645-63EDA8B2F565}" presName="BalanceSpacing1" presStyleCnt="0"/>
      <dgm:spPr/>
    </dgm:pt>
    <dgm:pt modelId="{2EC02C93-27F4-4C37-9511-B154069C68C4}" type="pres">
      <dgm:prSet presAssocID="{29F83D74-4BB6-4FA0-9FA6-54CFDC621977}" presName="Accent1Text" presStyleLbl="node1" presStyleIdx="1" presStyleCnt="6" custScaleX="168683" custScaleY="150174" custLinFactX="-5668" custLinFactY="5848" custLinFactNeighborX="-100000" custLinFactNeighborY="100000"/>
      <dgm:spPr/>
      <dgm:t>
        <a:bodyPr/>
        <a:lstStyle/>
        <a:p>
          <a:endParaRPr lang="cs-CZ"/>
        </a:p>
      </dgm:t>
    </dgm:pt>
    <dgm:pt modelId="{F53E3D3E-E04F-424F-8163-8C08859F2D99}" type="pres">
      <dgm:prSet presAssocID="{29F83D74-4BB6-4FA0-9FA6-54CFDC621977}" presName="spaceBetweenRectangles" presStyleCnt="0"/>
      <dgm:spPr/>
    </dgm:pt>
    <dgm:pt modelId="{4FE85E35-7C36-4CA9-864F-6F9F7748570E}" type="pres">
      <dgm:prSet presAssocID="{E8347154-5EF1-43EE-A171-7BC9FBF05EE0}" presName="composite" presStyleCnt="0"/>
      <dgm:spPr/>
    </dgm:pt>
    <dgm:pt modelId="{42DDC3BF-90F5-47D8-90F4-5EC1D07C9B8F}" type="pres">
      <dgm:prSet presAssocID="{E8347154-5EF1-43EE-A171-7BC9FBF05EE0}" presName="Parent1" presStyleLbl="node1" presStyleIdx="2" presStyleCnt="6" custScaleX="137814" custScaleY="104313" custLinFactNeighborX="-3223" custLinFactNeighborY="450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531158-B8D6-4E46-8BEA-40D936231766}" type="pres">
      <dgm:prSet presAssocID="{E8347154-5EF1-43EE-A171-7BC9FBF05EE0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E644FB-B13C-4B2D-B099-84ADDCA67463}" type="pres">
      <dgm:prSet presAssocID="{E8347154-5EF1-43EE-A171-7BC9FBF05EE0}" presName="BalanceSpacing" presStyleCnt="0"/>
      <dgm:spPr/>
    </dgm:pt>
    <dgm:pt modelId="{46D8D562-D92D-4C60-B047-41053361BAAE}" type="pres">
      <dgm:prSet presAssocID="{E8347154-5EF1-43EE-A171-7BC9FBF05EE0}" presName="BalanceSpacing1" presStyleCnt="0"/>
      <dgm:spPr/>
    </dgm:pt>
    <dgm:pt modelId="{F1E1029A-4C97-41C8-8CAE-48FC278312A9}" type="pres">
      <dgm:prSet presAssocID="{A061E541-5C53-4B30-9836-EC69E595FD29}" presName="Accent1Text" presStyleLbl="node1" presStyleIdx="3" presStyleCnt="6" custScaleX="159830" custScaleY="135411" custLinFactNeighborX="41274" custLinFactNeighborY="-21221"/>
      <dgm:spPr/>
      <dgm:t>
        <a:bodyPr/>
        <a:lstStyle/>
        <a:p>
          <a:endParaRPr lang="cs-CZ"/>
        </a:p>
      </dgm:t>
    </dgm:pt>
    <dgm:pt modelId="{E1394B73-7DBE-4C22-A33A-F39C11B5A17A}" type="pres">
      <dgm:prSet presAssocID="{A061E541-5C53-4B30-9836-EC69E595FD29}" presName="spaceBetweenRectangles" presStyleCnt="0"/>
      <dgm:spPr/>
    </dgm:pt>
    <dgm:pt modelId="{A312E021-C01D-4746-9CB2-2A88A3DC1062}" type="pres">
      <dgm:prSet presAssocID="{40787CB3-1357-4C77-8709-FB7E4B5F951C}" presName="composite" presStyleCnt="0"/>
      <dgm:spPr/>
    </dgm:pt>
    <dgm:pt modelId="{364F0FCB-1451-4698-8F33-081BA586DD99}" type="pres">
      <dgm:prSet presAssocID="{40787CB3-1357-4C77-8709-FB7E4B5F951C}" presName="Parent1" presStyleLbl="node1" presStyleIdx="4" presStyleCnt="6" custScaleX="179484" custScaleY="161858" custLinFactNeighborX="95736" custLinFactNeighborY="-599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BBA10D4-EC08-45C5-8574-E8C87A5BB60B}" type="pres">
      <dgm:prSet presAssocID="{40787CB3-1357-4C77-8709-FB7E4B5F951C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9138A72-B5ED-4107-AB4A-B9A17D70C107}" type="pres">
      <dgm:prSet presAssocID="{40787CB3-1357-4C77-8709-FB7E4B5F951C}" presName="BalanceSpacing" presStyleCnt="0"/>
      <dgm:spPr/>
    </dgm:pt>
    <dgm:pt modelId="{B8F42B0B-B4B2-43B9-9350-862FDF7E482F}" type="pres">
      <dgm:prSet presAssocID="{40787CB3-1357-4C77-8709-FB7E4B5F951C}" presName="BalanceSpacing1" presStyleCnt="0"/>
      <dgm:spPr/>
    </dgm:pt>
    <dgm:pt modelId="{F25A058E-0766-473A-AEAB-A26ED92141A7}" type="pres">
      <dgm:prSet presAssocID="{6555453D-AF68-4136-BA8D-B5B99B3459BD}" presName="Accent1Text" presStyleLbl="node1" presStyleIdx="5" presStyleCnt="6" custScaleX="195411" custScaleY="156510" custLinFactX="-5043" custLinFactNeighborX="-100000" custLinFactNeighborY="-5795"/>
      <dgm:spPr/>
      <dgm:t>
        <a:bodyPr/>
        <a:lstStyle/>
        <a:p>
          <a:endParaRPr lang="cs-CZ"/>
        </a:p>
      </dgm:t>
    </dgm:pt>
  </dgm:ptLst>
  <dgm:cxnLst>
    <dgm:cxn modelId="{BFB6C3AC-D779-42E1-BB47-2BFE77D16945}" type="presOf" srcId="{E8347154-5EF1-43EE-A171-7BC9FBF05EE0}" destId="{42DDC3BF-90F5-47D8-90F4-5EC1D07C9B8F}" srcOrd="0" destOrd="0" presId="urn:microsoft.com/office/officeart/2008/layout/AlternatingHexagons"/>
    <dgm:cxn modelId="{4F6A0246-DA79-4081-99C1-243AFA28F8C4}" srcId="{7F0B878F-34F2-4094-B1BA-0D4E3A1E2BD1}" destId="{40787CB3-1357-4C77-8709-FB7E4B5F951C}" srcOrd="2" destOrd="0" parTransId="{18C9D075-8984-40FC-8AB2-940846FD0FBE}" sibTransId="{6555453D-AF68-4136-BA8D-B5B99B3459BD}"/>
    <dgm:cxn modelId="{B26D8AC0-F1FB-4DCF-B8FE-F0691DAF86B0}" type="presOf" srcId="{40787CB3-1357-4C77-8709-FB7E4B5F951C}" destId="{364F0FCB-1451-4698-8F33-081BA586DD99}" srcOrd="0" destOrd="0" presId="urn:microsoft.com/office/officeart/2008/layout/AlternatingHexagons"/>
    <dgm:cxn modelId="{B749E926-0AC7-4D27-8FF9-FC46C31A3C70}" srcId="{7F0B878F-34F2-4094-B1BA-0D4E3A1E2BD1}" destId="{E8347154-5EF1-43EE-A171-7BC9FBF05EE0}" srcOrd="1" destOrd="0" parTransId="{0837374F-8A26-4F31-A34F-A288EC25C04B}" sibTransId="{A061E541-5C53-4B30-9836-EC69E595FD29}"/>
    <dgm:cxn modelId="{73B167EA-4649-4F53-ACB1-5CC69472FA71}" type="presOf" srcId="{A061E541-5C53-4B30-9836-EC69E595FD29}" destId="{F1E1029A-4C97-41C8-8CAE-48FC278312A9}" srcOrd="0" destOrd="0" presId="urn:microsoft.com/office/officeart/2008/layout/AlternatingHexagons"/>
    <dgm:cxn modelId="{C83DD47F-5B8E-414F-B6A7-9A1440C5C36B}" type="presOf" srcId="{6555453D-AF68-4136-BA8D-B5B99B3459BD}" destId="{F25A058E-0766-473A-AEAB-A26ED92141A7}" srcOrd="0" destOrd="0" presId="urn:microsoft.com/office/officeart/2008/layout/AlternatingHexagons"/>
    <dgm:cxn modelId="{2B49C5D8-F8A8-4F2A-A1C0-07C4F7A03ECE}" type="presOf" srcId="{7F0B878F-34F2-4094-B1BA-0D4E3A1E2BD1}" destId="{521BCC78-9120-47BD-8042-1EDD5F5E945D}" srcOrd="0" destOrd="0" presId="urn:microsoft.com/office/officeart/2008/layout/AlternatingHexagons"/>
    <dgm:cxn modelId="{3BD422A6-81F3-4E95-A438-568E54E73492}" type="presOf" srcId="{B61F078F-0753-4CE3-8645-63EDA8B2F565}" destId="{0B846959-45CB-40C1-8DC9-358891DC15B3}" srcOrd="0" destOrd="0" presId="urn:microsoft.com/office/officeart/2008/layout/AlternatingHexagons"/>
    <dgm:cxn modelId="{D6DC3438-E8D5-4F1E-B0F7-754254C51E87}" type="presOf" srcId="{29F83D74-4BB6-4FA0-9FA6-54CFDC621977}" destId="{2EC02C93-27F4-4C37-9511-B154069C68C4}" srcOrd="0" destOrd="0" presId="urn:microsoft.com/office/officeart/2008/layout/AlternatingHexagons"/>
    <dgm:cxn modelId="{208B0237-BA60-43A9-9B9A-1DD8E66B2362}" srcId="{7F0B878F-34F2-4094-B1BA-0D4E3A1E2BD1}" destId="{B61F078F-0753-4CE3-8645-63EDA8B2F565}" srcOrd="0" destOrd="0" parTransId="{245D7031-449A-472C-8E0B-53308041A33E}" sibTransId="{29F83D74-4BB6-4FA0-9FA6-54CFDC621977}"/>
    <dgm:cxn modelId="{E57D147D-C95B-4998-AD54-530506869C67}" type="presParOf" srcId="{521BCC78-9120-47BD-8042-1EDD5F5E945D}" destId="{0906F1A2-CF6F-4D70-B879-FFD9021A983F}" srcOrd="0" destOrd="0" presId="urn:microsoft.com/office/officeart/2008/layout/AlternatingHexagons"/>
    <dgm:cxn modelId="{B0AB12A9-EA92-4DDE-B3AF-CCF53138C63E}" type="presParOf" srcId="{0906F1A2-CF6F-4D70-B879-FFD9021A983F}" destId="{0B846959-45CB-40C1-8DC9-358891DC15B3}" srcOrd="0" destOrd="0" presId="urn:microsoft.com/office/officeart/2008/layout/AlternatingHexagons"/>
    <dgm:cxn modelId="{FAF5F3BB-E937-4B1B-80C4-5F771D6220C8}" type="presParOf" srcId="{0906F1A2-CF6F-4D70-B879-FFD9021A983F}" destId="{202F8B2B-F711-4BE7-BFBD-D25F4B4A74FA}" srcOrd="1" destOrd="0" presId="urn:microsoft.com/office/officeart/2008/layout/AlternatingHexagons"/>
    <dgm:cxn modelId="{80790102-2013-4A9C-A73D-434644C5CFAA}" type="presParOf" srcId="{0906F1A2-CF6F-4D70-B879-FFD9021A983F}" destId="{5C41E0EA-9F7D-48D4-B35C-A1996FF1DC9B}" srcOrd="2" destOrd="0" presId="urn:microsoft.com/office/officeart/2008/layout/AlternatingHexagons"/>
    <dgm:cxn modelId="{86023514-7A2E-426F-8CA6-3C6B4D874C1E}" type="presParOf" srcId="{0906F1A2-CF6F-4D70-B879-FFD9021A983F}" destId="{8C145384-D014-4568-91EA-46AFD87E0E28}" srcOrd="3" destOrd="0" presId="urn:microsoft.com/office/officeart/2008/layout/AlternatingHexagons"/>
    <dgm:cxn modelId="{1A524384-0EBD-48C6-9B4C-4DAAF4A92597}" type="presParOf" srcId="{0906F1A2-CF6F-4D70-B879-FFD9021A983F}" destId="{2EC02C93-27F4-4C37-9511-B154069C68C4}" srcOrd="4" destOrd="0" presId="urn:microsoft.com/office/officeart/2008/layout/AlternatingHexagons"/>
    <dgm:cxn modelId="{AFE31B49-324E-4081-843F-3BF699819D27}" type="presParOf" srcId="{521BCC78-9120-47BD-8042-1EDD5F5E945D}" destId="{F53E3D3E-E04F-424F-8163-8C08859F2D99}" srcOrd="1" destOrd="0" presId="urn:microsoft.com/office/officeart/2008/layout/AlternatingHexagons"/>
    <dgm:cxn modelId="{CCDBE6FD-B47E-468F-9EC4-7E3A463E197D}" type="presParOf" srcId="{521BCC78-9120-47BD-8042-1EDD5F5E945D}" destId="{4FE85E35-7C36-4CA9-864F-6F9F7748570E}" srcOrd="2" destOrd="0" presId="urn:microsoft.com/office/officeart/2008/layout/AlternatingHexagons"/>
    <dgm:cxn modelId="{BD317FDC-09B5-4BF5-BA1B-26767CC53930}" type="presParOf" srcId="{4FE85E35-7C36-4CA9-864F-6F9F7748570E}" destId="{42DDC3BF-90F5-47D8-90F4-5EC1D07C9B8F}" srcOrd="0" destOrd="0" presId="urn:microsoft.com/office/officeart/2008/layout/AlternatingHexagons"/>
    <dgm:cxn modelId="{3253BC22-D1A8-4D17-8684-3F66738A215D}" type="presParOf" srcId="{4FE85E35-7C36-4CA9-864F-6F9F7748570E}" destId="{79531158-B8D6-4E46-8BEA-40D936231766}" srcOrd="1" destOrd="0" presId="urn:microsoft.com/office/officeart/2008/layout/AlternatingHexagons"/>
    <dgm:cxn modelId="{6A1244B9-1890-4A54-B91D-23FCF46CF1B9}" type="presParOf" srcId="{4FE85E35-7C36-4CA9-864F-6F9F7748570E}" destId="{79E644FB-B13C-4B2D-B099-84ADDCA67463}" srcOrd="2" destOrd="0" presId="urn:microsoft.com/office/officeart/2008/layout/AlternatingHexagons"/>
    <dgm:cxn modelId="{BB1C582C-845B-4BA4-8E55-A31EC4C03E19}" type="presParOf" srcId="{4FE85E35-7C36-4CA9-864F-6F9F7748570E}" destId="{46D8D562-D92D-4C60-B047-41053361BAAE}" srcOrd="3" destOrd="0" presId="urn:microsoft.com/office/officeart/2008/layout/AlternatingHexagons"/>
    <dgm:cxn modelId="{E7AE7AE4-6391-406C-8311-851CAC551D4C}" type="presParOf" srcId="{4FE85E35-7C36-4CA9-864F-6F9F7748570E}" destId="{F1E1029A-4C97-41C8-8CAE-48FC278312A9}" srcOrd="4" destOrd="0" presId="urn:microsoft.com/office/officeart/2008/layout/AlternatingHexagons"/>
    <dgm:cxn modelId="{36C2D456-7F51-4B84-B111-C92F7AC10243}" type="presParOf" srcId="{521BCC78-9120-47BD-8042-1EDD5F5E945D}" destId="{E1394B73-7DBE-4C22-A33A-F39C11B5A17A}" srcOrd="3" destOrd="0" presId="urn:microsoft.com/office/officeart/2008/layout/AlternatingHexagons"/>
    <dgm:cxn modelId="{FE3E88FA-259C-4205-88D3-4275C732AE7C}" type="presParOf" srcId="{521BCC78-9120-47BD-8042-1EDD5F5E945D}" destId="{A312E021-C01D-4746-9CB2-2A88A3DC1062}" srcOrd="4" destOrd="0" presId="urn:microsoft.com/office/officeart/2008/layout/AlternatingHexagons"/>
    <dgm:cxn modelId="{2EB23629-3C1A-49F6-ADDA-03EC01CD856A}" type="presParOf" srcId="{A312E021-C01D-4746-9CB2-2A88A3DC1062}" destId="{364F0FCB-1451-4698-8F33-081BA586DD99}" srcOrd="0" destOrd="0" presId="urn:microsoft.com/office/officeart/2008/layout/AlternatingHexagons"/>
    <dgm:cxn modelId="{341A90B0-6333-4AED-8881-C59658647079}" type="presParOf" srcId="{A312E021-C01D-4746-9CB2-2A88A3DC1062}" destId="{6BBA10D4-EC08-45C5-8574-E8C87A5BB60B}" srcOrd="1" destOrd="0" presId="urn:microsoft.com/office/officeart/2008/layout/AlternatingHexagons"/>
    <dgm:cxn modelId="{119DAB24-2442-409D-9A7D-4D5A31DB7D82}" type="presParOf" srcId="{A312E021-C01D-4746-9CB2-2A88A3DC1062}" destId="{A9138A72-B5ED-4107-AB4A-B9A17D70C107}" srcOrd="2" destOrd="0" presId="urn:microsoft.com/office/officeart/2008/layout/AlternatingHexagons"/>
    <dgm:cxn modelId="{3D79CFDF-EE6C-4338-B11E-59A869A83421}" type="presParOf" srcId="{A312E021-C01D-4746-9CB2-2A88A3DC1062}" destId="{B8F42B0B-B4B2-43B9-9350-862FDF7E482F}" srcOrd="3" destOrd="0" presId="urn:microsoft.com/office/officeart/2008/layout/AlternatingHexagons"/>
    <dgm:cxn modelId="{1AAE7CAB-E809-4EF4-B875-94B47212AD4B}" type="presParOf" srcId="{A312E021-C01D-4746-9CB2-2A88A3DC1062}" destId="{F25A058E-0766-473A-AEAB-A26ED92141A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9488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432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4148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003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4937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7419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1709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8569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18057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5797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7760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9270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829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0272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6033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9741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1309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7757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8068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6538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6218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9196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801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1.xml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2.xml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web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media" Target="../media/media15.m4a"/><Relationship Id="rId7" Type="http://schemas.openxmlformats.org/officeDocument/2006/relationships/image" Target="../media/image23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5.m4a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9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Archeologie pohřbívání, symbolické aspekty pohřbívání, historie</a:t>
            </a:r>
          </a:p>
          <a:p>
            <a:endParaRPr lang="cs-CZ" sz="2400" dirty="0"/>
          </a:p>
          <a:p>
            <a:r>
              <a:rPr lang="cs-CZ" sz="2400" b="1" dirty="0" smtClean="0"/>
              <a:t>Anna Pankowská</a:t>
            </a:r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7953" y="1589964"/>
            <a:ext cx="9601200" cy="3581400"/>
          </a:xfrm>
        </p:spPr>
        <p:txBody>
          <a:bodyPr/>
          <a:lstStyle/>
          <a:p>
            <a:r>
              <a:rPr lang="cs-CZ" dirty="0" smtClean="0"/>
              <a:t>Archeologie pohřbívání (funerální archeologie)</a:t>
            </a:r>
          </a:p>
          <a:p>
            <a:endParaRPr lang="cs-CZ" dirty="0" smtClean="0"/>
          </a:p>
          <a:p>
            <a:r>
              <a:rPr lang="cs-CZ" dirty="0" smtClean="0"/>
              <a:t>Časová osa obřadu</a:t>
            </a:r>
          </a:p>
          <a:p>
            <a:endParaRPr lang="cs-CZ" dirty="0" smtClean="0"/>
          </a:p>
          <a:p>
            <a:r>
              <a:rPr lang="cs-CZ" dirty="0" smtClean="0"/>
              <a:t>Historie pohřbívání (výběr)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981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Archeologie pohřbívání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04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56" y="190516"/>
            <a:ext cx="5773119" cy="304532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002" y="3317357"/>
            <a:ext cx="5378251" cy="342409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0765" y="225855"/>
            <a:ext cx="3216895" cy="297464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456" y="3431340"/>
            <a:ext cx="2124077" cy="301595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0850" y="190516"/>
            <a:ext cx="2028166" cy="2974642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09867" y="5837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0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6136" y="442991"/>
            <a:ext cx="9601200" cy="1485900"/>
          </a:xfrm>
        </p:spPr>
        <p:txBody>
          <a:bodyPr/>
          <a:lstStyle/>
          <a:p>
            <a:r>
              <a:rPr lang="cs-CZ" dirty="0" smtClean="0"/>
              <a:t>Rituál pohřbívání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839900" y="1750190"/>
            <a:ext cx="7182424" cy="492910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b="1" dirty="0" smtClean="0">
              <a:latin typeface="+mj-lt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b="1" dirty="0" smtClean="0">
                <a:solidFill>
                  <a:schemeClr val="tx1"/>
                </a:solidFill>
                <a:latin typeface="+mj-lt"/>
              </a:rPr>
              <a:t>Rituál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je stylizovaný vzorec chování, ve kterém se odráží základní sociální hodnoty společnosti. Podstatné = formaliz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</a:rPr>
              <a:t>ace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, opakování a (relativní) kontinu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</a:rPr>
              <a:t>i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t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</a:rPr>
              <a:t>a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 (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</a:rPr>
              <a:t>Pearson, 2001; O´Shea, 1984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dirty="0" smtClean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b="1" dirty="0" smtClean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b="1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Ritus</a:t>
            </a:r>
            <a:r>
              <a:rPr lang="cs-CZ" altLang="cs-CZ" dirty="0" smtClean="0">
                <a:solidFill>
                  <a:schemeClr val="tx1"/>
                </a:solidFill>
                <a:latin typeface="+mj-lt"/>
                <a:cs typeface="Microsoft Sans Serif" panose="020B0604020202020204" pitchFamily="34" charset="0"/>
              </a:rPr>
              <a:t>: formální aspekt způsobu pohřbu, konečná podoba, zjednodušená typologie (žárový, kostrový, bi-rituální) = archeolog nezaznamená rituál.</a:t>
            </a:r>
            <a:endParaRPr lang="cs-CZ" altLang="cs-CZ" dirty="0">
              <a:solidFill>
                <a:schemeClr val="tx1"/>
              </a:solidFill>
              <a:latin typeface="+mj-lt"/>
            </a:endParaRPr>
          </a:p>
          <a:p>
            <a:pPr algn="just"/>
            <a:endParaRPr lang="cs-CZ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98" name="Picture 2" descr="VÃ½sledek obrÃ¡zku pro pohÅeb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764" y="2557219"/>
            <a:ext cx="3570992" cy="241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6156" y="27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Pohřeb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371600" y="1733550"/>
            <a:ext cx="10077450" cy="3581400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cs-CZ" u="sng" dirty="0"/>
              <a:t>Vyjádření úcty zemřelému</a:t>
            </a:r>
            <a:r>
              <a:rPr lang="cs-CZ" dirty="0"/>
              <a:t>, </a:t>
            </a:r>
            <a:r>
              <a:rPr lang="cs-CZ" dirty="0" smtClean="0"/>
              <a:t>symbolické vyznání</a:t>
            </a:r>
            <a:r>
              <a:rPr lang="cs-CZ" dirty="0"/>
              <a:t>, prosba o duchovní pomoc zemřelému a </a:t>
            </a:r>
            <a:r>
              <a:rPr lang="cs-CZ" dirty="0" smtClean="0"/>
              <a:t>pozůstalým</a:t>
            </a:r>
            <a:r>
              <a:rPr lang="cs-CZ" dirty="0"/>
              <a:t> </a:t>
            </a:r>
            <a:r>
              <a:rPr lang="cs-CZ" dirty="0" smtClean="0"/>
              <a:t>(Pearson</a:t>
            </a:r>
            <a:r>
              <a:rPr lang="cs-CZ" dirty="0"/>
              <a:t>, 2001</a:t>
            </a:r>
            <a:r>
              <a:rPr lang="cs-CZ" dirty="0" smtClean="0"/>
              <a:t>).</a:t>
            </a:r>
            <a:r>
              <a:rPr lang="cs-CZ" dirty="0"/>
              <a:t> </a:t>
            </a:r>
            <a:r>
              <a:rPr lang="cs-CZ" u="sng" dirty="0" smtClean="0"/>
              <a:t>Vyrovnání se s smrtí </a:t>
            </a:r>
            <a:r>
              <a:rPr lang="cs-CZ" dirty="0" smtClean="0"/>
              <a:t>= emocionální i sociální stránka pohřbu (Šiklová, 2013).</a:t>
            </a:r>
          </a:p>
          <a:p>
            <a:pPr algn="just">
              <a:lnSpc>
                <a:spcPct val="110000"/>
              </a:lnSpc>
            </a:pPr>
            <a:endParaRPr lang="cs-CZ" dirty="0" smtClean="0"/>
          </a:p>
          <a:p>
            <a:pPr algn="just">
              <a:lnSpc>
                <a:spcPct val="110000"/>
              </a:lnSpc>
            </a:pPr>
            <a:r>
              <a:rPr lang="cs-CZ" dirty="0" smtClean="0"/>
              <a:t>Poskytuje kulturně předepsaný a sociálně akceptovaný způsob přechodu z života do smrti (</a:t>
            </a:r>
            <a:r>
              <a:rPr lang="cs-CZ" i="1" dirty="0" smtClean="0"/>
              <a:t>rites of passage</a:t>
            </a:r>
            <a:r>
              <a:rPr lang="cs-CZ" dirty="0" smtClean="0"/>
              <a:t>) (Arnold Van Gennep, 1906).</a:t>
            </a:r>
          </a:p>
          <a:p>
            <a:pPr algn="just">
              <a:lnSpc>
                <a:spcPct val="110000"/>
              </a:lnSpc>
            </a:pPr>
            <a:endParaRPr lang="cs-CZ" dirty="0" smtClean="0"/>
          </a:p>
          <a:p>
            <a:pPr algn="just">
              <a:lnSpc>
                <a:spcPct val="110000"/>
              </a:lnSpc>
            </a:pPr>
            <a:r>
              <a:rPr lang="cs-CZ" dirty="0"/>
              <a:t>O</a:t>
            </a:r>
            <a:r>
              <a:rPr lang="cs-CZ" dirty="0" smtClean="0"/>
              <a:t>dráží strukturu společnosti, vztahy, rovnost a nerovnost (?)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cs-CZ" dirty="0" smtClean="0"/>
          </a:p>
          <a:p>
            <a:pPr algn="just">
              <a:lnSpc>
                <a:spcPct val="110000"/>
              </a:lnSpc>
            </a:pPr>
            <a:r>
              <a:rPr lang="cs-CZ" dirty="0" smtClean="0">
                <a:solidFill>
                  <a:srgbClr val="FF0000"/>
                </a:solidFill>
              </a:rPr>
              <a:t>Otázka je, co je viditelné pro bioarcheologa a jak k interpretaci pohřbu přistupovat.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3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21699" y="445957"/>
            <a:ext cx="9601200" cy="1485900"/>
          </a:xfrm>
        </p:spPr>
        <p:txBody>
          <a:bodyPr/>
          <a:lstStyle/>
          <a:p>
            <a:r>
              <a:rPr lang="cs-CZ" dirty="0" smtClean="0"/>
              <a:t>Procesuální archeologie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1806313"/>
            <a:ext cx="10395679" cy="4909279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cs-CZ" dirty="0" smtClean="0"/>
              <a:t>60</a:t>
            </a:r>
            <a:r>
              <a:rPr lang="cs-CZ" dirty="0"/>
              <a:t>. a </a:t>
            </a:r>
            <a:r>
              <a:rPr lang="cs-CZ" dirty="0" smtClean="0"/>
              <a:t>70. </a:t>
            </a:r>
            <a:r>
              <a:rPr lang="cs-CZ" dirty="0"/>
              <a:t>léta 20. </a:t>
            </a:r>
            <a:r>
              <a:rPr lang="cs-CZ" dirty="0" smtClean="0"/>
              <a:t>století: nová </a:t>
            </a:r>
            <a:r>
              <a:rPr lang="cs-CZ" dirty="0"/>
              <a:t>archeologie (USA); analytická archeologie (</a:t>
            </a:r>
            <a:r>
              <a:rPr lang="cs-CZ" dirty="0" smtClean="0"/>
              <a:t>GB); Lewis </a:t>
            </a:r>
            <a:r>
              <a:rPr lang="cs-CZ" dirty="0"/>
              <a:t>R. Binford, </a:t>
            </a:r>
            <a:r>
              <a:rPr lang="cs-CZ" dirty="0" smtClean="0"/>
              <a:t>David </a:t>
            </a:r>
            <a:r>
              <a:rPr lang="cs-CZ" dirty="0"/>
              <a:t>L. Clarke, </a:t>
            </a:r>
            <a:r>
              <a:rPr lang="cs-CZ" dirty="0" smtClean="0"/>
              <a:t>Ian Hodder.</a:t>
            </a:r>
          </a:p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cs-CZ" dirty="0" smtClean="0"/>
              <a:t>Etnografický výzkum pohřebních praktik s cílem sledovat obecná pravidla napříč kulturami.</a:t>
            </a:r>
          </a:p>
          <a:p>
            <a:pPr lvl="1" algn="just">
              <a:lnSpc>
                <a:spcPct val="110000"/>
              </a:lnSpc>
              <a:spcAft>
                <a:spcPts val="1200"/>
              </a:spcAft>
            </a:pPr>
            <a:r>
              <a:rPr lang="cs-CZ" dirty="0" smtClean="0"/>
              <a:t>Vztah mezi statickým jevem v archeologickém kontextu a dynamickým projevem chování minulé společnosti.</a:t>
            </a:r>
            <a:endParaRPr lang="cs-CZ" b="1" dirty="0" smtClean="0"/>
          </a:p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cs-CZ" b="1" dirty="0" smtClean="0"/>
              <a:t>Lewis R. Binford</a:t>
            </a:r>
            <a:r>
              <a:rPr lang="cs-CZ" dirty="0" smtClean="0"/>
              <a:t>: vztah mezi variabilitou v pohřbívání a sociální komplexitou dané společnosti.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70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1810" y="625791"/>
            <a:ext cx="10224853" cy="1485900"/>
          </a:xfrm>
        </p:spPr>
        <p:txBody>
          <a:bodyPr>
            <a:normAutofit/>
          </a:bodyPr>
          <a:lstStyle/>
          <a:p>
            <a:r>
              <a:rPr lang="cs-CZ" sz="3600" dirty="0" smtClean="0"/>
              <a:t>L. R. Binford (1971) a variabilita v pohřbívání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1810" y="1745369"/>
            <a:ext cx="10540498" cy="449053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Termín </a:t>
            </a:r>
            <a:r>
              <a:rPr lang="cs-CZ" i="1" dirty="0" smtClean="0"/>
              <a:t>social persona </a:t>
            </a:r>
            <a:r>
              <a:rPr lang="cs-CZ" dirty="0" smtClean="0"/>
              <a:t>= množství sociálních identit, kterých jedinec během života dosáhl a mohou se manifestovat v pohřbu.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Subsistence (ekonomie) společnosti koreluje s komplexitou pohřbu.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Komplexitu sleduje v několika dimenzích (věk, pohlaví, sociální role, podmínky smrti, místo smrti atd.).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Usedlé společnosti mnohem více berou v potaz dimenze spojené se sociálním statusem. Lovci a sběrači více věk a pohlaví.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Usedlé společností = více komplexní pohřební ritus.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17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Sekundární pohřby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10140846" cy="3979889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Vyskytují se zejména u usedlých společností (podle HRAF, Sosna (2007) a Schroeder (2001)), souvisí s komplexitou společnosti.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Sekundární uložení je častěji vázáno na sociální status zemřelého.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Primárním uložením je častěji inhumace, méně často expozice těla na povrchu.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Primární a sekundární uložení se vždy liší!</a:t>
            </a:r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387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Variabilita v pohřbívání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Celkový nárůst variability v pohřbívání může ukazovat na společenské </a:t>
            </a:r>
            <a:r>
              <a:rPr lang="cs-CZ" dirty="0" smtClean="0"/>
              <a:t>změny (Davies, 2008).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 </a:t>
            </a:r>
            <a:r>
              <a:rPr lang="cs-CZ" dirty="0"/>
              <a:t>současné ČR také narůstá variabilita, bývá dávána do souvislosti s narůstající </a:t>
            </a:r>
            <a:r>
              <a:rPr lang="cs-CZ" dirty="0" smtClean="0"/>
              <a:t>individualitou.</a:t>
            </a:r>
            <a:endParaRPr lang="cs-CZ" dirty="0"/>
          </a:p>
          <a:p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4923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2717" y="444994"/>
            <a:ext cx="9601200" cy="1485900"/>
          </a:xfrm>
        </p:spPr>
        <p:txBody>
          <a:bodyPr/>
          <a:lstStyle/>
          <a:p>
            <a:r>
              <a:rPr lang="cs-CZ" dirty="0" smtClean="0"/>
              <a:t>Variabilita v pohřbívání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15979" y="1604802"/>
            <a:ext cx="10055337" cy="4779956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i="0" dirty="0" smtClean="0"/>
              <a:t>Žeh, inhumace, alternativní ekologické pohřby.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cs-CZ" i="0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cs-CZ" i="0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i="0" dirty="0" smtClean="0"/>
              <a:t>Žeh: rozptyl ve vodě, na louce, doma, ponechání si urny, uložení urny do země atd.; inhumace: velikost a úprava hrobu; eko.: vodní kremace, zpátky ke kořenům, kompost atd.</a:t>
            </a:r>
            <a:endParaRPr lang="cs-CZ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cs-CZ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cs-CZ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dirty="0" smtClean="0"/>
              <a:t>Variabilita v pohřbívání se v průběhu postdepozičních procesů redukuje = </a:t>
            </a:r>
            <a:r>
              <a:rPr lang="cs-CZ" b="1" dirty="0" smtClean="0"/>
              <a:t>lidská vlastnost kategorizace způsobuje schematické dělení.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0" smtClean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6516" y="1401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7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2412" y="518993"/>
            <a:ext cx="9601200" cy="1485900"/>
          </a:xfrm>
        </p:spPr>
        <p:txBody>
          <a:bodyPr/>
          <a:lstStyle/>
          <a:p>
            <a:r>
              <a:rPr lang="cs-CZ" dirty="0" smtClean="0"/>
              <a:t>Dominantní pohřební ritus</a:t>
            </a:r>
            <a:endParaRPr lang="cs-CZ" dirty="0"/>
          </a:p>
        </p:txBody>
      </p:sp>
      <p:pic>
        <p:nvPicPr>
          <p:cNvPr id="7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390348" y="2004893"/>
            <a:ext cx="4233380" cy="4329594"/>
          </a:xfrm>
          <a:prstGeom prst="rect">
            <a:avLst/>
          </a:prstGeom>
        </p:spPr>
      </p:pic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>
          <a:xfrm>
            <a:off x="1031845" y="2032415"/>
            <a:ext cx="5375693" cy="4464806"/>
          </a:xfrm>
        </p:spPr>
        <p:txBody>
          <a:bodyPr/>
          <a:lstStyle/>
          <a:p>
            <a:pPr algn="just"/>
            <a:r>
              <a:rPr lang="cs-CZ" dirty="0" smtClean="0"/>
              <a:t>Např. v ČR: žárový ritus.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 archeologickém záznamu bývá označován dominantní pohřební ritus ten, který je nejčastější pro dané období a slouží také jako datovací technika = nazývaný „normativní“, vše ostatní „deviantní“.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>
                <a:solidFill>
                  <a:srgbClr val="FF0000"/>
                </a:solidFill>
              </a:rPr>
              <a:t>Reprezentativnost! Zachovalý ritus mohl být klidně minoritní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9" name="Šipka doprava 8"/>
          <p:cNvSpPr/>
          <p:nvPr/>
        </p:nvSpPr>
        <p:spPr>
          <a:xfrm>
            <a:off x="6560178" y="3720885"/>
            <a:ext cx="677530" cy="4636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7483642" y="5125453"/>
            <a:ext cx="4054642" cy="842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33484" y="5189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4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3947" y="126331"/>
            <a:ext cx="9601200" cy="1485900"/>
          </a:xfrm>
        </p:spPr>
        <p:txBody>
          <a:bodyPr>
            <a:normAutofit/>
          </a:bodyPr>
          <a:lstStyle/>
          <a:p>
            <a:r>
              <a:rPr lang="cs-CZ" dirty="0"/>
              <a:t>Proč jsou pohřby důležitým archeologickým zdrojem informací?</a:t>
            </a:r>
          </a:p>
        </p:txBody>
      </p:sp>
      <p:pic>
        <p:nvPicPr>
          <p:cNvPr id="1026" name="Picture 2" descr="SouvisejÃ­cÃ­ obrÃ¡zek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822" y="1612231"/>
            <a:ext cx="4591389" cy="266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uvisejÃ­cÃ­ obrÃ¡ze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47" y="1612231"/>
            <a:ext cx="3517895" cy="464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4776539" y="4784104"/>
            <a:ext cx="6497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 smtClean="0"/>
              <a:t>Pohřby poskytují informaci o životě i smrti člověka</a:t>
            </a:r>
            <a:r>
              <a:rPr lang="cs-CZ" dirty="0"/>
              <a:t>.</a:t>
            </a:r>
            <a:endParaRPr lang="cs-CZ" dirty="0" smtClean="0"/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Těla se sama nepohřbila, hrob a pohřeb odráží pohnutky přeživších. </a:t>
            </a:r>
            <a:endParaRPr lang="cs-CZ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73591" y="2596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5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344995"/>
              </p:ext>
            </p:extLst>
          </p:nvPr>
        </p:nvGraphicFramePr>
        <p:xfrm>
          <a:off x="974557" y="577517"/>
          <a:ext cx="10888580" cy="601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41697" y="5775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3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3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2941" y="355325"/>
            <a:ext cx="9601200" cy="1485900"/>
          </a:xfrm>
        </p:spPr>
        <p:txBody>
          <a:bodyPr/>
          <a:lstStyle/>
          <a:p>
            <a:r>
              <a:rPr lang="cs-CZ" dirty="0" smtClean="0"/>
              <a:t>Problémy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925931"/>
              </p:ext>
            </p:extLst>
          </p:nvPr>
        </p:nvGraphicFramePr>
        <p:xfrm>
          <a:off x="2249906" y="475246"/>
          <a:ext cx="8927431" cy="5853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41506" y="4752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3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Časová osa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84294" y="2130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3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18647" y="600075"/>
            <a:ext cx="1056855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A) Před-pohřební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: </a:t>
            </a:r>
            <a:endParaRPr lang="cs-CZ" altLang="cs-CZ" sz="2000" dirty="0" smtClean="0">
              <a:latin typeface="+mn-lt"/>
            </a:endParaRPr>
          </a:p>
          <a:p>
            <a:pPr marL="684000" lvl="1" indent="-457200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výběr 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místa</a:t>
            </a:r>
            <a:r>
              <a:rPr lang="cs-CZ" altLang="cs-CZ" sz="2000" dirty="0">
                <a:latin typeface="+mn-lt"/>
              </a:rPr>
              <a:t>,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 </a:t>
            </a:r>
            <a:endParaRPr lang="cs-CZ" altLang="cs-CZ" sz="2000" dirty="0" smtClean="0">
              <a:latin typeface="+mn-lt"/>
            </a:endParaRPr>
          </a:p>
          <a:p>
            <a:pPr marL="684000" lvl="1" indent="-457200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zformování hrobu</a:t>
            </a:r>
            <a:r>
              <a:rPr lang="cs-CZ" altLang="cs-CZ" sz="2000" dirty="0" smtClean="0">
                <a:latin typeface="+mn-lt"/>
              </a:rPr>
              <a:t>,</a:t>
            </a:r>
          </a:p>
          <a:p>
            <a:pPr marL="684000" lvl="1" indent="-457200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úprava 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vlastního těla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,</a:t>
            </a:r>
          </a:p>
          <a:p>
            <a:pPr marL="684000" lvl="1" indent="-457200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„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obaly“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těla.</a:t>
            </a:r>
            <a:endParaRPr lang="cs-CZ" altLang="cs-CZ" sz="20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</a:rPr>
              <a:t>			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 </a:t>
            </a:r>
            <a:r>
              <a:rPr lang="cs-CZ" altLang="cs-CZ" sz="2000" dirty="0">
                <a:latin typeface="+mn-lt"/>
              </a:rPr>
              <a:t>	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</a:rPr>
              <a:t>B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)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Pohřební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: </a:t>
            </a:r>
            <a:r>
              <a:rPr lang="cs-CZ" altLang="cs-CZ" sz="2000" dirty="0">
                <a:latin typeface="+mn-lt"/>
              </a:rPr>
              <a:t>	</a:t>
            </a:r>
            <a:endParaRPr lang="cs-CZ" altLang="cs-CZ" sz="2000" dirty="0" smtClean="0">
              <a:latin typeface="+mn-lt"/>
            </a:endParaRP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>
                <a:latin typeface="+mn-lt"/>
              </a:rPr>
              <a:t>uložení /aranžování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těl</a:t>
            </a:r>
            <a:r>
              <a:rPr lang="cs-CZ" altLang="cs-CZ" sz="2000" dirty="0" smtClean="0">
                <a:latin typeface="+mn-lt"/>
              </a:rPr>
              <a:t>a,</a:t>
            </a:r>
            <a:endParaRPr lang="cs-CZ" altLang="cs-CZ" sz="2000" dirty="0" smtClean="0">
              <a:latin typeface="+mn-lt"/>
              <a:cs typeface="Microsoft Sans Serif" panose="020B0604020202020204" pitchFamily="34" charset="0"/>
            </a:endParaRP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milodary a výbava</a:t>
            </a:r>
            <a:r>
              <a:rPr lang="cs-CZ" altLang="cs-CZ" sz="2000" dirty="0" smtClean="0">
                <a:latin typeface="+mn-lt"/>
              </a:rPr>
              <a:t>,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  </a:t>
            </a: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uzavření 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a konečné formování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hrobu.</a:t>
            </a:r>
            <a:endParaRPr lang="cs-CZ" altLang="cs-CZ" sz="20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</a:rPr>
              <a:t>C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)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Po-pohřební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: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znovu 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otevírání hrobů</a:t>
            </a:r>
            <a:r>
              <a:rPr lang="cs-CZ" altLang="cs-CZ" sz="2000" dirty="0">
                <a:latin typeface="+mn-lt"/>
              </a:rPr>
              <a:t>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</a:rPr>
              <a:t>D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) </a:t>
            </a: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Speciální 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případy: </a:t>
            </a:r>
            <a:endParaRPr lang="cs-CZ" altLang="cs-CZ" sz="2000" dirty="0" smtClean="0">
              <a:latin typeface="+mn-lt"/>
            </a:endParaRP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relikvie</a:t>
            </a:r>
            <a:r>
              <a:rPr lang="cs-CZ" altLang="cs-CZ" sz="2000" dirty="0">
                <a:latin typeface="+mn-lt"/>
                <a:cs typeface="Microsoft Sans Serif" panose="020B0604020202020204" pitchFamily="34" charset="0"/>
              </a:rPr>
              <a:t>, </a:t>
            </a:r>
            <a:endParaRPr lang="cs-CZ" altLang="cs-CZ" sz="2000" dirty="0" smtClean="0">
              <a:latin typeface="+mn-lt"/>
            </a:endParaRP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kenotafy,</a:t>
            </a:r>
          </a:p>
          <a:p>
            <a:pPr lvl="1" algn="just">
              <a:spcBef>
                <a:spcPct val="0"/>
              </a:spcBef>
              <a:buClrTx/>
              <a:buSzTx/>
            </a:pPr>
            <a:r>
              <a:rPr lang="cs-CZ" altLang="cs-CZ" sz="2000" dirty="0" smtClean="0">
                <a:latin typeface="+mn-lt"/>
                <a:cs typeface="Microsoft Sans Serif" panose="020B0604020202020204" pitchFamily="34" charset="0"/>
              </a:rPr>
              <a:t>kanibalismus</a:t>
            </a:r>
            <a:r>
              <a:rPr lang="cs-CZ" altLang="cs-CZ" sz="2000" dirty="0">
                <a:latin typeface="+mn-lt"/>
              </a:rPr>
              <a:t>.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9288939" y="600075"/>
            <a:ext cx="206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Duday (2005)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1295" y="295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2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356652"/>
              </p:ext>
            </p:extLst>
          </p:nvPr>
        </p:nvGraphicFramePr>
        <p:xfrm>
          <a:off x="1297591" y="359521"/>
          <a:ext cx="1868453" cy="599877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868453"/>
              </a:tblGrid>
              <a:tr h="710063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Žárový ritus</a:t>
                      </a:r>
                      <a:endParaRPr lang="en-US" sz="1900" dirty="0"/>
                    </a:p>
                  </a:txBody>
                  <a:tcPr marL="88586" marR="88586" marT="44293" marB="44293" anchor="ctr"/>
                </a:tc>
              </a:tr>
              <a:tr h="739236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Předkremační</a:t>
                      </a:r>
                      <a:endParaRPr lang="en-US" sz="1900" dirty="0"/>
                    </a:p>
                  </a:txBody>
                  <a:tcPr marL="88586" marR="88586" marT="44293" marB="44293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400667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Kremace</a:t>
                      </a:r>
                      <a:endParaRPr lang="en-US" sz="1900" dirty="0"/>
                    </a:p>
                  </a:txBody>
                  <a:tcPr marL="88586" marR="88586" marT="44293" marB="44293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86718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Postkremační</a:t>
                      </a:r>
                      <a:endParaRPr lang="en-US" sz="1900" dirty="0"/>
                    </a:p>
                  </a:txBody>
                  <a:tcPr marL="88586" marR="88586" marT="44293" marB="44293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33775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Postdepoziční</a:t>
                      </a:r>
                      <a:endParaRPr lang="en-US" sz="1900" dirty="0"/>
                    </a:p>
                  </a:txBody>
                  <a:tcPr marL="88586" marR="88586" marT="44293" marB="44293" anchor="ctr"/>
                </a:tc>
              </a:tr>
              <a:tr h="583608">
                <a:tc>
                  <a:txBody>
                    <a:bodyPr/>
                    <a:lstStyle/>
                    <a:p>
                      <a:pPr algn="l"/>
                      <a:r>
                        <a:rPr lang="cs-CZ" sz="1900" dirty="0" smtClean="0"/>
                        <a:t>Exkavace</a:t>
                      </a:r>
                      <a:endParaRPr lang="en-US" sz="1900" dirty="0"/>
                    </a:p>
                  </a:txBody>
                  <a:tcPr marL="88586" marR="88586" marT="44293" marB="44293" anchor="ctr"/>
                </a:tc>
              </a:tr>
              <a:tr h="544703">
                <a:tc>
                  <a:txBody>
                    <a:bodyPr/>
                    <a:lstStyle/>
                    <a:p>
                      <a:pPr algn="l"/>
                      <a:r>
                        <a:rPr lang="cs-CZ" sz="1900" noProof="0" dirty="0" smtClean="0"/>
                        <a:t>Postexkavační</a:t>
                      </a:r>
                      <a:endParaRPr lang="en-US" sz="1900" noProof="0" dirty="0"/>
                    </a:p>
                  </a:txBody>
                  <a:tcPr marL="88586" marR="88586" marT="44293" marB="44293" anchor="ctr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3199289" y="969336"/>
            <a:ext cx="3869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6835" indent="-276835">
              <a:buFontTx/>
              <a:buChar char="-"/>
            </a:pPr>
            <a:r>
              <a:rPr lang="cs-CZ" sz="2000" dirty="0" smtClean="0"/>
              <a:t>Celé tělo vs</a:t>
            </a:r>
            <a:r>
              <a:rPr lang="cs-CZ" sz="2000" dirty="0"/>
              <a:t>. </a:t>
            </a:r>
            <a:r>
              <a:rPr lang="cs-CZ" sz="2000" dirty="0" smtClean="0"/>
              <a:t>části těla</a:t>
            </a:r>
            <a:endParaRPr lang="cs-CZ" sz="2000" dirty="0"/>
          </a:p>
          <a:p>
            <a:pPr marL="276835" indent="-276835">
              <a:buFontTx/>
              <a:buChar char="-"/>
            </a:pPr>
            <a:r>
              <a:rPr lang="cs-CZ" sz="2000" dirty="0" smtClean="0"/>
              <a:t>Měkké tkáně vs</a:t>
            </a:r>
            <a:r>
              <a:rPr lang="cs-CZ" sz="2000" dirty="0"/>
              <a:t>. </a:t>
            </a:r>
            <a:r>
              <a:rPr lang="cs-CZ" sz="2000" dirty="0" smtClean="0"/>
              <a:t>suché kosti</a:t>
            </a:r>
            <a:endParaRPr lang="cs-CZ" sz="20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3199289" y="1816438"/>
            <a:ext cx="3885423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76835" indent="-276835">
              <a:buFontTx/>
              <a:buChar char="-"/>
            </a:pPr>
            <a:r>
              <a:rPr lang="cs-CZ" sz="2000" dirty="0" smtClean="0"/>
              <a:t>Pozice těla</a:t>
            </a:r>
            <a:endParaRPr lang="cs-CZ" sz="2000" dirty="0"/>
          </a:p>
          <a:p>
            <a:pPr marL="276835" indent="-276835">
              <a:buFontTx/>
              <a:buChar char="-"/>
              <a:defRPr/>
            </a:pPr>
            <a:r>
              <a:rPr lang="cs-CZ" sz="2000" dirty="0" smtClean="0"/>
              <a:t>Konstrukce hranice</a:t>
            </a:r>
            <a:endParaRPr lang="cs-CZ" sz="2000" dirty="0"/>
          </a:p>
          <a:p>
            <a:pPr marL="276835" indent="-276835">
              <a:buFontTx/>
              <a:buChar char="-"/>
            </a:pPr>
            <a:r>
              <a:rPr lang="cs-CZ" sz="2000" dirty="0" smtClean="0"/>
              <a:t>Intensita a doba trvání žehu</a:t>
            </a:r>
            <a:endParaRPr lang="cs-CZ" sz="2000" dirty="0"/>
          </a:p>
          <a:p>
            <a:pPr marL="276835" indent="-276835">
              <a:buFontTx/>
              <a:buChar char="-"/>
            </a:pPr>
            <a:r>
              <a:rPr lang="cs-CZ" sz="2000" dirty="0" smtClean="0"/>
              <a:t>Počet jedinců/zvířat</a:t>
            </a:r>
            <a:endParaRPr lang="en-US" sz="20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3166044" y="3726087"/>
            <a:ext cx="4656531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76835" indent="-276835">
              <a:buFontTx/>
              <a:buChar char="-"/>
            </a:pPr>
            <a:r>
              <a:rPr lang="cs-CZ" sz="2000" dirty="0" smtClean="0"/>
              <a:t>Ochlazování</a:t>
            </a:r>
            <a:endParaRPr lang="cs-CZ" sz="2000" dirty="0"/>
          </a:p>
          <a:p>
            <a:pPr marL="276835" indent="-276835">
              <a:buFontTx/>
              <a:buChar char="-"/>
            </a:pPr>
            <a:r>
              <a:rPr lang="cs-CZ" sz="2000" dirty="0" smtClean="0"/>
              <a:t>Přesun do urny</a:t>
            </a:r>
            <a:endParaRPr lang="cs-CZ" sz="2000" dirty="0"/>
          </a:p>
          <a:p>
            <a:pPr marL="653804" lvl="1" indent="-276835">
              <a:buFontTx/>
              <a:buChar char="-"/>
            </a:pPr>
            <a:r>
              <a:rPr lang="cs-CZ" sz="2000" dirty="0" smtClean="0"/>
              <a:t>záměrná/náhodná manipulace </a:t>
            </a:r>
            <a:endParaRPr lang="cs-CZ" sz="2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8081" y="359521"/>
            <a:ext cx="3457840" cy="217147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8081" y="4339679"/>
            <a:ext cx="3482697" cy="2214035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90988" y="31164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7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4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60895" y="278969"/>
            <a:ext cx="10972800" cy="1472339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3400" b="1" dirty="0" smtClean="0">
                <a:solidFill>
                  <a:schemeClr val="tx1"/>
                </a:solidFill>
              </a:rPr>
              <a:t>Před-pohřební: umístění </a:t>
            </a:r>
            <a:r>
              <a:rPr lang="cs-CZ" altLang="cs-CZ" sz="3400" b="1" dirty="0">
                <a:solidFill>
                  <a:schemeClr val="tx1"/>
                </a:solidFill>
              </a:rPr>
              <a:t>pohřebiště, hřbitova, hrobu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162373" y="1524001"/>
            <a:ext cx="10771322" cy="139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 algn="just">
              <a:spcBef>
                <a:spcPct val="50000"/>
              </a:spcBef>
              <a:buClrTx/>
              <a:buSzPct val="99000"/>
              <a:buFont typeface="Wingdings" panose="05000000000000000000" pitchFamily="2" charset="2"/>
              <a:buChar char="§"/>
            </a:pPr>
            <a:r>
              <a:rPr lang="cs-CZ" altLang="cs-CZ" sz="1800" dirty="0" smtClean="0">
                <a:latin typeface="+mn-lt"/>
                <a:sym typeface="Wingdings" panose="05000000000000000000" pitchFamily="2" charset="2"/>
              </a:rPr>
              <a:t>Blízkost </a:t>
            </a:r>
            <a:r>
              <a:rPr lang="cs-CZ" altLang="cs-CZ" sz="1800" dirty="0">
                <a:latin typeface="+mn-lt"/>
                <a:sym typeface="Wingdings" panose="05000000000000000000" pitchFamily="2" charset="2"/>
              </a:rPr>
              <a:t>dominanty v krajině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=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symbolický smysl 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sám, ve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spojení s 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výskytem božstva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, ducha či přírodní 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síly.</a:t>
            </a:r>
          </a:p>
          <a:p>
            <a:pPr marL="285750" indent="-285750" algn="just">
              <a:buClrTx/>
              <a:buSzPct val="99000"/>
              <a:buFont typeface="Wingdings" panose="05000000000000000000" pitchFamily="2" charset="2"/>
              <a:buChar char="§"/>
            </a:pP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Právo na území (Grawettské hroby uložené na </a:t>
            </a:r>
            <a:r>
              <a:rPr lang="cs-CZ" sz="1800" dirty="0" smtClean="0">
                <a:latin typeface="+mn-lt"/>
              </a:rPr>
              <a:t>strategicky významných průchodištích</a:t>
            </a:r>
            <a:r>
              <a:rPr lang="cs-CZ" sz="1800" dirty="0">
                <a:latin typeface="+mn-lt"/>
              </a:rPr>
              <a:t> </a:t>
            </a:r>
            <a:r>
              <a:rPr lang="cs-CZ" sz="1800" dirty="0" smtClean="0">
                <a:latin typeface="+mn-lt"/>
              </a:rPr>
              <a:t>(Předmostí, Dolní Věstonice)).</a:t>
            </a:r>
            <a:endParaRPr lang="cs-CZ" altLang="cs-CZ" sz="1800" dirty="0">
              <a:latin typeface="+mn-lt"/>
              <a:sym typeface="Wingdings 3" panose="05040102010807070707" pitchFamily="18" charset="2"/>
            </a:endParaRPr>
          </a:p>
          <a:p>
            <a:pPr marL="285750" indent="-285750" algn="just">
              <a:spcBef>
                <a:spcPct val="50000"/>
              </a:spcBef>
              <a:buClrTx/>
              <a:buSzPct val="99000"/>
              <a:buFont typeface="Wingdings" panose="05000000000000000000" pitchFamily="2" charset="2"/>
              <a:buChar char="§"/>
            </a:pPr>
            <a:r>
              <a:rPr lang="cs-CZ" altLang="cs-CZ" sz="1800" dirty="0" smtClean="0">
                <a:latin typeface="+mn-lt"/>
                <a:sym typeface="Wingdings" panose="05000000000000000000" pitchFamily="2" charset="2"/>
              </a:rPr>
              <a:t>Charakter </a:t>
            </a:r>
            <a:r>
              <a:rPr lang="cs-CZ" altLang="cs-CZ" sz="1800" dirty="0">
                <a:latin typeface="+mn-lt"/>
                <a:sym typeface="Wingdings" panose="05000000000000000000" pitchFamily="2" charset="2"/>
              </a:rPr>
              <a:t>vybraného místa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=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vlhké prostředí, posvěcená půda, 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poloha </a:t>
            </a:r>
            <a:r>
              <a:rPr lang="cs-CZ" altLang="cs-CZ" sz="1800" dirty="0">
                <a:latin typeface="+mn-lt"/>
                <a:sym typeface="Wingdings 3" panose="05040102010807070707" pitchFamily="18" charset="2"/>
              </a:rPr>
              <a:t>v rámci geografického </a:t>
            </a:r>
            <a:r>
              <a:rPr lang="cs-CZ" altLang="cs-CZ" sz="1800" dirty="0" smtClean="0">
                <a:latin typeface="+mn-lt"/>
                <a:sym typeface="Wingdings 3" panose="05040102010807070707" pitchFamily="18" charset="2"/>
              </a:rPr>
              <a:t>systému.</a:t>
            </a:r>
            <a:endParaRPr lang="cs-CZ" altLang="cs-CZ" sz="1800" dirty="0">
              <a:latin typeface="+mn-lt"/>
              <a:sym typeface="Wingdings 3" panose="05040102010807070707" pitchFamily="18" charset="2"/>
            </a:endParaRPr>
          </a:p>
        </p:txBody>
      </p:sp>
      <p:sp>
        <p:nvSpPr>
          <p:cNvPr id="2" name="AutoShape 2" descr="VÃ½sledek obrÃ¡zku pro pyram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1028" name="Picture 4" descr="SouvisejÃ­cÃ­ obrÃ¡ze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65" y="4132212"/>
            <a:ext cx="2580160" cy="145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:\Documents and Settings\Erika\Dokumenty\vyzkumy a ostatni\prednaska na SSA\fotky s popiskama\Muz z Tollund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28" y="3735237"/>
            <a:ext cx="1580466" cy="261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1399" y="4071757"/>
            <a:ext cx="2897599" cy="193749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276814" y="6052894"/>
            <a:ext cx="2372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Macháček et al. (2003)</a:t>
            </a:r>
            <a:endParaRPr lang="cs-CZ" sz="1200" dirty="0"/>
          </a:p>
        </p:txBody>
      </p:sp>
      <p:pic>
        <p:nvPicPr>
          <p:cNvPr id="1030" name="Picture 6" descr="VÃ½sledek obrÃ¡zku pro hÅbitov u kostel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03" y="4071757"/>
            <a:ext cx="2855620" cy="189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/>
          <p:cNvSpPr txBox="1"/>
          <p:nvPr/>
        </p:nvSpPr>
        <p:spPr>
          <a:xfrm>
            <a:off x="9561511" y="6015841"/>
            <a:ext cx="2372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ceskepamatky.cz</a:t>
            </a:r>
            <a:endParaRPr lang="cs-CZ" sz="12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828666" y="6403549"/>
            <a:ext cx="2372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https://en.wikipedia.org/wiki/Tollund_Man</a:t>
            </a:r>
          </a:p>
        </p:txBody>
      </p:sp>
      <p:sp>
        <p:nvSpPr>
          <p:cNvPr id="5" name="Obdélník 4"/>
          <p:cNvSpPr/>
          <p:nvPr/>
        </p:nvSpPr>
        <p:spPr>
          <a:xfrm>
            <a:off x="1318920" y="5649390"/>
            <a:ext cx="2525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/cs.wikipedia.org/wiki/Egyptské_pyramidy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58223" y="4055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02410" y="381000"/>
            <a:ext cx="7772400" cy="609600"/>
          </a:xfrm>
        </p:spPr>
        <p:txBody>
          <a:bodyPr/>
          <a:lstStyle/>
          <a:p>
            <a:pPr eaLnBrk="1" hangingPunct="1"/>
            <a:r>
              <a:rPr lang="cs-CZ" altLang="cs-CZ" sz="3600" b="1" dirty="0" smtClean="0">
                <a:solidFill>
                  <a:schemeClr val="tx1"/>
                </a:solidFill>
              </a:rPr>
              <a:t>Zformování hrobu</a:t>
            </a:r>
            <a:endParaRPr lang="cs-CZ" altLang="cs-CZ" sz="3600" b="1" dirty="0">
              <a:solidFill>
                <a:schemeClr val="tx1"/>
              </a:solidFill>
            </a:endParaRP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1202410" y="1425844"/>
            <a:ext cx="10219842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algn="just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N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apř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. velikost, tvar, vnitřní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uspořádání. </a:t>
            </a:r>
          </a:p>
          <a:p>
            <a:pPr marL="1085850" lvl="1" indent="-342900" algn="just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Velikost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: pojem „energetického výdeje“ při vytváření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hrobu (Tainter, 1978).</a:t>
            </a:r>
          </a:p>
          <a:p>
            <a:pPr marL="1085850" lvl="1" indent="-342900" algn="just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Tvar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: dům (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chodbové hroby, komorové hroby,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domy a města mrtvých ve Středomoří), loď (Skandinávie, Vikingové), hora (pyramidy v Egyptě, latinská Amerika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).</a:t>
            </a:r>
          </a:p>
          <a:p>
            <a:pPr marL="1085850" lvl="1" indent="-342900" algn="just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V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nitřní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uspořádání: chodby, komory,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schody.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304" y="4379218"/>
            <a:ext cx="4391025" cy="2276475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22252" y="260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9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uvisejÃ­cÃ­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25" y="437827"/>
            <a:ext cx="4657467" cy="339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ouvisejÃ­cÃ­ obrÃ¡ze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69" y="437827"/>
            <a:ext cx="4602404" cy="614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417128" y="4277356"/>
            <a:ext cx="3943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/>
              <a:t>Etruská nekropole Banditaccia </a:t>
            </a:r>
          </a:p>
        </p:txBody>
      </p:sp>
    </p:spTree>
    <p:extLst>
      <p:ext uri="{BB962C8B-B14F-4D97-AF65-F5344CB8AC3E}">
        <p14:creationId xmlns:p14="http://schemas.microsoft.com/office/powerpoint/2010/main" val="33577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0417" y="406567"/>
            <a:ext cx="7772400" cy="838200"/>
          </a:xfrm>
        </p:spPr>
        <p:txBody>
          <a:bodyPr/>
          <a:lstStyle/>
          <a:p>
            <a:pPr eaLnBrk="1" hangingPunct="1"/>
            <a:r>
              <a:rPr lang="cs-CZ" altLang="cs-CZ" sz="3600" b="1" dirty="0"/>
              <a:t>„Obaly“ těla a ostatků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37467" y="1320968"/>
            <a:ext cx="82296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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Oblečení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				 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Posmrtná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maska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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Sarkofág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				  U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rny, nádoby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35847" name="Picture 7" descr="C:\Documents and Settings\Erika\Dokumenty\ostatni\prednaska na SSA\fotky do prezentace\obleceni seve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467" y="2831932"/>
            <a:ext cx="2409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37" y="1522354"/>
            <a:ext cx="3446943" cy="424239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7943149" y="5859334"/>
            <a:ext cx="28424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/>
              <a:t>https://ritaroberts.wordpress.com/2017/04/18/archaeology-of-the-minoan-cemetery-at-pacheia-ammos-crete/minoan-pot-burial/</a:t>
            </a:r>
          </a:p>
        </p:txBody>
      </p:sp>
    </p:spTree>
    <p:extLst>
      <p:ext uri="{BB962C8B-B14F-4D97-AF65-F5344CB8AC3E}">
        <p14:creationId xmlns:p14="http://schemas.microsoft.com/office/powerpoint/2010/main" val="2864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02410" y="342900"/>
            <a:ext cx="7772400" cy="838200"/>
          </a:xfrm>
        </p:spPr>
        <p:txBody>
          <a:bodyPr/>
          <a:lstStyle/>
          <a:p>
            <a:pPr eaLnBrk="1" hangingPunct="1"/>
            <a:r>
              <a:rPr lang="cs-CZ" altLang="cs-CZ" sz="3600" b="1" dirty="0">
                <a:solidFill>
                  <a:schemeClr val="tx1"/>
                </a:solidFill>
              </a:rPr>
              <a:t>Úprava vlastního těla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406470" y="1365394"/>
            <a:ext cx="838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 dirty="0">
                <a:latin typeface="+mn-lt"/>
                <a:sym typeface="Wingdings" panose="05000000000000000000" pitchFamily="2" charset="2"/>
              </a:rPr>
              <a:t> </a:t>
            </a:r>
            <a:r>
              <a:rPr lang="cs-CZ" altLang="cs-CZ" sz="2400" dirty="0" smtClean="0">
                <a:latin typeface="+mn-lt"/>
                <a:sym typeface="Wingdings" panose="05000000000000000000" pitchFamily="2" charset="2"/>
              </a:rPr>
              <a:t>Rozdělení těla, získání kostí.</a:t>
            </a:r>
            <a:endParaRPr lang="cs-CZ" altLang="cs-CZ" sz="2400" dirty="0">
              <a:latin typeface="+mn-lt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 dirty="0">
                <a:latin typeface="+mn-lt"/>
                <a:sym typeface="Wingdings" panose="05000000000000000000" pitchFamily="2" charset="2"/>
              </a:rPr>
              <a:t> </a:t>
            </a:r>
            <a:r>
              <a:rPr lang="cs-CZ" altLang="cs-CZ" sz="2400" dirty="0" smtClean="0">
                <a:latin typeface="+mn-lt"/>
                <a:sym typeface="Wingdings" panose="05000000000000000000" pitchFamily="2" charset="2"/>
              </a:rPr>
              <a:t>Zformování účesu.</a:t>
            </a:r>
            <a:endParaRPr lang="cs-CZ" altLang="cs-CZ" sz="2400" dirty="0">
              <a:latin typeface="+mn-lt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 dirty="0">
                <a:latin typeface="+mn-lt"/>
                <a:sym typeface="Wingdings" panose="05000000000000000000" pitchFamily="2" charset="2"/>
              </a:rPr>
              <a:t> </a:t>
            </a:r>
            <a:r>
              <a:rPr lang="cs-CZ" altLang="cs-CZ" sz="2400" dirty="0" smtClean="0">
                <a:latin typeface="+mn-lt"/>
                <a:sym typeface="Wingdings" panose="05000000000000000000" pitchFamily="2" charset="2"/>
              </a:rPr>
              <a:t>Arteficiální mumifikace.</a:t>
            </a:r>
            <a:endParaRPr lang="cs-CZ" altLang="cs-CZ" sz="2400" dirty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32773" name="Picture 5" descr="C:\Documents and Settings\Erika\Dokumenty\ostatni\prednaska na SSA\obr symboly\Tajemna_Indonesie\mumi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792" y="1365394"/>
            <a:ext cx="3833355" cy="53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C:\Documents and Settings\Erika\Dokumenty\ostatni\prednaska na SSA\fotky do prezentace\buh Anup jako bozsky balzamova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70" y="3269256"/>
            <a:ext cx="3723468" cy="31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71792" y="3429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22466" y="342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99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7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104" y="650830"/>
            <a:ext cx="9601200" cy="1485900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Výbava a milodary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8343" y="1925412"/>
            <a:ext cx="5504190" cy="3638550"/>
          </a:xfrm>
        </p:spPr>
        <p:txBody>
          <a:bodyPr/>
          <a:lstStyle/>
          <a:p>
            <a:pPr marL="0">
              <a:spcBef>
                <a:spcPct val="50000"/>
              </a:spcBef>
              <a:buNone/>
            </a:pPr>
            <a:r>
              <a:rPr lang="cs-CZ" altLang="cs-CZ" dirty="0">
                <a:sym typeface="Wingdings" panose="05000000000000000000" pitchFamily="2" charset="2"/>
              </a:rPr>
              <a:t>S</a:t>
            </a:r>
            <a:r>
              <a:rPr lang="cs-CZ" altLang="cs-CZ" dirty="0" smtClean="0">
                <a:sym typeface="Wingdings" panose="05000000000000000000" pitchFamily="2" charset="2"/>
              </a:rPr>
              <a:t>oučástí </a:t>
            </a:r>
            <a:r>
              <a:rPr lang="cs-CZ" altLang="cs-CZ" dirty="0">
                <a:sym typeface="Wingdings" panose="05000000000000000000" pitchFamily="2" charset="2"/>
              </a:rPr>
              <a:t>majetku </a:t>
            </a:r>
            <a:r>
              <a:rPr lang="cs-CZ" altLang="cs-CZ" dirty="0" smtClean="0">
                <a:sym typeface="Wingdings" panose="05000000000000000000" pitchFamily="2" charset="2"/>
              </a:rPr>
              <a:t>zemřelého nebo patří pohřbívající komunitě.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Jídlo</a:t>
            </a:r>
            <a:r>
              <a:rPr lang="cs-CZ" altLang="cs-CZ" dirty="0">
                <a:sym typeface="Wingdings" panose="05000000000000000000" pitchFamily="2" charset="2"/>
              </a:rPr>
              <a:t>, pití, obaly (nádoby</a:t>
            </a:r>
            <a:r>
              <a:rPr lang="cs-CZ" altLang="cs-CZ" dirty="0" smtClean="0">
                <a:sym typeface="Wingdings" panose="05000000000000000000" pitchFamily="2" charset="2"/>
              </a:rPr>
              <a:t>).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Ostatní </a:t>
            </a:r>
            <a:r>
              <a:rPr lang="cs-CZ" altLang="cs-CZ" dirty="0">
                <a:sym typeface="Wingdings" panose="05000000000000000000" pitchFamily="2" charset="2"/>
              </a:rPr>
              <a:t>artefakty (</a:t>
            </a:r>
            <a:r>
              <a:rPr lang="cs-CZ" altLang="cs-CZ" dirty="0" smtClean="0">
                <a:sym typeface="Wingdings" panose="05000000000000000000" pitchFamily="2" charset="2"/>
              </a:rPr>
              <a:t>nástroje, ozdoby</a:t>
            </a:r>
            <a:r>
              <a:rPr lang="cs-CZ" altLang="cs-CZ" dirty="0">
                <a:sym typeface="Wingdings" panose="05000000000000000000" pitchFamily="2" charset="2"/>
              </a:rPr>
              <a:t>, zbraně</a:t>
            </a:r>
            <a:r>
              <a:rPr lang="cs-CZ" altLang="cs-CZ" dirty="0" smtClean="0">
                <a:sym typeface="Wingdings" panose="05000000000000000000" pitchFamily="2" charset="2"/>
              </a:rPr>
              <a:t>).</a:t>
            </a:r>
          </a:p>
          <a:p>
            <a:pPr marL="0">
              <a:spcBef>
                <a:spcPct val="50000"/>
              </a:spcBef>
              <a:buNone/>
            </a:pPr>
            <a:r>
              <a:rPr lang="cs-CZ" altLang="cs-CZ" dirty="0" smtClean="0">
                <a:sym typeface="Wingdings" panose="05000000000000000000" pitchFamily="2" charset="2"/>
              </a:rPr>
              <a:t>U </a:t>
            </a:r>
            <a:r>
              <a:rPr lang="cs-CZ" altLang="cs-CZ" dirty="0">
                <a:sym typeface="Wingdings" panose="05000000000000000000" pitchFamily="2" charset="2"/>
              </a:rPr>
              <a:t>artefaktů může symbolického </a:t>
            </a:r>
            <a:r>
              <a:rPr lang="cs-CZ" altLang="cs-CZ" dirty="0" smtClean="0">
                <a:sym typeface="Wingdings" panose="05000000000000000000" pitchFamily="2" charset="2"/>
              </a:rPr>
              <a:t>smyslu nabývat </a:t>
            </a:r>
            <a:r>
              <a:rPr lang="cs-CZ" altLang="cs-CZ" dirty="0">
                <a:sym typeface="Wingdings" panose="05000000000000000000" pitchFamily="2" charset="2"/>
              </a:rPr>
              <a:t>např</a:t>
            </a:r>
            <a:r>
              <a:rPr lang="cs-CZ" altLang="cs-CZ" dirty="0" smtClean="0">
                <a:sym typeface="Wingdings" panose="05000000000000000000" pitchFamily="2" charset="2"/>
              </a:rPr>
              <a:t>.: barva, materiál</a:t>
            </a:r>
            <a:r>
              <a:rPr lang="cs-CZ" altLang="cs-CZ" dirty="0">
                <a:sym typeface="Wingdings" panose="05000000000000000000" pitchFamily="2" charset="2"/>
              </a:rPr>
              <a:t> </a:t>
            </a:r>
            <a:r>
              <a:rPr lang="cs-CZ" altLang="cs-CZ" dirty="0" smtClean="0">
                <a:sym typeface="Wingdings" panose="05000000000000000000" pitchFamily="2" charset="2"/>
              </a:rPr>
              <a:t>atd.</a:t>
            </a:r>
            <a:endParaRPr lang="cs-CZ" altLang="cs-CZ" dirty="0"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None/>
            </a:pPr>
            <a:endParaRPr lang="cs-CZ" altLang="cs-CZ" dirty="0" smtClean="0"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651242" y="2655831"/>
            <a:ext cx="3750124" cy="2177712"/>
          </a:xfrm>
          <a:prstGeom prst="rect">
            <a:avLst/>
          </a:prstGeom>
        </p:spPr>
      </p:pic>
      <p:pic>
        <p:nvPicPr>
          <p:cNvPr id="8194" name="Picture 2" descr="VÃ½sledek obrÃ¡zku pro hrobovÃ¡ vÃ½bav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33" y="1869625"/>
            <a:ext cx="2651171" cy="375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8222789" y="5619749"/>
            <a:ext cx="20018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http://www.ac-olomouc.cz/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05560" y="3458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9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8786" y="800099"/>
            <a:ext cx="9601200" cy="1485900"/>
          </a:xfrm>
        </p:spPr>
        <p:txBody>
          <a:bodyPr>
            <a:normAutofit/>
          </a:bodyPr>
          <a:lstStyle/>
          <a:p>
            <a:r>
              <a:rPr lang="cs-CZ" altLang="cs-CZ" sz="3600" b="1" dirty="0"/>
              <a:t>Orientace a poloha těla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71600" y="1945227"/>
            <a:ext cx="4447786" cy="3581401"/>
          </a:xfrm>
        </p:spPr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cs-CZ" dirty="0" smtClean="0"/>
              <a:t>Orientace podle: </a:t>
            </a:r>
            <a:endParaRPr lang="cs-CZ" dirty="0">
              <a:sym typeface="Wingdings" panose="05000000000000000000" pitchFamily="2" charset="2"/>
            </a:endParaRP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světových </a:t>
            </a:r>
            <a:r>
              <a:rPr lang="cs-CZ" altLang="cs-CZ" dirty="0">
                <a:sym typeface="Wingdings" panose="05000000000000000000" pitchFamily="2" charset="2"/>
              </a:rPr>
              <a:t>stran, </a:t>
            </a:r>
            <a:endParaRPr lang="cs-CZ" altLang="cs-CZ" dirty="0" smtClean="0">
              <a:sym typeface="Wingdings" panose="05000000000000000000" pitchFamily="2" charset="2"/>
            </a:endParaRP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astrálních jevů, 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dominanta (hora),</a:t>
            </a:r>
          </a:p>
          <a:p>
            <a:pPr marL="457200" indent="-457200">
              <a:spcBef>
                <a:spcPct val="50000"/>
              </a:spcBef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jiný (</a:t>
            </a:r>
            <a:r>
              <a:rPr lang="cs-CZ" altLang="cs-CZ" dirty="0">
                <a:sym typeface="Wingdings" panose="05000000000000000000" pitchFamily="2" charset="2"/>
              </a:rPr>
              <a:t>vchod na hřbitov</a:t>
            </a:r>
            <a:r>
              <a:rPr lang="cs-CZ" altLang="cs-CZ" dirty="0" smtClean="0">
                <a:sym typeface="Wingdings" panose="05000000000000000000" pitchFamily="2" charset="2"/>
              </a:rPr>
              <a:t>).</a:t>
            </a:r>
            <a:endParaRPr lang="cs-CZ" altLang="cs-CZ" dirty="0">
              <a:sym typeface="Wingdings" panose="05000000000000000000" pitchFamily="2" charset="2"/>
            </a:endParaRP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05947" y="1945227"/>
            <a:ext cx="5078462" cy="3581401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Poloha: </a:t>
            </a:r>
          </a:p>
          <a:p>
            <a:pPr marL="457200" indent="-457200">
              <a:buFont typeface="+mj-lt"/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sociální </a:t>
            </a:r>
            <a:r>
              <a:rPr lang="cs-CZ" altLang="cs-CZ" dirty="0">
                <a:sym typeface="Wingdings" panose="05000000000000000000" pitchFamily="2" charset="2"/>
              </a:rPr>
              <a:t>kategorie (např. pohlaví</a:t>
            </a:r>
            <a:r>
              <a:rPr lang="cs-CZ" altLang="cs-CZ" dirty="0" smtClean="0">
                <a:sym typeface="Wingdings" panose="05000000000000000000" pitchFamily="2" charset="2"/>
              </a:rPr>
              <a:t>),</a:t>
            </a:r>
          </a:p>
          <a:p>
            <a:pPr marL="457200" indent="-457200">
              <a:buFont typeface="+mj-lt"/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vztah </a:t>
            </a:r>
            <a:r>
              <a:rPr lang="cs-CZ" altLang="cs-CZ" dirty="0">
                <a:sym typeface="Wingdings" panose="05000000000000000000" pitchFamily="2" charset="2"/>
              </a:rPr>
              <a:t>(mezi pohřbenými osobami</a:t>
            </a:r>
            <a:r>
              <a:rPr lang="cs-CZ" altLang="cs-CZ" dirty="0" smtClean="0">
                <a:sym typeface="Wingdings" panose="05000000000000000000" pitchFamily="2" charset="2"/>
              </a:rPr>
              <a:t>),</a:t>
            </a:r>
          </a:p>
          <a:p>
            <a:pPr marL="457200" indent="-457200">
              <a:buFont typeface="+mj-lt"/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návrat </a:t>
            </a:r>
            <a:r>
              <a:rPr lang="cs-CZ" altLang="cs-CZ" dirty="0">
                <a:sym typeface="Wingdings" panose="05000000000000000000" pitchFamily="2" charset="2"/>
              </a:rPr>
              <a:t>do lůna (poloha </a:t>
            </a:r>
            <a:r>
              <a:rPr lang="cs-CZ" altLang="cs-CZ" dirty="0" smtClean="0">
                <a:sym typeface="Wingdings" panose="05000000000000000000" pitchFamily="2" charset="2"/>
              </a:rPr>
              <a:t>plodu),</a:t>
            </a:r>
          </a:p>
          <a:p>
            <a:pPr marL="457200" indent="-457200">
              <a:buFont typeface="+mj-lt"/>
              <a:buAutoNum type="alphaLcParenR"/>
            </a:pPr>
            <a:r>
              <a:rPr lang="cs-CZ" altLang="cs-CZ" dirty="0" smtClean="0">
                <a:sym typeface="Wingdings" panose="05000000000000000000" pitchFamily="2" charset="2"/>
              </a:rPr>
              <a:t>odlišná </a:t>
            </a:r>
            <a:r>
              <a:rPr lang="cs-CZ" altLang="cs-CZ" dirty="0">
                <a:sym typeface="Wingdings" panose="05000000000000000000" pitchFamily="2" charset="2"/>
              </a:rPr>
              <a:t>od </a:t>
            </a:r>
            <a:r>
              <a:rPr lang="cs-CZ" altLang="cs-CZ" dirty="0" smtClean="0">
                <a:sym typeface="Wingdings" panose="05000000000000000000" pitchFamily="2" charset="2"/>
              </a:rPr>
              <a:t>většiny.</a:t>
            </a:r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2092" y="3341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9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Erika\Dokumenty\ostatni\prednaska na SSA\fotky do prezentace\milenecti neboztici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9055"/>
            <a:ext cx="1622682" cy="453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8998" y="1069055"/>
            <a:ext cx="3188074" cy="4489534"/>
          </a:xfrm>
          <a:prstGeom prst="rect">
            <a:avLst/>
          </a:prstGeom>
        </p:spPr>
      </p:pic>
      <p:pic>
        <p:nvPicPr>
          <p:cNvPr id="7" name="Picture 6" descr="C:\Documents and Settings\Erika\Dokumenty\ostatni\prednaska na SSA\obr symboly\dolniburi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240" y="1069055"/>
            <a:ext cx="4099476" cy="448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21716" y="169985"/>
            <a:ext cx="609600" cy="6096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0222523" y="290119"/>
            <a:ext cx="719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ÚKOL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23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36000</TotalTime>
  <Words>982</Words>
  <Application>Microsoft Office PowerPoint</Application>
  <PresentationFormat>Širokoúhlá obrazovka</PresentationFormat>
  <Paragraphs>173</Paragraphs>
  <Slides>26</Slides>
  <Notes>23</Notes>
  <HiddenSlides>0</HiddenSlides>
  <MMClips>18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Calibri</vt:lpstr>
      <vt:lpstr>Franklin Gothic Book</vt:lpstr>
      <vt:lpstr>Microsoft Sans Serif</vt:lpstr>
      <vt:lpstr>Wingdings</vt:lpstr>
      <vt:lpstr>Wingdings 3</vt:lpstr>
      <vt:lpstr>Crop</vt:lpstr>
      <vt:lpstr>Retrospektivní antropologie</vt:lpstr>
      <vt:lpstr>Prezentace aplikace PowerPoint</vt:lpstr>
      <vt:lpstr>Archeologie pohřbívání</vt:lpstr>
      <vt:lpstr>Prezentace aplikace PowerPoint</vt:lpstr>
      <vt:lpstr>Rituál pohřbívání</vt:lpstr>
      <vt:lpstr>Pohřeb</vt:lpstr>
      <vt:lpstr>Procesuální archeologie</vt:lpstr>
      <vt:lpstr>L. R. Binford (1971) a variabilita v pohřbívání</vt:lpstr>
      <vt:lpstr>Sekundární pohřby</vt:lpstr>
      <vt:lpstr>Variabilita v pohřbívání </vt:lpstr>
      <vt:lpstr>Variabilita v pohřbívání</vt:lpstr>
      <vt:lpstr>Dominantní pohřební ritus</vt:lpstr>
      <vt:lpstr>Proč jsou pohřby důležitým archeologickým zdrojem informací?</vt:lpstr>
      <vt:lpstr>Prezentace aplikace PowerPoint</vt:lpstr>
      <vt:lpstr>Problémy</vt:lpstr>
      <vt:lpstr>Časová osa</vt:lpstr>
      <vt:lpstr>Prezentace aplikace PowerPoint</vt:lpstr>
      <vt:lpstr>Prezentace aplikace PowerPoint</vt:lpstr>
      <vt:lpstr>Před-pohřební: umístění pohřebiště, hřbitova, hrobu</vt:lpstr>
      <vt:lpstr>Zformování hrobu</vt:lpstr>
      <vt:lpstr>Prezentace aplikace PowerPoint</vt:lpstr>
      <vt:lpstr>„Obaly“ těla a ostatků</vt:lpstr>
      <vt:lpstr>Úprava vlastního těla</vt:lpstr>
      <vt:lpstr>Výbava a milodary</vt:lpstr>
      <vt:lpstr>Orientace a poloha těla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327</cp:revision>
  <dcterms:created xsi:type="dcterms:W3CDTF">2018-09-25T07:47:17Z</dcterms:created>
  <dcterms:modified xsi:type="dcterms:W3CDTF">2023-02-16T14:28:56Z</dcterms:modified>
</cp:coreProperties>
</file>