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368" r:id="rId2"/>
    <p:sldId id="325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340" r:id="rId11"/>
    <p:sldId id="341" r:id="rId12"/>
    <p:sldId id="343" r:id="rId13"/>
    <p:sldId id="342" r:id="rId14"/>
    <p:sldId id="335" r:id="rId15"/>
    <p:sldId id="336" r:id="rId16"/>
    <p:sldId id="339" r:id="rId17"/>
    <p:sldId id="296" r:id="rId18"/>
    <p:sldId id="298" r:id="rId19"/>
    <p:sldId id="302" r:id="rId20"/>
    <p:sldId id="303" r:id="rId21"/>
    <p:sldId id="304" r:id="rId22"/>
    <p:sldId id="305" r:id="rId23"/>
    <p:sldId id="287" r:id="rId24"/>
    <p:sldId id="351" r:id="rId25"/>
    <p:sldId id="349" r:id="rId26"/>
    <p:sldId id="350" r:id="rId27"/>
    <p:sldId id="352" r:id="rId28"/>
    <p:sldId id="346" r:id="rId29"/>
    <p:sldId id="363" r:id="rId30"/>
    <p:sldId id="348" r:id="rId31"/>
    <p:sldId id="364" r:id="rId32"/>
    <p:sldId id="365" r:id="rId33"/>
    <p:sldId id="288" r:id="rId34"/>
    <p:sldId id="289" r:id="rId35"/>
    <p:sldId id="290" r:id="rId36"/>
    <p:sldId id="366" r:id="rId37"/>
    <p:sldId id="367" r:id="rId3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1" autoAdjust="0"/>
    <p:restoredTop sz="60682" autoAdjust="0"/>
  </p:normalViewPr>
  <p:slideViewPr>
    <p:cSldViewPr snapToGrid="0">
      <p:cViewPr varScale="1">
        <p:scale>
          <a:sx n="53" d="100"/>
          <a:sy n="53" d="100"/>
        </p:scale>
        <p:origin x="161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8590B-30A0-4182-A5D4-F3C303F12AA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7552B-9320-42BF-AE5A-46802DFAEB87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528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3308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62FC-394A-4298-96DC-8C813F15E1EC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6499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62FC-394A-4298-96DC-8C813F15E1EC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64221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62FC-394A-4298-96DC-8C813F15E1EC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49827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62FC-394A-4298-96DC-8C813F15E1EC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25299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62FC-394A-4298-96DC-8C813F15E1EC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34920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62FC-394A-4298-96DC-8C813F15E1EC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674206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40287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4620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81163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62FC-394A-4298-96DC-8C813F15E1EC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40292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62FC-394A-4298-96DC-8C813F15E1EC}" type="slidenum">
              <a:rPr lang="cs-CZ" smtClean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412780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FB62FC-394A-4298-96DC-8C813F15E1EC}" type="slidenum">
              <a:rPr lang="cs-CZ" smtClean="0"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67640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8E7D1-4C19-4AC6-B1AE-CBAEC6997713}" type="slidenum">
              <a:rPr lang="cs-CZ" smtClean="0"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163262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8E7D1-4C19-4AC6-B1AE-CBAEC6997713}" type="slidenum">
              <a:rPr lang="cs-CZ" smtClean="0"/>
              <a:t>25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49500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8E7D1-4C19-4AC6-B1AE-CBAEC6997713}" type="slidenum">
              <a:rPr lang="cs-CZ" smtClean="0"/>
              <a:t>27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9904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95879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60012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93615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437981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92838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29284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90340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946163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163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98830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2727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1665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70440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6838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921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13904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2960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4732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6.png"/><Relationship Id="rId4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6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2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6385658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Odhad pohlaví</a:t>
            </a:r>
            <a:endParaRPr lang="cs-CZ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461" y="2194108"/>
            <a:ext cx="59436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File:Human.sv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9405" y="1371136"/>
            <a:ext cx="3779178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65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Text Box 2"/>
          <p:cNvSpPr txBox="1">
            <a:spLocks noChangeArrowheads="1"/>
          </p:cNvSpPr>
          <p:nvPr/>
        </p:nvSpPr>
        <p:spPr bwMode="auto">
          <a:xfrm>
            <a:off x="1037807" y="494213"/>
            <a:ext cx="53758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SzTx/>
              <a:buFontTx/>
              <a:buNone/>
            </a:pPr>
            <a:r>
              <a:rPr lang="cs-CZ" sz="3600" dirty="0"/>
              <a:t>Hierarchická úroveň pohlaví</a:t>
            </a:r>
          </a:p>
        </p:txBody>
      </p:sp>
      <p:sp>
        <p:nvSpPr>
          <p:cNvPr id="180227" name="Text Box 3"/>
          <p:cNvSpPr txBox="1">
            <a:spLocks noChangeArrowheads="1"/>
          </p:cNvSpPr>
          <p:nvPr/>
        </p:nvSpPr>
        <p:spPr bwMode="auto">
          <a:xfrm>
            <a:off x="2160427" y="1907743"/>
            <a:ext cx="12632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cs-CZ" sz="2400" dirty="0"/>
              <a:t> genetická</a:t>
            </a:r>
          </a:p>
        </p:txBody>
      </p:sp>
      <p:sp>
        <p:nvSpPr>
          <p:cNvPr id="180228" name="Text Box 4"/>
          <p:cNvSpPr txBox="1">
            <a:spLocks noChangeArrowheads="1"/>
          </p:cNvSpPr>
          <p:nvPr/>
        </p:nvSpPr>
        <p:spPr bwMode="auto">
          <a:xfrm>
            <a:off x="2129009" y="2895839"/>
            <a:ext cx="15629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cs-CZ" sz="2400" dirty="0"/>
              <a:t> gonadální</a:t>
            </a:r>
          </a:p>
        </p:txBody>
      </p:sp>
      <p:sp>
        <p:nvSpPr>
          <p:cNvPr id="180229" name="Text Box 5"/>
          <p:cNvSpPr txBox="1">
            <a:spLocks noChangeArrowheads="1"/>
          </p:cNvSpPr>
          <p:nvPr/>
        </p:nvSpPr>
        <p:spPr bwMode="auto">
          <a:xfrm>
            <a:off x="2160427" y="3817422"/>
            <a:ext cx="114621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cs-CZ" sz="2400" dirty="0"/>
              <a:t> genitální</a:t>
            </a:r>
          </a:p>
        </p:txBody>
      </p:sp>
      <p:sp>
        <p:nvSpPr>
          <p:cNvPr id="180230" name="Text Box 6"/>
          <p:cNvSpPr txBox="1">
            <a:spLocks noChangeArrowheads="1"/>
          </p:cNvSpPr>
          <p:nvPr/>
        </p:nvSpPr>
        <p:spPr bwMode="auto">
          <a:xfrm>
            <a:off x="2160427" y="4799568"/>
            <a:ext cx="13255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cs-CZ" sz="2400" dirty="0"/>
              <a:t> somatická</a:t>
            </a:r>
          </a:p>
        </p:txBody>
      </p:sp>
      <p:sp>
        <p:nvSpPr>
          <p:cNvPr id="180231" name="Text Box 7"/>
          <p:cNvSpPr txBox="1">
            <a:spLocks noChangeArrowheads="1"/>
          </p:cNvSpPr>
          <p:nvPr/>
        </p:nvSpPr>
        <p:spPr bwMode="auto">
          <a:xfrm>
            <a:off x="2129009" y="5811961"/>
            <a:ext cx="236115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cs-CZ" sz="2400" dirty="0"/>
              <a:t> psycho-sociální</a:t>
            </a:r>
          </a:p>
        </p:txBody>
      </p:sp>
      <p:sp>
        <p:nvSpPr>
          <p:cNvPr id="2" name="Obdélník 1"/>
          <p:cNvSpPr/>
          <p:nvPr/>
        </p:nvSpPr>
        <p:spPr>
          <a:xfrm>
            <a:off x="5625634" y="3474134"/>
            <a:ext cx="4572000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/>
            <a:r>
              <a:rPr lang="cs-CZ" sz="2400" dirty="0"/>
              <a:t>Soulad všech úrovní pohlaví</a:t>
            </a: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58624" y="8357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84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9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cdn2.arkive.org/media/F9/F925F504-AD23-4381-B79F-FA298F0AA2BA/Presentation.Large/Bornean-orangutan-male-left-and-female-skull-showing-sexual-dimorphism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468" y="1844825"/>
            <a:ext cx="4038600" cy="2733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www.spoilheap.co.uk/pics/skullsex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4" y="1844824"/>
            <a:ext cx="4038600" cy="251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délník 6"/>
          <p:cNvSpPr/>
          <p:nvPr/>
        </p:nvSpPr>
        <p:spPr>
          <a:xfrm>
            <a:off x="2063553" y="5157193"/>
            <a:ext cx="48509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cs-CZ" sz="2400" b="1" dirty="0"/>
              <a:t>Kontinuální povaha pohlavních rysů</a:t>
            </a:r>
          </a:p>
          <a:p>
            <a:pPr lvl="0"/>
            <a:r>
              <a:rPr lang="cs-CZ" sz="2400" b="1" dirty="0"/>
              <a:t>Pohlavní znaky se obvykle překrývají</a:t>
            </a:r>
          </a:p>
        </p:txBody>
      </p:sp>
      <p:sp>
        <p:nvSpPr>
          <p:cNvPr id="9" name="Ovál 8"/>
          <p:cNvSpPr/>
          <p:nvPr/>
        </p:nvSpPr>
        <p:spPr>
          <a:xfrm>
            <a:off x="8204099" y="4863517"/>
            <a:ext cx="1656184" cy="16930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1" name="Ovál 10"/>
          <p:cNvSpPr/>
          <p:nvPr/>
        </p:nvSpPr>
        <p:spPr>
          <a:xfrm>
            <a:off x="8760296" y="4852884"/>
            <a:ext cx="1728192" cy="1693059"/>
          </a:xfrm>
          <a:prstGeom prst="ellipse">
            <a:avLst/>
          </a:prstGeom>
          <a:solidFill>
            <a:srgbClr val="FF00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16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93183" y="656395"/>
            <a:ext cx="8229600" cy="1066800"/>
          </a:xfrm>
        </p:spPr>
        <p:txBody>
          <a:bodyPr/>
          <a:lstStyle/>
          <a:p>
            <a:r>
              <a:rPr lang="cs-CZ" dirty="0" smtClean="0"/>
              <a:t>Metodika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Morfoskopické metody</a:t>
            </a:r>
          </a:p>
          <a:p>
            <a:r>
              <a:rPr lang="cs-CZ" dirty="0" smtClean="0"/>
              <a:t>Morfometrické metody</a:t>
            </a:r>
          </a:p>
          <a:p>
            <a:endParaRPr lang="cs-CZ" dirty="0"/>
          </a:p>
          <a:p>
            <a:r>
              <a:rPr lang="cs-CZ" dirty="0" smtClean="0"/>
              <a:t>Přesnost</a:t>
            </a:r>
          </a:p>
          <a:p>
            <a:r>
              <a:rPr lang="cs-CZ" dirty="0" smtClean="0"/>
              <a:t>Spolehlivost 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72800" y="5801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4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29898" y="1216006"/>
            <a:ext cx="10616339" cy="5112568"/>
          </a:xfrm>
        </p:spPr>
        <p:txBody>
          <a:bodyPr>
            <a:normAutofit/>
          </a:bodyPr>
          <a:lstStyle/>
          <a:p>
            <a:r>
              <a:rPr lang="cs-CZ" b="1" dirty="0"/>
              <a:t>Přesnost (</a:t>
            </a:r>
            <a:r>
              <a:rPr lang="cs-CZ" b="1" i="1" dirty="0"/>
              <a:t>accuracy</a:t>
            </a:r>
            <a:r>
              <a:rPr lang="cs-CZ" b="1" dirty="0"/>
              <a:t>)</a:t>
            </a:r>
            <a:r>
              <a:rPr lang="cs-CZ" dirty="0"/>
              <a:t>: </a:t>
            </a:r>
          </a:p>
          <a:p>
            <a:pPr lvl="1"/>
            <a:r>
              <a:rPr lang="cs-CZ" i="0" dirty="0"/>
              <a:t>správná klasifikace daného jedince v souboru, v němž byla metoda vypracována </a:t>
            </a:r>
            <a:r>
              <a:rPr lang="cs-CZ" i="0" dirty="0" smtClean="0"/>
              <a:t>(%).</a:t>
            </a:r>
            <a:endParaRPr lang="cs-CZ" i="0" dirty="0"/>
          </a:p>
          <a:p>
            <a:endParaRPr lang="cs-CZ" b="1" dirty="0"/>
          </a:p>
          <a:p>
            <a:r>
              <a:rPr lang="cs-CZ" b="1" dirty="0"/>
              <a:t>Spolehlivost (</a:t>
            </a:r>
            <a:r>
              <a:rPr lang="cs-CZ" b="1" i="1" dirty="0"/>
              <a:t>reliability</a:t>
            </a:r>
            <a:r>
              <a:rPr lang="cs-CZ" b="1" dirty="0"/>
              <a:t>)</a:t>
            </a:r>
            <a:r>
              <a:rPr lang="cs-CZ" dirty="0"/>
              <a:t>: </a:t>
            </a:r>
          </a:p>
          <a:p>
            <a:pPr lvl="1"/>
            <a:r>
              <a:rPr lang="cs-CZ" i="0" dirty="0"/>
              <a:t>úspěšnost správného určení pohlaví stejného jedince v jiné populaci </a:t>
            </a:r>
            <a:r>
              <a:rPr lang="cs-CZ" i="0" dirty="0" smtClean="0"/>
              <a:t>(%).</a:t>
            </a:r>
            <a:endParaRPr lang="cs-CZ" i="0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3221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6394" y="336830"/>
            <a:ext cx="10575805" cy="1066800"/>
          </a:xfrm>
        </p:spPr>
        <p:txBody>
          <a:bodyPr>
            <a:normAutofit/>
          </a:bodyPr>
          <a:lstStyle/>
          <a:p>
            <a:r>
              <a:rPr lang="cs-CZ" dirty="0" smtClean="0"/>
              <a:t>Faktory ovlivňující přesnost a spolehlivost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1745" y="1718058"/>
            <a:ext cx="10290454" cy="468052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cs-CZ" dirty="0"/>
              <a:t>Věk </a:t>
            </a:r>
          </a:p>
          <a:p>
            <a:pPr>
              <a:spcAft>
                <a:spcPts val="1200"/>
              </a:spcAft>
            </a:pPr>
            <a:r>
              <a:rPr lang="cs-CZ" dirty="0"/>
              <a:t>Populační afinita</a:t>
            </a:r>
          </a:p>
          <a:p>
            <a:pPr>
              <a:spcAft>
                <a:spcPts val="1200"/>
              </a:spcAft>
            </a:pPr>
            <a:r>
              <a:rPr lang="cs-CZ" dirty="0"/>
              <a:t>Kosterní elementy </a:t>
            </a:r>
          </a:p>
          <a:p>
            <a:pPr>
              <a:spcAft>
                <a:spcPts val="1200"/>
              </a:spcAft>
            </a:pPr>
            <a:r>
              <a:rPr lang="cs-CZ" dirty="0" smtClean="0"/>
              <a:t>Definice znaků, chyba měření</a:t>
            </a:r>
            <a:endParaRPr lang="cs-CZ" dirty="0"/>
          </a:p>
          <a:p>
            <a:pPr>
              <a:spcAft>
                <a:spcPts val="1200"/>
              </a:spcAft>
            </a:pPr>
            <a:r>
              <a:rPr lang="cs-CZ" dirty="0" smtClean="0"/>
              <a:t>Chyba </a:t>
            </a:r>
            <a:r>
              <a:rPr lang="cs-CZ" dirty="0"/>
              <a:t>badatele</a:t>
            </a:r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97116" y="17180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76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50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2"/>
          <p:cNvSpPr txBox="1">
            <a:spLocks noChangeArrowheads="1"/>
          </p:cNvSpPr>
          <p:nvPr/>
        </p:nvSpPr>
        <p:spPr bwMode="auto">
          <a:xfrm>
            <a:off x="916965" y="338260"/>
            <a:ext cx="555036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SzTx/>
              <a:buFontTx/>
              <a:buNone/>
            </a:pPr>
            <a:r>
              <a:rPr lang="cs-CZ" sz="3600" dirty="0"/>
              <a:t>Lebka: pohlavní dimorfizmus</a:t>
            </a:r>
          </a:p>
        </p:txBody>
      </p:sp>
      <p:pic>
        <p:nvPicPr>
          <p:cNvPr id="148485" name="Picture 5" descr="Cihak, lebka dimorfizm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769" y="1805354"/>
            <a:ext cx="8305800" cy="41354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9071050" y="6020556"/>
            <a:ext cx="2045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/>
              <a:t>Čihák (2003)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11775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22172" y="413727"/>
            <a:ext cx="8229600" cy="1066800"/>
          </a:xfrm>
        </p:spPr>
        <p:txBody>
          <a:bodyPr/>
          <a:lstStyle/>
          <a:p>
            <a:r>
              <a:rPr lang="cs-CZ" dirty="0" smtClean="0"/>
              <a:t>Stupeň rozvoje znaku</a:t>
            </a:r>
            <a:endParaRPr lang="cs-CZ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85787" y="1480527"/>
            <a:ext cx="4525739" cy="501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1991544" y="3501008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-2, -1,0,+1,+2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7556555" y="6472985"/>
            <a:ext cx="2335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err="1" smtClean="0"/>
              <a:t>White</a:t>
            </a:r>
            <a:r>
              <a:rPr lang="cs-CZ" sz="1200" dirty="0" smtClean="0"/>
              <a:t> et al. (2011)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57282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[Left] Male pelvis. [Right] Female pelvis.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843" y="1480968"/>
            <a:ext cx="4920273" cy="332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VÃ½sledek obrÃ¡zku pro lebk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587" y="701544"/>
            <a:ext cx="4991100" cy="513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71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94884" y="584951"/>
            <a:ext cx="8229600" cy="1066800"/>
          </a:xfrm>
        </p:spPr>
        <p:txBody>
          <a:bodyPr/>
          <a:lstStyle/>
          <a:p>
            <a:r>
              <a:rPr lang="cs-CZ" dirty="0" smtClean="0"/>
              <a:t>Pánev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94884" y="1651751"/>
            <a:ext cx="10563872" cy="4658145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cs-CZ" dirty="0"/>
              <a:t>Nejspolehlivější odhad </a:t>
            </a:r>
            <a:r>
              <a:rPr lang="cs-CZ" dirty="0" smtClean="0"/>
              <a:t>pohlaví.</a:t>
            </a:r>
            <a:endParaRPr lang="cs-CZ" dirty="0"/>
          </a:p>
          <a:p>
            <a:pPr>
              <a:spcAft>
                <a:spcPts val="2400"/>
              </a:spcAft>
            </a:pPr>
            <a:r>
              <a:rPr lang="cs-CZ" dirty="0"/>
              <a:t>Velikost a tvar jsou dány reprodukční rolí muže a ženy → funkční modifikace a evoluční </a:t>
            </a:r>
            <a:r>
              <a:rPr lang="cs-CZ" dirty="0" smtClean="0"/>
              <a:t>adaptace.</a:t>
            </a:r>
            <a:endParaRPr lang="cs-CZ" dirty="0"/>
          </a:p>
          <a:p>
            <a:pPr marL="402336" lvl="1" indent="0">
              <a:spcAft>
                <a:spcPts val="2400"/>
              </a:spcAft>
              <a:buNone/>
            </a:pPr>
            <a:r>
              <a:rPr lang="cs-CZ" dirty="0">
                <a:solidFill>
                  <a:srgbClr val="0070C0"/>
                </a:solidFill>
              </a:rPr>
              <a:t>Muž = tvar pánve uzpůsoben </a:t>
            </a:r>
            <a:r>
              <a:rPr lang="cs-CZ" dirty="0" smtClean="0">
                <a:solidFill>
                  <a:srgbClr val="0070C0"/>
                </a:solidFill>
              </a:rPr>
              <a:t>bipedii.</a:t>
            </a:r>
            <a:endParaRPr lang="cs-CZ" dirty="0">
              <a:solidFill>
                <a:srgbClr val="0070C0"/>
              </a:solidFill>
            </a:endParaRPr>
          </a:p>
          <a:p>
            <a:pPr marL="402336" lvl="1" indent="0">
              <a:spcAft>
                <a:spcPts val="2400"/>
              </a:spcAft>
              <a:buNone/>
            </a:pPr>
            <a:r>
              <a:rPr lang="cs-CZ" dirty="0">
                <a:solidFill>
                  <a:srgbClr val="FF0000"/>
                </a:solidFill>
              </a:rPr>
              <a:t>Žena = tvar pánve uzpůsoben bipedii a porodu ← kompromis (</a:t>
            </a:r>
            <a:r>
              <a:rPr lang="cs-CZ" dirty="0">
                <a:solidFill>
                  <a:srgbClr val="0070C0"/>
                </a:solidFill>
              </a:rPr>
              <a:t>mužská pánev je lépe uzpůsobená lokomoci</a:t>
            </a:r>
            <a:r>
              <a:rPr lang="cs-CZ" dirty="0" smtClean="0">
                <a:solidFill>
                  <a:srgbClr val="FF0000"/>
                </a:solidFill>
              </a:rPr>
              <a:t>).</a:t>
            </a:r>
            <a:endParaRPr lang="cs-CZ" dirty="0">
              <a:solidFill>
                <a:srgbClr val="FF0000"/>
              </a:solidFill>
            </a:endParaRPr>
          </a:p>
          <a:p>
            <a:pPr>
              <a:spcAft>
                <a:spcPts val="2400"/>
              </a:spcAft>
            </a:pPr>
            <a:r>
              <a:rPr lang="cs-CZ" dirty="0"/>
              <a:t>Reprodukce a lokomoce není populačně </a:t>
            </a:r>
            <a:r>
              <a:rPr lang="cs-CZ" dirty="0" smtClean="0"/>
              <a:t>specifická.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3093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55666" y="381637"/>
            <a:ext cx="8229600" cy="1066800"/>
          </a:xfrm>
        </p:spPr>
        <p:txBody>
          <a:bodyPr/>
          <a:lstStyle/>
          <a:p>
            <a:r>
              <a:rPr lang="cs-CZ" dirty="0" smtClean="0"/>
              <a:t>Segmenty</a:t>
            </a:r>
            <a:endParaRPr lang="cs-CZ" dirty="0"/>
          </a:p>
        </p:txBody>
      </p:sp>
      <p:pic>
        <p:nvPicPr>
          <p:cNvPr id="4" name="Picture 5" descr="os coxa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4576" y="1140461"/>
            <a:ext cx="3698857" cy="47269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5553072" y="1658319"/>
            <a:ext cx="2661030" cy="1921901"/>
          </a:xfrm>
          <a:prstGeom prst="ellipse">
            <a:avLst/>
          </a:pr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  <a:effectLst/>
          <a:extLst/>
        </p:spPr>
        <p:txBody>
          <a:bodyPr wrap="square" lIns="0" tIns="0" rIns="0" bIns="0" anchor="ctr">
            <a:spAutoFit/>
          </a:bodyPr>
          <a:lstStyle/>
          <a:p>
            <a:endParaRPr lang="cs-CZ" dirty="0"/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3502616" y="4088146"/>
            <a:ext cx="2205889" cy="1639769"/>
          </a:xfrm>
          <a:prstGeom prst="ellipse">
            <a:avLst/>
          </a:prstGeom>
          <a:solidFill>
            <a:srgbClr val="92D050">
              <a:alpha val="50000"/>
            </a:srgbClr>
          </a:solidFill>
          <a:ln>
            <a:noFill/>
          </a:ln>
          <a:effectLst/>
          <a:extLst/>
        </p:spPr>
        <p:txBody>
          <a:bodyPr wrap="square" lIns="0" tIns="0" rIns="0" bIns="0" anchor="ctr">
            <a:spAutoFit/>
          </a:bodyPr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5804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3432" y="201960"/>
            <a:ext cx="7776864" cy="778768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Metrické hodnocení pánve (Murail et al. 2005)</a:t>
            </a:r>
            <a:endParaRPr lang="cs-CZ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944" y="1520788"/>
            <a:ext cx="6182703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912229"/>
              </p:ext>
            </p:extLst>
          </p:nvPr>
        </p:nvGraphicFramePr>
        <p:xfrm>
          <a:off x="1409045" y="3924059"/>
          <a:ext cx="3888431" cy="26509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7865"/>
                <a:gridCol w="1734838"/>
                <a:gridCol w="1435728"/>
              </a:tblGrid>
              <a:tr h="157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míra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              DX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             SIN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42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ISM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42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ISMM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42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PUM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42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PUBM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42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HOAC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42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AB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42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AP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42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BP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  <a:tr h="2742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IIMT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..............................</a:t>
                      </a:r>
                      <a:endParaRPr lang="cs-CZ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7248128" y="450912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/>
              <a:t>98 %</a:t>
            </a:r>
          </a:p>
        </p:txBody>
      </p:sp>
    </p:spTree>
    <p:extLst>
      <p:ext uri="{BB962C8B-B14F-4D97-AF65-F5344CB8AC3E}">
        <p14:creationId xmlns:p14="http://schemas.microsoft.com/office/powerpoint/2010/main" val="233414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7090" y="494710"/>
            <a:ext cx="11124910" cy="974503"/>
          </a:xfrm>
        </p:spPr>
        <p:txBody>
          <a:bodyPr/>
          <a:lstStyle/>
          <a:p>
            <a:r>
              <a:rPr lang="cs-CZ" dirty="0" smtClean="0"/>
              <a:t>Lebka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09005" y="1844824"/>
            <a:ext cx="10386157" cy="501317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cs-CZ" dirty="0" smtClean="0"/>
              <a:t>V pořadí druhý element se spolehlivým vyjádřením pohlavního dimorfismu.</a:t>
            </a:r>
          </a:p>
          <a:p>
            <a:r>
              <a:rPr lang="cs-CZ" dirty="0" smtClean="0"/>
              <a:t>Morfoskopicky hodnocená.</a:t>
            </a:r>
          </a:p>
          <a:p>
            <a:r>
              <a:rPr lang="cs-CZ" dirty="0" smtClean="0"/>
              <a:t>Populačně specifická</a:t>
            </a:r>
            <a:r>
              <a:rPr lang="cs-CZ" dirty="0"/>
              <a:t>.</a:t>
            </a:r>
            <a:endParaRPr lang="cs-CZ" dirty="0" smtClean="0"/>
          </a:p>
          <a:p>
            <a:r>
              <a:rPr lang="cs-CZ" dirty="0" smtClean="0"/>
              <a:t>Tvar lebky je ovlivněn nejen pohlavím, ale i stravou a klimatem.</a:t>
            </a:r>
          </a:p>
          <a:p>
            <a:r>
              <a:rPr lang="cs-CZ" dirty="0" smtClean="0"/>
              <a:t>Menší spolehlivost → nutnost kombinace a srovnání např. s databází FORDISC 2.0.</a:t>
            </a:r>
          </a:p>
          <a:p>
            <a:r>
              <a:rPr lang="cs-CZ" dirty="0" smtClean="0"/>
              <a:t>Spolehlivost okolo 80 %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370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8149" y="697159"/>
            <a:ext cx="10515600" cy="1325563"/>
          </a:xfrm>
        </p:spPr>
        <p:txBody>
          <a:bodyPr/>
          <a:lstStyle/>
          <a:p>
            <a:r>
              <a:rPr lang="cs-CZ" dirty="0" smtClean="0"/>
              <a:t>Fordisc 2.0</a:t>
            </a:r>
            <a:endParaRPr lang="cs-CZ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360" y="697159"/>
            <a:ext cx="5837026" cy="5068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/>
          <p:cNvSpPr/>
          <p:nvPr/>
        </p:nvSpPr>
        <p:spPr>
          <a:xfrm>
            <a:off x="5969453" y="5765524"/>
            <a:ext cx="433484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22222"/>
                </a:solidFill>
                <a:latin typeface="Arial" panose="020B0604020202020204" pitchFamily="34" charset="0"/>
              </a:rPr>
              <a:t>Stephen Ousley </a:t>
            </a:r>
            <a:r>
              <a:rPr lang="cs-CZ" sz="2000" dirty="0" smtClean="0">
                <a:solidFill>
                  <a:srgbClr val="222222"/>
                </a:solidFill>
                <a:latin typeface="Arial" panose="020B0604020202020204" pitchFamily="34" charset="0"/>
              </a:rPr>
              <a:t>a </a:t>
            </a:r>
            <a:r>
              <a:rPr lang="en-US" sz="2000" dirty="0" smtClean="0">
                <a:solidFill>
                  <a:srgbClr val="222222"/>
                </a:solidFill>
                <a:latin typeface="Arial" panose="020B0604020202020204" pitchFamily="34" charset="0"/>
              </a:rPr>
              <a:t>Richard Jantz</a:t>
            </a:r>
            <a:endParaRPr lang="cs-CZ" sz="2000" dirty="0" smtClean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>
                <a:solidFill>
                  <a:srgbClr val="222222"/>
                </a:solidFill>
                <a:latin typeface="Arial" panose="020B0604020202020204" pitchFamily="34" charset="0"/>
              </a:rPr>
              <a:t>Software (diskriminační funkce)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 smtClean="0">
                <a:solidFill>
                  <a:srgbClr val="222222"/>
                </a:solidFill>
                <a:latin typeface="Arial" panose="020B0604020202020204" pitchFamily="34" charset="0"/>
              </a:rPr>
              <a:t>Odhad pohlaví a populační afinity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70039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Text Box 2"/>
          <p:cNvSpPr txBox="1">
            <a:spLocks noChangeArrowheads="1"/>
          </p:cNvSpPr>
          <p:nvPr/>
        </p:nvSpPr>
        <p:spPr bwMode="auto">
          <a:xfrm>
            <a:off x="1002185" y="811205"/>
            <a:ext cx="379796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SzTx/>
              <a:buFontTx/>
              <a:buNone/>
            </a:pPr>
            <a:r>
              <a:rPr lang="cs-CZ" altLang="en-US" sz="3600" dirty="0"/>
              <a:t>Dobrá diskriminace</a:t>
            </a:r>
          </a:p>
        </p:txBody>
      </p:sp>
      <p:sp>
        <p:nvSpPr>
          <p:cNvPr id="199683" name="Text Box 3"/>
          <p:cNvSpPr txBox="1">
            <a:spLocks noChangeArrowheads="1"/>
          </p:cNvSpPr>
          <p:nvPr/>
        </p:nvSpPr>
        <p:spPr bwMode="auto">
          <a:xfrm>
            <a:off x="1187557" y="1900985"/>
            <a:ext cx="60304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cs-CZ" altLang="en-US" sz="2000" dirty="0"/>
              <a:t> Minimální překryv mužských a ženských </a:t>
            </a:r>
            <a:r>
              <a:rPr lang="cs-CZ" altLang="en-US" sz="2000" dirty="0" smtClean="0"/>
              <a:t>hodnot.</a:t>
            </a:r>
            <a:endParaRPr lang="cs-CZ" altLang="en-US" sz="2000" dirty="0"/>
          </a:p>
        </p:txBody>
      </p:sp>
      <p:sp>
        <p:nvSpPr>
          <p:cNvPr id="199684" name="Text Box 4"/>
          <p:cNvSpPr txBox="1">
            <a:spLocks noChangeArrowheads="1"/>
          </p:cNvSpPr>
          <p:nvPr/>
        </p:nvSpPr>
        <p:spPr bwMode="auto">
          <a:xfrm>
            <a:off x="1187557" y="2835920"/>
            <a:ext cx="34897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cs-CZ" altLang="en-US" sz="2000" dirty="0"/>
              <a:t> „Křivky“ co nejdále od </a:t>
            </a:r>
            <a:r>
              <a:rPr lang="cs-CZ" altLang="en-US" sz="2000" dirty="0" smtClean="0"/>
              <a:t>sebe.</a:t>
            </a:r>
            <a:endParaRPr lang="cs-CZ" altLang="en-US" sz="2000" dirty="0"/>
          </a:p>
        </p:txBody>
      </p:sp>
      <p:sp>
        <p:nvSpPr>
          <p:cNvPr id="199685" name="Text Box 5"/>
          <p:cNvSpPr txBox="1">
            <a:spLocks noChangeArrowheads="1"/>
          </p:cNvSpPr>
          <p:nvPr/>
        </p:nvSpPr>
        <p:spPr bwMode="auto">
          <a:xfrm>
            <a:off x="1187557" y="3756423"/>
            <a:ext cx="276998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cs-CZ" altLang="en-US" sz="2000" dirty="0"/>
              <a:t> „Malá šířka křivky</a:t>
            </a:r>
            <a:r>
              <a:rPr lang="cs-CZ" altLang="en-US" sz="2000" dirty="0" smtClean="0"/>
              <a:t>“.</a:t>
            </a:r>
            <a:r>
              <a:rPr lang="cs-CZ" altLang="en-US" sz="2000" dirty="0"/>
              <a:t>	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338364" y="4676926"/>
            <a:ext cx="819309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cs-CZ" altLang="en-US" sz="2000" dirty="0">
                <a:solidFill>
                  <a:srgbClr val="FF0000"/>
                </a:solidFill>
              </a:rPr>
              <a:t>Znak musí odrážet jev, který je charakteristický </a:t>
            </a:r>
          </a:p>
          <a:p>
            <a:r>
              <a:rPr lang="cs-CZ" altLang="en-US" sz="2000" dirty="0">
                <a:solidFill>
                  <a:srgbClr val="FF0000"/>
                </a:solidFill>
              </a:rPr>
              <a:t>pouze pro jedno pohlaví a není populačně specifický</a:t>
            </a:r>
          </a:p>
        </p:txBody>
      </p:sp>
    </p:spTree>
    <p:extLst>
      <p:ext uri="{BB962C8B-B14F-4D97-AF65-F5344CB8AC3E}">
        <p14:creationId xmlns:p14="http://schemas.microsoft.com/office/powerpoint/2010/main" val="80541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1988" y="546011"/>
            <a:ext cx="9601200" cy="1485900"/>
          </a:xfrm>
        </p:spPr>
        <p:txBody>
          <a:bodyPr/>
          <a:lstStyle/>
          <a:p>
            <a:r>
              <a:rPr lang="cs-CZ" dirty="0" smtClean="0"/>
              <a:t>Výška postavy (VP)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0675" y="1691252"/>
            <a:ext cx="10515600" cy="4351338"/>
          </a:xfrm>
        </p:spPr>
        <p:txBody>
          <a:bodyPr>
            <a:normAutofit/>
          </a:bodyPr>
          <a:lstStyle/>
          <a:p>
            <a:r>
              <a:rPr lang="cs-CZ" dirty="0" smtClean="0"/>
              <a:t>Hodnotí se poslední.</a:t>
            </a:r>
          </a:p>
          <a:p>
            <a:r>
              <a:rPr lang="cs-CZ" dirty="0" smtClean="0"/>
              <a:t>Neovlivňuje odhad věku a pohlaví.</a:t>
            </a:r>
          </a:p>
          <a:p>
            <a:r>
              <a:rPr lang="cs-CZ" dirty="0" smtClean="0"/>
              <a:t>Pro odhad výšky, ale musíme (měli bychom) znát věk a pohlaví.</a:t>
            </a:r>
          </a:p>
          <a:p>
            <a:r>
              <a:rPr lang="cs-CZ" dirty="0" smtClean="0"/>
              <a:t>Nestálá, variabilní = muži nadhodnocují, ženy podhodnocují, s věkem se VP snižuje.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146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9563" y="624414"/>
            <a:ext cx="9601200" cy="1485900"/>
          </a:xfrm>
        </p:spPr>
        <p:txBody>
          <a:bodyPr/>
          <a:lstStyle/>
          <a:p>
            <a:r>
              <a:rPr lang="cs-CZ" dirty="0" smtClean="0"/>
              <a:t>Odhad VP z mrtvého těla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78610" y="1877232"/>
            <a:ext cx="9601200" cy="3581400"/>
          </a:xfrm>
        </p:spPr>
        <p:txBody>
          <a:bodyPr/>
          <a:lstStyle/>
          <a:p>
            <a:r>
              <a:rPr lang="cs-CZ" dirty="0"/>
              <a:t>Anatomická </a:t>
            </a:r>
            <a:r>
              <a:rPr lang="cs-CZ" dirty="0" smtClean="0"/>
              <a:t>metoda</a:t>
            </a:r>
            <a:endParaRPr lang="cs-CZ" dirty="0"/>
          </a:p>
          <a:p>
            <a:pPr marL="109728" indent="0">
              <a:buNone/>
            </a:pPr>
            <a:endParaRPr lang="cs-CZ" u="sng" dirty="0"/>
          </a:p>
          <a:p>
            <a:r>
              <a:rPr lang="cs-CZ" u="sng" dirty="0"/>
              <a:t>Matematická </a:t>
            </a:r>
            <a:r>
              <a:rPr lang="cs-CZ" u="sng" dirty="0" smtClean="0"/>
              <a:t>metoda</a:t>
            </a:r>
            <a:endParaRPr lang="cs-CZ" dirty="0"/>
          </a:p>
          <a:p>
            <a:endParaRPr lang="cs-CZ" dirty="0" smtClean="0"/>
          </a:p>
          <a:p>
            <a:r>
              <a:rPr lang="cs-CZ" dirty="0" smtClean="0"/>
              <a:t>Kombinace 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0471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82030" y="322009"/>
            <a:ext cx="10515600" cy="1325563"/>
          </a:xfrm>
        </p:spPr>
        <p:txBody>
          <a:bodyPr/>
          <a:lstStyle/>
          <a:p>
            <a:r>
              <a:rPr lang="cs-CZ" dirty="0" smtClean="0"/>
              <a:t>Matematická metoda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921005" y="3010549"/>
            <a:ext cx="3476625" cy="3209925"/>
          </a:xfrm>
          <a:prstGeom prst="rect">
            <a:avLst/>
          </a:prstGeom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092568" y="1855544"/>
            <a:ext cx="871636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2600" dirty="0" smtClean="0"/>
              <a:t>Princip </a:t>
            </a:r>
            <a:r>
              <a:rPr lang="cs-CZ" sz="2600" dirty="0"/>
              <a:t>založen na </a:t>
            </a:r>
            <a:r>
              <a:rPr lang="cs-CZ" sz="2600" b="1" dirty="0"/>
              <a:t>korelaci</a:t>
            </a:r>
            <a:r>
              <a:rPr lang="cs-CZ" sz="2600" dirty="0"/>
              <a:t> dlouhých kostí a </a:t>
            </a:r>
            <a:r>
              <a:rPr lang="cs-CZ" sz="2600" dirty="0" smtClean="0"/>
              <a:t>výšky postavy (VP)</a:t>
            </a:r>
            <a:endParaRPr lang="cs-CZ" sz="2600" dirty="0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639320" y="3010549"/>
            <a:ext cx="56705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60000"/>
              </a:lnSpc>
            </a:pPr>
            <a:r>
              <a:rPr lang="cs-CZ" sz="2000" dirty="0"/>
              <a:t>VP = 45,86 + 2,71*Fe1 </a:t>
            </a:r>
            <a:r>
              <a:rPr lang="en-US" sz="2000" dirty="0">
                <a:cs typeface="Arial" charset="0"/>
              </a:rPr>
              <a:t>±</a:t>
            </a:r>
            <a:r>
              <a:rPr lang="cs-CZ" sz="2000" dirty="0"/>
              <a:t> 4,49            r = 0,9530	</a:t>
            </a:r>
          </a:p>
        </p:txBody>
      </p:sp>
    </p:spTree>
    <p:extLst>
      <p:ext uri="{BB962C8B-B14F-4D97-AF65-F5344CB8AC3E}">
        <p14:creationId xmlns:p14="http://schemas.microsoft.com/office/powerpoint/2010/main" val="35884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87449" y="428255"/>
            <a:ext cx="10443939" cy="1467238"/>
          </a:xfrm>
        </p:spPr>
        <p:txBody>
          <a:bodyPr>
            <a:normAutofit/>
          </a:bodyPr>
          <a:lstStyle/>
          <a:p>
            <a:r>
              <a:rPr lang="cs-CZ" dirty="0" smtClean="0"/>
              <a:t>Podmínky pro použití regresní funkce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11718" y="1895493"/>
            <a:ext cx="10950732" cy="4512459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cs-CZ" dirty="0"/>
              <a:t>Soubor reprezentující jednu populaci.</a:t>
            </a:r>
          </a:p>
          <a:p>
            <a:pPr>
              <a:spcAft>
                <a:spcPts val="1200"/>
              </a:spcAft>
            </a:pPr>
            <a:endParaRPr lang="cs-CZ" dirty="0"/>
          </a:p>
          <a:p>
            <a:pPr>
              <a:spcAft>
                <a:spcPts val="1200"/>
              </a:spcAft>
            </a:pPr>
            <a:r>
              <a:rPr lang="cs-CZ" dirty="0"/>
              <a:t>Část kostry, která nejvíce koreluje s výškou = </a:t>
            </a:r>
            <a:r>
              <a:rPr lang="cs-CZ" b="1" dirty="0"/>
              <a:t>regresní koeficient vyjadřující sílu vztahu je vysoký → ?</a:t>
            </a:r>
          </a:p>
          <a:p>
            <a:pPr>
              <a:spcAft>
                <a:spcPts val="1200"/>
              </a:spcAft>
            </a:pPr>
            <a:endParaRPr lang="cs-CZ" dirty="0"/>
          </a:p>
          <a:p>
            <a:pPr>
              <a:spcAft>
                <a:spcPts val="1200"/>
              </a:spcAft>
            </a:pPr>
            <a:r>
              <a:rPr lang="cs-CZ" dirty="0"/>
              <a:t>Vzít v potaz věk.</a:t>
            </a:r>
          </a:p>
        </p:txBody>
      </p:sp>
    </p:spTree>
    <p:extLst>
      <p:ext uri="{BB962C8B-B14F-4D97-AF65-F5344CB8AC3E}">
        <p14:creationId xmlns:p14="http://schemas.microsoft.com/office/powerpoint/2010/main" val="144638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3455" y="341363"/>
            <a:ext cx="8229600" cy="1066800"/>
          </a:xfrm>
        </p:spPr>
        <p:txBody>
          <a:bodyPr/>
          <a:lstStyle/>
          <a:p>
            <a:r>
              <a:rPr lang="cs-CZ" dirty="0" smtClean="0"/>
              <a:t>Výhody matematické metody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09860" y="1949819"/>
            <a:ext cx="8229600" cy="3966738"/>
          </a:xfrm>
        </p:spPr>
        <p:txBody>
          <a:bodyPr>
            <a:normAutofit/>
          </a:bodyPr>
          <a:lstStyle/>
          <a:p>
            <a:r>
              <a:rPr lang="cs-CZ" dirty="0"/>
              <a:t>K odhadu stačí jedna kost.</a:t>
            </a:r>
          </a:p>
          <a:p>
            <a:endParaRPr lang="cs-CZ" dirty="0"/>
          </a:p>
          <a:p>
            <a:r>
              <a:rPr lang="cs-CZ" dirty="0"/>
              <a:t>Vhodná pro začátečníky.</a:t>
            </a:r>
          </a:p>
          <a:p>
            <a:pPr marL="109728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56847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13387" y="379559"/>
            <a:ext cx="8229600" cy="1066800"/>
          </a:xfrm>
        </p:spPr>
        <p:txBody>
          <a:bodyPr/>
          <a:lstStyle/>
          <a:p>
            <a:r>
              <a:rPr lang="cs-CZ" dirty="0" smtClean="0"/>
              <a:t>Nevýhody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Proporce.</a:t>
            </a:r>
          </a:p>
          <a:p>
            <a:endParaRPr lang="cs-CZ" dirty="0"/>
          </a:p>
          <a:p>
            <a:r>
              <a:rPr lang="cs-CZ" dirty="0"/>
              <a:t>Populační specificita.</a:t>
            </a:r>
          </a:p>
          <a:p>
            <a:pPr marL="109728" indent="0">
              <a:buNone/>
            </a:pPr>
            <a:endParaRPr lang="cs-CZ" dirty="0"/>
          </a:p>
          <a:p>
            <a:r>
              <a:rPr lang="cs-CZ" dirty="0"/>
              <a:t>Otázka alometrických vztahů u pohlaví</a:t>
            </a:r>
            <a:r>
              <a:rPr lang="cs-CZ" dirty="0" smtClean="0"/>
              <a:t>.</a:t>
            </a:r>
          </a:p>
          <a:p>
            <a:endParaRPr lang="cs-CZ" dirty="0" smtClean="0"/>
          </a:p>
          <a:p>
            <a:r>
              <a:rPr lang="cs-CZ" dirty="0" smtClean="0"/>
              <a:t>Referenční soubor.</a:t>
            </a:r>
            <a:endParaRPr lang="cs-CZ" dirty="0"/>
          </a:p>
          <a:p>
            <a:pPr marL="109728" indent="0">
              <a:buNone/>
            </a:pP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379559"/>
            <a:ext cx="2444330" cy="351876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5566" y="3186870"/>
            <a:ext cx="3139257" cy="352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22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5139" y="402003"/>
            <a:ext cx="9601200" cy="1485900"/>
          </a:xfrm>
        </p:spPr>
        <p:txBody>
          <a:bodyPr/>
          <a:lstStyle/>
          <a:p>
            <a:r>
              <a:rPr lang="cs-CZ" dirty="0" smtClean="0"/>
              <a:t>Trauma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15139" y="1903117"/>
            <a:ext cx="5650523" cy="4351338"/>
          </a:xfrm>
        </p:spPr>
        <p:txBody>
          <a:bodyPr>
            <a:normAutofit/>
          </a:bodyPr>
          <a:lstStyle/>
          <a:p>
            <a:r>
              <a:rPr lang="cs-CZ" dirty="0" smtClean="0"/>
              <a:t>Před smrtí, zhojená (</a:t>
            </a:r>
            <a:r>
              <a:rPr lang="cs-CZ" i="1" dirty="0" smtClean="0"/>
              <a:t>antemortem</a:t>
            </a:r>
            <a:r>
              <a:rPr lang="cs-CZ" dirty="0" smtClean="0"/>
              <a:t>)</a:t>
            </a:r>
          </a:p>
          <a:p>
            <a:r>
              <a:rPr lang="cs-CZ" dirty="0" smtClean="0"/>
              <a:t>Kolem smrti, příčina smrti (</a:t>
            </a:r>
            <a:r>
              <a:rPr lang="cs-CZ" i="1" dirty="0" smtClean="0"/>
              <a:t>perimortem</a:t>
            </a:r>
            <a:r>
              <a:rPr lang="cs-CZ" dirty="0" smtClean="0"/>
              <a:t>)</a:t>
            </a:r>
          </a:p>
          <a:p>
            <a:r>
              <a:rPr lang="cs-CZ" dirty="0" smtClean="0"/>
              <a:t>Po smrti (</a:t>
            </a:r>
            <a:r>
              <a:rPr lang="cs-CZ" i="1" dirty="0" smtClean="0"/>
              <a:t>postmortem</a:t>
            </a:r>
            <a:r>
              <a:rPr lang="cs-CZ" dirty="0" smtClean="0"/>
              <a:t>)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783489" y="1887903"/>
            <a:ext cx="5181600" cy="4351338"/>
          </a:xfrm>
        </p:spPr>
        <p:txBody>
          <a:bodyPr>
            <a:normAutofit/>
          </a:bodyPr>
          <a:lstStyle/>
          <a:p>
            <a:r>
              <a:rPr lang="cs-CZ" dirty="0" smtClean="0"/>
              <a:t>Nehoda </a:t>
            </a:r>
          </a:p>
          <a:p>
            <a:r>
              <a:rPr lang="cs-CZ" dirty="0" smtClean="0"/>
              <a:t>Násilí</a:t>
            </a:r>
          </a:p>
          <a:p>
            <a:pPr lvl="1"/>
            <a:r>
              <a:rPr lang="cs-CZ" i="0" dirty="0" smtClean="0"/>
              <a:t>Tupá</a:t>
            </a:r>
          </a:p>
          <a:p>
            <a:pPr lvl="1"/>
            <a:r>
              <a:rPr lang="cs-CZ" i="0" dirty="0" smtClean="0"/>
              <a:t>Ostrá (řezné, bodné, sečné)</a:t>
            </a:r>
          </a:p>
          <a:p>
            <a:pPr lvl="1"/>
            <a:r>
              <a:rPr lang="cs-CZ" i="0" dirty="0" smtClean="0"/>
              <a:t>Projektil (střelná)</a:t>
            </a:r>
          </a:p>
          <a:p>
            <a:pPr lvl="1"/>
            <a:endParaRPr lang="cs-CZ" i="0" dirty="0" smtClean="0"/>
          </a:p>
          <a:p>
            <a:pPr lvl="1"/>
            <a:r>
              <a:rPr lang="cs-CZ" i="0" dirty="0" smtClean="0"/>
              <a:t>Exploze</a:t>
            </a:r>
          </a:p>
          <a:p>
            <a:pPr lvl="1"/>
            <a:r>
              <a:rPr lang="cs-CZ" i="0" dirty="0" smtClean="0"/>
              <a:t>Žeh </a:t>
            </a:r>
            <a:endParaRPr lang="cs-CZ" i="0" dirty="0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85914" y="5353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61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118737" y="1006098"/>
            <a:ext cx="10723880" cy="5469255"/>
          </a:xfrm>
        </p:spPr>
        <p:txBody>
          <a:bodyPr>
            <a:normAutofit/>
          </a:bodyPr>
          <a:lstStyle/>
          <a:p>
            <a:r>
              <a:rPr lang="cs-CZ" i="1" dirty="0" smtClean="0"/>
              <a:t>Antemortem</a:t>
            </a:r>
            <a:r>
              <a:rPr lang="cs-CZ" dirty="0" smtClean="0"/>
              <a:t> fraktura = doklad hojení.</a:t>
            </a:r>
          </a:p>
          <a:p>
            <a:endParaRPr lang="cs-CZ" dirty="0" smtClean="0"/>
          </a:p>
          <a:p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r>
              <a:rPr lang="cs-CZ" i="1" dirty="0" smtClean="0"/>
              <a:t>Postmortem</a:t>
            </a:r>
            <a:r>
              <a:rPr lang="cs-CZ" dirty="0" smtClean="0"/>
              <a:t> („</a:t>
            </a:r>
            <a:r>
              <a:rPr lang="cs-CZ" i="1" dirty="0" smtClean="0"/>
              <a:t>dry</a:t>
            </a:r>
            <a:r>
              <a:rPr lang="cs-CZ" dirty="0" smtClean="0"/>
              <a:t>“) fraktura = příčný lom, hrbolatý, „zubatý“ povrch, pravý úhel, jiné zbarvení lomu.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8887177" y="-118902"/>
            <a:ext cx="2062298" cy="2841008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7074" y="3869687"/>
            <a:ext cx="3629025" cy="2733675"/>
          </a:xfrm>
          <a:prstGeom prst="rect">
            <a:avLst/>
          </a:prstGeom>
        </p:spPr>
      </p:pic>
      <p:sp>
        <p:nvSpPr>
          <p:cNvPr id="9" name="Zaoblený obdélník 8"/>
          <p:cNvSpPr/>
          <p:nvPr/>
        </p:nvSpPr>
        <p:spPr>
          <a:xfrm>
            <a:off x="9755458" y="3997323"/>
            <a:ext cx="1583372" cy="247840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2876" y="3740726"/>
            <a:ext cx="2072673" cy="2862635"/>
          </a:xfrm>
          <a:prstGeom prst="rect">
            <a:avLst/>
          </a:prstGeom>
        </p:spPr>
      </p:pic>
      <p:sp>
        <p:nvSpPr>
          <p:cNvPr id="11" name="Volný tvar 10"/>
          <p:cNvSpPr/>
          <p:nvPr/>
        </p:nvSpPr>
        <p:spPr>
          <a:xfrm>
            <a:off x="5216756" y="4054760"/>
            <a:ext cx="400086" cy="133350"/>
          </a:xfrm>
          <a:custGeom>
            <a:avLst/>
            <a:gdLst>
              <a:gd name="connsiteX0" fmla="*/ 0 w 400086"/>
              <a:gd name="connsiteY0" fmla="*/ 114300 h 133350"/>
              <a:gd name="connsiteX1" fmla="*/ 47625 w 400086"/>
              <a:gd name="connsiteY1" fmla="*/ 66675 h 133350"/>
              <a:gd name="connsiteX2" fmla="*/ 76200 w 400086"/>
              <a:gd name="connsiteY2" fmla="*/ 57150 h 133350"/>
              <a:gd name="connsiteX3" fmla="*/ 85725 w 400086"/>
              <a:gd name="connsiteY3" fmla="*/ 95250 h 133350"/>
              <a:gd name="connsiteX4" fmla="*/ 123825 w 400086"/>
              <a:gd name="connsiteY4" fmla="*/ 38100 h 133350"/>
              <a:gd name="connsiteX5" fmla="*/ 161925 w 400086"/>
              <a:gd name="connsiteY5" fmla="*/ 104775 h 133350"/>
              <a:gd name="connsiteX6" fmla="*/ 180975 w 400086"/>
              <a:gd name="connsiteY6" fmla="*/ 133350 h 133350"/>
              <a:gd name="connsiteX7" fmla="*/ 219075 w 400086"/>
              <a:gd name="connsiteY7" fmla="*/ 95250 h 133350"/>
              <a:gd name="connsiteX8" fmla="*/ 247650 w 400086"/>
              <a:gd name="connsiteY8" fmla="*/ 0 h 133350"/>
              <a:gd name="connsiteX9" fmla="*/ 295275 w 400086"/>
              <a:gd name="connsiteY9" fmla="*/ 38100 h 133350"/>
              <a:gd name="connsiteX10" fmla="*/ 304800 w 400086"/>
              <a:gd name="connsiteY10" fmla="*/ 9525 h 133350"/>
              <a:gd name="connsiteX11" fmla="*/ 333375 w 400086"/>
              <a:gd name="connsiteY11" fmla="*/ 28575 h 133350"/>
              <a:gd name="connsiteX12" fmla="*/ 371475 w 400086"/>
              <a:gd name="connsiteY12" fmla="*/ 47625 h 133350"/>
              <a:gd name="connsiteX13" fmla="*/ 400050 w 400086"/>
              <a:gd name="connsiteY13" fmla="*/ 9525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00086" h="133350">
                <a:moveTo>
                  <a:pt x="0" y="114300"/>
                </a:moveTo>
                <a:cubicBezTo>
                  <a:pt x="15875" y="98425"/>
                  <a:pt x="29664" y="80145"/>
                  <a:pt x="47625" y="66675"/>
                </a:cubicBezTo>
                <a:cubicBezTo>
                  <a:pt x="55657" y="60651"/>
                  <a:pt x="68168" y="51126"/>
                  <a:pt x="76200" y="57150"/>
                </a:cubicBezTo>
                <a:cubicBezTo>
                  <a:pt x="86673" y="65005"/>
                  <a:pt x="82550" y="82550"/>
                  <a:pt x="85725" y="95250"/>
                </a:cubicBezTo>
                <a:cubicBezTo>
                  <a:pt x="98425" y="76200"/>
                  <a:pt x="111125" y="19050"/>
                  <a:pt x="123825" y="38100"/>
                </a:cubicBezTo>
                <a:cubicBezTo>
                  <a:pt x="170237" y="107718"/>
                  <a:pt x="113586" y="20182"/>
                  <a:pt x="161925" y="104775"/>
                </a:cubicBezTo>
                <a:cubicBezTo>
                  <a:pt x="167605" y="114714"/>
                  <a:pt x="174625" y="123825"/>
                  <a:pt x="180975" y="133350"/>
                </a:cubicBezTo>
                <a:cubicBezTo>
                  <a:pt x="193675" y="120650"/>
                  <a:pt x="209834" y="110651"/>
                  <a:pt x="219075" y="95250"/>
                </a:cubicBezTo>
                <a:cubicBezTo>
                  <a:pt x="229013" y="78686"/>
                  <a:pt x="241894" y="23026"/>
                  <a:pt x="247650" y="0"/>
                </a:cubicBezTo>
                <a:cubicBezTo>
                  <a:pt x="253535" y="8827"/>
                  <a:pt x="272271" y="49602"/>
                  <a:pt x="295275" y="38100"/>
                </a:cubicBezTo>
                <a:cubicBezTo>
                  <a:pt x="304255" y="33610"/>
                  <a:pt x="301625" y="19050"/>
                  <a:pt x="304800" y="9525"/>
                </a:cubicBezTo>
                <a:cubicBezTo>
                  <a:pt x="314325" y="15875"/>
                  <a:pt x="326224" y="19636"/>
                  <a:pt x="333375" y="28575"/>
                </a:cubicBezTo>
                <a:cubicBezTo>
                  <a:pt x="360112" y="61996"/>
                  <a:pt x="319338" y="65004"/>
                  <a:pt x="371475" y="47625"/>
                </a:cubicBezTo>
                <a:cubicBezTo>
                  <a:pt x="402295" y="16805"/>
                  <a:pt x="400050" y="32520"/>
                  <a:pt x="400050" y="952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TextovéPole 1"/>
          <p:cNvSpPr txBox="1"/>
          <p:nvPr/>
        </p:nvSpPr>
        <p:spPr>
          <a:xfrm>
            <a:off x="1799713" y="4836414"/>
            <a:ext cx="2492188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000" i="1" dirty="0" smtClean="0"/>
              <a:t>Perimortem?</a:t>
            </a:r>
            <a:endParaRPr lang="cs-CZ" sz="2000" i="1" dirty="0"/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689235" y="3961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79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62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1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i="1" dirty="0" smtClean="0"/>
              <a:t>Perimortem</a:t>
            </a:r>
            <a:r>
              <a:rPr lang="cs-CZ" dirty="0" smtClean="0"/>
              <a:t> zlomeniny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dirty="0" smtClean="0"/>
              <a:t>Základní princip = kosti po smrti </a:t>
            </a:r>
            <a:r>
              <a:rPr lang="cs-CZ" u="sng" dirty="0" smtClean="0"/>
              <a:t>postupně</a:t>
            </a:r>
            <a:r>
              <a:rPr lang="cs-CZ" dirty="0" smtClean="0"/>
              <a:t> ztrácí kolagen, jsou méně elastické a více křehčí = </a:t>
            </a:r>
            <a:r>
              <a:rPr lang="cs-CZ" u="sng" dirty="0" smtClean="0"/>
              <a:t>lom se liší</a:t>
            </a:r>
            <a:r>
              <a:rPr lang="cs-CZ" dirty="0" smtClean="0"/>
              <a:t>.</a:t>
            </a:r>
          </a:p>
          <a:p>
            <a:pPr algn="just"/>
            <a:endParaRPr lang="cs-CZ" dirty="0"/>
          </a:p>
          <a:p>
            <a:pPr algn="just"/>
            <a:r>
              <a:rPr lang="cs-CZ" dirty="0" smtClean="0"/>
              <a:t>Není omezeno časem, ale podmínkami, které udržují biomechanické vlastnosti čerstvé kosti.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060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38829" y="554459"/>
            <a:ext cx="10515600" cy="1325563"/>
          </a:xfrm>
        </p:spPr>
        <p:txBody>
          <a:bodyPr/>
          <a:lstStyle/>
          <a:p>
            <a:r>
              <a:rPr lang="cs-CZ" i="1" dirty="0" smtClean="0"/>
              <a:t>Perimortem </a:t>
            </a:r>
            <a:r>
              <a:rPr lang="cs-CZ" dirty="0" smtClean="0"/>
              <a:t>zlomeniny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38829" y="1638387"/>
            <a:ext cx="10847378" cy="4525963"/>
          </a:xfrm>
        </p:spPr>
        <p:txBody>
          <a:bodyPr>
            <a:normAutofit/>
          </a:bodyPr>
          <a:lstStyle/>
          <a:p>
            <a:r>
              <a:rPr lang="cs-CZ" dirty="0" smtClean="0"/>
              <a:t>Jeden </a:t>
            </a:r>
            <a:r>
              <a:rPr lang="cs-CZ" dirty="0"/>
              <a:t>z klíčových předpokladů pro rekonstrukci </a:t>
            </a:r>
            <a:r>
              <a:rPr lang="cs-CZ" dirty="0" smtClean="0"/>
              <a:t>násilí.</a:t>
            </a:r>
            <a:endParaRPr lang="cs-CZ" dirty="0"/>
          </a:p>
          <a:p>
            <a:r>
              <a:rPr lang="cs-CZ" dirty="0"/>
              <a:t>Jeden z nejobtížněji rozpoznatelných </a:t>
            </a:r>
            <a:r>
              <a:rPr lang="cs-CZ" dirty="0" smtClean="0"/>
              <a:t>znaků.</a:t>
            </a:r>
          </a:p>
          <a:p>
            <a:endParaRPr lang="cs-CZ" dirty="0" smtClean="0"/>
          </a:p>
          <a:p>
            <a:r>
              <a:rPr lang="cs-CZ" dirty="0" smtClean="0"/>
              <a:t>Vybíhající </a:t>
            </a:r>
            <a:r>
              <a:rPr lang="cs-CZ" dirty="0"/>
              <a:t>trhliny (zejména u lebky</a:t>
            </a:r>
            <a:r>
              <a:rPr lang="cs-CZ" dirty="0" smtClean="0"/>
              <a:t>).</a:t>
            </a:r>
            <a:endParaRPr lang="cs-CZ" dirty="0"/>
          </a:p>
          <a:p>
            <a:r>
              <a:rPr lang="cs-CZ" dirty="0"/>
              <a:t>Zlomky drží při sobě a snadno do sebe </a:t>
            </a:r>
            <a:r>
              <a:rPr lang="cs-CZ" dirty="0" smtClean="0"/>
              <a:t>zapadnou.</a:t>
            </a:r>
            <a:endParaRPr lang="cs-CZ" dirty="0"/>
          </a:p>
          <a:p>
            <a:r>
              <a:rPr lang="cs-CZ" dirty="0"/>
              <a:t>Lom kosti je </a:t>
            </a:r>
            <a:r>
              <a:rPr lang="cs-CZ" b="1" dirty="0" smtClean="0">
                <a:solidFill>
                  <a:srgbClr val="FF0000"/>
                </a:solidFill>
              </a:rPr>
              <a:t>ostrý </a:t>
            </a:r>
            <a:r>
              <a:rPr lang="cs-CZ" b="1" dirty="0">
                <a:solidFill>
                  <a:srgbClr val="FF0000"/>
                </a:solidFill>
              </a:rPr>
              <a:t>n</a:t>
            </a:r>
            <a:r>
              <a:rPr lang="cs-CZ" b="1" dirty="0" smtClean="0">
                <a:solidFill>
                  <a:srgbClr val="FF0000"/>
                </a:solidFill>
              </a:rPr>
              <a:t>ebo tupý</a:t>
            </a:r>
            <a:r>
              <a:rPr lang="cs-CZ" dirty="0" smtClean="0"/>
              <a:t>, </a:t>
            </a:r>
            <a:r>
              <a:rPr lang="cs-CZ" dirty="0"/>
              <a:t>má </a:t>
            </a:r>
            <a:r>
              <a:rPr lang="cs-CZ" b="1" dirty="0">
                <a:solidFill>
                  <a:srgbClr val="FF0000"/>
                </a:solidFill>
              </a:rPr>
              <a:t>hladký </a:t>
            </a:r>
            <a:r>
              <a:rPr lang="cs-CZ" b="1" dirty="0" smtClean="0">
                <a:solidFill>
                  <a:srgbClr val="FF0000"/>
                </a:solidFill>
              </a:rPr>
              <a:t>povrch, zlomenina je spirálovitá </a:t>
            </a:r>
            <a:r>
              <a:rPr lang="cs-CZ" dirty="0"/>
              <a:t>a </a:t>
            </a:r>
            <a:r>
              <a:rPr lang="cs-CZ" b="1" dirty="0">
                <a:solidFill>
                  <a:srgbClr val="FF0000"/>
                </a:solidFill>
              </a:rPr>
              <a:t>stejné zabarvení </a:t>
            </a:r>
            <a:r>
              <a:rPr lang="cs-CZ" dirty="0"/>
              <a:t>jako zbytek </a:t>
            </a:r>
            <a:r>
              <a:rPr lang="cs-CZ" dirty="0" smtClean="0"/>
              <a:t>kosti.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1050" y="4356846"/>
            <a:ext cx="2893379" cy="231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22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i="1" dirty="0" err="1" smtClean="0"/>
              <a:t>Perimortem</a:t>
            </a:r>
            <a:r>
              <a:rPr lang="cs-CZ" dirty="0" smtClean="0"/>
              <a:t> zlomeniny</a:t>
            </a:r>
            <a:endParaRPr lang="cs-CZ" dirty="0"/>
          </a:p>
        </p:txBody>
      </p:sp>
      <p:pic>
        <p:nvPicPr>
          <p:cNvPr id="2050" name="Picture 2" descr="http://www.archeryaddix.com/forums/attachments/archery-equipment/25900d1358819517-rage-chisel-xtreme-2-3-strikes-again-bone-slice-exit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907" y="1690688"/>
            <a:ext cx="326350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mages.yuku.com/image/jpg/424367856ecfc7a1c110074232e577aba83234df_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62" y="2562726"/>
            <a:ext cx="5174878" cy="306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ahnutá šipka doprava 4"/>
          <p:cNvSpPr/>
          <p:nvPr/>
        </p:nvSpPr>
        <p:spPr>
          <a:xfrm>
            <a:off x="2241340" y="2562726"/>
            <a:ext cx="1056640" cy="1544320"/>
          </a:xfrm>
          <a:prstGeom prst="curvedRightArrow">
            <a:avLst>
              <a:gd name="adj1" fmla="val 0"/>
              <a:gd name="adj2" fmla="val 50000"/>
              <a:gd name="adj3" fmla="val 25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8" name="Zahnutá šipka doprava 7"/>
          <p:cNvSpPr/>
          <p:nvPr/>
        </p:nvSpPr>
        <p:spPr>
          <a:xfrm>
            <a:off x="8974018" y="3639069"/>
            <a:ext cx="1056640" cy="1544320"/>
          </a:xfrm>
          <a:prstGeom prst="curvedRightArrow">
            <a:avLst>
              <a:gd name="adj1" fmla="val 0"/>
              <a:gd name="adj2" fmla="val 50000"/>
              <a:gd name="adj3" fmla="val 250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/>
              </a:solidFill>
            </a:endParaRPr>
          </a:p>
        </p:txBody>
      </p:sp>
      <p:cxnSp>
        <p:nvCxnSpPr>
          <p:cNvPr id="10" name="Přímá spojnice se šipkou 9"/>
          <p:cNvCxnSpPr/>
          <p:nvPr/>
        </p:nvCxnSpPr>
        <p:spPr>
          <a:xfrm>
            <a:off x="3092116" y="2562726"/>
            <a:ext cx="152099" cy="4211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526544"/>
            <a:ext cx="2078780" cy="467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75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2442" y="458771"/>
            <a:ext cx="9601200" cy="1485900"/>
          </a:xfrm>
        </p:spPr>
        <p:txBody>
          <a:bodyPr/>
          <a:lstStyle/>
          <a:p>
            <a:r>
              <a:rPr lang="cs-CZ" dirty="0" smtClean="0"/>
              <a:t>Ostrá zranění (sečná)</a:t>
            </a:r>
            <a:endParaRPr lang="cs-CZ" dirty="0"/>
          </a:p>
        </p:txBody>
      </p:sp>
      <p:pic>
        <p:nvPicPr>
          <p:cNvPr id="4" name="Zástupný symbol pro obsah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42" y="2064267"/>
            <a:ext cx="4867358" cy="3639110"/>
          </a:xfrm>
          <a:prstGeom prst="rect">
            <a:avLst/>
          </a:prstGeom>
        </p:spPr>
      </p:pic>
      <p:pic>
        <p:nvPicPr>
          <p:cNvPr id="5" name="Zástupný symbol pro obsah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64266"/>
            <a:ext cx="4867359" cy="3639111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1152442" y="5942567"/>
            <a:ext cx="3947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Ulna (SIN), dorsální plocha; klášter Teplá</a:t>
            </a:r>
            <a:endParaRPr lang="cs-CZ" dirty="0"/>
          </a:p>
        </p:txBody>
      </p:sp>
      <p:sp>
        <p:nvSpPr>
          <p:cNvPr id="7" name="TextovéPole 6"/>
          <p:cNvSpPr txBox="1"/>
          <p:nvPr/>
        </p:nvSpPr>
        <p:spPr>
          <a:xfrm>
            <a:off x="7820846" y="5942567"/>
            <a:ext cx="2831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Hrudní obratel, klášter Teplá</a:t>
            </a:r>
            <a:endParaRPr lang="cs-CZ" dirty="0"/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87406" y="1539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0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45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1104900" y="2045824"/>
            <a:ext cx="6957447" cy="4351338"/>
          </a:xfrm>
        </p:spPr>
        <p:txBody>
          <a:bodyPr/>
          <a:lstStyle/>
          <a:p>
            <a:r>
              <a:rPr lang="cs-CZ" dirty="0" smtClean="0"/>
              <a:t>Dopad ostrého předmětu na povrch těla.</a:t>
            </a:r>
          </a:p>
          <a:p>
            <a:r>
              <a:rPr lang="cs-CZ" dirty="0" smtClean="0"/>
              <a:t>V osteologii: nejčastěji na lebce.</a:t>
            </a:r>
          </a:p>
          <a:p>
            <a:r>
              <a:rPr lang="cs-CZ" dirty="0" smtClean="0"/>
              <a:t>Porušení kontinuity úzkou, přímou štěrbinou.</a:t>
            </a:r>
          </a:p>
          <a:p>
            <a:r>
              <a:rPr lang="cs-CZ" dirty="0" smtClean="0"/>
              <a:t>Častěji u mužů.</a:t>
            </a:r>
          </a:p>
          <a:p>
            <a:r>
              <a:rPr lang="cs-CZ" dirty="0" smtClean="0"/>
              <a:t>Lze identifikovat pozici těla, mechanismus, druh zbraně.</a:t>
            </a:r>
            <a:endParaRPr lang="cs-CZ" dirty="0"/>
          </a:p>
        </p:txBody>
      </p:sp>
      <p:pic>
        <p:nvPicPr>
          <p:cNvPr id="26626" name="Picture 2" descr="Výsledek obrázku pro Fracture cranial bone axe bioarchaeolog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047" y="2045824"/>
            <a:ext cx="3363855" cy="425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83302" y="3384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59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ashed sku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406" y="755408"/>
            <a:ext cx="4532377" cy="34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sciencemag.org/sites/default/files/styles/article_main_large/public/1280x720_Abb.-8.jpg?itok=8nF0T1vh&amp;timestamp=145857769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685" y="755408"/>
            <a:ext cx="6047909" cy="3401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0843034" y="4157357"/>
            <a:ext cx="1216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err="1" smtClean="0"/>
              <a:t>Jantzen</a:t>
            </a:r>
            <a:r>
              <a:rPr lang="cs-CZ" sz="1200" dirty="0" smtClean="0"/>
              <a:t> (2011)</a:t>
            </a:r>
            <a:endParaRPr lang="en-GB" sz="1200" dirty="0"/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46325" y="5867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95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1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1995" y="587714"/>
            <a:ext cx="9601200" cy="1485900"/>
          </a:xfrm>
        </p:spPr>
        <p:txBody>
          <a:bodyPr/>
          <a:lstStyle/>
          <a:p>
            <a:r>
              <a:rPr lang="cs-CZ" dirty="0" smtClean="0"/>
              <a:t>Bodná rána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Vniknutí hrotu nebo zbraně kónického tvaru do těla.</a:t>
            </a:r>
          </a:p>
          <a:p>
            <a:r>
              <a:rPr lang="cs-CZ" dirty="0" smtClean="0"/>
              <a:t>Charakter rány záleží na typu zbraně a energii. 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1062" y="891845"/>
            <a:ext cx="2685141" cy="5595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60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4624" y="355600"/>
            <a:ext cx="9601200" cy="1485900"/>
          </a:xfrm>
        </p:spPr>
        <p:txBody>
          <a:bodyPr/>
          <a:lstStyle/>
          <a:p>
            <a:r>
              <a:rPr lang="cs-CZ" dirty="0" smtClean="0"/>
              <a:t>Projektil (střelná rána)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54624" y="1841500"/>
            <a:ext cx="9601200" cy="3581400"/>
          </a:xfrm>
        </p:spPr>
        <p:txBody>
          <a:bodyPr/>
          <a:lstStyle/>
          <a:p>
            <a:r>
              <a:rPr lang="cs-CZ" dirty="0" smtClean="0"/>
              <a:t>Mechanické (luk, kuš, prak) a palné zbraně.</a:t>
            </a:r>
          </a:p>
          <a:p>
            <a:r>
              <a:rPr lang="cs-CZ" dirty="0" smtClean="0"/>
              <a:t>Otevřené, tříštivé zlomeniny, ztrátové (část kosti chybí).</a:t>
            </a:r>
          </a:p>
          <a:p>
            <a:r>
              <a:rPr lang="cs-CZ" dirty="0" smtClean="0"/>
              <a:t>Dělostřelecká: střepinová zranění.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479" y="4326829"/>
            <a:ext cx="5092303" cy="1380637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337" y="3327400"/>
            <a:ext cx="4177904" cy="308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93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23628" y="515319"/>
            <a:ext cx="9601200" cy="1485900"/>
          </a:xfrm>
        </p:spPr>
        <p:txBody>
          <a:bodyPr/>
          <a:lstStyle/>
          <a:p>
            <a:r>
              <a:rPr lang="cs-CZ" dirty="0"/>
              <a:t>Identifikace jedince (rekonstrukce podoby)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285999"/>
            <a:ext cx="10422610" cy="3959817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Kriminalistická identifikace je poznávací </a:t>
            </a:r>
            <a:r>
              <a:rPr lang="cs-CZ" dirty="0" smtClean="0"/>
              <a:t>metoda.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cs-CZ" i="0" dirty="0" smtClean="0"/>
              <a:t>Laická (rekognice, prohlídka, ohledání).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cs-CZ" i="0" dirty="0" smtClean="0"/>
              <a:t>Znalecká (analýza DNA, forenzní stomatologie, radiologie, daktyloskopie, antropologie, rekonstrukce obličeje, porovnání fotografií, lékařské záznamy atd.).</a:t>
            </a:r>
            <a:endParaRPr lang="cs-CZ" i="0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9410" y="4072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23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Volba a postup metody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227729"/>
            <a:ext cx="10354235" cy="3978088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/>
              <a:t>Nález zachovalého těla s tváří a doklady.</a:t>
            </a:r>
          </a:p>
          <a:p>
            <a:pPr algn="just"/>
            <a:r>
              <a:rPr lang="cs-CZ" dirty="0" smtClean="0"/>
              <a:t>Pokud nelze = daktyloskopie, DNA analýza.</a:t>
            </a:r>
          </a:p>
          <a:p>
            <a:pPr algn="just"/>
            <a:r>
              <a:rPr lang="cs-CZ" dirty="0" smtClean="0"/>
              <a:t>Pokud nelze nebo není v databázi = antropologická, lékařská a stomatologická analýza. </a:t>
            </a:r>
            <a:endParaRPr lang="cs-CZ" dirty="0"/>
          </a:p>
          <a:p>
            <a:pPr algn="just"/>
            <a:r>
              <a:rPr lang="cs-CZ" dirty="0" smtClean="0"/>
              <a:t>Jedinec nemusí mít lékařský (stomatologický záznam), např. malé děti.</a:t>
            </a:r>
          </a:p>
          <a:p>
            <a:pPr algn="just"/>
            <a:r>
              <a:rPr lang="cs-CZ" dirty="0" smtClean="0"/>
              <a:t>Rekonstrukce tváře = dotaz k veřejnosti. 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21035" y="2321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01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5337" y="627758"/>
            <a:ext cx="9601200" cy="1485900"/>
          </a:xfrm>
        </p:spPr>
        <p:txBody>
          <a:bodyPr/>
          <a:lstStyle/>
          <a:p>
            <a:r>
              <a:rPr lang="cs-CZ" dirty="0" smtClean="0"/>
              <a:t>Srovnání ante a postmortem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69167" y="1970222"/>
            <a:ext cx="10438109" cy="4161295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/>
              <a:t>Popis mrtvé osoby (</a:t>
            </a:r>
            <a:r>
              <a:rPr lang="cs-CZ" i="1" dirty="0" smtClean="0"/>
              <a:t>postmortem</a:t>
            </a:r>
            <a:r>
              <a:rPr lang="cs-CZ" dirty="0" smtClean="0"/>
              <a:t>).</a:t>
            </a:r>
          </a:p>
          <a:p>
            <a:pPr algn="just"/>
            <a:r>
              <a:rPr lang="cs-CZ" dirty="0" smtClean="0"/>
              <a:t>Vytipovaná pohřešovaná osoba (osoby), provádí vyšetřovatel.</a:t>
            </a:r>
          </a:p>
          <a:p>
            <a:pPr algn="just"/>
            <a:r>
              <a:rPr lang="cs-CZ" dirty="0" smtClean="0"/>
              <a:t>Srovnání markantů (tetování, jizvy, kloubní náhrady, zvláštnosti).</a:t>
            </a:r>
          </a:p>
          <a:p>
            <a:pPr lvl="1" algn="just"/>
            <a:r>
              <a:rPr lang="cs-CZ" dirty="0" smtClean="0"/>
              <a:t>Hlavní: neměnné (pohlaví</a:t>
            </a:r>
            <a:r>
              <a:rPr lang="cs-CZ" dirty="0"/>
              <a:t>, věk dožití, DNA, krevní skupina, barva pleti, náhrady, pooperační </a:t>
            </a:r>
            <a:r>
              <a:rPr lang="cs-CZ" dirty="0" smtClean="0"/>
              <a:t>defekty).</a:t>
            </a:r>
          </a:p>
          <a:p>
            <a:pPr lvl="1" algn="just"/>
            <a:r>
              <a:rPr lang="cs-CZ" dirty="0" smtClean="0"/>
              <a:t>Podpůrné: barva vlasů, oblečení, tetování, ochlupení, hmotnost.</a:t>
            </a:r>
          </a:p>
          <a:p>
            <a:pPr algn="just"/>
            <a:r>
              <a:rPr lang="cs-CZ" dirty="0" smtClean="0"/>
              <a:t>Aktivní </a:t>
            </a:r>
            <a:r>
              <a:rPr lang="cs-CZ" dirty="0"/>
              <a:t>po dobu 20 let od </a:t>
            </a:r>
            <a:r>
              <a:rPr lang="cs-CZ" dirty="0" smtClean="0"/>
              <a:t>nálezu.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97676" y="3229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67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4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430635"/>
            <a:ext cx="9601200" cy="1485900"/>
          </a:xfrm>
        </p:spPr>
        <p:txBody>
          <a:bodyPr/>
          <a:lstStyle/>
          <a:p>
            <a:r>
              <a:rPr lang="cs-CZ" dirty="0" smtClean="0"/>
              <a:t>Rekonstrukce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838200" y="1690688"/>
            <a:ext cx="3267970" cy="44673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4884" y="1690688"/>
            <a:ext cx="3218916" cy="4699794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4888523" y="6390482"/>
            <a:ext cx="2549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Foto: Vladimír Sládek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6170" y="2568087"/>
            <a:ext cx="3771900" cy="2519291"/>
          </a:xfrm>
          <a:prstGeom prst="rect">
            <a:avLst/>
          </a:prstGeom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53800" y="1258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28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8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Rekonstrukce tváře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Sochařské 3D rekonstrukce (</a:t>
            </a:r>
            <a:r>
              <a:rPr lang="cs-CZ" dirty="0"/>
              <a:t>Gerasimovova </a:t>
            </a:r>
            <a:r>
              <a:rPr lang="cs-CZ" dirty="0" smtClean="0"/>
              <a:t>metoda, Americká metoda).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402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Oříznutí</Template>
  <TotalTime>12911</TotalTime>
  <Words>951</Words>
  <Application>Microsoft Office PowerPoint</Application>
  <PresentationFormat>Širokoúhlá obrazovka</PresentationFormat>
  <Paragraphs>210</Paragraphs>
  <Slides>37</Slides>
  <Notes>21</Notes>
  <HiddenSlides>0</HiddenSlides>
  <MMClips>12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42" baseType="lpstr">
      <vt:lpstr>Arial</vt:lpstr>
      <vt:lpstr>Calibri</vt:lpstr>
      <vt:lpstr>Franklin Gothic Book</vt:lpstr>
      <vt:lpstr>Times New Roman</vt:lpstr>
      <vt:lpstr>Crop</vt:lpstr>
      <vt:lpstr>Prezentace aplikace PowerPoint</vt:lpstr>
      <vt:lpstr>Odhad pohlaví</vt:lpstr>
      <vt:lpstr>Prezentace aplikace PowerPoint</vt:lpstr>
      <vt:lpstr>Prezentace aplikace PowerPoint</vt:lpstr>
      <vt:lpstr>Metodika</vt:lpstr>
      <vt:lpstr>Prezentace aplikace PowerPoint</vt:lpstr>
      <vt:lpstr>Faktory ovlivňující přesnost a spolehlivost</vt:lpstr>
      <vt:lpstr>Prezentace aplikace PowerPoint</vt:lpstr>
      <vt:lpstr>Stupeň rozvoje znaku</vt:lpstr>
      <vt:lpstr>Prezentace aplikace PowerPoint</vt:lpstr>
      <vt:lpstr>Pánev</vt:lpstr>
      <vt:lpstr>Segmenty</vt:lpstr>
      <vt:lpstr>Metrické hodnocení pánve (Murail et al. 2005)</vt:lpstr>
      <vt:lpstr>Lebka</vt:lpstr>
      <vt:lpstr>Fordisc 2.0</vt:lpstr>
      <vt:lpstr>Prezentace aplikace PowerPoint</vt:lpstr>
      <vt:lpstr>Výška postavy (VP)</vt:lpstr>
      <vt:lpstr>Odhad VP z mrtvého těla</vt:lpstr>
      <vt:lpstr>Matematická metoda</vt:lpstr>
      <vt:lpstr>Podmínky pro použití regresní funkce</vt:lpstr>
      <vt:lpstr>Výhody matematické metody</vt:lpstr>
      <vt:lpstr>Nevýhody</vt:lpstr>
      <vt:lpstr>Trauma</vt:lpstr>
      <vt:lpstr>Prezentace aplikace PowerPoint</vt:lpstr>
      <vt:lpstr>Perimortem zlomeniny</vt:lpstr>
      <vt:lpstr>Perimortem zlomeniny</vt:lpstr>
      <vt:lpstr>Perimortem zlomeniny</vt:lpstr>
      <vt:lpstr>Ostrá zranění (sečná)</vt:lpstr>
      <vt:lpstr>Prezentace aplikace PowerPoint</vt:lpstr>
      <vt:lpstr>Prezentace aplikace PowerPoint</vt:lpstr>
      <vt:lpstr>Bodná rána</vt:lpstr>
      <vt:lpstr>Projektil (střelná rána)</vt:lpstr>
      <vt:lpstr>Identifikace jedince (rekonstrukce podoby)</vt:lpstr>
      <vt:lpstr>Volba a postup metody</vt:lpstr>
      <vt:lpstr>Srovnání ante a postmortem</vt:lpstr>
      <vt:lpstr>Rekonstrukce</vt:lpstr>
      <vt:lpstr>Rekonstrukce tváře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Úvod do paleogeografie</dc:title>
  <dc:creator>Anna Pankowska</dc:creator>
  <cp:lastModifiedBy>martin.buk@tiscali.cz</cp:lastModifiedBy>
  <cp:revision>188</cp:revision>
  <dcterms:created xsi:type="dcterms:W3CDTF">2016-06-14T10:55:37Z</dcterms:created>
  <dcterms:modified xsi:type="dcterms:W3CDTF">2023-02-16T14:41:25Z</dcterms:modified>
</cp:coreProperties>
</file>