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7" r:id="rId3"/>
    <p:sldId id="258" r:id="rId4"/>
    <p:sldId id="264" r:id="rId5"/>
    <p:sldId id="261" r:id="rId6"/>
    <p:sldId id="259" r:id="rId7"/>
    <p:sldId id="263" r:id="rId8"/>
    <p:sldId id="262" r:id="rId9"/>
    <p:sldId id="265" r:id="rId10"/>
    <p:sldId id="266" r:id="rId11"/>
    <p:sldId id="260" r:id="rId12"/>
    <p:sldId id="267" r:id="rId13"/>
    <p:sldId id="271" r:id="rId14"/>
    <p:sldId id="268" r:id="rId15"/>
    <p:sldId id="269" r:id="rId16"/>
    <p:sldId id="270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4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040E97-45A2-D67C-9D0D-5FDDCE29FD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8A7E8D8-2938-0CEB-B117-553106C3DA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00C911D-B828-F77D-B5DC-69433CCBC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4B70-D674-4585-99D2-6A513BB6DF9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157C0B0-1C99-BDA5-7712-5121C41D3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6056F01-6BA2-DD45-4807-D1152E98F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ECB3-779C-49BD-925E-2CC603AEF2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291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6B0D4C-2FE7-6565-DF20-CEA0EC9A4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E397515-2569-5256-C707-7BA4D611C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2D18812-DE92-49D7-DA6A-931C155B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4B70-D674-4585-99D2-6A513BB6DF9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F3BC6E7-CE4D-32E8-FA3E-94B968847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1403E43-B69D-82C5-6160-45A30C6BD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ECB3-779C-49BD-925E-2CC603AEF2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0277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E762C9-DCD8-5C07-4344-AABED4285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F2F7B14-829C-ECD6-188F-ADEF05977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80438C-D909-623F-E054-2363BF562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4B70-D674-4585-99D2-6A513BB6DF9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4CFC8AC-5164-4E8B-5911-8E26002FE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20AA121-1091-5F23-DBCF-8ECF6138C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ECB3-779C-49BD-925E-2CC603AEF2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453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4DD661-D878-4E28-EF87-1898B8D25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F83850E-348D-0863-A2AD-B379415676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7241E26-2687-62EB-B352-11264C3C9E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D6D7279-1A95-4FD0-44A3-E7A99163D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4B70-D674-4585-99D2-6A513BB6DF9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1F36300-BAAE-ADF5-7F50-F3EE2FA27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F768436-C225-0555-61B7-DE6204CFC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ECB3-779C-49BD-925E-2CC603AEF2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3833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005E60-1076-2FC3-8C3F-652AA2712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AB9CD1F-787C-6A25-89FE-A14FEA7EE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4E30762-67CD-1D4E-DB2F-BD6C17F292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1837E5C-F395-766F-C677-8334DBD620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5FE722D-C072-1644-BC15-5FDEECD639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D473DF1-18A4-CF9F-AD30-79990B49F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4B70-D674-4585-99D2-6A513BB6DF9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005E4DB-6599-41A1-EFCF-322585DF4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395BB843-E61F-3893-B3E9-6B211606B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ECB3-779C-49BD-925E-2CC603AEF2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7954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0599BE-8551-D537-7296-246682981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1003F77-6082-1877-809A-54B7E096C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4B70-D674-4585-99D2-6A513BB6DF9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212E6B2-01B6-8826-DCBB-1AE71901E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D068D75-2F0A-D281-396C-62E0B6C5C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ECB3-779C-49BD-925E-2CC603AEF2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0626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B5BC37FA-772B-5F20-3FF1-752AD7D49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4B70-D674-4585-99D2-6A513BB6DF9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E3D0608-BA45-B3C8-1917-E7726B217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3700BB-7A54-F76E-152F-E9AACB992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ECB3-779C-49BD-925E-2CC603AEF2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3510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C40E8E-A043-34DE-47A8-173BABED8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B877F11-75AE-F426-5F8F-F269C822F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3DE54F8-1ECB-4906-953F-BE38E1E67F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DF332F3-182A-D77E-345F-044A3B988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4B70-D674-4585-99D2-6A513BB6DF9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CA86D97-C36B-3ABA-B740-286BD2A43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061B4D6-EC61-61BB-90E7-6368AF3E5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ECB3-779C-49BD-925E-2CC603AEF2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9701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C3C666-2DFE-859F-8FBC-432058777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F14F6CF-A841-85DE-9699-5CBEBDE799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391425D-D75B-961D-B7E8-9057BF472C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9ED8801-DC9F-F428-7AC3-FABD36B1C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4B70-D674-4585-99D2-6A513BB6DF9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B494BD8-78BC-893F-FB28-A430B437A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9CB21A2-43E6-ACF4-801C-A2B09CA7A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ECB3-779C-49BD-925E-2CC603AEF2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1417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CC380D-165F-5B0B-DC03-BD4F643CB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EAEA1E1-66F5-0707-58CE-28FED096A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78CDC24-52F1-68B2-2857-29F9DA61C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4B70-D674-4585-99D2-6A513BB6DF9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B03D685-0724-D00B-B816-F56D19312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A6EDA06-DEFD-B49D-1BD7-3FD7A9C50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ECB3-779C-49BD-925E-2CC603AEF2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560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0C789870-1475-949D-BAD0-7FB689967D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229E61A-024E-D184-24D4-4B4AA77D47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B383FE0-03E4-7E53-CCFD-41367564B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A4B70-D674-4585-99D2-6A513BB6DF9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52E16F3-49DC-5F7C-3711-E01C2A29F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84C1541-649C-55B7-D540-F989B4B8C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FECB3-779C-49BD-925E-2CC603AEF2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8647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7F029EB-909F-68CB-477E-97A96FE73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7D21EBD-34A9-6747-0852-63608AF058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CF40E1F-5608-073B-F5B3-5EA60F7E11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A4B70-D674-4585-99D2-6A513BB6DF92}" type="datetimeFigureOut">
              <a:rPr lang="cs-CZ" smtClean="0"/>
              <a:t>06.04.2023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890AB98-E41E-046E-E221-770DC1A2DD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B32FB6E-0B9A-DE7B-E7F7-A26262E5AD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FECB3-779C-49BD-925E-2CC603AEF2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9332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D07F93F4-F8FB-6EEC-BEDF-E869422CBD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263" y="536237"/>
            <a:ext cx="9477473" cy="5331079"/>
          </a:xfrm>
        </p:spPr>
      </p:pic>
    </p:spTree>
    <p:extLst>
      <p:ext uri="{BB962C8B-B14F-4D97-AF65-F5344CB8AC3E}">
        <p14:creationId xmlns:p14="http://schemas.microsoft.com/office/powerpoint/2010/main" val="3024963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F0C7E1-DF01-A8E3-85A2-6F13597118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09650"/>
            <a:ext cx="9144000" cy="2890838"/>
          </a:xfrm>
        </p:spPr>
        <p:txBody>
          <a:bodyPr>
            <a:normAutofit/>
          </a:bodyPr>
          <a:lstStyle/>
          <a:p>
            <a:r>
              <a:rPr lang="cs-CZ" sz="2700" dirty="0"/>
              <a:t>4. Analýza pedagogických situací z </a:t>
            </a:r>
            <a:r>
              <a:rPr lang="cs-CZ" sz="2700" dirty="0" err="1"/>
              <a:t>psychodidaktického</a:t>
            </a:r>
            <a:r>
              <a:rPr lang="cs-CZ" sz="2700" dirty="0"/>
              <a:t> hlediska</a:t>
            </a:r>
            <a:br>
              <a:rPr lang="cs-CZ" sz="2700" dirty="0"/>
            </a:br>
            <a:br>
              <a:rPr lang="cs-CZ" sz="2700" dirty="0"/>
            </a:br>
            <a:r>
              <a:rPr lang="cs-CZ" sz="2400" dirty="0"/>
              <a:t> lekce 4: </a:t>
            </a:r>
            <a:br>
              <a:rPr lang="cs-CZ" sz="2400" dirty="0"/>
            </a:br>
            <a:br>
              <a:rPr lang="cs-CZ" sz="2400" dirty="0"/>
            </a:br>
            <a:r>
              <a:rPr lang="cs-CZ" dirty="0"/>
              <a:t>Edukace KDO? - Já </a:t>
            </a:r>
            <a:r>
              <a:rPr lang="cs-CZ" sz="2800" dirty="0"/>
              <a:t>učitel v </a:t>
            </a:r>
            <a:r>
              <a:rPr lang="cs-CZ" sz="2800" dirty="0" err="1"/>
              <a:t>psychodidaktickém</a:t>
            </a:r>
            <a:r>
              <a:rPr lang="cs-CZ" sz="2800" dirty="0"/>
              <a:t> kontextu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C80BE2B-994B-F4F0-A8F3-4ECE2C89D8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8300" y="4487863"/>
            <a:ext cx="9144000" cy="1655762"/>
          </a:xfrm>
        </p:spPr>
        <p:txBody>
          <a:bodyPr/>
          <a:lstStyle/>
          <a:p>
            <a:r>
              <a:rPr lang="cs-CZ" dirty="0" err="1"/>
              <a:t>Mkom</a:t>
            </a:r>
            <a:endParaRPr lang="cs-CZ" dirty="0"/>
          </a:p>
          <a:p>
            <a:r>
              <a:rPr lang="cs-CZ" dirty="0"/>
              <a:t>KPS, FPE ZČU</a:t>
            </a:r>
          </a:p>
          <a:p>
            <a:r>
              <a:rPr lang="cs-CZ" sz="1400" dirty="0"/>
              <a:t>(kompletní text je z archivu autora)</a:t>
            </a:r>
          </a:p>
        </p:txBody>
      </p:sp>
    </p:spTree>
    <p:extLst>
      <p:ext uri="{BB962C8B-B14F-4D97-AF65-F5344CB8AC3E}">
        <p14:creationId xmlns:p14="http://schemas.microsoft.com/office/powerpoint/2010/main" val="1131361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DF4E10-5454-C845-234B-7D2D6E695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Proč jste se rozhodli stát učitelem?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B15AD01-F8E6-5BE0-D667-3CB73A74D2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Doplňte své odpovědi – toto není zkouška, odpovídejte na ně z hlediska svého přesvědčení. </a:t>
            </a:r>
            <a:r>
              <a:rPr lang="cs-CZ" sz="2000" i="1" dirty="0"/>
              <a:t>Teď po 4 letech studia již máte určitý náhled , co všechno znamená se stát učitelem.</a:t>
            </a:r>
          </a:p>
          <a:p>
            <a:r>
              <a:rPr lang="cs-CZ" dirty="0"/>
              <a:t>………………………………………………………………………………………………………….</a:t>
            </a:r>
          </a:p>
          <a:p>
            <a:r>
              <a:rPr lang="cs-CZ" dirty="0"/>
              <a:t>………………………………………………………………………………………………………….</a:t>
            </a:r>
          </a:p>
          <a:p>
            <a:r>
              <a:rPr lang="cs-CZ" dirty="0"/>
              <a:t>………………………………………………………………………………………………………....</a:t>
            </a:r>
          </a:p>
          <a:p>
            <a:r>
              <a:rPr lang="cs-CZ" dirty="0"/>
              <a:t>………………………………………………………………………………………………………….</a:t>
            </a:r>
          </a:p>
          <a:p>
            <a:r>
              <a:rPr lang="cs-CZ" dirty="0"/>
              <a:t>………………………………………………………………………………………………………….</a:t>
            </a:r>
          </a:p>
        </p:txBody>
      </p:sp>
    </p:spTree>
    <p:extLst>
      <p:ext uri="{BB962C8B-B14F-4D97-AF65-F5344CB8AC3E}">
        <p14:creationId xmlns:p14="http://schemas.microsoft.com/office/powerpoint/2010/main" val="3915303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3FFCB15-EBD1-1303-8728-3AD281161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19932"/>
            <a:ext cx="10515600" cy="55570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 osobnosti obecně </a:t>
            </a:r>
            <a:r>
              <a:rPr lang="cs-CZ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(pokud máte splněno v rámci 2. lekce, tak již můžete vše vynechat kromě tématu </a:t>
            </a:r>
            <a:r>
              <a:rPr lang="cs-CZ" sz="3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Osobnost učitele</a:t>
            </a:r>
            <a:r>
              <a:rPr lang="cs-CZ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)</a:t>
            </a:r>
          </a:p>
          <a:p>
            <a:endParaRPr lang="cs-CZ" dirty="0"/>
          </a:p>
          <a:p>
            <a:r>
              <a:rPr lang="cs-CZ" dirty="0"/>
              <a:t>V kterých předmětech jste se učili o Osobnosti obecně?</a:t>
            </a:r>
          </a:p>
          <a:p>
            <a:r>
              <a:rPr lang="cs-CZ" b="1" dirty="0"/>
              <a:t>V kterých předmětech jste se učili Osobnost učitele?</a:t>
            </a:r>
          </a:p>
          <a:p>
            <a:r>
              <a:rPr lang="cs-CZ" dirty="0"/>
              <a:t>V kterém předmětu jste se učili o vývoji osobnosti?</a:t>
            </a:r>
          </a:p>
          <a:p>
            <a:r>
              <a:rPr lang="cs-CZ" dirty="0"/>
              <a:t>V průběhu celé lekce vzpomínejte, v kterých předmětech jste se již učili o tématech, která budeme v lekci řešit!</a:t>
            </a:r>
          </a:p>
          <a:p>
            <a:endParaRPr lang="cs-CZ" dirty="0"/>
          </a:p>
          <a:p>
            <a:r>
              <a:rPr lang="cs-CZ" dirty="0"/>
              <a:t>Úkol: </a:t>
            </a:r>
          </a:p>
          <a:p>
            <a:pPr marL="0" indent="0">
              <a:buNone/>
            </a:pPr>
            <a:r>
              <a:rPr lang="cs-CZ" i="1" dirty="0"/>
              <a:t>Dohledejte si zápisky z předmětů a najděte si materiály, které jste využili ke zkouškám a které se týkají našeho tématu!</a:t>
            </a:r>
          </a:p>
        </p:txBody>
      </p:sp>
    </p:spTree>
    <p:extLst>
      <p:ext uri="{BB962C8B-B14F-4D97-AF65-F5344CB8AC3E}">
        <p14:creationId xmlns:p14="http://schemas.microsoft.com/office/powerpoint/2010/main" val="1318577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F5B6CA-9EEB-7351-2004-100286400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Jakou mám osobnost? Kdo jsem?</a:t>
            </a:r>
            <a:b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endParaRPr lang="cs-CZ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44AECE8-682D-BEF5-25D4-0B459A936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4332"/>
            <a:ext cx="10515600" cy="4386021"/>
          </a:xfrm>
        </p:spPr>
        <p:txBody>
          <a:bodyPr/>
          <a:lstStyle/>
          <a:p>
            <a:pPr marL="0" indent="0">
              <a:buNone/>
            </a:pPr>
            <a:r>
              <a:rPr lang="cs-CZ" b="1" dirty="0"/>
              <a:t>Projevy osobnosti – 3 složky:</a:t>
            </a:r>
          </a:p>
          <a:p>
            <a:r>
              <a:rPr lang="cs-CZ" dirty="0"/>
              <a:t>Schopnostní, zkušenostní či dovednostní = tj. jak dobrý je výkon</a:t>
            </a:r>
          </a:p>
          <a:p>
            <a:r>
              <a:rPr lang="cs-CZ" dirty="0"/>
              <a:t>Dynamická (motivace, zájmy a charakter )= tzn. Proč dělá to, co dělá</a:t>
            </a:r>
          </a:p>
          <a:p>
            <a:r>
              <a:rPr lang="cs-CZ" dirty="0"/>
              <a:t>Temperamentová – tj. jakým způsobem činnost provádí a jak ji prožívá</a:t>
            </a:r>
          </a:p>
          <a:p>
            <a:pPr marL="0" indent="0">
              <a:buNone/>
            </a:pPr>
            <a:r>
              <a:rPr lang="cs-CZ" b="1" dirty="0"/>
              <a:t>Vývoj Os</a:t>
            </a:r>
          </a:p>
          <a:p>
            <a:pPr marL="0" indent="0">
              <a:buNone/>
            </a:pPr>
            <a:r>
              <a:rPr lang="cs-CZ" b="1" dirty="0"/>
              <a:t>Typologie osobnosti</a:t>
            </a:r>
          </a:p>
          <a:p>
            <a:pPr marL="0" indent="0">
              <a:buNone/>
            </a:pPr>
            <a:r>
              <a:rPr lang="cs-CZ" b="1" dirty="0"/>
              <a:t>Základní psychopatologie Os</a:t>
            </a:r>
          </a:p>
          <a:p>
            <a:pPr marL="0" indent="0">
              <a:buNone/>
            </a:pPr>
            <a:r>
              <a:rPr lang="cs-CZ" b="1" dirty="0"/>
              <a:t>Určování Os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43974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A79F99-1576-D19D-A1EB-41E9E5BC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60760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Klíčové otázky, jejichž hledání odpovědí je pro učitele zásadní, aby mohl co nejlépe využít svůj potenciál a zároveň regulovat ty složky sebe sama, které jsou pro edukační proces kontraproduktivní.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A1C3720-38A5-5B3E-9645-1E84254A2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1925"/>
            <a:ext cx="10515600" cy="5495038"/>
          </a:xfrm>
        </p:spPr>
        <p:txBody>
          <a:bodyPr>
            <a:normAutofit/>
          </a:bodyPr>
          <a:lstStyle/>
          <a:p>
            <a:r>
              <a:rPr kumimoji="0" lang="cs-CZ" sz="4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Jakou mám osobnost? Kdo jsem?</a:t>
            </a:r>
          </a:p>
          <a:p>
            <a:endParaRPr lang="cs-CZ" sz="4400" dirty="0">
              <a:solidFill>
                <a:srgbClr val="4472C4">
                  <a:lumMod val="60000"/>
                  <a:lumOff val="40000"/>
                </a:srgbClr>
              </a:solidFill>
              <a:latin typeface="Calibri Light" panose="020F0302020204030204"/>
              <a:ea typeface="+mj-ea"/>
              <a:cs typeface="+mj-cs"/>
            </a:endParaRP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46972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5B84055-AB61-36CC-4CBD-186DC23B9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8454"/>
            <a:ext cx="10515600" cy="5758509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cs-CZ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Jakou mám osobnost? Kdo jsem?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cs-CZ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cs-CZ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/>
              </a:rPr>
              <a:t>KLÍČOVÉ OTÁZKY 1.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cs-CZ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Jak mne ne/baví učit?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Koho mne ne/baví učit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 mne ne/baví učit?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Jaký jsem odborník v oboru, který učím?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Jaký jsem učitel?</a:t>
            </a:r>
          </a:p>
          <a:p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2511678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D2041A1-6535-2807-2266-6AD49A2FB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1959"/>
            <a:ext cx="10515600" cy="6230319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cs-CZ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cs-CZ" sz="44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Jakou mám osobnost? Kdo jsem?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cs-CZ" sz="620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6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KLÍČOVÉ OTÁZKY 2.</a:t>
            </a:r>
          </a:p>
          <a:p>
            <a:r>
              <a:rPr lang="cs-CZ" dirty="0"/>
              <a:t>Jakou mám osobnost?</a:t>
            </a:r>
          </a:p>
          <a:p>
            <a:r>
              <a:rPr lang="cs-CZ" dirty="0"/>
              <a:t>Jsem introvert x </a:t>
            </a:r>
            <a:r>
              <a:rPr lang="cs-CZ" dirty="0" err="1"/>
              <a:t>extrovetr</a:t>
            </a:r>
            <a:r>
              <a:rPr lang="cs-CZ" dirty="0"/>
              <a:t>?</a:t>
            </a:r>
          </a:p>
          <a:p>
            <a:r>
              <a:rPr lang="cs-CZ" dirty="0"/>
              <a:t>Jsem </a:t>
            </a:r>
            <a:r>
              <a:rPr lang="cs-CZ" dirty="0" err="1"/>
              <a:t>logotrop</a:t>
            </a:r>
            <a:r>
              <a:rPr lang="cs-CZ" dirty="0"/>
              <a:t> x </a:t>
            </a:r>
            <a:r>
              <a:rPr lang="cs-CZ" dirty="0" err="1"/>
              <a:t>paidotrop</a:t>
            </a:r>
            <a:r>
              <a:rPr lang="cs-CZ" dirty="0"/>
              <a:t>?</a:t>
            </a:r>
          </a:p>
          <a:p>
            <a:r>
              <a:rPr lang="cs-CZ" dirty="0"/>
              <a:t>Jaké mám tempo?</a:t>
            </a:r>
          </a:p>
          <a:p>
            <a:r>
              <a:rPr lang="cs-CZ" dirty="0"/>
              <a:t>Jak ovládám komunikaci – verbální i neverbální? Jsem kongruentní?</a:t>
            </a:r>
          </a:p>
          <a:p>
            <a:r>
              <a:rPr lang="cs-CZ" dirty="0"/>
              <a:t>Jsem direktivní, nedirektivní nebo demokratický?</a:t>
            </a:r>
          </a:p>
          <a:p>
            <a:r>
              <a:rPr lang="cs-CZ" dirty="0"/>
              <a:t>Jak jsem empatický (naslouchání, vciťování a  v soc. interakci nápomocný ) v procesu edukace?</a:t>
            </a:r>
          </a:p>
          <a:p>
            <a:r>
              <a:rPr lang="cs-CZ" dirty="0"/>
              <a:t>Jak jsem zodpovědný? Jakou mám vůli? Jak jsem důsledný?</a:t>
            </a:r>
          </a:p>
          <a:p>
            <a:r>
              <a:rPr lang="cs-CZ" dirty="0"/>
              <a:t>Jaké mám hodnoty?</a:t>
            </a:r>
          </a:p>
          <a:p>
            <a:r>
              <a:rPr lang="cs-CZ" dirty="0"/>
              <a:t>Jak jsem schopen řešit konflikty?</a:t>
            </a:r>
          </a:p>
          <a:p>
            <a:r>
              <a:rPr lang="cs-CZ" dirty="0"/>
              <a:t>Jakou mám frustrační toleranci?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dirty="0"/>
              <a:t>Jak zvládám stres ? Jak ho umím regulovat a jak zvládám prevenci vůči stresu?</a:t>
            </a:r>
            <a:r>
              <a:rPr kumimoji="0" lang="cs-CZ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lvl="0">
              <a:defRPr/>
            </a:pPr>
            <a:r>
              <a:rPr kumimoji="0" lang="cs-CZ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Regulace halo- </a:t>
            </a:r>
            <a:r>
              <a:rPr lang="cs-CZ" sz="3100" dirty="0">
                <a:solidFill>
                  <a:prstClr val="black"/>
                </a:solidFill>
              </a:rPr>
              <a:t>efektu</a:t>
            </a:r>
          </a:p>
          <a:p>
            <a:pPr lvl="0">
              <a:defRPr/>
            </a:pPr>
            <a:r>
              <a:rPr lang="cs-CZ" sz="3100" dirty="0">
                <a:solidFill>
                  <a:prstClr val="black"/>
                </a:solidFill>
              </a:rPr>
              <a:t>Schopnost komunikovat s rodiči a mít konstruktivně kritický vztah ke kolegům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Moderátorská a mediátorská role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Organizační schopnosti - </a:t>
            </a:r>
            <a:r>
              <a:rPr lang="cs-CZ" dirty="0"/>
              <a:t>Jak jsem schopen pedagogické oborové diagnostiky?</a:t>
            </a:r>
          </a:p>
          <a:p>
            <a:r>
              <a:rPr lang="cs-CZ" dirty="0"/>
              <a:t>Jak jsem schopen situační improvizace?</a:t>
            </a:r>
          </a:p>
          <a:p>
            <a:r>
              <a:rPr lang="cs-CZ" dirty="0"/>
              <a:t>jak jsem schopen své pedagogické autoregulace – tj. “jsem profík a mám schopnosti nenechat se rozhodit svými žáky v situaci“?</a:t>
            </a:r>
          </a:p>
          <a:p>
            <a:r>
              <a:rPr lang="cs-CZ" dirty="0"/>
              <a:t>Jak jsem schopen své pedagogické ( a osobní) sebereflexe?</a:t>
            </a:r>
          </a:p>
          <a:p>
            <a:r>
              <a:rPr lang="cs-CZ" dirty="0"/>
              <a:t>Jak jsem schopen alterovat své pedagogické působení na základě zkušenosti a poznání?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0959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DF4E10-5454-C845-234B-7D2D6E695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7248"/>
          </a:xfrm>
        </p:spPr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br>
              <a:rPr kumimoji="0" lang="cs-CZ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r>
              <a:rPr kumimoji="0" lang="cs-CZ" sz="3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Jakou mám osobnost? Kdo jsem?</a:t>
            </a:r>
            <a:br>
              <a:rPr kumimoji="0" lang="cs-CZ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B15AD01-F8E6-5BE0-D667-3CB73A74D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2374"/>
            <a:ext cx="10515600" cy="5014589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Úkol 1: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i="1" dirty="0"/>
              <a:t>Napište své odpovědi na všechny předchozí otázky – toto není zkouška, odpovídejte na ně z hlediska toho jak sami sebe znáte.</a:t>
            </a:r>
          </a:p>
          <a:p>
            <a:pPr marL="0" indent="0">
              <a:buNone/>
            </a:pPr>
            <a:endParaRPr lang="cs-CZ" i="1" dirty="0"/>
          </a:p>
          <a:p>
            <a:pPr marL="0" indent="0">
              <a:buNone/>
            </a:pPr>
            <a:endParaRPr lang="cs-CZ" i="1" dirty="0"/>
          </a:p>
          <a:p>
            <a:pPr marL="0" indent="0">
              <a:buNone/>
            </a:pPr>
            <a:r>
              <a:rPr lang="cs-CZ" dirty="0"/>
              <a:t>Úkol 2: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i="1" dirty="0"/>
              <a:t>Vyberte si kolegu z kruhu, který Vás dobře zná  a vzájemně spolu Vaše odpovědi prokonzultujte</a:t>
            </a:r>
          </a:p>
        </p:txBody>
      </p:sp>
    </p:spTree>
    <p:extLst>
      <p:ext uri="{BB962C8B-B14F-4D97-AF65-F5344CB8AC3E}">
        <p14:creationId xmlns:p14="http://schemas.microsoft.com/office/powerpoint/2010/main" val="3255743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FB7A23-4BD9-679D-AE8B-310F0A72B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 vyplnit dotazník otázek?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AA70606-CBE7-EDEB-0508-A15A32E44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1749"/>
            <a:ext cx="10515600" cy="4611634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Budete využívat škálu 0-10, kde:</a:t>
            </a:r>
          </a:p>
          <a:p>
            <a:r>
              <a:rPr lang="cs-CZ" dirty="0"/>
              <a:t> 0 vůbec neumím, nezvládám</a:t>
            </a:r>
          </a:p>
          <a:p>
            <a:r>
              <a:rPr lang="cs-CZ" dirty="0"/>
              <a:t>10 v dané oblasti jsem mistr</a:t>
            </a:r>
          </a:p>
          <a:p>
            <a:r>
              <a:rPr lang="cs-CZ" dirty="0"/>
              <a:t>Následně pak své hodnocení zdůvodníte slovně</a:t>
            </a:r>
          </a:p>
        </p:txBody>
      </p:sp>
      <p:graphicFrame>
        <p:nvGraphicFramePr>
          <p:cNvPr id="4" name="Tabulka 4">
            <a:extLst>
              <a:ext uri="{FF2B5EF4-FFF2-40B4-BE49-F238E27FC236}">
                <a16:creationId xmlns:a16="http://schemas.microsoft.com/office/drawing/2014/main" id="{EFB7CC81-D8F4-4974-F1B1-BCD1BEC822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8081065"/>
              </p:ext>
            </p:extLst>
          </p:nvPr>
        </p:nvGraphicFramePr>
        <p:xfrm>
          <a:off x="1830522" y="3967566"/>
          <a:ext cx="8128000" cy="2344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99081374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470459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1666386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417545730"/>
                    </a:ext>
                  </a:extLst>
                </a:gridCol>
              </a:tblGrid>
              <a:tr h="781445">
                <a:tc>
                  <a:txBody>
                    <a:bodyPr/>
                    <a:lstStyle/>
                    <a:p>
                      <a:endParaRPr lang="cs-CZ" dirty="0"/>
                    </a:p>
                    <a:p>
                      <a:r>
                        <a:rPr lang="cs-CZ" dirty="0"/>
                        <a:t>otázka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  <a:p>
                      <a:r>
                        <a:rPr lang="cs-CZ" dirty="0"/>
                        <a:t>Hodnota na škále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  <a:p>
                      <a:r>
                        <a:rPr lang="cs-CZ" dirty="0"/>
                        <a:t>zdůvodnění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  <a:p>
                      <a:r>
                        <a:rPr lang="cs-CZ" dirty="0"/>
                        <a:t>Jak to vidí kolega?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257044"/>
                  </a:ext>
                </a:extLst>
              </a:tr>
              <a:tr h="781445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472731"/>
                  </a:ext>
                </a:extLst>
              </a:tr>
              <a:tr h="781445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1936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1439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A2C760-1354-26A9-F236-A48B58A5F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49655"/>
          </a:xfrm>
        </p:spPr>
        <p:txBody>
          <a:bodyPr>
            <a:normAutofit fontScale="90000"/>
          </a:bodyPr>
          <a:lstStyle/>
          <a:p>
            <a:br>
              <a:rPr lang="cs-CZ" b="1" dirty="0"/>
            </a:br>
            <a:r>
              <a:rPr lang="cs-CZ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1. klíčová dovednost učitele</a:t>
            </a:r>
            <a:br>
              <a:rPr lang="cs-CZ" b="1" dirty="0"/>
            </a:br>
            <a:r>
              <a:rPr lang="cs-CZ" b="1" dirty="0"/>
              <a:t>Učitel v akci = prožívání 4 x v různých modech zároveň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ADE1E2F-3A88-8812-FA12-96D932171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507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cs-CZ" b="1" dirty="0"/>
              <a:t>Když učím, tak  JSEM ( myslím a cítím, tj. prožívám) v jednom okamžiku v následujících  vrstvách:</a:t>
            </a:r>
          </a:p>
          <a:p>
            <a:r>
              <a:rPr lang="cs-CZ" dirty="0"/>
              <a:t>Učím obsah, který mám svým žákům zprostředkovat (</a:t>
            </a:r>
            <a:r>
              <a:rPr lang="cs-CZ" dirty="0" err="1"/>
              <a:t>did</a:t>
            </a:r>
            <a:r>
              <a:rPr lang="cs-CZ" dirty="0"/>
              <a:t>. transformace obsahu)</a:t>
            </a:r>
          </a:p>
          <a:p>
            <a:r>
              <a:rPr lang="cs-CZ" dirty="0"/>
              <a:t>Učím ho konkrétní žáky</a:t>
            </a:r>
          </a:p>
          <a:p>
            <a:r>
              <a:rPr lang="cs-CZ" dirty="0"/>
              <a:t>Učím ho konkrétní třídu</a:t>
            </a:r>
          </a:p>
          <a:p>
            <a:r>
              <a:rPr lang="cs-CZ" dirty="0"/>
              <a:t>Učím ho já a já mám konkrétní vztah ke konkrétnímu obsahu a konkrétní vztah k  žákům a třídě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63666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61AEB8-4422-A126-F03F-0594C1310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Kardinální klíčová dovednost učitele</a:t>
            </a:r>
            <a:b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Učitel v akci = prožívání 4 x v různých modech zároveň</a:t>
            </a:r>
            <a:endParaRPr lang="cs-CZ" sz="240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D50F8498-329E-958B-6A3F-AA907B5D0836}"/>
              </a:ext>
            </a:extLst>
          </p:cNvPr>
          <p:cNvSpPr txBox="1"/>
          <p:nvPr/>
        </p:nvSpPr>
        <p:spPr>
          <a:xfrm>
            <a:off x="5242757" y="3479174"/>
            <a:ext cx="1228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Učitel:</a:t>
            </a:r>
          </a:p>
          <a:p>
            <a:r>
              <a:rPr lang="cs-CZ" dirty="0"/>
              <a:t>JAK TO </a:t>
            </a:r>
            <a:r>
              <a:rPr lang="cs-CZ" b="1" dirty="0">
                <a:solidFill>
                  <a:srgbClr val="FF0000"/>
                </a:solidFill>
              </a:rPr>
              <a:t>ZVLÁDÁM v akci </a:t>
            </a:r>
            <a:r>
              <a:rPr lang="cs-CZ" dirty="0"/>
              <a:t>?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48CDCAE1-2AC1-EE4C-E456-8539494E6EA8}"/>
              </a:ext>
            </a:extLst>
          </p:cNvPr>
          <p:cNvSpPr txBox="1"/>
          <p:nvPr/>
        </p:nvSpPr>
        <p:spPr>
          <a:xfrm>
            <a:off x="2114550" y="3730883"/>
            <a:ext cx="1619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 třída – JAK TO V TÉ TŘÍDĚ JDE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6206B340-4B84-DFA3-37E4-F5213446CB06}"/>
              </a:ext>
            </a:extLst>
          </p:cNvPr>
          <p:cNvSpPr txBox="1"/>
          <p:nvPr/>
        </p:nvSpPr>
        <p:spPr>
          <a:xfrm>
            <a:off x="7410449" y="3638550"/>
            <a:ext cx="23526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Jednotliví žáci – JAK TO ZVLÁDAJÍ JEDNOTLIVÍ ŽÁCI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F1D59D32-3784-178B-50B9-DC47A08AB0D8}"/>
              </a:ext>
            </a:extLst>
          </p:cNvPr>
          <p:cNvSpPr txBox="1"/>
          <p:nvPr/>
        </p:nvSpPr>
        <p:spPr>
          <a:xfrm>
            <a:off x="4443413" y="2115055"/>
            <a:ext cx="3076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Obor- - JAK JSEM KOREKTNÍ VŮČI OBORU?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D27A7709-883B-8009-351D-8808772E935E}"/>
              </a:ext>
            </a:extLst>
          </p:cNvPr>
          <p:cNvSpPr txBox="1"/>
          <p:nvPr/>
        </p:nvSpPr>
        <p:spPr>
          <a:xfrm>
            <a:off x="4167188" y="5309413"/>
            <a:ext cx="3857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Proces edukace v dané situaci- JAK PŘIZPŮSOBUJI SVOU PŘEDSTAVU O HODINĚ AKTUÁLNÍ SITUACI TEĎ A TADY?</a:t>
            </a:r>
          </a:p>
        </p:txBody>
      </p:sp>
      <p:sp>
        <p:nvSpPr>
          <p:cNvPr id="3" name="Šipka: doprava 2">
            <a:extLst>
              <a:ext uri="{FF2B5EF4-FFF2-40B4-BE49-F238E27FC236}">
                <a16:creationId xmlns:a16="http://schemas.microsoft.com/office/drawing/2014/main" id="{F0CD7FEE-F774-0A93-61B0-4F25052792FC}"/>
              </a:ext>
            </a:extLst>
          </p:cNvPr>
          <p:cNvSpPr/>
          <p:nvPr/>
        </p:nvSpPr>
        <p:spPr>
          <a:xfrm>
            <a:off x="6415086" y="3943350"/>
            <a:ext cx="852489" cy="1532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Šipka: doprava 3">
            <a:extLst>
              <a:ext uri="{FF2B5EF4-FFF2-40B4-BE49-F238E27FC236}">
                <a16:creationId xmlns:a16="http://schemas.microsoft.com/office/drawing/2014/main" id="{8945F478-CB65-E7F9-824F-71D109E3DF7A}"/>
              </a:ext>
            </a:extLst>
          </p:cNvPr>
          <p:cNvSpPr/>
          <p:nvPr/>
        </p:nvSpPr>
        <p:spPr>
          <a:xfrm rot="10800000">
            <a:off x="3876673" y="3974184"/>
            <a:ext cx="1166814" cy="1224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Šipka: dolů 9">
            <a:extLst>
              <a:ext uri="{FF2B5EF4-FFF2-40B4-BE49-F238E27FC236}">
                <a16:creationId xmlns:a16="http://schemas.microsoft.com/office/drawing/2014/main" id="{4D017E34-43EC-25B0-4B2D-86B17E835FC9}"/>
              </a:ext>
            </a:extLst>
          </p:cNvPr>
          <p:cNvSpPr/>
          <p:nvPr/>
        </p:nvSpPr>
        <p:spPr>
          <a:xfrm>
            <a:off x="5486400" y="4800600"/>
            <a:ext cx="151646" cy="5088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1BB650B3-E271-8156-ACF7-FEEE25E1B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486399" y="2810752"/>
            <a:ext cx="164453" cy="668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543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DE758D-958C-3C76-2CE5-447CFB820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Kardinální klíčová dovednost učitele</a:t>
            </a:r>
            <a:b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cs-CZ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Učitel v akci = prožívání 4 x v různých modech zároveň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BE2276B-F4FD-C182-FC44-676725808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6375"/>
            <a:ext cx="10515600" cy="5257800"/>
          </a:xfrm>
        </p:spPr>
        <p:txBody>
          <a:bodyPr>
            <a:normAutofit fontScale="92500" lnSpcReduction="20000"/>
          </a:bodyPr>
          <a:lstStyle/>
          <a:p>
            <a:endParaRPr lang="cs-CZ" sz="1600" dirty="0"/>
          </a:p>
          <a:p>
            <a:r>
              <a:rPr lang="cs-CZ" sz="2200" dirty="0">
                <a:solidFill>
                  <a:srgbClr val="FF0000"/>
                </a:solidFill>
              </a:rPr>
              <a:t>Neočekávejte od sebe hned, že toto se všechno naučíte hned a perfektně to budete ihned  zvládat!!!</a:t>
            </a:r>
          </a:p>
          <a:p>
            <a:r>
              <a:rPr lang="cs-CZ" sz="2600" b="1" dirty="0"/>
              <a:t>Toto je záležitost výcviku let prožívanou akcí!</a:t>
            </a:r>
          </a:p>
          <a:p>
            <a:r>
              <a:rPr lang="cs-CZ" sz="1600" dirty="0"/>
              <a:t>Počítejte s tím, že nejprve budete zaměřeni pouze na sebe a „jak vám to šlo“, ale trénujte. </a:t>
            </a:r>
            <a:r>
              <a:rPr lang="cs-CZ" sz="2200" b="1" dirty="0"/>
              <a:t>Nejvíce pomůže, pokud se jako v druhém kroku budete snažit zaměřit na „proces edukace v akci“-  nahlížet ho  z pohledu žáků.</a:t>
            </a:r>
          </a:p>
          <a:p>
            <a:r>
              <a:rPr lang="cs-CZ" sz="1600" dirty="0"/>
              <a:t>Vhodná pomůcka v daném pohledu z pozice žáka je se zaměřit na </a:t>
            </a:r>
            <a:r>
              <a:rPr lang="cs-CZ" sz="3000" b="1" dirty="0"/>
              <a:t>prototypy žáků:</a:t>
            </a:r>
          </a:p>
          <a:p>
            <a:pPr marL="0" indent="0">
              <a:buNone/>
            </a:pPr>
            <a:r>
              <a:rPr lang="cs-CZ" sz="1600" dirty="0"/>
              <a:t>   - </a:t>
            </a:r>
            <a:r>
              <a:rPr lang="cs-CZ" sz="1600" b="1" i="1" dirty="0"/>
              <a:t>rychlík</a:t>
            </a:r>
            <a:r>
              <a:rPr lang="cs-CZ" sz="1600" b="1" dirty="0"/>
              <a:t> </a:t>
            </a:r>
            <a:r>
              <a:rPr lang="cs-CZ" sz="1600" dirty="0"/>
              <a:t>– ten co , kdy vždy je první se vším hotový (i když ne kvalitně), ale je nutné ho zaměstnat po zbytek úkolu, jinak začne zlobit.</a:t>
            </a:r>
          </a:p>
          <a:p>
            <a:pPr marL="0" indent="0">
              <a:buNone/>
            </a:pPr>
            <a:r>
              <a:rPr lang="cs-CZ" sz="1600" dirty="0"/>
              <a:t>   - </a:t>
            </a:r>
            <a:r>
              <a:rPr lang="cs-CZ" sz="1600" b="1" i="1" dirty="0" err="1"/>
              <a:t>pomalík</a:t>
            </a:r>
            <a:r>
              <a:rPr lang="cs-CZ" sz="1600" b="1" i="1" dirty="0"/>
              <a:t> </a:t>
            </a:r>
            <a:r>
              <a:rPr lang="cs-CZ" sz="1600" dirty="0"/>
              <a:t>– má opravdu pomalé tempo a </a:t>
            </a:r>
            <a:r>
              <a:rPr lang="cs-CZ" sz="1600" dirty="0" err="1"/>
              <a:t>nedelá</a:t>
            </a:r>
            <a:r>
              <a:rPr lang="cs-CZ" sz="1600" dirty="0"/>
              <a:t> to schválně, jsou </a:t>
            </a:r>
            <a:r>
              <a:rPr lang="cs-CZ" sz="1600" dirty="0" err="1"/>
              <a:t>různéí</a:t>
            </a:r>
            <a:r>
              <a:rPr lang="cs-CZ" sz="1600" dirty="0"/>
              <a:t> důvody, proč to tak mají. Mít tedy vymyšlenou strategii, jak i jemu mohu pomoci práci v hodině zvládnout bez stigmatizace, že je „divný“.</a:t>
            </a:r>
          </a:p>
          <a:p>
            <a:pPr marL="0" indent="0">
              <a:buNone/>
            </a:pPr>
            <a:r>
              <a:rPr lang="cs-CZ" sz="1600" dirty="0"/>
              <a:t>  -  </a:t>
            </a:r>
            <a:r>
              <a:rPr lang="cs-CZ" sz="1600" b="1" i="1" dirty="0"/>
              <a:t>mimoň</a:t>
            </a:r>
            <a:r>
              <a:rPr lang="cs-CZ" sz="1600" i="1" dirty="0"/>
              <a:t> – </a:t>
            </a:r>
            <a:r>
              <a:rPr lang="cs-CZ" sz="1600" dirty="0"/>
              <a:t>je to žák, který je natolik zaměstnán svým vlastním vnitřním světem, že není jednoduché zachytit jeho plnou pozornost na edukační proces. Ovšem je velmi nápomocný – když on chápe to, co se v hodině děje a jaké úkoly před ním stojí, tak se můžeme spolehnout, že (skoro) celá třída již ví, co má dělat</a:t>
            </a:r>
          </a:p>
          <a:p>
            <a:pPr>
              <a:buFontTx/>
              <a:buChar char="-"/>
            </a:pPr>
            <a:r>
              <a:rPr lang="cs-CZ" sz="1600" b="1" i="1" dirty="0" err="1"/>
              <a:t>zlobič</a:t>
            </a:r>
            <a:r>
              <a:rPr lang="cs-CZ" sz="1600" b="1" i="1" dirty="0"/>
              <a:t> </a:t>
            </a:r>
            <a:r>
              <a:rPr lang="cs-CZ" sz="1600" i="1" dirty="0"/>
              <a:t>– </a:t>
            </a:r>
            <a:r>
              <a:rPr lang="cs-CZ" sz="1600" dirty="0"/>
              <a:t>to je žák, který potřebuje naši plnou pozornost a hlavně uznání, že o něm víme, že ho uznáváme a respektujeme. Když tuto jeho potřebu nasytíme, rozhodně bude „zlobit“ již minimálně</a:t>
            </a:r>
          </a:p>
          <a:p>
            <a:pPr>
              <a:buFontTx/>
              <a:buChar char="-"/>
            </a:pPr>
            <a:r>
              <a:rPr lang="cs-CZ" sz="1600" b="1" i="1" dirty="0"/>
              <a:t>prudič </a:t>
            </a:r>
            <a:r>
              <a:rPr lang="cs-CZ" sz="1600" i="1" dirty="0"/>
              <a:t>– </a:t>
            </a:r>
            <a:r>
              <a:rPr lang="cs-CZ" sz="1600" dirty="0"/>
              <a:t>je to žák s negativistickým přístupem k životu. „Vše je špatně a jeho cílem je o tom s námi diskutovat“. Pokud to uděláme, ztratíme celou </a:t>
            </a:r>
            <a:r>
              <a:rPr lang="cs-CZ" sz="1600" dirty="0" err="1"/>
              <a:t>celou</a:t>
            </a:r>
            <a:r>
              <a:rPr lang="cs-CZ" sz="1600" dirty="0"/>
              <a:t> hodinu díky interakci s ním a stejně to nepřinese žádný účinek, protože jeho postoj je ve negovat. Vůči němu je nutné najít strategii, jak ho zaměstnat (nejlépe, aby se psal elaborát, proč to je špatně a jak by to mělo být) a nenechávat se strhnout pozorností pouze k němu.</a:t>
            </a:r>
          </a:p>
          <a:p>
            <a:pPr>
              <a:buFontTx/>
              <a:buChar char="-"/>
            </a:pPr>
            <a:endParaRPr lang="cs-CZ" sz="1900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32827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4D464A-065A-BE8B-4665-7992A9B4E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b="1" dirty="0">
                <a:solidFill>
                  <a:srgbClr val="4472C4">
                    <a:lumMod val="60000"/>
                    <a:lumOff val="40000"/>
                  </a:srgbClr>
                </a:solidFill>
                <a:latin typeface="Calibri Light" panose="020F0302020204030204"/>
              </a:rPr>
              <a:t>2</a:t>
            </a:r>
            <a:r>
              <a:rPr kumimoji="0" lang="cs-CZ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. klíčová dovednost učitele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A26D017-4BB3-6B9B-D5D4-F2921F017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3600" b="1" dirty="0"/>
              <a:t>Právo na chybu!</a:t>
            </a:r>
          </a:p>
          <a:p>
            <a:endParaRPr lang="cs-CZ" dirty="0"/>
          </a:p>
          <a:p>
            <a:r>
              <a:rPr lang="cs-CZ" i="1" dirty="0"/>
              <a:t>Je úplně normální a lidské dělat chyby!</a:t>
            </a:r>
          </a:p>
          <a:p>
            <a:pPr marL="0" indent="0">
              <a:buNone/>
            </a:pPr>
            <a:endParaRPr lang="cs-CZ" i="1" dirty="0"/>
          </a:p>
          <a:p>
            <a:r>
              <a:rPr lang="cs-CZ" i="1" dirty="0"/>
              <a:t>A za každou chybu, které porozumíme, proč byla chybou a dokážeme se z ní poučit, tak bychom měli poděkovat!</a:t>
            </a:r>
          </a:p>
          <a:p>
            <a:pPr marL="0" indent="0">
              <a:buNone/>
            </a:pPr>
            <a:endParaRPr lang="cs-CZ" i="1" dirty="0"/>
          </a:p>
          <a:p>
            <a:r>
              <a:rPr lang="cs-CZ" i="1" dirty="0"/>
              <a:t>Když toto budeme schopni u sebe jako učitelů, tak to budeme moci naučit i naše žáky/ studenty a výrazně se jim zmírní strach z nás jako autority ,   předmětu, který učíme a poznávání obecně.</a:t>
            </a:r>
          </a:p>
          <a:p>
            <a:pPr marL="0" indent="0">
              <a:buNone/>
            </a:pPr>
            <a:endParaRPr lang="cs-CZ" i="1" dirty="0"/>
          </a:p>
        </p:txBody>
      </p:sp>
    </p:spTree>
    <p:extLst>
      <p:ext uri="{BB962C8B-B14F-4D97-AF65-F5344CB8AC3E}">
        <p14:creationId xmlns:p14="http://schemas.microsoft.com/office/powerpoint/2010/main" val="1708719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DB3DA5-4BF1-9219-63A5-6F9C5CD89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b="1" dirty="0">
                <a:solidFill>
                  <a:srgbClr val="4472C4">
                    <a:lumMod val="60000"/>
                    <a:lumOff val="40000"/>
                  </a:srgbClr>
                </a:solidFill>
                <a:latin typeface="Calibri Light" panose="020F0302020204030204"/>
              </a:rPr>
              <a:t>3</a:t>
            </a:r>
            <a:r>
              <a:rPr kumimoji="0" lang="cs-CZ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. klíčová dovednost učitele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55A0CCE-F42A-10B1-B640-1CCB9F169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Plné vědomí toho, že jako učitel nejsem omnipotentní a není naší povinností všechno znát a umět!</a:t>
            </a:r>
          </a:p>
          <a:p>
            <a:pPr marL="0" indent="0">
              <a:buNone/>
            </a:pPr>
            <a:endParaRPr lang="cs-CZ" b="1" dirty="0"/>
          </a:p>
          <a:p>
            <a:r>
              <a:rPr lang="cs-CZ" b="1" i="1" dirty="0"/>
              <a:t>Je normální pro učitele říci „NEVÍM“ .</a:t>
            </a:r>
          </a:p>
          <a:p>
            <a:r>
              <a:rPr lang="cs-CZ" i="1" dirty="0"/>
              <a:t>Strejda Google a teta </a:t>
            </a:r>
            <a:r>
              <a:rPr lang="cs-CZ" i="1" dirty="0" err="1"/>
              <a:t>Wiky</a:t>
            </a:r>
            <a:r>
              <a:rPr lang="cs-CZ" i="1" dirty="0"/>
              <a:t> toho ví mnohem více a mnohem rychleji než my jako jedinec,  proč tedy s nimi soutěžit?!</a:t>
            </a:r>
          </a:p>
          <a:p>
            <a:r>
              <a:rPr lang="cs-CZ" i="1" dirty="0"/>
              <a:t>Navíc, pokud budou hledat děti, povedete je k samostatnosti a naopak se můžete společně věnovat kritickému zhodnocení nalezené informace, což je jedna z cest ke KRITICKÉMU MYŠLENÍ!!!</a:t>
            </a:r>
          </a:p>
        </p:txBody>
      </p:sp>
    </p:spTree>
    <p:extLst>
      <p:ext uri="{BB962C8B-B14F-4D97-AF65-F5344CB8AC3E}">
        <p14:creationId xmlns:p14="http://schemas.microsoft.com/office/powerpoint/2010/main" val="3684867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01A914-6C37-012B-870D-CCEE15A81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b="1" dirty="0">
                <a:solidFill>
                  <a:srgbClr val="4472C4">
                    <a:lumMod val="60000"/>
                    <a:lumOff val="40000"/>
                  </a:srgbClr>
                </a:solidFill>
                <a:latin typeface="Calibri Light" panose="020F0302020204030204"/>
              </a:rPr>
              <a:t>4</a:t>
            </a:r>
            <a:r>
              <a:rPr kumimoji="0" lang="cs-CZ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. klíčová dovednost učitele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057CE18-9FB5-DE9E-FE8D-F809F4206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0675"/>
            <a:ext cx="10515600" cy="5092700"/>
          </a:xfrm>
        </p:spPr>
        <p:txBody>
          <a:bodyPr>
            <a:normAutofit fontScale="55000" lnSpcReduction="20000"/>
          </a:bodyPr>
          <a:lstStyle/>
          <a:p>
            <a:r>
              <a:rPr lang="cs-CZ" sz="3600" b="1" dirty="0"/>
              <a:t>Jsem autentický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i="1" dirty="0"/>
              <a:t>Naše slova, naše činy a naše chování jsou spolu  PLNĚ v souladu. A I KDYŽ SE TŘEBA NA NĚ ZLOBÍM, tak když reguluji intenzitu své emoce hněvu a jsem jako učitel to TŘÍDĚ/ŽÁKOVI/STUDENTOVI SDĚLIT racionálně sdělit „PROČ SE ZLOBÍM“ – tak mu naopak pomohu pochopit, co je OK a co není OK –jinými slovy – proběhne AKT MENTALIZACE.</a:t>
            </a:r>
          </a:p>
          <a:p>
            <a:r>
              <a:rPr lang="cs-CZ" sz="3600" b="1" dirty="0"/>
              <a:t>Jsem uvěřitelný</a:t>
            </a:r>
          </a:p>
          <a:p>
            <a:pPr marL="0" indent="0">
              <a:buNone/>
            </a:pPr>
            <a:r>
              <a:rPr lang="cs-CZ" i="1" dirty="0"/>
              <a:t> Přestože jsme jako učitelé v profesní a společenské roli, neznamená to ale, že „pod rolí“ se skrývá úplně někdo jiný. A pozor – děti a lidé jsou obecně zvídaví a zvědaví, tak pozor na sociální sítě a co na nich zveřejňujeme. Navíc – čím více stejní jsme v roli učitele s naší jedinečnou osobností, se všemi přednostmi i limity, tím více dáváme možnost  žákům se k nám přiblížit, povzbudit jejich sebevědomí. Že i autorita je pouze člověk. Mohou se tak i oni stát autoritou a přesto dělat chyby.</a:t>
            </a:r>
          </a:p>
          <a:p>
            <a:r>
              <a:rPr lang="cs-CZ" sz="3600" b="1" dirty="0"/>
              <a:t>Jsem stabilní, spravedlivý, důsledný a předvídatelný</a:t>
            </a:r>
          </a:p>
          <a:p>
            <a:pPr marL="0" indent="0">
              <a:buNone/>
            </a:pPr>
            <a:r>
              <a:rPr lang="cs-CZ" i="1" dirty="0"/>
              <a:t>Čím více naši žáci/studenti se mohou spolehnout na to, co nás s námi, jako s učiteli je čeká, tím více je v nich pocit bezpečí. Čím více jsou v nejistotě zkušenosti, že nikdy neví, co je s námi čeká, tím více prožívají strach a obavy., což je pro edukaci významně kontraproduktivní. PAMATUJÍ SI STRACH. Velmi složité je si pamatovat, co jste řekli a následně se toho držet. Pedagogický deník pro každou třídu je velmi užitečná pomůcka.</a:t>
            </a:r>
          </a:p>
          <a:p>
            <a:r>
              <a:rPr lang="cs-CZ" sz="3600" b="1" dirty="0"/>
              <a:t>Žáci/studenti jsou pro nás </a:t>
            </a:r>
            <a:r>
              <a:rPr lang="cs-CZ" sz="3600" b="1" dirty="0" err="1"/>
              <a:t>spolupartnery</a:t>
            </a:r>
            <a:r>
              <a:rPr lang="cs-CZ" sz="3600" b="1" dirty="0"/>
              <a:t> v  procesu edukace</a:t>
            </a:r>
          </a:p>
          <a:p>
            <a:pPr marL="0" indent="0">
              <a:buNone/>
            </a:pPr>
            <a:r>
              <a:rPr lang="cs-CZ" i="1" dirty="0"/>
              <a:t>Čím více svým žákům a studentům vložíme do rukou aktivní roli v tom, co se procesu edukace děje, tím více se my učitelé, stáváme součástí skupiny, která sdílí stejný cíl, ctí stejná pravidla a učíme je aktivní roli v tom, co se v jejich životě děje. Přesto </a:t>
            </a:r>
            <a:r>
              <a:rPr lang="cs-CZ" i="1" dirty="0" err="1"/>
              <a:t>nikdynezapomenout</a:t>
            </a:r>
            <a:r>
              <a:rPr lang="cs-CZ" i="1" dirty="0"/>
              <a:t>, že hlavní zodpovědnost v procesu máme my. Tím, že je ale přibíráme k aktivní roli, tím více je učíme nebýt pasivním přijímatelem závislým na vedení autoritou a zároveň je tak vedeme k zodpovědnosti za výsledek </a:t>
            </a:r>
            <a:r>
              <a:rPr lang="cs-CZ" i="1" dirty="0">
                <a:sym typeface="Wingdings" panose="05000000000000000000" pitchFamily="2" charset="2"/>
              </a:rPr>
              <a:t></a:t>
            </a:r>
          </a:p>
          <a:p>
            <a:r>
              <a:rPr lang="cs-CZ" sz="3600" b="1" dirty="0">
                <a:sym typeface="Wingdings" panose="05000000000000000000" pitchFamily="2" charset="2"/>
              </a:rPr>
              <a:t>Pokud to jenom trochu jde, vnášejte do výuky dobrý humor, který jsou žáci/ studenti pochopit</a:t>
            </a:r>
          </a:p>
          <a:p>
            <a:pPr marL="0" indent="0">
              <a:buNone/>
            </a:pPr>
            <a:r>
              <a:rPr lang="cs-CZ" sz="2700" i="1" dirty="0">
                <a:sym typeface="Wingdings" panose="05000000000000000000" pitchFamily="2" charset="2"/>
              </a:rPr>
              <a:t>Humor a metafory jsou vynikající způsob, jak odlehčit vážnost situace, která je v daném okamžiku vážná a vlastně nic jiného se s ní nedá udělat, než se dobře zasmát a tak prožít uvolnění.</a:t>
            </a:r>
            <a:endParaRPr lang="cs-CZ" sz="2700" i="1" dirty="0"/>
          </a:p>
        </p:txBody>
      </p:sp>
    </p:spTree>
    <p:extLst>
      <p:ext uri="{BB962C8B-B14F-4D97-AF65-F5344CB8AC3E}">
        <p14:creationId xmlns:p14="http://schemas.microsoft.com/office/powerpoint/2010/main" val="769950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B2A1FA-B1FA-923A-EB4A-392972E34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b="1" dirty="0">
                <a:solidFill>
                  <a:srgbClr val="4472C4">
                    <a:lumMod val="60000"/>
                    <a:lumOff val="40000"/>
                  </a:srgbClr>
                </a:solidFill>
                <a:latin typeface="Calibri Light" panose="020F0302020204030204"/>
              </a:rPr>
              <a:t>5</a:t>
            </a:r>
            <a:r>
              <a:rPr kumimoji="0" lang="cs-CZ" sz="4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. klíčová dovednost učitele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C87FAD-BF58-CD83-4149-E0D39B756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/>
              <a:t> SCHOPNOST SEBEREFLEXE:</a:t>
            </a:r>
          </a:p>
          <a:p>
            <a:r>
              <a:rPr lang="cs-CZ" dirty="0"/>
              <a:t>před akcí</a:t>
            </a:r>
          </a:p>
          <a:p>
            <a:r>
              <a:rPr lang="cs-CZ" dirty="0"/>
              <a:t>v akci </a:t>
            </a:r>
          </a:p>
          <a:p>
            <a:r>
              <a:rPr lang="cs-CZ" dirty="0"/>
              <a:t>po akci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b="1" dirty="0"/>
              <a:t>Úkol:</a:t>
            </a:r>
          </a:p>
          <a:p>
            <a:r>
              <a:rPr lang="cs-CZ" i="1" dirty="0"/>
              <a:t>Který předmět Vás učí schopnost pedagogické sebereflexe?</a:t>
            </a:r>
          </a:p>
          <a:p>
            <a:r>
              <a:rPr lang="cs-CZ" i="1" dirty="0"/>
              <a:t>Sepište otázky, co byste rádi se ještě rádi naučili V RÁMCI schopnosti sebereflexe v kontextu našeho předmětu APS?</a:t>
            </a:r>
          </a:p>
        </p:txBody>
      </p:sp>
    </p:spTree>
    <p:extLst>
      <p:ext uri="{BB962C8B-B14F-4D97-AF65-F5344CB8AC3E}">
        <p14:creationId xmlns:p14="http://schemas.microsoft.com/office/powerpoint/2010/main" val="4126957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5B3C0F8D-6155-2237-973A-2D3B00EB5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Pocit bezpečí a bezpodmínečného přijetí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E4F6D96D-2FB3-C650-E856-4B085A9F4F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0500"/>
            <a:ext cx="10515600" cy="50323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>
                <a:solidFill>
                  <a:srgbClr val="FF0000"/>
                </a:solidFill>
              </a:rPr>
              <a:t>Tento pocit potřebujeme mít všichni v edukačním procesu – jak naši žáci/studenti, tak my , jako učitelé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Pokud zvládneme </a:t>
            </a:r>
            <a:r>
              <a:rPr lang="cs-CZ" dirty="0">
                <a:solidFill>
                  <a:schemeClr val="accent1"/>
                </a:solidFill>
              </a:rPr>
              <a:t>5tero dovedností učitele</a:t>
            </a:r>
            <a:r>
              <a:rPr lang="cs-CZ" dirty="0"/>
              <a:t>, udělali jsme to maximální možné pro  RADOST Z POZNÁVÁNÍ NOVÉHO, abychom tuto podmínku pro splnili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NEZAPOMENOUT:</a:t>
            </a:r>
          </a:p>
          <a:p>
            <a:pPr marL="0" indent="0">
              <a:buNone/>
            </a:pPr>
            <a:r>
              <a:rPr lang="cs-CZ" sz="2200" i="1" dirty="0">
                <a:solidFill>
                  <a:srgbClr val="C00000"/>
                </a:solidFill>
              </a:rPr>
              <a:t>Vždy, když se dostáváme do situace nového a neznámého, tak prožíváme nejistotu a určitou míru strachu z neznámého. OVŠEM:  „Když jsme posádka, kde se na sebe můžeme spolehnout a máme kapitána, kterému věříme, tak jsme schopni tyto nejistoty a strach zvládnout, protože jsme zvědavi, co dalšího, nového , neznámého  nás čeká.</a:t>
            </a:r>
          </a:p>
        </p:txBody>
      </p:sp>
    </p:spTree>
    <p:extLst>
      <p:ext uri="{BB962C8B-B14F-4D97-AF65-F5344CB8AC3E}">
        <p14:creationId xmlns:p14="http://schemas.microsoft.com/office/powerpoint/2010/main" val="3061336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AEE63B-716E-83F1-063D-7D305D53A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Seznam použité a doporučené literatury: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FED9871-1248-C01C-25C5-97B4E555F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7238"/>
            <a:ext cx="10515600" cy="5685182"/>
          </a:xfrm>
        </p:spPr>
        <p:txBody>
          <a:bodyPr>
            <a:normAutofit fontScale="40000" lnSpcReduction="20000"/>
          </a:bodyPr>
          <a:lstStyle/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i="0" dirty="0">
                <a:effectLst/>
                <a:latin typeface="Tahoma" panose="020B0604030504040204" pitchFamily="34" charset="0"/>
              </a:rPr>
              <a:t>Základní: </a:t>
            </a:r>
            <a:r>
              <a:rPr lang="cs-CZ" dirty="0" err="1">
                <a:latin typeface="Tahoma" panose="020B0604030504040204" pitchFamily="34" charset="0"/>
              </a:rPr>
              <a:t>Drapela</a:t>
            </a:r>
            <a:r>
              <a:rPr lang="cs-CZ" dirty="0">
                <a:latin typeface="Tahoma" panose="020B0604030504040204" pitchFamily="34" charset="0"/>
              </a:rPr>
              <a:t>, Victor J. </a:t>
            </a:r>
            <a:r>
              <a:rPr lang="cs-CZ" i="1" dirty="0">
                <a:latin typeface="Tahoma" panose="020B0604030504040204" pitchFamily="34" charset="0"/>
              </a:rPr>
              <a:t>Přehled teorií osobnosti</a:t>
            </a:r>
            <a:r>
              <a:rPr lang="cs-CZ" dirty="0">
                <a:latin typeface="Tahoma" panose="020B0604030504040204" pitchFamily="34" charset="0"/>
              </a:rPr>
              <a:t>. 5. vyd. Praha: Portál, 2008. ISBN 978-80-7367-505-9</a:t>
            </a:r>
            <a:br>
              <a:rPr lang="cs-CZ" i="0" dirty="0">
                <a:effectLst/>
                <a:latin typeface="Tahoma" panose="020B0604030504040204" pitchFamily="34" charset="0"/>
              </a:rPr>
            </a:br>
            <a:endParaRPr lang="cs-CZ" i="0" dirty="0">
              <a:effectLst/>
              <a:latin typeface="Tahoma" panose="020B0604030504040204" pitchFamily="34" charset="0"/>
            </a:endParaRP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i="0" dirty="0">
                <a:effectLst/>
                <a:latin typeface="Tahoma" panose="020B0604030504040204" pitchFamily="34" charset="0"/>
              </a:rPr>
              <a:t>Základní: </a:t>
            </a:r>
            <a:r>
              <a:rPr lang="cs-CZ" dirty="0" err="1">
                <a:latin typeface="Tahoma" panose="020B0604030504040204" pitchFamily="34" charset="0"/>
              </a:rPr>
              <a:t>Cakirpaloglu</a:t>
            </a:r>
            <a:r>
              <a:rPr lang="cs-CZ" dirty="0">
                <a:latin typeface="Tahoma" panose="020B0604030504040204" pitchFamily="34" charset="0"/>
              </a:rPr>
              <a:t>, Panajotis. </a:t>
            </a:r>
            <a:r>
              <a:rPr lang="cs-CZ" i="1" dirty="0">
                <a:latin typeface="Tahoma" panose="020B0604030504040204" pitchFamily="34" charset="0"/>
              </a:rPr>
              <a:t>Úvod do psychologie osobnosti</a:t>
            </a:r>
            <a:r>
              <a:rPr lang="cs-CZ" dirty="0">
                <a:latin typeface="Tahoma" panose="020B0604030504040204" pitchFamily="34" charset="0"/>
              </a:rPr>
              <a:t>. Vyd. 1. Praha: Grada, 2012. ISBN 978-80-247-4033-1</a:t>
            </a:r>
            <a:br>
              <a:rPr lang="cs-CZ" i="0" dirty="0">
                <a:effectLst/>
                <a:latin typeface="Tahoma" panose="020B0604030504040204" pitchFamily="34" charset="0"/>
              </a:rPr>
            </a:br>
            <a:endParaRPr lang="cs-CZ" i="0" dirty="0">
              <a:effectLst/>
              <a:latin typeface="Tahoma" panose="020B0604030504040204" pitchFamily="34" charset="0"/>
            </a:endParaRP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i="0" dirty="0">
                <a:effectLst/>
                <a:latin typeface="Tahoma" panose="020B0604030504040204" pitchFamily="34" charset="0"/>
              </a:rPr>
              <a:t>Rozšiřující: </a:t>
            </a:r>
            <a:r>
              <a:rPr lang="cs-CZ" dirty="0" err="1">
                <a:latin typeface="Tahoma" panose="020B0604030504040204" pitchFamily="34" charset="0"/>
              </a:rPr>
              <a:t>Kucharská</a:t>
            </a:r>
            <a:r>
              <a:rPr lang="cs-CZ" dirty="0">
                <a:latin typeface="Tahoma" panose="020B0604030504040204" pitchFamily="34" charset="0"/>
              </a:rPr>
              <a:t>, Anna; Švancarová, Daniela. </a:t>
            </a:r>
            <a:r>
              <a:rPr lang="cs-CZ" i="1" dirty="0">
                <a:latin typeface="Tahoma" panose="020B0604030504040204" pitchFamily="34" charset="0"/>
              </a:rPr>
              <a:t>Bezstarostné roky? : kroky a krůčky předškolním věkem : poradenství pro rodiče</a:t>
            </a:r>
            <a:r>
              <a:rPr lang="cs-CZ" dirty="0">
                <a:latin typeface="Tahoma" panose="020B0604030504040204" pitchFamily="34" charset="0"/>
              </a:rPr>
              <a:t>. 1. vydání. 2017. ISBN 978-80-266-1105-9</a:t>
            </a:r>
            <a:br>
              <a:rPr lang="cs-CZ" i="0" dirty="0">
                <a:effectLst/>
                <a:latin typeface="Tahoma" panose="020B0604030504040204" pitchFamily="34" charset="0"/>
              </a:rPr>
            </a:br>
            <a:endParaRPr lang="cs-CZ" i="0" dirty="0">
              <a:effectLst/>
              <a:latin typeface="Tahoma" panose="020B0604030504040204" pitchFamily="34" charset="0"/>
            </a:endParaRP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i="0" dirty="0">
                <a:effectLst/>
                <a:latin typeface="Tahoma" panose="020B0604030504040204" pitchFamily="34" charset="0"/>
              </a:rPr>
              <a:t>Rozšiřující: Lazarová, Bohumíra. </a:t>
            </a:r>
            <a:r>
              <a:rPr lang="cs-CZ" i="1" dirty="0">
                <a:effectLst/>
                <a:latin typeface="Tahoma" panose="020B0604030504040204" pitchFamily="34" charset="0"/>
              </a:rPr>
              <a:t>Netradiční role učitele : o situacích pomoci, krize a poradenství ve školní praxi</a:t>
            </a:r>
            <a:r>
              <a:rPr lang="cs-CZ" i="0" dirty="0">
                <a:effectLst/>
                <a:latin typeface="Tahoma" panose="020B0604030504040204" pitchFamily="34" charset="0"/>
              </a:rPr>
              <a:t>. Brno: </a:t>
            </a:r>
            <a:r>
              <a:rPr lang="cs-CZ" i="0" dirty="0" err="1">
                <a:effectLst/>
                <a:latin typeface="Tahoma" panose="020B0604030504040204" pitchFamily="34" charset="0"/>
              </a:rPr>
              <a:t>Paido</a:t>
            </a:r>
            <a:r>
              <a:rPr lang="cs-CZ" i="0" dirty="0">
                <a:effectLst/>
                <a:latin typeface="Tahoma" panose="020B0604030504040204" pitchFamily="34" charset="0"/>
              </a:rPr>
              <a:t>, 2008. ISBN 978-80-7315-169-0</a:t>
            </a:r>
            <a:br>
              <a:rPr lang="cs-CZ" i="0" dirty="0">
                <a:effectLst/>
                <a:latin typeface="Tahoma" panose="020B0604030504040204" pitchFamily="34" charset="0"/>
              </a:rPr>
            </a:br>
            <a:endParaRPr lang="cs-CZ" i="0" dirty="0">
              <a:effectLst/>
              <a:latin typeface="Tahoma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cs-CZ" i="0" dirty="0">
                <a:effectLst/>
                <a:latin typeface="Tahoma" panose="020B0604030504040204" pitchFamily="34" charset="0"/>
              </a:rPr>
              <a:t>Doporučená: Langová, Marta. </a:t>
            </a:r>
            <a:r>
              <a:rPr lang="cs-CZ" i="1" dirty="0">
                <a:effectLst/>
                <a:latin typeface="Tahoma" panose="020B0604030504040204" pitchFamily="34" charset="0"/>
              </a:rPr>
              <a:t>Učitel v pedagogických situacích</a:t>
            </a:r>
            <a:r>
              <a:rPr lang="cs-CZ" dirty="0">
                <a:latin typeface="Tahoma" panose="020B0604030504040204" pitchFamily="34" charset="0"/>
              </a:rPr>
              <a:t>. Praha: Karolinum, 1992</a:t>
            </a:r>
            <a:r>
              <a:rPr lang="cs-CZ" i="0" dirty="0">
                <a:effectLst/>
                <a:latin typeface="Tahoma" panose="020B0604030504040204" pitchFamily="34" charset="0"/>
              </a:rPr>
              <a:t>. ISBN </a:t>
            </a:r>
            <a:r>
              <a:rPr lang="cs-CZ" i="0" dirty="0">
                <a:effectLst/>
                <a:latin typeface="arial" panose="020B0604020202020204" pitchFamily="34" charset="0"/>
              </a:rPr>
              <a:t>80-7066-613-7</a:t>
            </a:r>
            <a:br>
              <a:rPr lang="cs-CZ" i="0" dirty="0">
                <a:effectLst/>
                <a:latin typeface="Tahoma" panose="020B0604030504040204" pitchFamily="34" charset="0"/>
              </a:rPr>
            </a:br>
            <a:endParaRPr lang="cs-CZ" i="0" dirty="0">
              <a:effectLst/>
              <a:latin typeface="Tahoma" panose="020B0604030504040204" pitchFamily="34" charset="0"/>
            </a:endParaRP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i="0" dirty="0">
                <a:effectLst/>
                <a:latin typeface="Tahoma" panose="020B0604030504040204" pitchFamily="34" charset="0"/>
              </a:rPr>
              <a:t>Doporučená: Hrabal, Vladimír; Pavelková, Isabella. </a:t>
            </a:r>
            <a:r>
              <a:rPr lang="cs-CZ" i="1" dirty="0">
                <a:effectLst/>
                <a:latin typeface="Tahoma" panose="020B0604030504040204" pitchFamily="34" charset="0"/>
              </a:rPr>
              <a:t>Jaký jsem učitel.</a:t>
            </a:r>
            <a:r>
              <a:rPr lang="cs-CZ" i="0" dirty="0">
                <a:effectLst/>
                <a:latin typeface="Tahoma" panose="020B0604030504040204" pitchFamily="34" charset="0"/>
              </a:rPr>
              <a:t> Praha: Portál, 2010. ISBN </a:t>
            </a:r>
            <a:r>
              <a:rPr lang="cs-CZ" i="0" dirty="0">
                <a:effectLst/>
                <a:latin typeface="arial" panose="020B0604020202020204" pitchFamily="34" charset="0"/>
              </a:rPr>
              <a:t>978-80-7367-755-8 </a:t>
            </a:r>
            <a:br>
              <a:rPr lang="cs-CZ" i="0" dirty="0">
                <a:effectLst/>
                <a:latin typeface="Tahoma" panose="020B0604030504040204" pitchFamily="34" charset="0"/>
              </a:rPr>
            </a:br>
            <a:endParaRPr lang="cs-CZ" i="0" dirty="0">
              <a:effectLst/>
              <a:latin typeface="Tahoma" panose="020B0604030504040204" pitchFamily="34" charset="0"/>
            </a:endParaRP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i="0" dirty="0">
                <a:effectLst/>
                <a:latin typeface="Tahoma" panose="020B0604030504040204" pitchFamily="34" charset="0"/>
              </a:rPr>
              <a:t>Doporučená: </a:t>
            </a:r>
            <a:r>
              <a:rPr lang="cs-CZ" dirty="0" err="1">
                <a:latin typeface="Tahoma" panose="020B0604030504040204" pitchFamily="34" charset="0"/>
              </a:rPr>
              <a:t>Nakonečný</a:t>
            </a:r>
            <a:r>
              <a:rPr lang="cs-CZ" dirty="0">
                <a:latin typeface="Tahoma" panose="020B0604030504040204" pitchFamily="34" charset="0"/>
              </a:rPr>
              <a:t>, Milan. </a:t>
            </a:r>
            <a:r>
              <a:rPr lang="cs-CZ" i="1" dirty="0">
                <a:latin typeface="Tahoma" panose="020B0604030504040204" pitchFamily="34" charset="0"/>
              </a:rPr>
              <a:t>Psychologie osobnosti</a:t>
            </a:r>
            <a:r>
              <a:rPr lang="cs-CZ" dirty="0">
                <a:latin typeface="Tahoma" panose="020B0604030504040204" pitchFamily="34" charset="0"/>
              </a:rPr>
              <a:t>. Praha: Academia, 1995. ISBN 80-200-0525-0</a:t>
            </a:r>
            <a:br>
              <a:rPr lang="cs-CZ" i="0" dirty="0">
                <a:effectLst/>
                <a:latin typeface="Tahoma" panose="020B0604030504040204" pitchFamily="34" charset="0"/>
              </a:rPr>
            </a:br>
            <a:endParaRPr lang="cs-CZ" i="0" dirty="0">
              <a:effectLst/>
              <a:latin typeface="Tahoma" panose="020B0604030504040204" pitchFamily="34" charset="0"/>
            </a:endParaRP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i="0" dirty="0">
                <a:effectLst/>
                <a:latin typeface="Tahoma" panose="020B0604030504040204" pitchFamily="34" charset="0"/>
              </a:rPr>
              <a:t>Doporučená: </a:t>
            </a:r>
            <a:r>
              <a:rPr lang="cs-CZ" dirty="0">
                <a:latin typeface="Tahoma" panose="020B0604030504040204" pitchFamily="34" charset="0"/>
              </a:rPr>
              <a:t>Holeček, Václav. </a:t>
            </a:r>
            <a:r>
              <a:rPr lang="cs-CZ" i="1" dirty="0">
                <a:latin typeface="Tahoma" panose="020B0604030504040204" pitchFamily="34" charset="0"/>
              </a:rPr>
              <a:t>Psychologie v učitelské praxi</a:t>
            </a:r>
            <a:r>
              <a:rPr lang="cs-CZ" dirty="0">
                <a:latin typeface="Tahoma" panose="020B0604030504040204" pitchFamily="34" charset="0"/>
              </a:rPr>
              <a:t>. Vyd. 1. Praha: Grada, 2014. ISBN 978-80-247-3704-1</a:t>
            </a:r>
            <a:br>
              <a:rPr lang="cs-CZ" i="0" dirty="0">
                <a:effectLst/>
                <a:latin typeface="Tahoma" panose="020B0604030504040204" pitchFamily="34" charset="0"/>
              </a:rPr>
            </a:br>
            <a:endParaRPr lang="cs-CZ" i="0" dirty="0">
              <a:effectLst/>
              <a:latin typeface="Tahoma" panose="020B0604030504040204" pitchFamily="34" charset="0"/>
            </a:endParaRP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i="0" dirty="0">
                <a:effectLst/>
                <a:latin typeface="Tahoma" panose="020B0604030504040204" pitchFamily="34" charset="0"/>
              </a:rPr>
              <a:t>Doporučená: Kosíková, Věra. </a:t>
            </a:r>
            <a:r>
              <a:rPr lang="cs-CZ" i="1" dirty="0">
                <a:effectLst/>
                <a:latin typeface="Tahoma" panose="020B0604030504040204" pitchFamily="34" charset="0"/>
              </a:rPr>
              <a:t>Psychologie ve vzdělávání a její </a:t>
            </a:r>
            <a:r>
              <a:rPr lang="cs-CZ" i="1" dirty="0" err="1">
                <a:effectLst/>
                <a:latin typeface="Tahoma" panose="020B0604030504040204" pitchFamily="34" charset="0"/>
              </a:rPr>
              <a:t>psychodidaktické</a:t>
            </a:r>
            <a:r>
              <a:rPr lang="cs-CZ" i="1" dirty="0">
                <a:effectLst/>
                <a:latin typeface="Tahoma" panose="020B0604030504040204" pitchFamily="34" charset="0"/>
              </a:rPr>
              <a:t> aspekty</a:t>
            </a:r>
            <a:r>
              <a:rPr lang="cs-CZ" i="0" dirty="0">
                <a:effectLst/>
                <a:latin typeface="Tahoma" panose="020B0604030504040204" pitchFamily="34" charset="0"/>
              </a:rPr>
              <a:t>. Praha: Grada, 2011. ISBN </a:t>
            </a:r>
            <a:r>
              <a:rPr lang="cs-CZ" i="0" dirty="0">
                <a:effectLst/>
                <a:latin typeface="arial" panose="020B0604020202020204" pitchFamily="34" charset="0"/>
              </a:rPr>
              <a:t>978-80-247-2433-1</a:t>
            </a:r>
            <a:br>
              <a:rPr lang="cs-CZ" i="0" dirty="0">
                <a:effectLst/>
                <a:latin typeface="Tahoma" panose="020B0604030504040204" pitchFamily="34" charset="0"/>
              </a:rPr>
            </a:br>
            <a:endParaRPr lang="cs-CZ" i="0" dirty="0">
              <a:effectLst/>
              <a:latin typeface="Tahoma" panose="020B0604030504040204" pitchFamily="34" charset="0"/>
            </a:endParaRP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i="0" dirty="0">
                <a:effectLst/>
                <a:latin typeface="Tahoma" panose="020B0604030504040204" pitchFamily="34" charset="0"/>
              </a:rPr>
              <a:t>Doporučená: </a:t>
            </a:r>
            <a:r>
              <a:rPr lang="cs-CZ" dirty="0">
                <a:latin typeface="Tahoma" panose="020B0604030504040204" pitchFamily="34" charset="0"/>
              </a:rPr>
              <a:t>Pařízek, Vlastimil. </a:t>
            </a:r>
            <a:r>
              <a:rPr lang="cs-CZ" i="1" dirty="0">
                <a:latin typeface="Tahoma" panose="020B0604030504040204" pitchFamily="34" charset="0"/>
              </a:rPr>
              <a:t>Učitel v nezvyklé školní situaci</a:t>
            </a:r>
            <a:r>
              <a:rPr lang="cs-CZ" dirty="0">
                <a:latin typeface="Tahoma" panose="020B0604030504040204" pitchFamily="34" charset="0"/>
              </a:rPr>
              <a:t>. 1. vyd. Praha: SPN, 1990. ISBN 80-04-23897-1</a:t>
            </a:r>
            <a:br>
              <a:rPr lang="cs-CZ" i="0" dirty="0">
                <a:effectLst/>
                <a:latin typeface="Tahoma" panose="020B0604030504040204" pitchFamily="34" charset="0"/>
              </a:rPr>
            </a:br>
            <a:endParaRPr lang="cs-CZ" i="0" dirty="0">
              <a:effectLst/>
              <a:latin typeface="Tahoma" panose="020B0604030504040204" pitchFamily="34" charset="0"/>
            </a:endParaRPr>
          </a:p>
          <a:p>
            <a:pPr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cs-CZ" i="0" dirty="0">
                <a:effectLst/>
                <a:latin typeface="Tahoma" panose="020B0604030504040204" pitchFamily="34" charset="0"/>
              </a:rPr>
              <a:t>Doporučená: </a:t>
            </a:r>
            <a:r>
              <a:rPr lang="cs-CZ" dirty="0" err="1">
                <a:latin typeface="Tahoma" panose="020B0604030504040204" pitchFamily="34" charset="0"/>
              </a:rPr>
              <a:t>Prunner</a:t>
            </a:r>
            <a:r>
              <a:rPr lang="cs-CZ" dirty="0">
                <a:latin typeface="Tahoma" panose="020B0604030504040204" pitchFamily="34" charset="0"/>
              </a:rPr>
              <a:t>, Pavel. </a:t>
            </a:r>
            <a:r>
              <a:rPr lang="cs-CZ" i="1" dirty="0">
                <a:latin typeface="Tahoma" panose="020B0604030504040204" pitchFamily="34" charset="0"/>
              </a:rPr>
              <a:t>Vybrané kapitoly z pedagogické psychologie</a:t>
            </a:r>
            <a:r>
              <a:rPr lang="cs-CZ" dirty="0">
                <a:latin typeface="Tahoma" panose="020B0604030504040204" pitchFamily="34" charset="0"/>
              </a:rPr>
              <a:t>. Plzeň: Západočeská univerzita, 2003. ISBN 80-7082-979-6</a:t>
            </a:r>
            <a:endParaRPr lang="cs-CZ" i="0" dirty="0">
              <a:effectLst/>
              <a:latin typeface="Tahoma" panose="020B060403050404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6537707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</TotalTime>
  <Words>2164</Words>
  <Application>Microsoft Macintosh PowerPoint</Application>
  <PresentationFormat>Širokoúhlá obrazovka</PresentationFormat>
  <Paragraphs>167</Paragraphs>
  <Slides>19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5" baseType="lpstr">
      <vt:lpstr>Arial</vt:lpstr>
      <vt:lpstr>Arial</vt:lpstr>
      <vt:lpstr>Calibri</vt:lpstr>
      <vt:lpstr>Calibri Light</vt:lpstr>
      <vt:lpstr>Tahoma</vt:lpstr>
      <vt:lpstr>Motiv Office</vt:lpstr>
      <vt:lpstr>Prezentace aplikace PowerPoint</vt:lpstr>
      <vt:lpstr>4. Analýza pedagogických situací z psychodidaktického hlediska   lekce 4:   Edukace KDO? - Já učitel v psychodidaktickém kontextu</vt:lpstr>
      <vt:lpstr>Proč jste se rozhodli stát učitelem?</vt:lpstr>
      <vt:lpstr>Prezentace aplikace PowerPoint</vt:lpstr>
      <vt:lpstr>Jakou mám osobnost? Kdo jsem? </vt:lpstr>
      <vt:lpstr>Klíčové otázky, jejichž hledání odpovědí je pro učitele zásadní, aby mohl co nejlépe využít svůj potenciál a zároveň regulovat ty složky sebe sama, které jsou pro edukační proces kontraproduktivní.</vt:lpstr>
      <vt:lpstr>Prezentace aplikace PowerPoint</vt:lpstr>
      <vt:lpstr>Prezentace aplikace PowerPoint</vt:lpstr>
      <vt:lpstr> Jakou mám osobnost? Kdo jsem? </vt:lpstr>
      <vt:lpstr>Jak vyplnit dotazník otázek?</vt:lpstr>
      <vt:lpstr> 1. klíčová dovednost učitele Učitel v akci = prožívání 4 x v různých modech zároveň </vt:lpstr>
      <vt:lpstr>Kardinální klíčová dovednost učitele Učitel v akci = prožívání 4 x v různých modech zároveň</vt:lpstr>
      <vt:lpstr>Kardinální klíčová dovednost učitele Učitel v akci = prožívání 4 x v různých modech zároveň</vt:lpstr>
      <vt:lpstr>2. klíčová dovednost učitele</vt:lpstr>
      <vt:lpstr>3. klíčová dovednost učitele</vt:lpstr>
      <vt:lpstr>4. klíčová dovednost učitele</vt:lpstr>
      <vt:lpstr>5. klíčová dovednost učitele</vt:lpstr>
      <vt:lpstr>Pocit bezpečí a bezpodmínečného přijetí</vt:lpstr>
      <vt:lpstr>Seznam použité a doporučené literatury: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4. Analýza pedagogických situací z psychodidaktického hlediska   lekce 4:   Edukace JAK? – forma a metody výuky v psychodidaktickém kontextu</dc:title>
  <dc:creator>Martina Komzáková</dc:creator>
  <cp:lastModifiedBy>Jan Topinka</cp:lastModifiedBy>
  <cp:revision>20</cp:revision>
  <dcterms:created xsi:type="dcterms:W3CDTF">2022-07-15T08:32:42Z</dcterms:created>
  <dcterms:modified xsi:type="dcterms:W3CDTF">2023-04-06T08:49:36Z</dcterms:modified>
</cp:coreProperties>
</file>