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9" r:id="rId1"/>
  </p:sldMasterIdLst>
  <p:notesMasterIdLst>
    <p:notesMasterId r:id="rId12"/>
  </p:notesMasterIdLst>
  <p:sldIdLst>
    <p:sldId id="613" r:id="rId2"/>
    <p:sldId id="599" r:id="rId3"/>
    <p:sldId id="600" r:id="rId4"/>
    <p:sldId id="601" r:id="rId5"/>
    <p:sldId id="602" r:id="rId6"/>
    <p:sldId id="603" r:id="rId7"/>
    <p:sldId id="604" r:id="rId8"/>
    <p:sldId id="605" r:id="rId9"/>
    <p:sldId id="612" r:id="rId10"/>
    <p:sldId id="614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74"/>
  </p:normalViewPr>
  <p:slideViewPr>
    <p:cSldViewPr>
      <p:cViewPr varScale="1">
        <p:scale>
          <a:sx n="95" d="100"/>
          <a:sy n="95" d="100"/>
        </p:scale>
        <p:origin x="15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0_1">
  <dgm:title val=""/>
  <dgm:desc val=""/>
  <dgm:catLst>
    <dgm:cat type="mainScheme" pri="10100"/>
  </dgm:catLst>
  <dgm:styleLbl name="node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dk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dk1">
        <a:tint val="40000"/>
      </a:schemeClr>
    </dgm:fillClrLst>
    <dgm:linClrLst meth="repeat">
      <a:schemeClr val="dk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dk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dk1">
        <a:tint val="60000"/>
      </a:schemeClr>
    </dgm:fillClrLst>
    <dgm:linClrLst meth="repeat">
      <a:schemeClr val="dk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3">
    <dgm:fillClrLst meth="repeat">
      <a:schemeClr val="dk1"/>
    </dgm:fillClrLst>
    <dgm:linClrLst meth="repeat">
      <a:schemeClr val="dk1"/>
    </dgm:linClrLst>
    <dgm:effectClrLst/>
    <dgm:txLinClrLst/>
    <dgm:txFillClrLst/>
    <dgm:txEffectClrLst/>
  </dgm:styleLbl>
  <dgm:styleLbl name="parChTrans2D4">
    <dgm:fillClrLst meth="repeat">
      <a:schemeClr val="dk1"/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1"/>
    </dgm:fillClrLst>
    <dgm:linClrLst meth="repeat">
      <a:schemeClr val="dk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1"/>
    </dgm:fillClrLst>
    <dgm:linClrLst meth="repeat">
      <a:schemeClr val="dk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dk1">
        <a:alpha val="4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dk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dk1">
        <a:alpha val="90000"/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1">
        <a:shade val="8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1">
        <a:tint val="50000"/>
        <a:alpha val="4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AB3C82-EF47-4008-BBB8-AAAE20FEBF18}" type="doc">
      <dgm:prSet loTypeId="urn:microsoft.com/office/officeart/2005/8/layout/venn1" loCatId="relationship" qsTypeId="urn:microsoft.com/office/officeart/2005/8/quickstyle/3d3" qsCatId="3D" csTypeId="urn:microsoft.com/office/officeart/2005/8/colors/accent0_1" csCatId="mainScheme" phldr="1"/>
      <dgm:spPr/>
      <dgm:t>
        <a:bodyPr/>
        <a:lstStyle/>
        <a:p>
          <a:endParaRPr lang="cs-CZ"/>
        </a:p>
      </dgm:t>
    </dgm:pt>
    <dgm:pt modelId="{019695A4-BFD7-492F-BBFF-0D1D1D47DED0}">
      <dgm:prSet/>
      <dgm:spPr/>
      <dgm:t>
        <a:bodyPr/>
        <a:lstStyle/>
        <a:p>
          <a:pPr rtl="0"/>
          <a:r>
            <a:rPr lang="cs-CZ" b="1" dirty="0"/>
            <a:t>Učitel v kontextu školy a jejích partnerů</a:t>
          </a:r>
          <a:endParaRPr lang="cs-CZ" dirty="0"/>
        </a:p>
      </dgm:t>
    </dgm:pt>
    <dgm:pt modelId="{0570CB87-9C44-405E-A14C-397810FF0590}" type="parTrans" cxnId="{50DFDB09-9CA7-4E6C-B7C0-06AD94B86853}">
      <dgm:prSet/>
      <dgm:spPr/>
      <dgm:t>
        <a:bodyPr/>
        <a:lstStyle/>
        <a:p>
          <a:endParaRPr lang="cs-CZ"/>
        </a:p>
      </dgm:t>
    </dgm:pt>
    <dgm:pt modelId="{3D299C80-466C-483F-BF4F-360903B286BD}" type="sibTrans" cxnId="{50DFDB09-9CA7-4E6C-B7C0-06AD94B86853}">
      <dgm:prSet/>
      <dgm:spPr/>
      <dgm:t>
        <a:bodyPr/>
        <a:lstStyle/>
        <a:p>
          <a:endParaRPr lang="cs-CZ"/>
        </a:p>
      </dgm:t>
    </dgm:pt>
    <dgm:pt modelId="{99EC01AA-54B6-4674-AE97-9EFCDFF63CC0}">
      <dgm:prSet/>
      <dgm:spPr/>
      <dgm:t>
        <a:bodyPr/>
        <a:lstStyle/>
        <a:p>
          <a:pPr rtl="0"/>
          <a:r>
            <a:rPr lang="cs-CZ" b="1" dirty="0"/>
            <a:t>Učitel v kontextu svého „já“</a:t>
          </a:r>
          <a:endParaRPr lang="cs-CZ" dirty="0"/>
        </a:p>
      </dgm:t>
    </dgm:pt>
    <dgm:pt modelId="{B5E82D7A-AB2C-45C7-AD02-CB2734D2FB45}" type="parTrans" cxnId="{D81D9BB9-4488-46E2-9AA7-65E6DA597FDF}">
      <dgm:prSet/>
      <dgm:spPr/>
      <dgm:t>
        <a:bodyPr/>
        <a:lstStyle/>
        <a:p>
          <a:endParaRPr lang="cs-CZ"/>
        </a:p>
      </dgm:t>
    </dgm:pt>
    <dgm:pt modelId="{2CA86E19-0AC2-48DD-94D2-D01D2D13B9BE}" type="sibTrans" cxnId="{D81D9BB9-4488-46E2-9AA7-65E6DA597FDF}">
      <dgm:prSet/>
      <dgm:spPr/>
      <dgm:t>
        <a:bodyPr/>
        <a:lstStyle/>
        <a:p>
          <a:endParaRPr lang="cs-CZ"/>
        </a:p>
      </dgm:t>
    </dgm:pt>
    <dgm:pt modelId="{1FB2A080-7128-460A-8552-EDF18DA18B27}">
      <dgm:prSet/>
      <dgm:spPr/>
      <dgm:t>
        <a:bodyPr/>
        <a:lstStyle/>
        <a:p>
          <a:pPr rtl="0"/>
          <a:r>
            <a:rPr lang="cs-CZ" b="1" dirty="0"/>
            <a:t>Učitel v kontextu třídy</a:t>
          </a:r>
          <a:endParaRPr lang="cs-CZ" dirty="0"/>
        </a:p>
      </dgm:t>
    </dgm:pt>
    <dgm:pt modelId="{EDB5FA99-D2BE-46D5-AF33-9F71281B9773}" type="sibTrans" cxnId="{F862BD9D-4CD8-417B-9B51-4999D43A462B}">
      <dgm:prSet/>
      <dgm:spPr/>
      <dgm:t>
        <a:bodyPr/>
        <a:lstStyle/>
        <a:p>
          <a:endParaRPr lang="cs-CZ"/>
        </a:p>
      </dgm:t>
    </dgm:pt>
    <dgm:pt modelId="{98D6DD72-4740-43F6-8468-C2116BB23B5E}" type="parTrans" cxnId="{F862BD9D-4CD8-417B-9B51-4999D43A462B}">
      <dgm:prSet/>
      <dgm:spPr/>
      <dgm:t>
        <a:bodyPr/>
        <a:lstStyle/>
        <a:p>
          <a:endParaRPr lang="cs-CZ"/>
        </a:p>
      </dgm:t>
    </dgm:pt>
    <dgm:pt modelId="{E12A75F8-C1AE-42AA-BD7F-69FF988D9B70}" type="pres">
      <dgm:prSet presAssocID="{74AB3C82-EF47-4008-BBB8-AAAE20FEBF18}" presName="compositeShape" presStyleCnt="0">
        <dgm:presLayoutVars>
          <dgm:chMax val="7"/>
          <dgm:dir/>
          <dgm:resizeHandles val="exact"/>
        </dgm:presLayoutVars>
      </dgm:prSet>
      <dgm:spPr/>
    </dgm:pt>
    <dgm:pt modelId="{49DB2F57-BF58-4E1E-9234-DC43C23CDEC4}" type="pres">
      <dgm:prSet presAssocID="{019695A4-BFD7-492F-BBFF-0D1D1D47DED0}" presName="circ1" presStyleLbl="vennNode1" presStyleIdx="0" presStyleCnt="3" custLinFactNeighborX="-2910" custLinFactNeighborY="-25893"/>
      <dgm:spPr/>
    </dgm:pt>
    <dgm:pt modelId="{36D5A784-A061-41B1-8A4D-35D3FEEF89B9}" type="pres">
      <dgm:prSet presAssocID="{019695A4-BFD7-492F-BBFF-0D1D1D47DED0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4417599-3238-4CAE-B526-C8F82A34619E}" type="pres">
      <dgm:prSet presAssocID="{1FB2A080-7128-460A-8552-EDF18DA18B27}" presName="circ2" presStyleLbl="vennNode1" presStyleIdx="1" presStyleCnt="3" custLinFactNeighborX="5980" custLinFactNeighborY="-6382"/>
      <dgm:spPr/>
    </dgm:pt>
    <dgm:pt modelId="{0851894C-8EBD-4976-A484-63C4A4407931}" type="pres">
      <dgm:prSet presAssocID="{1FB2A080-7128-460A-8552-EDF18DA18B27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BD244AE8-5E92-4819-A656-532E4F99FEAC}" type="pres">
      <dgm:prSet presAssocID="{99EC01AA-54B6-4674-AE97-9EFCDFF63CC0}" presName="circ3" presStyleLbl="vennNode1" presStyleIdx="2" presStyleCnt="3" custLinFactNeighborX="1427" custLinFactNeighborY="-3737"/>
      <dgm:spPr/>
    </dgm:pt>
    <dgm:pt modelId="{D79588F9-8E71-423E-A50F-CB63199186ED}" type="pres">
      <dgm:prSet presAssocID="{99EC01AA-54B6-4674-AE97-9EFCDFF63CC0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EC204305-1830-446F-9002-B631FDBF4BF3}" type="presOf" srcId="{99EC01AA-54B6-4674-AE97-9EFCDFF63CC0}" destId="{BD244AE8-5E92-4819-A656-532E4F99FEAC}" srcOrd="0" destOrd="0" presId="urn:microsoft.com/office/officeart/2005/8/layout/venn1"/>
    <dgm:cxn modelId="{50DFDB09-9CA7-4E6C-B7C0-06AD94B86853}" srcId="{74AB3C82-EF47-4008-BBB8-AAAE20FEBF18}" destId="{019695A4-BFD7-492F-BBFF-0D1D1D47DED0}" srcOrd="0" destOrd="0" parTransId="{0570CB87-9C44-405E-A14C-397810FF0590}" sibTransId="{3D299C80-466C-483F-BF4F-360903B286BD}"/>
    <dgm:cxn modelId="{4E859A1A-47CB-4F71-95F6-0B3EC836567D}" type="presOf" srcId="{1FB2A080-7128-460A-8552-EDF18DA18B27}" destId="{0851894C-8EBD-4976-A484-63C4A4407931}" srcOrd="1" destOrd="0" presId="urn:microsoft.com/office/officeart/2005/8/layout/venn1"/>
    <dgm:cxn modelId="{33F3A12F-3D7D-4C69-8816-45DAE348333D}" type="presOf" srcId="{019695A4-BFD7-492F-BBFF-0D1D1D47DED0}" destId="{36D5A784-A061-41B1-8A4D-35D3FEEF89B9}" srcOrd="1" destOrd="0" presId="urn:microsoft.com/office/officeart/2005/8/layout/venn1"/>
    <dgm:cxn modelId="{C9204533-888D-4039-B048-8D0BBE2FA431}" type="presOf" srcId="{019695A4-BFD7-492F-BBFF-0D1D1D47DED0}" destId="{49DB2F57-BF58-4E1E-9234-DC43C23CDEC4}" srcOrd="0" destOrd="0" presId="urn:microsoft.com/office/officeart/2005/8/layout/venn1"/>
    <dgm:cxn modelId="{9D8A1575-6339-400D-B28F-DF3E55E41F98}" type="presOf" srcId="{99EC01AA-54B6-4674-AE97-9EFCDFF63CC0}" destId="{D79588F9-8E71-423E-A50F-CB63199186ED}" srcOrd="1" destOrd="0" presId="urn:microsoft.com/office/officeart/2005/8/layout/venn1"/>
    <dgm:cxn modelId="{30B3EE7D-9BCF-462D-A3F5-2968311A1704}" type="presOf" srcId="{74AB3C82-EF47-4008-BBB8-AAAE20FEBF18}" destId="{E12A75F8-C1AE-42AA-BD7F-69FF988D9B70}" srcOrd="0" destOrd="0" presId="urn:microsoft.com/office/officeart/2005/8/layout/venn1"/>
    <dgm:cxn modelId="{F862BD9D-4CD8-417B-9B51-4999D43A462B}" srcId="{74AB3C82-EF47-4008-BBB8-AAAE20FEBF18}" destId="{1FB2A080-7128-460A-8552-EDF18DA18B27}" srcOrd="1" destOrd="0" parTransId="{98D6DD72-4740-43F6-8468-C2116BB23B5E}" sibTransId="{EDB5FA99-D2BE-46D5-AF33-9F71281B9773}"/>
    <dgm:cxn modelId="{D81D9BB9-4488-46E2-9AA7-65E6DA597FDF}" srcId="{74AB3C82-EF47-4008-BBB8-AAAE20FEBF18}" destId="{99EC01AA-54B6-4674-AE97-9EFCDFF63CC0}" srcOrd="2" destOrd="0" parTransId="{B5E82D7A-AB2C-45C7-AD02-CB2734D2FB45}" sibTransId="{2CA86E19-0AC2-48DD-94D2-D01D2D13B9BE}"/>
    <dgm:cxn modelId="{BABC66EF-A459-4C30-92EF-EA4D71AE1C6C}" type="presOf" srcId="{1FB2A080-7128-460A-8552-EDF18DA18B27}" destId="{B4417599-3238-4CAE-B526-C8F82A34619E}" srcOrd="0" destOrd="0" presId="urn:microsoft.com/office/officeart/2005/8/layout/venn1"/>
    <dgm:cxn modelId="{575BCDAB-3324-48AF-B92A-2A28133B4C31}" type="presParOf" srcId="{E12A75F8-C1AE-42AA-BD7F-69FF988D9B70}" destId="{49DB2F57-BF58-4E1E-9234-DC43C23CDEC4}" srcOrd="0" destOrd="0" presId="urn:microsoft.com/office/officeart/2005/8/layout/venn1"/>
    <dgm:cxn modelId="{F69C3654-F9AF-4952-8ECE-06737D183186}" type="presParOf" srcId="{E12A75F8-C1AE-42AA-BD7F-69FF988D9B70}" destId="{36D5A784-A061-41B1-8A4D-35D3FEEF89B9}" srcOrd="1" destOrd="0" presId="urn:microsoft.com/office/officeart/2005/8/layout/venn1"/>
    <dgm:cxn modelId="{A74D03DB-93A1-40A2-8731-CEB238A8E83E}" type="presParOf" srcId="{E12A75F8-C1AE-42AA-BD7F-69FF988D9B70}" destId="{B4417599-3238-4CAE-B526-C8F82A34619E}" srcOrd="2" destOrd="0" presId="urn:microsoft.com/office/officeart/2005/8/layout/venn1"/>
    <dgm:cxn modelId="{D6EDA4D2-9A24-41C5-B3BE-6FA4B0E59E96}" type="presParOf" srcId="{E12A75F8-C1AE-42AA-BD7F-69FF988D9B70}" destId="{0851894C-8EBD-4976-A484-63C4A4407931}" srcOrd="3" destOrd="0" presId="urn:microsoft.com/office/officeart/2005/8/layout/venn1"/>
    <dgm:cxn modelId="{D7C3C34C-CB74-438B-8E6E-023706297108}" type="presParOf" srcId="{E12A75F8-C1AE-42AA-BD7F-69FF988D9B70}" destId="{BD244AE8-5E92-4819-A656-532E4F99FEAC}" srcOrd="4" destOrd="0" presId="urn:microsoft.com/office/officeart/2005/8/layout/venn1"/>
    <dgm:cxn modelId="{63874C1F-2CE8-40AF-826B-0E83402725DE}" type="presParOf" srcId="{E12A75F8-C1AE-42AA-BD7F-69FF988D9B70}" destId="{D79588F9-8E71-423E-A50F-CB63199186ED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DB2F57-BF58-4E1E-9234-DC43C23CDEC4}">
      <dsp:nvSpPr>
        <dsp:cNvPr id="0" name=""/>
        <dsp:cNvSpPr/>
      </dsp:nvSpPr>
      <dsp:spPr>
        <a:xfrm>
          <a:off x="2674641" y="0"/>
          <a:ext cx="2721902" cy="2721902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b="1" kern="1200" dirty="0"/>
            <a:t>Učitel v kontextu školy a jejích partnerů</a:t>
          </a:r>
          <a:endParaRPr lang="cs-CZ" sz="2100" kern="1200" dirty="0"/>
        </a:p>
      </dsp:txBody>
      <dsp:txXfrm>
        <a:off x="3037561" y="476332"/>
        <a:ext cx="1996061" cy="1224856"/>
      </dsp:txXfrm>
    </dsp:sp>
    <dsp:sp modelId="{B4417599-3238-4CAE-B526-C8F82A34619E}">
      <dsp:nvSpPr>
        <dsp:cNvPr id="0" name=""/>
        <dsp:cNvSpPr/>
      </dsp:nvSpPr>
      <dsp:spPr>
        <a:xfrm>
          <a:off x="3898771" y="1584183"/>
          <a:ext cx="2721902" cy="2721902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b="1" kern="1200" dirty="0"/>
            <a:t>Učitel v kontextu třídy</a:t>
          </a:r>
          <a:endParaRPr lang="cs-CZ" sz="2100" kern="1200" dirty="0"/>
        </a:p>
      </dsp:txBody>
      <dsp:txXfrm>
        <a:off x="4731220" y="2287341"/>
        <a:ext cx="1633141" cy="1497046"/>
      </dsp:txXfrm>
    </dsp:sp>
    <dsp:sp modelId="{BD244AE8-5E92-4819-A656-532E4F99FEAC}">
      <dsp:nvSpPr>
        <dsp:cNvPr id="0" name=""/>
        <dsp:cNvSpPr/>
      </dsp:nvSpPr>
      <dsp:spPr>
        <a:xfrm>
          <a:off x="1810537" y="1656177"/>
          <a:ext cx="2721902" cy="2721902"/>
        </a:xfrm>
        <a:prstGeom prst="ellipse">
          <a:avLst/>
        </a:prstGeom>
        <a:solidFill>
          <a:schemeClr val="l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cs-CZ" sz="2100" b="1" kern="1200" dirty="0"/>
            <a:t>Učitel v kontextu svého „já“</a:t>
          </a:r>
          <a:endParaRPr lang="cs-CZ" sz="2100" kern="1200" dirty="0"/>
        </a:p>
      </dsp:txBody>
      <dsp:txXfrm>
        <a:off x="2066849" y="2359335"/>
        <a:ext cx="1633141" cy="14970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8C06FE-F7F3-4591-8243-C4452E42805E}" type="datetimeFigureOut">
              <a:rPr lang="cs-CZ" smtClean="0"/>
              <a:pPr/>
              <a:t>12.07.2023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FD0D96-9798-4479-96F6-95307706A793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41587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42416" y="2514601"/>
            <a:ext cx="6600451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2416" y="4777380"/>
            <a:ext cx="6600451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6A72-5C9E-4223-BD88-843B4DB070DB}" type="datetimeFigureOut">
              <a:rPr lang="cs-CZ" smtClean="0"/>
              <a:pPr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8"/>
          <p:cNvSpPr/>
          <p:nvPr/>
        </p:nvSpPr>
        <p:spPr bwMode="auto">
          <a:xfrm>
            <a:off x="-31719" y="4321158"/>
            <a:ext cx="1395473" cy="781781"/>
          </a:xfrm>
          <a:custGeom>
            <a:avLst/>
            <a:gdLst/>
            <a:ahLst/>
            <a:cxnLst/>
            <a:rect l="l" t="t" r="r" b="b"/>
            <a:pathLst>
              <a:path w="8042" h="10000">
                <a:moveTo>
                  <a:pt x="5799" y="10000"/>
                </a:moveTo>
                <a:cubicBezTo>
                  <a:pt x="5880" y="10000"/>
                  <a:pt x="5934" y="9940"/>
                  <a:pt x="5961" y="9880"/>
                </a:cubicBezTo>
                <a:cubicBezTo>
                  <a:pt x="5961" y="9820"/>
                  <a:pt x="5988" y="9820"/>
                  <a:pt x="5988" y="9820"/>
                </a:cubicBezTo>
                <a:lnTo>
                  <a:pt x="8042" y="5260"/>
                </a:lnTo>
                <a:cubicBezTo>
                  <a:pt x="8096" y="5140"/>
                  <a:pt x="8096" y="4901"/>
                  <a:pt x="8042" y="4721"/>
                </a:cubicBezTo>
                <a:lnTo>
                  <a:pt x="5988" y="221"/>
                </a:lnTo>
                <a:cubicBezTo>
                  <a:pt x="5988" y="160"/>
                  <a:pt x="5961" y="160"/>
                  <a:pt x="5961" y="160"/>
                </a:cubicBezTo>
                <a:cubicBezTo>
                  <a:pt x="5934" y="101"/>
                  <a:pt x="5880" y="41"/>
                  <a:pt x="5799" y="41"/>
                </a:cubicBezTo>
                <a:lnTo>
                  <a:pt x="18" y="0"/>
                </a:lnTo>
                <a:cubicBezTo>
                  <a:pt x="12" y="3330"/>
                  <a:pt x="6" y="6661"/>
                  <a:pt x="0" y="9991"/>
                </a:cubicBezTo>
                <a:lnTo>
                  <a:pt x="5799" y="1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23334" y="4529541"/>
            <a:ext cx="584978" cy="365125"/>
          </a:xfrm>
        </p:spPr>
        <p:txBody>
          <a:bodyPr/>
          <a:lstStyle/>
          <a:p>
            <a:fld id="{63BABF5E-9844-4475-AF4B-0CD4F4B7DF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01090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42415" y="2133600"/>
            <a:ext cx="6591985" cy="3777622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6A72-5C9E-4223-BD88-843B4DB070DB}" type="datetimeFigureOut">
              <a:rPr lang="cs-CZ" smtClean="0"/>
              <a:pPr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BF5E-9844-4475-AF4B-0CD4F4B7DF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13294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074562"/>
            <a:ext cx="6591985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3581400"/>
            <a:ext cx="6591985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6A72-5C9E-4223-BD88-843B4DB070DB}" type="datetimeFigureOut">
              <a:rPr lang="cs-CZ" smtClean="0"/>
              <a:pPr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3BABF5E-9844-4475-AF4B-0CD4F4B7DF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4745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42416" y="2136706"/>
            <a:ext cx="3197531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37307" y="2136706"/>
            <a:ext cx="3197093" cy="3767397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6A72-5C9E-4223-BD88-843B4DB070DB}" type="datetimeFigureOut">
              <a:rPr lang="cs-CZ" smtClean="0"/>
              <a:pPr/>
              <a:t>12.07.2023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63BABF5E-9844-4475-AF4B-0CD4F4B7DF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89603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65352" y="2226626"/>
            <a:ext cx="287459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42415" y="2802888"/>
            <a:ext cx="3197532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6154" y="2223398"/>
            <a:ext cx="28732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333715" y="2799660"/>
            <a:ext cx="3195680" cy="3105703"/>
          </a:xfrm>
        </p:spPr>
        <p:txBody>
          <a:bodyPr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6A72-5C9E-4223-BD88-843B4DB070DB}" type="datetimeFigureOut">
              <a:rPr lang="cs-CZ" smtClean="0"/>
              <a:pPr/>
              <a:t>12.07.2023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787783"/>
            <a:ext cx="584978" cy="365125"/>
          </a:xfrm>
        </p:spPr>
        <p:txBody>
          <a:bodyPr/>
          <a:lstStyle/>
          <a:p>
            <a:fld id="{63BABF5E-9844-4475-AF4B-0CD4F4B7DF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640224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6A72-5C9E-4223-BD88-843B4DB070DB}" type="datetimeFigureOut">
              <a:rPr lang="cs-CZ" smtClean="0"/>
              <a:pPr/>
              <a:t>12.07.2023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8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BF5E-9844-4475-AF4B-0CD4F4B7DF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84530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6A72-5C9E-4223-BD88-843B4DB070DB}" type="datetimeFigureOut">
              <a:rPr lang="cs-CZ" smtClean="0"/>
              <a:pPr/>
              <a:t>12.07.2023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BF5E-9844-4475-AF4B-0CD4F4B7DF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6707076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46088"/>
            <a:ext cx="2629584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3494" y="446089"/>
            <a:ext cx="3790906" cy="5414963"/>
          </a:xfrm>
        </p:spPr>
        <p:txBody>
          <a:bodyPr anchor="ctr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1598613"/>
            <a:ext cx="2629584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6A72-5C9E-4223-BD88-843B4DB070DB}" type="datetimeFigureOut">
              <a:rPr lang="cs-CZ" smtClean="0"/>
              <a:pPr/>
              <a:t>12.07.2023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BF5E-9844-4475-AF4B-0CD4F4B7DF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88223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4800600"/>
            <a:ext cx="6591985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42415" y="634965"/>
            <a:ext cx="6591985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367338"/>
            <a:ext cx="6591985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6A72-5C9E-4223-BD88-843B4DB070DB}" type="datetimeFigureOut">
              <a:rPr lang="cs-CZ" smtClean="0"/>
              <a:pPr/>
              <a:t>12.07.2023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3BABF5E-9844-4475-AF4B-0CD4F4B7DF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45075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ázev a popis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609600"/>
            <a:ext cx="6591985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6A72-5C9E-4223-BD88-843B4DB070DB}" type="datetimeFigureOut">
              <a:rPr lang="cs-CZ" smtClean="0"/>
              <a:pPr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3BABF5E-9844-4475-AF4B-0CD4F4B7DF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244816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ce s popis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415972" y="3505200"/>
            <a:ext cx="5653888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4354046"/>
            <a:ext cx="6591985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6A72-5C9E-4223-BD88-843B4DB070DB}" type="datetimeFigureOut">
              <a:rPr lang="cs-CZ" smtClean="0"/>
              <a:pPr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9" name="Freeform 11"/>
          <p:cNvSpPr/>
          <p:nvPr/>
        </p:nvSpPr>
        <p:spPr bwMode="auto">
          <a:xfrm flipV="1">
            <a:off x="58" y="3166527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11228" y="3244140"/>
            <a:ext cx="584978" cy="365125"/>
          </a:xfrm>
        </p:spPr>
        <p:txBody>
          <a:bodyPr/>
          <a:lstStyle/>
          <a:p>
            <a:fld id="{63BABF5E-9844-4475-AF4B-0CD4F4B7DF3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4" name="TextBox 13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6044216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5" y="2438401"/>
            <a:ext cx="6591985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6A72-5C9E-4223-BD88-843B4DB070DB}" type="datetimeFigureOut">
              <a:rPr lang="cs-CZ" smtClean="0"/>
              <a:pPr/>
              <a:t>12.07.2023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3BABF5E-9844-4475-AF4B-0CD4F4B7DF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02839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Jmenovka s citac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2188123" y="609600"/>
            <a:ext cx="6109587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688292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688292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6A72-5C9E-4223-BD88-843B4DB070DB}" type="datetimeFigureOut">
              <a:rPr lang="cs-CZ" smtClean="0"/>
              <a:pPr/>
              <a:t>12.07.2023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2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3BABF5E-9844-4475-AF4B-0CD4F4B7DF31}" type="slidenum">
              <a:rPr lang="cs-CZ" smtClean="0"/>
              <a:pPr/>
              <a:t>‹#›</a:t>
            </a:fld>
            <a:endParaRPr lang="cs-CZ"/>
          </a:p>
        </p:txBody>
      </p:sp>
      <p:sp>
        <p:nvSpPr>
          <p:cNvPr id="11" name="TextBox 10"/>
          <p:cNvSpPr txBox="1"/>
          <p:nvPr/>
        </p:nvSpPr>
        <p:spPr>
          <a:xfrm>
            <a:off x="1808316" y="64800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169533" y="2905306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9211197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ravda nebo neprav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2416" y="627407"/>
            <a:ext cx="6591984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942415" y="4343400"/>
            <a:ext cx="6591985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2415" y="5181600"/>
            <a:ext cx="6591985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cs-CZ"/>
              <a:t>Po kliknutí můžete upravovat styly textu v předloze.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6A72-5C9E-4223-BD88-843B4DB070DB}" type="datetimeFigureOut">
              <a:rPr lang="cs-CZ" smtClean="0"/>
              <a:pPr/>
              <a:t>12.07.2023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4910660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11228" y="4983088"/>
            <a:ext cx="584978" cy="365125"/>
          </a:xfrm>
        </p:spPr>
        <p:txBody>
          <a:bodyPr/>
          <a:lstStyle/>
          <a:p>
            <a:fld id="{63BABF5E-9844-4475-AF4B-0CD4F4B7DF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498465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6A72-5C9E-4223-BD88-843B4DB070DB}" type="datetimeFigureOut">
              <a:rPr lang="cs-CZ" smtClean="0"/>
              <a:pPr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BF5E-9844-4475-AF4B-0CD4F4B7DF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586558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8535" y="627406"/>
            <a:ext cx="1656132" cy="5283817"/>
          </a:xfrm>
        </p:spPr>
        <p:txBody>
          <a:bodyPr vert="eaVert" anchor="ctr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42416" y="627406"/>
            <a:ext cx="4716348" cy="5283817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6A72-5C9E-4223-BD88-843B4DB070DB}" type="datetimeFigureOut">
              <a:rPr lang="cs-CZ" smtClean="0"/>
              <a:pPr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58" y="711194"/>
            <a:ext cx="1358356" cy="508005"/>
          </a:xfrm>
          <a:custGeom>
            <a:avLst/>
            <a:gdLst/>
            <a:ahLst/>
            <a:cxnLst/>
            <a:rect l="l" t="t" r="r" b="b"/>
            <a:pathLst>
              <a:path w="7908" h="10000">
                <a:moveTo>
                  <a:pt x="7908" y="4694"/>
                </a:moveTo>
                <a:lnTo>
                  <a:pt x="6575" y="188"/>
                </a:lnTo>
                <a:cubicBezTo>
                  <a:pt x="6566" y="157"/>
                  <a:pt x="6555" y="125"/>
                  <a:pt x="6546" y="94"/>
                </a:cubicBezTo>
                <a:cubicBezTo>
                  <a:pt x="6519" y="0"/>
                  <a:pt x="6491" y="0"/>
                  <a:pt x="6463" y="0"/>
                </a:cubicBezTo>
                <a:lnTo>
                  <a:pt x="5935" y="0"/>
                </a:lnTo>
                <a:lnTo>
                  <a:pt x="0" y="62"/>
                </a:lnTo>
                <a:lnTo>
                  <a:pt x="0" y="10000"/>
                </a:lnTo>
                <a:lnTo>
                  <a:pt x="5935" y="9952"/>
                </a:lnTo>
                <a:lnTo>
                  <a:pt x="6463" y="9952"/>
                </a:lnTo>
                <a:cubicBezTo>
                  <a:pt x="6491" y="9952"/>
                  <a:pt x="6519" y="9859"/>
                  <a:pt x="6546" y="9859"/>
                </a:cubicBezTo>
                <a:cubicBezTo>
                  <a:pt x="6546" y="9764"/>
                  <a:pt x="6575" y="9764"/>
                  <a:pt x="6575" y="9764"/>
                </a:cubicBezTo>
                <a:lnTo>
                  <a:pt x="7908" y="5258"/>
                </a:lnTo>
                <a:cubicBezTo>
                  <a:pt x="7963" y="5070"/>
                  <a:pt x="7963" y="4883"/>
                  <a:pt x="7908" y="46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BABF5E-9844-4475-AF4B-0CD4F4B7DF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406690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/>
          <p:cNvGrpSpPr/>
          <p:nvPr/>
        </p:nvGrpSpPr>
        <p:grpSpPr>
          <a:xfrm>
            <a:off x="1" y="228600"/>
            <a:ext cx="1981200" cy="6638628"/>
            <a:chOff x="2487613" y="285750"/>
            <a:chExt cx="2428875" cy="5654676"/>
          </a:xfrm>
        </p:grpSpPr>
        <p:sp>
          <p:nvSpPr>
            <p:cNvPr id="37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8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9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0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1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2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3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4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5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6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7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48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49" name="Group 48"/>
          <p:cNvGrpSpPr/>
          <p:nvPr/>
        </p:nvGrpSpPr>
        <p:grpSpPr>
          <a:xfrm>
            <a:off x="20421" y="285"/>
            <a:ext cx="1952272" cy="6852968"/>
            <a:chOff x="6627813" y="195717"/>
            <a:chExt cx="1952625" cy="5678034"/>
          </a:xfrm>
        </p:grpSpPr>
        <p:sp>
          <p:nvSpPr>
            <p:cNvPr id="50" name="Freeform 27"/>
            <p:cNvSpPr/>
            <p:nvPr/>
          </p:nvSpPr>
          <p:spPr bwMode="auto">
            <a:xfrm>
              <a:off x="6627813" y="195717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1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2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3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4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5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6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7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8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59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0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61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62" name="Rectangle 61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45200" y="624110"/>
            <a:ext cx="6589200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42415" y="2133600"/>
            <a:ext cx="6591985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772400" y="6135089"/>
            <a:ext cx="766380" cy="3701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96A72-5C9E-4223-BD88-843B4DB070DB}" type="datetimeFigureOut">
              <a:rPr lang="cs-CZ" smtClean="0"/>
              <a:pPr/>
              <a:t>12.07.2023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42415" y="6135809"/>
            <a:ext cx="5716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11228" y="787783"/>
            <a:ext cx="5849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3BABF5E-9844-4475-AF4B-0CD4F4B7DF31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361365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0" r:id="rId1"/>
    <p:sldLayoutId id="2147483861" r:id="rId2"/>
    <p:sldLayoutId id="2147483862" r:id="rId3"/>
    <p:sldLayoutId id="2147483863" r:id="rId4"/>
    <p:sldLayoutId id="2147483864" r:id="rId5"/>
    <p:sldLayoutId id="2147483865" r:id="rId6"/>
    <p:sldLayoutId id="2147483866" r:id="rId7"/>
    <p:sldLayoutId id="2147483867" r:id="rId8"/>
    <p:sldLayoutId id="2147483868" r:id="rId9"/>
    <p:sldLayoutId id="2147483869" r:id="rId10"/>
    <p:sldLayoutId id="2147483870" r:id="rId11"/>
    <p:sldLayoutId id="2147483871" r:id="rId12"/>
    <p:sldLayoutId id="2147483872" r:id="rId13"/>
    <p:sldLayoutId id="2147483873" r:id="rId14"/>
    <p:sldLayoutId id="2147483874" r:id="rId15"/>
    <p:sldLayoutId id="214748387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 descr="Obsah obrázku text, snímek obrazovky, Písmo">
            <a:extLst>
              <a:ext uri="{FF2B5EF4-FFF2-40B4-BE49-F238E27FC236}">
                <a16:creationId xmlns:a16="http://schemas.microsoft.com/office/drawing/2014/main" id="{3383DD12-77E6-63AD-3BE3-67B8CA4541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5656" y="714905"/>
            <a:ext cx="7430537" cy="5428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8849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475656" y="476672"/>
            <a:ext cx="6563072" cy="676236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Učitel v prostředí školy a třídy</a:t>
            </a:r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31193044"/>
              </p:ext>
            </p:extLst>
          </p:nvPr>
        </p:nvGraphicFramePr>
        <p:xfrm>
          <a:off x="457200" y="2132856"/>
          <a:ext cx="8229600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195" name="Zástupný symbol pro číslo snímku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D3A5AB80-AD6C-476D-85BB-818B402C4DE9}" type="slidenum">
              <a:rPr lang="cs-CZ" smtClean="0"/>
              <a:pPr eaLnBrk="1" hangingPunct="1"/>
              <a:t>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52323404"/>
      </p:ext>
    </p:extLst>
  </p:cSld>
  <p:clrMapOvr>
    <a:masterClrMapping/>
  </p:clrMapOvr>
  <p:transition spd="slow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691680" y="573042"/>
            <a:ext cx="6744385" cy="579865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cs-CZ" sz="4000" dirty="0">
                <a:latin typeface="Calibri" panose="020F0502020204030204" pitchFamily="34" charset="0"/>
                <a:cs typeface="Calibri" panose="020F0502020204030204" pitchFamily="34" charset="0"/>
              </a:rPr>
              <a:t>Učitel v kontextu svého já</a:t>
            </a:r>
            <a:br>
              <a:rPr lang="cs-CZ" sz="3200" b="1" dirty="0">
                <a:cs typeface="Calibri"/>
              </a:rPr>
            </a:br>
            <a:endParaRPr lang="cs-CZ" sz="32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10892" y="1772816"/>
            <a:ext cx="7438194" cy="3777622"/>
          </a:xfrm>
        </p:spPr>
        <p:txBody>
          <a:bodyPr>
            <a:normAutofit/>
          </a:bodyPr>
          <a:lstStyle/>
          <a:p>
            <a:pPr>
              <a:buClr>
                <a:schemeClr val="accent3"/>
              </a:buClr>
              <a:buFont typeface="Wingdings" pitchFamily="2" charset="2"/>
              <a:buChar char="§"/>
              <a:defRPr sz="1000"/>
            </a:pPr>
            <a:endParaRPr lang="cs-CZ" sz="2400" dirty="0">
              <a:cs typeface="Calibri"/>
            </a:endParaRPr>
          </a:p>
          <a:p>
            <a:pPr lvl="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Učitel disponuje </a:t>
            </a: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osobnostními předpoklady 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 v potřebné míře též </a:t>
            </a: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odbornými a pedagogickými kvalitami 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nezbytnými pro úspěšné zvládnutí učitelské profese.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spcBef>
                <a:spcPts val="1000"/>
              </a:spcBef>
              <a:buNone/>
            </a:pP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Reflektuje své pedagogické působení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je zodpovědný za svůj profesní rozvoj v oblasti oborově předmětové, </a:t>
            </a:r>
            <a:r>
              <a:rPr lang="cs-CZ" sz="2400" kern="1200" dirty="0" err="1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pedagogicko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psychologické a manažerské.</a:t>
            </a:r>
            <a:r>
              <a:rPr lang="cs-CZ" sz="2400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buFont typeface="Arial" charset="0"/>
              <a:buNone/>
              <a:defRPr/>
            </a:pPr>
            <a:endParaRPr lang="cs-CZ" sz="2400" dirty="0"/>
          </a:p>
        </p:txBody>
      </p:sp>
      <p:sp>
        <p:nvSpPr>
          <p:cNvPr id="9220" name="Zástupný symbol pro číslo snímku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439616BC-989E-4090-8175-03B52AF4D5DD}" type="slidenum">
              <a:rPr lang="cs-CZ" smtClean="0"/>
              <a:pPr eaLnBrk="1" hangingPunct="1"/>
              <a:t>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95369225"/>
      </p:ext>
    </p:extLst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/>
          <p:cNvSpPr>
            <a:spLocks noGrp="1"/>
          </p:cNvSpPr>
          <p:nvPr>
            <p:ph type="title"/>
          </p:nvPr>
        </p:nvSpPr>
        <p:spPr>
          <a:xfrm>
            <a:off x="1656126" y="550696"/>
            <a:ext cx="6995120" cy="792163"/>
          </a:xfrm>
        </p:spPr>
        <p:txBody>
          <a:bodyPr>
            <a:normAutofit/>
          </a:bodyPr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Očekávané kompetence</a:t>
            </a:r>
          </a:p>
        </p:txBody>
      </p:sp>
      <p:sp>
        <p:nvSpPr>
          <p:cNvPr id="10243" name="Zástupný symbol pro obsah 2"/>
          <p:cNvSpPr>
            <a:spLocks noGrp="1"/>
          </p:cNvSpPr>
          <p:nvPr>
            <p:ph idx="1"/>
          </p:nvPr>
        </p:nvSpPr>
        <p:spPr>
          <a:xfrm>
            <a:off x="1096207" y="1556792"/>
            <a:ext cx="7438194" cy="4354430"/>
          </a:xfrm>
        </p:spPr>
        <p:txBody>
          <a:bodyPr>
            <a:normAutofit fontScale="92500" lnSpcReduction="20000"/>
          </a:bodyPr>
          <a:lstStyle/>
          <a:p>
            <a:pPr>
              <a:buFontTx/>
              <a:buNone/>
            </a:pPr>
            <a:endParaRPr lang="cs-CZ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6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Splňuje nároky, které učitelské povolání vyžaduje. Je osobním </a:t>
            </a:r>
            <a:r>
              <a:rPr lang="cs-CZ" sz="26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vzorem svým žákům jako člověk i jako odborník.</a:t>
            </a:r>
            <a:endParaRPr lang="cs-CZ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6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Plánuje svůj osobní </a:t>
            </a:r>
            <a:r>
              <a:rPr lang="cs-CZ" sz="26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profesní rozvoj </a:t>
            </a:r>
            <a:r>
              <a:rPr lang="cs-CZ" sz="26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se zřetelem k potřebám školy a svým profesním zájmům a rozvíjí své obecné a odborné kompetence ve vztahu k praxi v oboru.</a:t>
            </a:r>
            <a:endParaRPr lang="cs-CZ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6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Ve své práci využívá principy reflexivní praxe</a:t>
            </a:r>
            <a:r>
              <a:rPr lang="cs-CZ" sz="26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cs-CZ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6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Ovládá základní techniky vědecké práce.</a:t>
            </a:r>
            <a:endParaRPr lang="cs-CZ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cs-CZ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244" name="Zástupný symbol pro číslo snímku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509AD44-EDFC-4732-8567-19A1C0DCD7BC}" type="slidenum">
              <a:rPr lang="cs-CZ" smtClean="0"/>
              <a:pPr eaLnBrk="1" hangingPunct="1"/>
              <a:t>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30012994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44650"/>
          </a:xfrm>
        </p:spPr>
        <p:txBody>
          <a:bodyPr>
            <a:normAutofit/>
          </a:bodyPr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Učitel v kontextu třídy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6207" y="1628800"/>
            <a:ext cx="7438194" cy="4680520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´"/>
              <a:tabLst>
                <a:tab pos="457200" algn="l"/>
              </a:tabLst>
            </a:pPr>
            <a:r>
              <a:rPr lang="cs-CZ" sz="26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Učitel systematicky plánuje svou práci s třídou, </a:t>
            </a:r>
            <a:r>
              <a:rPr lang="cs-CZ" sz="26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zohledňuje vzdělávací a výchovné  cíle i individuální možnosti a potřeby žáků</a:t>
            </a:r>
            <a:r>
              <a:rPr lang="cs-CZ" sz="26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</a:t>
            </a:r>
            <a:endParaRPr lang="cs-CZ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´"/>
              <a:tabLst>
                <a:tab pos="457200" algn="l"/>
              </a:tabLst>
            </a:pPr>
            <a:r>
              <a:rPr lang="cs-CZ" sz="26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Promyšleně používá </a:t>
            </a:r>
            <a:r>
              <a:rPr lang="cs-CZ" sz="26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výukové strategie</a:t>
            </a:r>
            <a:r>
              <a:rPr lang="cs-CZ" sz="26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které umožňují každému žákovi v rozsahu jeho individuálních možností </a:t>
            </a:r>
            <a:r>
              <a:rPr lang="cs-CZ" sz="26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porozumět učivu, osvojit si žádoucí kompetence a získat vnitřní motivaci i dovednosti k celoživotnímu učení.</a:t>
            </a:r>
            <a:endParaRPr lang="cs-CZ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´"/>
              <a:tabLst>
                <a:tab pos="457200" algn="l"/>
              </a:tabLst>
            </a:pPr>
            <a:r>
              <a:rPr lang="cs-CZ" sz="26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Učitel hodnotí tak, aby žák získal dostatek informací pro své další učení</a:t>
            </a:r>
            <a:r>
              <a:rPr lang="cs-CZ" sz="26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Vede žáky k </a:t>
            </a:r>
            <a:r>
              <a:rPr lang="cs-CZ" sz="26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odpovědnosti za výsledky</a:t>
            </a:r>
            <a:r>
              <a:rPr lang="cs-CZ" sz="26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svého vzdělávání a výchovy.</a:t>
            </a:r>
            <a:endParaRPr lang="cs-CZ" sz="26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cs-CZ" sz="22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cs-CZ" dirty="0"/>
          </a:p>
        </p:txBody>
      </p:sp>
      <p:sp>
        <p:nvSpPr>
          <p:cNvPr id="11268" name="Zástupný symbol pro číslo snímku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07C0EA8C-6C45-4EB5-B255-2F765D40A177}" type="slidenum">
              <a:rPr lang="cs-CZ" smtClean="0"/>
              <a:pPr eaLnBrk="1" hangingPunct="1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6707714"/>
      </p:ext>
    </p:extLst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>
          <a:xfrm>
            <a:off x="1619672" y="587209"/>
            <a:ext cx="5255815" cy="719138"/>
          </a:xfrm>
        </p:spPr>
        <p:txBody>
          <a:bodyPr>
            <a:normAutofit/>
          </a:bodyPr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Očekávané kompetence</a:t>
            </a:r>
          </a:p>
        </p:txBody>
      </p:sp>
      <p:sp>
        <p:nvSpPr>
          <p:cNvPr id="12291" name="Zástupný symbol pro obsah 2"/>
          <p:cNvSpPr>
            <a:spLocks noGrp="1"/>
          </p:cNvSpPr>
          <p:nvPr>
            <p:ph idx="1"/>
          </p:nvPr>
        </p:nvSpPr>
        <p:spPr>
          <a:xfrm>
            <a:off x="1096206" y="1446254"/>
            <a:ext cx="7490792" cy="5151097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Směřuje </a:t>
            </a: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 výukovým cílům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– očekávané výstupy, učivo i kompetenční rozvoj žáků. </a:t>
            </a:r>
            <a:endParaRPr lang="cs-CZ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Využívá metody a formy výuky s důrazem na </a:t>
            </a: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aktivní učení 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žáků. </a:t>
            </a: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Zohledňuje potřeby a možnosti žáků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cs-CZ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Hodnocení žákovy práce provádí dle jasných kritérií a vztahuje jej k cílům učení a </a:t>
            </a:r>
            <a:r>
              <a:rPr lang="cs-CZ" sz="2400" kern="1200" dirty="0" err="1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indiv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možnostem žáků. </a:t>
            </a:r>
            <a:endParaRPr lang="cs-CZ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Rozvíjí u žáků dovednosti potřebné k hodnocení vlastní práce i práce ostatních. Vede je k </a:t>
            </a: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odpovědnosti za průběh a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 </a:t>
            </a: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výsledky vlastního učení. </a:t>
            </a:r>
            <a:endParaRPr lang="cs-CZ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Ovlivňuje prostředí pro učení ve třídě a klima třídy… </a:t>
            </a:r>
            <a:endParaRPr lang="cs-CZ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292" name="Zástupný symbol pro číslo snímku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5E7A5EDB-8001-444F-9BF8-FE138363F44E}" type="slidenum">
              <a:rPr lang="cs-CZ" smtClean="0"/>
              <a:pPr eaLnBrk="1" hangingPunct="1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083353567"/>
      </p:ext>
    </p:extLst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Nadpis 1"/>
          <p:cNvSpPr>
            <a:spLocks noGrp="1"/>
          </p:cNvSpPr>
          <p:nvPr>
            <p:ph type="title"/>
          </p:nvPr>
        </p:nvSpPr>
        <p:spPr>
          <a:xfrm>
            <a:off x="1945201" y="624110"/>
            <a:ext cx="4787039" cy="716658"/>
          </a:xfrm>
        </p:spPr>
        <p:txBody>
          <a:bodyPr/>
          <a:lstStyle/>
          <a:p>
            <a:pPr marL="342900" indent="-342900"/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Učitel v kontextu školy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96207" y="1628800"/>
            <a:ext cx="7438194" cy="4282422"/>
          </a:xfrm>
        </p:spPr>
        <p:txBody>
          <a:bodyPr>
            <a:normAutofit/>
          </a:bodyPr>
          <a:lstStyle/>
          <a:p>
            <a:pPr lvl="0">
              <a:buFont typeface="Wingdings 3" panose="05040102010807070707" pitchFamily="18" charset="2"/>
              <a:buChar char="´"/>
              <a:tabLst>
                <a:tab pos="457200" algn="l"/>
              </a:tabLst>
            </a:pP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Učitel je </a:t>
            </a: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aktivním členem školního společenství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Spolupodílí se na rozvoji školy a zkvalitňování vzdělávání a výchovy v ní. 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buFont typeface="Wingdings 3" panose="05040102010807070707" pitchFamily="18" charset="2"/>
              <a:buChar char="´"/>
              <a:tabLst>
                <a:tab pos="457200" algn="l"/>
              </a:tabLst>
            </a:pP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Přispívá k vytváření </a:t>
            </a: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pozitivního klimatu a image školy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 Je si vědom toho, že je nositelem kultury školy. 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buFont typeface="Wingdings 3" panose="05040102010807070707" pitchFamily="18" charset="2"/>
              <a:buChar char="´"/>
              <a:tabLst>
                <a:tab pos="457200" algn="l"/>
              </a:tabLst>
            </a:pP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Vnímá </a:t>
            </a: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spolupráci s rodiči 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žáků jako jednu ze základních podmínek pro výsledky učení žáků. 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lvl="0">
              <a:buFont typeface="Wingdings 3" panose="05040102010807070707" pitchFamily="18" charset="2"/>
              <a:buChar char="´"/>
              <a:tabLst>
                <a:tab pos="457200" algn="l"/>
              </a:tabLst>
            </a:pP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Aktivně vyhledává příležitosti pro </a:t>
            </a: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spolupráci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 rodiči, odborníky a dalšími partnery školy s cílem </a:t>
            </a: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zvýšení kvality učení a výchovy žáků.</a:t>
            </a:r>
            <a:r>
              <a:rPr lang="cs-CZ" sz="2400" b="1" kern="1200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.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buFont typeface="Arial" charset="0"/>
              <a:buNone/>
              <a:defRPr/>
            </a:pPr>
            <a:endParaRPr lang="cs-CZ" dirty="0"/>
          </a:p>
        </p:txBody>
      </p:sp>
      <p:sp>
        <p:nvSpPr>
          <p:cNvPr id="13316" name="Zástupný symbol pro číslo snímku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1B448258-23E9-4776-A0DC-4197CEAA0E1F}" type="slidenum">
              <a:rPr lang="cs-CZ" smtClean="0"/>
              <a:pPr eaLnBrk="1" hangingPunct="1"/>
              <a:t>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88467878"/>
      </p:ext>
    </p:extLst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1"/>
          <p:cNvSpPr>
            <a:spLocks noGrp="1"/>
          </p:cNvSpPr>
          <p:nvPr>
            <p:ph type="title"/>
          </p:nvPr>
        </p:nvSpPr>
        <p:spPr>
          <a:xfrm>
            <a:off x="1763687" y="621630"/>
            <a:ext cx="6770713" cy="719138"/>
          </a:xfrm>
        </p:spPr>
        <p:txBody>
          <a:bodyPr>
            <a:normAutofit/>
          </a:bodyPr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Očekávané kompetence</a:t>
            </a:r>
          </a:p>
        </p:txBody>
      </p:sp>
      <p:sp>
        <p:nvSpPr>
          <p:cNvPr id="14339" name="Zástupný symbol pro obsah 2"/>
          <p:cNvSpPr>
            <a:spLocks noGrp="1"/>
          </p:cNvSpPr>
          <p:nvPr>
            <p:ph idx="1"/>
          </p:nvPr>
        </p:nvSpPr>
        <p:spPr>
          <a:xfrm>
            <a:off x="1043608" y="1340768"/>
            <a:ext cx="7704856" cy="4570454"/>
          </a:xfrm>
        </p:spPr>
        <p:txBody>
          <a:bodyPr>
            <a:normAutofit/>
          </a:bodyPr>
          <a:lstStyle/>
          <a:p>
            <a:endParaRPr lang="cs-CZ" sz="2400" dirty="0"/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Přispívá k vytváření pozitivního sociálního klimatu školy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, založeného na vzájemném respektu, sdílení společných profesních hodnot a spolupráci. Dodržuje pravidla profesní etiky. 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Poskytuje rodičům vhodným způsobem všechny potřebné informací o procesu i výsledcích žákova učení a výchovy...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Komunikuje s partnery školy a účelně s nimi spolupracuje. 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342900" lvl="0" indent="-342900"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Zpětná vazba pro učitele, kvalitu jeho práce – autoevaluace!!!</a:t>
            </a:r>
            <a:endParaRPr lang="cs-CZ" sz="24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endParaRPr lang="cs-CZ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4340" name="Zástupný symbol pro číslo snímku 3"/>
          <p:cNvSpPr>
            <a:spLocks noGrp="1"/>
          </p:cNvSpPr>
          <p:nvPr>
            <p:ph type="sldNum" sz="quarter" idx="12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73A97DDA-0E56-4197-8D65-8918C69419FA}" type="slidenum">
              <a:rPr lang="cs-CZ" smtClean="0"/>
              <a:pPr eaLnBrk="1" hangingPunct="1"/>
              <a:t>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799025900"/>
      </p:ext>
    </p:extLst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Zástupný symbol pro obsah 2"/>
          <p:cNvSpPr>
            <a:spLocks noGrp="1"/>
          </p:cNvSpPr>
          <p:nvPr>
            <p:ph idx="1"/>
          </p:nvPr>
        </p:nvSpPr>
        <p:spPr>
          <a:xfrm>
            <a:off x="1115616" y="1340767"/>
            <a:ext cx="7560072" cy="4968553"/>
          </a:xfrm>
        </p:spPr>
        <p:txBody>
          <a:bodyPr>
            <a:noAutofit/>
          </a:bodyPr>
          <a:lstStyle/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Za </a:t>
            </a:r>
            <a:r>
              <a:rPr lang="cs-CZ" sz="2400" kern="1200" dirty="0" err="1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autoevaluační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činnosti – autodiagnostiku pedagogické činnosti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lze považovat proces, v jehož průběhu učitel </a:t>
            </a: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cíleně a systematicky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získává a zpracovává (tzn. analyzuje, zobecňuje a hodnotí) </a:t>
            </a: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zpětnovazební informace.</a:t>
            </a:r>
            <a:endParaRPr lang="cs-CZ" sz="2400" b="1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Na základě těchto informací projektuje postup </a:t>
            </a:r>
            <a:r>
              <a:rPr lang="cs-CZ" sz="2400" b="1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zkvalitňování a zefektivňování</a:t>
            </a: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svého pedagogického působení.</a:t>
            </a:r>
            <a:endParaRPr lang="cs-CZ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cs-CZ" sz="2400" kern="120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Je základním prostředkem k zefektivňování a zkvalitňování vyučovacího a výchovného procesu, tím i kvality školy jako vzdělávací instituce.</a:t>
            </a:r>
            <a:endParaRPr lang="cs-CZ" sz="24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25781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99B210D-81EB-A191-7F8E-8CD1D304D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5201" y="624110"/>
            <a:ext cx="6589199" cy="644650"/>
          </a:xfrm>
        </p:spPr>
        <p:txBody>
          <a:bodyPr/>
          <a:lstStyle/>
          <a:p>
            <a:r>
              <a:rPr lang="cs-CZ" dirty="0">
                <a:latin typeface="Calibri" panose="020F0502020204030204" pitchFamily="34" charset="0"/>
                <a:cs typeface="Calibri" panose="020F0502020204030204" pitchFamily="34" charset="0"/>
              </a:rPr>
              <a:t>Literatura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53391CC-CCE3-8FBE-AEB3-943000B553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609" y="1628800"/>
            <a:ext cx="7490792" cy="4282422"/>
          </a:xfrm>
        </p:spPr>
        <p:txBody>
          <a:bodyPr/>
          <a:lstStyle/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Hrabal, L, V. </a:t>
            </a:r>
            <a:r>
              <a:rPr lang="cs-CZ" sz="2000" i="1" dirty="0">
                <a:latin typeface="Calibri" panose="020F0502020204030204" pitchFamily="34" charset="0"/>
                <a:cs typeface="Calibri" panose="020F0502020204030204" pitchFamily="34" charset="0"/>
              </a:rPr>
              <a:t>Jaký jsem učitel, 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Praha: SPN - pedagogické nakladatelství 1988. </a:t>
            </a:r>
            <a:r>
              <a:rPr lang="cs-CZ" sz="2000" b="0" i="0" dirty="0"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ISBN: 11-635-88</a:t>
            </a:r>
            <a:endParaRPr lang="cs-CZ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Průcha, J. </a:t>
            </a:r>
            <a:r>
              <a:rPr lang="cs-CZ" sz="2000" i="1" dirty="0">
                <a:latin typeface="Calibri" panose="020F0502020204030204" pitchFamily="34" charset="0"/>
                <a:cs typeface="Calibri" panose="020F0502020204030204" pitchFamily="34" charset="0"/>
              </a:rPr>
              <a:t>Učitel: současné poznatky o profesi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. Praha: Portál, 2002. Pedagogická praxe. ISBN 80-7178-621-7.</a:t>
            </a:r>
          </a:p>
          <a:p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Vašutová, J. Být učitelem: co by měl učitel vědět o své profesi. 2., </a:t>
            </a:r>
            <a:r>
              <a:rPr lang="cs-CZ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přeprac</a:t>
            </a:r>
            <a:r>
              <a:rPr lang="cs-CZ" sz="2000" dirty="0">
                <a:latin typeface="Calibri" panose="020F0502020204030204" pitchFamily="34" charset="0"/>
                <a:cs typeface="Calibri" panose="020F0502020204030204" pitchFamily="34" charset="0"/>
              </a:rPr>
              <a:t>. vyd. Praha: Univerzita Karlova v Praze, Pedagogická fakulta, 2007. ISBN 978-80-7290-325-2.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95925986"/>
      </p:ext>
    </p:extLst>
  </p:cSld>
  <p:clrMapOvr>
    <a:masterClrMapping/>
  </p:clrMapOvr>
</p:sld>
</file>

<file path=ppt/theme/theme1.xml><?xml version="1.0" encoding="utf-8"?>
<a:theme xmlns:a="http://schemas.openxmlformats.org/drawingml/2006/main" name="Stébla">
  <a:themeElements>
    <a:clrScheme name="Stébla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Stébla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tébla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1034</TotalTime>
  <Words>603</Words>
  <Application>Microsoft Office PowerPoint</Application>
  <PresentationFormat>Předvádění na obrazovce (4:3)</PresentationFormat>
  <Paragraphs>50</Paragraphs>
  <Slides>10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5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10</vt:i4>
      </vt:variant>
    </vt:vector>
  </HeadingPairs>
  <TitlesOfParts>
    <vt:vector size="16" baseType="lpstr">
      <vt:lpstr>Arial</vt:lpstr>
      <vt:lpstr>Calibri</vt:lpstr>
      <vt:lpstr>Century Gothic</vt:lpstr>
      <vt:lpstr>Wingdings</vt:lpstr>
      <vt:lpstr>Wingdings 3</vt:lpstr>
      <vt:lpstr>Stébla</vt:lpstr>
      <vt:lpstr>Prezentace aplikace PowerPoint</vt:lpstr>
      <vt:lpstr>Učitel v prostředí školy a třídy</vt:lpstr>
      <vt:lpstr>Učitel v kontextu svého já </vt:lpstr>
      <vt:lpstr>Očekávané kompetence</vt:lpstr>
      <vt:lpstr>Učitel v kontextu třídy</vt:lpstr>
      <vt:lpstr>Očekávané kompetence</vt:lpstr>
      <vt:lpstr>Učitel v kontextu školy</vt:lpstr>
      <vt:lpstr>Očekávané kompetence</vt:lpstr>
      <vt:lpstr>Prezentace aplikace PowerPoint</vt:lpstr>
      <vt:lpstr>Literatura</vt:lpstr>
    </vt:vector>
  </TitlesOfParts>
  <Company>ZCU Plzen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ZCU Plzen</dc:creator>
  <cp:lastModifiedBy>Jan Topinka</cp:lastModifiedBy>
  <cp:revision>112</cp:revision>
  <dcterms:created xsi:type="dcterms:W3CDTF">2017-03-14T13:53:58Z</dcterms:created>
  <dcterms:modified xsi:type="dcterms:W3CDTF">2023-07-12T11:29:31Z</dcterms:modified>
</cp:coreProperties>
</file>