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jpeg"/>
  <Override PartName="/ppt/media/image25.jpg" ContentType="image/jpeg"/>
  <Override PartName="/ppt/media/image29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388" r:id="rId2"/>
    <p:sldId id="256" r:id="rId3"/>
    <p:sldId id="317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87" r:id="rId14"/>
    <p:sldId id="328" r:id="rId15"/>
    <p:sldId id="329" r:id="rId16"/>
    <p:sldId id="330" r:id="rId17"/>
    <p:sldId id="331" r:id="rId18"/>
    <p:sldId id="316" r:id="rId19"/>
    <p:sldId id="385" r:id="rId20"/>
    <p:sldId id="353" r:id="rId21"/>
    <p:sldId id="354" r:id="rId22"/>
    <p:sldId id="355" r:id="rId23"/>
    <p:sldId id="357" r:id="rId24"/>
    <p:sldId id="386" r:id="rId25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18" autoAdjust="0"/>
    <p:restoredTop sz="94628"/>
  </p:normalViewPr>
  <p:slideViewPr>
    <p:cSldViewPr snapToGrid="0">
      <p:cViewPr varScale="1">
        <p:scale>
          <a:sx n="114" d="100"/>
          <a:sy n="114" d="100"/>
        </p:scale>
        <p:origin x="20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2483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Dynamika a tenze kapitalismu, prostorové přesuny kapitálu, teorie cyklického růstu ekonomiky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4996788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75956" y="3506138"/>
            <a:ext cx="2040087" cy="116904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Kapitalistický systém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7874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Ekonomické vztahy orientované na </a:t>
            </a:r>
            <a:r>
              <a:rPr lang="cs-CZ" sz="2400" b="1" dirty="0">
                <a:cs typeface="Arial"/>
              </a:rPr>
              <a:t>zisk</a:t>
            </a:r>
            <a:r>
              <a:rPr lang="cs-CZ" sz="2400" dirty="0">
                <a:cs typeface="Arial"/>
              </a:rPr>
              <a:t> a vytváření </a:t>
            </a:r>
            <a:r>
              <a:rPr lang="cs-CZ" sz="2400" b="1" dirty="0">
                <a:cs typeface="Arial"/>
              </a:rPr>
              <a:t>hodnot</a:t>
            </a:r>
            <a:r>
              <a:rPr lang="cs-CZ" sz="2400" dirty="0">
                <a:cs typeface="Arial"/>
              </a:rPr>
              <a:t> (peněžních, služeb).</a:t>
            </a:r>
          </a:p>
          <a:p>
            <a:pPr marL="230400" marR="7874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Vytváření hodnot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klíčová otázka </a:t>
            </a:r>
            <a:r>
              <a:rPr lang="cs-CZ" sz="2400" b="1" dirty="0">
                <a:cs typeface="Arial"/>
              </a:rPr>
              <a:t>ekonomického rozvoje</a:t>
            </a:r>
            <a:r>
              <a:rPr lang="cs-CZ" sz="2400" dirty="0">
                <a:cs typeface="Arial"/>
              </a:rPr>
              <a:t>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Tržní mechanismus</a:t>
            </a:r>
            <a:r>
              <a:rPr lang="cs-CZ" sz="2400" dirty="0">
                <a:cs typeface="Arial"/>
              </a:rPr>
              <a:t>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vlastníci kapitálu a pracovní síla, prostřednictvím které vytvářejí hodnoty (využívání vs. zneužívání).</a:t>
            </a:r>
          </a:p>
          <a:p>
            <a:pPr marL="230400" marR="30797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Kapitalismus je </a:t>
            </a:r>
            <a:r>
              <a:rPr lang="cs-CZ" sz="2400" b="1" dirty="0">
                <a:cs typeface="Arial"/>
              </a:rPr>
              <a:t>dynamický</a:t>
            </a:r>
            <a:r>
              <a:rPr lang="cs-CZ" sz="2400" dirty="0">
                <a:cs typeface="Arial"/>
              </a:rPr>
              <a:t> (technologie, organizace, apod.).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endParaRPr lang="cs-CZ" sz="800" dirty="0">
              <a:cs typeface="Arial" panose="020B0604020202020204" pitchFamily="34" charset="0"/>
            </a:endParaRP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Založen na </a:t>
            </a:r>
            <a:r>
              <a:rPr lang="cs-CZ" sz="2400" b="1" dirty="0">
                <a:cs typeface="Arial" panose="020B0604020202020204" pitchFamily="34" charset="0"/>
              </a:rPr>
              <a:t>podnětu profitovat</a:t>
            </a:r>
            <a:r>
              <a:rPr lang="cs-CZ" sz="2400" dirty="0">
                <a:cs typeface="Arial" panose="020B0604020202020204" pitchFamily="34" charset="0"/>
              </a:rPr>
              <a:t> z ekonomických transakcí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k zisku je nutné, aby systém jako celek </a:t>
            </a:r>
            <a:r>
              <a:rPr lang="cs-CZ" sz="2400" b="1" dirty="0">
                <a:cs typeface="Arial" panose="020B0604020202020204" pitchFamily="34" charset="0"/>
              </a:rPr>
              <a:t>kontinuálně rostl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bez růstu se </a:t>
            </a:r>
            <a:r>
              <a:rPr lang="cs-CZ" sz="2400" b="1" dirty="0">
                <a:cs typeface="Arial" panose="020B0604020202020204" pitchFamily="34" charset="0"/>
              </a:rPr>
              <a:t>snižují zisky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marR="1651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Neustálé hledání možností pro zisk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jinak zisk zmenšen prostřednictvím konkurence.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750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Zisk v kapitalismu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Prostřednictvím zaměstnanců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pracující vytvoří větší hodnotu, než je cena jejich práce.</a:t>
            </a:r>
          </a:p>
          <a:p>
            <a:pPr marL="230400" marR="33020" indent="-230400">
              <a:lnSpc>
                <a:spcPct val="100000"/>
              </a:lnSpc>
              <a:spcBef>
                <a:spcPts val="2400"/>
              </a:spcBef>
              <a:tabLst>
                <a:tab pos="632460" algn="l"/>
              </a:tabLst>
            </a:pPr>
            <a:r>
              <a:rPr lang="cs-CZ" sz="2400" dirty="0">
                <a:cs typeface="Arial" panose="020B0604020202020204" pitchFamily="34" charset="0"/>
              </a:rPr>
              <a:t>Cena práce musí být nastavena tak, aby si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pracovník vydělal tolik, aby pokryl své </a:t>
            </a:r>
            <a:r>
              <a:rPr lang="cs-CZ" sz="2400" b="1" dirty="0">
                <a:cs typeface="Arial" panose="020B0604020202020204" pitchFamily="34" charset="0"/>
              </a:rPr>
              <a:t>základní </a:t>
            </a:r>
            <a:br>
              <a:rPr lang="cs-CZ" sz="2400" b="1" dirty="0">
                <a:cs typeface="Arial" panose="020B0604020202020204" pitchFamily="34" charset="0"/>
              </a:rPr>
            </a:br>
            <a:r>
              <a:rPr lang="cs-CZ" sz="2400" b="1" dirty="0">
                <a:cs typeface="Arial" panose="020B0604020202020204" pitchFamily="34" charset="0"/>
              </a:rPr>
              <a:t>potřeby</a:t>
            </a:r>
            <a:r>
              <a:rPr lang="cs-CZ" sz="2400" dirty="0">
                <a:cs typeface="Arial" panose="020B0604020202020204" pitchFamily="34" charset="0"/>
              </a:rPr>
              <a:t>, vytvářel </a:t>
            </a:r>
            <a:r>
              <a:rPr lang="cs-CZ" sz="2400" b="1" dirty="0">
                <a:cs typeface="Arial" panose="020B0604020202020204" pitchFamily="34" charset="0"/>
              </a:rPr>
              <a:t>poptávku</a:t>
            </a:r>
            <a:r>
              <a:rPr lang="cs-CZ" sz="2400" dirty="0">
                <a:cs typeface="Arial" panose="020B0604020202020204" pitchFamily="34" charset="0"/>
              </a:rPr>
              <a:t> po zboží a vychoval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děti (dle logiky kapitalistické ekonomiky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budoucí zákazníky)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platí pro ekonomicky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b="1" dirty="0">
                <a:cs typeface="Arial" panose="020B0604020202020204" pitchFamily="34" charset="0"/>
              </a:rPr>
              <a:t>rozvinuté státy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Prodej výrobku (nadhodnota z práce).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224FD4B-C02E-41EC-BA53-F3DFF82FF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729" y="1829521"/>
            <a:ext cx="4642339" cy="490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96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Dynamika kapitalismu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35369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Obrovská </a:t>
            </a:r>
            <a:r>
              <a:rPr lang="cs-CZ" sz="2400" b="1" dirty="0">
                <a:cs typeface="Arial" panose="020B0604020202020204" pitchFamily="34" charset="0"/>
              </a:rPr>
              <a:t>dynamika a kreativita</a:t>
            </a:r>
            <a:r>
              <a:rPr lang="cs-CZ" sz="2400" dirty="0">
                <a:cs typeface="Arial" panose="020B0604020202020204" pitchFamily="34" charset="0"/>
              </a:rPr>
              <a:t> kapitalistického systému.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Snaha akumulovat stále větší zisk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nové </a:t>
            </a:r>
            <a:r>
              <a:rPr lang="cs-CZ" sz="2400" b="1" dirty="0">
                <a:cs typeface="Arial" panose="020B0604020202020204" pitchFamily="34" charset="0"/>
              </a:rPr>
              <a:t>investice</a:t>
            </a:r>
            <a:r>
              <a:rPr lang="cs-CZ" sz="2400" dirty="0">
                <a:cs typeface="Arial" panose="020B0604020202020204" pitchFamily="34" charset="0"/>
              </a:rPr>
              <a:t>, nové </a:t>
            </a:r>
            <a:r>
              <a:rPr lang="cs-CZ" sz="2400" b="1" dirty="0">
                <a:cs typeface="Arial" panose="020B0604020202020204" pitchFamily="34" charset="0"/>
              </a:rPr>
              <a:t>produkty</a:t>
            </a:r>
            <a:r>
              <a:rPr lang="cs-CZ" sz="2400" dirty="0">
                <a:cs typeface="Arial" panose="020B0604020202020204" pitchFamily="34" charset="0"/>
              </a:rPr>
              <a:t>, nové trhy, nové materiály, nové metody organizace a optimalizace výroby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INOVACE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marR="32194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Pouze </a:t>
            </a:r>
            <a:r>
              <a:rPr lang="cs-CZ" sz="2400" b="1" dirty="0">
                <a:cs typeface="Arial" panose="020B0604020202020204" pitchFamily="34" charset="0"/>
              </a:rPr>
              <a:t>profitující a inovující firmy </a:t>
            </a:r>
            <a:r>
              <a:rPr lang="cs-CZ" sz="2400" dirty="0">
                <a:cs typeface="Arial" panose="020B0604020202020204" pitchFamily="34" charset="0"/>
              </a:rPr>
              <a:t>přežijí a představují zdroje růstu kapitalistického systému.</a:t>
            </a:r>
          </a:p>
          <a:p>
            <a:pPr marL="230400" marR="32194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Sociální dopady dynamiky – např. koncept </a:t>
            </a:r>
            <a:r>
              <a:rPr lang="cs-CZ" sz="2400" i="1" dirty="0" err="1">
                <a:ea typeface="Calibri" panose="020F0502020204030204" pitchFamily="34" charset="0"/>
                <a:cs typeface="Arial" panose="020B0604020202020204" pitchFamily="34" charset="0"/>
              </a:rPr>
              <a:t>creative</a:t>
            </a:r>
            <a:r>
              <a:rPr lang="cs-CZ" sz="2400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2400" i="1" dirty="0" err="1">
                <a:ea typeface="Calibri" panose="020F0502020204030204" pitchFamily="34" charset="0"/>
                <a:cs typeface="Arial" panose="020B0604020202020204" pitchFamily="34" charset="0"/>
              </a:rPr>
              <a:t>class</a:t>
            </a: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 (R. Florida) vs. kritická geografie a koncept </a:t>
            </a:r>
            <a:r>
              <a:rPr lang="cs-CZ" sz="2400" i="1" dirty="0" err="1">
                <a:ea typeface="Calibri" panose="020F0502020204030204" pitchFamily="34" charset="0"/>
                <a:cs typeface="Arial" panose="020B0604020202020204" pitchFamily="34" charset="0"/>
              </a:rPr>
              <a:t>right</a:t>
            </a:r>
            <a:r>
              <a:rPr lang="cs-CZ" sz="2400" i="1" dirty="0"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cs-CZ" sz="2400" i="1" dirty="0" err="1"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cs-CZ" sz="2400" i="1" dirty="0">
                <a:ea typeface="Calibri" panose="020F0502020204030204" pitchFamily="34" charset="0"/>
                <a:cs typeface="Arial" panose="020B0604020202020204" pitchFamily="34" charset="0"/>
              </a:rPr>
              <a:t> city</a:t>
            </a: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 (D. Harvey).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311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Kreativní destrukce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Termín poprvé použil ekonom </a:t>
            </a:r>
            <a:r>
              <a:rPr lang="cs-CZ" sz="2400" b="1" dirty="0">
                <a:cs typeface="Arial"/>
              </a:rPr>
              <a:t>Josef Schumpeter</a:t>
            </a:r>
            <a:r>
              <a:rPr lang="cs-CZ" sz="2400" dirty="0">
                <a:cs typeface="Arial"/>
              </a:rPr>
              <a:t>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Kapitalistický systém generuje </a:t>
            </a:r>
            <a:r>
              <a:rPr lang="cs-CZ" sz="2400" b="1" dirty="0">
                <a:cs typeface="Arial"/>
              </a:rPr>
              <a:t>nový růst </a:t>
            </a:r>
            <a:r>
              <a:rPr lang="cs-CZ" sz="2400" dirty="0">
                <a:cs typeface="Arial"/>
              </a:rPr>
              <a:t>prostřednictvím destrukce </a:t>
            </a:r>
            <a:r>
              <a:rPr lang="cs-CZ" sz="2400" b="1" dirty="0">
                <a:cs typeface="Arial"/>
              </a:rPr>
              <a:t>starých produktů</a:t>
            </a:r>
            <a:r>
              <a:rPr lang="cs-CZ" sz="2400" dirty="0">
                <a:cs typeface="Arial"/>
              </a:rPr>
              <a:t>, procesů a trhů.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8"/>
          <p:cNvSpPr>
            <a:spLocks noChangeAspect="1"/>
          </p:cNvSpPr>
          <p:nvPr/>
        </p:nvSpPr>
        <p:spPr>
          <a:xfrm>
            <a:off x="0" y="3667432"/>
            <a:ext cx="4196311" cy="2349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9"/>
          <p:cNvSpPr>
            <a:spLocks noChangeAspect="1"/>
          </p:cNvSpPr>
          <p:nvPr/>
        </p:nvSpPr>
        <p:spPr>
          <a:xfrm>
            <a:off x="2644878" y="3249229"/>
            <a:ext cx="2850228" cy="3186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690" y="3249229"/>
            <a:ext cx="5840364" cy="292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98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355" y="3102519"/>
            <a:ext cx="5638800" cy="334098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Vlastnosti kapitalismu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Kapitalismus by měl vést k </a:t>
            </a:r>
            <a:r>
              <a:rPr lang="cs-CZ" sz="2400" b="1" dirty="0">
                <a:cs typeface="Arial"/>
              </a:rPr>
              <a:t>širokému růstu </a:t>
            </a:r>
            <a:r>
              <a:rPr lang="cs-CZ" sz="2400" dirty="0">
                <a:cs typeface="Arial"/>
              </a:rPr>
              <a:t>a rozvoji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socioekonomické a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socio-geografické </a:t>
            </a:r>
            <a:r>
              <a:rPr lang="cs-CZ" sz="2400" b="1" dirty="0">
                <a:cs typeface="Arial"/>
              </a:rPr>
              <a:t>rovnováze</a:t>
            </a:r>
            <a:r>
              <a:rPr lang="cs-CZ" sz="2400" dirty="0">
                <a:cs typeface="Arial"/>
              </a:rPr>
              <a:t>.</a:t>
            </a:r>
            <a:endParaRPr lang="cs-CZ" sz="2400" dirty="0">
              <a:cs typeface="Times New Roman"/>
            </a:endParaRPr>
          </a:p>
          <a:p>
            <a:pPr marL="230400" marR="8051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Krize, nerovnováhy, nerovnoměrnosti </a:t>
            </a:r>
            <a:r>
              <a:rPr lang="cs-CZ" sz="2400" b="1" dirty="0">
                <a:cs typeface="Arial"/>
              </a:rPr>
              <a:t>nejsou výjimkou</a:t>
            </a:r>
            <a:r>
              <a:rPr lang="cs-CZ" sz="2400" dirty="0">
                <a:cs typeface="Arial"/>
              </a:rPr>
              <a:t>, ale spíše normou.</a:t>
            </a:r>
            <a:endParaRPr lang="cs-CZ" sz="2400" dirty="0">
              <a:cs typeface="Times New Roman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Systém totiž obsahuje několik </a:t>
            </a:r>
            <a:r>
              <a:rPr lang="cs-CZ" sz="2400" b="1" dirty="0">
                <a:cs typeface="Arial"/>
              </a:rPr>
              <a:t>vnitřních tenzí</a:t>
            </a:r>
            <a:r>
              <a:rPr lang="cs-CZ" sz="2400" dirty="0">
                <a:cs typeface="Arial"/>
              </a:rPr>
              <a:t>…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80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Tenze v kapitalismu</a:t>
            </a:r>
          </a:p>
        </p:txBody>
      </p:sp>
      <p:sp>
        <p:nvSpPr>
          <p:cNvPr id="5" name="object 7"/>
          <p:cNvSpPr txBox="1"/>
          <p:nvPr/>
        </p:nvSpPr>
        <p:spPr>
          <a:xfrm>
            <a:off x="2612263" y="1779701"/>
            <a:ext cx="696747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D3C2C"/>
                </a:solidFill>
                <a:cs typeface="Arial"/>
              </a:rPr>
              <a:t>C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elkový</a:t>
            </a:r>
            <a:r>
              <a:rPr lang="cs-CZ" sz="2400" dirty="0">
                <a:solidFill>
                  <a:srgbClr val="3D3C2C"/>
                </a:solidFill>
                <a:cs typeface="Arial"/>
              </a:rPr>
              <a:t> ekonomický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růst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sz="2400" b="1" dirty="0">
                <a:solidFill>
                  <a:srgbClr val="3D3C2C"/>
                </a:solidFill>
                <a:cs typeface="Arial"/>
              </a:rPr>
              <a:t>nárůst </a:t>
            </a:r>
            <a:r>
              <a:rPr sz="2400" b="1" dirty="0" err="1">
                <a:solidFill>
                  <a:srgbClr val="3D3C2C"/>
                </a:solidFill>
                <a:cs typeface="Arial"/>
              </a:rPr>
              <a:t>mzdy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pracujících</a:t>
            </a:r>
            <a:r>
              <a:rPr lang="cs-CZ" sz="2400" dirty="0">
                <a:solidFill>
                  <a:srgbClr val="3D3C2C"/>
                </a:solidFill>
                <a:cs typeface="Arial"/>
              </a:rPr>
              <a:t>.</a:t>
            </a:r>
            <a:endParaRPr sz="2400" dirty="0">
              <a:cs typeface="Arial"/>
            </a:endParaRPr>
          </a:p>
        </p:txBody>
      </p:sp>
      <p:sp>
        <p:nvSpPr>
          <p:cNvPr id="6" name="object 8"/>
          <p:cNvSpPr txBox="1"/>
          <p:nvPr/>
        </p:nvSpPr>
        <p:spPr>
          <a:xfrm>
            <a:off x="2612263" y="3276601"/>
            <a:ext cx="6967473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D3C2C"/>
                </a:solidFill>
                <a:cs typeface="Arial"/>
              </a:rPr>
              <a:t>S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naha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</a:rPr>
              <a:t>producentů v kapitalismu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</a:rPr>
              <a:t>nízké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náklady</a:t>
            </a:r>
            <a:r>
              <a:rPr sz="2400" dirty="0">
                <a:solidFill>
                  <a:srgbClr val="3D3C2C"/>
                </a:solidFill>
                <a:cs typeface="Arial"/>
              </a:rPr>
              <a:t> na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práci</a:t>
            </a:r>
            <a:r>
              <a:rPr lang="cs-CZ"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sz="2400" dirty="0">
                <a:solidFill>
                  <a:srgbClr val="3D3C2C"/>
                </a:solidFill>
                <a:cs typeface="Arial"/>
              </a:rPr>
              <a:t> investice do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technologií</a:t>
            </a:r>
            <a:r>
              <a:rPr sz="2400" dirty="0">
                <a:solidFill>
                  <a:srgbClr val="3D3C2C"/>
                </a:solidFill>
                <a:cs typeface="Arial"/>
              </a:rPr>
              <a:t> (automatické linky) </a:t>
            </a:r>
            <a:br>
              <a:rPr lang="cs-CZ" sz="2400" dirty="0">
                <a:solidFill>
                  <a:srgbClr val="3D3C2C"/>
                </a:solidFill>
                <a:cs typeface="Arial"/>
              </a:rPr>
            </a:br>
            <a:r>
              <a:rPr lang="cs-CZ" sz="2400" dirty="0">
                <a:solidFill>
                  <a:srgbClr val="3D3C2C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sz="2400" b="1" dirty="0">
                <a:solidFill>
                  <a:srgbClr val="3D3C2C"/>
                </a:solidFill>
                <a:cs typeface="Arial"/>
              </a:rPr>
              <a:t>náhrada </a:t>
            </a:r>
            <a:r>
              <a:rPr sz="2400" b="1" dirty="0" err="1">
                <a:solidFill>
                  <a:srgbClr val="3D3C2C"/>
                </a:solidFill>
                <a:cs typeface="Arial"/>
              </a:rPr>
              <a:t>lidské</a:t>
            </a:r>
            <a:r>
              <a:rPr sz="2400" b="1" dirty="0">
                <a:solidFill>
                  <a:srgbClr val="3D3C2C"/>
                </a:solidFill>
                <a:cs typeface="Arial"/>
              </a:rPr>
              <a:t> </a:t>
            </a:r>
            <a:r>
              <a:rPr sz="2400" b="1" dirty="0" err="1">
                <a:solidFill>
                  <a:srgbClr val="3D3C2C"/>
                </a:solidFill>
                <a:cs typeface="Arial"/>
              </a:rPr>
              <a:t>práce</a:t>
            </a:r>
            <a:r>
              <a:rPr sz="2400" b="1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sz="2400" dirty="0">
                <a:solidFill>
                  <a:srgbClr val="3D3C2C"/>
                </a:solidFill>
                <a:cs typeface="Arial"/>
              </a:rPr>
              <a:t> vytváření </a:t>
            </a:r>
            <a:r>
              <a:rPr sz="2400" b="1" dirty="0">
                <a:solidFill>
                  <a:srgbClr val="3D3C2C"/>
                </a:solidFill>
                <a:cs typeface="Arial"/>
              </a:rPr>
              <a:t>rezervní</a:t>
            </a:r>
            <a:r>
              <a:rPr sz="2400" dirty="0">
                <a:solidFill>
                  <a:srgbClr val="3D3C2C"/>
                </a:solidFill>
                <a:cs typeface="Arial"/>
              </a:rPr>
              <a:t> pracovní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síly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ochota</a:t>
            </a:r>
            <a:r>
              <a:rPr lang="cs-CZ" sz="2400" dirty="0">
                <a:solidFill>
                  <a:srgbClr val="3D3C2C"/>
                </a:solidFill>
                <a:cs typeface="Arial"/>
              </a:rPr>
              <a:t> lidí</a:t>
            </a:r>
            <a:r>
              <a:rPr sz="2400" dirty="0">
                <a:solidFill>
                  <a:srgbClr val="3D3C2C"/>
                </a:solidFill>
                <a:cs typeface="Arial"/>
              </a:rPr>
              <a:t> pracovat za </a:t>
            </a:r>
            <a:r>
              <a:rPr sz="2400" b="1" dirty="0" err="1">
                <a:solidFill>
                  <a:srgbClr val="3D3C2C"/>
                </a:solidFill>
                <a:cs typeface="Arial"/>
              </a:rPr>
              <a:t>nižší</a:t>
            </a:r>
            <a:r>
              <a:rPr sz="2400" b="1" dirty="0">
                <a:solidFill>
                  <a:srgbClr val="3D3C2C"/>
                </a:solidFill>
                <a:cs typeface="Arial"/>
              </a:rPr>
              <a:t> </a:t>
            </a:r>
            <a:r>
              <a:rPr sz="2400" b="1" dirty="0" err="1">
                <a:solidFill>
                  <a:srgbClr val="3D3C2C"/>
                </a:solidFill>
                <a:cs typeface="Arial"/>
              </a:rPr>
              <a:t>mzdu</a:t>
            </a:r>
            <a:r>
              <a:rPr lang="cs-CZ" sz="2400" dirty="0">
                <a:solidFill>
                  <a:srgbClr val="3D3C2C"/>
                </a:solidFill>
                <a:cs typeface="Arial"/>
              </a:rPr>
              <a:t>.</a:t>
            </a:r>
            <a:endParaRPr sz="2400" dirty="0">
              <a:cs typeface="Arial"/>
            </a:endParaRPr>
          </a:p>
        </p:txBody>
      </p:sp>
      <p:sp>
        <p:nvSpPr>
          <p:cNvPr id="7" name="object 10"/>
          <p:cNvSpPr/>
          <p:nvPr/>
        </p:nvSpPr>
        <p:spPr>
          <a:xfrm>
            <a:off x="5944955" y="2343181"/>
            <a:ext cx="627380" cy="627380"/>
          </a:xfrm>
          <a:custGeom>
            <a:avLst/>
            <a:gdLst/>
            <a:ahLst/>
            <a:cxnLst/>
            <a:rect l="l" t="t" r="r" b="b"/>
            <a:pathLst>
              <a:path w="627379" h="627380">
                <a:moveTo>
                  <a:pt x="152019" y="0"/>
                </a:moveTo>
                <a:lnTo>
                  <a:pt x="0" y="152018"/>
                </a:lnTo>
                <a:lnTo>
                  <a:pt x="161544" y="313563"/>
                </a:lnTo>
                <a:lnTo>
                  <a:pt x="0" y="475106"/>
                </a:lnTo>
                <a:lnTo>
                  <a:pt x="152019" y="627252"/>
                </a:lnTo>
                <a:lnTo>
                  <a:pt x="313563" y="465709"/>
                </a:lnTo>
                <a:lnTo>
                  <a:pt x="617855" y="465709"/>
                </a:lnTo>
                <a:lnTo>
                  <a:pt x="465709" y="313563"/>
                </a:lnTo>
                <a:lnTo>
                  <a:pt x="617728" y="161543"/>
                </a:lnTo>
                <a:lnTo>
                  <a:pt x="313563" y="161543"/>
                </a:lnTo>
                <a:lnTo>
                  <a:pt x="152019" y="0"/>
                </a:lnTo>
                <a:close/>
              </a:path>
              <a:path w="627379" h="627380">
                <a:moveTo>
                  <a:pt x="617855" y="465709"/>
                </a:moveTo>
                <a:lnTo>
                  <a:pt x="313563" y="465709"/>
                </a:lnTo>
                <a:lnTo>
                  <a:pt x="475107" y="627252"/>
                </a:lnTo>
                <a:lnTo>
                  <a:pt x="627253" y="475106"/>
                </a:lnTo>
                <a:lnTo>
                  <a:pt x="617855" y="465709"/>
                </a:lnTo>
                <a:close/>
              </a:path>
              <a:path w="627379" h="627380">
                <a:moveTo>
                  <a:pt x="475107" y="0"/>
                </a:moveTo>
                <a:lnTo>
                  <a:pt x="313563" y="161543"/>
                </a:lnTo>
                <a:lnTo>
                  <a:pt x="617728" y="161543"/>
                </a:lnTo>
                <a:lnTo>
                  <a:pt x="627253" y="152018"/>
                </a:lnTo>
                <a:lnTo>
                  <a:pt x="475107" y="0"/>
                </a:lnTo>
                <a:close/>
              </a:path>
            </a:pathLst>
          </a:custGeom>
          <a:solidFill>
            <a:srgbClr val="93C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2"/>
          <p:cNvSpPr/>
          <p:nvPr/>
        </p:nvSpPr>
        <p:spPr>
          <a:xfrm>
            <a:off x="6016075" y="5072793"/>
            <a:ext cx="485140" cy="978535"/>
          </a:xfrm>
          <a:custGeom>
            <a:avLst/>
            <a:gdLst/>
            <a:ahLst/>
            <a:cxnLst/>
            <a:rect l="l" t="t" r="r" b="b"/>
            <a:pathLst>
              <a:path w="485139" h="978535">
                <a:moveTo>
                  <a:pt x="363474" y="0"/>
                </a:moveTo>
                <a:lnTo>
                  <a:pt x="121158" y="0"/>
                </a:lnTo>
                <a:lnTo>
                  <a:pt x="121158" y="15112"/>
                </a:lnTo>
                <a:lnTo>
                  <a:pt x="363474" y="15112"/>
                </a:lnTo>
                <a:lnTo>
                  <a:pt x="363474" y="0"/>
                </a:lnTo>
                <a:close/>
              </a:path>
              <a:path w="485139" h="978535">
                <a:moveTo>
                  <a:pt x="363474" y="30225"/>
                </a:moveTo>
                <a:lnTo>
                  <a:pt x="121158" y="30225"/>
                </a:lnTo>
                <a:lnTo>
                  <a:pt x="121158" y="60578"/>
                </a:lnTo>
                <a:lnTo>
                  <a:pt x="363474" y="60578"/>
                </a:lnTo>
                <a:lnTo>
                  <a:pt x="363474" y="30225"/>
                </a:lnTo>
                <a:close/>
              </a:path>
              <a:path w="485139" h="978535">
                <a:moveTo>
                  <a:pt x="484632" y="736066"/>
                </a:moveTo>
                <a:lnTo>
                  <a:pt x="0" y="736066"/>
                </a:lnTo>
                <a:lnTo>
                  <a:pt x="242315" y="978382"/>
                </a:lnTo>
                <a:lnTo>
                  <a:pt x="484632" y="736066"/>
                </a:lnTo>
                <a:close/>
              </a:path>
              <a:path w="485139" h="978535">
                <a:moveTo>
                  <a:pt x="363474" y="75691"/>
                </a:moveTo>
                <a:lnTo>
                  <a:pt x="121158" y="75691"/>
                </a:lnTo>
                <a:lnTo>
                  <a:pt x="121158" y="736066"/>
                </a:lnTo>
                <a:lnTo>
                  <a:pt x="363474" y="736066"/>
                </a:lnTo>
                <a:lnTo>
                  <a:pt x="363474" y="75691"/>
                </a:lnTo>
                <a:close/>
              </a:path>
            </a:pathLst>
          </a:custGeom>
          <a:solidFill>
            <a:srgbClr val="93C5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6094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Tenze v kapitalismu</a:t>
            </a:r>
          </a:p>
        </p:txBody>
      </p:sp>
      <p:sp>
        <p:nvSpPr>
          <p:cNvPr id="4" name="object 10"/>
          <p:cNvSpPr txBox="1"/>
          <p:nvPr/>
        </p:nvSpPr>
        <p:spPr>
          <a:xfrm>
            <a:off x="2678989" y="1436361"/>
            <a:ext cx="68340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D3C2C"/>
                </a:solidFill>
                <a:cs typeface="Arial"/>
              </a:rPr>
              <a:t>N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ízké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mzdy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sz="2400" b="1" dirty="0">
                <a:solidFill>
                  <a:srgbClr val="3D3C2C"/>
                </a:solidFill>
                <a:cs typeface="Arial"/>
              </a:rPr>
              <a:t>klesá poptávka</a:t>
            </a:r>
            <a:r>
              <a:rPr sz="2400" dirty="0">
                <a:solidFill>
                  <a:srgbClr val="3D3C2C"/>
                </a:solidFill>
                <a:cs typeface="Arial"/>
              </a:rPr>
              <a:t> po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vyrobeném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zboží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sz="2400" dirty="0">
                <a:solidFill>
                  <a:srgbClr val="3D3C2C"/>
                </a:solidFill>
                <a:cs typeface="Arial"/>
              </a:rPr>
              <a:t> krize z </a:t>
            </a:r>
            <a:r>
              <a:rPr sz="2400" dirty="0" err="1">
                <a:solidFill>
                  <a:srgbClr val="3D3C2C"/>
                </a:solidFill>
                <a:cs typeface="Arial"/>
              </a:rPr>
              <a:t>nadvýroby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dirty="0">
                <a:solidFill>
                  <a:srgbClr val="3D3C2C"/>
                </a:solidFill>
                <a:cs typeface="Arial"/>
                <a:sym typeface="Wingdings" panose="05000000000000000000" pitchFamily="2" charset="2"/>
              </a:rPr>
              <a:t></a:t>
            </a:r>
            <a:r>
              <a:rPr sz="2400" dirty="0">
                <a:solidFill>
                  <a:srgbClr val="3D3C2C"/>
                </a:solidFill>
                <a:cs typeface="Arial"/>
              </a:rPr>
              <a:t> </a:t>
            </a:r>
            <a:r>
              <a:rPr lang="cs-CZ" sz="2400" b="1" dirty="0">
                <a:solidFill>
                  <a:srgbClr val="3D3C2C"/>
                </a:solidFill>
                <a:cs typeface="Arial"/>
              </a:rPr>
              <a:t>EKONOMICKÁ </a:t>
            </a:r>
            <a:r>
              <a:rPr sz="2400" b="1" dirty="0">
                <a:solidFill>
                  <a:srgbClr val="3D3C2C"/>
                </a:solidFill>
                <a:cs typeface="Arial"/>
              </a:rPr>
              <a:t>KRIZE</a:t>
            </a:r>
            <a:r>
              <a:rPr lang="cs-CZ" sz="2400" dirty="0">
                <a:solidFill>
                  <a:srgbClr val="3D3C2C"/>
                </a:solidFill>
                <a:cs typeface="Arial"/>
              </a:rPr>
              <a:t>.</a:t>
            </a:r>
            <a:endParaRPr sz="2400" dirty="0">
              <a:cs typeface="Arial"/>
            </a:endParaRPr>
          </a:p>
        </p:txBody>
      </p:sp>
      <p:sp>
        <p:nvSpPr>
          <p:cNvPr id="5" name="object 11"/>
          <p:cNvSpPr txBox="1"/>
          <p:nvPr/>
        </p:nvSpPr>
        <p:spPr>
          <a:xfrm>
            <a:off x="2678989" y="5712475"/>
            <a:ext cx="683402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4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Proč</a:t>
            </a:r>
            <a:r>
              <a:rPr sz="24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se</a:t>
            </a:r>
            <a:r>
              <a:rPr lang="cs-CZ" sz="24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tedy</a:t>
            </a:r>
            <a:r>
              <a:rPr sz="24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kapitalismus </a:t>
            </a:r>
            <a:r>
              <a:rPr sz="24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jako</a:t>
            </a:r>
            <a:r>
              <a:rPr sz="24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sz="2400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systém</a:t>
            </a:r>
            <a:r>
              <a:rPr sz="2400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nezhroutí?</a:t>
            </a:r>
          </a:p>
        </p:txBody>
      </p:sp>
      <p:sp>
        <p:nvSpPr>
          <p:cNvPr id="6" name="object 13"/>
          <p:cNvSpPr/>
          <p:nvPr/>
        </p:nvSpPr>
        <p:spPr>
          <a:xfrm>
            <a:off x="6887496" y="2577096"/>
            <a:ext cx="3785419" cy="26418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00" y="2431497"/>
            <a:ext cx="5122452" cy="303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13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Obnovení podmínek profitu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A) Devalvace</a:t>
            </a:r>
            <a:r>
              <a:rPr lang="cs-CZ" sz="2400" dirty="0">
                <a:cs typeface="Arial" panose="020B0604020202020204" pitchFamily="34" charset="0"/>
              </a:rPr>
              <a:t> (destrukce hodnot = měny, práce, produkčních kapacit).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B) Makroekonomický management</a:t>
            </a:r>
            <a:r>
              <a:rPr lang="cs-CZ" sz="2400" dirty="0">
                <a:cs typeface="Arial" panose="020B0604020202020204" pitchFamily="34" charset="0"/>
              </a:rPr>
              <a:t> (zásahy státu, vytváření poptávky, pracovních míst, legislativní změny).</a:t>
            </a:r>
          </a:p>
          <a:p>
            <a:pPr marL="230400" marR="30924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C) Dočasný přesun kapitálu</a:t>
            </a:r>
            <a:r>
              <a:rPr lang="cs-CZ" sz="2400" dirty="0">
                <a:cs typeface="Arial" panose="020B0604020202020204" pitchFamily="34" charset="0"/>
              </a:rPr>
              <a:t> = investice do budoucích potřeb (stavba infrastruktury), využití rezerv jako půjček či úvěrů.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D) Prostorový přesun kapitálu</a:t>
            </a:r>
            <a:r>
              <a:rPr lang="cs-CZ" sz="2400" dirty="0">
                <a:cs typeface="Arial" panose="020B0604020202020204" pitchFamily="34" charset="0"/>
              </a:rPr>
              <a:t> = hledání nových prostor, nových trhů pro kapitalistickou produkci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geografická expanze</a:t>
            </a:r>
            <a:r>
              <a:rPr lang="cs-CZ" sz="2400" dirty="0">
                <a:cs typeface="Arial" panose="020B0604020202020204" pitchFamily="34" charset="0"/>
              </a:rPr>
              <a:t> (neboli časoprostorová fixace; orig. </a:t>
            </a:r>
            <a:r>
              <a:rPr lang="cs-CZ" sz="2400" i="1" dirty="0" err="1">
                <a:cs typeface="Arial" panose="020B0604020202020204" pitchFamily="34" charset="0"/>
              </a:rPr>
              <a:t>spatio-temporal</a:t>
            </a:r>
            <a:r>
              <a:rPr lang="cs-CZ" sz="2400" i="1" dirty="0">
                <a:cs typeface="Arial" panose="020B0604020202020204" pitchFamily="34" charset="0"/>
              </a:rPr>
              <a:t> fix</a:t>
            </a:r>
            <a:r>
              <a:rPr lang="cs-CZ" sz="2400" dirty="0">
                <a:cs typeface="Arial" panose="020B0604020202020204" pitchFamily="34" charset="0"/>
              </a:rPr>
              <a:t>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306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Prostorový přesun kapitálu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Specifický typ „časoprostorové fixace“ nákladu a zisků kapitalistické výroby.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Vznik a přetváření teritoriálních produkčních komplexů.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V každé éře vytvořil kapitalismus </a:t>
            </a:r>
            <a:r>
              <a:rPr lang="cs-CZ" sz="2400" b="1" dirty="0"/>
              <a:t>nové závody v nových místech</a:t>
            </a:r>
            <a:r>
              <a:rPr lang="cs-CZ" sz="2400" dirty="0"/>
              <a:t>, infrastrukturu, přetvořil krajinu k obrazu svému </a:t>
            </a:r>
            <a:r>
              <a:rPr lang="cs-CZ" sz="2400" dirty="0">
                <a:sym typeface="Wingdings" panose="05000000000000000000" pitchFamily="2" charset="2"/>
              </a:rPr>
              <a:t></a:t>
            </a:r>
            <a:r>
              <a:rPr lang="cs-CZ" sz="2400" dirty="0"/>
              <a:t> celkový </a:t>
            </a:r>
            <a:r>
              <a:rPr lang="cs-CZ" sz="2400" b="1" dirty="0"/>
              <a:t>prostorový rozmach industrializace</a:t>
            </a:r>
            <a:r>
              <a:rPr lang="cs-CZ" sz="2400" dirty="0"/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5" name="object 8"/>
          <p:cNvSpPr/>
          <p:nvPr/>
        </p:nvSpPr>
        <p:spPr>
          <a:xfrm>
            <a:off x="958088" y="3911092"/>
            <a:ext cx="5137912" cy="2606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9"/>
          <p:cNvSpPr/>
          <p:nvPr/>
        </p:nvSpPr>
        <p:spPr>
          <a:xfrm>
            <a:off x="6827012" y="3911092"/>
            <a:ext cx="4224446" cy="26066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0"/>
          <p:cNvSpPr txBox="1"/>
          <p:nvPr/>
        </p:nvSpPr>
        <p:spPr>
          <a:xfrm>
            <a:off x="6827012" y="6503191"/>
            <a:ext cx="452678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cs-CZ" dirty="0">
                <a:latin typeface="Arial"/>
                <a:cs typeface="Arial"/>
              </a:rPr>
              <a:t>(viz </a:t>
            </a:r>
            <a:r>
              <a:rPr lang="cs-CZ" dirty="0" err="1">
                <a:latin typeface="Arial"/>
                <a:cs typeface="Arial"/>
              </a:rPr>
              <a:t>Storper</a:t>
            </a:r>
            <a:r>
              <a:rPr lang="cs-CZ" dirty="0">
                <a:latin typeface="Arial"/>
                <a:cs typeface="Arial"/>
              </a:rPr>
              <a:t>, Walker</a:t>
            </a:r>
            <a:r>
              <a:rPr dirty="0">
                <a:latin typeface="Arial"/>
                <a:cs typeface="Arial"/>
              </a:rPr>
              <a:t> 1989)</a:t>
            </a:r>
          </a:p>
        </p:txBody>
      </p:sp>
    </p:spTree>
    <p:extLst>
      <p:ext uri="{BB962C8B-B14F-4D97-AF65-F5344CB8AC3E}">
        <p14:creationId xmlns:p14="http://schemas.microsoft.com/office/powerpoint/2010/main" val="3299396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Teritoriální produkční komplexy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Teritoriální produkční komplexy – nejsou stabilní v čase, zatímco systém roste, komplexy se stávají </a:t>
            </a:r>
            <a:r>
              <a:rPr lang="cs-CZ" sz="2400" b="1" dirty="0">
                <a:cs typeface="Arial" panose="020B0604020202020204" pitchFamily="34" charset="0"/>
              </a:rPr>
              <a:t>nemoderní</a:t>
            </a:r>
            <a:r>
              <a:rPr lang="cs-CZ" sz="2400" dirty="0">
                <a:cs typeface="Arial" panose="020B0604020202020204" pitchFamily="34" charset="0"/>
              </a:rPr>
              <a:t>, neziskové a brzdící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překážka rozvoje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marR="56769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Fungující jsou utlumeny, </a:t>
            </a:r>
            <a:r>
              <a:rPr lang="cs-CZ" sz="2400" b="1" dirty="0">
                <a:cs typeface="Arial" panose="020B0604020202020204" pitchFamily="34" charset="0"/>
              </a:rPr>
              <a:t>devalvovány</a:t>
            </a:r>
            <a:r>
              <a:rPr lang="cs-CZ" sz="2400" dirty="0">
                <a:cs typeface="Arial" panose="020B0604020202020204" pitchFamily="34" charset="0"/>
              </a:rPr>
              <a:t>, aby v budoucnu mohly být potenciálně opět přetvořeny v zisk (pojmy </a:t>
            </a:r>
            <a:r>
              <a:rPr lang="cs-CZ" sz="2400" i="1" dirty="0">
                <a:cs typeface="Arial" panose="020B0604020202020204" pitchFamily="34" charset="0"/>
              </a:rPr>
              <a:t>restrukturalizace</a:t>
            </a:r>
            <a:r>
              <a:rPr lang="cs-CZ" sz="2400" dirty="0">
                <a:cs typeface="Arial" panose="020B0604020202020204" pitchFamily="34" charset="0"/>
              </a:rPr>
              <a:t>, </a:t>
            </a:r>
            <a:r>
              <a:rPr lang="cs-CZ" sz="2400" i="1" dirty="0">
                <a:cs typeface="Arial" panose="020B0604020202020204" pitchFamily="34" charset="0"/>
              </a:rPr>
              <a:t>revitalizace</a:t>
            </a:r>
            <a:r>
              <a:rPr lang="cs-CZ" sz="2400" dirty="0">
                <a:cs typeface="Arial" panose="020B0604020202020204" pitchFamily="34" charset="0"/>
              </a:rPr>
              <a:t>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D. Harvey</a:t>
            </a:r>
            <a:r>
              <a:rPr lang="cs-CZ" sz="2400" dirty="0">
                <a:cs typeface="Arial" panose="020B0604020202020204" pitchFamily="34" charset="0"/>
              </a:rPr>
              <a:t>: </a:t>
            </a:r>
            <a:r>
              <a:rPr lang="cs-CZ" sz="2400" i="1" dirty="0">
                <a:cs typeface="Arial" panose="020B0604020202020204" pitchFamily="34" charset="0"/>
              </a:rPr>
              <a:t>„Základní vlastností kapitalismu je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i="1" dirty="0">
                <a:cs typeface="Arial" panose="020B0604020202020204" pitchFamily="34" charset="0"/>
              </a:rPr>
              <a:t>konstantní hledání geografického řešení pro krize z nadvýroby“.</a:t>
            </a:r>
            <a:endParaRPr lang="cs-CZ" sz="2400" dirty="0">
              <a:ea typeface="Calibri" panose="020F0502020204030204" pitchFamily="34" charset="0"/>
            </a:endParaRP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Geografické důsledky: tendence ekonomické produkce (hlavně průmyslu) ke shlukování, ale difúze industrializace není rovnoměrná, nýbrž vysoce </a:t>
            </a:r>
            <a:r>
              <a:rPr lang="cs-CZ" sz="2400" b="1" dirty="0">
                <a:cs typeface="Arial" panose="020B0604020202020204" pitchFamily="34" charset="0"/>
              </a:rPr>
              <a:t>selektivní</a:t>
            </a:r>
            <a:r>
              <a:rPr lang="cs-CZ" sz="2400" dirty="0">
                <a:cs typeface="Arial" panose="020B0604020202020204" pitchFamily="34" charset="0"/>
              </a:rPr>
              <a:t>. 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Utváření ekonomických </a:t>
            </a:r>
            <a:r>
              <a:rPr lang="cs-CZ" sz="2400" b="1" dirty="0">
                <a:cs typeface="Arial" panose="020B0604020202020204" pitchFamily="34" charset="0"/>
              </a:rPr>
              <a:t>jader a periferií</a:t>
            </a:r>
            <a:r>
              <a:rPr lang="cs-CZ" sz="2400" dirty="0">
                <a:cs typeface="Arial" panose="020B0604020202020204" pitchFamily="34" charset="0"/>
              </a:rPr>
              <a:t> na různých měřítkových úrovních.</a:t>
            </a:r>
          </a:p>
        </p:txBody>
      </p:sp>
    </p:spTree>
    <p:extLst>
      <p:ext uri="{BB962C8B-B14F-4D97-AF65-F5344CB8AC3E}">
        <p14:creationId xmlns:p14="http://schemas.microsoft.com/office/powerpoint/2010/main" val="182537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Prostorová organizace produkce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885ADDA-B433-44ED-B3DA-A9A3F1905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52" y="1334765"/>
            <a:ext cx="5100484" cy="552323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443BF82-3124-4F9D-9770-AE40D64A1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039" y="1568253"/>
            <a:ext cx="6227492" cy="234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40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Prostorové přesuny kapitálu</a:t>
            </a:r>
          </a:p>
        </p:txBody>
      </p:sp>
      <p:sp>
        <p:nvSpPr>
          <p:cNvPr id="6" name="object 22"/>
          <p:cNvSpPr/>
          <p:nvPr/>
        </p:nvSpPr>
        <p:spPr>
          <a:xfrm>
            <a:off x="838200" y="1203655"/>
            <a:ext cx="4552002" cy="3567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4"/>
          <p:cNvSpPr/>
          <p:nvPr/>
        </p:nvSpPr>
        <p:spPr>
          <a:xfrm>
            <a:off x="3811460" y="3304378"/>
            <a:ext cx="4569079" cy="34267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5"/>
          <p:cNvSpPr/>
          <p:nvPr/>
        </p:nvSpPr>
        <p:spPr>
          <a:xfrm>
            <a:off x="6802247" y="1203655"/>
            <a:ext cx="4551552" cy="34136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8491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Časová dimenze – cyklická teorie růstu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V průběhu času se mění </a:t>
            </a:r>
            <a:r>
              <a:rPr lang="cs-CZ" sz="2400" b="1" dirty="0">
                <a:cs typeface="Arial"/>
              </a:rPr>
              <a:t>technologie</a:t>
            </a:r>
            <a:r>
              <a:rPr lang="cs-CZ" sz="2400" dirty="0">
                <a:cs typeface="Arial"/>
              </a:rPr>
              <a:t>, organizace práce a tudíž i charakter a intenzita </a:t>
            </a:r>
            <a:r>
              <a:rPr lang="cs-CZ" sz="2400" b="1" dirty="0">
                <a:cs typeface="Arial"/>
              </a:rPr>
              <a:t>ekonomických aktivit</a:t>
            </a:r>
            <a:r>
              <a:rPr lang="cs-CZ" sz="2400" dirty="0">
                <a:cs typeface="Arial"/>
              </a:rPr>
              <a:t>.</a:t>
            </a:r>
          </a:p>
          <a:p>
            <a:pPr marL="230400" marR="8699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Nové technologie</a:t>
            </a:r>
            <a:r>
              <a:rPr lang="cs-CZ" sz="2400" dirty="0">
                <a:cs typeface="Arial"/>
              </a:rPr>
              <a:t> přehlušily staré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stará průmyslová odvětví a průmyslové areály ztrácí na významu = součást dynamiky kapitalismu, proces </a:t>
            </a:r>
            <a:r>
              <a:rPr lang="cs-CZ" sz="2400" b="1" dirty="0">
                <a:cs typeface="Arial"/>
              </a:rPr>
              <a:t>„kreativní destrukce“</a:t>
            </a:r>
            <a:r>
              <a:rPr lang="cs-CZ" sz="2400" dirty="0">
                <a:cs typeface="Arial"/>
              </a:rPr>
              <a:t>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Proces </a:t>
            </a:r>
            <a:r>
              <a:rPr lang="cs-CZ" sz="2400" b="1" dirty="0">
                <a:cs typeface="Arial"/>
              </a:rPr>
              <a:t>investování a stažení investic </a:t>
            </a:r>
            <a:r>
              <a:rPr lang="cs-CZ" sz="2400" dirty="0">
                <a:cs typeface="Arial"/>
              </a:rPr>
              <a:t>má cyklické kolísání = opakující se krize, deprese či naopak roky ekonomického růstu mají </a:t>
            </a:r>
            <a:r>
              <a:rPr lang="cs-CZ" sz="2400" b="1" dirty="0">
                <a:cs typeface="Arial"/>
              </a:rPr>
              <a:t>pravidelnost</a:t>
            </a:r>
            <a:r>
              <a:rPr lang="cs-CZ" sz="2400" dirty="0">
                <a:cs typeface="Arial"/>
              </a:rPr>
              <a:t>.</a:t>
            </a:r>
          </a:p>
          <a:p>
            <a:pPr marL="230400" marR="1955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Kondratievovy cykly</a:t>
            </a:r>
            <a:r>
              <a:rPr lang="cs-CZ" sz="2400" dirty="0">
                <a:cs typeface="Arial"/>
              </a:rPr>
              <a:t> – série cyklického kolísání v celkové rychlosti změn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v ekonomice.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Od konce 18. století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čtyři kompletní Kondriatievovy </a:t>
            </a:r>
            <a:r>
              <a:rPr lang="cs-CZ" sz="2400" b="1" dirty="0">
                <a:cs typeface="Arial"/>
              </a:rPr>
              <a:t>cykly růstu a stagnace</a:t>
            </a:r>
            <a:r>
              <a:rPr lang="cs-CZ" sz="2400" dirty="0">
                <a:cs typeface="Arial"/>
              </a:rPr>
              <a:t>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(trvání jednoho cyklu cca 40–60 let, tendence ke zkracování).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956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Kondratievovy cykly (1)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159CD6D-7B14-4EC7-A8DE-9F9EE162F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891" y="1156855"/>
            <a:ext cx="8208218" cy="570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23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Kondratievovy cykly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effectLst/>
                <a:ea typeface="Calibri" panose="020F0502020204030204" pitchFamily="34" charset="0"/>
              </a:rPr>
              <a:t>Korelace</a:t>
            </a:r>
            <a:r>
              <a:rPr lang="cs-CZ" sz="2400" dirty="0">
                <a:effectLst/>
                <a:ea typeface="Calibri" panose="020F0502020204030204" pitchFamily="34" charset="0"/>
              </a:rPr>
              <a:t> cyklického kolísání ekonomiky (Kondrati</a:t>
            </a:r>
            <a:r>
              <a:rPr lang="cs-CZ" sz="2400" dirty="0">
                <a:ea typeface="Calibri" panose="020F0502020204030204" pitchFamily="34" charset="0"/>
              </a:rPr>
              <a:t>evovy vlny) s vývojem velkoobchodních cen v USA (cca 1800–2010).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22"/>
          <p:cNvSpPr>
            <a:spLocks noChangeAspect="1"/>
          </p:cNvSpPr>
          <p:nvPr/>
        </p:nvSpPr>
        <p:spPr>
          <a:xfrm>
            <a:off x="3028335" y="2459793"/>
            <a:ext cx="6695608" cy="41443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9583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Hospodářské cykly – konjunktury a krize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ea typeface="Verdana" panose="020B0604030504040204" pitchFamily="34" charset="0"/>
                <a:cs typeface="Arial" panose="020B0604020202020204" pitchFamily="34" charset="0"/>
              </a:rPr>
              <a:t>Velké ekonomiky</a:t>
            </a:r>
            <a:r>
              <a:rPr lang="cs-CZ" sz="2400" dirty="0">
                <a:ea typeface="Verdana" panose="020B0604030504040204" pitchFamily="34" charset="0"/>
                <a:cs typeface="Arial" panose="020B0604020202020204" pitchFamily="34" charset="0"/>
              </a:rPr>
              <a:t> – citelné výkyvy ekonomické aktivity.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Verdana" panose="020B0604030504040204" pitchFamily="34" charset="0"/>
                <a:cs typeface="Arial" panose="020B0604020202020204" pitchFamily="34" charset="0"/>
              </a:rPr>
              <a:t>Hospodářský cyklus </a:t>
            </a:r>
            <a:r>
              <a:rPr lang="cs-CZ" sz="2400" dirty="0"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ea typeface="Verdana" panose="020B0604030504040204" pitchFamily="34" charset="0"/>
                <a:cs typeface="Arial" panose="020B0604020202020204" pitchFamily="34" charset="0"/>
              </a:rPr>
              <a:t> kolísání ekonomické aktivity nad nebo pod </a:t>
            </a:r>
            <a:r>
              <a:rPr lang="cs-CZ" sz="2400" b="1" dirty="0">
                <a:ea typeface="Verdana" panose="020B0604030504040204" pitchFamily="34" charset="0"/>
                <a:cs typeface="Arial" panose="020B0604020202020204" pitchFamily="34" charset="0"/>
              </a:rPr>
              <a:t>dlouhodobý trend</a:t>
            </a:r>
            <a:r>
              <a:rPr lang="cs-CZ" sz="2400" dirty="0">
                <a:ea typeface="Verdana" panose="020B0604030504040204" pitchFamily="34" charset="0"/>
                <a:cs typeface="Arial" panose="020B0604020202020204" pitchFamily="34" charset="0"/>
              </a:rPr>
              <a:t> „růstu“ ekonomiky.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Verdana" panose="020B0604030504040204" pitchFamily="34" charset="0"/>
                <a:cs typeface="Arial" panose="020B0604020202020204" pitchFamily="34" charset="0"/>
              </a:rPr>
              <a:t>Střídání období hospodářských </a:t>
            </a:r>
            <a:r>
              <a:rPr lang="cs-CZ" sz="2400" b="1" dirty="0">
                <a:ea typeface="Verdana" panose="020B0604030504040204" pitchFamily="34" charset="0"/>
                <a:cs typeface="Arial" panose="020B0604020202020204" pitchFamily="34" charset="0"/>
              </a:rPr>
              <a:t>konjunktur a krizí</a:t>
            </a:r>
            <a:r>
              <a:rPr lang="cs-CZ" sz="2400" dirty="0"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Ekonomická krize = nepříznivý stav hospodářství, charakterizovaný </a:t>
            </a:r>
            <a:r>
              <a:rPr lang="cs-CZ" sz="2400" b="1" dirty="0">
                <a:cs typeface="Arial" panose="020B0604020202020204" pitchFamily="34" charset="0"/>
              </a:rPr>
              <a:t>klesající produkcí</a:t>
            </a:r>
            <a:r>
              <a:rPr lang="cs-CZ" sz="2400" dirty="0">
                <a:cs typeface="Arial" panose="020B0604020202020204" pitchFamily="34" charset="0"/>
              </a:rPr>
              <a:t>, vysokou nezaměstnaností, </a:t>
            </a:r>
            <a:r>
              <a:rPr lang="cs-CZ" sz="2400" b="1" dirty="0">
                <a:cs typeface="Arial" panose="020B0604020202020204" pitchFamily="34" charset="0"/>
              </a:rPr>
              <a:t>nízkými investicemi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marR="8255" indent="-230400">
              <a:lnSpc>
                <a:spcPct val="100000"/>
              </a:lnSpc>
              <a:spcBef>
                <a:spcPts val="2400"/>
              </a:spcBef>
              <a:tabLst>
                <a:tab pos="6536055" algn="l"/>
              </a:tabLst>
            </a:pPr>
            <a:r>
              <a:rPr lang="cs-CZ" sz="2400" dirty="0">
                <a:cs typeface="Arial" panose="020B0604020202020204" pitchFamily="34" charset="0"/>
              </a:rPr>
              <a:t>V rámci hospodářského cyklu sestupná fáze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b="1" dirty="0">
                <a:cs typeface="Arial" panose="020B0604020202020204" pitchFamily="34" charset="0"/>
              </a:rPr>
              <a:t>recese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deprese</a:t>
            </a:r>
            <a:r>
              <a:rPr lang="cs-CZ" sz="2400" dirty="0">
                <a:cs typeface="Arial" panose="020B0604020202020204" pitchFamily="34" charset="0"/>
              </a:rPr>
              <a:t> (dlouhotrvající recese = krize).</a:t>
            </a:r>
          </a:p>
          <a:p>
            <a:pPr indent="-3420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sz="2400" dirty="0">
                <a:cs typeface="Arial" panose="020B0604020202020204" pitchFamily="34" charset="0"/>
              </a:rPr>
              <a:t>Finanční krize, bankovní k., hypoteční k., surovinová k. – dle zdroje otřesu.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1) Velká hospodářská krize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1701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Po 1. světové válce nárůst ekonomiky USA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</a:t>
            </a:r>
            <a:r>
              <a:rPr lang="cs-CZ" sz="2400" b="1" dirty="0">
                <a:cs typeface="Arial"/>
              </a:rPr>
              <a:t>úvěry evropským státům</a:t>
            </a:r>
            <a:r>
              <a:rPr lang="cs-CZ" sz="2400" dirty="0">
                <a:cs typeface="Arial"/>
              </a:rPr>
              <a:t>.</a:t>
            </a:r>
          </a:p>
          <a:p>
            <a:pPr marL="230400" marR="33274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Boom hospodářství a produkce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</a:t>
            </a:r>
            <a:r>
              <a:rPr lang="cs-CZ" sz="2400" b="1" dirty="0">
                <a:cs typeface="Arial"/>
              </a:rPr>
              <a:t>investice</a:t>
            </a:r>
            <a:r>
              <a:rPr lang="cs-CZ" sz="2400" dirty="0">
                <a:cs typeface="Arial"/>
              </a:rPr>
              <a:t> Američanů na burze, půjčky na další </a:t>
            </a:r>
            <a:r>
              <a:rPr lang="cs-CZ" sz="2400" b="1" dirty="0">
                <a:cs typeface="Arial"/>
              </a:rPr>
              <a:t>spekulace</a:t>
            </a:r>
            <a:r>
              <a:rPr lang="cs-CZ" sz="2400" dirty="0">
                <a:cs typeface="Arial"/>
              </a:rPr>
              <a:t>, spotřebitelské úvěry.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24. 10. 1929 = </a:t>
            </a:r>
            <a:r>
              <a:rPr lang="cs-CZ" sz="2400" b="1" dirty="0">
                <a:cs typeface="Arial"/>
              </a:rPr>
              <a:t>„černý pátek“</a:t>
            </a:r>
            <a:r>
              <a:rPr lang="cs-CZ" sz="2400" dirty="0">
                <a:cs typeface="Arial"/>
              </a:rPr>
              <a:t> – pokles cen akcií, panika mezi akcionáři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snaha o prodej akcií, výběr depozitů z bank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</a:t>
            </a:r>
            <a:r>
              <a:rPr lang="cs-CZ" sz="2400" b="1" dirty="0">
                <a:cs typeface="Arial"/>
              </a:rPr>
              <a:t>bankovní krize</a:t>
            </a:r>
            <a:r>
              <a:rPr lang="cs-CZ" sz="2400" dirty="0">
                <a:cs typeface="Arial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V USA </a:t>
            </a:r>
            <a:r>
              <a:rPr lang="cs-CZ" sz="2400" b="1" dirty="0">
                <a:cs typeface="Arial"/>
              </a:rPr>
              <a:t>pokles výroby</a:t>
            </a:r>
            <a:r>
              <a:rPr lang="cs-CZ" sz="2400" dirty="0">
                <a:cs typeface="Arial"/>
              </a:rPr>
              <a:t> o 46 %, 13 mil. nezaměstnaných, krach 9 000 bank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</a:t>
            </a:r>
            <a:r>
              <a:rPr lang="cs-CZ" sz="2400" b="1" dirty="0">
                <a:cs typeface="Arial"/>
              </a:rPr>
              <a:t>šíření krize</a:t>
            </a:r>
            <a:r>
              <a:rPr lang="cs-CZ" sz="2400" dirty="0">
                <a:cs typeface="Arial"/>
              </a:rPr>
              <a:t> do Evropy.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  <a:cs typeface="Arial"/>
              </a:rPr>
              <a:t>Rozsáhlé politicko-ekonomické důsledky této krize.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46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Krach na burze v New Yorku</a:t>
            </a:r>
          </a:p>
        </p:txBody>
      </p:sp>
      <p:sp>
        <p:nvSpPr>
          <p:cNvPr id="4" name="object 22"/>
          <p:cNvSpPr>
            <a:spLocks noChangeAspect="1"/>
          </p:cNvSpPr>
          <p:nvPr/>
        </p:nvSpPr>
        <p:spPr>
          <a:xfrm>
            <a:off x="3777155" y="1189899"/>
            <a:ext cx="3671712" cy="2888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3"/>
          <p:cNvSpPr/>
          <p:nvPr/>
        </p:nvSpPr>
        <p:spPr>
          <a:xfrm>
            <a:off x="838200" y="1189899"/>
            <a:ext cx="2846705" cy="3951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4"/>
          <p:cNvSpPr>
            <a:spLocks noChangeAspect="1"/>
          </p:cNvSpPr>
          <p:nvPr/>
        </p:nvSpPr>
        <p:spPr>
          <a:xfrm>
            <a:off x="3777155" y="4192332"/>
            <a:ext cx="3671712" cy="26656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5"/>
          <p:cNvSpPr>
            <a:spLocks noChangeAspect="1"/>
          </p:cNvSpPr>
          <p:nvPr/>
        </p:nvSpPr>
        <p:spPr>
          <a:xfrm>
            <a:off x="7541116" y="1189898"/>
            <a:ext cx="3924819" cy="28880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115" y="3867150"/>
            <a:ext cx="392482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275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2) Ropné krize 70. a 80. let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90741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70. léta 20. století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krize na </a:t>
            </a:r>
            <a:r>
              <a:rPr lang="cs-CZ" sz="2400" b="1" dirty="0">
                <a:cs typeface="Arial" panose="020B0604020202020204" pitchFamily="34" charset="0"/>
              </a:rPr>
              <a:t>Blízkém východě</a:t>
            </a:r>
            <a:r>
              <a:rPr lang="cs-CZ" sz="2400" dirty="0">
                <a:cs typeface="Arial" panose="020B0604020202020204" pitchFamily="34" charset="0"/>
              </a:rPr>
              <a:t> (Jom Kippur, válka).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OPEC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1973 – cílené snížení produkce ropy o 5% s cílem zvýšení její ceny, embargo na země podporující </a:t>
            </a:r>
            <a:r>
              <a:rPr lang="cs-CZ" sz="2400" b="1" dirty="0">
                <a:cs typeface="Arial" panose="020B0604020202020204" pitchFamily="34" charset="0"/>
              </a:rPr>
              <a:t>Izrael</a:t>
            </a:r>
            <a:r>
              <a:rPr lang="cs-CZ" sz="2400" dirty="0">
                <a:cs typeface="Arial" panose="020B0604020202020204" pitchFamily="34" charset="0"/>
              </a:rPr>
              <a:t> (především USA a Nizozemsko).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Prudký růst cen ropy</a:t>
            </a:r>
            <a:r>
              <a:rPr lang="cs-CZ" sz="2400" dirty="0">
                <a:cs typeface="Arial" panose="020B0604020202020204" pitchFamily="34" charset="0"/>
              </a:rPr>
              <a:t> až 4x během jednoho roku.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Drastický dopad na ekonomiku vyspělých zemí, nárůst cen (</a:t>
            </a:r>
            <a:r>
              <a:rPr lang="cs-CZ" sz="2400" b="1" dirty="0">
                <a:cs typeface="Arial" panose="020B0604020202020204" pitchFamily="34" charset="0"/>
              </a:rPr>
              <a:t>inflace</a:t>
            </a:r>
            <a:r>
              <a:rPr lang="cs-CZ" sz="2400" dirty="0">
                <a:cs typeface="Arial" panose="020B0604020202020204" pitchFamily="34" charset="0"/>
              </a:rPr>
              <a:t>), současně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s hospodářskou </a:t>
            </a:r>
            <a:r>
              <a:rPr lang="cs-CZ" sz="2400" b="1" dirty="0">
                <a:cs typeface="Arial" panose="020B0604020202020204" pitchFamily="34" charset="0"/>
              </a:rPr>
              <a:t>stagnací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tzv. </a:t>
            </a:r>
            <a:r>
              <a:rPr lang="cs-CZ" sz="2400" b="1" dirty="0">
                <a:cs typeface="Arial" panose="020B0604020202020204" pitchFamily="34" charset="0"/>
              </a:rPr>
              <a:t>stagflace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Druhý ropný šok v roce 1979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revoluce v Íránu</a:t>
            </a:r>
            <a:r>
              <a:rPr lang="cs-CZ" sz="2400" dirty="0">
                <a:cs typeface="Arial" panose="020B0604020202020204" pitchFamily="34" charset="0"/>
              </a:rPr>
              <a:t>, znárodnění amerických a britských vrtů v zemi, pokles světové těžby ropy.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112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Důsledky ropné krize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Slabina vyspělých států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závislost </a:t>
            </a:r>
            <a:r>
              <a:rPr lang="cs-CZ" sz="2400" dirty="0">
                <a:cs typeface="Arial" panose="020B0604020202020204" pitchFamily="34" charset="0"/>
              </a:rPr>
              <a:t>na energiích.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Přijetí nových </a:t>
            </a:r>
            <a:r>
              <a:rPr lang="cs-CZ" sz="2400" b="1" dirty="0">
                <a:cs typeface="Arial" panose="020B0604020202020204" pitchFamily="34" charset="0"/>
              </a:rPr>
              <a:t>energetických koncepcí</a:t>
            </a:r>
            <a:r>
              <a:rPr lang="cs-CZ" sz="2400" dirty="0">
                <a:cs typeface="Arial" panose="020B0604020202020204" pitchFamily="34" charset="0"/>
              </a:rPr>
              <a:t> (jaderné, vodní a sluneční energie), zaměření na nízkoenergetickou výrobu, nízkonákladový provoz (</a:t>
            </a:r>
            <a:r>
              <a:rPr lang="cs-CZ" sz="2400" b="1" dirty="0">
                <a:cs typeface="Arial" panose="020B0604020202020204" pitchFamily="34" charset="0"/>
              </a:rPr>
              <a:t>automobily</a:t>
            </a:r>
            <a:r>
              <a:rPr lang="cs-CZ" sz="2400" dirty="0">
                <a:cs typeface="Arial" panose="020B0604020202020204" pitchFamily="34" charset="0"/>
              </a:rPr>
              <a:t>).</a:t>
            </a:r>
          </a:p>
          <a:p>
            <a:pPr marL="230400" marR="3733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Dopad také na chudé země – </a:t>
            </a:r>
            <a:r>
              <a:rPr lang="cs-CZ" sz="2400" b="1" dirty="0">
                <a:cs typeface="Arial" panose="020B0604020202020204" pitchFamily="34" charset="0"/>
              </a:rPr>
              <a:t>zadlužené</a:t>
            </a:r>
            <a:r>
              <a:rPr lang="cs-CZ" sz="2400" dirty="0">
                <a:cs typeface="Arial" panose="020B0604020202020204" pitchFamily="34" charset="0"/>
              </a:rPr>
              <a:t> a </a:t>
            </a:r>
            <a:r>
              <a:rPr lang="cs-CZ" sz="2400" b="1" dirty="0">
                <a:cs typeface="Arial" panose="020B0604020202020204" pitchFamily="34" charset="0"/>
              </a:rPr>
              <a:t>dovážející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pohonné hmoty.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Konec „zlaté éry“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fordismu.</a:t>
            </a:r>
          </a:p>
        </p:txBody>
      </p:sp>
      <p:sp>
        <p:nvSpPr>
          <p:cNvPr id="4" name="object 22"/>
          <p:cNvSpPr>
            <a:spLocks noChangeAspect="1"/>
          </p:cNvSpPr>
          <p:nvPr/>
        </p:nvSpPr>
        <p:spPr>
          <a:xfrm>
            <a:off x="8780206" y="2897401"/>
            <a:ext cx="2504768" cy="38152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5"/>
          <p:cNvSpPr>
            <a:spLocks noChangeAspect="1"/>
          </p:cNvSpPr>
          <p:nvPr/>
        </p:nvSpPr>
        <p:spPr>
          <a:xfrm>
            <a:off x="4326194" y="3879784"/>
            <a:ext cx="4304072" cy="28328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2025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ceny ropy (1970–2005)</a:t>
            </a:r>
          </a:p>
        </p:txBody>
      </p:sp>
      <p:sp>
        <p:nvSpPr>
          <p:cNvPr id="4" name="object 22"/>
          <p:cNvSpPr>
            <a:spLocks noChangeAspect="1"/>
          </p:cNvSpPr>
          <p:nvPr/>
        </p:nvSpPr>
        <p:spPr>
          <a:xfrm>
            <a:off x="1778673" y="1332934"/>
            <a:ext cx="8634654" cy="5324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874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Hypoteční krize 2007/08</a:t>
            </a:r>
          </a:p>
        </p:txBody>
      </p:sp>
      <p:pic>
        <p:nvPicPr>
          <p:cNvPr id="6" name="Obrázek 5" descr="Obsah obrázku šipka&#10;&#10;Popis byl vytvořen automaticky">
            <a:extLst>
              <a:ext uri="{FF2B5EF4-FFF2-40B4-BE49-F238E27FC236}">
                <a16:creationId xmlns:a16="http://schemas.microsoft.com/office/drawing/2014/main" id="{2FFB1534-1093-4DA9-B1DE-44362041E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31115"/>
            <a:ext cx="6096000" cy="405765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29" y="1160206"/>
            <a:ext cx="3999271" cy="566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4872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7301</TotalTime>
  <Words>1150</Words>
  <Application>Microsoft Macintosh PowerPoint</Application>
  <PresentationFormat>Širokoúhlá obrazovka</PresentationFormat>
  <Paragraphs>88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Dynamika a tenze kapitalismu, prostorové přesuny kapitálu, teorie cyklického růstu ekonomiky</vt:lpstr>
      <vt:lpstr>Kapitalistický systém</vt:lpstr>
      <vt:lpstr>Zisk v kapitalismu</vt:lpstr>
      <vt:lpstr>Dynamika kapitalismu</vt:lpstr>
      <vt:lpstr>Kreativní destrukce</vt:lpstr>
      <vt:lpstr>Vlastnosti kapitalismu</vt:lpstr>
      <vt:lpstr>Tenze v kapitalismu</vt:lpstr>
      <vt:lpstr>Tenze v kapitalismu</vt:lpstr>
      <vt:lpstr>Obnovení podmínek profitu</vt:lpstr>
      <vt:lpstr>Prostorový přesun kapitálu</vt:lpstr>
      <vt:lpstr>Teritoriální produkční komplexy</vt:lpstr>
      <vt:lpstr>Prostorová organizace produkce</vt:lpstr>
      <vt:lpstr>Prostorové přesuny kapitálu</vt:lpstr>
      <vt:lpstr>Časová dimenze – cyklická teorie růstu</vt:lpstr>
      <vt:lpstr>Kondratievovy cykly (1)</vt:lpstr>
      <vt:lpstr>Kondratievovy cykly (2)</vt:lpstr>
      <vt:lpstr>Hospodářské cykly – konjunktury a krize</vt:lpstr>
      <vt:lpstr>1) Velká hospodářská krize</vt:lpstr>
      <vt:lpstr>Krach na burze v New Yorku</vt:lpstr>
      <vt:lpstr>2) Ropné krize 70. a 80. let</vt:lpstr>
      <vt:lpstr>Důsledky ropné krize</vt:lpstr>
      <vt:lpstr>Vývoj ceny ropy (1970–2005)</vt:lpstr>
      <vt:lpstr>Hypoteční krize 2007/08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684</cp:revision>
  <cp:lastPrinted>2018-05-03T10:32:36Z</cp:lastPrinted>
  <dcterms:created xsi:type="dcterms:W3CDTF">2018-02-21T15:06:23Z</dcterms:created>
  <dcterms:modified xsi:type="dcterms:W3CDTF">2022-03-21T14:40:16Z</dcterms:modified>
</cp:coreProperties>
</file>