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57"/>
  </p:notesMasterIdLst>
  <p:sldIdLst>
    <p:sldId id="256" r:id="rId2"/>
    <p:sldId id="299" r:id="rId3"/>
    <p:sldId id="298" r:id="rId4"/>
    <p:sldId id="413" r:id="rId5"/>
    <p:sldId id="310" r:id="rId6"/>
    <p:sldId id="311" r:id="rId7"/>
    <p:sldId id="312" r:id="rId8"/>
    <p:sldId id="313" r:id="rId9"/>
    <p:sldId id="314" r:id="rId10"/>
    <p:sldId id="315" r:id="rId11"/>
    <p:sldId id="316" r:id="rId12"/>
    <p:sldId id="317" r:id="rId13"/>
    <p:sldId id="318" r:id="rId14"/>
    <p:sldId id="319" r:id="rId15"/>
    <p:sldId id="320" r:id="rId16"/>
    <p:sldId id="325" r:id="rId17"/>
    <p:sldId id="326" r:id="rId18"/>
    <p:sldId id="328" r:id="rId19"/>
    <p:sldId id="329" r:id="rId20"/>
    <p:sldId id="330" r:id="rId21"/>
    <p:sldId id="336" r:id="rId22"/>
    <p:sldId id="337" r:id="rId23"/>
    <p:sldId id="338" r:id="rId24"/>
    <p:sldId id="339" r:id="rId25"/>
    <p:sldId id="340" r:id="rId26"/>
    <p:sldId id="342" r:id="rId27"/>
    <p:sldId id="382" r:id="rId28"/>
    <p:sldId id="383" r:id="rId29"/>
    <p:sldId id="384" r:id="rId30"/>
    <p:sldId id="385" r:id="rId31"/>
    <p:sldId id="386" r:id="rId32"/>
    <p:sldId id="387" r:id="rId33"/>
    <p:sldId id="388" r:id="rId34"/>
    <p:sldId id="389" r:id="rId35"/>
    <p:sldId id="390" r:id="rId36"/>
    <p:sldId id="391" r:id="rId37"/>
    <p:sldId id="392" r:id="rId38"/>
    <p:sldId id="393" r:id="rId39"/>
    <p:sldId id="394" r:id="rId40"/>
    <p:sldId id="395" r:id="rId41"/>
    <p:sldId id="396" r:id="rId42"/>
    <p:sldId id="397" r:id="rId43"/>
    <p:sldId id="398" r:id="rId44"/>
    <p:sldId id="399" r:id="rId45"/>
    <p:sldId id="401" r:id="rId46"/>
    <p:sldId id="402" r:id="rId47"/>
    <p:sldId id="403" r:id="rId48"/>
    <p:sldId id="404" r:id="rId49"/>
    <p:sldId id="405" r:id="rId50"/>
    <p:sldId id="406" r:id="rId51"/>
    <p:sldId id="407" r:id="rId52"/>
    <p:sldId id="408" r:id="rId53"/>
    <p:sldId id="410" r:id="rId54"/>
    <p:sldId id="411" r:id="rId55"/>
    <p:sldId id="412" r:id="rId56"/>
  </p:sldIdLst>
  <p:sldSz cx="10693400" cy="7562850"/>
  <p:notesSz cx="10693400" cy="75628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90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C6B1DE-4062-49AA-89E2-C9A43DAFC5A9}" type="datetimeFigureOut">
              <a:rPr lang="cs-CZ" smtClean="0"/>
              <a:t>23.05.2020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543300" y="946150"/>
            <a:ext cx="3606800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1069975" y="3640138"/>
            <a:ext cx="8553450" cy="29781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782EC1-FAA9-4735-BF22-1DBC78DA9F3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444924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altLang="cs-CZ" smtClean="0"/>
          </a:p>
        </p:txBody>
      </p:sp>
      <p:sp>
        <p:nvSpPr>
          <p:cNvPr id="19460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694F1E4A-7D9E-409F-9857-0383548C477C}" type="slidenum">
              <a:rPr lang="cs-CZ" altLang="cs-CZ" smtClean="0"/>
              <a:pPr/>
              <a:t>8</a:t>
            </a:fld>
            <a:endParaRPr lang="cs-CZ" altLang="cs-CZ" smtClean="0"/>
          </a:p>
        </p:txBody>
      </p:sp>
    </p:spTree>
    <p:extLst>
      <p:ext uri="{BB962C8B-B14F-4D97-AF65-F5344CB8AC3E}">
        <p14:creationId xmlns:p14="http://schemas.microsoft.com/office/powerpoint/2010/main" val="13380677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 smtClean="0"/>
          </a:p>
        </p:txBody>
      </p:sp>
      <p:sp>
        <p:nvSpPr>
          <p:cNvPr id="49156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C15429C2-A09D-46E4-B940-1E64A1AEB1B8}" type="slidenum">
              <a:rPr lang="cs-CZ" altLang="cs-CZ"/>
              <a:pPr/>
              <a:t>45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5382261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altLang="cs-CZ" smtClean="0"/>
          </a:p>
        </p:txBody>
      </p:sp>
      <p:sp>
        <p:nvSpPr>
          <p:cNvPr id="50180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C630FBE3-62B2-488E-9692-C37144C9020C}" type="slidenum">
              <a:rPr lang="cs-CZ" altLang="cs-CZ"/>
              <a:pPr/>
              <a:t>55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936017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9901" y="-9338"/>
            <a:ext cx="10725345" cy="7581526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169" y="2651667"/>
            <a:ext cx="6814024" cy="1815505"/>
          </a:xfrm>
        </p:spPr>
        <p:txBody>
          <a:bodyPr anchor="b">
            <a:noAutofit/>
          </a:bodyPr>
          <a:lstStyle>
            <a:lvl1pPr algn="r">
              <a:defRPr sz="5955">
                <a:solidFill>
                  <a:schemeClr val="accent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169" y="4467170"/>
            <a:ext cx="6814024" cy="1209636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2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6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21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52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9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36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24050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97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08454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2978458"/>
            <a:ext cx="7423300" cy="2014313"/>
          </a:xfrm>
        </p:spPr>
        <p:txBody>
          <a:bodyPr anchor="b"/>
          <a:lstStyle>
            <a:lvl1pPr algn="l">
              <a:defRPr sz="4411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92769"/>
            <a:ext cx="7423300" cy="948830"/>
          </a:xfrm>
        </p:spPr>
        <p:txBody>
          <a:bodyPr anchor="t"/>
          <a:lstStyle>
            <a:lvl1pPr marL="0" indent="0" algn="l">
              <a:buNone/>
              <a:defRPr sz="2206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42428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3" y="672253"/>
            <a:ext cx="7423299" cy="1456549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2894" y="2382650"/>
            <a:ext cx="3611372" cy="4279629"/>
          </a:xfrm>
        </p:spPr>
        <p:txBody>
          <a:bodyPr>
            <a:normAutofit/>
          </a:bodyPr>
          <a:lstStyle>
            <a:lvl1pPr>
              <a:defRPr sz="1985"/>
            </a:lvl1pPr>
            <a:lvl2pPr>
              <a:defRPr sz="1764"/>
            </a:lvl2pPr>
            <a:lvl3pPr>
              <a:defRPr sz="1544"/>
            </a:lvl3pPr>
            <a:lvl4pPr>
              <a:defRPr sz="1323"/>
            </a:lvl4pPr>
            <a:lvl5pPr>
              <a:defRPr sz="1323"/>
            </a:lvl5pPr>
            <a:lvl6pPr>
              <a:defRPr sz="1323"/>
            </a:lvl6pPr>
            <a:lvl7pPr>
              <a:defRPr sz="1323"/>
            </a:lvl7pPr>
            <a:lvl8pPr>
              <a:defRPr sz="1323"/>
            </a:lvl8pPr>
            <a:lvl9pPr>
              <a:defRPr sz="1323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24819" y="2382651"/>
            <a:ext cx="3611373" cy="4279630"/>
          </a:xfrm>
        </p:spPr>
        <p:txBody>
          <a:bodyPr>
            <a:normAutofit/>
          </a:bodyPr>
          <a:lstStyle>
            <a:lvl1pPr>
              <a:defRPr sz="1985"/>
            </a:lvl1pPr>
            <a:lvl2pPr>
              <a:defRPr sz="1764"/>
            </a:lvl2pPr>
            <a:lvl3pPr>
              <a:defRPr sz="1544"/>
            </a:lvl3pPr>
            <a:lvl4pPr>
              <a:defRPr sz="1323"/>
            </a:lvl4pPr>
            <a:lvl5pPr>
              <a:defRPr sz="1323"/>
            </a:lvl5pPr>
            <a:lvl6pPr>
              <a:defRPr sz="1323"/>
            </a:lvl6pPr>
            <a:lvl7pPr>
              <a:defRPr sz="1323"/>
            </a:lvl7pPr>
            <a:lvl8pPr>
              <a:defRPr sz="1323"/>
            </a:lvl8pPr>
            <a:lvl9pPr>
              <a:defRPr sz="1323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0189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3" y="672253"/>
            <a:ext cx="7423298" cy="1456549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2383084"/>
            <a:ext cx="3614369" cy="635489"/>
          </a:xfrm>
        </p:spPr>
        <p:txBody>
          <a:bodyPr anchor="b">
            <a:noAutofit/>
          </a:bodyPr>
          <a:lstStyle>
            <a:lvl1pPr marL="0" indent="0">
              <a:buNone/>
              <a:defRPr sz="2647" b="0"/>
            </a:lvl1pPr>
            <a:lvl2pPr marL="504200" indent="0">
              <a:buNone/>
              <a:defRPr sz="2206" b="1"/>
            </a:lvl2pPr>
            <a:lvl3pPr marL="1008400" indent="0">
              <a:buNone/>
              <a:defRPr sz="1985" b="1"/>
            </a:lvl3pPr>
            <a:lvl4pPr marL="1512600" indent="0">
              <a:buNone/>
              <a:defRPr sz="1764" b="1"/>
            </a:lvl4pPr>
            <a:lvl5pPr marL="2016801" indent="0">
              <a:buNone/>
              <a:defRPr sz="1764" b="1"/>
            </a:lvl5pPr>
            <a:lvl6pPr marL="2521001" indent="0">
              <a:buNone/>
              <a:defRPr sz="1764" b="1"/>
            </a:lvl6pPr>
            <a:lvl7pPr marL="3025201" indent="0">
              <a:buNone/>
              <a:defRPr sz="1764" b="1"/>
            </a:lvl7pPr>
            <a:lvl8pPr marL="3529401" indent="0">
              <a:buNone/>
              <a:defRPr sz="1764" b="1"/>
            </a:lvl8pPr>
            <a:lvl9pPr marL="4033601" indent="0">
              <a:buNone/>
              <a:defRPr sz="1764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2892" y="3018575"/>
            <a:ext cx="3614369" cy="364370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21821" y="2383084"/>
            <a:ext cx="3614369" cy="635489"/>
          </a:xfrm>
        </p:spPr>
        <p:txBody>
          <a:bodyPr anchor="b">
            <a:noAutofit/>
          </a:bodyPr>
          <a:lstStyle>
            <a:lvl1pPr marL="0" indent="0">
              <a:buNone/>
              <a:defRPr sz="2647" b="0"/>
            </a:lvl1pPr>
            <a:lvl2pPr marL="504200" indent="0">
              <a:buNone/>
              <a:defRPr sz="2206" b="1"/>
            </a:lvl2pPr>
            <a:lvl3pPr marL="1008400" indent="0">
              <a:buNone/>
              <a:defRPr sz="1985" b="1"/>
            </a:lvl3pPr>
            <a:lvl4pPr marL="1512600" indent="0">
              <a:buNone/>
              <a:defRPr sz="1764" b="1"/>
            </a:lvl4pPr>
            <a:lvl5pPr marL="2016801" indent="0">
              <a:buNone/>
              <a:defRPr sz="1764" b="1"/>
            </a:lvl5pPr>
            <a:lvl6pPr marL="2521001" indent="0">
              <a:buNone/>
              <a:defRPr sz="1764" b="1"/>
            </a:lvl6pPr>
            <a:lvl7pPr marL="3025201" indent="0">
              <a:buNone/>
              <a:defRPr sz="1764" b="1"/>
            </a:lvl7pPr>
            <a:lvl8pPr marL="3529401" indent="0">
              <a:buNone/>
              <a:defRPr sz="1764" b="1"/>
            </a:lvl8pPr>
            <a:lvl9pPr marL="4033601" indent="0">
              <a:buNone/>
              <a:defRPr sz="1764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21821" y="3018575"/>
            <a:ext cx="3614369" cy="364370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92200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672253"/>
            <a:ext cx="7423299" cy="1456549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04030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43101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1652627"/>
            <a:ext cx="3262963" cy="1409864"/>
          </a:xfrm>
        </p:spPr>
        <p:txBody>
          <a:bodyPr anchor="b">
            <a:normAutofit/>
          </a:bodyPr>
          <a:lstStyle>
            <a:lvl1pPr>
              <a:defRPr sz="2206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76408" y="567848"/>
            <a:ext cx="3959782" cy="6094432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2892" y="3062490"/>
            <a:ext cx="3262963" cy="2850073"/>
          </a:xfrm>
        </p:spPr>
        <p:txBody>
          <a:bodyPr>
            <a:normAutofit/>
          </a:bodyPr>
          <a:lstStyle>
            <a:lvl1pPr marL="0" indent="0">
              <a:buNone/>
              <a:defRPr sz="1544"/>
            </a:lvl1pPr>
            <a:lvl2pPr marL="378150" indent="0">
              <a:buNone/>
              <a:defRPr sz="1158"/>
            </a:lvl2pPr>
            <a:lvl3pPr marL="756300" indent="0">
              <a:buNone/>
              <a:defRPr sz="993"/>
            </a:lvl3pPr>
            <a:lvl4pPr marL="1134450" indent="0">
              <a:buNone/>
              <a:defRPr sz="827"/>
            </a:lvl4pPr>
            <a:lvl5pPr marL="1512600" indent="0">
              <a:buNone/>
              <a:defRPr sz="827"/>
            </a:lvl5pPr>
            <a:lvl6pPr marL="1890751" indent="0">
              <a:buNone/>
              <a:defRPr sz="827"/>
            </a:lvl6pPr>
            <a:lvl7pPr marL="2268901" indent="0">
              <a:buNone/>
              <a:defRPr sz="827"/>
            </a:lvl7pPr>
            <a:lvl8pPr marL="2647051" indent="0">
              <a:buNone/>
              <a:defRPr sz="827"/>
            </a:lvl8pPr>
            <a:lvl9pPr marL="3025201" indent="0">
              <a:buNone/>
              <a:defRPr sz="827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12224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5293995"/>
            <a:ext cx="7423299" cy="624986"/>
          </a:xfrm>
        </p:spPr>
        <p:txBody>
          <a:bodyPr anchor="b">
            <a:normAutofit/>
          </a:bodyPr>
          <a:lstStyle>
            <a:lvl1pPr algn="l">
              <a:defRPr sz="2647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12892" y="672254"/>
            <a:ext cx="7423299" cy="4240972"/>
          </a:xfrm>
        </p:spPr>
        <p:txBody>
          <a:bodyPr anchor="t">
            <a:normAutofit/>
          </a:bodyPr>
          <a:lstStyle>
            <a:lvl1pPr marL="0" indent="0" algn="ctr">
              <a:buNone/>
              <a:defRPr sz="1764"/>
            </a:lvl1pPr>
            <a:lvl2pPr marL="504200" indent="0">
              <a:buNone/>
              <a:defRPr sz="1764"/>
            </a:lvl2pPr>
            <a:lvl3pPr marL="1008400" indent="0">
              <a:buNone/>
              <a:defRPr sz="1764"/>
            </a:lvl3pPr>
            <a:lvl4pPr marL="1512600" indent="0">
              <a:buNone/>
              <a:defRPr sz="1764"/>
            </a:lvl4pPr>
            <a:lvl5pPr marL="2016801" indent="0">
              <a:buNone/>
              <a:defRPr sz="1764"/>
            </a:lvl5pPr>
            <a:lvl6pPr marL="2521001" indent="0">
              <a:buNone/>
              <a:defRPr sz="1764"/>
            </a:lvl6pPr>
            <a:lvl7pPr marL="3025201" indent="0">
              <a:buNone/>
              <a:defRPr sz="1764"/>
            </a:lvl7pPr>
            <a:lvl8pPr marL="3529401" indent="0">
              <a:buNone/>
              <a:defRPr sz="1764"/>
            </a:lvl8pPr>
            <a:lvl9pPr marL="4033601" indent="0">
              <a:buNone/>
              <a:defRPr sz="1764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2892" y="5918981"/>
            <a:ext cx="7423299" cy="743299"/>
          </a:xfrm>
        </p:spPr>
        <p:txBody>
          <a:bodyPr>
            <a:normAutofit/>
          </a:bodyPr>
          <a:lstStyle>
            <a:lvl1pPr marL="0" indent="0">
              <a:buNone/>
              <a:defRPr sz="1323"/>
            </a:lvl1pPr>
            <a:lvl2pPr marL="504200" indent="0">
              <a:buNone/>
              <a:defRPr sz="1323"/>
            </a:lvl2pPr>
            <a:lvl3pPr marL="1008400" indent="0">
              <a:buNone/>
              <a:defRPr sz="1103"/>
            </a:lvl3pPr>
            <a:lvl4pPr marL="1512600" indent="0">
              <a:buNone/>
              <a:defRPr sz="993"/>
            </a:lvl4pPr>
            <a:lvl5pPr marL="2016801" indent="0">
              <a:buNone/>
              <a:defRPr sz="993"/>
            </a:lvl5pPr>
            <a:lvl6pPr marL="2521001" indent="0">
              <a:buNone/>
              <a:defRPr sz="993"/>
            </a:lvl6pPr>
            <a:lvl7pPr marL="3025201" indent="0">
              <a:buNone/>
              <a:defRPr sz="993"/>
            </a:lvl7pPr>
            <a:lvl8pPr marL="3529401" indent="0">
              <a:buNone/>
              <a:defRPr sz="993"/>
            </a:lvl8pPr>
            <a:lvl9pPr marL="4033601" indent="0">
              <a:buNone/>
              <a:defRPr sz="993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31736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3" y="672254"/>
            <a:ext cx="7423299" cy="3753414"/>
          </a:xfrm>
        </p:spPr>
        <p:txBody>
          <a:bodyPr anchor="ctr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3" y="4929858"/>
            <a:ext cx="7423299" cy="1732422"/>
          </a:xfrm>
        </p:spPr>
        <p:txBody>
          <a:bodyPr anchor="ctr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01924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185" y="672253"/>
            <a:ext cx="7101080" cy="3333256"/>
          </a:xfrm>
        </p:spPr>
        <p:txBody>
          <a:bodyPr anchor="ctr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87645" y="4005510"/>
            <a:ext cx="6338160" cy="420158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764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>
              <a:buFontTx/>
              <a:buNone/>
              <a:defRPr/>
            </a:lvl2pPr>
            <a:lvl3pPr marL="1008400" indent="0">
              <a:buFontTx/>
              <a:buNone/>
              <a:defRPr/>
            </a:lvl3pPr>
            <a:lvl4pPr marL="1512600" indent="0">
              <a:buFontTx/>
              <a:buNone/>
              <a:defRPr/>
            </a:lvl4pPr>
            <a:lvl5pPr marL="2016801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29858"/>
            <a:ext cx="7423300" cy="1732422"/>
          </a:xfrm>
        </p:spPr>
        <p:txBody>
          <a:bodyPr anchor="ctr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64504" y="871611"/>
            <a:ext cx="534809" cy="644878"/>
          </a:xfrm>
          <a:prstGeom prst="rect">
            <a:avLst/>
          </a:prstGeom>
        </p:spPr>
        <p:txBody>
          <a:bodyPr vert="horz" lIns="100838" tIns="50419" rIns="100838" bIns="50419" rtlCol="0" anchor="ctr">
            <a:noAutofit/>
          </a:bodyPr>
          <a:lstStyle/>
          <a:p>
            <a:pPr lvl="0"/>
            <a:r>
              <a:rPr lang="en-US" sz="882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91060" y="3183230"/>
            <a:ext cx="534809" cy="644878"/>
          </a:xfrm>
          <a:prstGeom prst="rect">
            <a:avLst/>
          </a:prstGeom>
        </p:spPr>
        <p:txBody>
          <a:bodyPr vert="horz" lIns="100838" tIns="50419" rIns="100838" bIns="50419" rtlCol="0" anchor="ctr">
            <a:noAutofit/>
          </a:bodyPr>
          <a:lstStyle/>
          <a:p>
            <a:pPr lvl="0"/>
            <a:r>
              <a:rPr lang="en-US" sz="882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55629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2130553"/>
            <a:ext cx="7423300" cy="2862216"/>
          </a:xfrm>
        </p:spPr>
        <p:txBody>
          <a:bodyPr anchor="b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92769"/>
            <a:ext cx="7423300" cy="1669511"/>
          </a:xfrm>
        </p:spPr>
        <p:txBody>
          <a:bodyPr anchor="t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967561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185" y="672253"/>
            <a:ext cx="7101080" cy="3333256"/>
          </a:xfrm>
        </p:spPr>
        <p:txBody>
          <a:bodyPr anchor="ctr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712890" y="4425668"/>
            <a:ext cx="7423301" cy="567101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64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4200" indent="0">
              <a:buFontTx/>
              <a:buNone/>
              <a:defRPr/>
            </a:lvl2pPr>
            <a:lvl3pPr marL="1008400" indent="0">
              <a:buFontTx/>
              <a:buNone/>
              <a:defRPr/>
            </a:lvl3pPr>
            <a:lvl4pPr marL="1512600" indent="0">
              <a:buFontTx/>
              <a:buNone/>
              <a:defRPr/>
            </a:lvl4pPr>
            <a:lvl5pPr marL="2016801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92769"/>
            <a:ext cx="7423300" cy="1669511"/>
          </a:xfrm>
        </p:spPr>
        <p:txBody>
          <a:bodyPr anchor="t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64504" y="871611"/>
            <a:ext cx="534809" cy="644878"/>
          </a:xfrm>
          <a:prstGeom prst="rect">
            <a:avLst/>
          </a:prstGeom>
        </p:spPr>
        <p:txBody>
          <a:bodyPr vert="horz" lIns="100838" tIns="50419" rIns="100838" bIns="50419" rtlCol="0" anchor="ctr">
            <a:noAutofit/>
          </a:bodyPr>
          <a:lstStyle/>
          <a:p>
            <a:pPr lvl="0"/>
            <a:r>
              <a:rPr lang="en-US" sz="882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91060" y="3183230"/>
            <a:ext cx="534809" cy="644878"/>
          </a:xfrm>
          <a:prstGeom prst="rect">
            <a:avLst/>
          </a:prstGeom>
        </p:spPr>
        <p:txBody>
          <a:bodyPr vert="horz" lIns="100838" tIns="50419" rIns="100838" bIns="50419" rtlCol="0" anchor="ctr">
            <a:noAutofit/>
          </a:bodyPr>
          <a:lstStyle/>
          <a:p>
            <a:pPr lvl="0"/>
            <a:r>
              <a:rPr lang="en-US" sz="882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293636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201" y="672253"/>
            <a:ext cx="7415991" cy="3333256"/>
          </a:xfrm>
        </p:spPr>
        <p:txBody>
          <a:bodyPr anchor="ctr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712890" y="4425668"/>
            <a:ext cx="7423301" cy="567101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647">
                <a:solidFill>
                  <a:schemeClr val="accent1"/>
                </a:solidFill>
              </a:defRPr>
            </a:lvl1pPr>
            <a:lvl2pPr marL="504200" indent="0">
              <a:buFontTx/>
              <a:buNone/>
              <a:defRPr/>
            </a:lvl2pPr>
            <a:lvl3pPr marL="1008400" indent="0">
              <a:buFontTx/>
              <a:buNone/>
              <a:defRPr/>
            </a:lvl3pPr>
            <a:lvl4pPr marL="1512600" indent="0">
              <a:buFontTx/>
              <a:buNone/>
              <a:defRPr/>
            </a:lvl4pPr>
            <a:lvl5pPr marL="2016801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92769"/>
            <a:ext cx="7423300" cy="1669511"/>
          </a:xfrm>
        </p:spPr>
        <p:txBody>
          <a:bodyPr anchor="t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333239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847698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90134" y="672254"/>
            <a:ext cx="1144666" cy="5791183"/>
          </a:xfrm>
        </p:spPr>
        <p:txBody>
          <a:bodyPr vert="eaVert" anchor="ctr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2892" y="672254"/>
            <a:ext cx="6075294" cy="5791183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14353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8390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9901" y="-9338"/>
            <a:ext cx="10725346" cy="7581526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2893" y="672253"/>
            <a:ext cx="7423298" cy="14565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2382651"/>
            <a:ext cx="7423299" cy="4279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21149" y="6662281"/>
            <a:ext cx="800054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5/23/2020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2893" y="6662281"/>
            <a:ext cx="5406310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36690" y="6662281"/>
            <a:ext cx="599502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3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9440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l" defTabSz="504200" rtl="0" eaLnBrk="1" latinLnBrk="0" hangingPunct="1">
        <a:spcBef>
          <a:spcPct val="0"/>
        </a:spcBef>
        <a:buNone/>
        <a:defRPr sz="397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78150" indent="-37815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98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819325" indent="-315125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260500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54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7647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2689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7731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32773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7815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42857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1pPr>
      <a:lvl2pPr marL="504200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1008400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3pPr>
      <a:lvl4pPr marL="1512600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0168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5210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0252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5294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0336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95543" y="2319254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7CD42BF-E442-41E7-8ADB-C062744F2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pic>
        <p:nvPicPr>
          <p:cNvPr id="4099" name="Picture 2" descr="http://i.idnes.cz/08/081/gal/HLA24e383_PHL_PLS_00004497_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61"/>
            <a:ext cx="10693400" cy="756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ástupný symbol pro zápatí 3">
            <a:extLst>
              <a:ext uri="{FF2B5EF4-FFF2-40B4-BE49-F238E27FC236}">
                <a16:creationId xmlns:a16="http://schemas.microsoft.com/office/drawing/2014/main" id="{72331197-0C9A-4598-BE6F-D7BE26A8A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2300" y="5686425"/>
            <a:ext cx="3193203" cy="504190"/>
          </a:xfrm>
        </p:spPr>
        <p:txBody>
          <a:bodyPr/>
          <a:lstStyle/>
          <a:p>
            <a:pPr algn="ctr">
              <a:defRPr/>
            </a:pPr>
            <a:r>
              <a:rPr lang="cs-CZ" sz="3088" b="1" dirty="0" smtClean="0">
                <a:solidFill>
                  <a:srgbClr val="00B050"/>
                </a:solidFill>
              </a:rPr>
              <a:t>BAN 6</a:t>
            </a:r>
            <a:endParaRPr lang="cs-CZ" sz="3088" b="1" dirty="0">
              <a:solidFill>
                <a:srgbClr val="00B050"/>
              </a:solidFill>
            </a:endParaRPr>
          </a:p>
          <a:p>
            <a:pPr algn="ctr">
              <a:defRPr/>
            </a:pPr>
            <a:r>
              <a:rPr lang="cs-CZ" sz="3088" b="1" dirty="0">
                <a:solidFill>
                  <a:srgbClr val="00B050"/>
                </a:solidFill>
              </a:rPr>
              <a:t>Jana </a:t>
            </a:r>
            <a:r>
              <a:rPr lang="cs-CZ" sz="3088" b="1" dirty="0" err="1">
                <a:solidFill>
                  <a:srgbClr val="00B050"/>
                </a:solidFill>
              </a:rPr>
              <a:t>Šturcová</a:t>
            </a:r>
            <a:endParaRPr lang="cs-CZ" sz="3088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942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cs-CZ" sz="4000" b="1" dirty="0" smtClean="0">
              <a:solidFill>
                <a:srgbClr val="00B0F0"/>
              </a:solidFill>
            </a:endParaRPr>
          </a:p>
          <a:p>
            <a:pPr marL="0" indent="0" algn="ctr">
              <a:buNone/>
            </a:pPr>
            <a:r>
              <a:rPr lang="cs-CZ" sz="4000" b="1" dirty="0" smtClean="0">
                <a:solidFill>
                  <a:srgbClr val="00B0F0"/>
                </a:solidFill>
              </a:rPr>
              <a:t>Aktivní bankovní obchody</a:t>
            </a:r>
            <a:endParaRPr lang="cs-CZ" sz="40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973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Literatura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cs-CZ" dirty="0" smtClean="0"/>
          </a:p>
          <a:p>
            <a:pPr>
              <a:buNone/>
            </a:pPr>
            <a:r>
              <a:rPr lang="cs-CZ" sz="1800" dirty="0">
                <a:latin typeface="Tahoma" pitchFamily="34" charset="0"/>
                <a:cs typeface="Tahoma" pitchFamily="34" charset="0"/>
              </a:rPr>
              <a:t>Lochmanová, Alena: </a:t>
            </a:r>
            <a:r>
              <a:rPr lang="cs-CZ" sz="1800" i="1" dirty="0">
                <a:latin typeface="Tahoma" pitchFamily="34" charset="0"/>
                <a:cs typeface="Tahoma" pitchFamily="34" charset="0"/>
              </a:rPr>
              <a:t>Bankovnictví. Základy bankovnictví. </a:t>
            </a:r>
            <a:r>
              <a:rPr lang="cs-CZ" sz="1800" dirty="0">
                <a:latin typeface="Tahoma" pitchFamily="34" charset="0"/>
                <a:cs typeface="Tahoma" pitchFamily="34" charset="0"/>
              </a:rPr>
              <a:t>1. </a:t>
            </a:r>
            <a:r>
              <a:rPr lang="cs-CZ" sz="1800" dirty="0" smtClean="0">
                <a:latin typeface="Tahoma" pitchFamily="34" charset="0"/>
                <a:cs typeface="Tahoma" pitchFamily="34" charset="0"/>
              </a:rPr>
              <a:t>vydání</a:t>
            </a:r>
            <a:r>
              <a:rPr lang="cs-CZ" sz="1800" dirty="0">
                <a:latin typeface="Tahoma" pitchFamily="34" charset="0"/>
                <a:cs typeface="Tahoma" pitchFamily="34" charset="0"/>
              </a:rPr>
              <a:t>. </a:t>
            </a:r>
            <a:endParaRPr lang="cs-CZ" sz="1800" dirty="0" smtClean="0">
              <a:latin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cs-CZ" sz="1800" dirty="0" smtClean="0">
                <a:latin typeface="Tahoma" pitchFamily="34" charset="0"/>
                <a:cs typeface="Tahoma" pitchFamily="34" charset="0"/>
              </a:rPr>
              <a:t>2018</a:t>
            </a:r>
            <a:r>
              <a:rPr lang="cs-CZ" sz="1800" dirty="0">
                <a:latin typeface="Tahoma" pitchFamily="34" charset="0"/>
                <a:cs typeface="Tahoma" pitchFamily="34" charset="0"/>
              </a:rPr>
              <a:t>. ISBN 978-80-7402-305-7.</a:t>
            </a:r>
          </a:p>
          <a:p>
            <a:pPr>
              <a:buNone/>
            </a:pPr>
            <a:endParaRPr lang="cs-CZ" sz="1800" dirty="0">
              <a:latin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cs-CZ" sz="1800" dirty="0" err="1">
                <a:latin typeface="Tahoma" pitchFamily="34" charset="0"/>
                <a:cs typeface="Tahoma" pitchFamily="34" charset="0"/>
              </a:rPr>
              <a:t>Kantnerová</a:t>
            </a:r>
            <a:r>
              <a:rPr lang="cs-CZ" sz="1800" dirty="0">
                <a:latin typeface="Tahoma" pitchFamily="34" charset="0"/>
                <a:cs typeface="Tahoma" pitchFamily="34" charset="0"/>
              </a:rPr>
              <a:t>, </a:t>
            </a:r>
            <a:r>
              <a:rPr lang="cs-CZ" sz="1800" dirty="0" err="1">
                <a:latin typeface="Tahoma" pitchFamily="34" charset="0"/>
                <a:cs typeface="Tahoma" pitchFamily="34" charset="0"/>
              </a:rPr>
              <a:t>Liběna:</a:t>
            </a:r>
            <a:r>
              <a:rPr lang="cs-CZ" sz="1800" i="1" dirty="0" err="1">
                <a:latin typeface="Tahoma" pitchFamily="34" charset="0"/>
                <a:cs typeface="Tahoma" pitchFamily="34" charset="0"/>
              </a:rPr>
              <a:t>Základy</a:t>
            </a:r>
            <a:r>
              <a:rPr lang="cs-CZ" sz="1800" i="1" dirty="0">
                <a:latin typeface="Tahoma" pitchFamily="34" charset="0"/>
                <a:cs typeface="Tahoma" pitchFamily="34" charset="0"/>
              </a:rPr>
              <a:t> bankovnictví. Teorie a praxe.</a:t>
            </a:r>
          </a:p>
          <a:p>
            <a:pPr>
              <a:buNone/>
            </a:pPr>
            <a:r>
              <a:rPr lang="cs-CZ" sz="1800" dirty="0">
                <a:latin typeface="Tahoma" pitchFamily="34" charset="0"/>
                <a:cs typeface="Tahoma" pitchFamily="34" charset="0"/>
              </a:rPr>
              <a:t>1. vydání. 2016. ISBN 978-80-7400-595-4.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37552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>
            <a:extLst>
              <a:ext uri="{FF2B5EF4-FFF2-40B4-BE49-F238E27FC236}">
                <a16:creationId xmlns:a16="http://schemas.microsoft.com/office/drawing/2014/main" id="{862A5D78-1B01-4367-B127-BBD59E7F2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>
                <a:cs typeface="Tahoma" pitchFamily="34" charset="0"/>
              </a:rPr>
              <a:t>Úvěrové produkty</a:t>
            </a:r>
          </a:p>
        </p:txBody>
      </p:sp>
      <p:sp>
        <p:nvSpPr>
          <p:cNvPr id="3075" name="Zástupný symbol pro obsah 2">
            <a:extLst>
              <a:ext uri="{FF2B5EF4-FFF2-40B4-BE49-F238E27FC236}">
                <a16:creationId xmlns:a16="http://schemas.microsoft.com/office/drawing/2014/main" id="{D5852AE2-7FC2-446F-B205-FA27266939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  <a:defRPr/>
            </a:pPr>
            <a:endParaRPr lang="cs-CZ" sz="3088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sz="3088" dirty="0">
                <a:cs typeface="Tahoma" pitchFamily="34" charset="0"/>
              </a:rPr>
              <a:t>Představují podstatnou část aktiv bank.</a:t>
            </a:r>
          </a:p>
          <a:p>
            <a:pPr eaLnBrk="1" hangingPunct="1">
              <a:buFont typeface="Arial" charset="0"/>
              <a:buNone/>
              <a:defRPr/>
            </a:pPr>
            <a:endParaRPr lang="cs-CZ" sz="3088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cs-CZ" sz="3088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sz="3088" dirty="0">
                <a:cs typeface="Tahoma" pitchFamily="34" charset="0"/>
              </a:rPr>
              <a:t>Význam pro banku – výnosy x riziko</a:t>
            </a:r>
          </a:p>
          <a:p>
            <a:pPr eaLnBrk="1" hangingPunct="1">
              <a:buFont typeface="Arial" charset="0"/>
              <a:buNone/>
              <a:defRPr/>
            </a:pPr>
            <a:endParaRPr lang="cs-CZ" sz="3088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cs-CZ" sz="3088" dirty="0">
              <a:cs typeface="Tahoma" pitchFamily="34" charset="0"/>
            </a:endParaRP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ACB40BA5-356D-4DE3-932A-139F9DEA1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367659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Nadpis 1">
            <a:extLst>
              <a:ext uri="{FF2B5EF4-FFF2-40B4-BE49-F238E27FC236}">
                <a16:creationId xmlns:a16="http://schemas.microsoft.com/office/drawing/2014/main" id="{EC404DD7-ACCC-4D5C-BA11-C5F6900DF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>
                <a:cs typeface="Tahoma" pitchFamily="34" charset="0"/>
              </a:rPr>
              <a:t>Struktura úvěrových produktů</a:t>
            </a:r>
          </a:p>
        </p:txBody>
      </p:sp>
      <p:sp>
        <p:nvSpPr>
          <p:cNvPr id="4099" name="Zástupný symbol pro obsah 2">
            <a:extLst>
              <a:ext uri="{FF2B5EF4-FFF2-40B4-BE49-F238E27FC236}">
                <a16:creationId xmlns:a16="http://schemas.microsoft.com/office/drawing/2014/main" id="{3C3E5784-AB18-4C71-941E-0F8DC5D36B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cs-CZ" sz="2647" u="sng" dirty="0">
                <a:cs typeface="Tahoma" pitchFamily="34" charset="0"/>
              </a:rPr>
              <a:t>Podle příjemce úvěru </a:t>
            </a:r>
            <a:r>
              <a:rPr lang="cs-CZ" sz="2647" dirty="0">
                <a:cs typeface="Tahoma" pitchFamily="34" charset="0"/>
              </a:rPr>
              <a:t>– stát, municipality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sz="2647" dirty="0">
                <a:cs typeface="Tahoma" pitchFamily="34" charset="0"/>
              </a:rPr>
              <a:t>                               - podnikatelské subjekty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sz="2647" dirty="0">
                <a:cs typeface="Tahoma" pitchFamily="34" charset="0"/>
              </a:rPr>
              <a:t>                               - FO</a:t>
            </a:r>
          </a:p>
          <a:p>
            <a:pPr eaLnBrk="1" hangingPunct="1">
              <a:buFont typeface="Arial" charset="0"/>
              <a:buNone/>
              <a:defRPr/>
            </a:pPr>
            <a:endParaRPr lang="cs-CZ" sz="2647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sz="2647" u="sng" dirty="0">
                <a:cs typeface="Tahoma" pitchFamily="34" charset="0"/>
              </a:rPr>
              <a:t>Forma poskytnutí úvěru </a:t>
            </a:r>
            <a:r>
              <a:rPr lang="cs-CZ" sz="2647" dirty="0">
                <a:cs typeface="Tahoma" pitchFamily="34" charset="0"/>
              </a:rPr>
              <a:t>– peněžní úvěry x </a:t>
            </a:r>
            <a:r>
              <a:rPr lang="cs-CZ" sz="2647" dirty="0" smtClean="0">
                <a:cs typeface="Tahoma" pitchFamily="34" charset="0"/>
              </a:rPr>
              <a:t>závazkové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sz="2647" dirty="0">
                <a:cs typeface="Tahoma" pitchFamily="34" charset="0"/>
              </a:rPr>
              <a:t> </a:t>
            </a:r>
            <a:r>
              <a:rPr lang="cs-CZ" sz="2647" dirty="0" smtClean="0">
                <a:cs typeface="Tahoma" pitchFamily="34" charset="0"/>
              </a:rPr>
              <a:t>                                                              úvěry</a:t>
            </a:r>
            <a:endParaRPr lang="cs-CZ" sz="2647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cs-CZ" sz="2647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sz="2647" u="sng" dirty="0">
                <a:cs typeface="Tahoma" pitchFamily="34" charset="0"/>
              </a:rPr>
              <a:t>Doba splatnosti úvěru </a:t>
            </a:r>
            <a:r>
              <a:rPr lang="cs-CZ" sz="2647" dirty="0">
                <a:cs typeface="Tahoma" pitchFamily="34" charset="0"/>
              </a:rPr>
              <a:t>– krátkodobé, střednědobé,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sz="2647" dirty="0">
                <a:cs typeface="Tahoma" pitchFamily="34" charset="0"/>
              </a:rPr>
              <a:t>                                  dlouhodobé</a:t>
            </a:r>
          </a:p>
          <a:p>
            <a:pPr eaLnBrk="1" hangingPunct="1">
              <a:buFont typeface="Arial" charset="0"/>
              <a:buNone/>
              <a:defRPr/>
            </a:pPr>
            <a:endParaRPr lang="cs-CZ" sz="2647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cs-CZ" sz="2647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cs-CZ" sz="2647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cs-CZ" sz="2647" dirty="0">
              <a:cs typeface="Tahoma" pitchFamily="34" charset="0"/>
            </a:endParaRP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C030CE42-EFA2-41B9-9BB9-379EB17EC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1137555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dpis 1">
            <a:extLst>
              <a:ext uri="{FF2B5EF4-FFF2-40B4-BE49-F238E27FC236}">
                <a16:creationId xmlns:a16="http://schemas.microsoft.com/office/drawing/2014/main" id="{BD9C8FC9-8AA6-46AA-A242-F9CE6601C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>
                <a:cs typeface="Tahoma" pitchFamily="34" charset="0"/>
              </a:rPr>
              <a:t>Struktura úvěrových produktů</a:t>
            </a:r>
            <a:endParaRPr lang="cs-CZ" dirty="0"/>
          </a:p>
        </p:txBody>
      </p:sp>
      <p:sp>
        <p:nvSpPr>
          <p:cNvPr id="5123" name="Zástupný symbol pro obsah 2">
            <a:extLst>
              <a:ext uri="{FF2B5EF4-FFF2-40B4-BE49-F238E27FC236}">
                <a16:creationId xmlns:a16="http://schemas.microsoft.com/office/drawing/2014/main" id="{1F7C77E0-A969-40DB-80C1-145428777C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cs-CZ" sz="3088" u="sng" dirty="0" smtClean="0">
                <a:cs typeface="Tahoma" pitchFamily="34" charset="0"/>
              </a:rPr>
              <a:t>Měna</a:t>
            </a:r>
            <a:r>
              <a:rPr lang="cs-CZ" sz="3088" dirty="0" smtClean="0">
                <a:cs typeface="Tahoma" pitchFamily="34" charset="0"/>
              </a:rPr>
              <a:t> </a:t>
            </a:r>
            <a:r>
              <a:rPr lang="cs-CZ" sz="3088" dirty="0">
                <a:cs typeface="Tahoma" pitchFamily="34" charset="0"/>
              </a:rPr>
              <a:t>– tuzemská, zahraniční</a:t>
            </a:r>
          </a:p>
          <a:p>
            <a:pPr eaLnBrk="1" hangingPunct="1">
              <a:buFont typeface="Arial" charset="0"/>
              <a:buNone/>
              <a:defRPr/>
            </a:pPr>
            <a:endParaRPr lang="cs-CZ" sz="3088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cs-CZ" sz="3088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sz="3088" u="sng" dirty="0">
                <a:cs typeface="Tahoma" pitchFamily="34" charset="0"/>
              </a:rPr>
              <a:t>Účel použití </a:t>
            </a:r>
            <a:r>
              <a:rPr lang="cs-CZ" sz="3088" dirty="0">
                <a:cs typeface="Tahoma" pitchFamily="34" charset="0"/>
              </a:rPr>
              <a:t>– neúčelové x účelové</a:t>
            </a:r>
          </a:p>
          <a:p>
            <a:pPr eaLnBrk="1" hangingPunct="1">
              <a:buFont typeface="Arial" charset="0"/>
              <a:buNone/>
              <a:defRPr/>
            </a:pPr>
            <a:endParaRPr lang="cs-CZ" sz="3088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cs-CZ" sz="3088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sz="3088" u="sng" dirty="0">
                <a:cs typeface="Tahoma" pitchFamily="34" charset="0"/>
              </a:rPr>
              <a:t>Způsob zajištění </a:t>
            </a:r>
            <a:r>
              <a:rPr lang="cs-CZ" sz="3088" dirty="0">
                <a:cs typeface="Tahoma" pitchFamily="34" charset="0"/>
              </a:rPr>
              <a:t>– nezajištěné x zajištěné</a:t>
            </a:r>
          </a:p>
          <a:p>
            <a:pPr eaLnBrk="1" hangingPunct="1">
              <a:buFont typeface="Arial" charset="0"/>
              <a:buNone/>
              <a:defRPr/>
            </a:pPr>
            <a:endParaRPr lang="cs-CZ" sz="3088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cs-CZ" sz="3088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cs-CZ" sz="3088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cs-CZ" sz="3088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cs-CZ" sz="3088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cs-CZ" sz="3088" dirty="0">
              <a:cs typeface="Tahoma" pitchFamily="34" charset="0"/>
            </a:endParaRP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A3D87EB4-EE24-43F4-B248-2696C8DF0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3337287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Nadpis 1">
            <a:extLst>
              <a:ext uri="{FF2B5EF4-FFF2-40B4-BE49-F238E27FC236}">
                <a16:creationId xmlns:a16="http://schemas.microsoft.com/office/drawing/2014/main" id="{9CFCE565-D82F-4AE8-A5C0-33B9EB162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sz="3529" dirty="0">
                <a:cs typeface="Tahoma" pitchFamily="34" charset="0"/>
              </a:rPr>
              <a:t>Úvěrová smlouva – základ úvěrového vztahu</a:t>
            </a:r>
          </a:p>
        </p:txBody>
      </p:sp>
      <p:sp>
        <p:nvSpPr>
          <p:cNvPr id="6147" name="Zástupný symbol pro obsah 2">
            <a:extLst>
              <a:ext uri="{FF2B5EF4-FFF2-40B4-BE49-F238E27FC236}">
                <a16:creationId xmlns:a16="http://schemas.microsoft.com/office/drawing/2014/main" id="{7176FEE5-C989-4EFD-8163-B6A749A5A7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None/>
              <a:defRPr/>
            </a:pPr>
            <a:r>
              <a:rPr lang="cs-CZ" u="sng" dirty="0">
                <a:cs typeface="Tahoma" pitchFamily="34" charset="0"/>
              </a:rPr>
              <a:t>Žádost o úvěr</a:t>
            </a:r>
            <a:r>
              <a:rPr lang="cs-CZ" dirty="0">
                <a:cs typeface="Tahoma" pitchFamily="34" charset="0"/>
              </a:rPr>
              <a:t> – náležitosti</a:t>
            </a:r>
          </a:p>
          <a:p>
            <a:pPr eaLnBrk="1" hangingPunct="1">
              <a:spcBef>
                <a:spcPct val="50000"/>
              </a:spcBef>
              <a:buFont typeface="Arial" charset="0"/>
              <a:buNone/>
              <a:defRPr/>
            </a:pPr>
            <a:endParaRPr lang="cs-CZ" dirty="0">
              <a:cs typeface="Tahoma" pitchFamily="34" charset="0"/>
            </a:endParaRP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None/>
              <a:defRPr/>
            </a:pPr>
            <a:r>
              <a:rPr lang="cs-CZ" dirty="0">
                <a:cs typeface="Tahoma" pitchFamily="34" charset="0"/>
              </a:rPr>
              <a:t>Vše ok – </a:t>
            </a:r>
            <a:r>
              <a:rPr lang="cs-CZ" u="sng" dirty="0">
                <a:cs typeface="Tahoma" pitchFamily="34" charset="0"/>
              </a:rPr>
              <a:t>úvěrová smlouva</a:t>
            </a:r>
          </a:p>
          <a:p>
            <a:pPr eaLnBrk="1" hangingPunct="1">
              <a:spcBef>
                <a:spcPct val="50000"/>
              </a:spcBef>
              <a:buFont typeface="Arial" charset="0"/>
              <a:buNone/>
              <a:defRPr/>
            </a:pPr>
            <a:endParaRPr lang="cs-CZ" u="sng" dirty="0">
              <a:cs typeface="Tahoma" pitchFamily="34" charset="0"/>
            </a:endParaRP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None/>
              <a:defRPr/>
            </a:pPr>
            <a:r>
              <a:rPr lang="cs-CZ" u="sng" dirty="0">
                <a:cs typeface="Tahoma" pitchFamily="34" charset="0"/>
              </a:rPr>
              <a:t>Zánik </a:t>
            </a:r>
            <a:r>
              <a:rPr lang="cs-CZ" dirty="0">
                <a:cs typeface="Tahoma" pitchFamily="34" charset="0"/>
              </a:rPr>
              <a:t>úvěrové smlouvy </a:t>
            </a:r>
            <a:r>
              <a:rPr lang="cs-CZ" sz="2206" dirty="0">
                <a:cs typeface="Tahoma" pitchFamily="34" charset="0"/>
              </a:rPr>
              <a:t>(splněním smlouvy, </a:t>
            </a:r>
          </a:p>
          <a:p>
            <a:pPr eaLnBrk="1" hangingPunct="1">
              <a:spcBef>
                <a:spcPct val="50000"/>
              </a:spcBef>
              <a:buFont typeface="Arial" charset="0"/>
              <a:buNone/>
              <a:defRPr/>
            </a:pPr>
            <a:r>
              <a:rPr lang="cs-CZ" sz="2206" dirty="0">
                <a:cs typeface="Tahoma" pitchFamily="34" charset="0"/>
              </a:rPr>
              <a:t>dohodou, odstoupením od smlouvy, výpovědí)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C6A09751-A83C-40BD-81C6-36783E649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dirty="0"/>
              <a:t>Jana </a:t>
            </a:r>
            <a:r>
              <a:rPr lang="cs-CZ" dirty="0" err="1"/>
              <a:t>Šturcová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97705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Nadpis 1">
            <a:extLst>
              <a:ext uri="{FF2B5EF4-FFF2-40B4-BE49-F238E27FC236}">
                <a16:creationId xmlns:a16="http://schemas.microsoft.com/office/drawing/2014/main" id="{5BE36CB6-6F8D-489F-B1E1-5CF85F816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/>
              <a:t>Úročení</a:t>
            </a:r>
          </a:p>
        </p:txBody>
      </p:sp>
      <p:sp>
        <p:nvSpPr>
          <p:cNvPr id="7171" name="Zástupný symbol pro obsah 2">
            <a:extLst>
              <a:ext uri="{FF2B5EF4-FFF2-40B4-BE49-F238E27FC236}">
                <a16:creationId xmlns:a16="http://schemas.microsoft.com/office/drawing/2014/main" id="{183E03A5-B1C5-4F38-8802-C2A91F05A5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§"/>
              <a:defRPr/>
            </a:pPr>
            <a:r>
              <a:rPr lang="cs-CZ" sz="3088" u="sng" dirty="0"/>
              <a:t>fixní</a:t>
            </a:r>
            <a:r>
              <a:rPr lang="cs-CZ" sz="3088" dirty="0"/>
              <a:t> úroková sazba</a:t>
            </a: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§"/>
              <a:defRPr/>
            </a:pPr>
            <a:r>
              <a:rPr lang="cs-CZ" sz="3088" u="sng" dirty="0"/>
              <a:t>pohyblivá</a:t>
            </a:r>
            <a:r>
              <a:rPr lang="cs-CZ" sz="3088" dirty="0"/>
              <a:t> úroková sazba – způsoby změn:</a:t>
            </a: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None/>
              <a:defRPr/>
            </a:pPr>
            <a:r>
              <a:rPr lang="cs-CZ" sz="3088" dirty="0"/>
              <a:t>     - </a:t>
            </a:r>
            <a:r>
              <a:rPr lang="cs-CZ" sz="2800" dirty="0"/>
              <a:t>vazba na určitou úrokovou sazbu</a:t>
            </a: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None/>
              <a:defRPr/>
            </a:pPr>
            <a:r>
              <a:rPr lang="cs-CZ" sz="2800" dirty="0"/>
              <a:t>     - vazba na určitou tržní </a:t>
            </a:r>
            <a:r>
              <a:rPr lang="cs-CZ" sz="2800" dirty="0" err="1"/>
              <a:t>refer</a:t>
            </a:r>
            <a:r>
              <a:rPr lang="cs-CZ" sz="2800" dirty="0"/>
              <a:t>. </a:t>
            </a:r>
            <a:r>
              <a:rPr lang="cs-CZ" sz="2800" dirty="0" err="1"/>
              <a:t>úr</a:t>
            </a:r>
            <a:r>
              <a:rPr lang="cs-CZ" sz="2800" dirty="0"/>
              <a:t>. </a:t>
            </a:r>
            <a:endParaRPr lang="cs-CZ" sz="2800" dirty="0" smtClean="0"/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None/>
              <a:defRPr/>
            </a:pPr>
            <a:r>
              <a:rPr lang="cs-CZ" sz="2800" dirty="0"/>
              <a:t> </a:t>
            </a:r>
            <a:r>
              <a:rPr lang="cs-CZ" sz="2800" dirty="0" smtClean="0"/>
              <a:t>      sazbu</a:t>
            </a:r>
            <a:endParaRPr lang="cs-CZ" sz="2800" dirty="0"/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None/>
              <a:defRPr/>
            </a:pPr>
            <a:r>
              <a:rPr lang="cs-CZ" sz="2800" dirty="0"/>
              <a:t>     - pohyb + -</a:t>
            </a:r>
          </a:p>
          <a:p>
            <a:pPr eaLnBrk="1" hangingPunct="1">
              <a:buFont typeface="Arial" charset="0"/>
              <a:buNone/>
              <a:defRPr/>
            </a:pPr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DCF8D68-F382-461C-A596-118E3526A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3637743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Nadpis 1">
            <a:extLst>
              <a:ext uri="{FF2B5EF4-FFF2-40B4-BE49-F238E27FC236}">
                <a16:creationId xmlns:a16="http://schemas.microsoft.com/office/drawing/2014/main" id="{A330B168-2C5A-4E9C-BFC8-866DEBADD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>
                <a:cs typeface="Tahoma" pitchFamily="34" charset="0"/>
              </a:rPr>
              <a:t>Splácení úvěrů</a:t>
            </a:r>
          </a:p>
        </p:txBody>
      </p:sp>
      <p:sp>
        <p:nvSpPr>
          <p:cNvPr id="8195" name="Zástupný symbol pro obsah 2">
            <a:extLst>
              <a:ext uri="{FF2B5EF4-FFF2-40B4-BE49-F238E27FC236}">
                <a16:creationId xmlns:a16="http://schemas.microsoft.com/office/drawing/2014/main" id="{F3A25FF8-C50B-48C3-B82F-09897E2A56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§"/>
              <a:defRPr/>
            </a:pPr>
            <a:r>
              <a:rPr lang="cs-CZ" dirty="0">
                <a:cs typeface="Tahoma" pitchFamily="34" charset="0"/>
              </a:rPr>
              <a:t> </a:t>
            </a:r>
            <a:r>
              <a:rPr lang="cs-CZ" sz="3088" dirty="0">
                <a:cs typeface="Tahoma" pitchFamily="34" charset="0"/>
              </a:rPr>
              <a:t>najednou v době splatnosti</a:t>
            </a: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§"/>
              <a:defRPr/>
            </a:pPr>
            <a:r>
              <a:rPr lang="cs-CZ" sz="3088" dirty="0">
                <a:cs typeface="Tahoma" pitchFamily="34" charset="0"/>
              </a:rPr>
              <a:t> úroky pravidelně, úvěr celý najednou</a:t>
            </a: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§"/>
              <a:defRPr/>
            </a:pPr>
            <a:r>
              <a:rPr lang="cs-CZ" sz="3088" dirty="0">
                <a:cs typeface="Tahoma" pitchFamily="34" charset="0"/>
              </a:rPr>
              <a:t> </a:t>
            </a:r>
            <a:r>
              <a:rPr lang="cs-CZ" sz="3088" u="sng" dirty="0">
                <a:cs typeface="Tahoma" pitchFamily="34" charset="0"/>
              </a:rPr>
              <a:t>umořování úvěru pravidelnými platbami</a:t>
            </a:r>
            <a:r>
              <a:rPr lang="cs-CZ" sz="3088" dirty="0">
                <a:cs typeface="Tahoma" pitchFamily="34" charset="0"/>
              </a:rPr>
              <a:t>:</a:t>
            </a: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None/>
              <a:defRPr/>
            </a:pPr>
            <a:r>
              <a:rPr lang="cs-CZ" sz="3088" dirty="0">
                <a:cs typeface="Tahoma" pitchFamily="34" charset="0"/>
              </a:rPr>
              <a:t>    a) konstantní anuita</a:t>
            </a: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None/>
              <a:defRPr/>
            </a:pPr>
            <a:r>
              <a:rPr lang="cs-CZ" sz="3088" dirty="0">
                <a:cs typeface="Tahoma" pitchFamily="34" charset="0"/>
              </a:rPr>
              <a:t>    b) umořování nestejnými platbami</a:t>
            </a: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None/>
              <a:defRPr/>
            </a:pPr>
            <a:r>
              <a:rPr lang="cs-CZ" sz="3088" dirty="0">
                <a:cs typeface="Tahoma" pitchFamily="34" charset="0"/>
              </a:rPr>
              <a:t>    c) umořování konstantním úmorem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A129CECC-59C6-4751-BCAB-F871FBFF0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1512658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Nadpis 1">
            <a:extLst>
              <a:ext uri="{FF2B5EF4-FFF2-40B4-BE49-F238E27FC236}">
                <a16:creationId xmlns:a16="http://schemas.microsoft.com/office/drawing/2014/main" id="{4A0F582C-6146-40F0-99A9-3E9C20F63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>
                <a:cs typeface="Tahoma" pitchFamily="34" charset="0"/>
              </a:rPr>
              <a:t>Kontokorentní úvěr</a:t>
            </a:r>
          </a:p>
        </p:txBody>
      </p:sp>
      <p:sp>
        <p:nvSpPr>
          <p:cNvPr id="12291" name="Zástupný symbol pro obsah 2">
            <a:extLst>
              <a:ext uri="{FF2B5EF4-FFF2-40B4-BE49-F238E27FC236}">
                <a16:creationId xmlns:a16="http://schemas.microsoft.com/office/drawing/2014/main" id="{90B0958C-57D7-4168-B61A-FF265CA8CD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None/>
              <a:defRPr/>
            </a:pPr>
            <a:r>
              <a:rPr lang="cs-CZ" dirty="0" smtClean="0">
                <a:solidFill>
                  <a:srgbClr val="00B0F0"/>
                </a:solidFill>
                <a:cs typeface="Tahoma" pitchFamily="34" charset="0"/>
              </a:rPr>
              <a:t>-  </a:t>
            </a:r>
            <a:r>
              <a:rPr lang="cs-CZ" dirty="0" smtClean="0">
                <a:cs typeface="Tahoma" pitchFamily="34" charset="0"/>
              </a:rPr>
              <a:t>   </a:t>
            </a:r>
            <a:r>
              <a:rPr lang="cs-CZ" sz="2800" dirty="0" smtClean="0">
                <a:cs typeface="Tahoma" pitchFamily="34" charset="0"/>
              </a:rPr>
              <a:t>nejrozšířenější </a:t>
            </a:r>
            <a:r>
              <a:rPr lang="cs-CZ" sz="2800" dirty="0">
                <a:solidFill>
                  <a:srgbClr val="00B0F0"/>
                </a:solidFill>
                <a:cs typeface="Tahoma" pitchFamily="34" charset="0"/>
              </a:rPr>
              <a:t>krátkodobý</a:t>
            </a:r>
            <a:r>
              <a:rPr lang="cs-CZ" sz="2800" dirty="0">
                <a:cs typeface="Tahoma" pitchFamily="34" charset="0"/>
              </a:rPr>
              <a:t> úvěr</a:t>
            </a:r>
          </a:p>
          <a:p>
            <a:pPr eaLnBrk="1" hangingPunct="1">
              <a:spcBef>
                <a:spcPct val="50000"/>
              </a:spcBef>
              <a:buFontTx/>
              <a:buChar char="-"/>
              <a:defRPr/>
            </a:pPr>
            <a:r>
              <a:rPr lang="cs-CZ" sz="2800" dirty="0">
                <a:cs typeface="Tahoma" pitchFamily="34" charset="0"/>
              </a:rPr>
              <a:t> poskytuje se na BÚ</a:t>
            </a:r>
          </a:p>
          <a:p>
            <a:pPr eaLnBrk="1" hangingPunct="1">
              <a:spcBef>
                <a:spcPct val="50000"/>
              </a:spcBef>
              <a:buFontTx/>
              <a:buChar char="-"/>
              <a:defRPr/>
            </a:pPr>
            <a:r>
              <a:rPr lang="cs-CZ" sz="2800" dirty="0">
                <a:cs typeface="Tahoma" pitchFamily="34" charset="0"/>
              </a:rPr>
              <a:t> úvěrový rámec (limit)</a:t>
            </a:r>
          </a:p>
          <a:p>
            <a:pPr eaLnBrk="1" hangingPunct="1">
              <a:spcBef>
                <a:spcPct val="50000"/>
              </a:spcBef>
              <a:buFontTx/>
              <a:buChar char="-"/>
              <a:defRPr/>
            </a:pPr>
            <a:r>
              <a:rPr lang="cs-CZ" sz="2800" dirty="0">
                <a:cs typeface="Tahoma" pitchFamily="34" charset="0"/>
              </a:rPr>
              <a:t> splatnost úvěru</a:t>
            </a:r>
          </a:p>
          <a:p>
            <a:pPr eaLnBrk="1" hangingPunct="1">
              <a:spcBef>
                <a:spcPct val="50000"/>
              </a:spcBef>
              <a:buFontTx/>
              <a:buChar char="-"/>
              <a:defRPr/>
            </a:pPr>
            <a:r>
              <a:rPr lang="cs-CZ" sz="2800" dirty="0">
                <a:cs typeface="Tahoma" pitchFamily="34" charset="0"/>
              </a:rPr>
              <a:t> zajištění</a:t>
            </a:r>
          </a:p>
          <a:p>
            <a:pPr eaLnBrk="1" hangingPunct="1">
              <a:spcBef>
                <a:spcPct val="50000"/>
              </a:spcBef>
              <a:buFont typeface="Arial" charset="0"/>
              <a:buNone/>
              <a:defRPr/>
            </a:pPr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76CD2244-D91E-4404-8551-82321BBBD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3876670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Nadpis 1">
            <a:extLst>
              <a:ext uri="{FF2B5EF4-FFF2-40B4-BE49-F238E27FC236}">
                <a16:creationId xmlns:a16="http://schemas.microsoft.com/office/drawing/2014/main" id="{7C9CE9EE-FF3A-4DDD-8CCE-DCF43F518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4293" y="367639"/>
            <a:ext cx="8319135" cy="1579095"/>
          </a:xfrm>
        </p:spPr>
        <p:txBody>
          <a:bodyPr/>
          <a:lstStyle/>
          <a:p>
            <a:pPr algn="ctr" eaLnBrk="1" hangingPunct="1">
              <a:defRPr/>
            </a:pPr>
            <a:r>
              <a:rPr lang="cs-CZ" dirty="0"/>
              <a:t>Eskontní úvěr</a:t>
            </a:r>
          </a:p>
        </p:txBody>
      </p:sp>
      <p:sp>
        <p:nvSpPr>
          <p:cNvPr id="13315" name="Zástupný symbol pro obsah 2">
            <a:extLst>
              <a:ext uri="{FF2B5EF4-FFF2-40B4-BE49-F238E27FC236}">
                <a16:creationId xmlns:a16="http://schemas.microsoft.com/office/drawing/2014/main" id="{35C0894E-83B9-42C3-B4BF-937A732E36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50000"/>
              </a:spcBef>
              <a:buFont typeface="Arial" charset="0"/>
              <a:buNone/>
              <a:defRPr/>
            </a:pPr>
            <a:r>
              <a:rPr lang="cs-CZ" dirty="0"/>
              <a:t>= </a:t>
            </a:r>
            <a:r>
              <a:rPr lang="cs-CZ" sz="2800" dirty="0"/>
              <a:t>krátkodobý úvěr, poskytuje ho banka </a:t>
            </a:r>
            <a:endParaRPr lang="cs-CZ" sz="2800" dirty="0" smtClean="0"/>
          </a:p>
          <a:p>
            <a:pPr eaLnBrk="1" hangingPunct="1">
              <a:spcBef>
                <a:spcPct val="50000"/>
              </a:spcBef>
              <a:buFont typeface="Arial" charset="0"/>
              <a:buNone/>
              <a:defRPr/>
            </a:pPr>
            <a:r>
              <a:rPr lang="cs-CZ" sz="2800" dirty="0"/>
              <a:t> </a:t>
            </a:r>
            <a:r>
              <a:rPr lang="cs-CZ" sz="2800" dirty="0" smtClean="0"/>
              <a:t> odkoupením </a:t>
            </a:r>
            <a:r>
              <a:rPr lang="cs-CZ" sz="2800" dirty="0">
                <a:solidFill>
                  <a:srgbClr val="00B0F0"/>
                </a:solidFill>
              </a:rPr>
              <a:t>směnky</a:t>
            </a:r>
            <a:r>
              <a:rPr lang="cs-CZ" sz="2800" dirty="0"/>
              <a:t> před její splatností, </a:t>
            </a:r>
            <a:endParaRPr lang="cs-CZ" sz="2800" dirty="0" smtClean="0"/>
          </a:p>
          <a:p>
            <a:pPr eaLnBrk="1" hangingPunct="1">
              <a:spcBef>
                <a:spcPct val="50000"/>
              </a:spcBef>
              <a:buFont typeface="Arial" charset="0"/>
              <a:buNone/>
              <a:defRPr/>
            </a:pPr>
            <a:r>
              <a:rPr lang="cs-CZ" sz="2800" dirty="0"/>
              <a:t> </a:t>
            </a:r>
            <a:r>
              <a:rPr lang="cs-CZ" sz="2800" dirty="0" smtClean="0"/>
              <a:t> sráží </a:t>
            </a:r>
            <a:r>
              <a:rPr lang="cs-CZ" sz="2800" dirty="0"/>
              <a:t>si </a:t>
            </a:r>
            <a:r>
              <a:rPr lang="cs-CZ" sz="2800" dirty="0" smtClean="0">
                <a:solidFill>
                  <a:srgbClr val="00B0F0"/>
                </a:solidFill>
              </a:rPr>
              <a:t>diskont</a:t>
            </a:r>
          </a:p>
          <a:p>
            <a:pPr eaLnBrk="1" hangingPunct="1">
              <a:spcBef>
                <a:spcPct val="50000"/>
              </a:spcBef>
              <a:buFont typeface="Arial" charset="0"/>
              <a:buNone/>
              <a:defRPr/>
            </a:pPr>
            <a:endParaRPr lang="cs-CZ" sz="2800" dirty="0">
              <a:solidFill>
                <a:srgbClr val="FFFF00"/>
              </a:solidFill>
            </a:endParaRPr>
          </a:p>
          <a:p>
            <a:pPr eaLnBrk="1" hangingPunct="1">
              <a:spcBef>
                <a:spcPct val="50000"/>
              </a:spcBef>
              <a:buFontTx/>
              <a:buChar char="-"/>
              <a:defRPr/>
            </a:pPr>
            <a:r>
              <a:rPr lang="cs-CZ" sz="2800" dirty="0"/>
              <a:t> reeskont</a:t>
            </a:r>
          </a:p>
          <a:p>
            <a:pPr eaLnBrk="1" hangingPunct="1">
              <a:spcBef>
                <a:spcPct val="50000"/>
              </a:spcBef>
              <a:buFontTx/>
              <a:buChar char="-"/>
              <a:defRPr/>
            </a:pPr>
            <a:r>
              <a:rPr lang="cs-CZ" sz="2800" dirty="0"/>
              <a:t> výpočet </a:t>
            </a:r>
            <a:r>
              <a:rPr lang="cs-CZ" sz="2800" dirty="0">
                <a:solidFill>
                  <a:srgbClr val="00B0F0"/>
                </a:solidFill>
              </a:rPr>
              <a:t>diskontované směnečné </a:t>
            </a:r>
            <a:r>
              <a:rPr lang="cs-CZ" sz="2800" dirty="0" smtClean="0">
                <a:solidFill>
                  <a:srgbClr val="00B0F0"/>
                </a:solidFill>
              </a:rPr>
              <a:t>částky</a:t>
            </a:r>
            <a:endParaRPr lang="cs-CZ" sz="2800" dirty="0">
              <a:solidFill>
                <a:srgbClr val="00B0F0"/>
              </a:solidFill>
            </a:endParaRPr>
          </a:p>
          <a:p>
            <a:pPr eaLnBrk="1" hangingPunct="1">
              <a:buFont typeface="Arial" charset="0"/>
              <a:buNone/>
              <a:defRPr/>
            </a:pPr>
            <a:endParaRPr lang="cs-CZ" dirty="0">
              <a:solidFill>
                <a:srgbClr val="00B0F0"/>
              </a:solidFill>
            </a:endParaRP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00A98ABB-2434-40BB-BA61-E6199BCA7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823256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Nadpis 1">
            <a:extLst>
              <a:ext uri="{FF2B5EF4-FFF2-40B4-BE49-F238E27FC236}">
                <a16:creationId xmlns:a16="http://schemas.microsoft.com/office/drawing/2014/main" id="{CB7BE830-27B4-441E-9B85-031C47E2E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>
                <a:cs typeface="Tahoma" pitchFamily="34" charset="0"/>
              </a:rPr>
              <a:t>Hypoteční úvěr</a:t>
            </a:r>
          </a:p>
        </p:txBody>
      </p:sp>
      <p:sp>
        <p:nvSpPr>
          <p:cNvPr id="16387" name="Zástupný symbol pro obsah 2">
            <a:extLst>
              <a:ext uri="{FF2B5EF4-FFF2-40B4-BE49-F238E27FC236}">
                <a16:creationId xmlns:a16="http://schemas.microsoft.com/office/drawing/2014/main" id="{495009D3-5543-4B32-9821-64657EB4C3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§"/>
              <a:defRPr/>
            </a:pPr>
            <a:r>
              <a:rPr lang="cs-CZ" sz="2800" dirty="0"/>
              <a:t>Princip hypotečního bankovnictví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sz="2800" dirty="0"/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r>
              <a:rPr lang="cs-CZ" sz="2800" dirty="0" err="1"/>
              <a:t>Hyp</a:t>
            </a:r>
            <a:r>
              <a:rPr lang="cs-CZ" sz="2800" dirty="0"/>
              <a:t>. úvěr - </a:t>
            </a:r>
            <a:r>
              <a:rPr lang="cs-CZ" sz="2800" dirty="0">
                <a:solidFill>
                  <a:srgbClr val="00B0F0"/>
                </a:solidFill>
              </a:rPr>
              <a:t>způsob zajištění</a:t>
            </a:r>
            <a:r>
              <a:rPr lang="cs-CZ" sz="2800" dirty="0">
                <a:solidFill>
                  <a:srgbClr val="FFFF00"/>
                </a:solidFill>
              </a:rPr>
              <a:t> </a:t>
            </a:r>
            <a:r>
              <a:rPr lang="cs-CZ" sz="2800" dirty="0"/>
              <a:t>= zástavní právo k nemovitosti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800" dirty="0"/>
              <a:t>                                                 </a:t>
            </a:r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r>
              <a:rPr lang="cs-CZ" sz="2800" dirty="0"/>
              <a:t>V ČR od r. 1995</a:t>
            </a:r>
          </a:p>
          <a:p>
            <a:pPr marL="0" indent="0" eaLnBrk="1" hangingPunct="1">
              <a:buNone/>
              <a:defRPr/>
            </a:pPr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928FF51-4CEC-4CEB-BC7E-3BA5847FA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2366431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Nadpis 1">
            <a:extLst>
              <a:ext uri="{FF2B5EF4-FFF2-40B4-BE49-F238E27FC236}">
                <a16:creationId xmlns:a16="http://schemas.microsoft.com/office/drawing/2014/main" id="{F52F1597-AF9F-4921-B9B8-105B8822F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>
                <a:cs typeface="Tahoma" pitchFamily="34" charset="0"/>
              </a:rPr>
              <a:t>Hypoteční úvěr</a:t>
            </a:r>
          </a:p>
        </p:txBody>
      </p:sp>
      <p:sp>
        <p:nvSpPr>
          <p:cNvPr id="17411" name="Zástupný symbol pro obsah 2">
            <a:extLst>
              <a:ext uri="{FF2B5EF4-FFF2-40B4-BE49-F238E27FC236}">
                <a16:creationId xmlns:a16="http://schemas.microsoft.com/office/drawing/2014/main" id="{9BBC2D4F-6762-4E65-A28E-7765922618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cs-CZ" sz="4852" b="1" dirty="0" smtClean="0"/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r>
              <a:rPr lang="cs-CZ" sz="2800" dirty="0"/>
              <a:t>Výše úvěru</a:t>
            </a:r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r>
              <a:rPr lang="cs-CZ" sz="2800" dirty="0"/>
              <a:t>Doba splatnosti</a:t>
            </a:r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r>
              <a:rPr lang="cs-CZ" sz="2800" dirty="0"/>
              <a:t>Způsoby čerpání</a:t>
            </a:r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r>
              <a:rPr lang="cs-CZ" sz="2800" dirty="0"/>
              <a:t>Způsoby splácení</a:t>
            </a:r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r>
              <a:rPr lang="cs-CZ" sz="2800" dirty="0"/>
              <a:t>Státní podpora</a:t>
            </a:r>
          </a:p>
          <a:p>
            <a:pPr eaLnBrk="1" hangingPunct="1">
              <a:buFont typeface="Arial" charset="0"/>
              <a:buNone/>
              <a:defRPr/>
            </a:pPr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29EC330C-FF92-428E-AC2D-603981F71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1176886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B2AE5E4-CADF-4811-87A9-9F9487592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/>
              <a:t>Nová pravidla – září 2018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AFFE4E33-8B77-4CBF-BB43-AC5E33A3E3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None/>
              <a:defRPr/>
            </a:pPr>
            <a:endParaRPr lang="cs-CZ" sz="3088" dirty="0">
              <a:solidFill>
                <a:srgbClr val="FFFF00"/>
              </a:solidFill>
            </a:endParaRP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3088" dirty="0">
                <a:solidFill>
                  <a:srgbClr val="00B0F0"/>
                </a:solidFill>
              </a:rPr>
              <a:t>Výše úvěru </a:t>
            </a:r>
            <a:r>
              <a:rPr lang="cs-CZ" sz="3088" dirty="0"/>
              <a:t>– včetně všech dalších už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3088" dirty="0"/>
              <a:t>čerpaných půjček – </a:t>
            </a:r>
            <a:r>
              <a:rPr lang="cs-CZ" sz="3088" dirty="0">
                <a:solidFill>
                  <a:srgbClr val="00B0F0"/>
                </a:solidFill>
              </a:rPr>
              <a:t>nesmí překročit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3088" dirty="0">
                <a:solidFill>
                  <a:srgbClr val="00B0F0"/>
                </a:solidFill>
              </a:rPr>
              <a:t>devítinásobek žadatelova ročního </a:t>
            </a:r>
            <a:endParaRPr lang="cs-CZ" sz="3088" dirty="0" smtClean="0">
              <a:solidFill>
                <a:srgbClr val="00B0F0"/>
              </a:solidFill>
            </a:endParaRP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3088" dirty="0" smtClean="0">
                <a:solidFill>
                  <a:srgbClr val="00B0F0"/>
                </a:solidFill>
              </a:rPr>
              <a:t>čistého příjmu </a:t>
            </a:r>
            <a:r>
              <a:rPr lang="cs-CZ" sz="3088" dirty="0">
                <a:solidFill>
                  <a:schemeClr val="tx1"/>
                </a:solidFill>
              </a:rPr>
              <a:t>a</a:t>
            </a:r>
            <a:r>
              <a:rPr lang="cs-CZ" sz="3088" dirty="0">
                <a:solidFill>
                  <a:srgbClr val="00B0F0"/>
                </a:solidFill>
              </a:rPr>
              <a:t> splátka nesmí převýšit </a:t>
            </a:r>
            <a:endParaRPr lang="cs-CZ" sz="3088" dirty="0" smtClean="0">
              <a:solidFill>
                <a:srgbClr val="00B0F0"/>
              </a:solidFill>
            </a:endParaRP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3088" dirty="0" smtClean="0">
                <a:solidFill>
                  <a:srgbClr val="00B0F0"/>
                </a:solidFill>
              </a:rPr>
              <a:t>45 </a:t>
            </a:r>
            <a:r>
              <a:rPr lang="cs-CZ" sz="3088" dirty="0">
                <a:solidFill>
                  <a:srgbClr val="00B0F0"/>
                </a:solidFill>
              </a:rPr>
              <a:t>% jeho </a:t>
            </a:r>
            <a:r>
              <a:rPr lang="cs-CZ" sz="3088" dirty="0" smtClean="0">
                <a:solidFill>
                  <a:srgbClr val="00B0F0"/>
                </a:solidFill>
              </a:rPr>
              <a:t>čistého </a:t>
            </a:r>
            <a:r>
              <a:rPr lang="cs-CZ" sz="3088" dirty="0">
                <a:solidFill>
                  <a:srgbClr val="00B0F0"/>
                </a:solidFill>
              </a:rPr>
              <a:t>měsíčního příjmu.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50BBFD9C-03CA-4A60-A66B-42988037F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4282305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361795D-4CB1-459F-B63F-3DB6B8C35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/>
              <a:t>Kolik půjčí SS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9670A0D-942A-439F-8B76-72CEB6FED7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endParaRPr lang="cs-CZ" sz="3088" dirty="0"/>
          </a:p>
          <a:p>
            <a:pPr marL="0" indent="0">
              <a:buNone/>
              <a:defRPr/>
            </a:pPr>
            <a:r>
              <a:rPr lang="cs-CZ" sz="3088" dirty="0"/>
              <a:t>Buřinka			</a:t>
            </a:r>
            <a:r>
              <a:rPr lang="cs-CZ" sz="3088" dirty="0" smtClean="0"/>
              <a:t>            800 </a:t>
            </a:r>
            <a:r>
              <a:rPr lang="cs-CZ" sz="3088" dirty="0"/>
              <a:t>000 Kč</a:t>
            </a:r>
          </a:p>
          <a:p>
            <a:pPr marL="0" indent="0">
              <a:buNone/>
              <a:defRPr/>
            </a:pPr>
            <a:r>
              <a:rPr lang="cs-CZ" sz="3088" dirty="0"/>
              <a:t>ČMSS		   	     </a:t>
            </a:r>
            <a:r>
              <a:rPr lang="cs-CZ" sz="3088" dirty="0" smtClean="0"/>
              <a:t>         1 </a:t>
            </a:r>
            <a:r>
              <a:rPr lang="cs-CZ" sz="3088" dirty="0"/>
              <a:t>000 000 Kč</a:t>
            </a:r>
          </a:p>
          <a:p>
            <a:pPr marL="0" indent="0">
              <a:buNone/>
              <a:defRPr/>
            </a:pPr>
            <a:r>
              <a:rPr lang="cs-CZ" sz="3088" dirty="0"/>
              <a:t>Modrá pyramida	         800 000 Kč</a:t>
            </a:r>
          </a:p>
          <a:p>
            <a:pPr marL="0" indent="0">
              <a:buNone/>
              <a:defRPr/>
            </a:pPr>
            <a:r>
              <a:rPr lang="cs-CZ" sz="3088" dirty="0" err="1"/>
              <a:t>Raiffeisen</a:t>
            </a:r>
            <a:r>
              <a:rPr lang="cs-CZ" sz="3088" dirty="0"/>
              <a:t>	       	      1 000 000 Kč</a:t>
            </a:r>
          </a:p>
          <a:p>
            <a:pPr marL="0" indent="0">
              <a:buNone/>
              <a:defRPr/>
            </a:pPr>
            <a:r>
              <a:rPr lang="cs-CZ" sz="3088" dirty="0" err="1"/>
              <a:t>Wüstenrot</a:t>
            </a:r>
            <a:r>
              <a:rPr lang="cs-CZ" sz="3088" dirty="0"/>
              <a:t>        	      1 000 000 Kč</a:t>
            </a:r>
          </a:p>
          <a:p>
            <a:pPr marL="0" indent="0">
              <a:buNone/>
              <a:defRPr/>
            </a:pPr>
            <a:endParaRPr lang="cs-CZ" sz="3088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D26C5BB0-8B9B-479B-8DD1-6C3870C50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35479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Nadpis 1">
            <a:extLst>
              <a:ext uri="{FF2B5EF4-FFF2-40B4-BE49-F238E27FC236}">
                <a16:creationId xmlns:a16="http://schemas.microsoft.com/office/drawing/2014/main" id="{A71AD7B9-C0A8-40A4-948B-58E84697D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/>
              <a:t>Americká hypotéka</a:t>
            </a:r>
          </a:p>
        </p:txBody>
      </p:sp>
      <p:sp>
        <p:nvSpPr>
          <p:cNvPr id="18435" name="Zástupný symbol pro obsah 2">
            <a:extLst>
              <a:ext uri="{FF2B5EF4-FFF2-40B4-BE49-F238E27FC236}">
                <a16:creationId xmlns:a16="http://schemas.microsoft.com/office/drawing/2014/main" id="{4F16BFAF-BBFE-4451-93ED-4B4B263C66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  <a:defRPr/>
            </a:pPr>
            <a:endParaRPr lang="cs-CZ" sz="4852" b="1" dirty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dirty="0"/>
              <a:t>= </a:t>
            </a:r>
            <a:r>
              <a:rPr lang="cs-CZ" sz="2400" dirty="0"/>
              <a:t>neúčelový úvěr zajištěný nemovitostí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sz="2400" dirty="0"/>
          </a:p>
          <a:p>
            <a:pPr eaLnBrk="1" hangingPunct="1">
              <a:buFontTx/>
              <a:buChar char="-"/>
              <a:defRPr/>
            </a:pPr>
            <a:r>
              <a:rPr lang="cs-CZ" sz="2400" dirty="0"/>
              <a:t>použití k libovolnému účelu</a:t>
            </a:r>
          </a:p>
          <a:p>
            <a:pPr eaLnBrk="1" hangingPunct="1">
              <a:buFontTx/>
              <a:buChar char="-"/>
              <a:defRPr/>
            </a:pPr>
            <a:endParaRPr lang="cs-CZ" sz="2400" dirty="0"/>
          </a:p>
          <a:p>
            <a:pPr eaLnBrk="1" hangingPunct="1">
              <a:buFontTx/>
              <a:buChar char="-"/>
              <a:defRPr/>
            </a:pPr>
            <a:r>
              <a:rPr lang="cs-CZ" sz="2400" dirty="0"/>
              <a:t>úroková sazba vyšší než u klasické hypotéky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95480E5B-8048-475B-8076-18358A505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2778689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>
            <a:extLst>
              <a:ext uri="{FF2B5EF4-FFF2-40B4-BE49-F238E27FC236}">
                <a16:creationId xmlns:a16="http://schemas.microsoft.com/office/drawing/2014/main" id="{B4F8F4D5-471A-4780-A100-84C99295D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>
                <a:cs typeface="Tahoma" pitchFamily="34" charset="0"/>
              </a:rPr>
              <a:t>Spotřebitelské úvěry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E84874EE-3F8C-4CC1-9B9A-F08B1D834C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cs-CZ" sz="2206" dirty="0">
                <a:cs typeface="Tahoma" pitchFamily="34" charset="0"/>
              </a:rPr>
              <a:t>= </a:t>
            </a:r>
            <a:r>
              <a:rPr lang="cs-CZ" sz="2206" dirty="0">
                <a:solidFill>
                  <a:srgbClr val="00B0F0"/>
                </a:solidFill>
                <a:cs typeface="Tahoma" pitchFamily="34" charset="0"/>
              </a:rPr>
              <a:t>odložená platba, půjčka, úvěr nebo jiná obdobná finanční </a:t>
            </a:r>
            <a:endParaRPr lang="cs-CZ" sz="2206" dirty="0" smtClean="0">
              <a:solidFill>
                <a:srgbClr val="00B0F0"/>
              </a:solidFill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sz="2206" dirty="0">
                <a:solidFill>
                  <a:srgbClr val="00B0F0"/>
                </a:solidFill>
                <a:cs typeface="Tahoma" pitchFamily="34" charset="0"/>
              </a:rPr>
              <a:t> </a:t>
            </a:r>
            <a:r>
              <a:rPr lang="cs-CZ" sz="2206" dirty="0" smtClean="0">
                <a:solidFill>
                  <a:srgbClr val="00B0F0"/>
                </a:solidFill>
                <a:cs typeface="Tahoma" pitchFamily="34" charset="0"/>
              </a:rPr>
              <a:t>  služba </a:t>
            </a:r>
            <a:r>
              <a:rPr lang="cs-CZ" sz="2206" dirty="0">
                <a:solidFill>
                  <a:srgbClr val="00B0F0"/>
                </a:solidFill>
                <a:cs typeface="Tahoma" pitchFamily="34" charset="0"/>
              </a:rPr>
              <a:t>poskytovaná spotřebiteli věřitelem nebo </a:t>
            </a:r>
            <a:endParaRPr lang="cs-CZ" sz="2206" dirty="0" smtClean="0">
              <a:solidFill>
                <a:srgbClr val="00B0F0"/>
              </a:solidFill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sz="2206" dirty="0">
                <a:solidFill>
                  <a:srgbClr val="00B0F0"/>
                </a:solidFill>
                <a:cs typeface="Tahoma" pitchFamily="34" charset="0"/>
              </a:rPr>
              <a:t> </a:t>
            </a:r>
            <a:r>
              <a:rPr lang="cs-CZ" sz="2206" dirty="0" smtClean="0">
                <a:solidFill>
                  <a:srgbClr val="00B0F0"/>
                </a:solidFill>
                <a:cs typeface="Tahoma" pitchFamily="34" charset="0"/>
              </a:rPr>
              <a:t>  zprostředkovatelem</a:t>
            </a:r>
            <a:r>
              <a:rPr lang="cs-CZ" sz="2206" dirty="0">
                <a:solidFill>
                  <a:srgbClr val="00B0F0"/>
                </a:solidFill>
                <a:cs typeface="Tahoma" pitchFamily="34" charset="0"/>
              </a:rPr>
              <a:t>.</a:t>
            </a:r>
          </a:p>
          <a:p>
            <a:pPr eaLnBrk="1" hangingPunct="1">
              <a:buFont typeface="Arial" charset="0"/>
              <a:buNone/>
              <a:defRPr/>
            </a:pPr>
            <a:endParaRPr lang="cs-CZ" sz="2647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sz="2206" dirty="0">
                <a:cs typeface="Tahoma" pitchFamily="34" charset="0"/>
              </a:rPr>
              <a:t>Slouží ke krytí spotřebních výdajů.</a:t>
            </a:r>
          </a:p>
          <a:p>
            <a:pPr eaLnBrk="1" hangingPunct="1">
              <a:buFont typeface="Arial" charset="0"/>
              <a:buNone/>
              <a:defRPr/>
            </a:pPr>
            <a:endParaRPr lang="cs-CZ" sz="2206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sz="2206" dirty="0">
                <a:cs typeface="Tahoma" pitchFamily="34" charset="0"/>
              </a:rPr>
              <a:t>Podkladové informace méně kvalitní.</a:t>
            </a:r>
          </a:p>
          <a:p>
            <a:pPr eaLnBrk="1" hangingPunct="1">
              <a:buFont typeface="Arial" charset="0"/>
              <a:buNone/>
              <a:defRPr/>
            </a:pPr>
            <a:endParaRPr lang="cs-CZ" sz="2206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sz="2206" dirty="0">
                <a:cs typeface="Tahoma" pitchFamily="34" charset="0"/>
              </a:rPr>
              <a:t>Průměrná výše nižší ve srovnání s podnikatelskými úvěry.</a:t>
            </a:r>
          </a:p>
          <a:p>
            <a:pPr eaLnBrk="1" hangingPunct="1">
              <a:buFont typeface="Arial" charset="0"/>
              <a:buNone/>
              <a:defRPr/>
            </a:pPr>
            <a:endParaRPr lang="cs-CZ" sz="2206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sz="2206" dirty="0">
                <a:cs typeface="Tahoma" pitchFamily="34" charset="0"/>
              </a:rPr>
              <a:t>Právní úprava – zákon o spotřebitelském úvěru.</a:t>
            </a:r>
          </a:p>
          <a:p>
            <a:pPr eaLnBrk="1" hangingPunct="1">
              <a:buFont typeface="Arial" charset="0"/>
              <a:buNone/>
              <a:defRPr/>
            </a:pPr>
            <a:endParaRPr lang="cs-CZ" sz="2206" dirty="0">
              <a:cs typeface="Tahoma" pitchFamily="34" charset="0"/>
            </a:endParaRP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56D026AD-B607-4CA6-A4D9-9EE112A57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957964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Nadpis 1">
            <a:extLst>
              <a:ext uri="{FF2B5EF4-FFF2-40B4-BE49-F238E27FC236}">
                <a16:creationId xmlns:a16="http://schemas.microsoft.com/office/drawing/2014/main" id="{878BCEC5-35F8-4452-A4FF-E14B9BFF1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>
                <a:cs typeface="Tahoma" pitchFamily="34" charset="0"/>
              </a:rPr>
              <a:t>Spotřebitelské úvěry - druhy</a:t>
            </a:r>
          </a:p>
        </p:txBody>
      </p:sp>
      <p:sp>
        <p:nvSpPr>
          <p:cNvPr id="21507" name="Zástupný symbol pro obsah 2">
            <a:extLst>
              <a:ext uri="{FF2B5EF4-FFF2-40B4-BE49-F238E27FC236}">
                <a16:creationId xmlns:a16="http://schemas.microsoft.com/office/drawing/2014/main" id="{D7C5EDBA-A849-4141-86A3-18B451BCB5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67225" indent="-567225">
              <a:buNone/>
              <a:defRPr/>
            </a:pPr>
            <a:r>
              <a:rPr lang="cs-CZ" sz="2647" dirty="0">
                <a:cs typeface="Tahoma" pitchFamily="34" charset="0"/>
              </a:rPr>
              <a:t>I.   Přímé x nepřímé spotřebitelské úvěry</a:t>
            </a:r>
          </a:p>
          <a:p>
            <a:pPr marL="567225" indent="-567225">
              <a:buNone/>
              <a:defRPr/>
            </a:pPr>
            <a:endParaRPr lang="cs-CZ" sz="2647" dirty="0">
              <a:cs typeface="Tahoma" pitchFamily="34" charset="0"/>
            </a:endParaRPr>
          </a:p>
          <a:p>
            <a:pPr marL="567225" indent="-567225">
              <a:buNone/>
              <a:defRPr/>
            </a:pPr>
            <a:r>
              <a:rPr lang="cs-CZ" sz="2647" dirty="0">
                <a:cs typeface="Tahoma" pitchFamily="34" charset="0"/>
              </a:rPr>
              <a:t>II.  Jednorázové x revolvingové </a:t>
            </a:r>
            <a:r>
              <a:rPr lang="cs-CZ" sz="2647" dirty="0" err="1">
                <a:cs typeface="Tahoma" pitchFamily="34" charset="0"/>
              </a:rPr>
              <a:t>spotř</a:t>
            </a:r>
            <a:r>
              <a:rPr lang="cs-CZ" sz="2647" dirty="0">
                <a:cs typeface="Tahoma" pitchFamily="34" charset="0"/>
              </a:rPr>
              <a:t>. úvěry</a:t>
            </a:r>
          </a:p>
          <a:p>
            <a:pPr marL="567225" indent="-567225">
              <a:buFont typeface="Arial" charset="0"/>
              <a:buAutoNum type="romanUcPeriod" startAt="2"/>
              <a:defRPr/>
            </a:pPr>
            <a:endParaRPr lang="cs-CZ" sz="2647" dirty="0">
              <a:cs typeface="Tahoma" pitchFamily="34" charset="0"/>
            </a:endParaRPr>
          </a:p>
          <a:p>
            <a:pPr marL="567225" indent="-567225">
              <a:buNone/>
              <a:defRPr/>
            </a:pPr>
            <a:r>
              <a:rPr lang="cs-CZ" sz="2647" dirty="0">
                <a:cs typeface="Tahoma" pitchFamily="34" charset="0"/>
              </a:rPr>
              <a:t>III. Účelové x neúčelové </a:t>
            </a:r>
            <a:r>
              <a:rPr lang="cs-CZ" sz="2647" dirty="0" err="1">
                <a:cs typeface="Tahoma" pitchFamily="34" charset="0"/>
              </a:rPr>
              <a:t>spotř</a:t>
            </a:r>
            <a:r>
              <a:rPr lang="cs-CZ" sz="2647" dirty="0">
                <a:cs typeface="Tahoma" pitchFamily="34" charset="0"/>
              </a:rPr>
              <a:t>. úvěry</a:t>
            </a:r>
          </a:p>
          <a:p>
            <a:pPr marL="567225" indent="-567225">
              <a:buNone/>
              <a:defRPr/>
            </a:pPr>
            <a:endParaRPr lang="cs-CZ" sz="2647" dirty="0">
              <a:cs typeface="Tahoma" pitchFamily="34" charset="0"/>
            </a:endParaRPr>
          </a:p>
          <a:p>
            <a:pPr marL="567225" indent="-567225">
              <a:buNone/>
              <a:defRPr/>
            </a:pPr>
            <a:r>
              <a:rPr lang="cs-CZ" sz="2647" dirty="0">
                <a:cs typeface="Tahoma" pitchFamily="34" charset="0"/>
              </a:rPr>
              <a:t>IV.  Zajištěné x nezajištěné </a:t>
            </a:r>
            <a:r>
              <a:rPr lang="cs-CZ" sz="2647" dirty="0" err="1">
                <a:cs typeface="Tahoma" pitchFamily="34" charset="0"/>
              </a:rPr>
              <a:t>spotř</a:t>
            </a:r>
            <a:r>
              <a:rPr lang="cs-CZ" sz="2647" dirty="0">
                <a:cs typeface="Tahoma" pitchFamily="34" charset="0"/>
              </a:rPr>
              <a:t>. úvěry</a:t>
            </a:r>
          </a:p>
          <a:p>
            <a:pPr marL="567225" indent="-567225">
              <a:buNone/>
              <a:defRPr/>
            </a:pPr>
            <a:endParaRPr lang="cs-CZ" sz="2647" dirty="0">
              <a:cs typeface="Tahoma" pitchFamily="34" charset="0"/>
            </a:endParaRPr>
          </a:p>
          <a:p>
            <a:pPr marL="567225" indent="-567225">
              <a:buFont typeface="Arial" charset="0"/>
              <a:buAutoNum type="romanUcPeriod" startAt="2"/>
              <a:defRPr/>
            </a:pPr>
            <a:endParaRPr lang="cs-CZ" sz="2647" dirty="0">
              <a:cs typeface="Tahoma" pitchFamily="34" charset="0"/>
            </a:endParaRPr>
          </a:p>
          <a:p>
            <a:pPr marL="567225" indent="-567225">
              <a:buNone/>
              <a:defRPr/>
            </a:pPr>
            <a:endParaRPr lang="cs-CZ" sz="2647" dirty="0">
              <a:cs typeface="Tahoma" pitchFamily="34" charset="0"/>
            </a:endParaRPr>
          </a:p>
          <a:p>
            <a:pPr marL="567225" indent="-567225">
              <a:buNone/>
              <a:defRPr/>
            </a:pPr>
            <a:endParaRPr lang="cs-CZ" sz="2647" dirty="0">
              <a:cs typeface="Tahoma" pitchFamily="34" charset="0"/>
            </a:endParaRPr>
          </a:p>
          <a:p>
            <a:pPr marL="567225" indent="-567225">
              <a:buFont typeface="Arial" charset="0"/>
              <a:buAutoNum type="romanUcPeriod" startAt="2"/>
              <a:defRPr/>
            </a:pPr>
            <a:endParaRPr lang="cs-CZ" sz="2647" dirty="0">
              <a:cs typeface="Tahoma" pitchFamily="34" charset="0"/>
            </a:endParaRPr>
          </a:p>
          <a:p>
            <a:pPr marL="567225" indent="-567225">
              <a:buFont typeface="Arial" charset="0"/>
              <a:buAutoNum type="romanUcPeriod" startAt="2"/>
              <a:defRPr/>
            </a:pPr>
            <a:endParaRPr lang="cs-CZ" sz="2647" dirty="0">
              <a:cs typeface="Tahoma" pitchFamily="34" charset="0"/>
            </a:endParaRPr>
          </a:p>
          <a:p>
            <a:pPr marL="567225" indent="-567225">
              <a:buFont typeface="Arial" charset="0"/>
              <a:buAutoNum type="romanUcPeriod"/>
              <a:defRPr/>
            </a:pPr>
            <a:endParaRPr lang="cs-CZ" sz="2647" dirty="0">
              <a:cs typeface="Tahoma" pitchFamily="34" charset="0"/>
            </a:endParaRP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232BAD7C-C6CA-482A-B986-EC5D6EAD0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1284915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Nadpis 1">
            <a:extLst>
              <a:ext uri="{FF2B5EF4-FFF2-40B4-BE49-F238E27FC236}">
                <a16:creationId xmlns:a16="http://schemas.microsoft.com/office/drawing/2014/main" id="{5AACD480-C833-4574-917D-E80B8C4B2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>
                <a:cs typeface="Tahoma" pitchFamily="34" charset="0"/>
              </a:rPr>
              <a:t>RPSN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D1FEC71-497E-4773-B3C2-FE14538394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ctr" eaLnBrk="1" hangingPunct="1">
              <a:buFont typeface="Arial" charset="0"/>
              <a:buNone/>
              <a:defRPr/>
            </a:pPr>
            <a:r>
              <a:rPr lang="cs-CZ" sz="3088" dirty="0">
                <a:solidFill>
                  <a:srgbClr val="00B0F0"/>
                </a:solidFill>
                <a:cs typeface="Tahoma" pitchFamily="34" charset="0"/>
              </a:rPr>
              <a:t>Roční procentní sazba nákladů</a:t>
            </a:r>
          </a:p>
          <a:p>
            <a:pPr eaLnBrk="1" hangingPunct="1">
              <a:buFont typeface="Arial" charset="0"/>
              <a:buNone/>
              <a:defRPr/>
            </a:pPr>
            <a:endParaRPr lang="cs-CZ" sz="3088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sz="3088" dirty="0">
                <a:cs typeface="Tahoma" pitchFamily="34" charset="0"/>
              </a:rPr>
              <a:t>= celkové náklady </a:t>
            </a:r>
            <a:r>
              <a:rPr lang="cs-CZ" sz="3088" dirty="0" err="1">
                <a:cs typeface="Tahoma" pitchFamily="34" charset="0"/>
              </a:rPr>
              <a:t>spotř</a:t>
            </a:r>
            <a:r>
              <a:rPr lang="cs-CZ" sz="3088" dirty="0">
                <a:cs typeface="Tahoma" pitchFamily="34" charset="0"/>
              </a:rPr>
              <a:t>. úvěru pro spotřebitele, vyjádřené jako roční procentní podíl z celkové výše </a:t>
            </a:r>
            <a:r>
              <a:rPr lang="cs-CZ" sz="3088" dirty="0" err="1">
                <a:cs typeface="Tahoma" pitchFamily="34" charset="0"/>
              </a:rPr>
              <a:t>spotř</a:t>
            </a:r>
            <a:r>
              <a:rPr lang="cs-CZ" sz="3088" dirty="0">
                <a:cs typeface="Tahoma" pitchFamily="34" charset="0"/>
              </a:rPr>
              <a:t>. úvěru</a:t>
            </a:r>
          </a:p>
          <a:p>
            <a:pPr eaLnBrk="1" hangingPunct="1">
              <a:buFont typeface="Arial" charset="0"/>
              <a:buNone/>
              <a:defRPr/>
            </a:pPr>
            <a:endParaRPr lang="cs-CZ" sz="3088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sz="3088" dirty="0">
                <a:cs typeface="Tahoma" pitchFamily="34" charset="0"/>
              </a:rPr>
              <a:t>= roční úrok +</a:t>
            </a:r>
            <a:r>
              <a:rPr lang="cs-CZ" sz="3088" dirty="0">
                <a:solidFill>
                  <a:srgbClr val="00B0F0"/>
                </a:solidFill>
                <a:cs typeface="Tahoma" pitchFamily="34" charset="0"/>
              </a:rPr>
              <a:t> všechny </a:t>
            </a:r>
            <a:r>
              <a:rPr lang="cs-CZ" sz="3088" dirty="0">
                <a:cs typeface="Tahoma" pitchFamily="34" charset="0"/>
              </a:rPr>
              <a:t>náklady na </a:t>
            </a:r>
            <a:r>
              <a:rPr lang="cs-CZ" sz="3088" dirty="0" err="1">
                <a:cs typeface="Tahoma" pitchFamily="34" charset="0"/>
              </a:rPr>
              <a:t>spotř</a:t>
            </a:r>
            <a:r>
              <a:rPr lang="cs-CZ" sz="3088" dirty="0">
                <a:cs typeface="Tahoma" pitchFamily="34" charset="0"/>
              </a:rPr>
              <a:t>. úvěr</a:t>
            </a:r>
          </a:p>
          <a:p>
            <a:pPr eaLnBrk="1" hangingPunct="1">
              <a:buFont typeface="Arial" charset="0"/>
              <a:buNone/>
              <a:defRPr/>
            </a:pPr>
            <a:endParaRPr lang="cs-CZ" sz="3088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sz="3088" dirty="0">
                <a:cs typeface="Tahoma" pitchFamily="34" charset="0"/>
              </a:rPr>
              <a:t>Výpočet – viz Příloha zákona o </a:t>
            </a:r>
            <a:r>
              <a:rPr lang="cs-CZ" sz="3088" dirty="0" err="1">
                <a:cs typeface="Tahoma" pitchFamily="34" charset="0"/>
              </a:rPr>
              <a:t>spotř</a:t>
            </a:r>
            <a:r>
              <a:rPr lang="cs-CZ" sz="3088" dirty="0">
                <a:cs typeface="Tahoma" pitchFamily="34" charset="0"/>
              </a:rPr>
              <a:t>. úvěru</a:t>
            </a:r>
          </a:p>
          <a:p>
            <a:pPr eaLnBrk="1" hangingPunct="1">
              <a:buFont typeface="Arial" charset="0"/>
              <a:buNone/>
              <a:defRPr/>
            </a:pPr>
            <a:endParaRPr lang="cs-CZ" sz="3088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cs-CZ" sz="3088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cs-CZ" sz="3088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cs-CZ" sz="3088" dirty="0">
              <a:cs typeface="Tahoma" pitchFamily="34" charset="0"/>
            </a:endParaRP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6AEA45AA-3417-4CB7-90E3-20CC58322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153782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8B329EB-659D-4455-AB78-2FFDB6380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/>
              <a:t>Nebankovní společnosti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BFF2583-4FFC-48CD-AC82-045F2E1405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Nový zákon o </a:t>
            </a:r>
            <a:r>
              <a:rPr lang="cs-CZ" sz="2647" dirty="0" err="1"/>
              <a:t>spotř</a:t>
            </a:r>
            <a:r>
              <a:rPr lang="cs-CZ" sz="2647" dirty="0"/>
              <a:t>. úvěru upravuje i činnost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poskytovatelů nebankovních půjček (nebankovní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poskytovatel nebo zprostředkovatel).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Dříve stačil živnostenský list.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Od 1. 3. 2017 potřebují nebankovní poskytovatelé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půjček od ČNB povolení ke své činnosti a zároveň se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musí povinně u ČNB registrovat.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B21D7912-C0BB-486B-810A-29106CEB7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2909042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2D6C7E2-B4DF-4A6F-85B1-A2564151C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/>
              <a:t>Nebankovní společnosti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EE72ECE5-CADF-4893-BED9-12B1488620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Počet poskytovatelů nebankovních půjček dříve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cca 60 000, r. 2018 pouze 84 poskytovatelů obdrželo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licenci od ČNB.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Vlastní kapitál 20 000 </a:t>
            </a:r>
            <a:r>
              <a:rPr lang="cs-CZ" sz="2647" dirty="0" err="1"/>
              <a:t>000</a:t>
            </a:r>
            <a:r>
              <a:rPr lang="cs-CZ" sz="2647" dirty="0"/>
              <a:t> Kč.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Prokazatelnost původu peněz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Důvěryhodnost vedení firmy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…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E160421C-EEC7-4789-8A7B-ABB007A47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614851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Nadpis 1">
            <a:extLst>
              <a:ext uri="{FF2B5EF4-FFF2-40B4-BE49-F238E27FC236}">
                <a16:creationId xmlns:a16="http://schemas.microsoft.com/office/drawing/2014/main" id="{A0E46CEC-CEDE-4319-B737-841DC4FE4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dirty="0">
                <a:cs typeface="Tahoma" pitchFamily="34" charset="0"/>
              </a:rPr>
              <a:t>Kreditní a úvěrová karta</a:t>
            </a:r>
          </a:p>
        </p:txBody>
      </p:sp>
      <p:sp>
        <p:nvSpPr>
          <p:cNvPr id="23555" name="Zástupný symbol pro obsah 2">
            <a:extLst>
              <a:ext uri="{FF2B5EF4-FFF2-40B4-BE49-F238E27FC236}">
                <a16:creationId xmlns:a16="http://schemas.microsoft.com/office/drawing/2014/main" id="{5FDE5497-6D11-4FA4-BDB8-B5C60EA46C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sz="3970" b="1" dirty="0"/>
          </a:p>
          <a:p>
            <a:pPr eaLnBrk="1" hangingPunct="1">
              <a:buFontTx/>
              <a:buNone/>
              <a:defRPr/>
            </a:pPr>
            <a:r>
              <a:rPr lang="cs-CZ" sz="3200" dirty="0"/>
              <a:t>Podstata</a:t>
            </a:r>
          </a:p>
          <a:p>
            <a:pPr eaLnBrk="1" hangingPunct="1">
              <a:buFontTx/>
              <a:buNone/>
              <a:defRPr/>
            </a:pPr>
            <a:endParaRPr lang="cs-CZ" sz="3200" dirty="0"/>
          </a:p>
          <a:p>
            <a:pPr eaLnBrk="1" hangingPunct="1">
              <a:buFontTx/>
              <a:buNone/>
              <a:defRPr/>
            </a:pPr>
            <a:r>
              <a:rPr lang="cs-CZ" sz="3200" dirty="0"/>
              <a:t>Rozdíly – bezúročné období</a:t>
            </a:r>
          </a:p>
          <a:p>
            <a:pPr eaLnBrk="1" hangingPunct="1">
              <a:buFont typeface="Arial" charset="0"/>
              <a:buNone/>
              <a:defRPr/>
            </a:pPr>
            <a:endParaRPr lang="cs-CZ" sz="3200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10885E50-1F2D-48D7-B7E3-DBF5AE7CC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2388457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188C1E4-F447-4CB6-A09D-9009EEB5A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0B37FCAE-551A-4729-A81E-6FE5B8DDFA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Wingdings" panose="05000000000000000000" pitchFamily="2" charset="2"/>
              <a:buNone/>
              <a:defRPr/>
            </a:pPr>
            <a:endParaRPr lang="cs-CZ" sz="7278" b="1" dirty="0"/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cs-CZ" sz="7278" b="1" dirty="0"/>
              <a:t>INSOLVENCE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B3AB85F-BDB7-4FB7-847B-950E3AEC7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2862273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DA8134E-69D3-4924-8B63-7A54F79CE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/>
              <a:t>Osobní bankrot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7F7E843-5378-4E43-9148-5682FEF9C6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Od r. 2008 možné žádat o osobní bankrot.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Typický dlužník – věk 30 – 40 let, nejčastěji bydlí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na severní Moravě, v Ústeckém kraji nebo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ve středních Čechách.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V r. 2014 nejvíce pohledávek přihlašovaly GE Money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Bank, </a:t>
            </a:r>
            <a:r>
              <a:rPr lang="cs-CZ" sz="2647" dirty="0" err="1"/>
              <a:t>Provident</a:t>
            </a:r>
            <a:r>
              <a:rPr lang="cs-CZ" sz="2647" dirty="0"/>
              <a:t> </a:t>
            </a:r>
            <a:r>
              <a:rPr lang="cs-CZ" sz="2647" dirty="0" err="1"/>
              <a:t>Financial</a:t>
            </a:r>
            <a:r>
              <a:rPr lang="cs-CZ" sz="2647" dirty="0"/>
              <a:t>, </a:t>
            </a:r>
            <a:r>
              <a:rPr lang="cs-CZ" sz="2647" dirty="0" err="1"/>
              <a:t>Cetelem</a:t>
            </a:r>
            <a:r>
              <a:rPr lang="cs-CZ" sz="2647" dirty="0"/>
              <a:t>.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Dále i O2 a T-Mobile.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U většiny řešením splátkový kalendář.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DDBAA286-B961-4FCB-8473-DAF72BAA8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3018614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10C5377-58DE-4309-842D-BF82A62AC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/>
              <a:t>Osobní bankrot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5CAD9945-7C4A-4187-9CB9-CBA871C0B2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Podat na sebe </a:t>
            </a:r>
            <a:r>
              <a:rPr lang="cs-CZ" sz="2647" dirty="0" err="1">
                <a:solidFill>
                  <a:srgbClr val="00B0F0"/>
                </a:solidFill>
              </a:rPr>
              <a:t>insolvenční</a:t>
            </a:r>
            <a:r>
              <a:rPr lang="cs-CZ" sz="2647" dirty="0">
                <a:solidFill>
                  <a:srgbClr val="00B0F0"/>
                </a:solidFill>
              </a:rPr>
              <a:t> návrh</a:t>
            </a:r>
            <a:r>
              <a:rPr lang="cs-CZ" sz="2647" dirty="0">
                <a:solidFill>
                  <a:srgbClr val="FFFF00"/>
                </a:solidFill>
              </a:rPr>
              <a:t> </a:t>
            </a:r>
            <a:r>
              <a:rPr lang="cs-CZ" sz="2647" dirty="0"/>
              <a:t>– výhoda oproti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životu v exekuci.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Zastaví se růst dluhů, ty se už nenavyšují o úroky ani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smluvní pokuty. Dlužník získá ochranu soudu a nikdo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z věřitelů, vymahačů a exekutorů po něm již </a:t>
            </a:r>
            <a:endParaRPr lang="cs-CZ" sz="2647" dirty="0" smtClean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 smtClean="0"/>
              <a:t>nemůže nic </a:t>
            </a:r>
            <a:r>
              <a:rPr lang="cs-CZ" sz="2647" dirty="0"/>
              <a:t>vymáhat.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Všechny dluhy se sloučí do jediné měsíční splátky.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Exekucí </a:t>
            </a:r>
            <a:r>
              <a:rPr lang="cs-CZ" sz="2647" dirty="0"/>
              <a:t>se člověk nemusí zbavit do konce života,     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V insolvenci je splátkový kalendář max. na 5 let.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1344DCAB-A3A9-401A-AE00-32E9BCDAF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1427826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cs-CZ" altLang="cs-CZ" smtClean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  <a:defRPr/>
            </a:pPr>
            <a:endParaRPr lang="cs-CZ" b="1" dirty="0" smtClean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cs-CZ" b="1" dirty="0" smtClean="0">
              <a:solidFill>
                <a:schemeClr val="accent1">
                  <a:lumMod val="75000"/>
                </a:schemeClr>
              </a:solidFill>
              <a:cs typeface="Tahoma" pitchFamily="34" charset="0"/>
            </a:endParaRPr>
          </a:p>
          <a:p>
            <a:pPr algn="ctr" eaLnBrk="1" hangingPunct="1">
              <a:buFont typeface="Arial" charset="0"/>
              <a:buNone/>
              <a:defRPr/>
            </a:pPr>
            <a:r>
              <a:rPr lang="cs-CZ" sz="4800" b="1" dirty="0">
                <a:solidFill>
                  <a:schemeClr val="tx1"/>
                </a:solidFill>
                <a:cs typeface="Tahoma" pitchFamily="34" charset="0"/>
              </a:rPr>
              <a:t>Alternativní formy financování</a:t>
            </a:r>
          </a:p>
          <a:p>
            <a:pPr eaLnBrk="1" hangingPunct="1">
              <a:buFont typeface="Arial" charset="0"/>
              <a:buNone/>
              <a:defRPr/>
            </a:pPr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3593565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altLang="cs-CZ" dirty="0" smtClean="0">
                <a:cs typeface="Tahoma" pitchFamily="34" charset="0"/>
              </a:rPr>
              <a:t>Alternativní formy financování</a:t>
            </a:r>
          </a:p>
        </p:txBody>
      </p:sp>
      <p:sp>
        <p:nvSpPr>
          <p:cNvPr id="20483" name="Zástupný symbol pro obsah 2"/>
          <p:cNvSpPr>
            <a:spLocks noGrp="1"/>
          </p:cNvSpPr>
          <p:nvPr>
            <p:ph idx="1"/>
          </p:nvPr>
        </p:nvSpPr>
        <p:spPr>
          <a:xfrm>
            <a:off x="1614294" y="2113048"/>
            <a:ext cx="9211971" cy="500338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§"/>
              <a:defRPr/>
            </a:pPr>
            <a:endParaRPr lang="cs-CZ" altLang="cs-CZ" dirty="0" smtClean="0">
              <a:cs typeface="Tahoma" pitchFamily="34" charset="0"/>
            </a:endParaRPr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2800" dirty="0" smtClean="0">
                <a:cs typeface="Tahoma" pitchFamily="34" charset="0"/>
              </a:rPr>
              <a:t>Faktoring</a:t>
            </a:r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2800" dirty="0" smtClean="0">
                <a:cs typeface="Tahoma" pitchFamily="34" charset="0"/>
              </a:rPr>
              <a:t>Forfaiting</a:t>
            </a:r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2800" dirty="0" err="1" smtClean="0">
                <a:cs typeface="Tahoma" pitchFamily="34" charset="0"/>
              </a:rPr>
              <a:t>Venture</a:t>
            </a:r>
            <a:r>
              <a:rPr lang="cs-CZ" altLang="cs-CZ" sz="2800" dirty="0" smtClean="0">
                <a:cs typeface="Tahoma" pitchFamily="34" charset="0"/>
              </a:rPr>
              <a:t> </a:t>
            </a:r>
            <a:r>
              <a:rPr lang="cs-CZ" altLang="cs-CZ" sz="2800" dirty="0" err="1" smtClean="0">
                <a:cs typeface="Tahoma" pitchFamily="34" charset="0"/>
              </a:rPr>
              <a:t>capital</a:t>
            </a:r>
            <a:endParaRPr lang="cs-CZ" altLang="cs-CZ" sz="2800" dirty="0" smtClean="0">
              <a:cs typeface="Tahoma" pitchFamily="34" charset="0"/>
            </a:endParaRPr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2800" dirty="0" smtClean="0">
                <a:cs typeface="Tahoma" pitchFamily="34" charset="0"/>
              </a:rPr>
              <a:t>Projektové financování</a:t>
            </a:r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r>
              <a:rPr lang="cs-CZ" altLang="cs-CZ" sz="2800" i="1" dirty="0" err="1" smtClean="0">
                <a:cs typeface="Tahoma" pitchFamily="34" charset="0"/>
              </a:rPr>
              <a:t>Finetrading</a:t>
            </a:r>
            <a:endParaRPr lang="cs-CZ" altLang="cs-CZ" sz="2800" i="1" dirty="0" smtClean="0">
              <a:cs typeface="Tahoma" pitchFamily="34" charset="0"/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851138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altLang="cs-CZ" dirty="0" smtClean="0">
                <a:cs typeface="Tahoma" pitchFamily="34" charset="0"/>
              </a:rPr>
              <a:t>Faktoring</a:t>
            </a:r>
          </a:p>
        </p:txBody>
      </p:sp>
      <p:sp>
        <p:nvSpPr>
          <p:cNvPr id="21507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dirty="0" smtClean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dirty="0" smtClean="0">
                <a:cs typeface="Tahoma" pitchFamily="34" charset="0"/>
              </a:rPr>
              <a:t>= </a:t>
            </a:r>
            <a:r>
              <a:rPr lang="cs-CZ" altLang="cs-CZ" sz="2800" dirty="0" smtClean="0">
                <a:cs typeface="Tahoma" pitchFamily="34" charset="0"/>
              </a:rPr>
              <a:t>smluvně sjednaný </a:t>
            </a:r>
            <a:r>
              <a:rPr lang="cs-CZ" altLang="cs-CZ" sz="2800" u="sng" dirty="0" smtClean="0">
                <a:cs typeface="Tahoma" pitchFamily="34" charset="0"/>
              </a:rPr>
              <a:t>průběžný</a:t>
            </a:r>
            <a:r>
              <a:rPr lang="cs-CZ" altLang="cs-CZ" sz="2800" dirty="0" smtClean="0">
                <a:cs typeface="Tahoma" pitchFamily="34" charset="0"/>
              </a:rPr>
              <a:t> odkup  </a:t>
            </a:r>
            <a:r>
              <a:rPr lang="cs-CZ" altLang="cs-CZ" sz="2800" u="sng" dirty="0" smtClean="0">
                <a:cs typeface="Tahoma" pitchFamily="34" charset="0"/>
              </a:rPr>
              <a:t>krátkodobých</a:t>
            </a:r>
            <a:r>
              <a:rPr lang="cs-CZ" altLang="cs-CZ" sz="2800" dirty="0" smtClean="0">
                <a:cs typeface="Tahoma" pitchFamily="34" charset="0"/>
              </a:rPr>
              <a:t> pohledávek, které vznikly dodavateli v důsledku poskytnutí nezajištěného dodavatelského úvěru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dirty="0" smtClean="0"/>
          </a:p>
          <a:p>
            <a:pPr eaLnBrk="1" hangingPunct="1">
              <a:buFont typeface="Arial" charset="0"/>
              <a:buNone/>
              <a:defRPr/>
            </a:pPr>
            <a:endParaRPr lang="cs-CZ" altLang="cs-CZ" dirty="0" smtClean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85249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altLang="cs-CZ" dirty="0" smtClean="0">
                <a:cs typeface="Tahoma" pitchFamily="34" charset="0"/>
              </a:rPr>
              <a:t>Faktoring</a:t>
            </a:r>
          </a:p>
        </p:txBody>
      </p:sp>
      <p:sp>
        <p:nvSpPr>
          <p:cNvPr id="22531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  <a:defRPr/>
            </a:pPr>
            <a:endParaRPr lang="cs-CZ" altLang="cs-CZ" sz="2647" u="sng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altLang="cs-CZ" sz="2647" u="sng">
                <a:cs typeface="Tahoma" pitchFamily="34" charset="0"/>
              </a:rPr>
              <a:t>Podmínky, které musí splňovat pohledávky:</a:t>
            </a:r>
          </a:p>
          <a:p>
            <a:pPr eaLnBrk="1" hangingPunct="1">
              <a:buFontTx/>
              <a:buChar char="-"/>
              <a:defRPr/>
            </a:pPr>
            <a:r>
              <a:rPr lang="cs-CZ" altLang="cs-CZ" sz="2647">
                <a:cs typeface="Tahoma" pitchFamily="34" charset="0"/>
              </a:rPr>
              <a:t>doba splatnosti pohledávek ≤ 180 dní</a:t>
            </a:r>
          </a:p>
          <a:p>
            <a:pPr eaLnBrk="1" hangingPunct="1">
              <a:buFontTx/>
              <a:buChar char="-"/>
              <a:defRPr/>
            </a:pPr>
            <a:r>
              <a:rPr lang="cs-CZ" altLang="cs-CZ" sz="2647">
                <a:cs typeface="Tahoma" pitchFamily="34" charset="0"/>
              </a:rPr>
              <a:t>pohledávka vznikla na základě dodav. nezajišt. úvěru</a:t>
            </a:r>
          </a:p>
          <a:p>
            <a:pPr eaLnBrk="1" hangingPunct="1">
              <a:buFontTx/>
              <a:buChar char="-"/>
              <a:defRPr/>
            </a:pPr>
            <a:r>
              <a:rPr lang="cs-CZ" altLang="cs-CZ" sz="2647">
                <a:cs typeface="Tahoma" pitchFamily="34" charset="0"/>
              </a:rPr>
              <a:t>nesmí s ní být spojena práva 3. osob</a:t>
            </a:r>
          </a:p>
          <a:p>
            <a:pPr eaLnBrk="1" hangingPunct="1">
              <a:buFontTx/>
              <a:buChar char="-"/>
              <a:defRPr/>
            </a:pPr>
            <a:r>
              <a:rPr lang="cs-CZ" altLang="cs-CZ" sz="2647">
                <a:cs typeface="Tahoma" pitchFamily="34" charset="0"/>
              </a:rPr>
              <a:t>musí existovat možnost postoupení (cese) pohledávky</a:t>
            </a:r>
          </a:p>
          <a:p>
            <a:pPr eaLnBrk="1" hangingPunct="1">
              <a:buFont typeface="Arial" charset="0"/>
              <a:buNone/>
              <a:defRPr/>
            </a:pPr>
            <a:endParaRPr lang="cs-CZ" altLang="cs-CZ" sz="2647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cs-CZ" altLang="cs-CZ" smtClean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553673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altLang="cs-CZ" dirty="0" smtClean="0">
                <a:cs typeface="Tahoma" pitchFamily="34" charset="0"/>
              </a:rPr>
              <a:t>Formy faktoringu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cs-CZ" sz="3088" dirty="0">
                <a:solidFill>
                  <a:srgbClr val="00B0F0"/>
                </a:solidFill>
                <a:cs typeface="Tahoma" pitchFamily="34" charset="0"/>
              </a:rPr>
              <a:t>Regresní (nepravý) x bezregresní (pravý</a:t>
            </a:r>
            <a:r>
              <a:rPr lang="cs-CZ" sz="3088" dirty="0" smtClean="0">
                <a:solidFill>
                  <a:srgbClr val="00B0F0"/>
                </a:solidFill>
                <a:cs typeface="Tahoma" pitchFamily="34" charset="0"/>
              </a:rPr>
              <a:t>)</a:t>
            </a:r>
          </a:p>
          <a:p>
            <a:pPr algn="ctr" eaLnBrk="1" hangingPunct="1">
              <a:buFont typeface="Wingdings" panose="05000000000000000000" pitchFamily="2" charset="2"/>
              <a:buNone/>
              <a:defRPr/>
            </a:pPr>
            <a:r>
              <a:rPr lang="cs-CZ" sz="3088" dirty="0">
                <a:solidFill>
                  <a:srgbClr val="00B0F0"/>
                </a:solidFill>
                <a:cs typeface="Tahoma" pitchFamily="34" charset="0"/>
              </a:rPr>
              <a:t> </a:t>
            </a:r>
            <a:r>
              <a:rPr lang="cs-CZ" sz="3088" dirty="0" smtClean="0">
                <a:solidFill>
                  <a:srgbClr val="00B0F0"/>
                </a:solidFill>
                <a:cs typeface="Tahoma" pitchFamily="34" charset="0"/>
              </a:rPr>
              <a:t>               faktoring</a:t>
            </a:r>
            <a:endParaRPr lang="cs-CZ" sz="3088" dirty="0">
              <a:solidFill>
                <a:srgbClr val="00B0F0"/>
              </a:solidFill>
              <a:cs typeface="Tahoma" pitchFamily="34" charset="0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800" u="sng" dirty="0">
                <a:cs typeface="Tahoma" pitchFamily="34" charset="0"/>
              </a:rPr>
              <a:t>Regresní faktoring</a:t>
            </a:r>
            <a:r>
              <a:rPr lang="cs-CZ" sz="2800" dirty="0">
                <a:cs typeface="Tahoma" pitchFamily="34" charset="0"/>
              </a:rPr>
              <a:t> – </a:t>
            </a:r>
            <a:r>
              <a:rPr lang="cs-CZ" sz="2800" dirty="0" err="1">
                <a:cs typeface="Tahoma" pitchFamily="34" charset="0"/>
              </a:rPr>
              <a:t>fact</a:t>
            </a:r>
            <a:r>
              <a:rPr lang="cs-CZ" sz="2800" dirty="0">
                <a:cs typeface="Tahoma" pitchFamily="34" charset="0"/>
              </a:rPr>
              <a:t>. spol. nenese </a:t>
            </a:r>
            <a:endParaRPr lang="cs-CZ" sz="2800" dirty="0" smtClean="0">
              <a:cs typeface="Tahoma" pitchFamily="34" charset="0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800" dirty="0" smtClean="0">
                <a:cs typeface="Tahoma" pitchFamily="34" charset="0"/>
              </a:rPr>
              <a:t>riziko platební neschopnosti odběratele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sz="2800" dirty="0">
              <a:cs typeface="Tahoma" pitchFamily="34" charset="0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800" u="sng" dirty="0">
                <a:cs typeface="Tahoma" pitchFamily="34" charset="0"/>
              </a:rPr>
              <a:t>Bezregresní faktoring</a:t>
            </a:r>
            <a:r>
              <a:rPr lang="cs-CZ" sz="2800" dirty="0">
                <a:cs typeface="Tahoma" pitchFamily="34" charset="0"/>
              </a:rPr>
              <a:t> – riziko </a:t>
            </a:r>
            <a:r>
              <a:rPr lang="cs-CZ" sz="2800" dirty="0" smtClean="0">
                <a:cs typeface="Tahoma" pitchFamily="34" charset="0"/>
              </a:rPr>
              <a:t>platební 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800" dirty="0" smtClean="0">
                <a:cs typeface="Tahoma" pitchFamily="34" charset="0"/>
              </a:rPr>
              <a:t>neschopnosti nese </a:t>
            </a:r>
            <a:r>
              <a:rPr lang="cs-CZ" sz="2800" dirty="0">
                <a:cs typeface="Tahoma" pitchFamily="34" charset="0"/>
              </a:rPr>
              <a:t>fakt. společnost</a:t>
            </a:r>
          </a:p>
          <a:p>
            <a:pPr eaLnBrk="1" hangingPunct="1">
              <a:buFont typeface="Arial" charset="0"/>
              <a:buNone/>
              <a:defRPr/>
            </a:pPr>
            <a:endParaRPr lang="cs-CZ" sz="2800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151490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  <p:pic>
        <p:nvPicPr>
          <p:cNvPr id="21508" name="Picture 2" descr="Výsledek obrázku pro faktoring schém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0"/>
            <a:ext cx="10083800" cy="756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7611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altLang="cs-CZ" dirty="0" smtClean="0">
                <a:cs typeface="Tahoma" pitchFamily="34" charset="0"/>
              </a:rPr>
              <a:t>Funkce faktoringu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cs-CZ" sz="2647" dirty="0">
                <a:solidFill>
                  <a:srgbClr val="00B0F0"/>
                </a:solidFill>
                <a:cs typeface="Tahoma" pitchFamily="34" charset="0"/>
              </a:rPr>
              <a:t>Garanční </a:t>
            </a:r>
            <a:r>
              <a:rPr lang="cs-CZ" sz="2647" dirty="0" err="1">
                <a:solidFill>
                  <a:srgbClr val="00B0F0"/>
                </a:solidFill>
                <a:cs typeface="Tahoma" pitchFamily="34" charset="0"/>
              </a:rPr>
              <a:t>fce</a:t>
            </a:r>
            <a:r>
              <a:rPr lang="cs-CZ" sz="2647" dirty="0">
                <a:solidFill>
                  <a:srgbClr val="00B0F0"/>
                </a:solidFill>
                <a:cs typeface="Tahoma" pitchFamily="34" charset="0"/>
              </a:rPr>
              <a:t> </a:t>
            </a:r>
            <a:r>
              <a:rPr lang="cs-CZ" sz="2647" dirty="0">
                <a:cs typeface="Tahoma" pitchFamily="34" charset="0"/>
              </a:rPr>
              <a:t>– fakt. spol. přejímá úvěrové riziko, tzn.,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sz="2647" dirty="0">
                <a:cs typeface="Tahoma" pitchFamily="34" charset="0"/>
              </a:rPr>
              <a:t>že fakt. spol. musí – v případě, že odběratel nezaplatí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sz="2647" dirty="0">
                <a:cs typeface="Tahoma" pitchFamily="34" charset="0"/>
              </a:rPr>
              <a:t>– sama provést ve formě garanční platby proplacení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sz="2647" dirty="0">
                <a:cs typeface="Tahoma" pitchFamily="34" charset="0"/>
              </a:rPr>
              <a:t>pohledávky dodavateli.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sz="2647" dirty="0">
                <a:cs typeface="Tahoma" pitchFamily="34" charset="0"/>
              </a:rPr>
              <a:t>Garanční platba následuje u standardního faktoringu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sz="2647" dirty="0">
                <a:cs typeface="Tahoma" pitchFamily="34" charset="0"/>
              </a:rPr>
              <a:t>ve lhůtě 90-120 dní po termínu splatnosti.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sz="2647" dirty="0">
                <a:solidFill>
                  <a:srgbClr val="00B0F0"/>
                </a:solidFill>
                <a:cs typeface="Tahoma" pitchFamily="34" charset="0"/>
              </a:rPr>
              <a:t>Funkce předfinancování </a:t>
            </a:r>
            <a:r>
              <a:rPr lang="cs-CZ" sz="2647" dirty="0">
                <a:cs typeface="Tahoma" pitchFamily="34" charset="0"/>
              </a:rPr>
              <a:t>– fakt. spol. proplácí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sz="2647" dirty="0">
                <a:cs typeface="Tahoma" pitchFamily="34" charset="0"/>
              </a:rPr>
              <a:t>sjednanou výši odkupovaných pohledávek ihned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sz="2647" dirty="0">
                <a:cs typeface="Tahoma" pitchFamily="34" charset="0"/>
              </a:rPr>
              <a:t>v okamžiku jejich odkupu, vyplácí 80-90 %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sz="2647" dirty="0">
                <a:cs typeface="Tahoma" pitchFamily="34" charset="0"/>
              </a:rPr>
              <a:t>pohledávky.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dirty="0"/>
              <a:t>Jana </a:t>
            </a:r>
            <a:r>
              <a:rPr lang="cs-CZ" dirty="0" err="1"/>
              <a:t>Šturcová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22164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altLang="cs-CZ" dirty="0" smtClean="0">
                <a:cs typeface="Tahoma" pitchFamily="34" charset="0"/>
              </a:rPr>
              <a:t>Funkce faktoringu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Arial" charset="0"/>
              <a:buNone/>
              <a:defRPr/>
            </a:pPr>
            <a:endParaRPr lang="cs-CZ" sz="2647" dirty="0">
              <a:solidFill>
                <a:schemeClr val="accent6">
                  <a:lumMod val="75000"/>
                </a:schemeClr>
              </a:solidFill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sz="2647" dirty="0">
                <a:solidFill>
                  <a:srgbClr val="00B0F0"/>
                </a:solidFill>
                <a:cs typeface="Tahoma" pitchFamily="34" charset="0"/>
              </a:rPr>
              <a:t>Funkce správy pohledávek </a:t>
            </a:r>
            <a:r>
              <a:rPr lang="cs-CZ" sz="2647" dirty="0">
                <a:cs typeface="Tahoma" pitchFamily="34" charset="0"/>
              </a:rPr>
              <a:t>– fakt. spol. může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sz="2647" dirty="0">
                <a:cs typeface="Tahoma" pitchFamily="34" charset="0"/>
              </a:rPr>
              <a:t>na základě smlouvy s klientem provádět i další </a:t>
            </a:r>
            <a:endParaRPr lang="cs-CZ" sz="2647" dirty="0" smtClean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sz="2647" dirty="0" smtClean="0">
                <a:cs typeface="Tahoma" pitchFamily="34" charset="0"/>
              </a:rPr>
              <a:t>služby související </a:t>
            </a:r>
            <a:r>
              <a:rPr lang="cs-CZ" sz="2647" dirty="0">
                <a:cs typeface="Tahoma" pitchFamily="34" charset="0"/>
              </a:rPr>
              <a:t>s odkupovanými </a:t>
            </a:r>
            <a:endParaRPr lang="cs-CZ" sz="2647" dirty="0" smtClean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sz="2647" dirty="0" smtClean="0">
                <a:cs typeface="Tahoma" pitchFamily="34" charset="0"/>
              </a:rPr>
              <a:t>pohledávkami </a:t>
            </a:r>
            <a:r>
              <a:rPr lang="cs-CZ" sz="2647" dirty="0">
                <a:cs typeface="Tahoma" pitchFamily="34" charset="0"/>
              </a:rPr>
              <a:t>(např. </a:t>
            </a:r>
            <a:r>
              <a:rPr lang="cs-CZ" sz="2647" dirty="0" smtClean="0">
                <a:cs typeface="Tahoma" pitchFamily="34" charset="0"/>
              </a:rPr>
              <a:t>účetní </a:t>
            </a:r>
            <a:r>
              <a:rPr lang="cs-CZ" sz="2647" dirty="0">
                <a:cs typeface="Tahoma" pitchFamily="34" charset="0"/>
              </a:rPr>
              <a:t>vedení pohledávek</a:t>
            </a:r>
            <a:r>
              <a:rPr lang="cs-CZ" sz="2647" dirty="0" smtClean="0">
                <a:cs typeface="Tahoma" pitchFamily="34" charset="0"/>
              </a:rPr>
              <a:t>,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sz="2647" dirty="0" smtClean="0">
                <a:cs typeface="Tahoma" pitchFamily="34" charset="0"/>
              </a:rPr>
              <a:t>zpracování </a:t>
            </a:r>
            <a:r>
              <a:rPr lang="cs-CZ" sz="2647" dirty="0">
                <a:cs typeface="Tahoma" pitchFamily="34" charset="0"/>
              </a:rPr>
              <a:t>statistických či </a:t>
            </a:r>
            <a:r>
              <a:rPr lang="cs-CZ" sz="2647" dirty="0" smtClean="0">
                <a:cs typeface="Tahoma" pitchFamily="34" charset="0"/>
              </a:rPr>
              <a:t>daňových </a:t>
            </a:r>
            <a:r>
              <a:rPr lang="cs-CZ" sz="2647" dirty="0">
                <a:cs typeface="Tahoma" pitchFamily="34" charset="0"/>
              </a:rPr>
              <a:t>dokladů </a:t>
            </a:r>
            <a:endParaRPr lang="cs-CZ" sz="2647" dirty="0" smtClean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sz="2647" dirty="0" smtClean="0">
                <a:cs typeface="Tahoma" pitchFamily="34" charset="0"/>
              </a:rPr>
              <a:t>apod</a:t>
            </a:r>
            <a:r>
              <a:rPr lang="cs-CZ" sz="2647" dirty="0">
                <a:cs typeface="Tahoma" pitchFamily="34" charset="0"/>
              </a:rPr>
              <a:t>.).</a:t>
            </a:r>
          </a:p>
          <a:p>
            <a:pPr eaLnBrk="1" hangingPunct="1">
              <a:buFont typeface="Arial" charset="0"/>
              <a:buNone/>
              <a:defRPr/>
            </a:pPr>
            <a:endParaRPr lang="cs-CZ" sz="2647" dirty="0">
              <a:cs typeface="Tahoma" pitchFamily="34" charset="0"/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2067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altLang="cs-CZ" dirty="0" smtClean="0"/>
              <a:t>Náklady faktoringu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eaLnBrk="1" hangingPunct="1">
              <a:defRPr/>
            </a:pPr>
            <a:endParaRPr lang="cs-CZ" sz="2647" dirty="0">
              <a:solidFill>
                <a:schemeClr val="accent6">
                  <a:lumMod val="75000"/>
                </a:schemeClr>
              </a:solidFill>
              <a:cs typeface="Tahoma" pitchFamily="34" charset="0"/>
            </a:endParaRPr>
          </a:p>
          <a:p>
            <a:pPr eaLnBrk="1" hangingPunct="1">
              <a:defRPr/>
            </a:pPr>
            <a:r>
              <a:rPr lang="cs-CZ" sz="2647" dirty="0">
                <a:solidFill>
                  <a:srgbClr val="00B0F0"/>
                </a:solidFill>
                <a:cs typeface="Tahoma" pitchFamily="34" charset="0"/>
              </a:rPr>
              <a:t>Faktoringová provize </a:t>
            </a:r>
            <a:r>
              <a:rPr lang="cs-CZ" sz="2647" dirty="0">
                <a:cs typeface="Tahoma" pitchFamily="34" charset="0"/>
              </a:rPr>
              <a:t>– zahrnuje 2 složky: </a:t>
            </a:r>
            <a:r>
              <a:rPr lang="cs-CZ" sz="2647" u="sng" dirty="0">
                <a:cs typeface="Tahoma" pitchFamily="34" charset="0"/>
              </a:rPr>
              <a:t>riziková složka </a:t>
            </a:r>
            <a:r>
              <a:rPr lang="cs-CZ" sz="2647" dirty="0">
                <a:cs typeface="Tahoma" pitchFamily="34" charset="0"/>
              </a:rPr>
              <a:t>vyplývá z převzetí úvěrového rizika fakt. spol., závisí na bonitě odběratele, jeho platební morálce, atd., </a:t>
            </a:r>
            <a:r>
              <a:rPr lang="cs-CZ" sz="2647" u="sng" dirty="0">
                <a:cs typeface="Tahoma" pitchFamily="34" charset="0"/>
              </a:rPr>
              <a:t>náklady spojené se zpracováním faktoringu </a:t>
            </a:r>
            <a:r>
              <a:rPr lang="cs-CZ" sz="2647" dirty="0">
                <a:cs typeface="Tahoma" pitchFamily="34" charset="0"/>
              </a:rPr>
              <a:t>– závisí na rozsahu a pracnosti </a:t>
            </a:r>
            <a:r>
              <a:rPr lang="cs-CZ" sz="2647" dirty="0" err="1">
                <a:cs typeface="Tahoma" pitchFamily="34" charset="0"/>
              </a:rPr>
              <a:t>administr</a:t>
            </a:r>
            <a:r>
              <a:rPr lang="cs-CZ" sz="2647" dirty="0">
                <a:cs typeface="Tahoma" pitchFamily="34" charset="0"/>
              </a:rPr>
              <a:t>. a dalších činností</a:t>
            </a:r>
          </a:p>
          <a:p>
            <a:pPr eaLnBrk="1" hangingPunct="1">
              <a:buFont typeface="Arial" charset="0"/>
              <a:buNone/>
              <a:defRPr/>
            </a:pPr>
            <a:endParaRPr lang="cs-CZ" sz="2647" dirty="0">
              <a:cs typeface="Tahoma" pitchFamily="34" charset="0"/>
            </a:endParaRPr>
          </a:p>
          <a:p>
            <a:pPr eaLnBrk="1" hangingPunct="1">
              <a:defRPr/>
            </a:pPr>
            <a:r>
              <a:rPr lang="cs-CZ" sz="2647" dirty="0">
                <a:solidFill>
                  <a:srgbClr val="00B0F0"/>
                </a:solidFill>
                <a:cs typeface="Tahoma" pitchFamily="34" charset="0"/>
              </a:rPr>
              <a:t>Úrok</a:t>
            </a:r>
            <a:r>
              <a:rPr lang="cs-CZ" sz="2647" dirty="0">
                <a:solidFill>
                  <a:schemeClr val="accent6">
                    <a:lumMod val="75000"/>
                  </a:schemeClr>
                </a:solidFill>
                <a:cs typeface="Tahoma" pitchFamily="34" charset="0"/>
              </a:rPr>
              <a:t> </a:t>
            </a:r>
            <a:r>
              <a:rPr lang="cs-CZ" sz="2647" dirty="0">
                <a:cs typeface="Tahoma" pitchFamily="34" charset="0"/>
              </a:rPr>
              <a:t>- v případě, že faktoring spojen s předfinancováním</a:t>
            </a:r>
            <a:endParaRPr lang="cs-CZ" sz="2647" dirty="0">
              <a:solidFill>
                <a:schemeClr val="accent6">
                  <a:lumMod val="75000"/>
                </a:schemeClr>
              </a:solidFill>
              <a:cs typeface="Tahoma" pitchFamily="34" charset="0"/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522763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altLang="cs-CZ" dirty="0" smtClean="0">
                <a:cs typeface="Tahoma" pitchFamily="34" charset="0"/>
              </a:rPr>
              <a:t>Výhody pro dodavatele</a:t>
            </a:r>
          </a:p>
        </p:txBody>
      </p:sp>
      <p:sp>
        <p:nvSpPr>
          <p:cNvPr id="28675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defRPr/>
            </a:pPr>
            <a:endParaRPr lang="cs-CZ" altLang="cs-CZ" sz="2647" dirty="0">
              <a:cs typeface="Tahoma" pitchFamily="34" charset="0"/>
            </a:endParaRPr>
          </a:p>
          <a:p>
            <a:pPr eaLnBrk="1" hangingPunct="1">
              <a:defRPr/>
            </a:pPr>
            <a:r>
              <a:rPr lang="cs-CZ" altLang="cs-CZ" sz="2647" dirty="0">
                <a:cs typeface="Tahoma" pitchFamily="34" charset="0"/>
              </a:rPr>
              <a:t>Umožňuje dodávat na nezajištěný dodav. úvěr.</a:t>
            </a:r>
          </a:p>
          <a:p>
            <a:pPr eaLnBrk="1" hangingPunct="1">
              <a:defRPr/>
            </a:pPr>
            <a:r>
              <a:rPr lang="cs-CZ" altLang="cs-CZ" sz="2647" dirty="0">
                <a:cs typeface="Tahoma" pitchFamily="34" charset="0"/>
              </a:rPr>
              <a:t>Zvyšování konkurenceschopnosti.</a:t>
            </a:r>
          </a:p>
          <a:p>
            <a:pPr eaLnBrk="1" hangingPunct="1">
              <a:defRPr/>
            </a:pPr>
            <a:r>
              <a:rPr lang="cs-CZ" altLang="cs-CZ" sz="2647">
                <a:cs typeface="Tahoma" pitchFamily="34" charset="0"/>
              </a:rPr>
              <a:t>Odstranění náročné práce a nemalých výhod souvisejících s vymáháním pohledávek, odpadá nutnost prověřování odběratele.</a:t>
            </a:r>
          </a:p>
          <a:p>
            <a:pPr eaLnBrk="1" hangingPunct="1">
              <a:defRPr/>
            </a:pPr>
            <a:r>
              <a:rPr lang="cs-CZ" altLang="cs-CZ" sz="2647" dirty="0">
                <a:cs typeface="Tahoma" pitchFamily="34" charset="0"/>
              </a:rPr>
              <a:t>Předfinancování – využití zdroje na krytí pohledávek, aniž by musel být čerpán bankovní úvěr.</a:t>
            </a:r>
          </a:p>
          <a:p>
            <a:pPr eaLnBrk="1" hangingPunct="1">
              <a:defRPr/>
            </a:pPr>
            <a:r>
              <a:rPr lang="cs-CZ" altLang="cs-CZ" sz="2647" dirty="0">
                <a:cs typeface="Tahoma" pitchFamily="34" charset="0"/>
              </a:rPr>
              <a:t>Zlepšení pozice z hlediska rizikovosti.</a:t>
            </a:r>
          </a:p>
          <a:p>
            <a:pPr eaLnBrk="1" hangingPunct="1">
              <a:buFont typeface="Arial" charset="0"/>
              <a:buNone/>
              <a:defRPr/>
            </a:pPr>
            <a:endParaRPr lang="cs-CZ" altLang="cs-CZ" sz="2647" dirty="0">
              <a:cs typeface="Tahoma" pitchFamily="34" charset="0"/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4252804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mtClean="0">
                <a:cs typeface="Tahoma" pitchFamily="34" charset="0"/>
              </a:rPr>
              <a:t>Mezinárodní faktoring</a:t>
            </a:r>
          </a:p>
        </p:txBody>
      </p:sp>
      <p:sp>
        <p:nvSpPr>
          <p:cNvPr id="29699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cs-CZ" altLang="cs-CZ" sz="2647" dirty="0">
                <a:cs typeface="Tahoma" pitchFamily="34" charset="0"/>
              </a:rPr>
              <a:t>= financování exportu spočívající v postupování krátkodobých exportních pohledávek před datem splatnosti na faktoringovou společnost za úplatu</a:t>
            </a:r>
          </a:p>
          <a:p>
            <a:pPr eaLnBrk="1" hangingPunct="1">
              <a:buFont typeface="Arial" charset="0"/>
              <a:buNone/>
              <a:defRPr/>
            </a:pPr>
            <a:endParaRPr lang="cs-CZ" altLang="cs-CZ" sz="2647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altLang="cs-CZ" sz="2647" dirty="0">
                <a:cs typeface="Tahoma" pitchFamily="34" charset="0"/>
              </a:rPr>
              <a:t>S fakt. spol. se zpravidla uzavírá roční </a:t>
            </a:r>
            <a:r>
              <a:rPr lang="cs-CZ" altLang="cs-CZ" sz="2647" dirty="0" smtClean="0">
                <a:cs typeface="Tahoma" pitchFamily="34" charset="0"/>
              </a:rPr>
              <a:t>rámcová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altLang="cs-CZ" sz="2647" dirty="0" smtClean="0">
                <a:cs typeface="Tahoma" pitchFamily="34" charset="0"/>
              </a:rPr>
              <a:t>smlouva</a:t>
            </a:r>
            <a:r>
              <a:rPr lang="cs-CZ" altLang="cs-CZ" sz="2647" dirty="0">
                <a:cs typeface="Tahoma" pitchFamily="34" charset="0"/>
              </a:rPr>
              <a:t>.</a:t>
            </a:r>
          </a:p>
          <a:p>
            <a:pPr eaLnBrk="1" hangingPunct="1">
              <a:buFont typeface="Arial" charset="0"/>
              <a:buNone/>
              <a:defRPr/>
            </a:pPr>
            <a:endParaRPr lang="cs-CZ" altLang="cs-CZ" sz="2647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altLang="cs-CZ" sz="2647" dirty="0">
                <a:cs typeface="Tahoma" pitchFamily="34" charset="0"/>
              </a:rPr>
              <a:t>Fakt. spol. = faktor</a:t>
            </a:r>
          </a:p>
          <a:p>
            <a:pPr eaLnBrk="1" hangingPunct="1">
              <a:buFont typeface="Arial" charset="0"/>
              <a:buNone/>
              <a:defRPr/>
            </a:pPr>
            <a:endParaRPr lang="cs-CZ" altLang="cs-CZ" sz="2647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altLang="cs-CZ" sz="2647" dirty="0">
                <a:cs typeface="Tahoma" pitchFamily="34" charset="0"/>
              </a:rPr>
              <a:t>Využívají zejména MSP.</a:t>
            </a:r>
          </a:p>
          <a:p>
            <a:pPr eaLnBrk="1" hangingPunct="1">
              <a:buFontTx/>
              <a:buChar char="-"/>
              <a:defRPr/>
            </a:pPr>
            <a:endParaRPr lang="cs-CZ" altLang="cs-CZ" sz="2647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cs-CZ" altLang="cs-CZ" sz="2647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cs-CZ" altLang="cs-CZ" sz="2647" dirty="0">
              <a:cs typeface="Tahoma" pitchFamily="34" charset="0"/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2229664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altLang="cs-CZ" dirty="0" smtClean="0">
                <a:cs typeface="Tahoma" pitchFamily="34" charset="0"/>
              </a:rPr>
              <a:t>Forfaiting</a:t>
            </a:r>
          </a:p>
        </p:txBody>
      </p:sp>
      <p:sp>
        <p:nvSpPr>
          <p:cNvPr id="3072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dirty="0" smtClean="0"/>
              <a:t>= </a:t>
            </a:r>
            <a:r>
              <a:rPr lang="cs-CZ" altLang="cs-CZ" sz="2800" dirty="0" smtClean="0"/>
              <a:t>odkup dovozních nebo vývozních pohledávek krytých bankovní zárukou nebo směnkou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 dirty="0" smtClean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 dirty="0" smtClean="0"/>
              <a:t>= odkup </a:t>
            </a:r>
            <a:r>
              <a:rPr lang="cs-CZ" altLang="cs-CZ" sz="2800" u="sng" dirty="0" smtClean="0"/>
              <a:t>střednědobých</a:t>
            </a:r>
            <a:r>
              <a:rPr lang="cs-CZ" altLang="cs-CZ" sz="2800" dirty="0" smtClean="0"/>
              <a:t> nebo </a:t>
            </a:r>
            <a:r>
              <a:rPr lang="cs-CZ" altLang="cs-CZ" sz="2800" u="sng" dirty="0" smtClean="0"/>
              <a:t>dlouhodobých </a:t>
            </a:r>
            <a:r>
              <a:rPr lang="cs-CZ" altLang="cs-CZ" sz="2800" dirty="0" smtClean="0"/>
              <a:t>pohledávek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 dirty="0" smtClean="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 dirty="0" smtClean="0"/>
              <a:t>= odkup </a:t>
            </a:r>
            <a:r>
              <a:rPr lang="cs-CZ" altLang="cs-CZ" sz="2800" u="sng" dirty="0" smtClean="0"/>
              <a:t>jednotlivých</a:t>
            </a:r>
            <a:r>
              <a:rPr lang="cs-CZ" altLang="cs-CZ" sz="2800" dirty="0" smtClean="0"/>
              <a:t> pohledávek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3892762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altLang="cs-CZ" dirty="0" smtClean="0">
                <a:cs typeface="Tahoma" pitchFamily="34" charset="0"/>
              </a:rPr>
              <a:t>Forfaiting</a:t>
            </a:r>
          </a:p>
        </p:txBody>
      </p:sp>
      <p:sp>
        <p:nvSpPr>
          <p:cNvPr id="31747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cs-CZ" altLang="cs-CZ" sz="2647" dirty="0" err="1">
                <a:cs typeface="Tahoma" pitchFamily="34" charset="0"/>
              </a:rPr>
              <a:t>Forfaitér</a:t>
            </a:r>
            <a:r>
              <a:rPr lang="cs-CZ" altLang="cs-CZ" sz="2647" dirty="0">
                <a:cs typeface="Tahoma" pitchFamily="34" charset="0"/>
              </a:rPr>
              <a:t> nemá možnost uplatnit zpětný postih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altLang="cs-CZ" sz="2647" dirty="0">
                <a:cs typeface="Tahoma" pitchFamily="34" charset="0"/>
              </a:rPr>
              <a:t>vývozce, jestliže pohledávka není dovozcem řádně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altLang="cs-CZ" sz="2647" dirty="0">
                <a:cs typeface="Tahoma" pitchFamily="34" charset="0"/>
              </a:rPr>
              <a:t>zaplacena – znamená to, že úvěrové riziko (riziko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altLang="cs-CZ" sz="2647" dirty="0">
                <a:cs typeface="Tahoma" pitchFamily="34" charset="0"/>
              </a:rPr>
              <a:t>nezaplacení pohledávky) + další rizika (měnová,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altLang="cs-CZ" sz="2647" dirty="0">
                <a:cs typeface="Tahoma" pitchFamily="34" charset="0"/>
              </a:rPr>
              <a:t>úroková) přecházejí plně na </a:t>
            </a:r>
            <a:r>
              <a:rPr lang="cs-CZ" altLang="cs-CZ" sz="2647" dirty="0" err="1">
                <a:cs typeface="Tahoma" pitchFamily="34" charset="0"/>
              </a:rPr>
              <a:t>forfaitéra</a:t>
            </a:r>
            <a:r>
              <a:rPr lang="cs-CZ" altLang="cs-CZ" sz="2647" dirty="0">
                <a:cs typeface="Tahoma" pitchFamily="34" charset="0"/>
              </a:rPr>
              <a:t>.</a:t>
            </a:r>
          </a:p>
          <a:p>
            <a:pPr eaLnBrk="1" hangingPunct="1">
              <a:buFont typeface="Arial" charset="0"/>
              <a:buNone/>
              <a:defRPr/>
            </a:pPr>
            <a:endParaRPr lang="cs-CZ" altLang="cs-CZ" sz="2647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altLang="cs-CZ" sz="2647" dirty="0">
                <a:cs typeface="Tahoma" pitchFamily="34" charset="0"/>
              </a:rPr>
              <a:t>Odkup probíhá na diskontní bázi – </a:t>
            </a:r>
            <a:r>
              <a:rPr lang="cs-CZ" altLang="cs-CZ" sz="2647">
                <a:cs typeface="Tahoma" pitchFamily="34" charset="0"/>
              </a:rPr>
              <a:t>forfaitér</a:t>
            </a:r>
            <a:r>
              <a:rPr lang="cs-CZ" altLang="cs-CZ" sz="2647" dirty="0">
                <a:cs typeface="Tahoma" pitchFamily="34" charset="0"/>
              </a:rPr>
              <a:t> proplácí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altLang="cs-CZ" sz="2647" dirty="0">
                <a:cs typeface="Tahoma" pitchFamily="34" charset="0"/>
              </a:rPr>
              <a:t>pohledávku ihned při jejím odkupu, přičemž si sráží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altLang="cs-CZ" sz="2647" u="sng" dirty="0">
                <a:cs typeface="Tahoma" pitchFamily="34" charset="0"/>
              </a:rPr>
              <a:t>diskont.</a:t>
            </a:r>
          </a:p>
          <a:p>
            <a:pPr eaLnBrk="1" hangingPunct="1">
              <a:buFont typeface="Arial" charset="0"/>
              <a:buNone/>
              <a:defRPr/>
            </a:pPr>
            <a:endParaRPr lang="cs-CZ" altLang="cs-CZ" sz="2647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cs-CZ" altLang="cs-CZ" sz="2647" dirty="0">
              <a:cs typeface="Tahoma" pitchFamily="34" charset="0"/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4184230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altLang="cs-CZ" dirty="0" smtClean="0">
                <a:cs typeface="Tahoma" pitchFamily="34" charset="0"/>
              </a:rPr>
              <a:t>Forfaiting</a:t>
            </a:r>
          </a:p>
        </p:txBody>
      </p:sp>
      <p:sp>
        <p:nvSpPr>
          <p:cNvPr id="32771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buFont typeface="Arial" charset="0"/>
              <a:buNone/>
              <a:defRPr/>
            </a:pPr>
            <a:endParaRPr lang="cs-CZ" altLang="cs-CZ" sz="2647" u="sng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altLang="cs-CZ" sz="2647" u="sng">
                <a:cs typeface="Tahoma" pitchFamily="34" charset="0"/>
              </a:rPr>
              <a:t>Požadavky na pohledávky:</a:t>
            </a:r>
          </a:p>
          <a:p>
            <a:pPr eaLnBrk="1" hangingPunct="1">
              <a:buFont typeface="Arial" charset="0"/>
              <a:buNone/>
              <a:defRPr/>
            </a:pPr>
            <a:endParaRPr lang="cs-CZ" altLang="cs-CZ" sz="2647" u="sng">
              <a:cs typeface="Tahoma" pitchFamily="34" charset="0"/>
            </a:endParaRPr>
          </a:p>
          <a:p>
            <a:pPr eaLnBrk="1" hangingPunct="1">
              <a:buFontTx/>
              <a:buChar char="-"/>
              <a:defRPr/>
            </a:pPr>
            <a:r>
              <a:rPr lang="cs-CZ" altLang="cs-CZ" sz="2647">
                <a:cs typeface="Tahoma" pitchFamily="34" charset="0"/>
              </a:rPr>
              <a:t>odkupované pohledávky musí být výhradně zajištěné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altLang="cs-CZ" sz="2647">
                <a:cs typeface="Tahoma" pitchFamily="34" charset="0"/>
              </a:rPr>
              <a:t>    pohledávky (zejména směnky avalované bankou)</a:t>
            </a:r>
          </a:p>
          <a:p>
            <a:pPr eaLnBrk="1" hangingPunct="1">
              <a:buFontTx/>
              <a:buChar char="-"/>
              <a:defRPr/>
            </a:pPr>
            <a:r>
              <a:rPr lang="cs-CZ" altLang="cs-CZ" sz="2647">
                <a:cs typeface="Tahoma" pitchFamily="34" charset="0"/>
              </a:rPr>
              <a:t>splatnost pohledávek – delší než 90-180 dnů</a:t>
            </a:r>
          </a:p>
          <a:p>
            <a:pPr eaLnBrk="1" hangingPunct="1">
              <a:buFontTx/>
              <a:buChar char="-"/>
              <a:defRPr/>
            </a:pPr>
            <a:r>
              <a:rPr lang="cs-CZ" altLang="cs-CZ" sz="2647">
                <a:cs typeface="Tahoma" pitchFamily="34" charset="0"/>
              </a:rPr>
              <a:t>pohledávky ve volně směnitelných měnách</a:t>
            </a:r>
          </a:p>
          <a:p>
            <a:pPr eaLnBrk="1" hangingPunct="1">
              <a:buFontTx/>
              <a:buChar char="-"/>
              <a:defRPr/>
            </a:pPr>
            <a:r>
              <a:rPr lang="cs-CZ" altLang="cs-CZ" sz="2647">
                <a:cs typeface="Tahoma" pitchFamily="34" charset="0"/>
              </a:rPr>
              <a:t>výše pohledávek cca 150-200 tis. USD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2679423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altLang="cs-CZ" dirty="0" smtClean="0">
                <a:cs typeface="Tahoma" pitchFamily="34" charset="0"/>
              </a:rPr>
              <a:t>Průběh forfaitingu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 typeface="Arial" charset="0"/>
              <a:buNone/>
              <a:defRPr/>
            </a:pPr>
            <a:r>
              <a:rPr lang="cs-CZ" dirty="0" smtClean="0"/>
              <a:t>Viz schéma</a:t>
            </a:r>
          </a:p>
          <a:p>
            <a:pPr eaLnBrk="1" hangingPunct="1">
              <a:buFont typeface="Arial" charset="0"/>
              <a:buNone/>
              <a:defRPr/>
            </a:pPr>
            <a:endParaRPr lang="cs-CZ" dirty="0" smtClean="0"/>
          </a:p>
          <a:p>
            <a:pPr marL="567225" indent="-567225" algn="ctr">
              <a:buFont typeface="Arial" charset="0"/>
              <a:buAutoNum type="arabicPeriod"/>
              <a:defRPr/>
            </a:pPr>
            <a:r>
              <a:rPr lang="cs-CZ" sz="4411" b="1" dirty="0">
                <a:cs typeface="Tahoma" pitchFamily="34" charset="0"/>
              </a:rPr>
              <a:t> Kontraktační fáze</a:t>
            </a:r>
          </a:p>
          <a:p>
            <a:pPr marL="567225" indent="-567225" algn="ctr">
              <a:buNone/>
              <a:defRPr/>
            </a:pPr>
            <a:endParaRPr lang="cs-CZ" sz="4411" b="1" dirty="0">
              <a:cs typeface="Tahoma" pitchFamily="34" charset="0"/>
            </a:endParaRPr>
          </a:p>
          <a:p>
            <a:pPr marL="567225" indent="-567225" algn="ctr">
              <a:buNone/>
              <a:defRPr/>
            </a:pPr>
            <a:r>
              <a:rPr lang="cs-CZ" sz="4411" b="1" dirty="0">
                <a:cs typeface="Tahoma" pitchFamily="34" charset="0"/>
              </a:rPr>
              <a:t>2. Realizační fáze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2985118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smtClean="0"/>
              <a:t>Jana Šturcová</a:t>
            </a:r>
            <a:endParaRPr lang="cs-CZ"/>
          </a:p>
        </p:txBody>
      </p:sp>
      <p:pic>
        <p:nvPicPr>
          <p:cNvPr id="31748" name="Picture 2" descr="Výsledek obrázku pro forfaiting schém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0"/>
            <a:ext cx="10083800" cy="756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8614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altLang="cs-CZ" dirty="0" smtClean="0">
                <a:cs typeface="Tahoma" pitchFamily="34" charset="0"/>
              </a:rPr>
              <a:t>Cena forfaitingu</a:t>
            </a:r>
          </a:p>
        </p:txBody>
      </p:sp>
      <p:sp>
        <p:nvSpPr>
          <p:cNvPr id="34819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defRPr/>
            </a:pPr>
            <a:endParaRPr lang="cs-CZ" altLang="cs-CZ" sz="2647">
              <a:cs typeface="Tahoma" pitchFamily="34" charset="0"/>
            </a:endParaRPr>
          </a:p>
          <a:p>
            <a:pPr eaLnBrk="1" hangingPunct="1">
              <a:defRPr/>
            </a:pPr>
            <a:r>
              <a:rPr lang="cs-CZ" altLang="cs-CZ" sz="2647">
                <a:cs typeface="Tahoma" pitchFamily="34" charset="0"/>
              </a:rPr>
              <a:t>Diskont – nejdůležitější součást nákladů</a:t>
            </a:r>
          </a:p>
          <a:p>
            <a:pPr eaLnBrk="1" hangingPunct="1">
              <a:defRPr/>
            </a:pPr>
            <a:endParaRPr lang="cs-CZ" altLang="cs-CZ" sz="2647">
              <a:cs typeface="Tahoma" pitchFamily="34" charset="0"/>
            </a:endParaRPr>
          </a:p>
          <a:p>
            <a:pPr eaLnBrk="1" hangingPunct="1">
              <a:defRPr/>
            </a:pPr>
            <a:r>
              <a:rPr lang="cs-CZ" altLang="cs-CZ" sz="2647">
                <a:cs typeface="Tahoma" pitchFamily="34" charset="0"/>
              </a:rPr>
              <a:t>Závazková provize</a:t>
            </a:r>
          </a:p>
          <a:p>
            <a:pPr eaLnBrk="1" hangingPunct="1">
              <a:defRPr/>
            </a:pPr>
            <a:endParaRPr lang="cs-CZ" altLang="cs-CZ" sz="2647">
              <a:cs typeface="Tahoma" pitchFamily="34" charset="0"/>
            </a:endParaRPr>
          </a:p>
          <a:p>
            <a:pPr eaLnBrk="1" hangingPunct="1">
              <a:defRPr/>
            </a:pPr>
            <a:r>
              <a:rPr lang="cs-CZ" altLang="cs-CZ" sz="2647">
                <a:cs typeface="Tahoma" pitchFamily="34" charset="0"/>
              </a:rPr>
              <a:t>Zpracovatelská provize</a:t>
            </a:r>
          </a:p>
          <a:p>
            <a:pPr eaLnBrk="1" hangingPunct="1">
              <a:defRPr/>
            </a:pPr>
            <a:endParaRPr lang="cs-CZ" altLang="cs-CZ" sz="2647">
              <a:cs typeface="Tahoma" pitchFamily="34" charset="0"/>
            </a:endParaRPr>
          </a:p>
          <a:p>
            <a:pPr eaLnBrk="1" hangingPunct="1">
              <a:defRPr/>
            </a:pPr>
            <a:r>
              <a:rPr lang="cs-CZ" altLang="cs-CZ" sz="2647">
                <a:cs typeface="Tahoma" pitchFamily="34" charset="0"/>
              </a:rPr>
              <a:t>Opční provize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1830339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altLang="cs-CZ" dirty="0" smtClean="0">
                <a:cs typeface="Tahoma" pitchFamily="34" charset="0"/>
              </a:rPr>
              <a:t>Výhody pro vývozce</a:t>
            </a:r>
          </a:p>
        </p:txBody>
      </p:sp>
      <p:sp>
        <p:nvSpPr>
          <p:cNvPr id="3584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defRPr/>
            </a:pPr>
            <a:endParaRPr lang="cs-CZ" altLang="cs-CZ" sz="2647" dirty="0">
              <a:cs typeface="Tahoma" pitchFamily="34" charset="0"/>
            </a:endParaRPr>
          </a:p>
          <a:p>
            <a:pPr eaLnBrk="1" hangingPunct="1">
              <a:defRPr/>
            </a:pPr>
            <a:endParaRPr lang="cs-CZ" altLang="cs-CZ" sz="2647" dirty="0" smtClean="0">
              <a:cs typeface="Tahoma" pitchFamily="34" charset="0"/>
            </a:endParaRPr>
          </a:p>
          <a:p>
            <a:pPr eaLnBrk="1" hangingPunct="1">
              <a:defRPr/>
            </a:pPr>
            <a:r>
              <a:rPr lang="cs-CZ" altLang="cs-CZ" sz="2647" dirty="0">
                <a:cs typeface="Tahoma" pitchFamily="34" charset="0"/>
              </a:rPr>
              <a:t>Možnost vyvážet na úvěr</a:t>
            </a:r>
          </a:p>
          <a:p>
            <a:pPr eaLnBrk="1" hangingPunct="1">
              <a:defRPr/>
            </a:pPr>
            <a:endParaRPr lang="cs-CZ" altLang="cs-CZ" sz="2647" dirty="0">
              <a:cs typeface="Tahoma" pitchFamily="34" charset="0"/>
            </a:endParaRPr>
          </a:p>
          <a:p>
            <a:pPr eaLnBrk="1" hangingPunct="1">
              <a:defRPr/>
            </a:pPr>
            <a:r>
              <a:rPr lang="cs-CZ" altLang="cs-CZ" sz="2647" dirty="0">
                <a:cs typeface="Tahoma" pitchFamily="34" charset="0"/>
              </a:rPr>
              <a:t>Nemusí čerpat bankovní úvěr na pokrytí pohledávek</a:t>
            </a:r>
          </a:p>
          <a:p>
            <a:pPr eaLnBrk="1" hangingPunct="1">
              <a:defRPr/>
            </a:pPr>
            <a:endParaRPr lang="cs-CZ" altLang="cs-CZ" sz="2647" dirty="0">
              <a:cs typeface="Tahoma" pitchFamily="34" charset="0"/>
            </a:endParaRPr>
          </a:p>
          <a:p>
            <a:pPr eaLnBrk="1" hangingPunct="1">
              <a:defRPr/>
            </a:pPr>
            <a:r>
              <a:rPr lang="cs-CZ" altLang="cs-CZ" sz="2647" dirty="0">
                <a:cs typeface="Tahoma" pitchFamily="34" charset="0"/>
              </a:rPr>
              <a:t>Zbavuje se rizika platební neschopnosti obch. partnera</a:t>
            </a:r>
          </a:p>
          <a:p>
            <a:pPr eaLnBrk="1" hangingPunct="1">
              <a:defRPr/>
            </a:pPr>
            <a:endParaRPr lang="cs-CZ" altLang="cs-CZ" sz="2647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cs-CZ" altLang="cs-CZ" sz="2647" dirty="0">
              <a:cs typeface="Tahoma" pitchFamily="34" charset="0"/>
            </a:endParaRPr>
          </a:p>
          <a:p>
            <a:pPr eaLnBrk="1" hangingPunct="1">
              <a:defRPr/>
            </a:pPr>
            <a:endParaRPr lang="cs-CZ" altLang="cs-CZ" sz="2647" dirty="0">
              <a:cs typeface="Tahoma" pitchFamily="34" charset="0"/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3388934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altLang="cs-CZ" dirty="0" smtClean="0">
                <a:cs typeface="Tahoma" pitchFamily="34" charset="0"/>
              </a:rPr>
              <a:t>Rizikový kapitál</a:t>
            </a:r>
          </a:p>
        </p:txBody>
      </p:sp>
      <p:sp>
        <p:nvSpPr>
          <p:cNvPr id="37891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cs-CZ" altLang="cs-CZ" sz="2647" dirty="0">
                <a:cs typeface="Tahoma" pitchFamily="34" charset="0"/>
              </a:rPr>
              <a:t>= </a:t>
            </a:r>
            <a:r>
              <a:rPr lang="cs-CZ" altLang="cs-CZ" sz="2647" dirty="0" err="1">
                <a:cs typeface="Tahoma" pitchFamily="34" charset="0"/>
              </a:rPr>
              <a:t>venture</a:t>
            </a:r>
            <a:r>
              <a:rPr lang="cs-CZ" altLang="cs-CZ" sz="2647" dirty="0">
                <a:cs typeface="Tahoma" pitchFamily="34" charset="0"/>
              </a:rPr>
              <a:t> </a:t>
            </a:r>
            <a:r>
              <a:rPr lang="cs-CZ" altLang="cs-CZ" sz="2647" dirty="0" err="1">
                <a:cs typeface="Tahoma" pitchFamily="34" charset="0"/>
              </a:rPr>
              <a:t>capital</a:t>
            </a:r>
            <a:endParaRPr lang="cs-CZ" altLang="cs-CZ" sz="2647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cs-CZ" altLang="cs-CZ" sz="2647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altLang="cs-CZ" sz="2647" dirty="0">
                <a:cs typeface="Tahoma" pitchFamily="34" charset="0"/>
              </a:rPr>
              <a:t>= finanční technika umožňující financovat zejména začínající nebo se rozvíjející firmy, jejich současná bonita je především pro banky neakceptovatelná a jsou tudíž příliš rizikové</a:t>
            </a:r>
          </a:p>
          <a:p>
            <a:pPr eaLnBrk="1" hangingPunct="1">
              <a:buFont typeface="Arial" charset="0"/>
              <a:buNone/>
              <a:defRPr/>
            </a:pPr>
            <a:endParaRPr lang="cs-CZ" altLang="cs-CZ" sz="2647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altLang="cs-CZ" sz="2647" dirty="0">
                <a:cs typeface="Tahoma" pitchFamily="34" charset="0"/>
              </a:rPr>
              <a:t>Vznik v USA v roce 1958.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altLang="cs-CZ" sz="2647" dirty="0">
                <a:cs typeface="Tahoma" pitchFamily="34" charset="0"/>
              </a:rPr>
              <a:t>Západní Evropa – 2. </a:t>
            </a:r>
            <a:r>
              <a:rPr lang="cs-CZ" altLang="cs-CZ" sz="2647" dirty="0" err="1">
                <a:cs typeface="Tahoma" pitchFamily="34" charset="0"/>
              </a:rPr>
              <a:t>pol</a:t>
            </a:r>
            <a:r>
              <a:rPr lang="cs-CZ" altLang="cs-CZ" sz="2647" dirty="0">
                <a:cs typeface="Tahoma" pitchFamily="34" charset="0"/>
              </a:rPr>
              <a:t>. 80. let 20. st.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altLang="cs-CZ" sz="2647" dirty="0">
                <a:cs typeface="Tahoma" pitchFamily="34" charset="0"/>
              </a:rPr>
              <a:t>ČR – po roce 1990 a větší investice až od 2. poloviny 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altLang="cs-CZ" sz="2647" dirty="0">
                <a:cs typeface="Tahoma" pitchFamily="34" charset="0"/>
              </a:rPr>
              <a:t>       90. let</a:t>
            </a:r>
          </a:p>
          <a:p>
            <a:pPr eaLnBrk="1" hangingPunct="1">
              <a:buFont typeface="Arial" charset="0"/>
              <a:buNone/>
              <a:defRPr/>
            </a:pPr>
            <a:endParaRPr lang="cs-CZ" altLang="cs-CZ" sz="2647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cs-CZ" altLang="cs-CZ" sz="2647" dirty="0">
              <a:cs typeface="Tahoma" pitchFamily="34" charset="0"/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1325280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altLang="cs-CZ" dirty="0" smtClean="0">
                <a:cs typeface="Tahoma" pitchFamily="34" charset="0"/>
              </a:rPr>
              <a:t>Rizikový kapitál</a:t>
            </a:r>
          </a:p>
        </p:txBody>
      </p:sp>
      <p:sp>
        <p:nvSpPr>
          <p:cNvPr id="38915" name="Zástupný symbol pro obsah 2"/>
          <p:cNvSpPr>
            <a:spLocks noGrp="1"/>
          </p:cNvSpPr>
          <p:nvPr>
            <p:ph idx="1"/>
          </p:nvPr>
        </p:nvSpPr>
        <p:spPr>
          <a:xfrm>
            <a:off x="622300" y="2041764"/>
            <a:ext cx="8280620" cy="4991130"/>
          </a:xfrm>
        </p:spPr>
        <p:txBody>
          <a:bodyPr>
            <a:normAutofit lnSpcReduction="10000"/>
          </a:bodyPr>
          <a:lstStyle/>
          <a:p>
            <a:pPr eaLnBrk="1" hangingPunct="1">
              <a:buFont typeface="Arial" charset="0"/>
              <a:buNone/>
              <a:defRPr/>
            </a:pPr>
            <a:endParaRPr lang="cs-CZ" altLang="cs-CZ" sz="2647" u="sng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altLang="cs-CZ" sz="2647" u="sng" dirty="0">
                <a:cs typeface="Tahoma" pitchFamily="34" charset="0"/>
              </a:rPr>
              <a:t>Podstata</a:t>
            </a:r>
            <a:r>
              <a:rPr lang="cs-CZ" altLang="cs-CZ" sz="2647" dirty="0">
                <a:cs typeface="Tahoma" pitchFamily="34" charset="0"/>
              </a:rPr>
              <a:t> – vytváření </a:t>
            </a:r>
            <a:r>
              <a:rPr lang="cs-CZ" altLang="cs-CZ" sz="2647" u="sng" dirty="0">
                <a:cs typeface="Tahoma" pitchFamily="34" charset="0"/>
              </a:rPr>
              <a:t>fondů rizikového kapitálu</a:t>
            </a:r>
            <a:r>
              <a:rPr lang="cs-CZ" altLang="cs-CZ" sz="2647" dirty="0">
                <a:cs typeface="Tahoma" pitchFamily="34" charset="0"/>
              </a:rPr>
              <a:t>. Ty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altLang="cs-CZ" sz="2647" dirty="0">
                <a:cs typeface="Tahoma" pitchFamily="34" charset="0"/>
              </a:rPr>
              <a:t>na omezenou dobu investují bez majetkových záruk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altLang="cs-CZ" sz="2647" dirty="0">
                <a:cs typeface="Tahoma" pitchFamily="34" charset="0"/>
              </a:rPr>
              <a:t>do mladých firem s předpokládaným vysokým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altLang="cs-CZ" sz="2647" dirty="0">
                <a:cs typeface="Tahoma" pitchFamily="34" charset="0"/>
              </a:rPr>
              <a:t>potenciálem růstu s cílem podílet se na HV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altLang="cs-CZ" sz="2647" dirty="0">
                <a:cs typeface="Tahoma" pitchFamily="34" charset="0"/>
              </a:rPr>
              <a:t>financovaných firem.</a:t>
            </a:r>
          </a:p>
          <a:p>
            <a:pPr eaLnBrk="1" hangingPunct="1">
              <a:buFont typeface="Arial" charset="0"/>
              <a:buNone/>
              <a:defRPr/>
            </a:pPr>
            <a:endParaRPr lang="cs-CZ" altLang="cs-CZ" sz="2647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altLang="cs-CZ" sz="2647" u="sng" dirty="0">
                <a:cs typeface="Tahoma" pitchFamily="34" charset="0"/>
              </a:rPr>
              <a:t>Podstata</a:t>
            </a:r>
            <a:r>
              <a:rPr lang="cs-CZ" altLang="cs-CZ" sz="2647" dirty="0">
                <a:cs typeface="Tahoma" pitchFamily="34" charset="0"/>
              </a:rPr>
              <a:t> – vyhledávání podnikatelských subjektů,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altLang="cs-CZ" sz="2647" dirty="0">
                <a:cs typeface="Tahoma" pitchFamily="34" charset="0"/>
              </a:rPr>
              <a:t>které nemají dlouhou historii a ani silné majetkové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altLang="cs-CZ" sz="2647" dirty="0">
                <a:cs typeface="Tahoma" pitchFamily="34" charset="0"/>
              </a:rPr>
              <a:t>zázemí.</a:t>
            </a:r>
          </a:p>
          <a:p>
            <a:pPr eaLnBrk="1" hangingPunct="1">
              <a:buFont typeface="Arial" charset="0"/>
              <a:buNone/>
              <a:defRPr/>
            </a:pPr>
            <a:endParaRPr lang="cs-CZ" altLang="cs-CZ" sz="2647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cs-CZ" altLang="cs-CZ" sz="2647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cs-CZ" altLang="cs-CZ" sz="2647" u="sng" dirty="0">
              <a:cs typeface="Tahoma" pitchFamily="34" charset="0"/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1490088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altLang="cs-CZ" dirty="0" smtClean="0">
                <a:cs typeface="Tahoma" pitchFamily="34" charset="0"/>
              </a:rPr>
              <a:t>Rizikový kapitál</a:t>
            </a:r>
          </a:p>
        </p:txBody>
      </p:sp>
      <p:sp>
        <p:nvSpPr>
          <p:cNvPr id="39939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cs-CZ" altLang="cs-CZ" sz="2647" u="sng" dirty="0">
                <a:cs typeface="Tahoma" pitchFamily="34" charset="0"/>
              </a:rPr>
              <a:t>Důvody a motivy vedoucí k zakládání fondů </a:t>
            </a:r>
            <a:endParaRPr lang="cs-CZ" altLang="cs-CZ" sz="2647" u="sng" dirty="0" smtClean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altLang="cs-CZ" sz="2647" u="sng" dirty="0" smtClean="0">
                <a:cs typeface="Tahoma" pitchFamily="34" charset="0"/>
              </a:rPr>
              <a:t>rizikového kapitálu</a:t>
            </a:r>
            <a:r>
              <a:rPr lang="cs-CZ" altLang="cs-CZ" sz="2647" u="sng" dirty="0">
                <a:cs typeface="Tahoma" pitchFamily="34" charset="0"/>
              </a:rPr>
              <a:t>:</a:t>
            </a:r>
          </a:p>
          <a:p>
            <a:pPr eaLnBrk="1" hangingPunct="1">
              <a:buFont typeface="Arial" charset="0"/>
              <a:buNone/>
              <a:defRPr/>
            </a:pPr>
            <a:endParaRPr lang="cs-CZ" altLang="cs-CZ" sz="2647" u="sng" dirty="0">
              <a:cs typeface="Tahoma" pitchFamily="34" charset="0"/>
            </a:endParaRPr>
          </a:p>
          <a:p>
            <a:pPr eaLnBrk="1" hangingPunct="1">
              <a:buFontTx/>
              <a:buChar char="-"/>
              <a:defRPr/>
            </a:pPr>
            <a:r>
              <a:rPr lang="cs-CZ" altLang="cs-CZ" sz="2647" dirty="0">
                <a:cs typeface="Tahoma" pitchFamily="34" charset="0"/>
              </a:rPr>
              <a:t>hledání alternativní investiční příležitosti s max. možným zhodnocením investice ze strany soukromých investorů</a:t>
            </a:r>
          </a:p>
          <a:p>
            <a:pPr eaLnBrk="1" hangingPunct="1">
              <a:buFontTx/>
              <a:buChar char="-"/>
              <a:defRPr/>
            </a:pPr>
            <a:endParaRPr lang="cs-CZ" altLang="cs-CZ" sz="2647" dirty="0">
              <a:cs typeface="Tahoma" pitchFamily="34" charset="0"/>
            </a:endParaRPr>
          </a:p>
          <a:p>
            <a:pPr eaLnBrk="1" hangingPunct="1">
              <a:buFontTx/>
              <a:buChar char="-"/>
              <a:defRPr/>
            </a:pPr>
            <a:r>
              <a:rPr lang="cs-CZ" altLang="cs-CZ" sz="2647" dirty="0">
                <a:cs typeface="Tahoma" pitchFamily="34" charset="0"/>
              </a:rPr>
              <a:t>snaha o státní podporu rozvoje nově vznikajících podnikatelských subjektů</a:t>
            </a:r>
          </a:p>
          <a:p>
            <a:pPr eaLnBrk="1" hangingPunct="1">
              <a:buFont typeface="Arial" charset="0"/>
              <a:buNone/>
              <a:defRPr/>
            </a:pPr>
            <a:endParaRPr lang="cs-CZ" altLang="cs-CZ" sz="2647" dirty="0">
              <a:cs typeface="Tahoma" pitchFamily="34" charset="0"/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379194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altLang="cs-CZ" dirty="0" smtClean="0">
                <a:cs typeface="Tahoma" pitchFamily="34" charset="0"/>
              </a:rPr>
              <a:t>Fáze financování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cs-CZ" sz="2647" dirty="0">
                <a:cs typeface="Tahoma" pitchFamily="34" charset="0"/>
              </a:rPr>
              <a:t>Rizikový kapitál vstupuje do firmy pouze na nezbytnou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sz="2647" dirty="0">
                <a:cs typeface="Tahoma" pitchFamily="34" charset="0"/>
              </a:rPr>
              <a:t>dobu zabezpečení dynamického rozvoje firmy.</a:t>
            </a:r>
          </a:p>
          <a:p>
            <a:pPr eaLnBrk="1" hangingPunct="1">
              <a:buFont typeface="Arial" charset="0"/>
              <a:buNone/>
              <a:defRPr/>
            </a:pPr>
            <a:endParaRPr lang="cs-CZ" sz="2647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sz="2647" dirty="0">
                <a:solidFill>
                  <a:srgbClr val="00B0F0"/>
                </a:solidFill>
                <a:cs typeface="Tahoma" pitchFamily="34" charset="0"/>
              </a:rPr>
              <a:t>Fáze:</a:t>
            </a:r>
          </a:p>
          <a:p>
            <a:pPr marL="504200" indent="-504200">
              <a:buFont typeface="Arial" charset="0"/>
              <a:buAutoNum type="arabicPeriod"/>
              <a:defRPr/>
            </a:pPr>
            <a:r>
              <a:rPr lang="cs-CZ" sz="2647" u="sng" dirty="0">
                <a:cs typeface="Tahoma" pitchFamily="34" charset="0"/>
              </a:rPr>
              <a:t>Vyhledávání vhodných projektů</a:t>
            </a:r>
          </a:p>
          <a:p>
            <a:pPr marL="504200" indent="-504200">
              <a:buFont typeface="Arial" charset="0"/>
              <a:buAutoNum type="arabicPeriod"/>
              <a:defRPr/>
            </a:pPr>
            <a:r>
              <a:rPr lang="cs-CZ" sz="2647" u="sng" dirty="0">
                <a:cs typeface="Tahoma" pitchFamily="34" charset="0"/>
              </a:rPr>
              <a:t>Finanční vstup do firmy a financování jejího rozvoje </a:t>
            </a:r>
            <a:r>
              <a:rPr lang="cs-CZ" sz="2647" dirty="0">
                <a:cs typeface="Tahoma" pitchFamily="34" charset="0"/>
              </a:rPr>
              <a:t>(přímý kapitálový vstup, vklad tichého společníka, nezajištěná půjčka)</a:t>
            </a:r>
          </a:p>
          <a:p>
            <a:pPr marL="504200" indent="-504200">
              <a:buFont typeface="Arial" charset="0"/>
              <a:buAutoNum type="arabicPeriod"/>
              <a:defRPr/>
            </a:pPr>
            <a:r>
              <a:rPr lang="cs-CZ" sz="2647" u="sng" dirty="0">
                <a:cs typeface="Tahoma" pitchFamily="34" charset="0"/>
              </a:rPr>
              <a:t>Prodej majetkového podílu</a:t>
            </a:r>
            <a:r>
              <a:rPr lang="cs-CZ" sz="2647" dirty="0">
                <a:cs typeface="Tahoma" pitchFamily="34" charset="0"/>
              </a:rPr>
              <a:t> (původním vlastníkům nebo novému strategickému partnerovi)</a:t>
            </a:r>
          </a:p>
          <a:p>
            <a:pPr marL="504200" indent="-504200">
              <a:buFont typeface="Arial" charset="0"/>
              <a:buAutoNum type="arabicPeriod"/>
              <a:defRPr/>
            </a:pPr>
            <a:endParaRPr lang="cs-CZ" sz="2647" dirty="0">
              <a:cs typeface="Tahoma" pitchFamily="34" charset="0"/>
            </a:endParaRPr>
          </a:p>
          <a:p>
            <a:pPr marL="504200" indent="-504200">
              <a:buNone/>
              <a:defRPr/>
            </a:pPr>
            <a:endParaRPr lang="cs-CZ" sz="2647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cs-CZ" sz="2647" dirty="0">
              <a:cs typeface="Tahoma" pitchFamily="34" charset="0"/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4208501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altLang="cs-CZ" dirty="0" smtClean="0"/>
              <a:t>Rizikový kapitál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buFont typeface="Arial" charset="0"/>
              <a:buNone/>
              <a:defRPr/>
            </a:pPr>
            <a:endParaRPr lang="cs-CZ" sz="2647" dirty="0">
              <a:solidFill>
                <a:schemeClr val="accent6">
                  <a:lumMod val="75000"/>
                </a:schemeClr>
              </a:solidFill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sz="2647" dirty="0">
                <a:solidFill>
                  <a:srgbClr val="00B0F0"/>
                </a:solidFill>
                <a:cs typeface="Tahoma" pitchFamily="34" charset="0"/>
              </a:rPr>
              <a:t>Cíl</a:t>
            </a:r>
            <a:r>
              <a:rPr lang="cs-CZ" sz="2647" dirty="0">
                <a:cs typeface="Tahoma" pitchFamily="34" charset="0"/>
              </a:rPr>
              <a:t> – aby zisk z úspěšných projektů pokryl ztráty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sz="2647" dirty="0">
                <a:cs typeface="Tahoma" pitchFamily="34" charset="0"/>
              </a:rPr>
              <a:t>z projektů neúspěšných a ještě stačil </a:t>
            </a:r>
            <a:endParaRPr lang="cs-CZ" sz="2647" dirty="0" smtClean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sz="2647" dirty="0" smtClean="0">
                <a:cs typeface="Tahoma" pitchFamily="34" charset="0"/>
              </a:rPr>
              <a:t>na </a:t>
            </a:r>
            <a:r>
              <a:rPr lang="cs-CZ" sz="2647" dirty="0">
                <a:cs typeface="Tahoma" pitchFamily="34" charset="0"/>
              </a:rPr>
              <a:t>nadprůměrné </a:t>
            </a:r>
            <a:r>
              <a:rPr lang="cs-CZ" sz="2647" dirty="0" smtClean="0">
                <a:cs typeface="Tahoma" pitchFamily="34" charset="0"/>
              </a:rPr>
              <a:t>zhodnocení </a:t>
            </a:r>
            <a:r>
              <a:rPr lang="cs-CZ" sz="2647" dirty="0">
                <a:cs typeface="Tahoma" pitchFamily="34" charset="0"/>
              </a:rPr>
              <a:t>investic.</a:t>
            </a:r>
          </a:p>
          <a:p>
            <a:pPr eaLnBrk="1" hangingPunct="1">
              <a:buFont typeface="Arial" charset="0"/>
              <a:buNone/>
              <a:defRPr/>
            </a:pPr>
            <a:endParaRPr lang="cs-CZ" sz="2647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sz="2647" dirty="0">
                <a:cs typeface="Tahoma" pitchFamily="34" charset="0"/>
              </a:rPr>
              <a:t>Z 10 financovaných projektů – 2 absolutní </a:t>
            </a:r>
            <a:endParaRPr lang="cs-CZ" sz="2647" dirty="0" smtClean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sz="2647" dirty="0" smtClean="0">
                <a:cs typeface="Tahoma" pitchFamily="34" charset="0"/>
              </a:rPr>
              <a:t>nezdar</a:t>
            </a:r>
            <a:r>
              <a:rPr lang="cs-CZ" sz="2647" dirty="0">
                <a:cs typeface="Tahoma" pitchFamily="34" charset="0"/>
              </a:rPr>
              <a:t>, cca </a:t>
            </a:r>
            <a:r>
              <a:rPr lang="cs-CZ" sz="2647" dirty="0" smtClean="0">
                <a:cs typeface="Tahoma" pitchFamily="34" charset="0"/>
              </a:rPr>
              <a:t>6 </a:t>
            </a:r>
            <a:r>
              <a:rPr lang="cs-CZ" sz="2647" dirty="0">
                <a:cs typeface="Tahoma" pitchFamily="34" charset="0"/>
              </a:rPr>
              <a:t>průměrných a max. 2 zcela </a:t>
            </a:r>
            <a:endParaRPr lang="cs-CZ" sz="2647" dirty="0" smtClean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sz="2647" dirty="0" smtClean="0">
                <a:cs typeface="Tahoma" pitchFamily="34" charset="0"/>
              </a:rPr>
              <a:t>vynikající</a:t>
            </a:r>
            <a:r>
              <a:rPr lang="cs-CZ" sz="2647" dirty="0">
                <a:cs typeface="Tahoma" pitchFamily="34" charset="0"/>
              </a:rPr>
              <a:t>.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3097634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altLang="cs-CZ" dirty="0" smtClean="0">
                <a:cs typeface="Tahoma" pitchFamily="34" charset="0"/>
              </a:rPr>
              <a:t>Výrobně rozvojové fáze</a:t>
            </a:r>
          </a:p>
        </p:txBody>
      </p:sp>
      <p:sp>
        <p:nvSpPr>
          <p:cNvPr id="43011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buFont typeface="Arial" charset="0"/>
              <a:buNone/>
              <a:defRPr/>
            </a:pPr>
            <a:endParaRPr lang="cs-CZ" altLang="cs-CZ" sz="2647" u="sng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altLang="cs-CZ" sz="2647" u="sng" dirty="0">
                <a:cs typeface="Tahoma" pitchFamily="34" charset="0"/>
              </a:rPr>
              <a:t>Vstup rizikového kapitálu v různých výrobně </a:t>
            </a:r>
            <a:r>
              <a:rPr lang="cs-CZ" altLang="cs-CZ" sz="2647" u="sng" dirty="0" err="1">
                <a:cs typeface="Tahoma" pitchFamily="34" charset="0"/>
              </a:rPr>
              <a:t>rozv</a:t>
            </a:r>
            <a:r>
              <a:rPr lang="cs-CZ" altLang="cs-CZ" sz="2647" u="sng" dirty="0">
                <a:cs typeface="Tahoma" pitchFamily="34" charset="0"/>
              </a:rPr>
              <a:t>.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altLang="cs-CZ" sz="2647" u="sng" dirty="0">
                <a:cs typeface="Tahoma" pitchFamily="34" charset="0"/>
              </a:rPr>
              <a:t>fázích:</a:t>
            </a:r>
          </a:p>
          <a:p>
            <a:pPr eaLnBrk="1" hangingPunct="1">
              <a:buFont typeface="Arial" charset="0"/>
              <a:buNone/>
              <a:defRPr/>
            </a:pPr>
            <a:endParaRPr lang="cs-CZ" altLang="cs-CZ" sz="2647" dirty="0">
              <a:cs typeface="Tahoma" pitchFamily="34" charset="0"/>
            </a:endParaRPr>
          </a:p>
          <a:p>
            <a:pPr eaLnBrk="1" hangingPunct="1">
              <a:buFontTx/>
              <a:buChar char="-"/>
              <a:defRPr/>
            </a:pPr>
            <a:r>
              <a:rPr lang="cs-CZ" altLang="cs-CZ" sz="2647" dirty="0">
                <a:cs typeface="Tahoma" pitchFamily="34" charset="0"/>
              </a:rPr>
              <a:t>fáze výzkumně vývojová</a:t>
            </a:r>
          </a:p>
          <a:p>
            <a:pPr eaLnBrk="1" hangingPunct="1">
              <a:buFontTx/>
              <a:buChar char="-"/>
              <a:defRPr/>
            </a:pPr>
            <a:r>
              <a:rPr lang="cs-CZ" altLang="cs-CZ" sz="2647" dirty="0">
                <a:cs typeface="Tahoma" pitchFamily="34" charset="0"/>
              </a:rPr>
              <a:t>fáze financování přípravy výroby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altLang="cs-CZ" sz="2647" dirty="0">
                <a:cs typeface="Tahoma" pitchFamily="34" charset="0"/>
              </a:rPr>
              <a:t>-   fáze financování rozvoje výroby</a:t>
            </a:r>
          </a:p>
          <a:p>
            <a:pPr eaLnBrk="1" hangingPunct="1">
              <a:buFontTx/>
              <a:buChar char="-"/>
              <a:defRPr/>
            </a:pPr>
            <a:r>
              <a:rPr lang="cs-CZ" altLang="cs-CZ" sz="2647" dirty="0">
                <a:cs typeface="Tahoma" pitchFamily="34" charset="0"/>
              </a:rPr>
              <a:t>fáze překlenovací do prodeje firmy</a:t>
            </a:r>
          </a:p>
          <a:p>
            <a:pPr eaLnBrk="1" hangingPunct="1">
              <a:buFontTx/>
              <a:buChar char="-"/>
              <a:defRPr/>
            </a:pPr>
            <a:r>
              <a:rPr lang="cs-CZ" altLang="cs-CZ" sz="2647" dirty="0">
                <a:cs typeface="Tahoma" pitchFamily="34" charset="0"/>
              </a:rPr>
              <a:t>fáze záchrany podniku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3534920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mtClean="0">
                <a:cs typeface="Tahoma" pitchFamily="34" charset="0"/>
              </a:rPr>
              <a:t>Projektové financování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cs-CZ" sz="2647" dirty="0">
                <a:cs typeface="Tahoma" pitchFamily="34" charset="0"/>
              </a:rPr>
              <a:t>V mezinárodním měřítku – od </a:t>
            </a:r>
            <a:r>
              <a:rPr lang="cs-CZ" sz="2647" dirty="0" err="1">
                <a:cs typeface="Tahoma" pitchFamily="34" charset="0"/>
              </a:rPr>
              <a:t>pol</a:t>
            </a:r>
            <a:r>
              <a:rPr lang="cs-CZ" sz="2647" dirty="0">
                <a:cs typeface="Tahoma" pitchFamily="34" charset="0"/>
              </a:rPr>
              <a:t>. 70. let 20. st.</a:t>
            </a:r>
          </a:p>
          <a:p>
            <a:pPr eaLnBrk="1" hangingPunct="1">
              <a:buFont typeface="Arial" charset="0"/>
              <a:buNone/>
              <a:defRPr/>
            </a:pPr>
            <a:endParaRPr lang="cs-CZ" sz="2647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sz="2647" dirty="0">
                <a:cs typeface="Tahoma" pitchFamily="34" charset="0"/>
              </a:rPr>
              <a:t>ČR – cca od r. 1996</a:t>
            </a:r>
          </a:p>
          <a:p>
            <a:pPr eaLnBrk="1" hangingPunct="1">
              <a:buFont typeface="Arial" charset="0"/>
              <a:buNone/>
              <a:defRPr/>
            </a:pPr>
            <a:endParaRPr lang="cs-CZ" sz="2647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cs-CZ" sz="2647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sz="2647" dirty="0">
                <a:cs typeface="Tahoma" pitchFamily="34" charset="0"/>
              </a:rPr>
              <a:t>= </a:t>
            </a:r>
            <a:r>
              <a:rPr lang="cs-CZ" sz="2647" dirty="0">
                <a:solidFill>
                  <a:srgbClr val="00B0F0"/>
                </a:solidFill>
                <a:cs typeface="Tahoma" pitchFamily="34" charset="0"/>
              </a:rPr>
              <a:t>úvěrové financování přesně vymezeného projektu, přičemž jako zdroje ke splacení poskytnutého úvěru slouží budoucí cash </a:t>
            </a:r>
            <a:r>
              <a:rPr lang="cs-CZ" sz="2647" dirty="0" err="1">
                <a:solidFill>
                  <a:srgbClr val="00B0F0"/>
                </a:solidFill>
                <a:cs typeface="Tahoma" pitchFamily="34" charset="0"/>
              </a:rPr>
              <a:t>flow</a:t>
            </a:r>
            <a:r>
              <a:rPr lang="cs-CZ" sz="2647" dirty="0">
                <a:solidFill>
                  <a:srgbClr val="00B0F0"/>
                </a:solidFill>
                <a:cs typeface="Tahoma" pitchFamily="34" charset="0"/>
              </a:rPr>
              <a:t> vyplývající z realizovaného projektu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299280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altLang="cs-CZ" dirty="0" smtClean="0">
                <a:cs typeface="Tahoma" pitchFamily="34" charset="0"/>
              </a:rPr>
              <a:t>Projektové financování</a:t>
            </a:r>
          </a:p>
        </p:txBody>
      </p:sp>
      <p:sp>
        <p:nvSpPr>
          <p:cNvPr id="45059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cs-CZ" altLang="cs-CZ" sz="2647" u="sng" dirty="0">
                <a:cs typeface="Tahoma" pitchFamily="34" charset="0"/>
              </a:rPr>
              <a:t>Sponzoři</a:t>
            </a:r>
            <a:r>
              <a:rPr lang="cs-CZ" altLang="cs-CZ" sz="2647" dirty="0">
                <a:cs typeface="Tahoma" pitchFamily="34" charset="0"/>
              </a:rPr>
              <a:t> – nositelé projektu, zabezpečují celkovou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altLang="cs-CZ" sz="2647" dirty="0">
                <a:cs typeface="Tahoma" pitchFamily="34" charset="0"/>
              </a:rPr>
              <a:t>přípravu a realizaci projektu, připravují projektovou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altLang="cs-CZ" sz="2647" dirty="0">
                <a:cs typeface="Tahoma" pitchFamily="34" charset="0"/>
              </a:rPr>
              <a:t>dokumentaci, sjednávají dodávky zařízení, uzavírají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altLang="cs-CZ" sz="2647" dirty="0">
                <a:cs typeface="Tahoma" pitchFamily="34" charset="0"/>
              </a:rPr>
              <a:t>smlouvy,…</a:t>
            </a:r>
          </a:p>
          <a:p>
            <a:pPr eaLnBrk="1" hangingPunct="1">
              <a:buFont typeface="Arial" charset="0"/>
              <a:buNone/>
              <a:defRPr/>
            </a:pPr>
            <a:endParaRPr lang="cs-CZ" altLang="cs-CZ" sz="2647" u="sng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altLang="cs-CZ" sz="2647" u="sng">
                <a:cs typeface="Tahoma" pitchFamily="34" charset="0"/>
              </a:rPr>
              <a:t>Financování </a:t>
            </a:r>
            <a:r>
              <a:rPr lang="cs-CZ" altLang="cs-CZ" sz="2647" u="sng" dirty="0">
                <a:cs typeface="Tahoma" pitchFamily="34" charset="0"/>
              </a:rPr>
              <a:t>bez zpětného postihu </a:t>
            </a:r>
            <a:r>
              <a:rPr lang="cs-CZ" altLang="cs-CZ" sz="2647" dirty="0">
                <a:cs typeface="Tahoma" pitchFamily="34" charset="0"/>
              </a:rPr>
              <a:t>– nedovoluje bance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altLang="cs-CZ" sz="2647" dirty="0">
                <a:cs typeface="Tahoma" pitchFamily="34" charset="0"/>
              </a:rPr>
              <a:t>žádný postih sponzorů v případě nesplácení úvěru</a:t>
            </a:r>
          </a:p>
          <a:p>
            <a:pPr eaLnBrk="1" hangingPunct="1">
              <a:buFont typeface="Arial" charset="0"/>
              <a:buNone/>
              <a:defRPr/>
            </a:pPr>
            <a:endParaRPr lang="cs-CZ" altLang="cs-CZ" sz="2647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altLang="cs-CZ" sz="2647" u="sng" dirty="0">
                <a:cs typeface="Tahoma" pitchFamily="34" charset="0"/>
              </a:rPr>
              <a:t>Financování s omezeným postihem </a:t>
            </a:r>
            <a:r>
              <a:rPr lang="cs-CZ" altLang="cs-CZ" sz="2647" dirty="0">
                <a:cs typeface="Tahoma" pitchFamily="34" charset="0"/>
              </a:rPr>
              <a:t>– určitá garance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altLang="cs-CZ" sz="2647" dirty="0">
                <a:cs typeface="Tahoma" pitchFamily="34" charset="0"/>
              </a:rPr>
              <a:t>sponzorů za úvěry poskytnuté bankou (v praxi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altLang="cs-CZ" sz="2647" dirty="0">
                <a:cs typeface="Tahoma" pitchFamily="34" charset="0"/>
              </a:rPr>
              <a:t>obvyklejší)</a:t>
            </a:r>
          </a:p>
          <a:p>
            <a:pPr eaLnBrk="1" hangingPunct="1">
              <a:buFont typeface="Arial" charset="0"/>
              <a:buNone/>
              <a:defRPr/>
            </a:pPr>
            <a:endParaRPr lang="cs-CZ" altLang="cs-CZ" sz="2647" dirty="0">
              <a:cs typeface="Tahoma" pitchFamily="34" charset="0"/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2509835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altLang="cs-CZ" dirty="0" err="1" smtClean="0">
                <a:cs typeface="Tahoma" pitchFamily="34" charset="0"/>
              </a:rPr>
              <a:t>Finetrading</a:t>
            </a:r>
            <a:endParaRPr lang="cs-CZ" altLang="cs-CZ" dirty="0" smtClean="0">
              <a:cs typeface="Tahoma" pitchFamily="34" charset="0"/>
            </a:endParaRPr>
          </a:p>
        </p:txBody>
      </p:sp>
      <p:sp>
        <p:nvSpPr>
          <p:cNvPr id="47107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cs-CZ" altLang="cs-CZ" sz="2647">
                <a:cs typeface="Tahoma" pitchFamily="34" charset="0"/>
              </a:rPr>
              <a:t>= alternativní forma financování</a:t>
            </a:r>
          </a:p>
          <a:p>
            <a:pPr eaLnBrk="1" hangingPunct="1">
              <a:buFont typeface="Arial" charset="0"/>
              <a:buNone/>
              <a:defRPr/>
            </a:pPr>
            <a:endParaRPr lang="cs-CZ" altLang="cs-CZ" sz="2647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altLang="cs-CZ" sz="2647">
                <a:cs typeface="Tahoma" pitchFamily="34" charset="0"/>
              </a:rPr>
              <a:t>= inovativní nástroj určený k předfinancování firmy</a:t>
            </a:r>
          </a:p>
          <a:p>
            <a:pPr eaLnBrk="1" hangingPunct="1">
              <a:buFont typeface="Arial" charset="0"/>
              <a:buNone/>
              <a:defRPr/>
            </a:pPr>
            <a:endParaRPr lang="cs-CZ" altLang="cs-CZ" sz="2647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altLang="cs-CZ" sz="2647">
                <a:cs typeface="Tahoma" pitchFamily="34" charset="0"/>
              </a:rPr>
              <a:t>= způsob, jak financovat oběžná aktiva bez zapojení banky</a:t>
            </a:r>
          </a:p>
          <a:p>
            <a:pPr eaLnBrk="1" hangingPunct="1">
              <a:buFont typeface="Arial" charset="0"/>
              <a:buNone/>
              <a:defRPr/>
            </a:pPr>
            <a:endParaRPr lang="cs-CZ" altLang="cs-CZ" sz="2647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altLang="cs-CZ" sz="2647" u="sng">
                <a:cs typeface="Tahoma" pitchFamily="34" charset="0"/>
              </a:rPr>
              <a:t>Původ slova</a:t>
            </a:r>
            <a:r>
              <a:rPr lang="cs-CZ" altLang="cs-CZ" sz="2647">
                <a:cs typeface="Tahoma" pitchFamily="34" charset="0"/>
              </a:rPr>
              <a:t>: angl. finance a „trade“ = obchod,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altLang="cs-CZ" sz="2647">
                <a:cs typeface="Tahoma" pitchFamily="34" charset="0"/>
              </a:rPr>
              <a:t>                   financování  obchodu</a:t>
            </a:r>
          </a:p>
          <a:p>
            <a:pPr eaLnBrk="1" hangingPunct="1">
              <a:buFont typeface="Arial" charset="0"/>
              <a:buNone/>
              <a:defRPr/>
            </a:pPr>
            <a:endParaRPr lang="cs-CZ" altLang="cs-CZ" sz="2647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cs-CZ" altLang="cs-CZ" sz="2647">
              <a:cs typeface="Tahoma" pitchFamily="34" charset="0"/>
            </a:endParaRP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2230578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altLang="cs-CZ" dirty="0" err="1" smtClean="0">
                <a:cs typeface="Tahoma" pitchFamily="34" charset="0"/>
              </a:rPr>
              <a:t>Finetrading</a:t>
            </a:r>
            <a:endParaRPr lang="cs-CZ" altLang="cs-CZ" dirty="0" smtClean="0">
              <a:cs typeface="Tahoma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cs-CZ" sz="2647" u="sng" dirty="0">
                <a:cs typeface="Tahoma" pitchFamily="34" charset="0"/>
              </a:rPr>
              <a:t>Průběh obchodu:</a:t>
            </a:r>
          </a:p>
          <a:p>
            <a:pPr marL="504200" indent="-504200">
              <a:buFont typeface="Arial" charset="0"/>
              <a:buAutoNum type="arabicPeriod"/>
              <a:defRPr/>
            </a:pPr>
            <a:r>
              <a:rPr lang="cs-CZ" sz="2647" dirty="0">
                <a:cs typeface="Tahoma" pitchFamily="34" charset="0"/>
              </a:rPr>
              <a:t>Objednávka zboží</a:t>
            </a:r>
          </a:p>
          <a:p>
            <a:pPr marL="504200" indent="-504200">
              <a:buFont typeface="Arial" charset="0"/>
              <a:buAutoNum type="arabicPeriod"/>
              <a:defRPr/>
            </a:pPr>
            <a:r>
              <a:rPr lang="cs-CZ" sz="2647" dirty="0">
                <a:cs typeface="Tahoma" pitchFamily="34" charset="0"/>
              </a:rPr>
              <a:t>Zboží dodáno odběrateli (kupujícímu)</a:t>
            </a:r>
          </a:p>
          <a:p>
            <a:pPr marL="504200" indent="-504200">
              <a:buFont typeface="Arial" charset="0"/>
              <a:buAutoNum type="arabicPeriod"/>
              <a:defRPr/>
            </a:pPr>
            <a:r>
              <a:rPr lang="cs-CZ" sz="2647" dirty="0">
                <a:cs typeface="Tahoma" pitchFamily="34" charset="0"/>
              </a:rPr>
              <a:t>Prodávající vystaví fakturu </a:t>
            </a:r>
            <a:r>
              <a:rPr lang="cs-CZ" sz="2647" dirty="0">
                <a:solidFill>
                  <a:srgbClr val="00B0F0"/>
                </a:solidFill>
                <a:cs typeface="Tahoma" pitchFamily="34" charset="0"/>
              </a:rPr>
              <a:t>na </a:t>
            </a:r>
            <a:r>
              <a:rPr lang="cs-CZ" sz="2647" dirty="0" err="1">
                <a:solidFill>
                  <a:srgbClr val="00B0F0"/>
                </a:solidFill>
                <a:cs typeface="Tahoma" pitchFamily="34" charset="0"/>
              </a:rPr>
              <a:t>finetradingovou</a:t>
            </a:r>
            <a:r>
              <a:rPr lang="cs-CZ" sz="2647" dirty="0">
                <a:solidFill>
                  <a:srgbClr val="00B0F0"/>
                </a:solidFill>
                <a:cs typeface="Tahoma" pitchFamily="34" charset="0"/>
              </a:rPr>
              <a:t> spol.</a:t>
            </a:r>
          </a:p>
          <a:p>
            <a:pPr marL="504200" indent="-504200">
              <a:buFont typeface="Arial" charset="0"/>
              <a:buAutoNum type="arabicPeriod"/>
              <a:defRPr/>
            </a:pPr>
            <a:r>
              <a:rPr lang="cs-CZ" sz="2647" dirty="0" err="1">
                <a:cs typeface="Tahoma" pitchFamily="34" charset="0"/>
              </a:rPr>
              <a:t>Finetrader</a:t>
            </a:r>
            <a:r>
              <a:rPr lang="cs-CZ" sz="2647" dirty="0">
                <a:cs typeface="Tahoma" pitchFamily="34" charset="0"/>
              </a:rPr>
              <a:t> okamžitě uhradí fakturu</a:t>
            </a:r>
          </a:p>
          <a:p>
            <a:pPr marL="504200" indent="-504200">
              <a:buFont typeface="Arial" charset="0"/>
              <a:buAutoNum type="arabicPeriod"/>
              <a:defRPr/>
            </a:pPr>
            <a:r>
              <a:rPr lang="cs-CZ" sz="2647" dirty="0" err="1">
                <a:cs typeface="Tahoma" pitchFamily="34" charset="0"/>
              </a:rPr>
              <a:t>Finetrader</a:t>
            </a:r>
            <a:r>
              <a:rPr lang="cs-CZ" sz="2647" dirty="0">
                <a:cs typeface="Tahoma" pitchFamily="34" charset="0"/>
              </a:rPr>
              <a:t> fakturuje kupujícímu s delší lhůtou splatnosti</a:t>
            </a:r>
          </a:p>
          <a:p>
            <a:pPr marL="504200" indent="-504200">
              <a:buFont typeface="Arial" charset="0"/>
              <a:buAutoNum type="arabicPeriod"/>
              <a:defRPr/>
            </a:pPr>
            <a:r>
              <a:rPr lang="cs-CZ" sz="2647" dirty="0">
                <a:cs typeface="Tahoma" pitchFamily="34" charset="0"/>
              </a:rPr>
              <a:t>Kupující platí v dohodnuté lhůtě</a:t>
            </a:r>
          </a:p>
          <a:p>
            <a:pPr marL="504200" indent="-504200">
              <a:buNone/>
              <a:defRPr/>
            </a:pPr>
            <a:endParaRPr lang="cs-CZ" sz="2647" dirty="0">
              <a:cs typeface="Tahoma" pitchFamily="34" charset="0"/>
            </a:endParaRPr>
          </a:p>
          <a:p>
            <a:pPr marL="504200" indent="-504200">
              <a:buNone/>
              <a:defRPr/>
            </a:pPr>
            <a:r>
              <a:rPr lang="cs-CZ" sz="2206" dirty="0">
                <a:cs typeface="Tahoma" pitchFamily="34" charset="0"/>
              </a:rPr>
              <a:t>Termín splatnosti nastaví </a:t>
            </a:r>
            <a:r>
              <a:rPr lang="cs-CZ" sz="2206" dirty="0" err="1">
                <a:cs typeface="Tahoma" pitchFamily="34" charset="0"/>
              </a:rPr>
              <a:t>finetrader</a:t>
            </a:r>
            <a:r>
              <a:rPr lang="cs-CZ" sz="2206" dirty="0">
                <a:cs typeface="Tahoma" pitchFamily="34" charset="0"/>
              </a:rPr>
              <a:t> na 6 měsíců (spotřební </a:t>
            </a:r>
          </a:p>
          <a:p>
            <a:pPr marL="504200" indent="-504200">
              <a:buNone/>
              <a:defRPr/>
            </a:pPr>
            <a:r>
              <a:rPr lang="cs-CZ" sz="2206" dirty="0">
                <a:cs typeface="Tahoma" pitchFamily="34" charset="0"/>
              </a:rPr>
              <a:t>zboží) až 12 měsíců (investiční celky).</a:t>
            </a:r>
          </a:p>
          <a:p>
            <a:pPr marL="504200" indent="-504200">
              <a:buFont typeface="Arial" charset="0"/>
              <a:buAutoNum type="arabicPeriod"/>
              <a:defRPr/>
            </a:pPr>
            <a:endParaRPr lang="cs-CZ" sz="2647" dirty="0"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4688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cs-CZ" altLang="cs-CZ" dirty="0" err="1" smtClean="0">
                <a:solidFill>
                  <a:schemeClr val="tx1"/>
                </a:solidFill>
                <a:cs typeface="Tahoma" pitchFamily="34" charset="0"/>
              </a:rPr>
              <a:t>Finetrading</a:t>
            </a:r>
            <a:endParaRPr lang="cs-CZ" altLang="cs-CZ" dirty="0" smtClean="0">
              <a:solidFill>
                <a:schemeClr val="tx1"/>
              </a:solidFill>
              <a:cs typeface="Tahoma" pitchFamily="34" charset="0"/>
            </a:endParaRPr>
          </a:p>
        </p:txBody>
      </p:sp>
      <p:sp>
        <p:nvSpPr>
          <p:cNvPr id="49155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cs-CZ" altLang="cs-CZ" sz="2206" u="sng" dirty="0">
                <a:cs typeface="Tahoma" pitchFamily="34" charset="0"/>
              </a:rPr>
              <a:t>Poplatky</a:t>
            </a:r>
            <a:r>
              <a:rPr lang="cs-CZ" altLang="cs-CZ" sz="2206" dirty="0">
                <a:cs typeface="Tahoma" pitchFamily="34" charset="0"/>
              </a:rPr>
              <a:t>: tzv. skonto + prolongační poplatky</a:t>
            </a:r>
          </a:p>
          <a:p>
            <a:pPr eaLnBrk="1" hangingPunct="1">
              <a:buFont typeface="Arial" charset="0"/>
              <a:buNone/>
              <a:defRPr/>
            </a:pPr>
            <a:endParaRPr lang="cs-CZ" altLang="cs-CZ" sz="2206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altLang="cs-CZ" sz="2206" dirty="0">
                <a:cs typeface="Tahoma" pitchFamily="34" charset="0"/>
              </a:rPr>
              <a:t>Na období, kdy obchod probíhá, uzavírá </a:t>
            </a:r>
            <a:r>
              <a:rPr lang="cs-CZ" altLang="cs-CZ" sz="2206" dirty="0" err="1">
                <a:cs typeface="Tahoma" pitchFamily="34" charset="0"/>
              </a:rPr>
              <a:t>finetrader</a:t>
            </a:r>
            <a:r>
              <a:rPr lang="cs-CZ" altLang="cs-CZ" sz="2206" dirty="0">
                <a:cs typeface="Tahoma" pitchFamily="34" charset="0"/>
              </a:rPr>
              <a:t>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altLang="cs-CZ" sz="2206" u="sng" dirty="0">
                <a:cs typeface="Tahoma" pitchFamily="34" charset="0"/>
              </a:rPr>
              <a:t>pojistnou smlouvu </a:t>
            </a:r>
            <a:r>
              <a:rPr lang="cs-CZ" altLang="cs-CZ" sz="2206" dirty="0">
                <a:cs typeface="Tahoma" pitchFamily="34" charset="0"/>
              </a:rPr>
              <a:t>na krytí úvěrových rizik plynoucích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altLang="cs-CZ" sz="2206" dirty="0">
                <a:cs typeface="Tahoma" pitchFamily="34" charset="0"/>
              </a:rPr>
              <a:t> z obchodu.</a:t>
            </a:r>
          </a:p>
          <a:p>
            <a:pPr eaLnBrk="1" hangingPunct="1">
              <a:buFont typeface="Arial" charset="0"/>
              <a:buNone/>
              <a:defRPr/>
            </a:pPr>
            <a:endParaRPr lang="cs-CZ" altLang="cs-CZ" sz="2206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altLang="cs-CZ" sz="2206" dirty="0">
                <a:cs typeface="Tahoma" pitchFamily="34" charset="0"/>
              </a:rPr>
              <a:t>Červen 2013 – vstup na český trh </a:t>
            </a:r>
            <a:r>
              <a:rPr lang="cs-CZ" altLang="cs-CZ" sz="2206" u="sng" dirty="0" err="1">
                <a:cs typeface="Tahoma" pitchFamily="34" charset="0"/>
              </a:rPr>
              <a:t>Deutsche</a:t>
            </a:r>
            <a:r>
              <a:rPr lang="cs-CZ" altLang="cs-CZ" sz="2206" u="sng" dirty="0">
                <a:cs typeface="Tahoma" pitchFamily="34" charset="0"/>
              </a:rPr>
              <a:t> </a:t>
            </a:r>
            <a:r>
              <a:rPr lang="cs-CZ" altLang="cs-CZ" sz="2206" u="sng" dirty="0" err="1">
                <a:cs typeface="Tahoma" pitchFamily="34" charset="0"/>
              </a:rPr>
              <a:t>Finetrading</a:t>
            </a:r>
            <a:endParaRPr lang="cs-CZ" altLang="cs-CZ" sz="2206" u="sng" dirty="0">
              <a:cs typeface="Tahoma" pitchFamily="34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cs-CZ" altLang="cs-CZ" sz="2206" dirty="0">
                <a:cs typeface="Tahoma" pitchFamily="34" charset="0"/>
              </a:rPr>
              <a:t>Vhodné zejména pro exportéry.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altLang="cs-CZ" sz="2206" dirty="0">
                <a:cs typeface="Tahoma" pitchFamily="34" charset="0"/>
              </a:rPr>
              <a:t>Dražší způsob financování než klasický úvěr, výhodou je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altLang="cs-CZ" sz="2206" dirty="0">
                <a:cs typeface="Tahoma" pitchFamily="34" charset="0"/>
              </a:rPr>
              <a:t>rychlost.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cs-CZ" altLang="cs-CZ" sz="2206" dirty="0">
                <a:cs typeface="Tahoma" pitchFamily="34" charset="0"/>
              </a:rPr>
              <a:t>Alternativní financování v ČR – 31. 12. 2013 objem 250 mil. Kč.</a:t>
            </a:r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/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3310073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zeta">
  <a:themeElements>
    <a:clrScheme name="Faz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z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</TotalTime>
  <Words>1954</Words>
  <Application>Microsoft Office PowerPoint</Application>
  <PresentationFormat>Vlastní</PresentationFormat>
  <Paragraphs>471</Paragraphs>
  <Slides>55</Slides>
  <Notes>3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55</vt:i4>
      </vt:variant>
    </vt:vector>
  </HeadingPairs>
  <TitlesOfParts>
    <vt:vector size="62" baseType="lpstr">
      <vt:lpstr>Arial</vt:lpstr>
      <vt:lpstr>Calibri</vt:lpstr>
      <vt:lpstr>Tahoma</vt:lpstr>
      <vt:lpstr>Trebuchet MS</vt:lpstr>
      <vt:lpstr>Wingdings</vt:lpstr>
      <vt:lpstr>Wingdings 3</vt:lpstr>
      <vt:lpstr>Fazeta</vt:lpstr>
      <vt:lpstr>Prezentace aplikace PowerPoint</vt:lpstr>
      <vt:lpstr>Prezentace aplikace PowerPoint</vt:lpstr>
      <vt:lpstr>Prezentace aplikace PowerPoint</vt:lpstr>
      <vt:lpstr>Literatura</vt:lpstr>
      <vt:lpstr>Úvěrové produkty</vt:lpstr>
      <vt:lpstr>Struktura úvěrových produktů</vt:lpstr>
      <vt:lpstr>Struktura úvěrových produktů</vt:lpstr>
      <vt:lpstr>Úvěrová smlouva – základ úvěrového vztahu</vt:lpstr>
      <vt:lpstr>Úročení</vt:lpstr>
      <vt:lpstr>Splácení úvěrů</vt:lpstr>
      <vt:lpstr>Kontokorentní úvěr</vt:lpstr>
      <vt:lpstr>Eskontní úvěr</vt:lpstr>
      <vt:lpstr>Hypoteční úvěr</vt:lpstr>
      <vt:lpstr>Hypoteční úvěr</vt:lpstr>
      <vt:lpstr>Nová pravidla – září 2018</vt:lpstr>
      <vt:lpstr>Kolik půjčí SS</vt:lpstr>
      <vt:lpstr>Americká hypotéka</vt:lpstr>
      <vt:lpstr>Spotřebitelské úvěry</vt:lpstr>
      <vt:lpstr>Spotřebitelské úvěry - druhy</vt:lpstr>
      <vt:lpstr>RPSN</vt:lpstr>
      <vt:lpstr>Nebankovní společnosti</vt:lpstr>
      <vt:lpstr>Nebankovní společnosti</vt:lpstr>
      <vt:lpstr>Kreditní a úvěrová karta</vt:lpstr>
      <vt:lpstr>Prezentace aplikace PowerPoint</vt:lpstr>
      <vt:lpstr>Osobní bankrot</vt:lpstr>
      <vt:lpstr>Osobní bankrot</vt:lpstr>
      <vt:lpstr>Prezentace aplikace PowerPoint</vt:lpstr>
      <vt:lpstr>Alternativní formy financování</vt:lpstr>
      <vt:lpstr>Faktoring</vt:lpstr>
      <vt:lpstr>Faktoring</vt:lpstr>
      <vt:lpstr>Formy faktoringu</vt:lpstr>
      <vt:lpstr>Prezentace aplikace PowerPoint</vt:lpstr>
      <vt:lpstr>Funkce faktoringu</vt:lpstr>
      <vt:lpstr>Funkce faktoringu</vt:lpstr>
      <vt:lpstr>Náklady faktoringu</vt:lpstr>
      <vt:lpstr>Výhody pro dodavatele</vt:lpstr>
      <vt:lpstr>Mezinárodní faktoring</vt:lpstr>
      <vt:lpstr>Forfaiting</vt:lpstr>
      <vt:lpstr>Forfaiting</vt:lpstr>
      <vt:lpstr>Forfaiting</vt:lpstr>
      <vt:lpstr>Průběh forfaitingu</vt:lpstr>
      <vt:lpstr>Prezentace aplikace PowerPoint</vt:lpstr>
      <vt:lpstr>Cena forfaitingu</vt:lpstr>
      <vt:lpstr>Výhody pro vývozce</vt:lpstr>
      <vt:lpstr>Rizikový kapitál</vt:lpstr>
      <vt:lpstr>Rizikový kapitál</vt:lpstr>
      <vt:lpstr>Rizikový kapitál</vt:lpstr>
      <vt:lpstr>Fáze financování</vt:lpstr>
      <vt:lpstr>Rizikový kapitál</vt:lpstr>
      <vt:lpstr>Výrobně rozvojové fáze</vt:lpstr>
      <vt:lpstr>Projektové financování</vt:lpstr>
      <vt:lpstr>Projektové financování</vt:lpstr>
      <vt:lpstr>Finetrading</vt:lpstr>
      <vt:lpstr>Finetrading</vt:lpstr>
      <vt:lpstr>Finetrading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Uživatel systému Windows</cp:lastModifiedBy>
  <cp:revision>15</cp:revision>
  <dcterms:created xsi:type="dcterms:W3CDTF">2017-03-15T11:07:40Z</dcterms:created>
  <dcterms:modified xsi:type="dcterms:W3CDTF">2020-05-23T14:43:11Z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