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2"/>
  </p:notesMasterIdLst>
  <p:sldIdLst>
    <p:sldId id="256" r:id="rId2"/>
    <p:sldId id="311" r:id="rId3"/>
    <p:sldId id="312" r:id="rId4"/>
    <p:sldId id="313" r:id="rId5"/>
    <p:sldId id="305" r:id="rId6"/>
    <p:sldId id="306" r:id="rId7"/>
    <p:sldId id="307" r:id="rId8"/>
    <p:sldId id="308" r:id="rId9"/>
    <p:sldId id="309" r:id="rId10"/>
    <p:sldId id="310" r:id="rId11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8EFC5-61B7-4A49-8234-5408C843558E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3247F-EC87-4552-B590-F410B37E9F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84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775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685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7943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684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356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117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979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466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794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233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5382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26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3294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543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7949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8322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64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825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1" cy="7562850"/>
          </a:xfrm>
        </p:spPr>
      </p:pic>
      <p:sp>
        <p:nvSpPr>
          <p:cNvPr id="5" name="Obdélník 4"/>
          <p:cNvSpPr/>
          <p:nvPr/>
        </p:nvSpPr>
        <p:spPr>
          <a:xfrm>
            <a:off x="6489700" y="200025"/>
            <a:ext cx="388600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400" b="1" cap="none" spc="0" dirty="0" smtClean="0">
                <a:ln/>
                <a:solidFill>
                  <a:srgbClr val="E32FC1"/>
                </a:solidFill>
                <a:effectLst/>
              </a:rPr>
              <a:t>BAN 3</a:t>
            </a:r>
          </a:p>
          <a:p>
            <a:pPr algn="ctr"/>
            <a:r>
              <a:rPr lang="cs-CZ" sz="4400" b="1" dirty="0" smtClean="0">
                <a:ln/>
                <a:solidFill>
                  <a:srgbClr val="E32FC1"/>
                </a:solidFill>
              </a:rPr>
              <a:t>Jana Šturcová</a:t>
            </a:r>
            <a:endParaRPr lang="cs-CZ" sz="4400" b="1" cap="none" spc="0" dirty="0">
              <a:ln/>
              <a:solidFill>
                <a:srgbClr val="E32FC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353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6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6000" b="1" dirty="0" smtClean="0">
                <a:solidFill>
                  <a:srgbClr val="00B0F0"/>
                </a:solidFill>
              </a:rPr>
              <a:t>Bankovní systém</a:t>
            </a:r>
            <a:endParaRPr lang="cs-CZ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1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sz="2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Lochmanová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, Alena: </a:t>
            </a:r>
            <a:r>
              <a:rPr lang="cs-CZ" sz="20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1. </a:t>
            </a:r>
          </a:p>
          <a:p>
            <a:pPr>
              <a:buNone/>
            </a:pPr>
            <a:r>
              <a:rPr lang="cs-CZ" sz="2000" dirty="0">
                <a:latin typeface="Tahoma" pitchFamily="34" charset="0"/>
                <a:cs typeface="Tahoma" pitchFamily="34" charset="0"/>
              </a:rPr>
              <a:t>vydání. 2018. ISBN 978-80-7402-305-7.</a:t>
            </a:r>
          </a:p>
          <a:p>
            <a:pPr>
              <a:buNone/>
            </a:pP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20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20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20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2000" dirty="0">
                <a:latin typeface="Tahoma" pitchFamily="34" charset="0"/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66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Bankovní systém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32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/>
              <a:t>= souhrn všech bankovních institucí v daném státě a uspořádání vztahů mezi nimi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/>
          </a:p>
          <a:p>
            <a:pPr eaLnBrk="1" hangingPunct="1">
              <a:buFontTx/>
              <a:buChar char="-"/>
              <a:defRPr/>
            </a:pPr>
            <a:r>
              <a:rPr lang="cs-CZ" sz="3200"/>
              <a:t>institucionální a funkční složka</a:t>
            </a:r>
          </a:p>
          <a:p>
            <a:pPr eaLnBrk="1" hangingPunct="1">
              <a:buFontTx/>
              <a:buChar char="-"/>
              <a:defRPr/>
            </a:pPr>
            <a:endParaRPr lang="cs-CZ" sz="32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47635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Institucionální složka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cs-CZ" dirty="0" smtClean="0"/>
              <a:t>= </a:t>
            </a:r>
            <a:r>
              <a:rPr lang="cs-CZ" sz="3200" dirty="0"/>
              <a:t>všechny banky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dirty="0"/>
              <a:t>Banka – </a:t>
            </a:r>
            <a:r>
              <a:rPr lang="cs-CZ" sz="3200" u="sng" dirty="0"/>
              <a:t>ekonomické</a:t>
            </a:r>
            <a:r>
              <a:rPr lang="cs-CZ" sz="3200" dirty="0"/>
              <a:t> a </a:t>
            </a:r>
            <a:r>
              <a:rPr lang="cs-CZ" sz="3200" i="1" dirty="0"/>
              <a:t>právní vymezení.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u="sng" dirty="0"/>
              <a:t>Banka obchoduje a provádí operace </a:t>
            </a:r>
            <a:endParaRPr lang="cs-CZ" sz="3200" u="sng" dirty="0" smtClean="0"/>
          </a:p>
          <a:p>
            <a:pPr eaLnBrk="1" hangingPunct="1">
              <a:buFontTx/>
              <a:buNone/>
              <a:defRPr/>
            </a:pPr>
            <a:r>
              <a:rPr lang="cs-CZ" sz="3200" u="sng" dirty="0" smtClean="0"/>
              <a:t>s </a:t>
            </a:r>
            <a:r>
              <a:rPr lang="cs-CZ" sz="3200" u="sng" dirty="0"/>
              <a:t>penězi.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i="1" dirty="0"/>
              <a:t>Banka = instituce, která má bankovní licenci.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Char char="-"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08185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Institucionální složka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 i="1"/>
              <a:t>CEB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700" i="1"/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Obchodní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Spořitelní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Investiční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Rozvojové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Specializované vládní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Hypoteční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Stavební spořitelny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Zemědělské banky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300"/>
              <a:t>Zahraniční banky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300"/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endParaRPr lang="cs-CZ" sz="27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17060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Funkční složka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95432" indent="-695432">
              <a:buNone/>
              <a:defRPr/>
            </a:pPr>
            <a:r>
              <a:rPr lang="cs-CZ" sz="3200" dirty="0"/>
              <a:t>= způsoby uspořádání vztahů mezi </a:t>
            </a:r>
          </a:p>
          <a:p>
            <a:pPr marL="695432" indent="-695432">
              <a:buNone/>
              <a:defRPr/>
            </a:pPr>
            <a:r>
              <a:rPr lang="cs-CZ" sz="3200" dirty="0"/>
              <a:t>    bankovními institucemi v dané </a:t>
            </a:r>
            <a:endParaRPr lang="cs-CZ" sz="3200" dirty="0" smtClean="0"/>
          </a:p>
          <a:p>
            <a:pPr marL="695432" indent="-695432">
              <a:buNone/>
              <a:defRPr/>
            </a:pPr>
            <a:r>
              <a:rPr lang="cs-CZ" sz="3200" dirty="0"/>
              <a:t> </a:t>
            </a:r>
            <a:r>
              <a:rPr lang="cs-CZ" sz="3200" dirty="0" smtClean="0"/>
              <a:t>   ekonomice</a:t>
            </a:r>
            <a:endParaRPr lang="cs-CZ" sz="3200" dirty="0"/>
          </a:p>
          <a:p>
            <a:pPr marL="695432" indent="-695432">
              <a:buNone/>
              <a:defRPr/>
            </a:pPr>
            <a:endParaRPr lang="cs-CZ" sz="3200" dirty="0"/>
          </a:p>
          <a:p>
            <a:pPr marL="695432" indent="-695432">
              <a:buNone/>
              <a:defRPr/>
            </a:pPr>
            <a:r>
              <a:rPr lang="cs-CZ" sz="3200" dirty="0"/>
              <a:t>BS:</a:t>
            </a:r>
          </a:p>
          <a:p>
            <a:pPr marL="695432" indent="-695432">
              <a:buFont typeface="Wingdings" pitchFamily="2" charset="2"/>
              <a:buAutoNum type="alphaLcParenR"/>
              <a:defRPr/>
            </a:pPr>
            <a:r>
              <a:rPr lang="cs-CZ" sz="3200" dirty="0"/>
              <a:t>jednostupňový </a:t>
            </a:r>
          </a:p>
          <a:p>
            <a:pPr marL="695432" indent="-695432">
              <a:buFont typeface="Wingdings" pitchFamily="2" charset="2"/>
              <a:buAutoNum type="alphaLcParenR"/>
              <a:defRPr/>
            </a:pPr>
            <a:r>
              <a:rPr lang="cs-CZ" sz="3200" dirty="0"/>
              <a:t>dvoustupňový - TE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55619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Struktura českého BS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dirty="0" smtClean="0"/>
              <a:t>=   </a:t>
            </a:r>
            <a:r>
              <a:rPr lang="cs-CZ" sz="2800" dirty="0" smtClean="0"/>
              <a:t>dvoustupňový systém univerzálního bankovnictví se speciálním druhem bank – stavebními spořitelnami, hypotečními bankami a některými dalšími specializovanými bankami (ČEB, ČMZRB), který je doplněn úvěrovými družstvy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24110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Struktura českého BS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cs-CZ" sz="3200" dirty="0"/>
              <a:t>ČNB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/>
              <a:t>Družstevní záložny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/>
              <a:t>Stavební spořitelny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/>
              <a:t>Hypoteční banky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/>
              <a:t>Česká exportní banka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/>
              <a:t>Českomoravská záruční a rozvojová banka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26750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</TotalTime>
  <Words>208</Words>
  <Application>Microsoft Office PowerPoint</Application>
  <PresentationFormat>Vlastní</PresentationFormat>
  <Paragraphs>63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7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Bankovní systém</vt:lpstr>
      <vt:lpstr>Institucionální složka</vt:lpstr>
      <vt:lpstr>Institucionální složka</vt:lpstr>
      <vt:lpstr>Funkční složka</vt:lpstr>
      <vt:lpstr>Struktura českého BS</vt:lpstr>
      <vt:lpstr>Struktura českého 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2020-05-20T15:43:34Z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