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00" r:id="rId18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21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21.12.2021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881561-9CB1-4AB3-B2A5-8C9EC3E1EDE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9779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1117" y="840317"/>
            <a:ext cx="9267613" cy="53860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980229" y="2604982"/>
            <a:ext cx="4409172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567623" y="2604982"/>
            <a:ext cx="4409170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8171A-A2E0-4DB7-AB5D-B2AF1A2FB360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8636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Nadpis a text nad obsah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1117" y="840317"/>
            <a:ext cx="9267613" cy="53860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980229" y="2604982"/>
            <a:ext cx="8996565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980229" y="4742538"/>
            <a:ext cx="8996565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CF90F-6A30-4265-8E09-7E10FD22F8F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9909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774389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4000" b="1" spc="-20" dirty="0" smtClean="0">
                <a:solidFill>
                  <a:srgbClr val="428F9B"/>
                </a:solidFill>
                <a:cs typeface="Calibri"/>
              </a:rPr>
              <a:t>Příjem pacienta na akutní lůžko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698500" y="10382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/>
              <a:t>Příjem nemocného na RES a JIP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1325" y="1800225"/>
            <a:ext cx="8996565" cy="158266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3200" dirty="0" smtClean="0"/>
              <a:t>Akutní </a:t>
            </a:r>
            <a:r>
              <a:rPr lang="cs-CZ" altLang="cs-CZ" sz="3200" dirty="0"/>
              <a:t>příjmy – z ulice, z nemocnice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3200" dirty="0"/>
              <a:t>Plánované příjmy – po OP výkonech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3200" dirty="0"/>
              <a:t>Překlady z jiných nemocnic</a:t>
            </a:r>
          </a:p>
        </p:txBody>
      </p:sp>
    </p:spTree>
    <p:extLst>
      <p:ext uri="{BB962C8B-B14F-4D97-AF65-F5344CB8AC3E}">
        <p14:creationId xmlns:p14="http://schemas.microsoft.com/office/powerpoint/2010/main" val="323702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Příjem nemocného na RES a JIP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800225"/>
            <a:ext cx="8996565" cy="2536768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</a:rPr>
              <a:t>Možnosti: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Příjmová </a:t>
            </a:r>
            <a:r>
              <a:rPr lang="cs-CZ" altLang="cs-CZ" sz="2800" dirty="0" smtClean="0"/>
              <a:t>místnost</a:t>
            </a:r>
            <a:endParaRPr lang="cs-CZ" altLang="cs-CZ" sz="2800" dirty="0" smtClean="0"/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Přímo na  </a:t>
            </a:r>
          </a:p>
          <a:p>
            <a:pPr lvl="1" eaLnBrk="1" hangingPunct="1"/>
            <a:r>
              <a:rPr lang="cs-CZ" altLang="cs-CZ" sz="2800" dirty="0" smtClean="0"/>
              <a:t>     resuscitační </a:t>
            </a:r>
            <a:r>
              <a:rPr lang="cs-CZ" altLang="cs-CZ" sz="2800" dirty="0" smtClean="0"/>
              <a:t>lůžko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Přes UP </a:t>
            </a:r>
          </a:p>
          <a:p>
            <a:pPr lvl="1" eaLnBrk="1" hangingPunct="1">
              <a:buFontTx/>
              <a:buNone/>
            </a:pPr>
            <a:endParaRPr lang="cs-CZ" altLang="cs-CZ" dirty="0" smtClean="0"/>
          </a:p>
        </p:txBody>
      </p:sp>
      <p:pic>
        <p:nvPicPr>
          <p:cNvPr id="8196" name="Picture 4" descr="_B0728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948" y="1876425"/>
            <a:ext cx="6211826" cy="4392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642100" y="6327341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255098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>
          <a:xfrm>
            <a:off x="887404" y="10382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/>
              <a:t>Příjem nemocného na RES a JIP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800225"/>
            <a:ext cx="8996565" cy="32077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NLZP připraví pomůcky podle aktuálního stavu nemocného a zvyklostí pracoviště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Resuscitační lůžko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Monitorace nemocného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Ventilátor pro UPV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Pomůcky k invazivním technikám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Odběry biologického materiálu</a:t>
            </a:r>
          </a:p>
          <a:p>
            <a:pPr marL="285750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Dokumentace</a:t>
            </a:r>
          </a:p>
        </p:txBody>
      </p:sp>
    </p:spTree>
    <p:extLst>
      <p:ext uri="{BB962C8B-B14F-4D97-AF65-F5344CB8AC3E}">
        <p14:creationId xmlns:p14="http://schemas.microsoft.com/office/powerpoint/2010/main" val="55309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5"/>
          <p:cNvSpPr>
            <a:spLocks noGrp="1" noChangeArrowheads="1"/>
          </p:cNvSpPr>
          <p:nvPr>
            <p:ph type="title"/>
          </p:nvPr>
        </p:nvSpPr>
        <p:spPr>
          <a:xfrm>
            <a:off x="781562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Příjem nemocného na RES a JIP</a:t>
            </a:r>
          </a:p>
        </p:txBody>
      </p:sp>
      <p:pic>
        <p:nvPicPr>
          <p:cNvPr id="10243" name="Picture 4" descr="_B0728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0" y="1690517"/>
            <a:ext cx="6211826" cy="4392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575300" y="6119661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209839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>
          <a:xfrm>
            <a:off x="774700" y="11144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Příjem nemocného na RES a JIP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80225" y="1800225"/>
            <a:ext cx="8996565" cy="967107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/>
            <a:r>
              <a:rPr lang="cs-CZ" altLang="cs-CZ" sz="2800" dirty="0" smtClean="0">
                <a:solidFill>
                  <a:srgbClr val="FF0000"/>
                </a:solidFill>
              </a:rPr>
              <a:t>U každého příjmu vždy v pohotovosti připravený resuscitační vozík …</a:t>
            </a:r>
          </a:p>
        </p:txBody>
      </p:sp>
      <p:pic>
        <p:nvPicPr>
          <p:cNvPr id="11268" name="Picture 4" descr="_B2028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00" y="2409825"/>
            <a:ext cx="5558340" cy="367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965700" y="61436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292748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807575" y="10382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Příjem nemocného na RES a JIP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20275" y="1653778"/>
            <a:ext cx="8996565" cy="967107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/>
            <a:r>
              <a:rPr lang="cs-CZ" altLang="cs-CZ" sz="2800" dirty="0" smtClean="0">
                <a:solidFill>
                  <a:srgbClr val="FF0000"/>
                </a:solidFill>
              </a:rPr>
              <a:t>… a funkční zkontrolovaný ruční dýchací přístroj s připojením ke zdroji O</a:t>
            </a:r>
            <a:r>
              <a:rPr lang="cs-CZ" altLang="cs-CZ" sz="2800" baseline="-25000" dirty="0" smtClean="0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12292" name="Picture 5" descr="ambu_mark_iv_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300" y="2409825"/>
            <a:ext cx="5569479" cy="394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642100" y="6327341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wikipedie.eu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87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850900" y="1038225"/>
            <a:ext cx="9267613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Resuscitační lůžko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03300" y="1801687"/>
            <a:ext cx="4409172" cy="430887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Standardně připravené lůžko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/>
              <a:t>Antidekubitární</a:t>
            </a:r>
            <a:r>
              <a:rPr lang="cs-CZ" altLang="cs-CZ" sz="2800" dirty="0"/>
              <a:t> matrace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Infuzní rampa, kohouty, infuzní filtr, vše propláchnuté FR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Sáček k napojení žaludeční sondy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Sáček k měření hodinové diurézy</a:t>
            </a:r>
          </a:p>
        </p:txBody>
      </p:sp>
      <p:pic>
        <p:nvPicPr>
          <p:cNvPr id="14340" name="Picture 5" descr="Obrázek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20608" y="2669757"/>
            <a:ext cx="4097905" cy="248326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023100" y="52292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81344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>
          <a:xfrm>
            <a:off x="891117" y="962025"/>
            <a:ext cx="9267613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Monitorace nemocného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85158" y="1577578"/>
            <a:ext cx="4409172" cy="517064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Základní kabely k monitoraci EKG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Manžeta pro měření neinvazivního tlaku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Měřící systém k invazivnímu měření TK, CVP – tzv. invaze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Teploměr, čidlo k měření centrální teploty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Saturační čidlo </a:t>
            </a:r>
            <a:endParaRPr lang="cs-CZ" altLang="cs-CZ" sz="2800" dirty="0" smtClean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Dle </a:t>
            </a:r>
            <a:r>
              <a:rPr lang="cs-CZ" altLang="cs-CZ" sz="2800" dirty="0"/>
              <a:t>ordinace další měření – ICP, S-G</a:t>
            </a:r>
          </a:p>
        </p:txBody>
      </p:sp>
      <p:pic>
        <p:nvPicPr>
          <p:cNvPr id="6" name="Picture 7" descr="C:\Users\Toshiba\Desktop\foto práce\moni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00" y="2277836"/>
            <a:ext cx="38989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7023100" y="52292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381595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Grp="1" noChangeArrowheads="1"/>
          </p:cNvSpPr>
          <p:nvPr>
            <p:ph type="title"/>
          </p:nvPr>
        </p:nvSpPr>
        <p:spPr>
          <a:xfrm>
            <a:off x="933816" y="1038225"/>
            <a:ext cx="9267613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Ventilátor + odsávačka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33816" y="1952625"/>
            <a:ext cx="4409172" cy="473975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Funkční ventilátor pro UPV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Dýchací okruh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/>
              <a:t>antiB+V</a:t>
            </a:r>
            <a:r>
              <a:rPr lang="cs-CZ" altLang="cs-CZ" sz="2800" dirty="0"/>
              <a:t> filtr, HME booster, případně tepelný zvlhčovač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Zapojíme do el. sítě, centrálního rozvodu kyslíku, vzduchu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Kontrola funkčnosti ventilátoru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Nastavení ventilačního režimu</a:t>
            </a:r>
          </a:p>
        </p:txBody>
      </p:sp>
      <p:pic>
        <p:nvPicPr>
          <p:cNvPr id="16388" name="Picture 7" descr="_212302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7622" y="2409825"/>
            <a:ext cx="4409170" cy="311792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794500" y="56102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126254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>
          <a:xfrm>
            <a:off x="881834" y="1080751"/>
            <a:ext cx="9267613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Pomůcky k invazivním technikám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17357" y="1876425"/>
            <a:ext cx="8996565" cy="2139047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Dle ordinace lékaře, stavu nemocného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/>
              <a:t>Kanylace</a:t>
            </a:r>
            <a:r>
              <a:rPr lang="cs-CZ" altLang="cs-CZ" sz="2800" dirty="0"/>
              <a:t> centrální žíly, arterie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Zavedení žaludeční sondy, močové cévky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Hrudní drenáže, punkce…</a:t>
            </a:r>
          </a:p>
          <a:p>
            <a:pPr eaLnBrk="1" hangingPunct="1">
              <a:buFont typeface="Wingdings" pitchFamily="2" charset="2"/>
              <a:buNone/>
            </a:pPr>
            <a:endParaRPr lang="cs-CZ" altLang="cs-CZ" sz="2700" dirty="0"/>
          </a:p>
        </p:txBody>
      </p:sp>
      <p:pic>
        <p:nvPicPr>
          <p:cNvPr id="18436" name="Picture 5" descr="Obrázek1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74900" y="3629025"/>
            <a:ext cx="5725425" cy="277829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724956" y="6400519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284457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Odběry biologického materiálu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69339" y="1724025"/>
            <a:ext cx="8996565" cy="281992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Biochemické vyšetření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Hematologické vyšetření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Acidobazická rovnováha a krevní plyny</a:t>
            </a:r>
            <a:endParaRPr lang="cs-CZ" altLang="cs-CZ" sz="2800" dirty="0" smtClean="0"/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Hemokoagulační vyšetření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Toxikologické vyšetření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Vyšetření krevní skupiny + </a:t>
            </a:r>
            <a:r>
              <a:rPr lang="cs-CZ" altLang="cs-CZ" sz="2800" dirty="0" err="1" smtClean="0"/>
              <a:t>Rh</a:t>
            </a:r>
            <a:r>
              <a:rPr lang="cs-CZ" altLang="cs-CZ" sz="2800" dirty="0" smtClean="0"/>
              <a:t> faktoru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Další vyšetření podle aktuálního stavu nemocného</a:t>
            </a:r>
          </a:p>
        </p:txBody>
      </p:sp>
    </p:spTree>
    <p:extLst>
      <p:ext uri="{BB962C8B-B14F-4D97-AF65-F5344CB8AC3E}">
        <p14:creationId xmlns:p14="http://schemas.microsoft.com/office/powerpoint/2010/main" val="88093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>
          <a:xfrm>
            <a:off x="883691" y="843818"/>
            <a:ext cx="9267613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A další…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2848" y="1459371"/>
            <a:ext cx="8996565" cy="296765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Základní vyš. ošetřujícím lékařem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Zajištění RTG S+P, popř. dle stavu a dg. CT, </a:t>
            </a:r>
            <a:r>
              <a:rPr lang="cs-CZ" altLang="cs-CZ" sz="2800" dirty="0" err="1" smtClean="0"/>
              <a:t>angio</a:t>
            </a:r>
            <a:r>
              <a:rPr lang="cs-CZ" altLang="cs-CZ" sz="2800" dirty="0" smtClean="0"/>
              <a:t>, SONO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CRRT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Konzilia (</a:t>
            </a:r>
            <a:r>
              <a:rPr lang="cs-CZ" altLang="cs-CZ" sz="2800" dirty="0" err="1" smtClean="0"/>
              <a:t>kardio</a:t>
            </a:r>
            <a:r>
              <a:rPr lang="cs-CZ" altLang="cs-CZ" sz="2800" dirty="0" smtClean="0"/>
              <a:t>, ...)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RHB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/>
          </a:p>
          <a:p>
            <a:pPr eaLnBrk="1" hangingPunct="1"/>
            <a:endParaRPr lang="cs-CZ" altLang="cs-CZ" dirty="0" smtClean="0"/>
          </a:p>
        </p:txBody>
      </p:sp>
      <p:pic>
        <p:nvPicPr>
          <p:cNvPr id="20484" name="Picture 4" descr="_40832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0" y="2669363"/>
            <a:ext cx="4969831" cy="351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413500" y="6184688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362291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>
          <a:xfrm>
            <a:off x="850900" y="962025"/>
            <a:ext cx="9267613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Box nemocného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27100" y="1647825"/>
            <a:ext cx="4409172" cy="4481227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Funkční monitor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Resuscitační léky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/>
              <a:t>Ambuvak</a:t>
            </a:r>
            <a:r>
              <a:rPr lang="cs-CZ" altLang="cs-CZ" sz="2800" dirty="0"/>
              <a:t>, obličejové masky, rezervoár na kyslík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Kyslíkový průtokoměr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Intubační sada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Funkční odsávačka, odsávací cévky, nesterilní rukavice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Proplach na odsávací cévky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Fonendoskop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Defibrilátor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800" dirty="0"/>
          </a:p>
        </p:txBody>
      </p:sp>
      <p:pic>
        <p:nvPicPr>
          <p:cNvPr id="21508" name="Picture 5" descr="Obrázek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5635" y="1647825"/>
            <a:ext cx="4971937" cy="4287365"/>
          </a:xfr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404100" y="6005437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186689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>
          <a:xfrm>
            <a:off x="850900" y="1114425"/>
            <a:ext cx="9267613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Box nemocného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74486" y="1876425"/>
            <a:ext cx="8968014" cy="215443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Hygienické potřeby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Přípravky k ošetření </a:t>
            </a:r>
            <a:r>
              <a:rPr lang="cs-CZ" altLang="cs-CZ" sz="2800" dirty="0" smtClean="0"/>
              <a:t>dutiny ústní</a:t>
            </a:r>
            <a:r>
              <a:rPr lang="cs-CZ" altLang="cs-CZ" sz="2800" dirty="0"/>
              <a:t>, rtů, očí, dutiny nosní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Další pomůcky dle specifika pracoviště</a:t>
            </a:r>
          </a:p>
        </p:txBody>
      </p:sp>
    </p:spTree>
    <p:extLst>
      <p:ext uri="{BB962C8B-B14F-4D97-AF65-F5344CB8AC3E}">
        <p14:creationId xmlns:p14="http://schemas.microsoft.com/office/powerpoint/2010/main" val="288639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Grp="1" noChangeArrowheads="1"/>
          </p:cNvSpPr>
          <p:nvPr>
            <p:ph type="title"/>
          </p:nvPr>
        </p:nvSpPr>
        <p:spPr>
          <a:xfrm>
            <a:off x="698500" y="1041361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/>
              <a:t>Dokumentace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656914"/>
            <a:ext cx="8996565" cy="32077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Lékařská dokumentace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Sesterská dokumentace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Další dokumentace dle aktuálních potřeb nemocného: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Hlášení na soud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Pracovní neschopnost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Přihlášení do stavu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Přihlášení diety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Zpráva pro policii</a:t>
            </a:r>
          </a:p>
        </p:txBody>
      </p:sp>
      <p:pic>
        <p:nvPicPr>
          <p:cNvPr id="23556" name="Obrázek 7" descr="I_0161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3400425"/>
            <a:ext cx="3341688" cy="175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15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77108"/>
          </a:xfrm>
        </p:spPr>
        <p:txBody>
          <a:bodyPr/>
          <a:lstStyle/>
          <a:p>
            <a:pPr algn="ctr"/>
            <a:r>
              <a:rPr lang="cs-CZ" altLang="cs-CZ" sz="4400" dirty="0" smtClean="0">
                <a:latin typeface="+mj-lt"/>
              </a:rPr>
              <a:t>Použité zdroje</a:t>
            </a:r>
            <a:endParaRPr lang="cs-CZ" sz="4400" dirty="0">
              <a:latin typeface="+mj-lt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61664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latin typeface="+mj-lt"/>
                <a:cs typeface="Arial" panose="020B0604020202020204" pitchFamily="34" charset="0"/>
              </a:rPr>
              <a:t>BARTŮNĚK, P. a kol. </a:t>
            </a:r>
            <a:r>
              <a:rPr lang="cs-CZ" sz="2800" i="1" dirty="0">
                <a:latin typeface="+mj-lt"/>
                <a:cs typeface="Arial" panose="020B0604020202020204" pitchFamily="34" charset="0"/>
              </a:rPr>
              <a:t>Vybrané kapitoly z intenzivní péče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. 1. vyd. Praha: </a:t>
            </a:r>
            <a:r>
              <a:rPr lang="cs-CZ" sz="2800" dirty="0" err="1">
                <a:latin typeface="+mj-lt"/>
                <a:cs typeface="Arial" panose="020B0604020202020204" pitchFamily="34" charset="0"/>
              </a:rPr>
              <a:t>Grada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, 2016. ISBN 978-80-247-4343-1</a:t>
            </a:r>
            <a:r>
              <a:rPr lang="cs-CZ" sz="2800" dirty="0" smtClean="0">
                <a:latin typeface="+mj-lt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+mj-lt"/>
                <a:cs typeface="Arial" panose="020B0604020202020204" pitchFamily="34" charset="0"/>
              </a:rPr>
              <a:t>MALÁSKA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, J., STAŠEK, J., a kol. </a:t>
            </a:r>
            <a:r>
              <a:rPr lang="cs-CZ" sz="2800" i="1" dirty="0">
                <a:latin typeface="+mj-lt"/>
                <a:cs typeface="Arial" panose="020B0604020202020204" pitchFamily="34" charset="0"/>
              </a:rPr>
              <a:t>Intenzivní medicína v praxi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. 1. vyd. Praha: </a:t>
            </a:r>
            <a:r>
              <a:rPr lang="cs-CZ" sz="2800" dirty="0" err="1">
                <a:latin typeface="+mj-lt"/>
                <a:cs typeface="Arial" panose="020B0604020202020204" pitchFamily="34" charset="0"/>
              </a:rPr>
              <a:t>Maxdorf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, 2020. ISBN 978-80-7345-675-7</a:t>
            </a:r>
            <a:r>
              <a:rPr lang="cs-CZ" sz="2800" dirty="0" smtClean="0">
                <a:latin typeface="+mj-lt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>
                <a:latin typeface="+mj-lt"/>
                <a:cs typeface="Arial" panose="020B0604020202020204" pitchFamily="34" charset="0"/>
              </a:rPr>
              <a:t>Š</a:t>
            </a:r>
            <a:r>
              <a:rPr lang="cs-CZ" sz="2800" cap="all" dirty="0" err="1">
                <a:latin typeface="+mj-lt"/>
                <a:cs typeface="Arial" panose="020B0604020202020204" pitchFamily="34" charset="0"/>
              </a:rPr>
              <a:t>eblová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, J. a kol. </a:t>
            </a:r>
            <a:r>
              <a:rPr lang="cs-CZ" sz="2800" i="1" dirty="0">
                <a:latin typeface="+mj-lt"/>
                <a:cs typeface="Arial" panose="020B0604020202020204" pitchFamily="34" charset="0"/>
              </a:rPr>
              <a:t>Urgentní medicína v klinické praxi lékaře.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 2. vyd. Praha: </a:t>
            </a:r>
            <a:r>
              <a:rPr lang="cs-CZ" sz="2800" dirty="0" err="1">
                <a:latin typeface="+mj-lt"/>
                <a:cs typeface="Arial" panose="020B0604020202020204" pitchFamily="34" charset="0"/>
              </a:rPr>
              <a:t>Grada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, 2018. ISBN 978-80-271-0596-0</a:t>
            </a:r>
            <a:r>
              <a:rPr lang="cs-CZ" sz="2800" dirty="0" smtClean="0">
                <a:latin typeface="+mj-lt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Vyhláška MZ ČR č. 98/2012 Sb., o zdravotnické dokumentaci, </a:t>
            </a:r>
            <a:r>
              <a:rPr lang="cs-CZ" altLang="cs-CZ" sz="2800" dirty="0">
                <a:latin typeface="+mj-lt"/>
                <a:cs typeface="Arial" panose="020B0604020202020204" pitchFamily="34" charset="0"/>
              </a:rPr>
              <a:t>ve znění pozdějších předpisů</a:t>
            </a:r>
            <a:endParaRPr lang="cs-CZ" altLang="cs-CZ" sz="2800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>
              <a:latin typeface="+mj-lt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1227</TotalTime>
  <Words>440</Words>
  <Application>Microsoft Office PowerPoint</Application>
  <PresentationFormat>Vlastní</PresentationFormat>
  <Paragraphs>105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Office Theme</vt:lpstr>
      <vt:lpstr>Prezentace aplikace PowerPoint</vt:lpstr>
      <vt:lpstr>Příjem nemocného na RES a JIP</vt:lpstr>
      <vt:lpstr>Příjem nemocného na RES a JIP</vt:lpstr>
      <vt:lpstr>Příjem nemocného na RES a JIP</vt:lpstr>
      <vt:lpstr>Příjem nemocného na RES a JIP</vt:lpstr>
      <vt:lpstr>Příjem nemocného na RES a JIP</vt:lpstr>
      <vt:lpstr>Příjem nemocného na RES a JIP</vt:lpstr>
      <vt:lpstr>Resuscitační lůžko</vt:lpstr>
      <vt:lpstr>Monitorace nemocného</vt:lpstr>
      <vt:lpstr>Ventilátor + odsávačka</vt:lpstr>
      <vt:lpstr>Pomůcky k invazivním technikám</vt:lpstr>
      <vt:lpstr>Odběry biologického materiálu</vt:lpstr>
      <vt:lpstr>A další…</vt:lpstr>
      <vt:lpstr>Box nemocného</vt:lpstr>
      <vt:lpstr>Box nemocného</vt:lpstr>
      <vt:lpstr>Dokumentace</vt:lpstr>
      <vt:lpstr>Použité 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pfeffe</cp:lastModifiedBy>
  <cp:revision>69</cp:revision>
  <dcterms:created xsi:type="dcterms:W3CDTF">2017-03-15T11:07:40Z</dcterms:created>
  <dcterms:modified xsi:type="dcterms:W3CDTF">2021-12-21T17:41:00Z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