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5"/>
    <p:sldMasterId id="214748366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y="5143500" cx="9144000"/>
  <p:notesSz cx="6858000" cy="9144000"/>
  <p:embeddedFontLst>
    <p:embeddedFont>
      <p:font typeface="Montserrat"/>
      <p:regular r:id="rId43"/>
      <p:bold r:id="rId44"/>
      <p:italic r:id="rId45"/>
      <p:boldItalic r:id="rId46"/>
    </p:embeddedFont>
    <p:embeddedFont>
      <p:font typeface="Montserrat Medium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2C7F322-50CE-492C-9A3C-5FF3DD0D757C}">
  <a:tblStyle styleId="{12C7F322-50CE-492C-9A3C-5FF3DD0D757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FF0"/>
          </a:solidFill>
        </a:fill>
      </a:tcStyle>
    </a:wholeTbl>
    <a:band1H>
      <a:tcTxStyle b="off" i="off"/>
      <a:tcStyle>
        <a:fill>
          <a:solidFill>
            <a:srgbClr val="CADDE1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DDE1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5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font" Target="fonts/Montserrat-bold.fntdata"/><Relationship Id="rId43" Type="http://schemas.openxmlformats.org/officeDocument/2006/relationships/font" Target="fonts/Montserrat-regular.fntdata"/><Relationship Id="rId46" Type="http://schemas.openxmlformats.org/officeDocument/2006/relationships/font" Target="fonts/Montserrat-boldItalic.fntdata"/><Relationship Id="rId45" Type="http://schemas.openxmlformats.org/officeDocument/2006/relationships/font" Target="fonts/Montserrat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MontserratMedium-bold.fntdata"/><Relationship Id="rId47" Type="http://schemas.openxmlformats.org/officeDocument/2006/relationships/font" Target="fonts/MontserratMedium-regular.fntdata"/><Relationship Id="rId49" Type="http://schemas.openxmlformats.org/officeDocument/2006/relationships/font" Target="fonts/MontserratMedium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0" Type="http://schemas.openxmlformats.org/officeDocument/2006/relationships/font" Target="fonts/MontserratMedium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81efd9bfd_0_6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281efd9bfd_0_6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0" name="Google Shape;43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" name="Google Shape;24;p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/>
        </p:nvSpPr>
        <p:spPr>
          <a:xfrm>
            <a:off x="235500" y="4935473"/>
            <a:ext cx="792204" cy="153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cs-CZ" sz="4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TFE 2021 Radek Soukup</a:t>
            </a:r>
            <a:endParaRPr b="0" i="0" sz="4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" name="Google Shape;29;p6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5" name="Google Shape;35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1.png"/><Relationship Id="rId3" Type="http://schemas.openxmlformats.org/officeDocument/2006/relationships/image" Target="../media/image55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b="0" i="0" sz="2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b="0" i="0" sz="16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 b="0" i="0" sz="14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3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0558VAc9xYXj997_F760q4L5x3MMr3LX/view" TargetMode="External"/><Relationship Id="rId4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19.png"/><Relationship Id="rId5" Type="http://schemas.openxmlformats.org/officeDocument/2006/relationships/image" Target="../media/image11.png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drive.google.com/file/d/18PjKxMztj0O5i5W88bTjss3-ghd8DlHG/view" TargetMode="External"/><Relationship Id="rId4" Type="http://schemas.openxmlformats.org/officeDocument/2006/relationships/image" Target="../media/image2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35.png"/><Relationship Id="rId5" Type="http://schemas.openxmlformats.org/officeDocument/2006/relationships/hyperlink" Target="http://drive.google.com/file/d/1w2GoeO1r2C-fGYceYUruh4yMjnzBpoHA/view" TargetMode="External"/><Relationship Id="rId6" Type="http://schemas.openxmlformats.org/officeDocument/2006/relationships/image" Target="../media/image3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Relationship Id="rId4" Type="http://schemas.openxmlformats.org/officeDocument/2006/relationships/image" Target="../media/image27.png"/><Relationship Id="rId5" Type="http://schemas.openxmlformats.org/officeDocument/2006/relationships/image" Target="../media/image3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.png"/><Relationship Id="rId4" Type="http://schemas.openxmlformats.org/officeDocument/2006/relationships/image" Target="../media/image39.jpg"/><Relationship Id="rId5" Type="http://schemas.openxmlformats.org/officeDocument/2006/relationships/image" Target="../media/image41.png"/><Relationship Id="rId6" Type="http://schemas.openxmlformats.org/officeDocument/2006/relationships/image" Target="../media/image4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8.png"/><Relationship Id="rId4" Type="http://schemas.openxmlformats.org/officeDocument/2006/relationships/image" Target="../media/image42.png"/><Relationship Id="rId5" Type="http://schemas.openxmlformats.org/officeDocument/2006/relationships/image" Target="../media/image37.png"/><Relationship Id="rId6" Type="http://schemas.openxmlformats.org/officeDocument/2006/relationships/image" Target="../media/image44.png"/><Relationship Id="rId7" Type="http://schemas.openxmlformats.org/officeDocument/2006/relationships/image" Target="../media/image4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7.png"/><Relationship Id="rId4" Type="http://schemas.openxmlformats.org/officeDocument/2006/relationships/image" Target="../media/image43.png"/><Relationship Id="rId5" Type="http://schemas.openxmlformats.org/officeDocument/2006/relationships/image" Target="../media/image4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9.png"/><Relationship Id="rId4" Type="http://schemas.openxmlformats.org/officeDocument/2006/relationships/image" Target="../media/image45.png"/><Relationship Id="rId5" Type="http://schemas.openxmlformats.org/officeDocument/2006/relationships/image" Target="../media/image5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9.png"/><Relationship Id="rId6" Type="http://schemas.openxmlformats.org/officeDocument/2006/relationships/image" Target="../media/image6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10" Type="http://schemas.openxmlformats.org/officeDocument/2006/relationships/image" Target="../media/image60.png"/><Relationship Id="rId9" Type="http://schemas.openxmlformats.org/officeDocument/2006/relationships/image" Target="../media/image64.png"/><Relationship Id="rId5" Type="http://schemas.openxmlformats.org/officeDocument/2006/relationships/image" Target="../media/image62.png"/><Relationship Id="rId6" Type="http://schemas.openxmlformats.org/officeDocument/2006/relationships/image" Target="../media/image56.png"/><Relationship Id="rId7" Type="http://schemas.openxmlformats.org/officeDocument/2006/relationships/image" Target="../media/image61.png"/><Relationship Id="rId8" Type="http://schemas.openxmlformats.org/officeDocument/2006/relationships/image" Target="../media/image6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8.png"/><Relationship Id="rId4" Type="http://schemas.openxmlformats.org/officeDocument/2006/relationships/image" Target="../media/image6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0.jpg"/><Relationship Id="rId4" Type="http://schemas.openxmlformats.org/officeDocument/2006/relationships/image" Target="../media/image7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7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0.png"/><Relationship Id="rId4" Type="http://schemas.openxmlformats.org/officeDocument/2006/relationships/image" Target="../media/image7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3.png"/><Relationship Id="rId4" Type="http://schemas.openxmlformats.org/officeDocument/2006/relationships/image" Target="../media/image81.png"/><Relationship Id="rId5" Type="http://schemas.openxmlformats.org/officeDocument/2006/relationships/image" Target="../media/image8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9.png"/><Relationship Id="rId4" Type="http://schemas.openxmlformats.org/officeDocument/2006/relationships/hyperlink" Target="mailto:rsoukup@ket.zcu.cz" TargetMode="External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" name="Google Shape;106;p19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7" name="Google Shape;107;p19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9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 sz="7000"/>
              <a:t>Přednáška 10</a:t>
            </a:r>
            <a:endParaRPr sz="7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sz="2000"/>
          </a:p>
        </p:txBody>
      </p:sp>
      <p:sp>
        <p:nvSpPr>
          <p:cNvPr id="127" name="Google Shape;127;p20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Vodivé plošné textilie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 sz="1800"/>
              <a:t>Radek Soukup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174540" y="12553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s-CZ"/>
              <a:t>Obsah přednášky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02408" y="74099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3810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Vodivé plošné textilie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1" lang="cs-CZ" sz="1200"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cs-CZ" sz="1200"/>
              <a:t>1.1 Obšívání vodivých lanek, drátů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1.2 Zatkávání vodivých nití do tkanin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1.3 Vplétání vodivých nití do pletenin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1.4 Tisk vodivých past a inkoustů na plošné textilie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1.5 Pokovování netkaných textilií</a:t>
            </a:r>
            <a:endParaRPr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</a:t>
            </a:r>
            <a:endParaRPr sz="1200"/>
          </a:p>
          <a:p>
            <a:pPr indent="0" lvl="0" marL="152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cs-CZ" sz="1200"/>
              <a:t>			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200"/>
          </a:p>
        </p:txBody>
      </p:sp>
      <p:sp>
        <p:nvSpPr>
          <p:cNvPr id="134" name="Google Shape;134;p2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1</a:t>
            </a:r>
            <a:r>
              <a:rPr b="1" lang="cs-CZ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cs-CZ"/>
              <a:t>Vodivé textilní stuhy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46" name="Google Shape;146;p23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 Vodivé plošné textilie </a:t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3"/>
          <p:cNvSpPr txBox="1"/>
          <p:nvPr/>
        </p:nvSpPr>
        <p:spPr>
          <a:xfrm>
            <a:off x="-711559" y="799133"/>
            <a:ext cx="6422560" cy="4016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textilie (2D textiles) jsou textilie jejich 2 rozměry jsou souměřitelné a jejich tloušťka vůči těmto dvou rozměrům je zanedbatelná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textilie je možné rozdělit na: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Netkané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c)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Plošné e-textilie je možné připravit: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Vyšíváním vodivými nitěmi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Obšíváním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Zatkáváním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Vpletením vodivých nití do pletenin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Tiskem vodivých past a inkoustů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	</a:t>
            </a:r>
            <a:r>
              <a:rPr b="0" i="0" lang="cs-CZ" sz="1300" u="none" cap="none" strike="noStrike">
                <a:solidFill>
                  <a:srgbClr val="002A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f)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Pokovováním netkaných textilií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49" name="Google Shape;14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5489" y="571501"/>
            <a:ext cx="2290027" cy="152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45489" y="2267181"/>
            <a:ext cx="2328920" cy="152261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/>
          <p:nvPr/>
        </p:nvSpPr>
        <p:spPr>
          <a:xfrm>
            <a:off x="6345489" y="3963052"/>
            <a:ext cx="2328920" cy="95078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711200" y="3110089"/>
            <a:ext cx="2777066" cy="276577"/>
          </a:xfrm>
          <a:prstGeom prst="rect">
            <a:avLst/>
          </a:prstGeom>
          <a:noFill/>
          <a:ln cap="flat" cmpd="sng" w="25400">
            <a:solidFill>
              <a:srgbClr val="BA7C2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3844225" y="2987598"/>
            <a:ext cx="21336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cs-CZ" sz="1300" u="none" cap="none" strike="noStrike">
                <a:solidFill>
                  <a:srgbClr val="9F59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jsme probírali na poslední přednášce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" name="Google Shape;154;p23"/>
          <p:cNvCxnSpPr>
            <a:endCxn id="153" idx="1"/>
          </p:cNvCxnSpPr>
          <p:nvPr/>
        </p:nvCxnSpPr>
        <p:spPr>
          <a:xfrm flipH="1" rot="10800000">
            <a:off x="3556525" y="3233820"/>
            <a:ext cx="287700" cy="300"/>
          </a:xfrm>
          <a:prstGeom prst="straightConnector1">
            <a:avLst/>
          </a:prstGeom>
          <a:noFill/>
          <a:ln cap="flat" cmpd="sng" w="9525">
            <a:solidFill>
              <a:srgbClr val="FDA739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0" name="Google Shape;160;p24"/>
          <p:cNvSpPr txBox="1"/>
          <p:nvPr/>
        </p:nvSpPr>
        <p:spPr>
          <a:xfrm>
            <a:off x="153809" y="266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6455985" y="2384043"/>
            <a:ext cx="2367023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Náhled SW prostřední  EDOpath pro obšívání lanek drátu na plošných textilích.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-646390" y="985989"/>
            <a:ext cx="70617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Průmyslové vyšívací stroje (např. ZSK, TAJIMA) byly upraveny tak, aby pokládali a obšívaly lanka, dráty, trubičky a uhlíková vlákna atd.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Technologie vznikla v 90. letech v Drážďanech.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obšívaní drátů/lanek se technologie nazývá tzv. wire laying, pro obšívaní uhlíkových, aramidových vláken (tzv. tailor fiber placement)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Obšívaný materiál (roving material) je z cívky veden do trubky, která je umístěna před šicí jehlou.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Tzv. Rovingová trubka a rám stroje, kde je připevněn nosný textilní substrát  se synchronizovaně pohybují vzhledem k poloze jehly, aby provedly klikatý steh.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Šicí hlava vybavená rovingovou cívkou, trubkou a jehlou se může libovolně otáčet o 360 stupňů.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Během každého stehu je horní nit protažena základním materiálem a ovinuta kolem drát/vlákna spodní niti.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6591782" y="4566210"/>
            <a:ext cx="2329118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technologie obšívání tzv. tailored fiber placement.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4" name="Google Shape;16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5985" y="3027050"/>
            <a:ext cx="2561064" cy="1476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5985" y="659512"/>
            <a:ext cx="2619345" cy="1567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71" name="Google Shape;171;p25"/>
          <p:cNvSpPr txBox="1"/>
          <p:nvPr/>
        </p:nvSpPr>
        <p:spPr>
          <a:xfrm>
            <a:off x="153809" y="266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6450144" y="2321131"/>
            <a:ext cx="2833268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Náhled SW prostřední  EDOpath pro obšívání lanek drátu na plošných textilích.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-680783" y="3258934"/>
            <a:ext cx="5806167" cy="1777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1313" lvl="2" marL="1255713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 pomezí mezi obšíváním a vyšíváním je tzv. mechová výšivka (moss embroidery). Speciální hlava vyšívacího stroje s jedním vláknem vytváří smyčky na povrchu nosného materiálu hustým umístěným stehů vytváří „objemovou výšivku“ –vhodné pro textilní elektrody (velký povrch) pro zdravotnické účely.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6771814" y="4453726"/>
            <a:ext cx="2329118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Propojování el. modulů pomocí obšívání.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5" name="Google Shape;17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2863" y="402988"/>
            <a:ext cx="1728168" cy="185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5732" y="2986735"/>
            <a:ext cx="2426705" cy="1466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/>
          <p:cNvPicPr preferRelativeResize="0"/>
          <p:nvPr/>
        </p:nvPicPr>
        <p:blipFill rotWithShape="1">
          <a:blip r:embed="rId5">
            <a:alphaModFix/>
          </a:blip>
          <a:srcRect b="0" l="0" r="23179" t="0"/>
          <a:stretch/>
        </p:blipFill>
        <p:spPr>
          <a:xfrm rot="-5400000">
            <a:off x="4944897" y="3439421"/>
            <a:ext cx="1420805" cy="105983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5"/>
          <p:cNvSpPr txBox="1"/>
          <p:nvPr/>
        </p:nvSpPr>
        <p:spPr>
          <a:xfrm>
            <a:off x="-680783" y="838775"/>
            <a:ext cx="7130927" cy="26853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 současné době lze dosáhnout až 800 stehů za minutu. Základním materiálem může být plošné textilie (tkaná nebo netkaná textilie, nebo fóliový materiál kompatibilní s matricí pro termoplastické kompozity). 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Stehy lze navrhnout ve formě vzoru buď pomocí klasického vyšívacího softwaru nebo v poslední době pomocí 2D-CAD systémů.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Obšívání vodivých lanek se využívá zejména pro vyhřívací textilie a senzorové aplikace (vlhkost, teplota, natažení), propojování el. modulů, rovněž obšívaní mikrokoaxiální kabelů pro připojení antén nebo trubiček pro chlazení integrované v textiliích.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84" name="Google Shape;184;p26"/>
          <p:cNvSpPr txBox="1"/>
          <p:nvPr/>
        </p:nvSpPr>
        <p:spPr>
          <a:xfrm>
            <a:off x="153809" y="266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6"/>
          <p:cNvSpPr txBox="1"/>
          <p:nvPr/>
        </p:nvSpPr>
        <p:spPr>
          <a:xfrm>
            <a:off x="1541873" y="4730175"/>
            <a:ext cx="5886215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Obšívání uhlíkových vláken pro vytváření kompozitů tzv. tailored fiber placement.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6" name="Google Shape;186;p26" title="yt1s.com - The Tailored Fiber Placement Process TFP_480p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3038" y="1055450"/>
            <a:ext cx="4782133" cy="35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92" name="Google Shape;192;p27"/>
          <p:cNvSpPr txBox="1"/>
          <p:nvPr/>
        </p:nvSpPr>
        <p:spPr>
          <a:xfrm>
            <a:off x="153809" y="266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251354" y="3533552"/>
            <a:ext cx="3210832" cy="835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Obšitý nitinolový drát (slitina niklu (55 %) a titanu) jako senzor natažení. Nitinol má jedinečné vlastnosti: efekt tvarové paměti a superelasticita (30x větší deformovatelnost něž u běžných kovů)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4" name="Google Shape;19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087" y="1513416"/>
            <a:ext cx="3143099" cy="1873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/>
          <p:cNvPicPr preferRelativeResize="0"/>
          <p:nvPr/>
        </p:nvPicPr>
        <p:blipFill rotWithShape="1">
          <a:blip r:embed="rId4">
            <a:alphaModFix/>
          </a:blip>
          <a:srcRect b="0" l="0" r="25040" t="0"/>
          <a:stretch/>
        </p:blipFill>
        <p:spPr>
          <a:xfrm>
            <a:off x="3587221" y="1513415"/>
            <a:ext cx="2254184" cy="187325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 txBox="1"/>
          <p:nvPr/>
        </p:nvSpPr>
        <p:spPr>
          <a:xfrm>
            <a:off x="3587221" y="3234397"/>
            <a:ext cx="2395890" cy="835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Obšitá trubička pro účely chlazení integrovaného od oděvu.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7" name="Google Shape;19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78638" y="1440468"/>
            <a:ext cx="1043365" cy="1946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17531" y="1440468"/>
            <a:ext cx="1646933" cy="891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17530" y="2427541"/>
            <a:ext cx="1650229" cy="94563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 txBox="1"/>
          <p:nvPr/>
        </p:nvSpPr>
        <p:spPr>
          <a:xfrm>
            <a:off x="5983110" y="3234397"/>
            <a:ext cx="2980175" cy="835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EKG a EEG textilní elektrody pro zdravotnické aplikace vytvořené technologií tzv. moss Embroidery. 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06" name="Google Shape;206;p28"/>
          <p:cNvSpPr txBox="1"/>
          <p:nvPr/>
        </p:nvSpPr>
        <p:spPr>
          <a:xfrm>
            <a:off x="153809" y="266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-668967" y="873100"/>
            <a:ext cx="5831276" cy="3839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Uhlíková, skleněná, čedičová, aramidová, termoplastická, keramická vlákna lze umístit ve tvaru sítových struktur na nosný materiál pomocí TFP (tailored fiber placement).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Zejména významné  je využití technologie TFP u uhlíkových vláken pro výrobu předlisků (preforem) z pro kompozitní díly.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Oproti jiným výrobním technologiím (např. pltení) je, že uhlíková vlákna mohou být umístěny přesně podle rozložení silu uvnitř konstrukční součásti.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To přináší následující výhody: vyššií stupěn volnosti při vytváření motivů, vyšší absorbce sil, menší počet vrstev, 100 % reprodukovatelnost, automatická výroba předlisku, vysoká rozměrová přesnost, malé množství odpadu.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5769825" y="3804575"/>
            <a:ext cx="3374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Zařízení pro vytváření uhlíkových preforem (předlisků) pro kompozity.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9" name="Google Shape;20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832" y="873100"/>
            <a:ext cx="3374168" cy="2860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15" name="Google Shape;215;p29"/>
          <p:cNvSpPr txBox="1"/>
          <p:nvPr/>
        </p:nvSpPr>
        <p:spPr>
          <a:xfrm>
            <a:off x="153809" y="2830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745068" y="4749900"/>
            <a:ext cx="9008532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Uhlíkových preforem vytvořené pomocí technologie TFP (tailored fiber placement) společností LayStitch Technologies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17" name="Google Shape;21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484" y="739027"/>
            <a:ext cx="7818148" cy="4010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423" y="741552"/>
            <a:ext cx="7772797" cy="407406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24" name="Google Shape;224;p30"/>
          <p:cNvSpPr txBox="1"/>
          <p:nvPr/>
        </p:nvSpPr>
        <p:spPr>
          <a:xfrm>
            <a:off x="153809" y="2830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0"/>
          <p:cNvSpPr txBox="1"/>
          <p:nvPr/>
        </p:nvSpPr>
        <p:spPr>
          <a:xfrm>
            <a:off x="1641249" y="4686239"/>
            <a:ext cx="9008532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Demonstrátor vyrobený institutem IFB Institute of Aircraft Design, Stuttgart, Německo.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26" name="Google Shape;22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88825" y="1415665"/>
            <a:ext cx="2743199" cy="2725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32" name="Google Shape;232;p31"/>
          <p:cNvSpPr txBox="1"/>
          <p:nvPr/>
        </p:nvSpPr>
        <p:spPr>
          <a:xfrm>
            <a:off x="153809" y="28300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1641249" y="4686239"/>
            <a:ext cx="9008532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Demonstrátor vyrobený institutem IFB Institute of Aircraft Design, Stuttgart, Německo.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4" name="Google Shape;23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966" y="855708"/>
            <a:ext cx="7577783" cy="361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5544" y="1349973"/>
            <a:ext cx="2006880" cy="1786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95120" y="1225698"/>
            <a:ext cx="2079705" cy="1948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2" name="Google Shape;242;p32"/>
          <p:cNvSpPr txBox="1"/>
          <p:nvPr/>
        </p:nvSpPr>
        <p:spPr>
          <a:xfrm>
            <a:off x="153809" y="2660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1.1 Obšívání vodivých lanek, drátů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2"/>
          <p:cNvSpPr txBox="1"/>
          <p:nvPr/>
        </p:nvSpPr>
        <p:spPr>
          <a:xfrm>
            <a:off x="1541873" y="4730175"/>
            <a:ext cx="5886215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Obšívání uhlíkových vláken pro vytváření kompozitů tzv. tailored fiber placement.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44" name="Google Shape;244;p32" title="yt1s.com - TAJIMA TLMX Heater Wire Series_480p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4413" y="991175"/>
            <a:ext cx="6381158" cy="35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0" name="Google Shape;250;p33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3"/>
          <p:cNvSpPr txBox="1"/>
          <p:nvPr/>
        </p:nvSpPr>
        <p:spPr>
          <a:xfrm>
            <a:off x="6355644" y="4079756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Schématické zobrazení tkaniny: 1 – osnova, 2- útek.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2" name="Google Shape;252;p33"/>
          <p:cNvSpPr txBox="1"/>
          <p:nvPr/>
        </p:nvSpPr>
        <p:spPr>
          <a:xfrm>
            <a:off x="-714229" y="819170"/>
            <a:ext cx="6661805" cy="4147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Tkaní (weawing) je technologický postup výroby textilních látek (tkanin), spočívající v opakovaném provazování (křížení) dvou navzájem kolmých soustav nití.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Podélná soustava se nazývá osnova (warp), příčná útek (weft), který pokaždé prochází celou šířkou tkaniny.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Tkaní probíhá v krocích. V každém kroku se některé nitě osnovy zvednou, čímž vznikne tak zvaný prošlup, kterým se provlékne útek. V dalším kroku se zvednou jiné nitě, a provlékáním útku vzniká vazba.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Tká se tkalcovském stav, kde se nitě osnovy zvedají tzv. brdem  s listy a nitěnkami (pro každou nit osnovy).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Útek byl dříve navinut v člunku, který se prošlupem provléká nebo prohazuje.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Vlákna osnovy (jsou navinuta na osnovním válu, a hotová tkanina se také navíjí.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1464" lvl="2" marL="1257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810"/>
              <a:buFont typeface="Noto Sans Symbols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3" name="Google Shape;25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4575" y="935653"/>
            <a:ext cx="2841670" cy="309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9" name="Google Shape;259;p34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4"/>
          <p:cNvSpPr txBox="1"/>
          <p:nvPr/>
        </p:nvSpPr>
        <p:spPr>
          <a:xfrm>
            <a:off x="-714229" y="819170"/>
            <a:ext cx="9649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Téměř žádné moderní stavy nepoužívají člunek. Útek je do prošlupu zanášen jehlami, proudem vzduchu, nebo vody.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Dosahují rychlosti tkaní až 600 prohozů za minutu.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61" name="Google Shape;26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5547" y="1391870"/>
            <a:ext cx="2068453" cy="156772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4"/>
          <p:cNvSpPr txBox="1"/>
          <p:nvPr/>
        </p:nvSpPr>
        <p:spPr>
          <a:xfrm>
            <a:off x="6151772" y="1656590"/>
            <a:ext cx="8414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cs-CZ" sz="1200" u="none" cap="none" strike="noStrike">
                <a:solidFill>
                  <a:srgbClr val="001E64"/>
                </a:solidFill>
                <a:latin typeface="Calibri"/>
                <a:ea typeface="Calibri"/>
                <a:cs typeface="Calibri"/>
                <a:sym typeface="Calibri"/>
              </a:rPr>
              <a:t>Snovací zařízení Elitex</a:t>
            </a:r>
            <a:endParaRPr b="1" i="0" sz="1200" u="none" cap="none" strike="noStrike">
              <a:solidFill>
                <a:srgbClr val="001E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5546" y="3095211"/>
            <a:ext cx="2068453" cy="1553463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4"/>
          <p:cNvSpPr/>
          <p:nvPr/>
        </p:nvSpPr>
        <p:spPr>
          <a:xfrm>
            <a:off x="6156906" y="3488445"/>
            <a:ext cx="85869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cs-CZ" sz="1200" u="none" cap="none" strike="noStrike">
                <a:solidFill>
                  <a:srgbClr val="002D86"/>
                </a:solidFill>
                <a:latin typeface="Calibri"/>
                <a:ea typeface="Calibri"/>
                <a:cs typeface="Calibri"/>
                <a:sym typeface="Calibri"/>
              </a:rPr>
              <a:t>Jehlový tkalcovský stav Vamatex                      </a:t>
            </a:r>
            <a:endParaRPr b="1" i="0" sz="1200" u="none" cap="none" strike="noStrike">
              <a:solidFill>
                <a:srgbClr val="002D8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34" title="yt1s.com - The Weaving Process  Camira Fabrics_360p.mp4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6025" y="1885000"/>
            <a:ext cx="4913222" cy="276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1" name="Google Shape;271;p35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5"/>
          <p:cNvSpPr txBox="1"/>
          <p:nvPr/>
        </p:nvSpPr>
        <p:spPr>
          <a:xfrm>
            <a:off x="6355644" y="4079756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Schématické zobrazení tkaniny: 1 – osnova, 2- útek.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3" name="Google Shape;273;p35"/>
          <p:cNvSpPr txBox="1"/>
          <p:nvPr/>
        </p:nvSpPr>
        <p:spPr>
          <a:xfrm>
            <a:off x="-714229" y="819170"/>
            <a:ext cx="66618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Dostava tkaniny (picks per inch) je odborné označení hustoty vyjádřené počtem nití připadajících na jednotku délky (1 nebo 10 centimetrů nebo palec)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Rozlišuje se dostava osnovy (Do) a dostava útku (Dú).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Všeobecně mají tkaniny vyšší dostavu po osnově než po útku.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Mezinárodní standardy dostav (na 1 cm, 1. číslo osnova/ 2. útek), např.: denim 25,5/16,5 , košilový popelín 50/26,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Velmi nízkou dostavu má např. gáza = 2/2 a extrémně vysokou dostavu až 200/200, mají kovové tkaniny na filtry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Vysoký dostav tkanin je důležitý pro vodivé tkaniny, které jsou využívány jako elektrody, antény nebo el. mag. Stínění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Má-li tkanina více soustav osnovních nebo útkových a nebo osnovních i útkových nití, způsob provázání se nazývá vazební technika.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74" name="Google Shape;27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4575" y="935653"/>
            <a:ext cx="2841670" cy="309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0" name="Google Shape;280;p36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6"/>
          <p:cNvSpPr txBox="1"/>
          <p:nvPr/>
        </p:nvSpPr>
        <p:spPr>
          <a:xfrm>
            <a:off x="445792" y="3162796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Plátnová vazba (plain weave).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2" name="Google Shape;282;p36"/>
          <p:cNvSpPr txBox="1"/>
          <p:nvPr/>
        </p:nvSpPr>
        <p:spPr>
          <a:xfrm>
            <a:off x="-722070" y="3624471"/>
            <a:ext cx="9545078" cy="846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 e-textilie se nejčastěji používá plátnová vazba.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12573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Jak do osnovy, tak i do útku se mohou vkládat vodivé nitě, stejným způsobem jako se vytvářejí barevné vzory na tkanině.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6"/>
          <p:cNvSpPr txBox="1"/>
          <p:nvPr/>
        </p:nvSpPr>
        <p:spPr>
          <a:xfrm>
            <a:off x="3209020" y="3162796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Keprová vazba (twill weave).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4" name="Google Shape;28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778" y="1614497"/>
            <a:ext cx="2344207" cy="1642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7173" y="1680798"/>
            <a:ext cx="2233872" cy="1580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5233" y="1658388"/>
            <a:ext cx="2245655" cy="159837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6"/>
          <p:cNvSpPr txBox="1"/>
          <p:nvPr/>
        </p:nvSpPr>
        <p:spPr>
          <a:xfrm>
            <a:off x="5922971" y="3162796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Atlasová vazba (satin weave).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8" name="Google Shape;288;p36"/>
          <p:cNvSpPr txBox="1"/>
          <p:nvPr/>
        </p:nvSpPr>
        <p:spPr>
          <a:xfrm>
            <a:off x="-561829" y="971570"/>
            <a:ext cx="9545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Vazba tkaniny je způsob vzájemného provázání osnovních a útkových nití. Má vliv na užitné a vzhledové vlastnosti tkaniny. Ovlivňuje zejména pevnost, pružnost, tvarovou stálost, prodyšnost a povrchovou strukturu tkaniny. Vytváří na tkanině efekty, které se využívají při vzorování.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4" name="Google Shape;294;p37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7"/>
          <p:cNvSpPr txBox="1"/>
          <p:nvPr/>
        </p:nvSpPr>
        <p:spPr>
          <a:xfrm>
            <a:off x="445792" y="4494196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Různé druhy vodivých tkanin - nejčastěji se používají pro elmagn. stínění a elektrody.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6" name="Google Shape;296;p37"/>
          <p:cNvSpPr txBox="1"/>
          <p:nvPr/>
        </p:nvSpPr>
        <p:spPr>
          <a:xfrm>
            <a:off x="4016949" y="4422017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Realizovaný textilní tlakový senzor (ZČU).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7" name="Google Shape;297;p37"/>
          <p:cNvSpPr txBox="1"/>
          <p:nvPr/>
        </p:nvSpPr>
        <p:spPr>
          <a:xfrm>
            <a:off x="6744502" y="4376833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Jednotlivé vrstvy kapacitního tlakového senzoru.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8" name="Google Shape;29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792" y="897283"/>
            <a:ext cx="2547929" cy="3524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6238535" y="1873213"/>
            <a:ext cx="3422113" cy="149476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7"/>
          <p:cNvSpPr/>
          <p:nvPr/>
        </p:nvSpPr>
        <p:spPr>
          <a:xfrm>
            <a:off x="3394553" y="2417523"/>
            <a:ext cx="212943" cy="607513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25400">
            <a:solidFill>
              <a:srgbClr val="CCCC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74960" y="1092638"/>
            <a:ext cx="3358150" cy="8363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2" name="Google Shape;302;p37"/>
          <p:cNvGrpSpPr/>
          <p:nvPr/>
        </p:nvGrpSpPr>
        <p:grpSpPr>
          <a:xfrm>
            <a:off x="4544458" y="2106495"/>
            <a:ext cx="1480562" cy="622056"/>
            <a:chOff x="8213454" y="2080935"/>
            <a:chExt cx="3010192" cy="1164574"/>
          </a:xfrm>
        </p:grpSpPr>
        <p:sp>
          <p:nvSpPr>
            <p:cNvPr id="303" name="Google Shape;303;p37"/>
            <p:cNvSpPr/>
            <p:nvPr/>
          </p:nvSpPr>
          <p:spPr>
            <a:xfrm>
              <a:off x="8213462" y="2645165"/>
              <a:ext cx="2198069" cy="600344"/>
            </a:xfrm>
            <a:prstGeom prst="cube">
              <a:avLst>
                <a:gd fmla="val 91859" name="adj"/>
              </a:avLst>
            </a:prstGeom>
            <a:solidFill>
              <a:srgbClr val="FFFFFF"/>
            </a:solidFill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37"/>
            <p:cNvSpPr/>
            <p:nvPr/>
          </p:nvSpPr>
          <p:spPr>
            <a:xfrm>
              <a:off x="8213454" y="2590745"/>
              <a:ext cx="2198077" cy="621323"/>
            </a:xfrm>
            <a:prstGeom prst="cube">
              <a:avLst>
                <a:gd fmla="val 90916" name="adj"/>
              </a:avLst>
            </a:prstGeom>
            <a:solidFill>
              <a:srgbClr val="2F5496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37"/>
            <p:cNvSpPr/>
            <p:nvPr/>
          </p:nvSpPr>
          <p:spPr>
            <a:xfrm>
              <a:off x="9984922" y="2968841"/>
              <a:ext cx="949569" cy="142410"/>
            </a:xfrm>
            <a:prstGeom prst="cube">
              <a:avLst>
                <a:gd fmla="val 86199" name="adj"/>
              </a:avLst>
            </a:prstGeom>
            <a:solidFill>
              <a:srgbClr val="FFFFFF"/>
            </a:solidFill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37"/>
            <p:cNvSpPr/>
            <p:nvPr/>
          </p:nvSpPr>
          <p:spPr>
            <a:xfrm>
              <a:off x="8213470" y="2464198"/>
              <a:ext cx="2198079" cy="688032"/>
            </a:xfrm>
            <a:prstGeom prst="cube">
              <a:avLst>
                <a:gd fmla="val 76765" name="adj"/>
              </a:avLst>
            </a:prstGeom>
            <a:solidFill>
              <a:srgbClr val="FFFFFF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7"/>
            <p:cNvSpPr/>
            <p:nvPr/>
          </p:nvSpPr>
          <p:spPr>
            <a:xfrm>
              <a:off x="8213468" y="2423122"/>
              <a:ext cx="2198081" cy="580813"/>
            </a:xfrm>
            <a:prstGeom prst="cube">
              <a:avLst>
                <a:gd fmla="val 92803" name="adj"/>
              </a:avLst>
            </a:prstGeom>
            <a:solidFill>
              <a:srgbClr val="2F5496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7"/>
            <p:cNvSpPr/>
            <p:nvPr/>
          </p:nvSpPr>
          <p:spPr>
            <a:xfrm>
              <a:off x="8213472" y="2349172"/>
              <a:ext cx="2198077" cy="621323"/>
            </a:xfrm>
            <a:prstGeom prst="cube">
              <a:avLst>
                <a:gd fmla="val 89029" name="adj"/>
              </a:avLst>
            </a:prstGeom>
            <a:solidFill>
              <a:srgbClr val="FFFFFF"/>
            </a:solidFill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7"/>
            <p:cNvSpPr/>
            <p:nvPr/>
          </p:nvSpPr>
          <p:spPr>
            <a:xfrm>
              <a:off x="8213466" y="2301815"/>
              <a:ext cx="2198077" cy="621323"/>
            </a:xfrm>
            <a:prstGeom prst="cube">
              <a:avLst>
                <a:gd fmla="val 90916" name="adj"/>
              </a:avLst>
            </a:prstGeom>
            <a:solidFill>
              <a:srgbClr val="2F5496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7"/>
            <p:cNvSpPr/>
            <p:nvPr/>
          </p:nvSpPr>
          <p:spPr>
            <a:xfrm>
              <a:off x="8213460" y="2180712"/>
              <a:ext cx="2198083" cy="679619"/>
            </a:xfrm>
            <a:prstGeom prst="cube">
              <a:avLst>
                <a:gd fmla="val 76765" name="adj"/>
              </a:avLst>
            </a:prstGeom>
            <a:solidFill>
              <a:srgbClr val="FFFFFF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37"/>
            <p:cNvSpPr/>
            <p:nvPr/>
          </p:nvSpPr>
          <p:spPr>
            <a:xfrm>
              <a:off x="8213454" y="2083890"/>
              <a:ext cx="2198077" cy="621323"/>
            </a:xfrm>
            <a:prstGeom prst="cube">
              <a:avLst>
                <a:gd fmla="val 88086" name="adj"/>
              </a:avLst>
            </a:prstGeom>
            <a:solidFill>
              <a:srgbClr val="2F5496"/>
            </a:solidFill>
            <a:ln cap="flat" cmpd="sng" w="12700">
              <a:solidFill>
                <a:srgbClr val="42719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7"/>
            <p:cNvSpPr/>
            <p:nvPr/>
          </p:nvSpPr>
          <p:spPr>
            <a:xfrm>
              <a:off x="8213454" y="2080935"/>
              <a:ext cx="2215681" cy="578303"/>
            </a:xfrm>
            <a:prstGeom prst="cube">
              <a:avLst>
                <a:gd fmla="val 92803" name="adj"/>
              </a:avLst>
            </a:prstGeom>
            <a:solidFill>
              <a:srgbClr val="FFFFFF"/>
            </a:solidFill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7"/>
            <p:cNvSpPr/>
            <p:nvPr/>
          </p:nvSpPr>
          <p:spPr>
            <a:xfrm>
              <a:off x="10274077" y="2407197"/>
              <a:ext cx="949569" cy="142410"/>
            </a:xfrm>
            <a:prstGeom prst="cube">
              <a:avLst>
                <a:gd fmla="val 86199" name="adj"/>
              </a:avLst>
            </a:prstGeom>
            <a:solidFill>
              <a:srgbClr val="FFFFFF"/>
            </a:solidFill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7"/>
            <p:cNvSpPr/>
            <p:nvPr/>
          </p:nvSpPr>
          <p:spPr>
            <a:xfrm>
              <a:off x="9959863" y="2562906"/>
              <a:ext cx="788999" cy="521628"/>
            </a:xfrm>
            <a:custGeom>
              <a:rect b="b" l="l" r="r" t="t"/>
              <a:pathLst>
                <a:path extrusionOk="0" h="603119" w="1000194">
                  <a:moveTo>
                    <a:pt x="0" y="0"/>
                  </a:moveTo>
                  <a:cubicBezTo>
                    <a:pt x="80596" y="14654"/>
                    <a:pt x="161192" y="29308"/>
                    <a:pt x="228600" y="105508"/>
                  </a:cubicBezTo>
                  <a:cubicBezTo>
                    <a:pt x="296008" y="181708"/>
                    <a:pt x="288192" y="377092"/>
                    <a:pt x="404446" y="457200"/>
                  </a:cubicBezTo>
                  <a:cubicBezTo>
                    <a:pt x="520700" y="537308"/>
                    <a:pt x="829408" y="562708"/>
                    <a:pt x="926123" y="586154"/>
                  </a:cubicBezTo>
                  <a:cubicBezTo>
                    <a:pt x="1022839" y="609600"/>
                    <a:pt x="1003789" y="603738"/>
                    <a:pt x="984739" y="597877"/>
                  </a:cubicBez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7"/>
            <p:cNvSpPr/>
            <p:nvPr/>
          </p:nvSpPr>
          <p:spPr>
            <a:xfrm>
              <a:off x="10084706" y="2459113"/>
              <a:ext cx="788999" cy="521628"/>
            </a:xfrm>
            <a:custGeom>
              <a:rect b="b" l="l" r="r" t="t"/>
              <a:pathLst>
                <a:path extrusionOk="0" h="603119" w="1000194">
                  <a:moveTo>
                    <a:pt x="0" y="0"/>
                  </a:moveTo>
                  <a:cubicBezTo>
                    <a:pt x="80596" y="14654"/>
                    <a:pt x="161192" y="29308"/>
                    <a:pt x="228600" y="105508"/>
                  </a:cubicBezTo>
                  <a:cubicBezTo>
                    <a:pt x="296008" y="181708"/>
                    <a:pt x="288192" y="377092"/>
                    <a:pt x="404446" y="457200"/>
                  </a:cubicBezTo>
                  <a:cubicBezTo>
                    <a:pt x="520700" y="537308"/>
                    <a:pt x="829408" y="562708"/>
                    <a:pt x="926123" y="586154"/>
                  </a:cubicBezTo>
                  <a:cubicBezTo>
                    <a:pt x="1022839" y="609600"/>
                    <a:pt x="1003789" y="603738"/>
                    <a:pt x="984739" y="597877"/>
                  </a:cubicBez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7"/>
            <p:cNvSpPr/>
            <p:nvPr/>
          </p:nvSpPr>
          <p:spPr>
            <a:xfrm>
              <a:off x="9941366" y="2586821"/>
              <a:ext cx="788999" cy="521628"/>
            </a:xfrm>
            <a:custGeom>
              <a:rect b="b" l="l" r="r" t="t"/>
              <a:pathLst>
                <a:path extrusionOk="0" h="603119" w="1000194">
                  <a:moveTo>
                    <a:pt x="0" y="0"/>
                  </a:moveTo>
                  <a:cubicBezTo>
                    <a:pt x="80596" y="14654"/>
                    <a:pt x="161192" y="29308"/>
                    <a:pt x="228600" y="105508"/>
                  </a:cubicBezTo>
                  <a:cubicBezTo>
                    <a:pt x="296008" y="181708"/>
                    <a:pt x="288192" y="377092"/>
                    <a:pt x="404446" y="457200"/>
                  </a:cubicBezTo>
                  <a:cubicBezTo>
                    <a:pt x="520700" y="537308"/>
                    <a:pt x="829408" y="562708"/>
                    <a:pt x="926123" y="586154"/>
                  </a:cubicBezTo>
                  <a:cubicBezTo>
                    <a:pt x="1022839" y="609600"/>
                    <a:pt x="1003789" y="603738"/>
                    <a:pt x="984739" y="597877"/>
                  </a:cubicBez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7" name="Google Shape;317;p37"/>
            <p:cNvCxnSpPr>
              <a:stCxn id="316" idx="0"/>
            </p:cNvCxnSpPr>
            <p:nvPr/>
          </p:nvCxnSpPr>
          <p:spPr>
            <a:xfrm flipH="1" rot="10800000">
              <a:off x="9941366" y="2459021"/>
              <a:ext cx="143400" cy="1278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8" name="Google Shape;318;p37"/>
            <p:cNvCxnSpPr>
              <a:stCxn id="314" idx="4"/>
              <a:endCxn id="315" idx="4"/>
            </p:cNvCxnSpPr>
            <p:nvPr/>
          </p:nvCxnSpPr>
          <p:spPr>
            <a:xfrm flipH="1" rot="10800000">
              <a:off x="10736671" y="2976200"/>
              <a:ext cx="124800" cy="1038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19" name="Google Shape;319;p37"/>
            <p:cNvSpPr/>
            <p:nvPr/>
          </p:nvSpPr>
          <p:spPr>
            <a:xfrm>
              <a:off x="9959863" y="2562906"/>
              <a:ext cx="788999" cy="521628"/>
            </a:xfrm>
            <a:custGeom>
              <a:rect b="b" l="l" r="r" t="t"/>
              <a:pathLst>
                <a:path extrusionOk="0" h="603119" w="1000194">
                  <a:moveTo>
                    <a:pt x="0" y="0"/>
                  </a:moveTo>
                  <a:cubicBezTo>
                    <a:pt x="80596" y="14654"/>
                    <a:pt x="161192" y="29308"/>
                    <a:pt x="228600" y="105508"/>
                  </a:cubicBezTo>
                  <a:cubicBezTo>
                    <a:pt x="296008" y="181708"/>
                    <a:pt x="288192" y="377092"/>
                    <a:pt x="404446" y="457200"/>
                  </a:cubicBezTo>
                  <a:cubicBezTo>
                    <a:pt x="520700" y="537308"/>
                    <a:pt x="829408" y="562708"/>
                    <a:pt x="926123" y="586154"/>
                  </a:cubicBezTo>
                  <a:cubicBezTo>
                    <a:pt x="1022839" y="609600"/>
                    <a:pt x="1003789" y="603738"/>
                    <a:pt x="984739" y="597877"/>
                  </a:cubicBez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7"/>
            <p:cNvSpPr/>
            <p:nvPr/>
          </p:nvSpPr>
          <p:spPr>
            <a:xfrm>
              <a:off x="10084706" y="2459113"/>
              <a:ext cx="788999" cy="521628"/>
            </a:xfrm>
            <a:custGeom>
              <a:rect b="b" l="l" r="r" t="t"/>
              <a:pathLst>
                <a:path extrusionOk="0" h="603119" w="1000194">
                  <a:moveTo>
                    <a:pt x="0" y="0"/>
                  </a:moveTo>
                  <a:cubicBezTo>
                    <a:pt x="80596" y="14654"/>
                    <a:pt x="161192" y="29308"/>
                    <a:pt x="228600" y="105508"/>
                  </a:cubicBezTo>
                  <a:cubicBezTo>
                    <a:pt x="296008" y="181708"/>
                    <a:pt x="288192" y="377092"/>
                    <a:pt x="404446" y="457200"/>
                  </a:cubicBezTo>
                  <a:cubicBezTo>
                    <a:pt x="520700" y="537308"/>
                    <a:pt x="829408" y="562708"/>
                    <a:pt x="926123" y="586154"/>
                  </a:cubicBezTo>
                  <a:cubicBezTo>
                    <a:pt x="1022839" y="609600"/>
                    <a:pt x="1003789" y="603738"/>
                    <a:pt x="984739" y="597877"/>
                  </a:cubicBez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7"/>
            <p:cNvSpPr/>
            <p:nvPr/>
          </p:nvSpPr>
          <p:spPr>
            <a:xfrm>
              <a:off x="9941366" y="2586821"/>
              <a:ext cx="788999" cy="521628"/>
            </a:xfrm>
            <a:custGeom>
              <a:rect b="b" l="l" r="r" t="t"/>
              <a:pathLst>
                <a:path extrusionOk="0" h="603119" w="1000194">
                  <a:moveTo>
                    <a:pt x="0" y="0"/>
                  </a:moveTo>
                  <a:cubicBezTo>
                    <a:pt x="80596" y="14654"/>
                    <a:pt x="161192" y="29308"/>
                    <a:pt x="228600" y="105508"/>
                  </a:cubicBezTo>
                  <a:cubicBezTo>
                    <a:pt x="296008" y="181708"/>
                    <a:pt x="288192" y="377092"/>
                    <a:pt x="404446" y="457200"/>
                  </a:cubicBezTo>
                  <a:cubicBezTo>
                    <a:pt x="520700" y="537308"/>
                    <a:pt x="829408" y="562708"/>
                    <a:pt x="926123" y="586154"/>
                  </a:cubicBezTo>
                  <a:cubicBezTo>
                    <a:pt x="1022839" y="609600"/>
                    <a:pt x="1003789" y="603738"/>
                    <a:pt x="984739" y="597877"/>
                  </a:cubicBezTo>
                </a:path>
              </a:pathLst>
            </a:custGeom>
            <a:noFill/>
            <a:ln cap="flat" cmpd="sng" w="127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2" name="Google Shape;322;p37"/>
            <p:cNvCxnSpPr>
              <a:stCxn id="321" idx="0"/>
            </p:cNvCxnSpPr>
            <p:nvPr/>
          </p:nvCxnSpPr>
          <p:spPr>
            <a:xfrm flipH="1" rot="10800000">
              <a:off x="9941366" y="2459021"/>
              <a:ext cx="143400" cy="1278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3" name="Google Shape;323;p37"/>
            <p:cNvCxnSpPr>
              <a:stCxn id="319" idx="4"/>
              <a:endCxn id="320" idx="4"/>
            </p:cNvCxnSpPr>
            <p:nvPr/>
          </p:nvCxnSpPr>
          <p:spPr>
            <a:xfrm flipH="1" rot="10800000">
              <a:off x="10736671" y="2976200"/>
              <a:ext cx="124800" cy="1038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4" name="Google Shape;324;p37"/>
            <p:cNvCxnSpPr>
              <a:stCxn id="320" idx="4"/>
              <a:endCxn id="320" idx="4"/>
            </p:cNvCxnSpPr>
            <p:nvPr/>
          </p:nvCxnSpPr>
          <p:spPr>
            <a:xfrm>
              <a:off x="10861514" y="2976207"/>
              <a:ext cx="0" cy="0"/>
            </a:xfrm>
            <a:prstGeom prst="straightConnector1">
              <a:avLst/>
            </a:prstGeom>
            <a:noFill/>
            <a:ln cap="flat" cmpd="sng" w="9525">
              <a:solidFill>
                <a:srgbClr val="5B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5" name="Google Shape;325;p37"/>
            <p:cNvCxnSpPr>
              <a:stCxn id="320" idx="4"/>
              <a:endCxn id="320" idx="4"/>
            </p:cNvCxnSpPr>
            <p:nvPr/>
          </p:nvCxnSpPr>
          <p:spPr>
            <a:xfrm>
              <a:off x="10861514" y="2976207"/>
              <a:ext cx="0" cy="0"/>
            </a:xfrm>
            <a:prstGeom prst="straightConnector1">
              <a:avLst/>
            </a:prstGeom>
            <a:noFill/>
            <a:ln cap="flat" cmpd="sng" w="9525">
              <a:solidFill>
                <a:srgbClr val="5B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6" name="Google Shape;326;p37"/>
            <p:cNvCxnSpPr>
              <a:stCxn id="320" idx="4"/>
              <a:endCxn id="320" idx="4"/>
            </p:cNvCxnSpPr>
            <p:nvPr/>
          </p:nvCxnSpPr>
          <p:spPr>
            <a:xfrm>
              <a:off x="10861514" y="2976207"/>
              <a:ext cx="0" cy="0"/>
            </a:xfrm>
            <a:prstGeom prst="straightConnector1">
              <a:avLst/>
            </a:prstGeom>
            <a:noFill/>
            <a:ln cap="flat" cmpd="sng" w="9525">
              <a:solidFill>
                <a:srgbClr val="5B9B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327" name="Google Shape;327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84957" y="2992639"/>
            <a:ext cx="1271566" cy="1366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3" name="Google Shape;333;p38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8"/>
          <p:cNvSpPr txBox="1"/>
          <p:nvPr/>
        </p:nvSpPr>
        <p:spPr>
          <a:xfrm>
            <a:off x="445792" y="4422017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Tkanina s integrovanými izolovanými mosaznými hybridními nitěmi(plátnová vazba).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5" name="Google Shape;335;p38"/>
          <p:cNvSpPr txBox="1"/>
          <p:nvPr/>
        </p:nvSpPr>
        <p:spPr>
          <a:xfrm>
            <a:off x="4360298" y="4447398"/>
            <a:ext cx="1840085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Pomocí UZ svařování je možné vytvořit požado-vaný motiv obvodu.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6" name="Google Shape;336;p38"/>
          <p:cNvSpPr txBox="1"/>
          <p:nvPr/>
        </p:nvSpPr>
        <p:spPr>
          <a:xfrm>
            <a:off x="6361382" y="4293023"/>
            <a:ext cx="2410177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Navržený motiv (nahoře) a termokamerou snímaný realizovaný motiv po připojení napětí 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7" name="Google Shape;33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4108" y="2689885"/>
            <a:ext cx="1628585" cy="1603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8357" y="1670330"/>
            <a:ext cx="3182460" cy="2668428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</p:pic>
      <p:pic>
        <p:nvPicPr>
          <p:cNvPr id="339" name="Google Shape;339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48880" y="761821"/>
            <a:ext cx="2063843" cy="165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8"/>
          <p:cNvSpPr/>
          <p:nvPr/>
        </p:nvSpPr>
        <p:spPr>
          <a:xfrm>
            <a:off x="2404997" y="2655518"/>
            <a:ext cx="200417" cy="187890"/>
          </a:xfrm>
          <a:prstGeom prst="ellipse">
            <a:avLst/>
          </a:prstGeom>
          <a:noFill/>
          <a:ln cap="flat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1" name="Google Shape;341;p38"/>
          <p:cNvCxnSpPr>
            <a:stCxn id="340" idx="1"/>
          </p:cNvCxnSpPr>
          <p:nvPr/>
        </p:nvCxnSpPr>
        <p:spPr>
          <a:xfrm flipH="1" rot="10800000">
            <a:off x="2434347" y="761834"/>
            <a:ext cx="414600" cy="192120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42" name="Google Shape;342;p38"/>
          <p:cNvCxnSpPr/>
          <p:nvPr/>
        </p:nvCxnSpPr>
        <p:spPr>
          <a:xfrm flipH="1" rot="10800000">
            <a:off x="2605414" y="2412321"/>
            <a:ext cx="2260948" cy="337142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</p:cxnSp>
      <p:pic>
        <p:nvPicPr>
          <p:cNvPr id="343" name="Google Shape;343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95422" y="812319"/>
            <a:ext cx="1535783" cy="1870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33814" y="2843408"/>
            <a:ext cx="1865312" cy="1382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0" name="Google Shape;350;p39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9"/>
          <p:cNvSpPr txBox="1"/>
          <p:nvPr/>
        </p:nvSpPr>
        <p:spPr>
          <a:xfrm>
            <a:off x="290416" y="2285061"/>
            <a:ext cx="5986323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Zatkaná světlovodná vlákna (funkce difuzoru) do textilie pro světelnou terapii.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2" name="Google Shape;352;p39"/>
          <p:cNvSpPr txBox="1"/>
          <p:nvPr/>
        </p:nvSpPr>
        <p:spPr>
          <a:xfrm>
            <a:off x="1552723" y="2445580"/>
            <a:ext cx="1480208" cy="231105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Schématické zobrazení tkaného tlakového snímače  (a) Pole kapacitního snímače tlaku je vytvořené zatkáním vodivých polymerních nití ovrstvených dielektrickým filmem.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53" name="Google Shape;35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416" y="896763"/>
            <a:ext cx="6066542" cy="1413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4427" y="881611"/>
            <a:ext cx="1881645" cy="142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57960" y="2678661"/>
            <a:ext cx="3296467" cy="225789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9"/>
          <p:cNvSpPr/>
          <p:nvPr/>
        </p:nvSpPr>
        <p:spPr>
          <a:xfrm>
            <a:off x="3080905" y="3475264"/>
            <a:ext cx="175364" cy="332342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25400">
            <a:solidFill>
              <a:srgbClr val="CCCC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fld id="{00000000-1234-1234-1234-123412341234}" type="slidenum">
              <a:rPr b="0" i="0" lang="cs-CZ" sz="600" u="none" cap="none" strike="noStrike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‹#›</a:t>
            </a:fld>
            <a:endParaRPr b="0" i="0" sz="600" u="none" cap="none" strike="noStrike">
              <a:solidFill>
                <a:srgbClr val="99999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2" name="Google Shape;362;p40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1.2 Zatkávání vodivých nití do tkanin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485057" y="4030472"/>
            <a:ext cx="4133589" cy="96505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Schématické zobrazení osnovními nitěmi v bílé barvě a útkové nitě v  šedé barvě. Širší červená „vlákna“ jsou fóliové pásky s integrovanou elektronikou a čtyři osnovní nitě (zelené) jsou nahrazeny vodivými nitěmi. Černé tečky značí kontakt mezi vodivou nití a fóliovým páskem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-714229" y="819170"/>
            <a:ext cx="6661805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2" marL="1257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 útku je možné založit i úzké foliové pásky.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5" name="Google Shape;36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070" y="1236713"/>
            <a:ext cx="3865914" cy="2785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4051" y="1033980"/>
            <a:ext cx="3659201" cy="2953138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0"/>
          <p:cNvSpPr txBox="1"/>
          <p:nvPr/>
        </p:nvSpPr>
        <p:spPr>
          <a:xfrm>
            <a:off x="4681025" y="3909539"/>
            <a:ext cx="3805254" cy="96505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Prototyp tkané textilie s integrovanou elektronikou (s holými čipy senzoru teploty DS18S20 od Maxim-IC) pro měření tepoty pokožky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/>
          <p:nvPr/>
        </p:nvSpPr>
        <p:spPr>
          <a:xfrm>
            <a:off x="153809" y="1582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Vplétání vodivých nití do pletenin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41"/>
          <p:cNvSpPr txBox="1"/>
          <p:nvPr/>
        </p:nvSpPr>
        <p:spPr>
          <a:xfrm>
            <a:off x="6389162" y="2233801"/>
            <a:ext cx="2784288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Zátažná pletenina s vpletenými vodivými nitěmi SilveRStat (tmavé pruhy).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4" name="Google Shape;374;p41"/>
          <p:cNvSpPr txBox="1"/>
          <p:nvPr/>
        </p:nvSpPr>
        <p:spPr>
          <a:xfrm>
            <a:off x="153806" y="626854"/>
            <a:ext cx="5873400" cy="21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Pletenina (knitted fabric) je plošná textilie vzniklá vytvářením a vzájemným provlékáním oček uspořádaných do sloupků a řádků. 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Strukturou pletenin je způsobena značná roztažnost výrobků (až 100 %), dobrá prodyšnost, nemačkavost, ale i náchylnost ke žmolkování.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Pleteniny jsou často využívány ve smart textiliích (vyhřívání, textilní elektrody – HR, EKG, EMG, svalová stimulace, senzorové aplikace (teplota, vlhkost, přítomnost, natažení atd.).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5" name="Google Shape;375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6" name="Google Shape;37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43304" y="848704"/>
            <a:ext cx="2476005" cy="1505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95804" y="2737956"/>
            <a:ext cx="2523506" cy="1700228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41"/>
          <p:cNvSpPr txBox="1"/>
          <p:nvPr/>
        </p:nvSpPr>
        <p:spPr>
          <a:xfrm>
            <a:off x="6685808" y="4329439"/>
            <a:ext cx="2545040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Struktura zátažné pleteniny s vodivými pruhy.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9" name="Google Shape;379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2111" y="2707223"/>
            <a:ext cx="1468691" cy="1928666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1"/>
          <p:cNvSpPr txBox="1"/>
          <p:nvPr/>
        </p:nvSpPr>
        <p:spPr>
          <a:xfrm>
            <a:off x="4961909" y="4530600"/>
            <a:ext cx="1438893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Schéma osnovní pleteniny.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1" name="Google Shape;381;p41"/>
          <p:cNvSpPr txBox="1"/>
          <p:nvPr/>
        </p:nvSpPr>
        <p:spPr>
          <a:xfrm>
            <a:off x="136106" y="2691055"/>
            <a:ext cx="4683300" cy="2221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 zátažné pleteniny jsou očka propojeny vedle sebe ve směru řádku (lze vyrábět na plochých (tzv. kotonových) nebo okrouhlých stojících).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Osnovní pletenina je vyrobena z podélné soustavy nití, osnovy. Nitě osnovy jsou provázány tak, že procházejí pleteninou v podélném směru. V řádku pleteniny je každé očko vytvořeno ze samostatné niti. Výrobky jsou méně elastické než zátažné pleteniny a nedají se párat (různé druhy: trikot sukno, satén, smet atd.)</a:t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2"/>
          <p:cNvSpPr txBox="1"/>
          <p:nvPr/>
        </p:nvSpPr>
        <p:spPr>
          <a:xfrm>
            <a:off x="118183" y="8784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Vplétání vodivých nití do pletenin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42"/>
          <p:cNvSpPr txBox="1"/>
          <p:nvPr/>
        </p:nvSpPr>
        <p:spPr>
          <a:xfrm>
            <a:off x="390188" y="4134228"/>
            <a:ext cx="1840438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Velkoprůměrový okrouhlý pletací stroj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8" name="Google Shape;388;p42"/>
          <p:cNvSpPr txBox="1"/>
          <p:nvPr/>
        </p:nvSpPr>
        <p:spPr>
          <a:xfrm>
            <a:off x="230640" y="627573"/>
            <a:ext cx="8592368" cy="10207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Okrouhlý pletací stroj je zařízení na výrobu pletenin ve tvaru tubusu. Dokážou do pleteniny vzorovat jen pruhy většinou v určitém rastru (vodivé dráhy). Průměry až 180 cm.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Ploché pletací stroje s intarzií mohou vytvářet motivy v XY souřadnicích. Dále umožňují vytvářet tvarové nebo bezešvé pleteniny.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390" name="Google Shape;390;p42"/>
          <p:cNvSpPr txBox="1"/>
          <p:nvPr/>
        </p:nvSpPr>
        <p:spPr>
          <a:xfrm>
            <a:off x="7134578" y="4104854"/>
            <a:ext cx="1962780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E-textilie z plochého pletacího stroje (inter- digitální struktura pro superkapacitor).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1" name="Google Shape;391;p42"/>
          <p:cNvSpPr txBox="1"/>
          <p:nvPr/>
        </p:nvSpPr>
        <p:spPr>
          <a:xfrm>
            <a:off x="4941345" y="4134228"/>
            <a:ext cx="1860465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Plochý pletací stroj Shima Seito.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2" name="Google Shape;39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164" y="2048429"/>
            <a:ext cx="1612756" cy="2186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30788" y="2048429"/>
            <a:ext cx="1304788" cy="2186788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2"/>
          <p:cNvSpPr txBox="1"/>
          <p:nvPr/>
        </p:nvSpPr>
        <p:spPr>
          <a:xfrm>
            <a:off x="2209254" y="4134968"/>
            <a:ext cx="2147856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Pletenina s vodivými pruhy z okrouhlého pletacího stroje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5" name="Google Shape;395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4935" y="2390221"/>
            <a:ext cx="3073283" cy="1838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0977" y="1856517"/>
            <a:ext cx="1394487" cy="215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02" name="Google Shape;402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032" y="860960"/>
            <a:ext cx="1869655" cy="1963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7643" y="860960"/>
            <a:ext cx="1968954" cy="1979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7530" y="860960"/>
            <a:ext cx="1456180" cy="1963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06041" y="3222977"/>
            <a:ext cx="2047425" cy="1432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0558" y="3222977"/>
            <a:ext cx="1837129" cy="1467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08460" y="860960"/>
            <a:ext cx="1489656" cy="1963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50798" y="3088321"/>
            <a:ext cx="1486314" cy="1602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237112" y="3465595"/>
            <a:ext cx="2392410" cy="122508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43"/>
          <p:cNvSpPr txBox="1"/>
          <p:nvPr/>
        </p:nvSpPr>
        <p:spPr>
          <a:xfrm>
            <a:off x="4620635" y="4530600"/>
            <a:ext cx="1438893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12-svodové EKG.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1" name="Google Shape;411;p43"/>
          <p:cNvSpPr txBox="1"/>
          <p:nvPr/>
        </p:nvSpPr>
        <p:spPr>
          <a:xfrm>
            <a:off x="2739301" y="4509167"/>
            <a:ext cx="1438893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Měření otoků.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2" name="Google Shape;412;p43"/>
          <p:cNvSpPr txBox="1"/>
          <p:nvPr/>
        </p:nvSpPr>
        <p:spPr>
          <a:xfrm>
            <a:off x="669816" y="4509167"/>
            <a:ext cx="1438893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Vyhřívaná rukavice.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3" name="Google Shape;413;p43"/>
          <p:cNvSpPr txBox="1"/>
          <p:nvPr/>
        </p:nvSpPr>
        <p:spPr>
          <a:xfrm>
            <a:off x="2676173" y="2610077"/>
            <a:ext cx="1438893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Vyhřívaní.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4" name="Google Shape;414;p43"/>
          <p:cNvSpPr txBox="1"/>
          <p:nvPr/>
        </p:nvSpPr>
        <p:spPr>
          <a:xfrm>
            <a:off x="579675" y="2610077"/>
            <a:ext cx="1438893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Vyhřívaní.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5" name="Google Shape;415;p43"/>
          <p:cNvSpPr txBox="1"/>
          <p:nvPr/>
        </p:nvSpPr>
        <p:spPr>
          <a:xfrm>
            <a:off x="4865329" y="2634335"/>
            <a:ext cx="1438893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Měření HR a EKG.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6" name="Google Shape;416;p43"/>
          <p:cNvSpPr txBox="1"/>
          <p:nvPr/>
        </p:nvSpPr>
        <p:spPr>
          <a:xfrm>
            <a:off x="6803543" y="2643326"/>
            <a:ext cx="1921835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Měření vibrací v rukavici.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7" name="Google Shape;417;p43"/>
          <p:cNvSpPr txBox="1"/>
          <p:nvPr/>
        </p:nvSpPr>
        <p:spPr>
          <a:xfrm>
            <a:off x="6713870" y="4593602"/>
            <a:ext cx="1915652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Měření EEG, EMG, EKG. 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8" name="Google Shape;418;p43"/>
          <p:cNvSpPr txBox="1"/>
          <p:nvPr/>
        </p:nvSpPr>
        <p:spPr>
          <a:xfrm>
            <a:off x="153809" y="1582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Vplétání vodivých nití do pletenin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24" name="Google Shape;424;p44"/>
          <p:cNvSpPr txBox="1"/>
          <p:nvPr/>
        </p:nvSpPr>
        <p:spPr>
          <a:xfrm>
            <a:off x="1074931" y="4373610"/>
            <a:ext cx="3074594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Vyhřívané prostěradlo: s vpleteným vyhřívacím jednozónovým elementem.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5" name="Google Shape;425;p44"/>
          <p:cNvPicPr preferRelativeResize="0"/>
          <p:nvPr/>
        </p:nvPicPr>
        <p:blipFill rotWithShape="1">
          <a:blip r:embed="rId3">
            <a:alphaModFix/>
          </a:blip>
          <a:srcRect b="0" l="0" r="1033" t="0"/>
          <a:stretch/>
        </p:blipFill>
        <p:spPr>
          <a:xfrm>
            <a:off x="668392" y="597023"/>
            <a:ext cx="7891842" cy="3840758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4"/>
          <p:cNvSpPr txBox="1"/>
          <p:nvPr/>
        </p:nvSpPr>
        <p:spPr>
          <a:xfrm>
            <a:off x="5347918" y="4373610"/>
            <a:ext cx="2551805" cy="6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Inteligentní prostěradlo: integrované senzory přítomnosti, vlhkosti a detekce pohybu.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7" name="Google Shape;427;p44"/>
          <p:cNvSpPr txBox="1"/>
          <p:nvPr/>
        </p:nvSpPr>
        <p:spPr>
          <a:xfrm>
            <a:off x="153809" y="1582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1.3 Vplétání vodivých nití do pletenin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33" name="Google Shape;433;p45"/>
          <p:cNvSpPr/>
          <p:nvPr/>
        </p:nvSpPr>
        <p:spPr>
          <a:xfrm>
            <a:off x="6552735" y="4303447"/>
            <a:ext cx="254462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Funkční tisk - vyhřívané elementy od spol. Smart Fabrics Ink.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4" name="Google Shape;434;p45"/>
          <p:cNvSpPr txBox="1"/>
          <p:nvPr/>
        </p:nvSpPr>
        <p:spPr>
          <a:xfrm>
            <a:off x="153808" y="158263"/>
            <a:ext cx="8786991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1.4 Tiskem vodivých past a inkoustů na plošné textilie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45"/>
          <p:cNvSpPr txBox="1"/>
          <p:nvPr/>
        </p:nvSpPr>
        <p:spPr>
          <a:xfrm>
            <a:off x="153808" y="824038"/>
            <a:ext cx="5873284" cy="3862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Grafický potisk textilu se používá už více než 100 let.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Je ale velký rozdíl mezi grafickým a funkčním tiskem. Vodivé dráhy funkčního tisku nesmí být přerušené.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Navíc textilie jsou pružné materiály, proto musí být natištěné dráhy o jejich vytvrzení pružné – používají se vodivé pasty z polymerní matricí.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Tištěné vodivé motivy musí být realizovány jako tzv. embedded printing, aby odolávaly praní a vlhkosti (základní vrstva (primer) zároveň planarizuje textilní substrát, pak je natištěný vodivý motiv a pak je přetištěn krycí (interface) vrstvou.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Nevýhoda sítotisku je že se musí vyrobit síta s motivy (pro každou vrstvu)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Velice problematické je tisknout přes švy.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Další možností vytváření vodivých motivů na textil je využít nepřímého druhu tisku takzvaný termotransferový tisk.</a:t>
            </a:r>
            <a:endParaRPr b="0" i="0" sz="135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36" name="Google Shape;43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2818" y="3124884"/>
            <a:ext cx="2701182" cy="108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6176" y="843024"/>
            <a:ext cx="2747824" cy="1201158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45"/>
          <p:cNvSpPr/>
          <p:nvPr/>
        </p:nvSpPr>
        <p:spPr>
          <a:xfrm>
            <a:off x="6552734" y="2069248"/>
            <a:ext cx="2544623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Grafický tisk.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9" name="Google Shape;439;p45"/>
          <p:cNvSpPr txBox="1"/>
          <p:nvPr/>
        </p:nvSpPr>
        <p:spPr>
          <a:xfrm flipH="1">
            <a:off x="7560981" y="2404230"/>
            <a:ext cx="2324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cs-CZ" sz="2800" u="none" cap="none" strike="noStrik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1" i="0" sz="2800" u="none" cap="none" strike="noStrike">
              <a:solidFill>
                <a:srgbClr val="00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45" name="Google Shape;445;p46"/>
          <p:cNvSpPr/>
          <p:nvPr/>
        </p:nvSpPr>
        <p:spPr>
          <a:xfrm>
            <a:off x="2185219" y="4569396"/>
            <a:ext cx="4724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Systém Intexar od společnosti DuPont pro tisk na textilie.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46" name="Google Shape;446;p46"/>
          <p:cNvSpPr txBox="1"/>
          <p:nvPr/>
        </p:nvSpPr>
        <p:spPr>
          <a:xfrm>
            <a:off x="153808" y="158263"/>
            <a:ext cx="8786991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1.4 Tiskem vodivých past a inkoustů na plošné textilie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7" name="Google Shape;44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637" y="1240082"/>
            <a:ext cx="6822852" cy="3336285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6"/>
          <p:cNvSpPr txBox="1"/>
          <p:nvPr/>
        </p:nvSpPr>
        <p:spPr>
          <a:xfrm>
            <a:off x="153808" y="667382"/>
            <a:ext cx="819997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Společnost DuPont vyvinula systém vysoce odolných, pratelných a pružných past pro přímý  i nepřímý tisk přes TPU fólii přenesenou na textilii termotransferem.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54" name="Google Shape;454;p47"/>
          <p:cNvSpPr/>
          <p:nvPr/>
        </p:nvSpPr>
        <p:spPr>
          <a:xfrm>
            <a:off x="2185219" y="4569396"/>
            <a:ext cx="472416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Systém Intexar od společnosti DuPont pro tisk na textilie.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5" name="Google Shape;455;p47"/>
          <p:cNvSpPr txBox="1"/>
          <p:nvPr/>
        </p:nvSpPr>
        <p:spPr>
          <a:xfrm>
            <a:off x="153808" y="158263"/>
            <a:ext cx="8786991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1.4 Tiskem vodivých past a inkoustů na plošné textilie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6" name="Google Shape;45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845" y="1212939"/>
            <a:ext cx="7278999" cy="3303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62" name="Google Shape;462;p48"/>
          <p:cNvSpPr txBox="1"/>
          <p:nvPr/>
        </p:nvSpPr>
        <p:spPr>
          <a:xfrm>
            <a:off x="153808" y="158263"/>
            <a:ext cx="8786991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1.4 Tiskem vodivých past a inkoustů na plošné textilie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48"/>
          <p:cNvSpPr txBox="1"/>
          <p:nvPr/>
        </p:nvSpPr>
        <p:spPr>
          <a:xfrm>
            <a:off x="153807" y="1015118"/>
            <a:ext cx="8877303" cy="2205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Realizované řešení se skládá z vyvinutého senzoru integrovaného přímo v textilním návleku určený pro umístění na zápěstí. Konstrukce návleku umožňuje regulaci přítlaku senzoru k pokožce. Použité textilie mají antibakteriální úpravu.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Propojení senzoru s vyhodnocovací a komunikační jednotkou provedeno pomocí vodivé pružné textilní stuhy. Úroveň hydratace zobrazena na jednotce pomocí 3 stavové LED.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Data přenášena a ukládána v cloudovém úložišti pomocí technologie IoT.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Vizualizace dat přímo ve webovém prohlížeči. Možnost upozornění na rizikový stav.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Zcela nové řešení pro dlouhodobé sledování hydratace pokožky.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8"/>
          <p:cNvSpPr txBox="1"/>
          <p:nvPr/>
        </p:nvSpPr>
        <p:spPr>
          <a:xfrm>
            <a:off x="153807" y="733024"/>
            <a:ext cx="8230332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1300"/>
              <a:buFont typeface="Arial"/>
              <a:buNone/>
            </a:pPr>
            <a:r>
              <a:rPr b="1" i="0" lang="cs-CZ" sz="1300" u="none" cap="none" strike="noStrike">
                <a:solidFill>
                  <a:srgbClr val="777777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Textilní návlek pro monitorování stavu bariéry kůže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8"/>
          <p:cNvSpPr/>
          <p:nvPr/>
        </p:nvSpPr>
        <p:spPr>
          <a:xfrm>
            <a:off x="3613576" y="3692685"/>
            <a:ext cx="144016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Textilní návlek s integrovaným senzorem. </a:t>
            </a:r>
            <a:endParaRPr b="0" i="0" sz="1400" u="none" cap="none" strike="noStrik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" name="Google Shape;46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8669" y="3170548"/>
            <a:ext cx="2582005" cy="15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8"/>
          <p:cNvSpPr/>
          <p:nvPr/>
        </p:nvSpPr>
        <p:spPr>
          <a:xfrm>
            <a:off x="4221394" y="5416288"/>
            <a:ext cx="166468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Systém pro monitorování bariéry kůže umístěn na zápěstí. </a:t>
            </a:r>
            <a:endParaRPr b="0" i="0" sz="1400" u="none" cap="none" strike="noStrik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1032" y="3246000"/>
            <a:ext cx="2540077" cy="1494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74" name="Google Shape;474;p49"/>
          <p:cNvSpPr txBox="1"/>
          <p:nvPr/>
        </p:nvSpPr>
        <p:spPr>
          <a:xfrm>
            <a:off x="153808" y="158263"/>
            <a:ext cx="8786991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4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1.4 Tiskem vodivých past a inkoustů na plošné textilie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49"/>
          <p:cNvSpPr/>
          <p:nvPr/>
        </p:nvSpPr>
        <p:spPr>
          <a:xfrm>
            <a:off x="4221394" y="5416288"/>
            <a:ext cx="166468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Systém pro monitorování bariéry kůže umístěn na zápěstí. </a:t>
            </a:r>
            <a:endParaRPr b="0" i="0" sz="1400" u="none" cap="none" strike="noStrik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6" name="Google Shape;47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408" y="798696"/>
            <a:ext cx="3469925" cy="2729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9"/>
          <p:cNvPicPr preferRelativeResize="0"/>
          <p:nvPr/>
        </p:nvPicPr>
        <p:blipFill rotWithShape="1">
          <a:blip r:embed="rId4">
            <a:alphaModFix/>
          </a:blip>
          <a:srcRect b="60599" l="53595" r="25292" t="17190"/>
          <a:stretch/>
        </p:blipFill>
        <p:spPr>
          <a:xfrm>
            <a:off x="668245" y="1484784"/>
            <a:ext cx="1023286" cy="5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09579" y="2425603"/>
            <a:ext cx="4413429" cy="2339814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9"/>
          <p:cNvSpPr/>
          <p:nvPr/>
        </p:nvSpPr>
        <p:spPr>
          <a:xfrm>
            <a:off x="4072220" y="730963"/>
            <a:ext cx="5025138" cy="1620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2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Kalibrace senzorů provedena pomocí komerčně dostupného zařízení Multi Skin Test Center MC1000 na základě měření stavu bariéry kůže na různých částech těla.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2" marL="2857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Webová aplikace pro zobrazení online naměřených dat nebo pro zobrazení historie naměřených dat až 30 dní zpětně.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49"/>
          <p:cNvSpPr/>
          <p:nvPr/>
        </p:nvSpPr>
        <p:spPr>
          <a:xfrm>
            <a:off x="208223" y="3595510"/>
            <a:ext cx="3364712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20"/>
              <a:buFont typeface="Arial"/>
              <a:buNone/>
            </a:pPr>
            <a:r>
              <a:rPr b="1" i="0" lang="cs-CZ" sz="1200" u="none" cap="none" strike="noStrike">
                <a:solidFill>
                  <a:srgbClr val="777777"/>
                </a:solidFill>
                <a:latin typeface="Montserrat"/>
                <a:ea typeface="Montserrat"/>
                <a:cs typeface="Montserrat"/>
                <a:sym typeface="Montserrat"/>
              </a:rPr>
              <a:t>Určení stavu bariéry kůže realizovaným systémem: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3" lvl="1" marL="27146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20"/>
              <a:buFont typeface="Noto Sans Symbols"/>
              <a:buChar char="►"/>
            </a:pPr>
            <a:r>
              <a:rPr b="1" i="0" lang="cs-CZ" sz="1200" u="none" cap="none" strike="noStrike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Velmi dehydratovaná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3" lvl="1" marL="2714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20"/>
              <a:buFont typeface="Noto Sans Symbols"/>
              <a:buChar char="►"/>
            </a:pPr>
            <a:r>
              <a:rPr b="1" i="0" lang="cs-CZ" sz="1200" u="none" cap="none" strike="noStrike">
                <a:solidFill>
                  <a:srgbClr val="FFC000"/>
                </a:solidFill>
                <a:latin typeface="Montserrat"/>
                <a:ea typeface="Montserrat"/>
                <a:cs typeface="Montserrat"/>
                <a:sym typeface="Montserrat"/>
              </a:rPr>
              <a:t>Slabě dehydratovaná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1463" lvl="1" marL="2714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20"/>
              <a:buFont typeface="Noto Sans Symbols"/>
              <a:buChar char="►"/>
            </a:pPr>
            <a:r>
              <a:rPr b="1" i="0" lang="cs-CZ" sz="1200" u="none" cap="none" strike="noStrik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Hydratovaná</a:t>
            </a:r>
            <a:endParaRPr b="1" i="0" sz="1200" u="none" cap="none" strike="noStrike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0"/>
          <p:cNvSpPr txBox="1"/>
          <p:nvPr/>
        </p:nvSpPr>
        <p:spPr>
          <a:xfrm>
            <a:off x="153809" y="14964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1.5 Pokovováním netkaných textilií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t/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487" name="Google Shape;487;p50"/>
          <p:cNvSpPr/>
          <p:nvPr/>
        </p:nvSpPr>
        <p:spPr>
          <a:xfrm>
            <a:off x="272384" y="595168"/>
            <a:ext cx="8690557" cy="2077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5113" lvl="2" marL="2651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Netkaná textilie je útvar z textilních vláken, staplových přízí nebo filamentů vzájemně propojených jakoukoliv technikou s výjimkou techniky tkaní, pletení, paličkování, splétání a všívání.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Některé netkané textilie postrádají dostatečnou pevnost, pokud neprošly procesem zhuštění nebo pokud nejsou zpevněny podložkou. Mohou být vytvořeny z přírodních, syntetických vláken nebo z jejich směsi.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Všechny výrobní postupy sestávají v podstatě ze dvou fází: příprava a zpevnění vlákenné vrstvy. Obě fáze probíhají zpravidla kontinuálně.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583" lvl="2" marL="2651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488" name="Google Shape;488;p50"/>
          <p:cNvGraphicFramePr/>
          <p:nvPr/>
        </p:nvGraphicFramePr>
        <p:xfrm>
          <a:off x="525822" y="252506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{12C7F322-50CE-492C-9A3C-5FF3DD0D757C}</a:tableStyleId>
              </a:tblPr>
              <a:tblGrid>
                <a:gridCol w="2360550"/>
                <a:gridCol w="2360550"/>
                <a:gridCol w="2360550"/>
              </a:tblGrid>
              <a:tr h="33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Mechanicky (orientace)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Aerodynamicky (orientace)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Přímo z</a:t>
                      </a:r>
                      <a:b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polymeru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639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podélně</a:t>
                      </a:r>
                      <a:b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příčně</a:t>
                      </a:r>
                      <a:b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kolmo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b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nahodile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</a:t>
                      </a: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spunbond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meltblown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elektrostaticky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489" name="Google Shape;489;p50"/>
          <p:cNvSpPr txBox="1"/>
          <p:nvPr/>
        </p:nvSpPr>
        <p:spPr>
          <a:xfrm>
            <a:off x="445167" y="2248063"/>
            <a:ext cx="86113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cs-CZ" sz="1200" u="none" cap="none" strike="noStrike">
                <a:solidFill>
                  <a:srgbClr val="171717"/>
                </a:solidFill>
                <a:latin typeface="Montserrat"/>
                <a:ea typeface="Montserrat"/>
                <a:cs typeface="Montserrat"/>
                <a:sym typeface="Montserrat"/>
              </a:rPr>
              <a:t>Příprava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90" name="Google Shape;490;p50"/>
          <p:cNvGraphicFramePr/>
          <p:nvPr/>
        </p:nvGraphicFramePr>
        <p:xfrm>
          <a:off x="525822" y="386250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{12C7F322-50CE-492C-9A3C-5FF3DD0D757C}</a:tableStyleId>
              </a:tblPr>
              <a:tblGrid>
                <a:gridCol w="1962075"/>
                <a:gridCol w="1979225"/>
                <a:gridCol w="3140350"/>
              </a:tblGrid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Mechanicky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Chemicky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Termicky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731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proplétání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vpichování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spunlace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impregnací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pěnou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postřikem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plstěním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 teplovzdušně</a:t>
                      </a:r>
                      <a:b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b="0" i="0" lang="cs-CZ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 kalandrováním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491" name="Google Shape;491;p50"/>
          <p:cNvSpPr txBox="1"/>
          <p:nvPr/>
        </p:nvSpPr>
        <p:spPr>
          <a:xfrm>
            <a:off x="445167" y="3585506"/>
            <a:ext cx="165622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cs-CZ" sz="1200" u="none" cap="none" strike="noStrike">
                <a:solidFill>
                  <a:srgbClr val="171717"/>
                </a:solidFill>
                <a:latin typeface="Montserrat"/>
                <a:ea typeface="Montserrat"/>
                <a:cs typeface="Montserrat"/>
                <a:sym typeface="Montserrat"/>
              </a:rPr>
              <a:t>Způsoby zpevnění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1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1.5 Pokovováním netkaných textilií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t/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5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98" name="Google Shape;49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7188" y="708044"/>
            <a:ext cx="3356811" cy="2372517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51"/>
          <p:cNvSpPr/>
          <p:nvPr/>
        </p:nvSpPr>
        <p:spPr>
          <a:xfrm>
            <a:off x="5540542" y="3124454"/>
            <a:ext cx="36034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 vodivá netkaná textilie Meftex od společnosti Bochemie.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00" name="Google Shape;500;p51"/>
          <p:cNvSpPr/>
          <p:nvPr/>
        </p:nvSpPr>
        <p:spPr>
          <a:xfrm>
            <a:off x="236875" y="722342"/>
            <a:ext cx="5435029" cy="42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5113" lvl="2" marL="2651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Netkaná textilie (Non-Wovens)</a:t>
            </a:r>
            <a:r>
              <a:rPr b="0" i="0" lang="cs-CZ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jsou většinou pokovovány Ag nebo Cu/Ni.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Nejdříve jsou chemicky pokoveny a pak je toto pokovení elektrochemicky zesilováno.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Problematická je u těchto tkanin nízká odolnost vůči pracím cyklům (byť se vyvíjí různé povrchové úpravy, aby se tento stav zlepšil).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Další problém je nerovnoměrnost rozložení vláken, a tím nerovnoměrné rozložení povrchového odporu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Dobré využití pro el. mag. stínění, odraz infračerveného záření, antibakteriální využití – roušky apod. Lze je využít jako elektrody.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5113" lvl="2" marL="26511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Char char="►"/>
            </a:pPr>
            <a:r>
              <a:rPr b="0" i="0" lang="cs-CZ" sz="1300" u="none" cap="none" strike="noStrik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Možnost je využít i jako vyhřívací elementy (vysekávání).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583" lvl="2" marL="26511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15583" lvl="2" marL="265113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15583" lvl="2" marL="265113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6092"/>
              </a:buClr>
              <a:buSzPts val="78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1" name="Google Shape;501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1494" y="3512892"/>
            <a:ext cx="2401554" cy="149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2"/>
          <p:cNvSpPr txBox="1"/>
          <p:nvPr/>
        </p:nvSpPr>
        <p:spPr>
          <a:xfrm>
            <a:off x="153809" y="24647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rPr b="1" i="0" lang="cs-CZ" sz="2200" u="none" cap="none" strike="noStrik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1.5 Pokovováním netkaných textilií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</a:pPr>
            <a:r>
              <a:t/>
            </a:r>
            <a:endParaRPr b="1" i="0" sz="2200" u="none" cap="none" strike="noStrik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5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08" name="Google Shape;508;p52"/>
          <p:cNvSpPr/>
          <p:nvPr/>
        </p:nvSpPr>
        <p:spPr>
          <a:xfrm>
            <a:off x="5890959" y="2858368"/>
            <a:ext cx="335582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Ag vodivá netkaná textilie Shieldex® Basel od společnosti Shieldex.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509" name="Google Shape;50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6891" y="1000475"/>
            <a:ext cx="3136608" cy="1898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80961" y="3258478"/>
            <a:ext cx="2359192" cy="1661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1145" y="1000475"/>
            <a:ext cx="4844465" cy="2456456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52"/>
          <p:cNvSpPr/>
          <p:nvPr/>
        </p:nvSpPr>
        <p:spPr>
          <a:xfrm>
            <a:off x="241883" y="3515125"/>
            <a:ext cx="5042987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cs-CZ" sz="1000" u="none" cap="none" strike="noStrike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Kapacitní tlakové senzory s elektrodami z Cu pokovené netkané textilie.</a:t>
            </a:r>
            <a:endParaRPr b="0" i="0" sz="1000" u="none" cap="none" strike="noStrike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518" name="Google Shape;518;p53"/>
          <p:cNvSpPr txBox="1"/>
          <p:nvPr>
            <p:ph type="title"/>
          </p:nvPr>
        </p:nvSpPr>
        <p:spPr>
          <a:xfrm>
            <a:off x="371600" y="27882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s-CZ"/>
              <a:t>Děkuji za pozornost</a:t>
            </a:r>
            <a:endParaRPr/>
          </a:p>
        </p:txBody>
      </p:sp>
      <p:pic>
        <p:nvPicPr>
          <p:cNvPr id="519" name="Google Shape;51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27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53"/>
          <p:cNvSpPr txBox="1"/>
          <p:nvPr>
            <p:ph idx="1" type="subTitle"/>
          </p:nvPr>
        </p:nvSpPr>
        <p:spPr>
          <a:xfrm>
            <a:off x="6139435" y="4081817"/>
            <a:ext cx="3430200" cy="9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cs-CZ">
                <a:latin typeface="Montserrat"/>
                <a:ea typeface="Montserrat"/>
                <a:cs typeface="Montserrat"/>
                <a:sym typeface="Montserrat"/>
              </a:rPr>
              <a:t>Radek Soukup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cs-CZ" u="sng">
                <a:solidFill>
                  <a:schemeClr val="hlink"/>
                </a:solidFill>
              </a:rPr>
              <a:t>rsoukup</a:t>
            </a:r>
            <a:r>
              <a:rPr lang="cs-CZ" u="sng">
                <a:solidFill>
                  <a:schemeClr val="hlink"/>
                </a:solidFill>
                <a:hlinkClick r:id="rId4"/>
              </a:rPr>
              <a:t>@fel.zcu.cz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521" name="Google Shape;521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080" y="4081817"/>
            <a:ext cx="1555450" cy="6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08265" y="4407106"/>
            <a:ext cx="1148575" cy="27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2669250"/>
            <a:ext cx="9144000" cy="7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