
<file path=[Content_Types].xml><?xml version="1.0" encoding="utf-8"?>
<Types xmlns="http://schemas.openxmlformats.org/package/2006/content-types">
  <Default Extension="png" ContentType="image/png"/>
  <Default Extension="m4a" ContentType="audio/mp4"/>
  <Default Extension="jpeg" ContentType="image/jpe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4" r:id="rId2"/>
    <p:sldId id="261" r:id="rId3"/>
    <p:sldId id="262" r:id="rId4"/>
    <p:sldId id="260" r:id="rId5"/>
    <p:sldId id="263" r:id="rId6"/>
  </p:sldIdLst>
  <p:sldSz cx="12192000" cy="6858000"/>
  <p:notesSz cx="6858000" cy="914400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88" d="100"/>
          <a:sy n="88" d="100"/>
        </p:scale>
        <p:origin x="494"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Nadpis 1"/>
          <p:cNvSpPr>
            <a:spLocks noGrp="1"/>
          </p:cNvSpPr>
          <p:nvPr>
            <p:ph type="ctrTitle"/>
          </p:nvPr>
        </p:nvSpPr>
        <p:spPr>
          <a:xfrm>
            <a:off x="1524000" y="1122363"/>
            <a:ext cx="9144000" cy="2387600"/>
          </a:xfrm>
        </p:spPr>
        <p:txBody>
          <a:bodyPr anchor="b"/>
          <a:lstStyle>
            <a:lvl1pPr algn="ctr">
              <a:defRPr sz="6000"/>
            </a:lvl1pPr>
          </a:lstStyle>
          <a:p>
            <a:r>
              <a:rPr lang="cs-CZ" smtClean="0"/>
              <a:t>Kliknutím lze upravit styl.</a:t>
            </a:r>
            <a:endParaRPr lang="cs-CZ"/>
          </a:p>
        </p:txBody>
      </p:sp>
      <p:sp>
        <p:nvSpPr>
          <p:cNvPr id="3" name="Podnadpis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smtClean="0"/>
              <a:t>Kliknutím lze upravit styl předlohy.</a:t>
            </a:r>
            <a:endParaRPr lang="cs-CZ"/>
          </a:p>
        </p:txBody>
      </p:sp>
      <p:sp>
        <p:nvSpPr>
          <p:cNvPr id="4" name="Zástupný symbol pro datum 3"/>
          <p:cNvSpPr>
            <a:spLocks noGrp="1"/>
          </p:cNvSpPr>
          <p:nvPr>
            <p:ph type="dt" sz="half" idx="10"/>
          </p:nvPr>
        </p:nvSpPr>
        <p:spPr/>
        <p:txBody>
          <a:bodyPr/>
          <a:lstStyle/>
          <a:p>
            <a:fld id="{10D83533-D36B-4747-9046-57F8A4C71F21}" type="datetimeFigureOut">
              <a:rPr lang="cs-CZ" smtClean="0"/>
              <a:t>16.02.2023</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BFAA729B-10EB-4392-AC36-7A5A5B40F320}" type="slidenum">
              <a:rPr lang="cs-CZ" smtClean="0"/>
              <a:t>‹#›</a:t>
            </a:fld>
            <a:endParaRPr lang="cs-CZ"/>
          </a:p>
        </p:txBody>
      </p:sp>
    </p:spTree>
    <p:extLst>
      <p:ext uri="{BB962C8B-B14F-4D97-AF65-F5344CB8AC3E}">
        <p14:creationId xmlns:p14="http://schemas.microsoft.com/office/powerpoint/2010/main" val="36264715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cs-CZ"/>
          </a:p>
        </p:txBody>
      </p:sp>
      <p:sp>
        <p:nvSpPr>
          <p:cNvPr id="3" name="Zástupný symbol pro obsah 2"/>
          <p:cNvSpPr>
            <a:spLocks noGrp="1"/>
          </p:cNvSpPr>
          <p:nvPr>
            <p:ph idx="1"/>
          </p:nvPr>
        </p:nvSpPr>
        <p:spPr/>
        <p:txBody>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10"/>
          </p:nvPr>
        </p:nvSpPr>
        <p:spPr/>
        <p:txBody>
          <a:bodyPr/>
          <a:lstStyle/>
          <a:p>
            <a:fld id="{10D83533-D36B-4747-9046-57F8A4C71F21}" type="datetimeFigureOut">
              <a:rPr lang="cs-CZ" smtClean="0"/>
              <a:t>16.02.2023</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BFAA729B-10EB-4392-AC36-7A5A5B40F320}" type="slidenum">
              <a:rPr lang="cs-CZ" smtClean="0"/>
              <a:t>‹#›</a:t>
            </a:fld>
            <a:endParaRPr lang="cs-CZ"/>
          </a:p>
        </p:txBody>
      </p:sp>
    </p:spTree>
    <p:extLst>
      <p:ext uri="{BB962C8B-B14F-4D97-AF65-F5344CB8AC3E}">
        <p14:creationId xmlns:p14="http://schemas.microsoft.com/office/powerpoint/2010/main" val="39378736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Nadpis 1"/>
          <p:cNvSpPr>
            <a:spLocks noGrp="1"/>
          </p:cNvSpPr>
          <p:nvPr>
            <p:ph type="title"/>
          </p:nvPr>
        </p:nvSpPr>
        <p:spPr>
          <a:xfrm>
            <a:off x="831850" y="1709738"/>
            <a:ext cx="10515600" cy="2852737"/>
          </a:xfrm>
        </p:spPr>
        <p:txBody>
          <a:bodyPr anchor="b"/>
          <a:lstStyle>
            <a:lvl1pPr>
              <a:defRPr sz="6000"/>
            </a:lvl1pPr>
          </a:lstStyle>
          <a:p>
            <a:r>
              <a:rPr lang="cs-CZ" smtClean="0"/>
              <a:t>Kliknutím lze upravit styl.</a:t>
            </a:r>
            <a:endParaRPr lang="cs-CZ"/>
          </a:p>
        </p:txBody>
      </p:sp>
      <p:sp>
        <p:nvSpPr>
          <p:cNvPr id="3" name="Zástupný symbol pro tex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cs-CZ" smtClean="0"/>
              <a:t>Kliknutím lze upravit styly předlohy textu.</a:t>
            </a:r>
          </a:p>
        </p:txBody>
      </p:sp>
      <p:sp>
        <p:nvSpPr>
          <p:cNvPr id="4" name="Zástupný symbol pro datum 3"/>
          <p:cNvSpPr>
            <a:spLocks noGrp="1"/>
          </p:cNvSpPr>
          <p:nvPr>
            <p:ph type="dt" sz="half" idx="10"/>
          </p:nvPr>
        </p:nvSpPr>
        <p:spPr/>
        <p:txBody>
          <a:bodyPr/>
          <a:lstStyle/>
          <a:p>
            <a:fld id="{10D83533-D36B-4747-9046-57F8A4C71F21}" type="datetimeFigureOut">
              <a:rPr lang="cs-CZ" smtClean="0"/>
              <a:t>16.02.2023</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BFAA729B-10EB-4392-AC36-7A5A5B40F320}" type="slidenum">
              <a:rPr lang="cs-CZ" smtClean="0"/>
              <a:t>‹#›</a:t>
            </a:fld>
            <a:endParaRPr lang="cs-CZ"/>
          </a:p>
        </p:txBody>
      </p:sp>
    </p:spTree>
    <p:extLst>
      <p:ext uri="{BB962C8B-B14F-4D97-AF65-F5344CB8AC3E}">
        <p14:creationId xmlns:p14="http://schemas.microsoft.com/office/powerpoint/2010/main" val="9136565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cs-CZ"/>
          </a:p>
        </p:txBody>
      </p:sp>
      <p:sp>
        <p:nvSpPr>
          <p:cNvPr id="3" name="Zástupný symbol pro obsah 2"/>
          <p:cNvSpPr>
            <a:spLocks noGrp="1"/>
          </p:cNvSpPr>
          <p:nvPr>
            <p:ph sz="half" idx="1"/>
          </p:nvPr>
        </p:nvSpPr>
        <p:spPr>
          <a:xfrm>
            <a:off x="838200" y="1825625"/>
            <a:ext cx="5181600" cy="4351338"/>
          </a:xfrm>
        </p:spPr>
        <p:txBody>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obsah 3"/>
          <p:cNvSpPr>
            <a:spLocks noGrp="1"/>
          </p:cNvSpPr>
          <p:nvPr>
            <p:ph sz="half" idx="2"/>
          </p:nvPr>
        </p:nvSpPr>
        <p:spPr>
          <a:xfrm>
            <a:off x="6172200" y="1825625"/>
            <a:ext cx="5181600" cy="4351338"/>
          </a:xfrm>
        </p:spPr>
        <p:txBody>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5" name="Zástupný symbol pro datum 4"/>
          <p:cNvSpPr>
            <a:spLocks noGrp="1"/>
          </p:cNvSpPr>
          <p:nvPr>
            <p:ph type="dt" sz="half" idx="10"/>
          </p:nvPr>
        </p:nvSpPr>
        <p:spPr/>
        <p:txBody>
          <a:bodyPr/>
          <a:lstStyle/>
          <a:p>
            <a:fld id="{10D83533-D36B-4747-9046-57F8A4C71F21}" type="datetimeFigureOut">
              <a:rPr lang="cs-CZ" smtClean="0"/>
              <a:t>16.02.2023</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BFAA729B-10EB-4392-AC36-7A5A5B40F320}" type="slidenum">
              <a:rPr lang="cs-CZ" smtClean="0"/>
              <a:t>‹#›</a:t>
            </a:fld>
            <a:endParaRPr lang="cs-CZ"/>
          </a:p>
        </p:txBody>
      </p:sp>
    </p:spTree>
    <p:extLst>
      <p:ext uri="{BB962C8B-B14F-4D97-AF65-F5344CB8AC3E}">
        <p14:creationId xmlns:p14="http://schemas.microsoft.com/office/powerpoint/2010/main" val="22626077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p:cNvSpPr>
            <a:spLocks noGrp="1"/>
          </p:cNvSpPr>
          <p:nvPr>
            <p:ph type="title"/>
          </p:nvPr>
        </p:nvSpPr>
        <p:spPr>
          <a:xfrm>
            <a:off x="839788" y="365125"/>
            <a:ext cx="10515600" cy="1325563"/>
          </a:xfrm>
        </p:spPr>
        <p:txBody>
          <a:bodyPr/>
          <a:lstStyle/>
          <a:p>
            <a:r>
              <a:rPr lang="cs-CZ" smtClean="0"/>
              <a:t>Kliknutím lze upravit styl.</a:t>
            </a:r>
            <a:endParaRPr lang="cs-CZ"/>
          </a:p>
        </p:txBody>
      </p:sp>
      <p:sp>
        <p:nvSpPr>
          <p:cNvPr id="3" name="Zástupný symbol pro tex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Kliknutím lze upravit styly předlohy textu.</a:t>
            </a:r>
          </a:p>
        </p:txBody>
      </p:sp>
      <p:sp>
        <p:nvSpPr>
          <p:cNvPr id="4" name="Zástupný symbol pro obsah 3"/>
          <p:cNvSpPr>
            <a:spLocks noGrp="1"/>
          </p:cNvSpPr>
          <p:nvPr>
            <p:ph sz="half" idx="2"/>
          </p:nvPr>
        </p:nvSpPr>
        <p:spPr>
          <a:xfrm>
            <a:off x="839788" y="2505075"/>
            <a:ext cx="5157787" cy="3684588"/>
          </a:xfrm>
        </p:spPr>
        <p:txBody>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5" name="Zástupný symbol pro tex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Kliknutím lze upravit styly předlohy textu.</a:t>
            </a:r>
          </a:p>
        </p:txBody>
      </p:sp>
      <p:sp>
        <p:nvSpPr>
          <p:cNvPr id="6" name="Zástupný symbol pro obsah 5"/>
          <p:cNvSpPr>
            <a:spLocks noGrp="1"/>
          </p:cNvSpPr>
          <p:nvPr>
            <p:ph sz="quarter" idx="4"/>
          </p:nvPr>
        </p:nvSpPr>
        <p:spPr>
          <a:xfrm>
            <a:off x="6172200" y="2505075"/>
            <a:ext cx="5183188" cy="3684588"/>
          </a:xfrm>
        </p:spPr>
        <p:txBody>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7" name="Zástupný symbol pro datum 6"/>
          <p:cNvSpPr>
            <a:spLocks noGrp="1"/>
          </p:cNvSpPr>
          <p:nvPr>
            <p:ph type="dt" sz="half" idx="10"/>
          </p:nvPr>
        </p:nvSpPr>
        <p:spPr/>
        <p:txBody>
          <a:bodyPr/>
          <a:lstStyle/>
          <a:p>
            <a:fld id="{10D83533-D36B-4747-9046-57F8A4C71F21}" type="datetimeFigureOut">
              <a:rPr lang="cs-CZ" smtClean="0"/>
              <a:t>16.02.2023</a:t>
            </a:fld>
            <a:endParaRPr lang="cs-CZ"/>
          </a:p>
        </p:txBody>
      </p:sp>
      <p:sp>
        <p:nvSpPr>
          <p:cNvPr id="8" name="Zástupný symbol pro zápatí 7"/>
          <p:cNvSpPr>
            <a:spLocks noGrp="1"/>
          </p:cNvSpPr>
          <p:nvPr>
            <p:ph type="ftr" sz="quarter" idx="11"/>
          </p:nvPr>
        </p:nvSpPr>
        <p:spPr/>
        <p:txBody>
          <a:bodyPr/>
          <a:lstStyle/>
          <a:p>
            <a:endParaRPr lang="cs-CZ"/>
          </a:p>
        </p:txBody>
      </p:sp>
      <p:sp>
        <p:nvSpPr>
          <p:cNvPr id="9" name="Zástupný symbol pro číslo snímku 8"/>
          <p:cNvSpPr>
            <a:spLocks noGrp="1"/>
          </p:cNvSpPr>
          <p:nvPr>
            <p:ph type="sldNum" sz="quarter" idx="12"/>
          </p:nvPr>
        </p:nvSpPr>
        <p:spPr/>
        <p:txBody>
          <a:bodyPr/>
          <a:lstStyle/>
          <a:p>
            <a:fld id="{BFAA729B-10EB-4392-AC36-7A5A5B40F320}" type="slidenum">
              <a:rPr lang="cs-CZ" smtClean="0"/>
              <a:t>‹#›</a:t>
            </a:fld>
            <a:endParaRPr lang="cs-CZ"/>
          </a:p>
        </p:txBody>
      </p:sp>
    </p:spTree>
    <p:extLst>
      <p:ext uri="{BB962C8B-B14F-4D97-AF65-F5344CB8AC3E}">
        <p14:creationId xmlns:p14="http://schemas.microsoft.com/office/powerpoint/2010/main" val="17909631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cs-CZ"/>
          </a:p>
        </p:txBody>
      </p:sp>
      <p:sp>
        <p:nvSpPr>
          <p:cNvPr id="3" name="Zástupný symbol pro datum 2"/>
          <p:cNvSpPr>
            <a:spLocks noGrp="1"/>
          </p:cNvSpPr>
          <p:nvPr>
            <p:ph type="dt" sz="half" idx="10"/>
          </p:nvPr>
        </p:nvSpPr>
        <p:spPr/>
        <p:txBody>
          <a:bodyPr/>
          <a:lstStyle/>
          <a:p>
            <a:fld id="{10D83533-D36B-4747-9046-57F8A4C71F21}" type="datetimeFigureOut">
              <a:rPr lang="cs-CZ" smtClean="0"/>
              <a:t>16.02.2023</a:t>
            </a:fld>
            <a:endParaRPr lang="cs-CZ"/>
          </a:p>
        </p:txBody>
      </p:sp>
      <p:sp>
        <p:nvSpPr>
          <p:cNvPr id="4" name="Zástupný symbol pro zápatí 3"/>
          <p:cNvSpPr>
            <a:spLocks noGrp="1"/>
          </p:cNvSpPr>
          <p:nvPr>
            <p:ph type="ftr" sz="quarter" idx="11"/>
          </p:nvPr>
        </p:nvSpPr>
        <p:spPr/>
        <p:txBody>
          <a:bodyPr/>
          <a:lstStyle/>
          <a:p>
            <a:endParaRPr lang="cs-CZ"/>
          </a:p>
        </p:txBody>
      </p:sp>
      <p:sp>
        <p:nvSpPr>
          <p:cNvPr id="5" name="Zástupný symbol pro číslo snímku 4"/>
          <p:cNvSpPr>
            <a:spLocks noGrp="1"/>
          </p:cNvSpPr>
          <p:nvPr>
            <p:ph type="sldNum" sz="quarter" idx="12"/>
          </p:nvPr>
        </p:nvSpPr>
        <p:spPr/>
        <p:txBody>
          <a:bodyPr/>
          <a:lstStyle/>
          <a:p>
            <a:fld id="{BFAA729B-10EB-4392-AC36-7A5A5B40F320}" type="slidenum">
              <a:rPr lang="cs-CZ" smtClean="0"/>
              <a:t>‹#›</a:t>
            </a:fld>
            <a:endParaRPr lang="cs-CZ"/>
          </a:p>
        </p:txBody>
      </p:sp>
    </p:spTree>
    <p:extLst>
      <p:ext uri="{BB962C8B-B14F-4D97-AF65-F5344CB8AC3E}">
        <p14:creationId xmlns:p14="http://schemas.microsoft.com/office/powerpoint/2010/main" val="569130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Zástupný symbol pro datum 1"/>
          <p:cNvSpPr>
            <a:spLocks noGrp="1"/>
          </p:cNvSpPr>
          <p:nvPr>
            <p:ph type="dt" sz="half" idx="10"/>
          </p:nvPr>
        </p:nvSpPr>
        <p:spPr/>
        <p:txBody>
          <a:bodyPr/>
          <a:lstStyle/>
          <a:p>
            <a:fld id="{10D83533-D36B-4747-9046-57F8A4C71F21}" type="datetimeFigureOut">
              <a:rPr lang="cs-CZ" smtClean="0"/>
              <a:t>16.02.2023</a:t>
            </a:fld>
            <a:endParaRPr lang="cs-CZ"/>
          </a:p>
        </p:txBody>
      </p:sp>
      <p:sp>
        <p:nvSpPr>
          <p:cNvPr id="3" name="Zástupný symbol pro zápatí 2"/>
          <p:cNvSpPr>
            <a:spLocks noGrp="1"/>
          </p:cNvSpPr>
          <p:nvPr>
            <p:ph type="ftr" sz="quarter" idx="11"/>
          </p:nvPr>
        </p:nvSpPr>
        <p:spPr/>
        <p:txBody>
          <a:bodyPr/>
          <a:lstStyle/>
          <a:p>
            <a:endParaRPr lang="cs-CZ"/>
          </a:p>
        </p:txBody>
      </p:sp>
      <p:sp>
        <p:nvSpPr>
          <p:cNvPr id="4" name="Zástupný symbol pro číslo snímku 3"/>
          <p:cNvSpPr>
            <a:spLocks noGrp="1"/>
          </p:cNvSpPr>
          <p:nvPr>
            <p:ph type="sldNum" sz="quarter" idx="12"/>
          </p:nvPr>
        </p:nvSpPr>
        <p:spPr/>
        <p:txBody>
          <a:bodyPr/>
          <a:lstStyle/>
          <a:p>
            <a:fld id="{BFAA729B-10EB-4392-AC36-7A5A5B40F320}" type="slidenum">
              <a:rPr lang="cs-CZ" smtClean="0"/>
              <a:t>‹#›</a:t>
            </a:fld>
            <a:endParaRPr lang="cs-CZ"/>
          </a:p>
        </p:txBody>
      </p:sp>
    </p:spTree>
    <p:extLst>
      <p:ext uri="{BB962C8B-B14F-4D97-AF65-F5344CB8AC3E}">
        <p14:creationId xmlns:p14="http://schemas.microsoft.com/office/powerpoint/2010/main" val="8794633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839788" y="457200"/>
            <a:ext cx="3932237" cy="1600200"/>
          </a:xfrm>
        </p:spPr>
        <p:txBody>
          <a:bodyPr anchor="b"/>
          <a:lstStyle>
            <a:lvl1pPr>
              <a:defRPr sz="3200"/>
            </a:lvl1pPr>
          </a:lstStyle>
          <a:p>
            <a:r>
              <a:rPr lang="cs-CZ" smtClean="0"/>
              <a:t>Kliknutím lze upravit styl.</a:t>
            </a:r>
            <a:endParaRPr lang="cs-CZ"/>
          </a:p>
        </p:txBody>
      </p:sp>
      <p:sp>
        <p:nvSpPr>
          <p:cNvPr id="3" name="Zástupný symbol pro obsah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tex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smtClean="0"/>
              <a:t>Kliknutím lze upravit styly předlohy textu.</a:t>
            </a:r>
          </a:p>
        </p:txBody>
      </p:sp>
      <p:sp>
        <p:nvSpPr>
          <p:cNvPr id="5" name="Zástupný symbol pro datum 4"/>
          <p:cNvSpPr>
            <a:spLocks noGrp="1"/>
          </p:cNvSpPr>
          <p:nvPr>
            <p:ph type="dt" sz="half" idx="10"/>
          </p:nvPr>
        </p:nvSpPr>
        <p:spPr/>
        <p:txBody>
          <a:bodyPr/>
          <a:lstStyle/>
          <a:p>
            <a:fld id="{10D83533-D36B-4747-9046-57F8A4C71F21}" type="datetimeFigureOut">
              <a:rPr lang="cs-CZ" smtClean="0"/>
              <a:t>16.02.2023</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BFAA729B-10EB-4392-AC36-7A5A5B40F320}" type="slidenum">
              <a:rPr lang="cs-CZ" smtClean="0"/>
              <a:t>‹#›</a:t>
            </a:fld>
            <a:endParaRPr lang="cs-CZ"/>
          </a:p>
        </p:txBody>
      </p:sp>
    </p:spTree>
    <p:extLst>
      <p:ext uri="{BB962C8B-B14F-4D97-AF65-F5344CB8AC3E}">
        <p14:creationId xmlns:p14="http://schemas.microsoft.com/office/powerpoint/2010/main" val="41433054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839788" y="457200"/>
            <a:ext cx="3932237" cy="1600200"/>
          </a:xfrm>
        </p:spPr>
        <p:txBody>
          <a:bodyPr anchor="b"/>
          <a:lstStyle>
            <a:lvl1pPr>
              <a:defRPr sz="3200"/>
            </a:lvl1pPr>
          </a:lstStyle>
          <a:p>
            <a:r>
              <a:rPr lang="cs-CZ" smtClean="0"/>
              <a:t>Kliknutím lze upravit styl.</a:t>
            </a:r>
            <a:endParaRPr lang="cs-CZ"/>
          </a:p>
        </p:txBody>
      </p:sp>
      <p:sp>
        <p:nvSpPr>
          <p:cNvPr id="3" name="Zástupný symbol pro obrázek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cs-CZ"/>
          </a:p>
        </p:txBody>
      </p:sp>
      <p:sp>
        <p:nvSpPr>
          <p:cNvPr id="4" name="Zástupný symbol pro tex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smtClean="0"/>
              <a:t>Kliknutím lze upravit styly předlohy textu.</a:t>
            </a:r>
          </a:p>
        </p:txBody>
      </p:sp>
      <p:sp>
        <p:nvSpPr>
          <p:cNvPr id="5" name="Zástupný symbol pro datum 4"/>
          <p:cNvSpPr>
            <a:spLocks noGrp="1"/>
          </p:cNvSpPr>
          <p:nvPr>
            <p:ph type="dt" sz="half" idx="10"/>
          </p:nvPr>
        </p:nvSpPr>
        <p:spPr/>
        <p:txBody>
          <a:bodyPr/>
          <a:lstStyle/>
          <a:p>
            <a:fld id="{10D83533-D36B-4747-9046-57F8A4C71F21}" type="datetimeFigureOut">
              <a:rPr lang="cs-CZ" smtClean="0"/>
              <a:t>16.02.2023</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BFAA729B-10EB-4392-AC36-7A5A5B40F320}" type="slidenum">
              <a:rPr lang="cs-CZ" smtClean="0"/>
              <a:t>‹#›</a:t>
            </a:fld>
            <a:endParaRPr lang="cs-CZ"/>
          </a:p>
        </p:txBody>
      </p:sp>
    </p:spTree>
    <p:extLst>
      <p:ext uri="{BB962C8B-B14F-4D97-AF65-F5344CB8AC3E}">
        <p14:creationId xmlns:p14="http://schemas.microsoft.com/office/powerpoint/2010/main" val="26126082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cs-CZ"/>
          </a:p>
        </p:txBody>
      </p:sp>
      <p:sp>
        <p:nvSpPr>
          <p:cNvPr id="3" name="Zástupný symbol pro svislý text 2"/>
          <p:cNvSpPr>
            <a:spLocks noGrp="1"/>
          </p:cNvSpPr>
          <p:nvPr>
            <p:ph type="body" orient="vert" idx="1"/>
          </p:nvPr>
        </p:nvSpPr>
        <p:spPr/>
        <p:txBody>
          <a:bodyPr vert="eaVert"/>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10"/>
          </p:nvPr>
        </p:nvSpPr>
        <p:spPr/>
        <p:txBody>
          <a:bodyPr/>
          <a:lstStyle/>
          <a:p>
            <a:fld id="{10D83533-D36B-4747-9046-57F8A4C71F21}" type="datetimeFigureOut">
              <a:rPr lang="cs-CZ" smtClean="0"/>
              <a:t>16.02.2023</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BFAA729B-10EB-4392-AC36-7A5A5B40F320}" type="slidenum">
              <a:rPr lang="cs-CZ" smtClean="0"/>
              <a:t>‹#›</a:t>
            </a:fld>
            <a:endParaRPr lang="cs-CZ"/>
          </a:p>
        </p:txBody>
      </p:sp>
    </p:spTree>
    <p:extLst>
      <p:ext uri="{BB962C8B-B14F-4D97-AF65-F5344CB8AC3E}">
        <p14:creationId xmlns:p14="http://schemas.microsoft.com/office/powerpoint/2010/main" val="1406516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8724900" y="365125"/>
            <a:ext cx="2628900" cy="5811838"/>
          </a:xfrm>
        </p:spPr>
        <p:txBody>
          <a:bodyPr vert="eaVert"/>
          <a:lstStyle/>
          <a:p>
            <a:r>
              <a:rPr lang="cs-CZ" smtClean="0"/>
              <a:t>Kliknutím lze upravit styl.</a:t>
            </a:r>
            <a:endParaRPr lang="cs-CZ"/>
          </a:p>
        </p:txBody>
      </p:sp>
      <p:sp>
        <p:nvSpPr>
          <p:cNvPr id="3" name="Zástupný symbol pro svislý text 2"/>
          <p:cNvSpPr>
            <a:spLocks noGrp="1"/>
          </p:cNvSpPr>
          <p:nvPr>
            <p:ph type="body" orient="vert" idx="1"/>
          </p:nvPr>
        </p:nvSpPr>
        <p:spPr>
          <a:xfrm>
            <a:off x="838200" y="365125"/>
            <a:ext cx="7734300" cy="5811838"/>
          </a:xfrm>
        </p:spPr>
        <p:txBody>
          <a:bodyPr vert="eaVert"/>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10"/>
          </p:nvPr>
        </p:nvSpPr>
        <p:spPr/>
        <p:txBody>
          <a:bodyPr/>
          <a:lstStyle/>
          <a:p>
            <a:fld id="{10D83533-D36B-4747-9046-57F8A4C71F21}" type="datetimeFigureOut">
              <a:rPr lang="cs-CZ" smtClean="0"/>
              <a:t>16.02.2023</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BFAA729B-10EB-4392-AC36-7A5A5B40F320}" type="slidenum">
              <a:rPr lang="cs-CZ" smtClean="0"/>
              <a:t>‹#›</a:t>
            </a:fld>
            <a:endParaRPr lang="cs-CZ"/>
          </a:p>
        </p:txBody>
      </p:sp>
    </p:spTree>
    <p:extLst>
      <p:ext uri="{BB962C8B-B14F-4D97-AF65-F5344CB8AC3E}">
        <p14:creationId xmlns:p14="http://schemas.microsoft.com/office/powerpoint/2010/main" val="7864262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848004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nadpis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cs-CZ" smtClean="0"/>
              <a:t>Kliknutím lze upravit styl.</a:t>
            </a:r>
            <a:endParaRPr lang="cs-CZ"/>
          </a:p>
        </p:txBody>
      </p:sp>
      <p:sp>
        <p:nvSpPr>
          <p:cNvPr id="3" name="Zástupný symbol pro tex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0D83533-D36B-4747-9046-57F8A4C71F21}" type="datetimeFigureOut">
              <a:rPr lang="cs-CZ" smtClean="0"/>
              <a:t>16.02.2023</a:t>
            </a:fld>
            <a:endParaRPr lang="cs-CZ"/>
          </a:p>
        </p:txBody>
      </p:sp>
      <p:sp>
        <p:nvSpPr>
          <p:cNvPr id="5" name="Zástupný symbol pro zápatí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cs-CZ"/>
          </a:p>
        </p:txBody>
      </p:sp>
      <p:sp>
        <p:nvSpPr>
          <p:cNvPr id="6" name="Zástupný symbol pro číslo snímk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FAA729B-10EB-4392-AC36-7A5A5B40F320}" type="slidenum">
              <a:rPr lang="cs-CZ" smtClean="0"/>
              <a:t>‹#›</a:t>
            </a:fld>
            <a:endParaRPr lang="cs-CZ"/>
          </a:p>
        </p:txBody>
      </p:sp>
    </p:spTree>
    <p:extLst>
      <p:ext uri="{BB962C8B-B14F-4D97-AF65-F5344CB8AC3E}">
        <p14:creationId xmlns:p14="http://schemas.microsoft.com/office/powerpoint/2010/main" val="4054510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microsoft.com/office/2007/relationships/media" Target="../media/media2.m4a"/><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4.png"/><Relationship Id="rId5" Type="http://schemas.openxmlformats.org/officeDocument/2006/relationships/slideLayout" Target="../slideLayouts/slideLayout1.xml"/><Relationship Id="rId4" Type="http://schemas.openxmlformats.org/officeDocument/2006/relationships/audio" Target="../media/media2.m4a"/></Relationships>
</file>

<file path=ppt/slides/_rels/slide3.xml.rels><?xml version="1.0" encoding="UTF-8" standalone="yes"?>
<Relationships xmlns="http://schemas.openxmlformats.org/package/2006/relationships"><Relationship Id="rId3" Type="http://schemas.microsoft.com/office/2007/relationships/media" Target="../media/media4.m4a"/><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4.png"/><Relationship Id="rId5" Type="http://schemas.openxmlformats.org/officeDocument/2006/relationships/slideLayout" Target="../slideLayouts/slideLayout7.xml"/><Relationship Id="rId4" Type="http://schemas.openxmlformats.org/officeDocument/2006/relationships/audio" Target="../media/media4.m4a"/></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5.m4a"/><Relationship Id="rId1" Type="http://schemas.microsoft.com/office/2007/relationships/media" Target="../media/media5.m4a"/><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6.m4a"/><Relationship Id="rId1" Type="http://schemas.microsoft.com/office/2007/relationships/media" Target="../media/media6.m4a"/><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247607" y="0"/>
            <a:ext cx="9695518" cy="5876068"/>
          </a:xfrm>
          <a:prstGeom prst="rect">
            <a:avLst/>
          </a:prstGeom>
          <a:blipFill>
            <a:blip r:embed="rId2" cstate="print"/>
            <a:stretch>
              <a:fillRect/>
            </a:stretch>
          </a:blipFill>
        </p:spPr>
        <p:txBody>
          <a:bodyPr wrap="square" lIns="0" tIns="0" rIns="0" bIns="0" rtlCol="0"/>
          <a:lstStyle/>
          <a:p>
            <a:endParaRPr sz="1632"/>
          </a:p>
        </p:txBody>
      </p:sp>
      <p:sp>
        <p:nvSpPr>
          <p:cNvPr id="3" name="object 3"/>
          <p:cNvSpPr/>
          <p:nvPr/>
        </p:nvSpPr>
        <p:spPr>
          <a:xfrm>
            <a:off x="7308749" y="6120915"/>
            <a:ext cx="1013255" cy="489670"/>
          </a:xfrm>
          <a:prstGeom prst="rect">
            <a:avLst/>
          </a:prstGeom>
          <a:blipFill>
            <a:blip r:embed="rId3" cstate="print"/>
            <a:stretch>
              <a:fillRect/>
            </a:stretch>
          </a:blipFill>
        </p:spPr>
        <p:txBody>
          <a:bodyPr wrap="square" lIns="0" tIns="0" rIns="0" bIns="0" rtlCol="0"/>
          <a:lstStyle/>
          <a:p>
            <a:endParaRPr sz="1632"/>
          </a:p>
        </p:txBody>
      </p:sp>
      <p:sp>
        <p:nvSpPr>
          <p:cNvPr id="4" name="object 4"/>
          <p:cNvSpPr/>
          <p:nvPr/>
        </p:nvSpPr>
        <p:spPr>
          <a:xfrm>
            <a:off x="4680806" y="6192160"/>
            <a:ext cx="1884941" cy="350009"/>
          </a:xfrm>
          <a:prstGeom prst="rect">
            <a:avLst/>
          </a:prstGeom>
          <a:blipFill>
            <a:blip r:embed="rId4" cstate="print"/>
            <a:stretch>
              <a:fillRect/>
            </a:stretch>
          </a:blipFill>
        </p:spPr>
        <p:txBody>
          <a:bodyPr wrap="square" lIns="0" tIns="0" rIns="0" bIns="0" rtlCol="0"/>
          <a:lstStyle/>
          <a:p>
            <a:endParaRPr sz="1632"/>
          </a:p>
        </p:txBody>
      </p:sp>
      <p:sp>
        <p:nvSpPr>
          <p:cNvPr id="5" name="object 5"/>
          <p:cNvSpPr/>
          <p:nvPr/>
        </p:nvSpPr>
        <p:spPr>
          <a:xfrm>
            <a:off x="3868733" y="6120918"/>
            <a:ext cx="734745" cy="490022"/>
          </a:xfrm>
          <a:custGeom>
            <a:avLst/>
            <a:gdLst/>
            <a:ahLst/>
            <a:cxnLst/>
            <a:rect l="l" t="t" r="r" b="b"/>
            <a:pathLst>
              <a:path w="810260" h="540384">
                <a:moveTo>
                  <a:pt x="0" y="0"/>
                </a:moveTo>
                <a:lnTo>
                  <a:pt x="810006" y="0"/>
                </a:lnTo>
                <a:lnTo>
                  <a:pt x="810006" y="540004"/>
                </a:lnTo>
                <a:lnTo>
                  <a:pt x="0" y="540004"/>
                </a:lnTo>
                <a:lnTo>
                  <a:pt x="0" y="0"/>
                </a:lnTo>
                <a:close/>
              </a:path>
            </a:pathLst>
          </a:custGeom>
          <a:solidFill>
            <a:srgbClr val="164194"/>
          </a:solidFill>
        </p:spPr>
        <p:txBody>
          <a:bodyPr wrap="square" lIns="0" tIns="0" rIns="0" bIns="0" rtlCol="0"/>
          <a:lstStyle/>
          <a:p>
            <a:endParaRPr sz="1632"/>
          </a:p>
        </p:txBody>
      </p:sp>
      <p:sp>
        <p:nvSpPr>
          <p:cNvPr id="6" name="object 6"/>
          <p:cNvSpPr/>
          <p:nvPr/>
        </p:nvSpPr>
        <p:spPr>
          <a:xfrm>
            <a:off x="4210107" y="6175325"/>
            <a:ext cx="51824" cy="49520"/>
          </a:xfrm>
          <a:custGeom>
            <a:avLst/>
            <a:gdLst/>
            <a:ahLst/>
            <a:cxnLst/>
            <a:rect l="l" t="t" r="r" b="b"/>
            <a:pathLst>
              <a:path w="57150" h="54609">
                <a:moveTo>
                  <a:pt x="57073" y="20726"/>
                </a:moveTo>
                <a:lnTo>
                  <a:pt x="0" y="20726"/>
                </a:lnTo>
                <a:lnTo>
                  <a:pt x="17640" y="33540"/>
                </a:lnTo>
                <a:lnTo>
                  <a:pt x="10909" y="54267"/>
                </a:lnTo>
                <a:lnTo>
                  <a:pt x="28536" y="41452"/>
                </a:lnTo>
                <a:lnTo>
                  <a:pt x="42002" y="41452"/>
                </a:lnTo>
                <a:lnTo>
                  <a:pt x="39433" y="33540"/>
                </a:lnTo>
                <a:lnTo>
                  <a:pt x="57073" y="20726"/>
                </a:lnTo>
                <a:close/>
              </a:path>
              <a:path w="57150" h="54609">
                <a:moveTo>
                  <a:pt x="42002" y="41452"/>
                </a:moveTo>
                <a:lnTo>
                  <a:pt x="28536" y="41452"/>
                </a:lnTo>
                <a:lnTo>
                  <a:pt x="46164" y="54267"/>
                </a:lnTo>
                <a:lnTo>
                  <a:pt x="42002" y="41452"/>
                </a:lnTo>
                <a:close/>
              </a:path>
              <a:path w="57150" h="54609">
                <a:moveTo>
                  <a:pt x="28536" y="0"/>
                </a:moveTo>
                <a:lnTo>
                  <a:pt x="21805" y="20726"/>
                </a:lnTo>
                <a:lnTo>
                  <a:pt x="35267" y="20726"/>
                </a:lnTo>
                <a:lnTo>
                  <a:pt x="28536" y="0"/>
                </a:lnTo>
                <a:close/>
              </a:path>
            </a:pathLst>
          </a:custGeom>
          <a:solidFill>
            <a:srgbClr val="FFED00"/>
          </a:solidFill>
        </p:spPr>
        <p:txBody>
          <a:bodyPr wrap="square" lIns="0" tIns="0" rIns="0" bIns="0" rtlCol="0"/>
          <a:lstStyle/>
          <a:p>
            <a:endParaRPr sz="1632"/>
          </a:p>
        </p:txBody>
      </p:sp>
      <p:sp>
        <p:nvSpPr>
          <p:cNvPr id="7" name="object 7"/>
          <p:cNvSpPr/>
          <p:nvPr/>
        </p:nvSpPr>
        <p:spPr>
          <a:xfrm>
            <a:off x="4128495" y="6197193"/>
            <a:ext cx="51824" cy="49520"/>
          </a:xfrm>
          <a:custGeom>
            <a:avLst/>
            <a:gdLst/>
            <a:ahLst/>
            <a:cxnLst/>
            <a:rect l="l" t="t" r="r" b="b"/>
            <a:pathLst>
              <a:path w="57150" h="54609">
                <a:moveTo>
                  <a:pt x="57073" y="20726"/>
                </a:moveTo>
                <a:lnTo>
                  <a:pt x="0" y="20726"/>
                </a:lnTo>
                <a:lnTo>
                  <a:pt x="17640" y="33528"/>
                </a:lnTo>
                <a:lnTo>
                  <a:pt x="10909" y="54267"/>
                </a:lnTo>
                <a:lnTo>
                  <a:pt x="28536" y="41452"/>
                </a:lnTo>
                <a:lnTo>
                  <a:pt x="42005" y="41452"/>
                </a:lnTo>
                <a:lnTo>
                  <a:pt x="39433" y="33528"/>
                </a:lnTo>
                <a:lnTo>
                  <a:pt x="57073" y="20726"/>
                </a:lnTo>
                <a:close/>
              </a:path>
              <a:path w="57150" h="54609">
                <a:moveTo>
                  <a:pt x="42005" y="41452"/>
                </a:moveTo>
                <a:lnTo>
                  <a:pt x="28536" y="41452"/>
                </a:lnTo>
                <a:lnTo>
                  <a:pt x="46164" y="54267"/>
                </a:lnTo>
                <a:lnTo>
                  <a:pt x="42005" y="41452"/>
                </a:lnTo>
                <a:close/>
              </a:path>
              <a:path w="57150" h="54609">
                <a:moveTo>
                  <a:pt x="28536" y="0"/>
                </a:moveTo>
                <a:lnTo>
                  <a:pt x="21805" y="20726"/>
                </a:lnTo>
                <a:lnTo>
                  <a:pt x="35267" y="20726"/>
                </a:lnTo>
                <a:lnTo>
                  <a:pt x="28536" y="0"/>
                </a:lnTo>
                <a:close/>
              </a:path>
            </a:pathLst>
          </a:custGeom>
          <a:solidFill>
            <a:srgbClr val="FFED00"/>
          </a:solidFill>
        </p:spPr>
        <p:txBody>
          <a:bodyPr wrap="square" lIns="0" tIns="0" rIns="0" bIns="0" rtlCol="0"/>
          <a:lstStyle/>
          <a:p>
            <a:endParaRPr sz="1632"/>
          </a:p>
        </p:txBody>
      </p:sp>
      <p:sp>
        <p:nvSpPr>
          <p:cNvPr id="8" name="object 8"/>
          <p:cNvSpPr/>
          <p:nvPr/>
        </p:nvSpPr>
        <p:spPr>
          <a:xfrm>
            <a:off x="4068750" y="6256925"/>
            <a:ext cx="51824" cy="49520"/>
          </a:xfrm>
          <a:custGeom>
            <a:avLst/>
            <a:gdLst/>
            <a:ahLst/>
            <a:cxnLst/>
            <a:rect l="l" t="t" r="r" b="b"/>
            <a:pathLst>
              <a:path w="57150" h="54609">
                <a:moveTo>
                  <a:pt x="57073" y="20739"/>
                </a:moveTo>
                <a:lnTo>
                  <a:pt x="0" y="20739"/>
                </a:lnTo>
                <a:lnTo>
                  <a:pt x="17640" y="33553"/>
                </a:lnTo>
                <a:lnTo>
                  <a:pt x="10896" y="54279"/>
                </a:lnTo>
                <a:lnTo>
                  <a:pt x="28536" y="41465"/>
                </a:lnTo>
                <a:lnTo>
                  <a:pt x="42002" y="41465"/>
                </a:lnTo>
                <a:lnTo>
                  <a:pt x="39433" y="33553"/>
                </a:lnTo>
                <a:lnTo>
                  <a:pt x="57073" y="20739"/>
                </a:lnTo>
                <a:close/>
              </a:path>
              <a:path w="57150" h="54609">
                <a:moveTo>
                  <a:pt x="42002" y="41465"/>
                </a:moveTo>
                <a:lnTo>
                  <a:pt x="28536" y="41465"/>
                </a:lnTo>
                <a:lnTo>
                  <a:pt x="46164" y="54279"/>
                </a:lnTo>
                <a:lnTo>
                  <a:pt x="42002"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sz="1632"/>
          </a:p>
        </p:txBody>
      </p:sp>
      <p:sp>
        <p:nvSpPr>
          <p:cNvPr id="9" name="object 9"/>
          <p:cNvSpPr/>
          <p:nvPr/>
        </p:nvSpPr>
        <p:spPr>
          <a:xfrm>
            <a:off x="4046883" y="6338550"/>
            <a:ext cx="51824" cy="49520"/>
          </a:xfrm>
          <a:custGeom>
            <a:avLst/>
            <a:gdLst/>
            <a:ahLst/>
            <a:cxnLst/>
            <a:rect l="l" t="t" r="r" b="b"/>
            <a:pathLst>
              <a:path w="57150" h="54609">
                <a:moveTo>
                  <a:pt x="57061" y="20726"/>
                </a:moveTo>
                <a:lnTo>
                  <a:pt x="0" y="20726"/>
                </a:lnTo>
                <a:lnTo>
                  <a:pt x="17640" y="33528"/>
                </a:lnTo>
                <a:lnTo>
                  <a:pt x="10896" y="54267"/>
                </a:lnTo>
                <a:lnTo>
                  <a:pt x="28536" y="41452"/>
                </a:lnTo>
                <a:lnTo>
                  <a:pt x="42005" y="41452"/>
                </a:lnTo>
                <a:lnTo>
                  <a:pt x="39433" y="33528"/>
                </a:lnTo>
                <a:lnTo>
                  <a:pt x="57061" y="20726"/>
                </a:lnTo>
                <a:close/>
              </a:path>
              <a:path w="57150" h="54609">
                <a:moveTo>
                  <a:pt x="42005" y="41452"/>
                </a:moveTo>
                <a:lnTo>
                  <a:pt x="28536" y="41452"/>
                </a:lnTo>
                <a:lnTo>
                  <a:pt x="46164" y="54267"/>
                </a:lnTo>
                <a:lnTo>
                  <a:pt x="42005" y="41452"/>
                </a:lnTo>
                <a:close/>
              </a:path>
              <a:path w="57150" h="54609">
                <a:moveTo>
                  <a:pt x="28536" y="0"/>
                </a:moveTo>
                <a:lnTo>
                  <a:pt x="21805" y="20726"/>
                </a:lnTo>
                <a:lnTo>
                  <a:pt x="35267" y="20726"/>
                </a:lnTo>
                <a:lnTo>
                  <a:pt x="28536" y="0"/>
                </a:lnTo>
                <a:close/>
              </a:path>
            </a:pathLst>
          </a:custGeom>
          <a:solidFill>
            <a:srgbClr val="FFED00"/>
          </a:solidFill>
        </p:spPr>
        <p:txBody>
          <a:bodyPr wrap="square" lIns="0" tIns="0" rIns="0" bIns="0" rtlCol="0"/>
          <a:lstStyle/>
          <a:p>
            <a:endParaRPr sz="1632"/>
          </a:p>
        </p:txBody>
      </p:sp>
      <p:sp>
        <p:nvSpPr>
          <p:cNvPr id="10" name="object 10"/>
          <p:cNvSpPr/>
          <p:nvPr/>
        </p:nvSpPr>
        <p:spPr>
          <a:xfrm>
            <a:off x="4373331" y="6338550"/>
            <a:ext cx="51824" cy="49520"/>
          </a:xfrm>
          <a:custGeom>
            <a:avLst/>
            <a:gdLst/>
            <a:ahLst/>
            <a:cxnLst/>
            <a:rect l="l" t="t" r="r" b="b"/>
            <a:pathLst>
              <a:path w="57150" h="54609">
                <a:moveTo>
                  <a:pt x="57073" y="20726"/>
                </a:moveTo>
                <a:lnTo>
                  <a:pt x="0" y="20726"/>
                </a:lnTo>
                <a:lnTo>
                  <a:pt x="17640" y="33528"/>
                </a:lnTo>
                <a:lnTo>
                  <a:pt x="10896" y="54267"/>
                </a:lnTo>
                <a:lnTo>
                  <a:pt x="28536" y="41452"/>
                </a:lnTo>
                <a:lnTo>
                  <a:pt x="42005" y="41452"/>
                </a:lnTo>
                <a:lnTo>
                  <a:pt x="39433" y="33528"/>
                </a:lnTo>
                <a:lnTo>
                  <a:pt x="57073" y="20726"/>
                </a:lnTo>
                <a:close/>
              </a:path>
              <a:path w="57150" h="54609">
                <a:moveTo>
                  <a:pt x="42005" y="41452"/>
                </a:moveTo>
                <a:lnTo>
                  <a:pt x="28536" y="41452"/>
                </a:lnTo>
                <a:lnTo>
                  <a:pt x="46164" y="54267"/>
                </a:lnTo>
                <a:lnTo>
                  <a:pt x="42005" y="41452"/>
                </a:lnTo>
                <a:close/>
              </a:path>
              <a:path w="57150" h="54609">
                <a:moveTo>
                  <a:pt x="28536" y="0"/>
                </a:moveTo>
                <a:lnTo>
                  <a:pt x="21805" y="20726"/>
                </a:lnTo>
                <a:lnTo>
                  <a:pt x="35267" y="20726"/>
                </a:lnTo>
                <a:lnTo>
                  <a:pt x="28536" y="0"/>
                </a:lnTo>
                <a:close/>
              </a:path>
            </a:pathLst>
          </a:custGeom>
          <a:solidFill>
            <a:srgbClr val="FFED00"/>
          </a:solidFill>
        </p:spPr>
        <p:txBody>
          <a:bodyPr wrap="square" lIns="0" tIns="0" rIns="0" bIns="0" rtlCol="0"/>
          <a:lstStyle/>
          <a:p>
            <a:endParaRPr sz="1632"/>
          </a:p>
        </p:txBody>
      </p:sp>
      <p:sp>
        <p:nvSpPr>
          <p:cNvPr id="11" name="object 11"/>
          <p:cNvSpPr/>
          <p:nvPr/>
        </p:nvSpPr>
        <p:spPr>
          <a:xfrm>
            <a:off x="4351463" y="6256925"/>
            <a:ext cx="51824" cy="49520"/>
          </a:xfrm>
          <a:custGeom>
            <a:avLst/>
            <a:gdLst/>
            <a:ahLst/>
            <a:cxnLst/>
            <a:rect l="l" t="t" r="r" b="b"/>
            <a:pathLst>
              <a:path w="57150" h="54609">
                <a:moveTo>
                  <a:pt x="57061" y="20739"/>
                </a:moveTo>
                <a:lnTo>
                  <a:pt x="0" y="20739"/>
                </a:lnTo>
                <a:lnTo>
                  <a:pt x="17640" y="33553"/>
                </a:lnTo>
                <a:lnTo>
                  <a:pt x="10896" y="54279"/>
                </a:lnTo>
                <a:lnTo>
                  <a:pt x="28536" y="41465"/>
                </a:lnTo>
                <a:lnTo>
                  <a:pt x="42002" y="41465"/>
                </a:lnTo>
                <a:lnTo>
                  <a:pt x="39433" y="33553"/>
                </a:lnTo>
                <a:lnTo>
                  <a:pt x="57061" y="20739"/>
                </a:lnTo>
                <a:close/>
              </a:path>
              <a:path w="57150" h="54609">
                <a:moveTo>
                  <a:pt x="42002" y="41465"/>
                </a:moveTo>
                <a:lnTo>
                  <a:pt x="28536" y="41465"/>
                </a:lnTo>
                <a:lnTo>
                  <a:pt x="46164" y="54279"/>
                </a:lnTo>
                <a:lnTo>
                  <a:pt x="42002"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sz="1632"/>
          </a:p>
        </p:txBody>
      </p:sp>
      <p:sp>
        <p:nvSpPr>
          <p:cNvPr id="12" name="object 12"/>
          <p:cNvSpPr/>
          <p:nvPr/>
        </p:nvSpPr>
        <p:spPr>
          <a:xfrm>
            <a:off x="4291719" y="6197193"/>
            <a:ext cx="51824" cy="49520"/>
          </a:xfrm>
          <a:custGeom>
            <a:avLst/>
            <a:gdLst/>
            <a:ahLst/>
            <a:cxnLst/>
            <a:rect l="l" t="t" r="r" b="b"/>
            <a:pathLst>
              <a:path w="57150" h="54609">
                <a:moveTo>
                  <a:pt x="57073" y="20726"/>
                </a:moveTo>
                <a:lnTo>
                  <a:pt x="0" y="20726"/>
                </a:lnTo>
                <a:lnTo>
                  <a:pt x="17640" y="33528"/>
                </a:lnTo>
                <a:lnTo>
                  <a:pt x="10896" y="54267"/>
                </a:lnTo>
                <a:lnTo>
                  <a:pt x="28536" y="41452"/>
                </a:lnTo>
                <a:lnTo>
                  <a:pt x="42005" y="41452"/>
                </a:lnTo>
                <a:lnTo>
                  <a:pt x="39433" y="33528"/>
                </a:lnTo>
                <a:lnTo>
                  <a:pt x="57073" y="20726"/>
                </a:lnTo>
                <a:close/>
              </a:path>
              <a:path w="57150" h="54609">
                <a:moveTo>
                  <a:pt x="42005" y="41452"/>
                </a:moveTo>
                <a:lnTo>
                  <a:pt x="28536" y="41452"/>
                </a:lnTo>
                <a:lnTo>
                  <a:pt x="46164" y="54267"/>
                </a:lnTo>
                <a:lnTo>
                  <a:pt x="42005" y="41452"/>
                </a:lnTo>
                <a:close/>
              </a:path>
              <a:path w="57150" h="54609">
                <a:moveTo>
                  <a:pt x="28536" y="0"/>
                </a:moveTo>
                <a:lnTo>
                  <a:pt x="21805" y="20726"/>
                </a:lnTo>
                <a:lnTo>
                  <a:pt x="35267" y="20726"/>
                </a:lnTo>
                <a:lnTo>
                  <a:pt x="28536" y="0"/>
                </a:lnTo>
                <a:close/>
              </a:path>
            </a:pathLst>
          </a:custGeom>
          <a:solidFill>
            <a:srgbClr val="FFED00"/>
          </a:solidFill>
        </p:spPr>
        <p:txBody>
          <a:bodyPr wrap="square" lIns="0" tIns="0" rIns="0" bIns="0" rtlCol="0"/>
          <a:lstStyle/>
          <a:p>
            <a:endParaRPr sz="1632"/>
          </a:p>
        </p:txBody>
      </p:sp>
      <p:sp>
        <p:nvSpPr>
          <p:cNvPr id="13" name="object 13"/>
          <p:cNvSpPr/>
          <p:nvPr/>
        </p:nvSpPr>
        <p:spPr>
          <a:xfrm>
            <a:off x="4351463" y="6420152"/>
            <a:ext cx="51824" cy="49520"/>
          </a:xfrm>
          <a:custGeom>
            <a:avLst/>
            <a:gdLst/>
            <a:ahLst/>
            <a:cxnLst/>
            <a:rect l="l" t="t" r="r" b="b"/>
            <a:pathLst>
              <a:path w="57150" h="54609">
                <a:moveTo>
                  <a:pt x="57061" y="20739"/>
                </a:moveTo>
                <a:lnTo>
                  <a:pt x="0" y="20739"/>
                </a:lnTo>
                <a:lnTo>
                  <a:pt x="17640" y="33540"/>
                </a:lnTo>
                <a:lnTo>
                  <a:pt x="10896" y="54279"/>
                </a:lnTo>
                <a:lnTo>
                  <a:pt x="28536" y="41465"/>
                </a:lnTo>
                <a:lnTo>
                  <a:pt x="42005" y="41465"/>
                </a:lnTo>
                <a:lnTo>
                  <a:pt x="39433" y="33540"/>
                </a:lnTo>
                <a:lnTo>
                  <a:pt x="57061" y="20739"/>
                </a:lnTo>
                <a:close/>
              </a:path>
              <a:path w="57150" h="54609">
                <a:moveTo>
                  <a:pt x="42005" y="41465"/>
                </a:moveTo>
                <a:lnTo>
                  <a:pt x="28536" y="41465"/>
                </a:lnTo>
                <a:lnTo>
                  <a:pt x="46164" y="54279"/>
                </a:lnTo>
                <a:lnTo>
                  <a:pt x="42005"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sz="1632"/>
          </a:p>
        </p:txBody>
      </p:sp>
      <p:sp>
        <p:nvSpPr>
          <p:cNvPr id="14" name="object 14"/>
          <p:cNvSpPr/>
          <p:nvPr/>
        </p:nvSpPr>
        <p:spPr>
          <a:xfrm>
            <a:off x="4291719" y="6479894"/>
            <a:ext cx="51824" cy="49520"/>
          </a:xfrm>
          <a:custGeom>
            <a:avLst/>
            <a:gdLst/>
            <a:ahLst/>
            <a:cxnLst/>
            <a:rect l="l" t="t" r="r" b="b"/>
            <a:pathLst>
              <a:path w="57150" h="54609">
                <a:moveTo>
                  <a:pt x="57073" y="20739"/>
                </a:moveTo>
                <a:lnTo>
                  <a:pt x="0" y="20739"/>
                </a:lnTo>
                <a:lnTo>
                  <a:pt x="17640" y="33553"/>
                </a:lnTo>
                <a:lnTo>
                  <a:pt x="10896" y="54279"/>
                </a:lnTo>
                <a:lnTo>
                  <a:pt x="28536" y="41465"/>
                </a:lnTo>
                <a:lnTo>
                  <a:pt x="42002" y="41465"/>
                </a:lnTo>
                <a:lnTo>
                  <a:pt x="39433" y="33553"/>
                </a:lnTo>
                <a:lnTo>
                  <a:pt x="57073" y="20739"/>
                </a:lnTo>
                <a:close/>
              </a:path>
              <a:path w="57150" h="54609">
                <a:moveTo>
                  <a:pt x="42002" y="41465"/>
                </a:moveTo>
                <a:lnTo>
                  <a:pt x="28536" y="41465"/>
                </a:lnTo>
                <a:lnTo>
                  <a:pt x="46164" y="54279"/>
                </a:lnTo>
                <a:lnTo>
                  <a:pt x="42002"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sz="1632"/>
          </a:p>
        </p:txBody>
      </p:sp>
      <p:sp>
        <p:nvSpPr>
          <p:cNvPr id="15" name="object 15"/>
          <p:cNvSpPr/>
          <p:nvPr/>
        </p:nvSpPr>
        <p:spPr>
          <a:xfrm>
            <a:off x="4210107" y="6501763"/>
            <a:ext cx="51824" cy="49520"/>
          </a:xfrm>
          <a:custGeom>
            <a:avLst/>
            <a:gdLst/>
            <a:ahLst/>
            <a:cxnLst/>
            <a:rect l="l" t="t" r="r" b="b"/>
            <a:pathLst>
              <a:path w="57150" h="54609">
                <a:moveTo>
                  <a:pt x="57073" y="20739"/>
                </a:moveTo>
                <a:lnTo>
                  <a:pt x="0" y="20739"/>
                </a:lnTo>
                <a:lnTo>
                  <a:pt x="17640" y="33540"/>
                </a:lnTo>
                <a:lnTo>
                  <a:pt x="10909" y="54279"/>
                </a:lnTo>
                <a:lnTo>
                  <a:pt x="28536" y="41465"/>
                </a:lnTo>
                <a:lnTo>
                  <a:pt x="42005" y="41465"/>
                </a:lnTo>
                <a:lnTo>
                  <a:pt x="39433" y="33540"/>
                </a:lnTo>
                <a:lnTo>
                  <a:pt x="57073" y="20739"/>
                </a:lnTo>
                <a:close/>
              </a:path>
              <a:path w="57150" h="54609">
                <a:moveTo>
                  <a:pt x="42005" y="41465"/>
                </a:moveTo>
                <a:lnTo>
                  <a:pt x="28536" y="41465"/>
                </a:lnTo>
                <a:lnTo>
                  <a:pt x="46164" y="54279"/>
                </a:lnTo>
                <a:lnTo>
                  <a:pt x="42005"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sz="1632"/>
          </a:p>
        </p:txBody>
      </p:sp>
      <p:sp>
        <p:nvSpPr>
          <p:cNvPr id="16" name="object 16"/>
          <p:cNvSpPr/>
          <p:nvPr/>
        </p:nvSpPr>
        <p:spPr>
          <a:xfrm>
            <a:off x="4128495" y="6479894"/>
            <a:ext cx="51824" cy="49520"/>
          </a:xfrm>
          <a:custGeom>
            <a:avLst/>
            <a:gdLst/>
            <a:ahLst/>
            <a:cxnLst/>
            <a:rect l="l" t="t" r="r" b="b"/>
            <a:pathLst>
              <a:path w="57150" h="54609">
                <a:moveTo>
                  <a:pt x="57073" y="20739"/>
                </a:moveTo>
                <a:lnTo>
                  <a:pt x="0" y="20739"/>
                </a:lnTo>
                <a:lnTo>
                  <a:pt x="17640" y="33553"/>
                </a:lnTo>
                <a:lnTo>
                  <a:pt x="10909" y="54279"/>
                </a:lnTo>
                <a:lnTo>
                  <a:pt x="28536" y="41465"/>
                </a:lnTo>
                <a:lnTo>
                  <a:pt x="42002" y="41465"/>
                </a:lnTo>
                <a:lnTo>
                  <a:pt x="39433" y="33553"/>
                </a:lnTo>
                <a:lnTo>
                  <a:pt x="57073" y="20739"/>
                </a:lnTo>
                <a:close/>
              </a:path>
              <a:path w="57150" h="54609">
                <a:moveTo>
                  <a:pt x="42002" y="41465"/>
                </a:moveTo>
                <a:lnTo>
                  <a:pt x="28536" y="41465"/>
                </a:lnTo>
                <a:lnTo>
                  <a:pt x="46164" y="54279"/>
                </a:lnTo>
                <a:lnTo>
                  <a:pt x="42002"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sz="1632"/>
          </a:p>
        </p:txBody>
      </p:sp>
      <p:sp>
        <p:nvSpPr>
          <p:cNvPr id="17" name="object 17"/>
          <p:cNvSpPr/>
          <p:nvPr/>
        </p:nvSpPr>
        <p:spPr>
          <a:xfrm>
            <a:off x="4068750" y="6420152"/>
            <a:ext cx="51824" cy="49520"/>
          </a:xfrm>
          <a:custGeom>
            <a:avLst/>
            <a:gdLst/>
            <a:ahLst/>
            <a:cxnLst/>
            <a:rect l="l" t="t" r="r" b="b"/>
            <a:pathLst>
              <a:path w="57150" h="54609">
                <a:moveTo>
                  <a:pt x="57073" y="20739"/>
                </a:moveTo>
                <a:lnTo>
                  <a:pt x="0" y="20739"/>
                </a:lnTo>
                <a:lnTo>
                  <a:pt x="17640" y="33540"/>
                </a:lnTo>
                <a:lnTo>
                  <a:pt x="10896" y="54279"/>
                </a:lnTo>
                <a:lnTo>
                  <a:pt x="28536" y="41465"/>
                </a:lnTo>
                <a:lnTo>
                  <a:pt x="42005" y="41465"/>
                </a:lnTo>
                <a:lnTo>
                  <a:pt x="39433" y="33540"/>
                </a:lnTo>
                <a:lnTo>
                  <a:pt x="57073" y="20739"/>
                </a:lnTo>
                <a:close/>
              </a:path>
              <a:path w="57150" h="54609">
                <a:moveTo>
                  <a:pt x="42005" y="41465"/>
                </a:moveTo>
                <a:lnTo>
                  <a:pt x="28536" y="41465"/>
                </a:lnTo>
                <a:lnTo>
                  <a:pt x="46164" y="54279"/>
                </a:lnTo>
                <a:lnTo>
                  <a:pt x="42005"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sz="1632"/>
          </a:p>
        </p:txBody>
      </p:sp>
      <p:sp>
        <p:nvSpPr>
          <p:cNvPr id="18" name="object 18"/>
          <p:cNvSpPr txBox="1"/>
          <p:nvPr/>
        </p:nvSpPr>
        <p:spPr>
          <a:xfrm>
            <a:off x="2059687" y="2103102"/>
            <a:ext cx="8072402" cy="1102866"/>
          </a:xfrm>
          <a:prstGeom prst="rect">
            <a:avLst/>
          </a:prstGeom>
        </p:spPr>
        <p:txBody>
          <a:bodyPr vert="horz" wrap="square" lIns="0" tIns="0" rIns="0" bIns="0" rtlCol="0">
            <a:spAutoFit/>
          </a:bodyPr>
          <a:lstStyle/>
          <a:p>
            <a:pPr algn="ctr">
              <a:lnSpc>
                <a:spcPts val="4262"/>
              </a:lnSpc>
            </a:pPr>
            <a:r>
              <a:rPr lang="cs-CZ" sz="2902" b="1" spc="-18" dirty="0">
                <a:solidFill>
                  <a:srgbClr val="428F9B"/>
                </a:solidFill>
                <a:cs typeface="Calibri"/>
              </a:rPr>
              <a:t>ESF II projekt Západočeské univerzity v Plzni</a:t>
            </a:r>
          </a:p>
          <a:p>
            <a:pPr algn="ctr">
              <a:lnSpc>
                <a:spcPts val="4262"/>
              </a:lnSpc>
            </a:pPr>
            <a:r>
              <a:rPr lang="cs-CZ" sz="1814" b="1" spc="-18" dirty="0" err="1">
                <a:solidFill>
                  <a:srgbClr val="428F9B"/>
                </a:solidFill>
                <a:cs typeface="Calibri"/>
              </a:rPr>
              <a:t>reg</a:t>
            </a:r>
            <a:r>
              <a:rPr lang="cs-CZ" sz="1814" b="1" spc="-18" dirty="0">
                <a:solidFill>
                  <a:srgbClr val="428F9B"/>
                </a:solidFill>
                <a:cs typeface="Calibri"/>
              </a:rPr>
              <a:t>. č. CZ.02.2.69/0.0/0.0/18_056/0013239</a:t>
            </a:r>
            <a:endParaRPr sz="3627" dirty="0">
              <a:latin typeface="Calibri"/>
              <a:cs typeface="Calibri"/>
            </a:endParaRPr>
          </a:p>
        </p:txBody>
      </p:sp>
    </p:spTree>
    <p:extLst>
      <p:ext uri="{BB962C8B-B14F-4D97-AF65-F5344CB8AC3E}">
        <p14:creationId xmlns:p14="http://schemas.microsoft.com/office/powerpoint/2010/main" val="3562649020"/>
      </p:ext>
    </p:extLst>
  </p:cSld>
  <p:clrMapOvr>
    <a:masterClrMapping/>
  </p:clrMapOvr>
  <p:transition>
    <p:push dir="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a:xfrm>
            <a:off x="1460500" y="779463"/>
            <a:ext cx="9245600" cy="1989137"/>
          </a:xfrm>
          <a:solidFill>
            <a:schemeClr val="accent2">
              <a:lumMod val="40000"/>
              <a:lumOff val="60000"/>
            </a:schemeClr>
          </a:solidFill>
          <a:effectLst>
            <a:innerShdw blurRad="114300">
              <a:prstClr val="black"/>
            </a:innerShdw>
          </a:effectLst>
        </p:spPr>
        <p:txBody>
          <a:bodyPr>
            <a:normAutofit/>
          </a:bodyPr>
          <a:lstStyle/>
          <a:p>
            <a:r>
              <a:rPr lang="cs-CZ" sz="3200" b="1" u="sng" cap="all" smtClean="0">
                <a:latin typeface="Arial" panose="020B0604020202020204" pitchFamily="34" charset="0"/>
                <a:ea typeface="Calibri" panose="020F0502020204030204" pitchFamily="34" charset="0"/>
                <a:cs typeface="Arial" panose="020B0604020202020204" pitchFamily="34" charset="0"/>
              </a:rPr>
              <a:t>1. Quelques </a:t>
            </a:r>
            <a:r>
              <a:rPr lang="cs-CZ" sz="3200" b="1" u="sng" cap="all">
                <a:latin typeface="Arial" panose="020B0604020202020204" pitchFamily="34" charset="0"/>
                <a:ea typeface="Calibri" panose="020F0502020204030204" pitchFamily="34" charset="0"/>
                <a:cs typeface="Arial" panose="020B0604020202020204" pitchFamily="34" charset="0"/>
              </a:rPr>
              <a:t>informations essentielles sur le cours</a:t>
            </a:r>
            <a:r>
              <a:rPr lang="cs-CZ" sz="3200" b="1" cap="all">
                <a:latin typeface="Arial" panose="020B0604020202020204" pitchFamily="34" charset="0"/>
                <a:ea typeface="Calibri" panose="020F0502020204030204" pitchFamily="34" charset="0"/>
                <a:cs typeface="Arial" panose="020B0604020202020204" pitchFamily="34" charset="0"/>
              </a:rPr>
              <a:t/>
            </a:r>
            <a:br>
              <a:rPr lang="cs-CZ" sz="3200" b="1" cap="all">
                <a:latin typeface="Arial" panose="020B0604020202020204" pitchFamily="34" charset="0"/>
                <a:ea typeface="Calibri" panose="020F0502020204030204" pitchFamily="34" charset="0"/>
                <a:cs typeface="Arial" panose="020B0604020202020204" pitchFamily="34" charset="0"/>
              </a:rPr>
            </a:br>
            <a:endParaRPr lang="cs-CZ" sz="3200">
              <a:latin typeface="Arial" panose="020B0604020202020204" pitchFamily="34" charset="0"/>
              <a:cs typeface="Arial" panose="020B0604020202020204" pitchFamily="34" charset="0"/>
            </a:endParaRPr>
          </a:p>
        </p:txBody>
      </p:sp>
      <p:sp>
        <p:nvSpPr>
          <p:cNvPr id="3" name="Podnadpis 2"/>
          <p:cNvSpPr>
            <a:spLocks noGrp="1"/>
          </p:cNvSpPr>
          <p:nvPr>
            <p:ph type="subTitle" idx="1"/>
          </p:nvPr>
        </p:nvSpPr>
        <p:spPr>
          <a:xfrm>
            <a:off x="1460500" y="3086100"/>
            <a:ext cx="9207500" cy="3086100"/>
          </a:xfrm>
          <a:solidFill>
            <a:schemeClr val="accent2">
              <a:lumMod val="20000"/>
              <a:lumOff val="80000"/>
            </a:schemeClr>
          </a:solidFill>
          <a:effectLst>
            <a:innerShdw blurRad="114300">
              <a:prstClr val="black"/>
            </a:innerShdw>
          </a:effectLst>
        </p:spPr>
        <p:txBody>
          <a:bodyPr>
            <a:normAutofit fontScale="92500"/>
          </a:bodyPr>
          <a:lstStyle/>
          <a:p>
            <a:pPr algn="just">
              <a:lnSpc>
                <a:spcPct val="120000"/>
              </a:lnSpc>
            </a:pPr>
            <a:r>
              <a:rPr lang="cs-CZ" b="1" smtClean="0">
                <a:latin typeface="Arial" panose="020B0604020202020204" pitchFamily="34" charset="0"/>
                <a:cs typeface="Arial" panose="020B0604020202020204" pitchFamily="34" charset="0"/>
              </a:rPr>
              <a:t>Le </a:t>
            </a:r>
            <a:r>
              <a:rPr lang="cs-CZ" b="1">
                <a:latin typeface="Arial" panose="020B0604020202020204" pitchFamily="34" charset="0"/>
                <a:cs typeface="Arial" panose="020B0604020202020204" pitchFamily="34" charset="0"/>
              </a:rPr>
              <a:t>but du semestre d’hiver</a:t>
            </a:r>
            <a:r>
              <a:rPr lang="cs-CZ">
                <a:latin typeface="Arial" panose="020B0604020202020204" pitchFamily="34" charset="0"/>
                <a:cs typeface="Arial" panose="020B0604020202020204" pitchFamily="34" charset="0"/>
              </a:rPr>
              <a:t> (appelé d’automne en français) – acquérir les connaissances de base et le savoir-faire utile pour la transmission d’un méssage d’une langue à l’autre. </a:t>
            </a:r>
            <a:endParaRPr lang="cs-CZ" smtClean="0">
              <a:latin typeface="Arial" panose="020B0604020202020204" pitchFamily="34" charset="0"/>
              <a:cs typeface="Arial" panose="020B0604020202020204" pitchFamily="34" charset="0"/>
            </a:endParaRPr>
          </a:p>
          <a:p>
            <a:pPr algn="just">
              <a:lnSpc>
                <a:spcPct val="120000"/>
              </a:lnSpc>
            </a:pPr>
            <a:r>
              <a:rPr lang="cs-CZ" b="1">
                <a:latin typeface="Arial" panose="020B0604020202020204" pitchFamily="34" charset="0"/>
                <a:cs typeface="Arial" panose="020B0604020202020204" pitchFamily="34" charset="0"/>
              </a:rPr>
              <a:t>La mission</a:t>
            </a:r>
            <a:r>
              <a:rPr lang="cs-CZ">
                <a:latin typeface="Arial" panose="020B0604020202020204" pitchFamily="34" charset="0"/>
                <a:cs typeface="Arial" panose="020B0604020202020204" pitchFamily="34" charset="0"/>
              </a:rPr>
              <a:t> - on va apprendre certains techniques et outils de traduction parce que les structures des deux langues sont différentes et il faut les respecter. Il ne s’agit pas d’apprendre la théorie de traduction, mais de se familiariser avec les procédés et les pratiques de traduction. </a:t>
            </a:r>
          </a:p>
          <a:p>
            <a:pPr algn="just"/>
            <a:endParaRPr lang="cs-CZ"/>
          </a:p>
          <a:p>
            <a:endParaRPr lang="cs-CZ"/>
          </a:p>
        </p:txBody>
      </p:sp>
      <p:pic>
        <p:nvPicPr>
          <p:cNvPr id="4" name="Nahraný zvuk">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60400" y="3086100"/>
            <a:ext cx="609600" cy="609600"/>
          </a:xfrm>
          <a:prstGeom prst="rect">
            <a:avLst/>
          </a:prstGeom>
        </p:spPr>
      </p:pic>
      <p:pic>
        <p:nvPicPr>
          <p:cNvPr id="5" name="Nahraný zvuk">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6"/>
          <a:stretch>
            <a:fillRect/>
          </a:stretch>
        </p:blipFill>
        <p:spPr>
          <a:xfrm>
            <a:off x="660400" y="4495800"/>
            <a:ext cx="609600" cy="609600"/>
          </a:xfrm>
          <a:prstGeom prst="rect">
            <a:avLst/>
          </a:prstGeom>
        </p:spPr>
      </p:pic>
    </p:spTree>
    <p:extLst>
      <p:ext uri="{BB962C8B-B14F-4D97-AF65-F5344CB8AC3E}">
        <p14:creationId xmlns:p14="http://schemas.microsoft.com/office/powerpoint/2010/main" val="33654650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4154"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26530" fill="hold"/>
                                        <p:tgtEl>
                                          <p:spTgt spid="5"/>
                                        </p:tgtEl>
                                      </p:cBhvr>
                                    </p:cmd>
                                  </p:childTnLst>
                                </p:cTn>
                              </p:par>
                            </p:childTnLst>
                          </p:cTn>
                        </p:par>
                      </p:childTnLst>
                    </p:cTn>
                  </p:par>
                </p:childTnLst>
              </p:cTn>
              <p:nextCondLst>
                <p:cond evt="onClick" delay="0">
                  <p:tgtEl>
                    <p:spTgt spid="5"/>
                  </p:tgtEl>
                </p:cond>
              </p:nextCondLst>
            </p:seq>
            <p:audio>
              <p:cMediaNode vol="80000">
                <p:cTn id="13" fill="hold" display="0">
                  <p:stCondLst>
                    <p:cond delay="indefinite"/>
                  </p:stCondLst>
                  <p:endCondLst>
                    <p:cond evt="onStopAudio" delay="0">
                      <p:tgtEl>
                        <p:sldTgt/>
                      </p:tgtEl>
                    </p:cond>
                  </p:endCondLst>
                </p:cTn>
                <p:tgtEl>
                  <p:spTgt spid="5"/>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délník 1"/>
          <p:cNvSpPr/>
          <p:nvPr/>
        </p:nvSpPr>
        <p:spPr>
          <a:xfrm>
            <a:off x="1092200" y="1364524"/>
            <a:ext cx="9944100" cy="4024820"/>
          </a:xfrm>
          <a:prstGeom prst="rect">
            <a:avLst/>
          </a:prstGeom>
          <a:solidFill>
            <a:schemeClr val="accent2">
              <a:lumMod val="20000"/>
              <a:lumOff val="80000"/>
            </a:schemeClr>
          </a:solidFill>
          <a:effectLst>
            <a:innerShdw blurRad="114300">
              <a:prstClr val="black"/>
            </a:innerShdw>
          </a:effectLst>
        </p:spPr>
        <p:txBody>
          <a:bodyPr wrap="square">
            <a:spAutoFit/>
          </a:bodyPr>
          <a:lstStyle/>
          <a:p>
            <a:pPr marL="6350" marR="1905" indent="-6350" algn="just">
              <a:lnSpc>
                <a:spcPct val="109000"/>
              </a:lnSpc>
              <a:spcAft>
                <a:spcPts val="0"/>
              </a:spcAft>
            </a:pPr>
            <a:r>
              <a:rPr lang="cs-CZ" b="1">
                <a:solidFill>
                  <a:srgbClr val="000000"/>
                </a:solidFill>
                <a:latin typeface="Arial" panose="020B0604020202020204" pitchFamily="34" charset="0"/>
                <a:ea typeface="Arial" panose="020B0604020202020204" pitchFamily="34" charset="0"/>
              </a:rPr>
              <a:t>Le style de notre travail</a:t>
            </a:r>
            <a:r>
              <a:rPr lang="cs-CZ">
                <a:solidFill>
                  <a:srgbClr val="000000"/>
                </a:solidFill>
                <a:latin typeface="Arial" panose="020B0604020202020204" pitchFamily="34" charset="0"/>
                <a:ea typeface="Arial" panose="020B0604020202020204" pitchFamily="34" charset="0"/>
              </a:rPr>
              <a:t> - vous savez que le principe de traduction consiste à transmettre la même information, le même message de la langue d‘origine en langue d‘arrivée. Mais en traduisant, il faut aussi prendre en compte le style de l’énoncé. Alors, en traduisant, on va aussi prendre en compte le type de texte à traduire – les lettres officielles, le document ou les textes médiatiques, le contrat, etc. et utiliser les moyens linguistiques et stylistiques adéquats. </a:t>
            </a:r>
          </a:p>
          <a:p>
            <a:pPr marL="6350" marR="1905" indent="-6350">
              <a:lnSpc>
                <a:spcPct val="107000"/>
              </a:lnSpc>
              <a:spcAft>
                <a:spcPts val="50"/>
              </a:spcAft>
            </a:pPr>
            <a:r>
              <a:rPr lang="cs-CZ">
                <a:solidFill>
                  <a:srgbClr val="000000"/>
                </a:solidFill>
                <a:latin typeface="Arial" panose="020B0604020202020204" pitchFamily="34" charset="0"/>
                <a:ea typeface="Arial" panose="020B0604020202020204" pitchFamily="34" charset="0"/>
              </a:rPr>
              <a:t> </a:t>
            </a:r>
          </a:p>
          <a:p>
            <a:pPr marL="6350" marR="1905" indent="-6350" algn="just">
              <a:lnSpc>
                <a:spcPct val="109000"/>
              </a:lnSpc>
              <a:spcAft>
                <a:spcPts val="360"/>
              </a:spcAft>
            </a:pPr>
            <a:r>
              <a:rPr lang="cs-CZ" b="1">
                <a:solidFill>
                  <a:srgbClr val="000000"/>
                </a:solidFill>
                <a:latin typeface="Arial" panose="020B0604020202020204" pitchFamily="34" charset="0"/>
                <a:ea typeface="Arial" panose="020B0604020202020204" pitchFamily="34" charset="0"/>
              </a:rPr>
              <a:t>Les conditions pour décerner un « zapocet » </a:t>
            </a:r>
            <a:r>
              <a:rPr lang="cs-CZ">
                <a:solidFill>
                  <a:srgbClr val="000000"/>
                </a:solidFill>
                <a:latin typeface="Arial" panose="020B0604020202020204" pitchFamily="34" charset="0"/>
                <a:ea typeface="Arial" panose="020B0604020202020204" pitchFamily="34" charset="0"/>
              </a:rPr>
              <a:t>- à la fin du semestre, on va écrire un test comportant 9 exercices. Dans ces exercices, vous allez traduire des expressions ou des phrases du français en tchèque ou du tchèque en français. Ces exercices portent sur les procédés de traduction, notamment sur les transpositions, la concentration, la dilution, l’étoffement et le dépouillement.  Le total de points obtenus de ce test doit correspondre à 70 % (vous devez donc obtenir 42 points sur 60. Ceux qui n’auront pas réussi, obtiendront encore deux essais en plus. </a:t>
            </a:r>
            <a:endParaRPr lang="cs-CZ">
              <a:solidFill>
                <a:srgbClr val="000000"/>
              </a:solidFill>
              <a:effectLst/>
              <a:latin typeface="Arial" panose="020B0604020202020204" pitchFamily="34" charset="0"/>
              <a:ea typeface="Arial" panose="020B0604020202020204" pitchFamily="34" charset="0"/>
            </a:endParaRPr>
          </a:p>
        </p:txBody>
      </p:sp>
      <p:pic>
        <p:nvPicPr>
          <p:cNvPr id="4" name="Nahraný zvuk">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393700" y="1270000"/>
            <a:ext cx="609600" cy="609600"/>
          </a:xfrm>
          <a:prstGeom prst="rect">
            <a:avLst/>
          </a:prstGeom>
        </p:spPr>
      </p:pic>
      <p:pic>
        <p:nvPicPr>
          <p:cNvPr id="5" name="Nahraný zvuk">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6"/>
          <a:stretch>
            <a:fillRect/>
          </a:stretch>
        </p:blipFill>
        <p:spPr>
          <a:xfrm>
            <a:off x="393700" y="3238500"/>
            <a:ext cx="609600" cy="609600"/>
          </a:xfrm>
          <a:prstGeom prst="rect">
            <a:avLst/>
          </a:prstGeom>
        </p:spPr>
      </p:pic>
    </p:spTree>
    <p:extLst>
      <p:ext uri="{BB962C8B-B14F-4D97-AF65-F5344CB8AC3E}">
        <p14:creationId xmlns:p14="http://schemas.microsoft.com/office/powerpoint/2010/main" val="101738645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3760"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82898" fill="hold"/>
                                        <p:tgtEl>
                                          <p:spTgt spid="5"/>
                                        </p:tgtEl>
                                      </p:cBhvr>
                                    </p:cmd>
                                  </p:childTnLst>
                                </p:cTn>
                              </p:par>
                            </p:childTnLst>
                          </p:cTn>
                        </p:par>
                      </p:childTnLst>
                    </p:cTn>
                  </p:par>
                </p:childTnLst>
              </p:cTn>
              <p:nextCondLst>
                <p:cond evt="onClick" delay="0">
                  <p:tgtEl>
                    <p:spTgt spid="5"/>
                  </p:tgtEl>
                </p:cond>
              </p:nextCondLst>
            </p:seq>
            <p:audio>
              <p:cMediaNode vol="80000">
                <p:cTn id="13" fill="hold" display="0">
                  <p:stCondLst>
                    <p:cond delay="indefinite"/>
                  </p:stCondLst>
                  <p:endCondLst>
                    <p:cond evt="onStopAudio" delay="0">
                      <p:tgtEl>
                        <p:sldTgt/>
                      </p:tgtEl>
                    </p:cond>
                  </p:endCondLst>
                </p:cTn>
                <p:tgtEl>
                  <p:spTgt spid="5"/>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délník 1"/>
          <p:cNvSpPr/>
          <p:nvPr/>
        </p:nvSpPr>
        <p:spPr>
          <a:xfrm>
            <a:off x="1511300" y="899861"/>
            <a:ext cx="9702800" cy="4708981"/>
          </a:xfrm>
          <a:prstGeom prst="rect">
            <a:avLst/>
          </a:prstGeom>
          <a:solidFill>
            <a:schemeClr val="accent2">
              <a:lumMod val="20000"/>
              <a:lumOff val="80000"/>
            </a:schemeClr>
          </a:solidFill>
          <a:effectLst>
            <a:innerShdw blurRad="114300">
              <a:prstClr val="black"/>
            </a:innerShdw>
          </a:effectLst>
        </p:spPr>
        <p:txBody>
          <a:bodyPr wrap="square">
            <a:spAutoFit/>
          </a:bodyPr>
          <a:lstStyle/>
          <a:p>
            <a:r>
              <a:rPr lang="cs-CZ" sz="2400" b="1" smtClean="0"/>
              <a:t>COMMENT </a:t>
            </a:r>
            <a:r>
              <a:rPr lang="cs-CZ" sz="2400" b="1"/>
              <a:t>UTILISER LE DICTIONNAIRE ? </a:t>
            </a:r>
            <a:endParaRPr lang="cs-CZ" sz="2400" b="1" smtClean="0"/>
          </a:p>
          <a:p>
            <a:endParaRPr lang="cs-CZ" sz="2400"/>
          </a:p>
          <a:p>
            <a:pPr algn="just"/>
            <a:r>
              <a:rPr lang="cs-CZ">
                <a:latin typeface="Arial" panose="020B0604020202020204" pitchFamily="34" charset="0"/>
                <a:cs typeface="Arial" panose="020B0604020202020204" pitchFamily="34" charset="0"/>
              </a:rPr>
              <a:t>Le travail des traducteurs n’est pas possible sans l’emploi des </a:t>
            </a:r>
            <a:r>
              <a:rPr lang="cs-CZ" b="1">
                <a:latin typeface="Arial" panose="020B0604020202020204" pitchFamily="34" charset="0"/>
                <a:cs typeface="Arial" panose="020B0604020202020204" pitchFamily="34" charset="0"/>
              </a:rPr>
              <a:t>dictionnaires</a:t>
            </a:r>
            <a:r>
              <a:rPr lang="cs-CZ">
                <a:latin typeface="Arial" panose="020B0604020202020204" pitchFamily="34" charset="0"/>
                <a:cs typeface="Arial" panose="020B0604020202020204" pitchFamily="34" charset="0"/>
              </a:rPr>
              <a:t>. C’est pourquoi on va aujourd’hui mentionner brièvement en quoi consiste le travail avec les dictionnaires.  </a:t>
            </a:r>
          </a:p>
          <a:p>
            <a:pPr algn="just"/>
            <a:r>
              <a:rPr lang="cs-CZ" smtClean="0">
                <a:latin typeface="Arial" panose="020B0604020202020204" pitchFamily="34" charset="0"/>
                <a:cs typeface="Arial" panose="020B0604020202020204" pitchFamily="34" charset="0"/>
              </a:rPr>
              <a:t>Il </a:t>
            </a:r>
            <a:r>
              <a:rPr lang="cs-CZ">
                <a:latin typeface="Arial" panose="020B0604020202020204" pitchFamily="34" charset="0"/>
                <a:cs typeface="Arial" panose="020B0604020202020204" pitchFamily="34" charset="0"/>
              </a:rPr>
              <a:t>existe les différents types de dictionnaires – dans la plupart des cas, les étudiants tchèques consultent des </a:t>
            </a:r>
            <a:r>
              <a:rPr lang="cs-CZ" b="1">
                <a:latin typeface="Arial" panose="020B0604020202020204" pitchFamily="34" charset="0"/>
                <a:cs typeface="Arial" panose="020B0604020202020204" pitchFamily="34" charset="0"/>
              </a:rPr>
              <a:t>dictionnaires bilingues</a:t>
            </a:r>
            <a:r>
              <a:rPr lang="cs-CZ">
                <a:latin typeface="Arial" panose="020B0604020202020204" pitchFamily="34" charset="0"/>
                <a:cs typeface="Arial" panose="020B0604020202020204" pitchFamily="34" charset="0"/>
              </a:rPr>
              <a:t>. Mais pour trouver le sens, l’usage ou l’orthographe d’un mot, il est préférable d’employer aussi  les </a:t>
            </a:r>
            <a:r>
              <a:rPr lang="cs-CZ" b="1">
                <a:latin typeface="Arial" panose="020B0604020202020204" pitchFamily="34" charset="0"/>
                <a:cs typeface="Arial" panose="020B0604020202020204" pitchFamily="34" charset="0"/>
              </a:rPr>
              <a:t>dictionnaires de langue</a:t>
            </a:r>
            <a:r>
              <a:rPr lang="cs-CZ">
                <a:latin typeface="Arial" panose="020B0604020202020204" pitchFamily="34" charset="0"/>
                <a:cs typeface="Arial" panose="020B0604020202020204" pitchFamily="34" charset="0"/>
              </a:rPr>
              <a:t>. Parmi les dictionnaires couramment employés on compte : </a:t>
            </a:r>
            <a:r>
              <a:rPr lang="cs-CZ" b="1">
                <a:latin typeface="Arial" panose="020B0604020202020204" pitchFamily="34" charset="0"/>
                <a:cs typeface="Arial" panose="020B0604020202020204" pitchFamily="34" charset="0"/>
              </a:rPr>
              <a:t>le Lexis de Larousse, le Petit Robert ou le Robert Quotidien, Hachette</a:t>
            </a:r>
            <a:r>
              <a:rPr lang="cs-CZ">
                <a:latin typeface="Arial" panose="020B0604020202020204" pitchFamily="34" charset="0"/>
                <a:cs typeface="Arial" panose="020B0604020202020204" pitchFamily="34" charset="0"/>
              </a:rPr>
              <a:t> etc. Outre les dictionnaires d’usage qui permettent de préciser l’orthographe, la syntaxe et les constructions grammaticales, on peut aussi consulter les </a:t>
            </a:r>
            <a:r>
              <a:rPr lang="cs-CZ" b="1">
                <a:latin typeface="Arial" panose="020B0604020202020204" pitchFamily="34" charset="0"/>
                <a:cs typeface="Arial" panose="020B0604020202020204" pitchFamily="34" charset="0"/>
              </a:rPr>
              <a:t>dictionnaires analogiques</a:t>
            </a:r>
            <a:r>
              <a:rPr lang="cs-CZ">
                <a:latin typeface="Arial" panose="020B0604020202020204" pitchFamily="34" charset="0"/>
                <a:cs typeface="Arial" panose="020B0604020202020204" pitchFamily="34" charset="0"/>
              </a:rPr>
              <a:t> qui procèdent par associations d’idées et fournissent les mots qui peuvent s’y rapporter – les </a:t>
            </a:r>
            <a:r>
              <a:rPr lang="cs-CZ" b="1">
                <a:latin typeface="Arial" panose="020B0604020202020204" pitchFamily="34" charset="0"/>
                <a:cs typeface="Arial" panose="020B0604020202020204" pitchFamily="34" charset="0"/>
              </a:rPr>
              <a:t>dictionnaires des synonymes</a:t>
            </a:r>
            <a:r>
              <a:rPr lang="cs-CZ">
                <a:latin typeface="Arial" panose="020B0604020202020204" pitchFamily="34" charset="0"/>
                <a:cs typeface="Arial" panose="020B0604020202020204" pitchFamily="34" charset="0"/>
              </a:rPr>
              <a:t> (mots pour un même sens) et </a:t>
            </a:r>
            <a:r>
              <a:rPr lang="cs-CZ" b="1">
                <a:latin typeface="Arial" panose="020B0604020202020204" pitchFamily="34" charset="0"/>
                <a:cs typeface="Arial" panose="020B0604020202020204" pitchFamily="34" charset="0"/>
              </a:rPr>
              <a:t>des antonymes</a:t>
            </a:r>
            <a:r>
              <a:rPr lang="cs-CZ">
                <a:latin typeface="Arial" panose="020B0604020202020204" pitchFamily="34" charset="0"/>
                <a:cs typeface="Arial" panose="020B0604020202020204" pitchFamily="34" charset="0"/>
              </a:rPr>
              <a:t> (mots de sens contraire). Pour connaître l’origine et l’évolution des mots, on peut se reporter à un </a:t>
            </a:r>
            <a:r>
              <a:rPr lang="cs-CZ" b="1">
                <a:latin typeface="Arial" panose="020B0604020202020204" pitchFamily="34" charset="0"/>
                <a:cs typeface="Arial" panose="020B0604020202020204" pitchFamily="34" charset="0"/>
              </a:rPr>
              <a:t>dictionnaire étymologique</a:t>
            </a:r>
            <a:r>
              <a:rPr lang="cs-CZ">
                <a:latin typeface="Arial" panose="020B0604020202020204" pitchFamily="34" charset="0"/>
                <a:cs typeface="Arial" panose="020B0604020202020204" pitchFamily="34" charset="0"/>
              </a:rPr>
              <a:t>. Si on a besoin d’un terme d’une discipline on peut avoir recours à des </a:t>
            </a:r>
            <a:r>
              <a:rPr lang="cs-CZ" b="1">
                <a:latin typeface="Arial" panose="020B0604020202020204" pitchFamily="34" charset="0"/>
                <a:cs typeface="Arial" panose="020B0604020202020204" pitchFamily="34" charset="0"/>
              </a:rPr>
              <a:t>dictionnaires spécialisés</a:t>
            </a:r>
            <a:r>
              <a:rPr lang="cs-CZ">
                <a:latin typeface="Arial" panose="020B0604020202020204" pitchFamily="34" charset="0"/>
                <a:cs typeface="Arial" panose="020B0604020202020204" pitchFamily="34" charset="0"/>
              </a:rPr>
              <a:t> ou à des lexiques ou vocabulaires qui présentent des termes spécialisés dans un registre de langue particulier. </a:t>
            </a:r>
            <a:endParaRPr lang="cs-CZ" sz="2200" dirty="0">
              <a:latin typeface="Times New Roman" panose="02020603050405020304" pitchFamily="18" charset="0"/>
              <a:cs typeface="Times New Roman" panose="02020603050405020304" pitchFamily="18" charset="0"/>
            </a:endParaRPr>
          </a:p>
        </p:txBody>
      </p:sp>
      <p:pic>
        <p:nvPicPr>
          <p:cNvPr id="7" name="Nahraný zvuk">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685800" y="1189092"/>
            <a:ext cx="609600" cy="609600"/>
          </a:xfrm>
          <a:prstGeom prst="rect">
            <a:avLst/>
          </a:prstGeom>
        </p:spPr>
      </p:pic>
    </p:spTree>
    <p:extLst>
      <p:ext uri="{BB962C8B-B14F-4D97-AF65-F5344CB8AC3E}">
        <p14:creationId xmlns:p14="http://schemas.microsoft.com/office/powerpoint/2010/main" val="388640543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9957" fill="hold"/>
                                        <p:tgtEl>
                                          <p:spTgt spid="7"/>
                                        </p:tgtEl>
                                      </p:cBhvr>
                                    </p:cmd>
                                  </p:childTnLst>
                                </p:cTn>
                              </p:par>
                            </p:childTnLst>
                          </p:cTn>
                        </p:par>
                      </p:childTnLst>
                    </p:cTn>
                  </p:par>
                </p:childTnLst>
              </p:cTn>
              <p:nextCondLst>
                <p:cond evt="onClick" delay="0">
                  <p:tgtEl>
                    <p:spTgt spid="7"/>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délník 1"/>
          <p:cNvSpPr/>
          <p:nvPr/>
        </p:nvSpPr>
        <p:spPr>
          <a:xfrm>
            <a:off x="1600200" y="722241"/>
            <a:ext cx="9347200" cy="5627566"/>
          </a:xfrm>
          <a:prstGeom prst="rect">
            <a:avLst/>
          </a:prstGeom>
          <a:solidFill>
            <a:schemeClr val="accent2">
              <a:lumMod val="20000"/>
              <a:lumOff val="80000"/>
            </a:schemeClr>
          </a:solidFill>
          <a:effectLst>
            <a:innerShdw blurRad="114300">
              <a:prstClr val="black"/>
            </a:innerShdw>
          </a:effectLst>
        </p:spPr>
        <p:txBody>
          <a:bodyPr wrap="square">
            <a:spAutoFit/>
          </a:bodyPr>
          <a:lstStyle/>
          <a:p>
            <a:pPr algn="just">
              <a:lnSpc>
                <a:spcPct val="107000"/>
              </a:lnSpc>
              <a:spcAft>
                <a:spcPts val="800"/>
              </a:spcAft>
            </a:pPr>
            <a:endParaRPr lang="cs-CZ" b="1" u="sng" dirty="0" smtClean="0">
              <a:latin typeface="Arial" panose="020B0604020202020204" pitchFamily="34" charset="0"/>
              <a:cs typeface="Arial" panose="020B0604020202020204" pitchFamily="34" charset="0"/>
            </a:endParaRPr>
          </a:p>
          <a:p>
            <a:pPr algn="just">
              <a:lnSpc>
                <a:spcPct val="107000"/>
              </a:lnSpc>
              <a:spcAft>
                <a:spcPts val="800"/>
              </a:spcAft>
            </a:pPr>
            <a:r>
              <a:rPr lang="cs-CZ" b="1" u="sng" dirty="0" smtClean="0">
                <a:latin typeface="Arial" panose="020B0604020202020204" pitchFamily="34" charset="0"/>
                <a:cs typeface="Arial" panose="020B0604020202020204" pitchFamily="34" charset="0"/>
              </a:rPr>
              <a:t>1. </a:t>
            </a:r>
            <a:r>
              <a:rPr lang="cs-CZ" b="1" u="sng" dirty="0" err="1">
                <a:latin typeface="Arial" panose="020B0604020202020204" pitchFamily="34" charset="0"/>
                <a:cs typeface="Arial" panose="020B0604020202020204" pitchFamily="34" charset="0"/>
              </a:rPr>
              <a:t>Lisez</a:t>
            </a:r>
            <a:r>
              <a:rPr lang="cs-CZ" b="1" u="sng" dirty="0">
                <a:latin typeface="Arial" panose="020B0604020202020204" pitchFamily="34" charset="0"/>
                <a:cs typeface="Arial" panose="020B0604020202020204" pitchFamily="34" charset="0"/>
              </a:rPr>
              <a:t> </a:t>
            </a:r>
            <a:r>
              <a:rPr lang="cs-CZ" b="1" u="sng" dirty="0" err="1">
                <a:latin typeface="Arial" panose="020B0604020202020204" pitchFamily="34" charset="0"/>
                <a:cs typeface="Arial" panose="020B0604020202020204" pitchFamily="34" charset="0"/>
              </a:rPr>
              <a:t>le</a:t>
            </a:r>
            <a:r>
              <a:rPr lang="cs-CZ" b="1" u="sng" dirty="0">
                <a:latin typeface="Arial" panose="020B0604020202020204" pitchFamily="34" charset="0"/>
                <a:cs typeface="Arial" panose="020B0604020202020204" pitchFamily="34" charset="0"/>
              </a:rPr>
              <a:t> titre de </a:t>
            </a:r>
            <a:r>
              <a:rPr lang="cs-CZ" b="1" u="sng" dirty="0" err="1">
                <a:latin typeface="Arial" panose="020B0604020202020204" pitchFamily="34" charset="0"/>
                <a:cs typeface="Arial" panose="020B0604020202020204" pitchFamily="34" charset="0"/>
              </a:rPr>
              <a:t>presse</a:t>
            </a:r>
            <a:r>
              <a:rPr lang="cs-CZ" b="1" u="sng" dirty="0">
                <a:latin typeface="Arial" panose="020B0604020202020204" pitchFamily="34" charset="0"/>
                <a:cs typeface="Arial" panose="020B0604020202020204" pitchFamily="34" charset="0"/>
              </a:rPr>
              <a:t> </a:t>
            </a:r>
            <a:r>
              <a:rPr lang="cs-CZ" b="1" u="sng" dirty="0" err="1">
                <a:latin typeface="Arial" panose="020B0604020202020204" pitchFamily="34" charset="0"/>
                <a:cs typeface="Arial" panose="020B0604020202020204" pitchFamily="34" charset="0"/>
              </a:rPr>
              <a:t>suivant</a:t>
            </a:r>
            <a:r>
              <a:rPr lang="cs-CZ" b="1" u="sng" dirty="0">
                <a:latin typeface="Arial" panose="020B0604020202020204" pitchFamily="34" charset="0"/>
                <a:cs typeface="Arial" panose="020B0604020202020204" pitchFamily="34" charset="0"/>
              </a:rPr>
              <a:t> :</a:t>
            </a:r>
            <a:r>
              <a:rPr lang="cs-CZ" b="1" dirty="0">
                <a:latin typeface="Arial" panose="020B0604020202020204" pitchFamily="34" charset="0"/>
                <a:cs typeface="Arial" panose="020B0604020202020204" pitchFamily="34" charset="0"/>
              </a:rPr>
              <a:t> </a:t>
            </a:r>
            <a:endParaRPr lang="cs-CZ" dirty="0">
              <a:latin typeface="Arial" panose="020B0604020202020204" pitchFamily="34" charset="0"/>
              <a:cs typeface="Arial" panose="020B0604020202020204" pitchFamily="34" charset="0"/>
            </a:endParaRPr>
          </a:p>
          <a:p>
            <a:pPr algn="just">
              <a:lnSpc>
                <a:spcPct val="107000"/>
              </a:lnSpc>
              <a:spcAft>
                <a:spcPts val="800"/>
              </a:spcAft>
            </a:pPr>
            <a:r>
              <a:rPr lang="fr-FR" dirty="0" smtClean="0">
                <a:latin typeface="Arial" panose="020B0604020202020204" pitchFamily="34" charset="0"/>
                <a:cs typeface="Arial" panose="020B0604020202020204" pitchFamily="34" charset="0"/>
              </a:rPr>
              <a:t>La </a:t>
            </a:r>
            <a:r>
              <a:rPr lang="fr-FR" dirty="0">
                <a:latin typeface="Arial" panose="020B0604020202020204" pitchFamily="34" charset="0"/>
                <a:cs typeface="Arial" panose="020B0604020202020204" pitchFamily="34" charset="0"/>
              </a:rPr>
              <a:t>France compte 350 000 </a:t>
            </a:r>
            <a:r>
              <a:rPr lang="fr-FR" b="1" dirty="0">
                <a:latin typeface="Arial" panose="020B0604020202020204" pitchFamily="34" charset="0"/>
                <a:cs typeface="Arial" panose="020B0604020202020204" pitchFamily="34" charset="0"/>
              </a:rPr>
              <a:t>seniors</a:t>
            </a:r>
            <a:r>
              <a:rPr lang="fr-FR" dirty="0">
                <a:latin typeface="Arial" panose="020B0604020202020204" pitchFamily="34" charset="0"/>
                <a:cs typeface="Arial" panose="020B0604020202020204" pitchFamily="34" charset="0"/>
              </a:rPr>
              <a:t> au chômage. </a:t>
            </a:r>
            <a:endParaRPr lang="cs-CZ" dirty="0" smtClean="0">
              <a:latin typeface="Arial" panose="020B0604020202020204" pitchFamily="34" charset="0"/>
              <a:cs typeface="Arial" panose="020B0604020202020204" pitchFamily="34" charset="0"/>
            </a:endParaRPr>
          </a:p>
          <a:p>
            <a:pPr lvl="0" fontAlgn="base"/>
            <a:r>
              <a:rPr lang="cs-CZ" b="1" dirty="0" smtClean="0">
                <a:latin typeface="Arial" panose="020B0604020202020204" pitchFamily="34" charset="0"/>
                <a:cs typeface="Arial" panose="020B0604020202020204" pitchFamily="34" charset="0"/>
              </a:rPr>
              <a:t>a) </a:t>
            </a:r>
            <a:r>
              <a:rPr lang="cs-CZ" b="1" dirty="0" err="1" smtClean="0">
                <a:latin typeface="Arial" panose="020B0604020202020204" pitchFamily="34" charset="0"/>
                <a:cs typeface="Arial" panose="020B0604020202020204" pitchFamily="34" charset="0"/>
              </a:rPr>
              <a:t>Essayez</a:t>
            </a:r>
            <a:r>
              <a:rPr lang="cs-CZ" b="1" dirty="0" smtClean="0">
                <a:latin typeface="Arial" panose="020B0604020202020204" pitchFamily="34" charset="0"/>
                <a:cs typeface="Arial" panose="020B0604020202020204" pitchFamily="34" charset="0"/>
              </a:rPr>
              <a:t> </a:t>
            </a:r>
            <a:r>
              <a:rPr lang="cs-CZ" b="1" dirty="0">
                <a:latin typeface="Arial" panose="020B0604020202020204" pitchFamily="34" charset="0"/>
                <a:cs typeface="Arial" panose="020B0604020202020204" pitchFamily="34" charset="0"/>
              </a:rPr>
              <a:t>de </a:t>
            </a:r>
            <a:r>
              <a:rPr lang="cs-CZ" b="1" dirty="0" err="1">
                <a:latin typeface="Arial" panose="020B0604020202020204" pitchFamily="34" charset="0"/>
                <a:cs typeface="Arial" panose="020B0604020202020204" pitchFamily="34" charset="0"/>
              </a:rPr>
              <a:t>le</a:t>
            </a:r>
            <a:r>
              <a:rPr lang="cs-CZ" b="1" dirty="0">
                <a:latin typeface="Arial" panose="020B0604020202020204" pitchFamily="34" charset="0"/>
                <a:cs typeface="Arial" panose="020B0604020202020204" pitchFamily="34" charset="0"/>
              </a:rPr>
              <a:t> </a:t>
            </a:r>
            <a:r>
              <a:rPr lang="cs-CZ" b="1" dirty="0" err="1">
                <a:latin typeface="Arial" panose="020B0604020202020204" pitchFamily="34" charset="0"/>
                <a:cs typeface="Arial" panose="020B0604020202020204" pitchFamily="34" charset="0"/>
              </a:rPr>
              <a:t>traduire</a:t>
            </a:r>
            <a:r>
              <a:rPr lang="cs-CZ" b="1" dirty="0">
                <a:latin typeface="Arial" panose="020B0604020202020204" pitchFamily="34" charset="0"/>
                <a:cs typeface="Arial" panose="020B0604020202020204" pitchFamily="34" charset="0"/>
              </a:rPr>
              <a:t>  en </a:t>
            </a:r>
            <a:r>
              <a:rPr lang="cs-CZ" b="1" dirty="0" err="1">
                <a:latin typeface="Arial" panose="020B0604020202020204" pitchFamily="34" charset="0"/>
                <a:cs typeface="Arial" panose="020B0604020202020204" pitchFamily="34" charset="0"/>
              </a:rPr>
              <a:t>tchèque</a:t>
            </a:r>
            <a:r>
              <a:rPr lang="cs-CZ" b="1" dirty="0">
                <a:latin typeface="Arial" panose="020B0604020202020204" pitchFamily="34" charset="0"/>
                <a:cs typeface="Arial" panose="020B0604020202020204" pitchFamily="34" charset="0"/>
              </a:rPr>
              <a:t> </a:t>
            </a:r>
          </a:p>
          <a:p>
            <a:r>
              <a:rPr lang="cs-CZ" dirty="0" smtClean="0">
                <a:latin typeface="Arial" panose="020B0604020202020204" pitchFamily="34" charset="0"/>
                <a:cs typeface="Arial" panose="020B0604020202020204" pitchFamily="34" charset="0"/>
              </a:rPr>
              <a:t>…………………………………………………………………………………………………………</a:t>
            </a:r>
            <a:endParaRPr lang="cs-CZ" dirty="0">
              <a:latin typeface="Arial" panose="020B0604020202020204" pitchFamily="34" charset="0"/>
              <a:cs typeface="Arial" panose="020B0604020202020204" pitchFamily="34" charset="0"/>
            </a:endParaRPr>
          </a:p>
          <a:p>
            <a:pPr algn="just">
              <a:lnSpc>
                <a:spcPct val="107000"/>
              </a:lnSpc>
              <a:spcAft>
                <a:spcPts val="800"/>
              </a:spcAft>
            </a:pPr>
            <a:endParaRPr lang="cs-CZ" dirty="0">
              <a:latin typeface="Arial" panose="020B0604020202020204" pitchFamily="34" charset="0"/>
              <a:cs typeface="Arial" panose="020B0604020202020204" pitchFamily="34" charset="0"/>
            </a:endParaRPr>
          </a:p>
          <a:p>
            <a:pPr algn="just">
              <a:lnSpc>
                <a:spcPct val="107000"/>
              </a:lnSpc>
              <a:spcAft>
                <a:spcPts val="800"/>
              </a:spcAft>
            </a:pPr>
            <a:r>
              <a:rPr lang="cs-CZ" b="1" dirty="0" err="1">
                <a:latin typeface="Arial" panose="020B0604020202020204" pitchFamily="34" charset="0"/>
                <a:cs typeface="Arial" panose="020B0604020202020204" pitchFamily="34" charset="0"/>
              </a:rPr>
              <a:t>Traduction</a:t>
            </a:r>
            <a:r>
              <a:rPr lang="cs-CZ" b="1" dirty="0">
                <a:latin typeface="Arial" panose="020B0604020202020204" pitchFamily="34" charset="0"/>
                <a:cs typeface="Arial" panose="020B0604020202020204" pitchFamily="34" charset="0"/>
              </a:rPr>
              <a:t> </a:t>
            </a:r>
            <a:r>
              <a:rPr lang="cs-CZ" b="1" dirty="0" err="1">
                <a:latin typeface="Arial" panose="020B0604020202020204" pitchFamily="34" charset="0"/>
                <a:cs typeface="Arial" panose="020B0604020202020204" pitchFamily="34" charset="0"/>
              </a:rPr>
              <a:t>fautive</a:t>
            </a:r>
            <a:r>
              <a:rPr lang="cs-CZ" b="1" dirty="0">
                <a:latin typeface="Arial" panose="020B0604020202020204" pitchFamily="34" charset="0"/>
                <a:cs typeface="Arial" panose="020B0604020202020204" pitchFamily="34" charset="0"/>
              </a:rPr>
              <a:t> :</a:t>
            </a:r>
          </a:p>
          <a:p>
            <a:pPr algn="just">
              <a:lnSpc>
                <a:spcPct val="107000"/>
              </a:lnSpc>
              <a:spcAft>
                <a:spcPts val="800"/>
              </a:spcAft>
            </a:pPr>
            <a:r>
              <a:rPr lang="fr-FR" dirty="0">
                <a:latin typeface="Arial" panose="020B0604020202020204" pitchFamily="34" charset="0"/>
                <a:cs typeface="Arial" panose="020B0604020202020204" pitchFamily="34" charset="0"/>
              </a:rPr>
              <a:t>Ve Francii je 350 000 ne</a:t>
            </a:r>
            <a:r>
              <a:rPr lang="cs-CZ" dirty="0">
                <a:latin typeface="Arial" panose="020B0604020202020204" pitchFamily="34" charset="0"/>
                <a:cs typeface="Arial" panose="020B0604020202020204" pitchFamily="34" charset="0"/>
              </a:rPr>
              <a:t>zaměstnaných </a:t>
            </a:r>
            <a:r>
              <a:rPr lang="cs-CZ" b="1" dirty="0">
                <a:latin typeface="Arial" panose="020B0604020202020204" pitchFamily="34" charset="0"/>
                <a:cs typeface="Arial" panose="020B0604020202020204" pitchFamily="34" charset="0"/>
              </a:rPr>
              <a:t>seniorů</a:t>
            </a:r>
            <a:r>
              <a:rPr lang="cs-CZ" dirty="0">
                <a:latin typeface="Arial" panose="020B0604020202020204" pitchFamily="34" charset="0"/>
                <a:cs typeface="Arial" panose="020B0604020202020204" pitchFamily="34" charset="0"/>
              </a:rPr>
              <a:t>. </a:t>
            </a:r>
          </a:p>
          <a:p>
            <a:pPr algn="just">
              <a:lnSpc>
                <a:spcPct val="107000"/>
              </a:lnSpc>
              <a:spcAft>
                <a:spcPts val="800"/>
              </a:spcAft>
            </a:pPr>
            <a:r>
              <a:rPr lang="cs-CZ" b="1" dirty="0" err="1">
                <a:latin typeface="Arial" panose="020B0604020202020204" pitchFamily="34" charset="0"/>
                <a:cs typeface="Arial" panose="020B0604020202020204" pitchFamily="34" charset="0"/>
              </a:rPr>
              <a:t>Traduction</a:t>
            </a:r>
            <a:r>
              <a:rPr lang="cs-CZ" b="1" dirty="0">
                <a:latin typeface="Arial" panose="020B0604020202020204" pitchFamily="34" charset="0"/>
                <a:cs typeface="Arial" panose="020B0604020202020204" pitchFamily="34" charset="0"/>
              </a:rPr>
              <a:t> </a:t>
            </a:r>
            <a:r>
              <a:rPr lang="cs-CZ" b="1" dirty="0" err="1">
                <a:latin typeface="Arial" panose="020B0604020202020204" pitchFamily="34" charset="0"/>
                <a:cs typeface="Arial" panose="020B0604020202020204" pitchFamily="34" charset="0"/>
              </a:rPr>
              <a:t>correcte</a:t>
            </a:r>
            <a:r>
              <a:rPr lang="cs-CZ" b="1" dirty="0">
                <a:latin typeface="Arial" panose="020B0604020202020204" pitchFamily="34" charset="0"/>
                <a:cs typeface="Arial" panose="020B0604020202020204" pitchFamily="34" charset="0"/>
              </a:rPr>
              <a:t> :</a:t>
            </a:r>
          </a:p>
          <a:p>
            <a:pPr algn="just">
              <a:lnSpc>
                <a:spcPct val="107000"/>
              </a:lnSpc>
              <a:spcAft>
                <a:spcPts val="800"/>
              </a:spcAft>
            </a:pPr>
            <a:r>
              <a:rPr lang="cs-CZ" dirty="0">
                <a:latin typeface="Arial" panose="020B0604020202020204" pitchFamily="34" charset="0"/>
                <a:cs typeface="Arial" panose="020B0604020202020204" pitchFamily="34" charset="0"/>
              </a:rPr>
              <a:t>Ve Francii je 350 000 nezaměstnaných osob ve věku nad 50 let</a:t>
            </a:r>
            <a:r>
              <a:rPr lang="cs-CZ" dirty="0" smtClean="0">
                <a:latin typeface="Arial" panose="020B0604020202020204" pitchFamily="34" charset="0"/>
                <a:cs typeface="Arial" panose="020B0604020202020204" pitchFamily="34" charset="0"/>
              </a:rPr>
              <a:t>.</a:t>
            </a:r>
          </a:p>
          <a:p>
            <a:pPr algn="just">
              <a:lnSpc>
                <a:spcPct val="107000"/>
              </a:lnSpc>
              <a:spcAft>
                <a:spcPts val="800"/>
              </a:spcAft>
            </a:pPr>
            <a:endParaRPr lang="cs-CZ" dirty="0" smtClean="0">
              <a:latin typeface="Arial" panose="020B0604020202020204" pitchFamily="34" charset="0"/>
              <a:cs typeface="Arial" panose="020B0604020202020204" pitchFamily="34" charset="0"/>
            </a:endParaRPr>
          </a:p>
          <a:p>
            <a:pPr algn="just">
              <a:lnSpc>
                <a:spcPct val="107000"/>
              </a:lnSpc>
              <a:spcAft>
                <a:spcPts val="800"/>
              </a:spcAft>
            </a:pPr>
            <a:r>
              <a:rPr lang="cs-CZ" b="1" dirty="0" smtClean="0">
                <a:latin typeface="Arial" panose="020B0604020202020204" pitchFamily="34" charset="0"/>
                <a:cs typeface="Arial" panose="020B0604020202020204" pitchFamily="34" charset="0"/>
              </a:rPr>
              <a:t>b) </a:t>
            </a:r>
            <a:r>
              <a:rPr lang="cs-CZ" b="1" dirty="0" err="1">
                <a:latin typeface="Arial" panose="020B0604020202020204" pitchFamily="34" charset="0"/>
                <a:cs typeface="Arial" panose="020B0604020202020204" pitchFamily="34" charset="0"/>
              </a:rPr>
              <a:t>Quels</a:t>
            </a:r>
            <a:r>
              <a:rPr lang="cs-CZ" b="1" dirty="0">
                <a:latin typeface="Arial" panose="020B0604020202020204" pitchFamily="34" charset="0"/>
                <a:cs typeface="Arial" panose="020B0604020202020204" pitchFamily="34" charset="0"/>
              </a:rPr>
              <a:t> </a:t>
            </a:r>
            <a:r>
              <a:rPr lang="cs-CZ" b="1" dirty="0" err="1">
                <a:latin typeface="Arial" panose="020B0604020202020204" pitchFamily="34" charset="0"/>
                <a:cs typeface="Arial" panose="020B0604020202020204" pitchFamily="34" charset="0"/>
              </a:rPr>
              <a:t>sont</a:t>
            </a:r>
            <a:r>
              <a:rPr lang="cs-CZ" b="1" dirty="0">
                <a:latin typeface="Arial" panose="020B0604020202020204" pitchFamily="34" charset="0"/>
                <a:cs typeface="Arial" panose="020B0604020202020204" pitchFamily="34" charset="0"/>
              </a:rPr>
              <a:t> les </a:t>
            </a:r>
            <a:r>
              <a:rPr lang="cs-CZ" b="1" dirty="0" err="1">
                <a:latin typeface="Arial" panose="020B0604020202020204" pitchFamily="34" charset="0"/>
                <a:cs typeface="Arial" panose="020B0604020202020204" pitchFamily="34" charset="0"/>
              </a:rPr>
              <a:t>équivalents</a:t>
            </a:r>
            <a:r>
              <a:rPr lang="cs-CZ" b="1" dirty="0">
                <a:latin typeface="Arial" panose="020B0604020202020204" pitchFamily="34" charset="0"/>
                <a:cs typeface="Arial" panose="020B0604020202020204" pitchFamily="34" charset="0"/>
              </a:rPr>
              <a:t> </a:t>
            </a:r>
            <a:r>
              <a:rPr lang="cs-CZ" b="1" dirty="0" err="1">
                <a:latin typeface="Arial" panose="020B0604020202020204" pitchFamily="34" charset="0"/>
                <a:cs typeface="Arial" panose="020B0604020202020204" pitchFamily="34" charset="0"/>
              </a:rPr>
              <a:t>du</a:t>
            </a:r>
            <a:r>
              <a:rPr lang="cs-CZ" b="1" dirty="0">
                <a:latin typeface="Arial" panose="020B0604020202020204" pitchFamily="34" charset="0"/>
                <a:cs typeface="Arial" panose="020B0604020202020204" pitchFamily="34" charset="0"/>
              </a:rPr>
              <a:t> mot „senior“ </a:t>
            </a:r>
            <a:r>
              <a:rPr lang="cs-CZ" b="1" dirty="0" err="1">
                <a:latin typeface="Arial" panose="020B0604020202020204" pitchFamily="34" charset="0"/>
                <a:cs typeface="Arial" panose="020B0604020202020204" pitchFamily="34" charset="0"/>
              </a:rPr>
              <a:t>dans</a:t>
            </a:r>
            <a:r>
              <a:rPr lang="cs-CZ" b="1" dirty="0">
                <a:latin typeface="Arial" panose="020B0604020202020204" pitchFamily="34" charset="0"/>
                <a:cs typeface="Arial" panose="020B0604020202020204" pitchFamily="34" charset="0"/>
              </a:rPr>
              <a:t> les </a:t>
            </a:r>
            <a:r>
              <a:rPr lang="cs-CZ" b="1" dirty="0" err="1">
                <a:latin typeface="Arial" panose="020B0604020202020204" pitchFamily="34" charset="0"/>
                <a:cs typeface="Arial" panose="020B0604020202020204" pitchFamily="34" charset="0"/>
              </a:rPr>
              <a:t>dictionnaires</a:t>
            </a:r>
            <a:r>
              <a:rPr lang="cs-CZ" b="1" dirty="0">
                <a:latin typeface="Arial" panose="020B0604020202020204" pitchFamily="34" charset="0"/>
                <a:cs typeface="Arial" panose="020B0604020202020204" pitchFamily="34" charset="0"/>
              </a:rPr>
              <a:t> </a:t>
            </a:r>
            <a:r>
              <a:rPr lang="cs-CZ" b="1" dirty="0" err="1">
                <a:latin typeface="Arial" panose="020B0604020202020204" pitchFamily="34" charset="0"/>
                <a:cs typeface="Arial" panose="020B0604020202020204" pitchFamily="34" charset="0"/>
              </a:rPr>
              <a:t>que</a:t>
            </a:r>
            <a:r>
              <a:rPr lang="cs-CZ" b="1" dirty="0">
                <a:latin typeface="Arial" panose="020B0604020202020204" pitchFamily="34" charset="0"/>
                <a:cs typeface="Arial" panose="020B0604020202020204" pitchFamily="34" charset="0"/>
              </a:rPr>
              <a:t> vous </a:t>
            </a:r>
            <a:r>
              <a:rPr lang="cs-CZ" b="1" dirty="0" err="1">
                <a:latin typeface="Arial" panose="020B0604020202020204" pitchFamily="34" charset="0"/>
                <a:cs typeface="Arial" panose="020B0604020202020204" pitchFamily="34" charset="0"/>
              </a:rPr>
              <a:t>avez</a:t>
            </a:r>
            <a:r>
              <a:rPr lang="cs-CZ" b="1" dirty="0">
                <a:latin typeface="Arial" panose="020B0604020202020204" pitchFamily="34" charset="0"/>
                <a:cs typeface="Arial" panose="020B0604020202020204" pitchFamily="34" charset="0"/>
              </a:rPr>
              <a:t> </a:t>
            </a:r>
            <a:r>
              <a:rPr lang="cs-CZ" b="1" dirty="0" err="1" smtClean="0">
                <a:latin typeface="Arial" panose="020B0604020202020204" pitchFamily="34" charset="0"/>
                <a:cs typeface="Arial" panose="020B0604020202020204" pitchFamily="34" charset="0"/>
              </a:rPr>
              <a:t>consultés</a:t>
            </a:r>
            <a:r>
              <a:rPr lang="cs-CZ" b="1" dirty="0" smtClean="0">
                <a:latin typeface="Arial" panose="020B0604020202020204" pitchFamily="34" charset="0"/>
                <a:cs typeface="Arial" panose="020B0604020202020204" pitchFamily="34" charset="0"/>
              </a:rPr>
              <a:t> </a:t>
            </a:r>
            <a:r>
              <a:rPr lang="cs-CZ" b="1" dirty="0">
                <a:latin typeface="Arial" panose="020B0604020202020204" pitchFamily="34" charset="0"/>
                <a:cs typeface="Arial" panose="020B0604020202020204" pitchFamily="34" charset="0"/>
              </a:rPr>
              <a:t>? </a:t>
            </a:r>
          </a:p>
          <a:p>
            <a:pPr algn="just">
              <a:lnSpc>
                <a:spcPct val="107000"/>
              </a:lnSpc>
              <a:spcAft>
                <a:spcPts val="800"/>
              </a:spcAft>
            </a:pPr>
            <a:r>
              <a:rPr lang="cs-CZ" dirty="0">
                <a:latin typeface="Arial" panose="020B0604020202020204" pitchFamily="34" charset="0"/>
                <a:cs typeface="Arial" panose="020B0604020202020204" pitchFamily="34" charset="0"/>
              </a:rPr>
              <a:t>…………………………………………………………………………………………………………</a:t>
            </a:r>
          </a:p>
          <a:p>
            <a:pPr algn="just">
              <a:lnSpc>
                <a:spcPct val="107000"/>
              </a:lnSpc>
              <a:spcAft>
                <a:spcPts val="800"/>
              </a:spcAft>
            </a:pPr>
            <a:endParaRPr lang="cs-CZ" dirty="0">
              <a:latin typeface="Arial" panose="020B0604020202020204" pitchFamily="34" charset="0"/>
              <a:cs typeface="Arial" panose="020B0604020202020204" pitchFamily="34" charset="0"/>
            </a:endParaRPr>
          </a:p>
        </p:txBody>
      </p:sp>
      <p:pic>
        <p:nvPicPr>
          <p:cNvPr id="3" name="Nahraný zvuk">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76300" y="818184"/>
            <a:ext cx="609600" cy="609600"/>
          </a:xfrm>
          <a:prstGeom prst="rect">
            <a:avLst/>
          </a:prstGeom>
        </p:spPr>
      </p:pic>
    </p:spTree>
    <p:extLst>
      <p:ext uri="{BB962C8B-B14F-4D97-AF65-F5344CB8AC3E}">
        <p14:creationId xmlns:p14="http://schemas.microsoft.com/office/powerpoint/2010/main" val="85005220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7620"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theme/theme1.xml><?xml version="1.0" encoding="utf-8"?>
<a:theme xmlns:a="http://schemas.openxmlformats.org/drawingml/2006/main" name="Motiv Office">
  <a:themeElements>
    <a:clrScheme name="Kancelář">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celář">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307</TotalTime>
  <Words>521</Words>
  <Application>Microsoft Office PowerPoint</Application>
  <PresentationFormat>Širokoúhlá obrazovka</PresentationFormat>
  <Paragraphs>25</Paragraphs>
  <Slides>5</Slides>
  <Notes>0</Notes>
  <HiddenSlides>0</HiddenSlides>
  <MMClips>6</MMClips>
  <ScaleCrop>false</ScaleCrop>
  <HeadingPairs>
    <vt:vector size="6" baseType="variant">
      <vt:variant>
        <vt:lpstr>Použitá písma</vt:lpstr>
      </vt:variant>
      <vt:variant>
        <vt:i4>4</vt:i4>
      </vt:variant>
      <vt:variant>
        <vt:lpstr>Motiv</vt:lpstr>
      </vt:variant>
      <vt:variant>
        <vt:i4>1</vt:i4>
      </vt:variant>
      <vt:variant>
        <vt:lpstr>Nadpisy snímků</vt:lpstr>
      </vt:variant>
      <vt:variant>
        <vt:i4>5</vt:i4>
      </vt:variant>
    </vt:vector>
  </HeadingPairs>
  <TitlesOfParts>
    <vt:vector size="10" baseType="lpstr">
      <vt:lpstr>Arial</vt:lpstr>
      <vt:lpstr>Calibri</vt:lpstr>
      <vt:lpstr>Calibri Light</vt:lpstr>
      <vt:lpstr>Times New Roman</vt:lpstr>
      <vt:lpstr>Motiv Office</vt:lpstr>
      <vt:lpstr>Prezentace aplikace PowerPoint</vt:lpstr>
      <vt:lpstr>1. Quelques informations essentielles sur le cours </vt:lpstr>
      <vt:lpstr>Prezentace aplikace PowerPoint</vt:lpstr>
      <vt:lpstr>Prezentace aplikace PowerPoint</vt:lpstr>
      <vt:lpstr>Prezentace aplikace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 PROCÉDÉS DE TRADUCTION – PŘEKLADATELSKÉ POSTUPY</dc:title>
  <dc:creator>Koláříková</dc:creator>
  <cp:lastModifiedBy>martin.buk@tiscali.cz</cp:lastModifiedBy>
  <cp:revision>23</cp:revision>
  <dcterms:created xsi:type="dcterms:W3CDTF">2020-09-23T17:47:34Z</dcterms:created>
  <dcterms:modified xsi:type="dcterms:W3CDTF">2023-02-16T19:45:32Z</dcterms:modified>
</cp:coreProperties>
</file>